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8"/>
  </p:notesMasterIdLst>
  <p:sldIdLst>
    <p:sldId id="257" r:id="rId2"/>
    <p:sldId id="453"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454" r:id="rId33"/>
    <p:sldId id="455" r:id="rId34"/>
    <p:sldId id="456" r:id="rId35"/>
    <p:sldId id="457" r:id="rId36"/>
    <p:sldId id="458" r:id="rId37"/>
    <p:sldId id="459" r:id="rId38"/>
    <p:sldId id="460" r:id="rId39"/>
    <p:sldId id="484" r:id="rId40"/>
    <p:sldId id="462" r:id="rId41"/>
    <p:sldId id="463" r:id="rId42"/>
    <p:sldId id="464" r:id="rId43"/>
    <p:sldId id="586" r:id="rId44"/>
    <p:sldId id="587" r:id="rId45"/>
    <p:sldId id="588" r:id="rId46"/>
    <p:sldId id="589" r:id="rId47"/>
    <p:sldId id="465" r:id="rId48"/>
    <p:sldId id="466" r:id="rId49"/>
    <p:sldId id="467" r:id="rId50"/>
    <p:sldId id="468" r:id="rId51"/>
    <p:sldId id="469" r:id="rId52"/>
    <p:sldId id="470" r:id="rId53"/>
    <p:sldId id="471" r:id="rId54"/>
    <p:sldId id="472" r:id="rId55"/>
    <p:sldId id="473" r:id="rId56"/>
    <p:sldId id="474" r:id="rId57"/>
    <p:sldId id="475" r:id="rId58"/>
    <p:sldId id="485" r:id="rId59"/>
    <p:sldId id="477" r:id="rId60"/>
    <p:sldId id="480" r:id="rId61"/>
    <p:sldId id="483" r:id="rId62"/>
    <p:sldId id="288" r:id="rId63"/>
    <p:sldId id="289" r:id="rId64"/>
    <p:sldId id="290" r:id="rId65"/>
    <p:sldId id="292" r:id="rId66"/>
    <p:sldId id="293" r:id="rId67"/>
    <p:sldId id="294" r:id="rId68"/>
    <p:sldId id="295" r:id="rId69"/>
    <p:sldId id="296" r:id="rId70"/>
    <p:sldId id="297" r:id="rId71"/>
    <p:sldId id="486" r:id="rId72"/>
    <p:sldId id="502" r:id="rId73"/>
    <p:sldId id="487" r:id="rId74"/>
    <p:sldId id="498" r:id="rId75"/>
    <p:sldId id="488" r:id="rId76"/>
    <p:sldId id="499" r:id="rId77"/>
    <p:sldId id="500" r:id="rId78"/>
    <p:sldId id="501" r:id="rId79"/>
    <p:sldId id="328" r:id="rId80"/>
    <p:sldId id="329" r:id="rId81"/>
    <p:sldId id="330" r:id="rId82"/>
    <p:sldId id="331"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54" r:id="rId96"/>
    <p:sldId id="355" r:id="rId97"/>
    <p:sldId id="356" r:id="rId98"/>
    <p:sldId id="357" r:id="rId99"/>
    <p:sldId id="358" r:id="rId100"/>
    <p:sldId id="489" r:id="rId101"/>
    <p:sldId id="360" r:id="rId102"/>
    <p:sldId id="361" r:id="rId103"/>
    <p:sldId id="362" r:id="rId104"/>
    <p:sldId id="490" r:id="rId105"/>
    <p:sldId id="364" r:id="rId106"/>
    <p:sldId id="365" r:id="rId107"/>
    <p:sldId id="366" r:id="rId108"/>
    <p:sldId id="367"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5" r:id="rId135"/>
    <p:sldId id="396" r:id="rId136"/>
    <p:sldId id="491" r:id="rId137"/>
    <p:sldId id="398" r:id="rId138"/>
    <p:sldId id="399" r:id="rId139"/>
    <p:sldId id="400" r:id="rId140"/>
    <p:sldId id="401" r:id="rId141"/>
    <p:sldId id="402" r:id="rId142"/>
    <p:sldId id="403" r:id="rId143"/>
    <p:sldId id="404" r:id="rId144"/>
    <p:sldId id="405" r:id="rId145"/>
    <p:sldId id="406" r:id="rId146"/>
    <p:sldId id="407" r:id="rId147"/>
    <p:sldId id="409" r:id="rId148"/>
    <p:sldId id="410" r:id="rId149"/>
    <p:sldId id="411" r:id="rId150"/>
    <p:sldId id="412" r:id="rId151"/>
    <p:sldId id="413" r:id="rId152"/>
    <p:sldId id="414" r:id="rId153"/>
    <p:sldId id="415" r:id="rId154"/>
    <p:sldId id="416" r:id="rId155"/>
    <p:sldId id="493" r:id="rId156"/>
    <p:sldId id="418" r:id="rId157"/>
    <p:sldId id="420" r:id="rId158"/>
    <p:sldId id="421" r:id="rId159"/>
    <p:sldId id="422" r:id="rId160"/>
    <p:sldId id="568" r:id="rId161"/>
    <p:sldId id="571" r:id="rId162"/>
    <p:sldId id="572" r:id="rId163"/>
    <p:sldId id="423" r:id="rId164"/>
    <p:sldId id="424" r:id="rId165"/>
    <p:sldId id="425" r:id="rId166"/>
    <p:sldId id="426" r:id="rId167"/>
    <p:sldId id="427" r:id="rId168"/>
    <p:sldId id="428" r:id="rId169"/>
    <p:sldId id="429" r:id="rId170"/>
    <p:sldId id="430" r:id="rId171"/>
    <p:sldId id="495" r:id="rId172"/>
    <p:sldId id="496" r:id="rId173"/>
    <p:sldId id="432" r:id="rId174"/>
    <p:sldId id="433" r:id="rId175"/>
    <p:sldId id="434" r:id="rId176"/>
    <p:sldId id="435" r:id="rId177"/>
    <p:sldId id="436" r:id="rId178"/>
    <p:sldId id="440" r:id="rId179"/>
    <p:sldId id="441" r:id="rId180"/>
    <p:sldId id="584" r:id="rId181"/>
    <p:sldId id="585" r:id="rId182"/>
    <p:sldId id="590" r:id="rId183"/>
    <p:sldId id="558" r:id="rId184"/>
    <p:sldId id="559" r:id="rId185"/>
    <p:sldId id="503" r:id="rId186"/>
    <p:sldId id="504" r:id="rId187"/>
    <p:sldId id="505" r:id="rId188"/>
    <p:sldId id="506" r:id="rId189"/>
    <p:sldId id="507" r:id="rId190"/>
    <p:sldId id="508" r:id="rId191"/>
    <p:sldId id="509" r:id="rId192"/>
    <p:sldId id="510" r:id="rId193"/>
    <p:sldId id="511" r:id="rId194"/>
    <p:sldId id="512" r:id="rId195"/>
    <p:sldId id="513" r:id="rId196"/>
    <p:sldId id="514" r:id="rId197"/>
    <p:sldId id="515" r:id="rId198"/>
    <p:sldId id="516" r:id="rId199"/>
    <p:sldId id="517" r:id="rId200"/>
    <p:sldId id="518" r:id="rId201"/>
    <p:sldId id="519" r:id="rId202"/>
    <p:sldId id="520" r:id="rId203"/>
    <p:sldId id="521" r:id="rId204"/>
    <p:sldId id="522" r:id="rId205"/>
    <p:sldId id="523" r:id="rId206"/>
    <p:sldId id="524" r:id="rId207"/>
    <p:sldId id="525" r:id="rId208"/>
    <p:sldId id="526" r:id="rId209"/>
    <p:sldId id="527" r:id="rId210"/>
    <p:sldId id="528" r:id="rId211"/>
    <p:sldId id="529" r:id="rId212"/>
    <p:sldId id="530" r:id="rId213"/>
    <p:sldId id="531" r:id="rId214"/>
    <p:sldId id="532" r:id="rId215"/>
    <p:sldId id="533" r:id="rId216"/>
    <p:sldId id="534" r:id="rId217"/>
    <p:sldId id="535" r:id="rId218"/>
    <p:sldId id="536" r:id="rId219"/>
    <p:sldId id="537" r:id="rId220"/>
    <p:sldId id="538" r:id="rId221"/>
    <p:sldId id="539" r:id="rId222"/>
    <p:sldId id="540" r:id="rId223"/>
    <p:sldId id="541" r:id="rId224"/>
    <p:sldId id="542" r:id="rId225"/>
    <p:sldId id="597" r:id="rId226"/>
    <p:sldId id="543" r:id="rId227"/>
    <p:sldId id="544" r:id="rId228"/>
    <p:sldId id="545" r:id="rId229"/>
    <p:sldId id="546" r:id="rId230"/>
    <p:sldId id="547" r:id="rId231"/>
    <p:sldId id="548" r:id="rId232"/>
    <p:sldId id="549" r:id="rId233"/>
    <p:sldId id="550" r:id="rId234"/>
    <p:sldId id="551" r:id="rId235"/>
    <p:sldId id="552" r:id="rId236"/>
    <p:sldId id="553" r:id="rId237"/>
    <p:sldId id="554" r:id="rId238"/>
    <p:sldId id="555" r:id="rId239"/>
    <p:sldId id="556" r:id="rId240"/>
    <p:sldId id="557" r:id="rId241"/>
    <p:sldId id="591" r:id="rId242"/>
    <p:sldId id="592" r:id="rId243"/>
    <p:sldId id="593" r:id="rId244"/>
    <p:sldId id="596" r:id="rId245"/>
    <p:sldId id="594" r:id="rId246"/>
    <p:sldId id="595" r:id="rId247"/>
    <p:sldId id="573" r:id="rId248"/>
    <p:sldId id="574" r:id="rId249"/>
    <p:sldId id="575" r:id="rId250"/>
    <p:sldId id="576" r:id="rId251"/>
    <p:sldId id="577" r:id="rId252"/>
    <p:sldId id="578" r:id="rId253"/>
    <p:sldId id="579" r:id="rId254"/>
    <p:sldId id="580" r:id="rId255"/>
    <p:sldId id="581" r:id="rId256"/>
    <p:sldId id="582" r:id="rId257"/>
    <p:sldId id="583" r:id="rId258"/>
    <p:sldId id="444" r:id="rId259"/>
    <p:sldId id="445" r:id="rId260"/>
    <p:sldId id="446" r:id="rId261"/>
    <p:sldId id="447" r:id="rId262"/>
    <p:sldId id="448" r:id="rId263"/>
    <p:sldId id="449" r:id="rId264"/>
    <p:sldId id="450" r:id="rId265"/>
    <p:sldId id="451" r:id="rId266"/>
    <p:sldId id="452" r:id="rId2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39" autoAdjust="0"/>
  </p:normalViewPr>
  <p:slideViewPr>
    <p:cSldViewPr>
      <p:cViewPr varScale="1">
        <p:scale>
          <a:sx n="61" d="100"/>
          <a:sy n="61" d="100"/>
        </p:scale>
        <p:origin x="984" y="60"/>
      </p:cViewPr>
      <p:guideLst>
        <p:guide orient="horz" pos="2160"/>
        <p:guide pos="2880"/>
      </p:guideLst>
    </p:cSldViewPr>
  </p:slideViewPr>
  <p:outlineViewPr>
    <p:cViewPr>
      <p:scale>
        <a:sx n="33" d="100"/>
        <a:sy n="33" d="100"/>
      </p:scale>
      <p:origin x="0" y="-16344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_rels/viewProps.xml.rels><?xml version="1.0" encoding="UTF-8" standalone="yes"?>
<Relationships xmlns="http://schemas.openxmlformats.org/package/2006/relationships"><Relationship Id="rId1" Type="http://schemas.openxmlformats.org/officeDocument/2006/relationships/slide" Target="slides/slide10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86.wmf"/><Relationship Id="rId1"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8.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1.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2.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3.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9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ECBBF57-6EF1-4E18-AF48-B17FA214374C}" type="datetimeFigureOut">
              <a:rPr lang="zh-CN" altLang="en-US"/>
              <a:pPr>
                <a:defRPr/>
              </a:pPr>
              <a:t>2019/8/20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60218D2-A1D1-4BD3-8F19-BE984728D9F5}" type="slidenum">
              <a:rPr lang="zh-CN" altLang="en-US"/>
              <a:pPr>
                <a:defRPr/>
              </a:pPr>
              <a:t>‹#›</a:t>
            </a:fld>
            <a:endParaRPr lang="zh-CN" altLang="en-US"/>
          </a:p>
        </p:txBody>
      </p:sp>
    </p:spTree>
    <p:extLst>
      <p:ext uri="{BB962C8B-B14F-4D97-AF65-F5344CB8AC3E}">
        <p14:creationId xmlns:p14="http://schemas.microsoft.com/office/powerpoint/2010/main" val="3845397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B45913-1432-4E01-99F5-9D8D7A2FCBB7}" type="slidenum">
              <a:rPr lang="zh-CN" altLang="en-US"/>
              <a:pPr fontAlgn="base">
                <a:spcBef>
                  <a:spcPct val="0"/>
                </a:spcBef>
                <a:spcAft>
                  <a:spcPct val="0"/>
                </a:spcAft>
                <a:defRPr/>
              </a:pPr>
              <a:t>25</a:t>
            </a:fld>
            <a:endParaRPr lang="en-US" altLang="zh-CN"/>
          </a:p>
        </p:txBody>
      </p:sp>
      <p:sp>
        <p:nvSpPr>
          <p:cNvPr id="5120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30265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A81D59-1599-48FD-913A-2330AC194130}" type="slidenum">
              <a:rPr lang="zh-CN" altLang="en-US"/>
              <a:pPr fontAlgn="base">
                <a:spcBef>
                  <a:spcPct val="0"/>
                </a:spcBef>
                <a:spcAft>
                  <a:spcPct val="0"/>
                </a:spcAft>
                <a:defRPr/>
              </a:pPr>
              <a:t>27</a:t>
            </a:fld>
            <a:endParaRPr lang="en-US" altLang="zh-CN"/>
          </a:p>
        </p:txBody>
      </p:sp>
      <p:sp>
        <p:nvSpPr>
          <p:cNvPr id="6522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71385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DCAD3D-87F8-4705-B23D-03939114D759}" type="slidenum">
              <a:rPr lang="zh-CN" altLang="en-US"/>
              <a:pPr fontAlgn="base">
                <a:spcBef>
                  <a:spcPct val="0"/>
                </a:spcBef>
                <a:spcAft>
                  <a:spcPct val="0"/>
                </a:spcAft>
                <a:defRPr/>
              </a:pPr>
              <a:t>29</a:t>
            </a:fld>
            <a:endParaRPr lang="en-US" altLang="zh-CN"/>
          </a:p>
        </p:txBody>
      </p:sp>
      <p:sp>
        <p:nvSpPr>
          <p:cNvPr id="67584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5843"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137482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018EDE-2999-4297-8979-4FFFC4B5A7B6}" type="slidenum">
              <a:rPr lang="zh-CN" altLang="en-US"/>
              <a:pPr fontAlgn="base">
                <a:spcBef>
                  <a:spcPct val="0"/>
                </a:spcBef>
                <a:spcAft>
                  <a:spcPct val="0"/>
                </a:spcAft>
                <a:defRPr/>
              </a:pPr>
              <a:t>33</a:t>
            </a:fld>
            <a:endParaRPr lang="en-US" altLang="zh-CN"/>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71031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593929-29E2-44BE-965F-662BC93D1938}" type="slidenum">
              <a:rPr lang="zh-CN" altLang="en-US"/>
              <a:pPr fontAlgn="base">
                <a:spcBef>
                  <a:spcPct val="0"/>
                </a:spcBef>
                <a:spcAft>
                  <a:spcPct val="0"/>
                </a:spcAft>
                <a:defRPr/>
              </a:pPr>
              <a:t>173</a:t>
            </a:fld>
            <a:endParaRPr lang="en-US" altLang="zh-CN"/>
          </a:p>
        </p:txBody>
      </p:sp>
      <p:sp>
        <p:nvSpPr>
          <p:cNvPr id="69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355870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A63CB3A-F7D9-4A72-9EDA-DF5BFE2C3E02}"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D4330F-2BD0-4738-9FFF-3B0D9EE4FEC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D6653FA-7200-4970-A12D-E11671780B4C}"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4F38CB-34A0-4934-8946-E6914EC405B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67B2CF9-892D-4EB2-8BC1-F7A44AC0F26E}"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1B678E-3BE3-412C-8C97-D2D4C14CC95A}"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cxnSp>
        <p:nvCxnSpPr>
          <p:cNvPr id="5" name="直接连接符 8"/>
          <p:cNvCxnSpPr/>
          <p:nvPr userDrawn="1"/>
        </p:nvCxnSpPr>
        <p:spPr>
          <a:xfrm>
            <a:off x="500063" y="1214438"/>
            <a:ext cx="8143875" cy="158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9"/>
          <p:cNvCxnSpPr/>
          <p:nvPr userDrawn="1"/>
        </p:nvCxnSpPr>
        <p:spPr>
          <a:xfrm>
            <a:off x="571500" y="6000750"/>
            <a:ext cx="8143875"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矩形 10"/>
          <p:cNvSpPr/>
          <p:nvPr userDrawn="1"/>
        </p:nvSpPr>
        <p:spPr>
          <a:xfrm>
            <a:off x="642938" y="1214438"/>
            <a:ext cx="4214812" cy="10795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4"/>
          <p:cNvSpPr>
            <a:spLocks noGrp="1"/>
          </p:cNvSpPr>
          <p:nvPr>
            <p:ph type="dt" sz="half" idx="10"/>
          </p:nvPr>
        </p:nvSpPr>
        <p:spPr>
          <a:xfrm>
            <a:off x="609600" y="6245225"/>
            <a:ext cx="1981200" cy="476250"/>
          </a:xfrm>
        </p:spPr>
        <p:txBody>
          <a:bodyPr/>
          <a:lstStyle>
            <a:lvl1pPr>
              <a:defRPr/>
            </a:lvl1pPr>
          </a:lstStyle>
          <a:p>
            <a:pPr>
              <a:defRPr/>
            </a:pPr>
            <a:endParaRPr lang="en-US" altLang="zh-CN"/>
          </a:p>
        </p:txBody>
      </p:sp>
      <p:sp>
        <p:nvSpPr>
          <p:cNvPr id="9"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6553200" y="6245225"/>
            <a:ext cx="1981200" cy="476250"/>
          </a:xfrm>
        </p:spPr>
        <p:txBody>
          <a:bodyPr/>
          <a:lstStyle>
            <a:lvl1pPr>
              <a:defRPr/>
            </a:lvl1pPr>
          </a:lstStyle>
          <a:p>
            <a:pPr>
              <a:defRPr/>
            </a:pPr>
            <a:fld id="{A2DDEE9A-B792-4C8E-B038-CE827015BC51}"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7"/>
          <p:cNvCxnSpPr/>
          <p:nvPr userDrawn="1"/>
        </p:nvCxnSpPr>
        <p:spPr>
          <a:xfrm>
            <a:off x="500063" y="1214438"/>
            <a:ext cx="8286750" cy="158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矩形 8"/>
          <p:cNvSpPr/>
          <p:nvPr userDrawn="1"/>
        </p:nvSpPr>
        <p:spPr>
          <a:xfrm>
            <a:off x="500063" y="1214438"/>
            <a:ext cx="4000500" cy="10795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9"/>
          <p:cNvCxnSpPr/>
          <p:nvPr userDrawn="1"/>
        </p:nvCxnSpPr>
        <p:spPr>
          <a:xfrm>
            <a:off x="428625" y="6072188"/>
            <a:ext cx="8286750" cy="158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FF0000"/>
              </a:buClr>
              <a:buFont typeface="Wingdings" pitchFamily="2" charset="2"/>
              <a:buChar char="Ø"/>
              <a:defRPr/>
            </a:lvl1pPr>
            <a:lvl2pPr>
              <a:buClr>
                <a:srgbClr val="FF0000"/>
              </a:buClr>
              <a:buFont typeface="Wingdings" pitchFamily="2" charset="2"/>
              <a:buChar char="Ø"/>
              <a:defRPr/>
            </a:lvl2pPr>
            <a:lvl3pPr>
              <a:buClr>
                <a:srgbClr val="FF0000"/>
              </a:buClr>
              <a:buFont typeface="Wingdings" pitchFamily="2" charset="2"/>
              <a:buChar char="Ø"/>
              <a:defRPr/>
            </a:lvl3pPr>
            <a:lvl4pPr>
              <a:buClr>
                <a:srgbClr val="FF0000"/>
              </a:buClr>
              <a:buFont typeface="Wingdings" pitchFamily="2" charset="2"/>
              <a:buChar char="Ø"/>
              <a:defRPr/>
            </a:lvl4pPr>
            <a:lvl5pPr>
              <a:buClr>
                <a:srgbClr val="FF0000"/>
              </a:buClr>
              <a:buFont typeface="Wingdings" pitchFamily="2" charset="2"/>
              <a:buChar char="Ø"/>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8DED583-3835-4FCB-ACD6-320943241633}" type="datetimeFigureOut">
              <a:rPr lang="zh-CN" altLang="en-US"/>
              <a:pPr>
                <a:defRPr/>
              </a:pPr>
              <a:t>2019/8/20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ACD69C8-4271-49B2-A9AD-ED06061A834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B0BE0CF-BB11-4908-BA4A-7AB92897D708}"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64951C-7B60-4A81-8436-E8D3ABD5787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FCE42EA-82B9-4F58-9F42-A1753552320E}" type="datetimeFigureOut">
              <a:rPr lang="zh-CN" altLang="en-US"/>
              <a:pPr>
                <a:defRPr/>
              </a:pPr>
              <a:t>2019/8/20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ACC9C1-BB45-412E-A562-0F523A5FF62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4023F1C-337A-4CF1-8285-F0D8815CF060}" type="datetimeFigureOut">
              <a:rPr lang="zh-CN" altLang="en-US"/>
              <a:pPr>
                <a:defRPr/>
              </a:pPr>
              <a:t>2019/8/20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67F97A7-1CB3-4F2B-962B-7A1F023D172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CBC01DB-3F93-4AEF-A1FC-8E9AE2704377}" type="datetimeFigureOut">
              <a:rPr lang="zh-CN" altLang="en-US"/>
              <a:pPr>
                <a:defRPr/>
              </a:pPr>
              <a:t>2019/8/20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D4362BB-D415-4723-BEB4-77960205FAF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9"/>
          <p:cNvCxnSpPr/>
          <p:nvPr userDrawn="1"/>
        </p:nvCxnSpPr>
        <p:spPr>
          <a:xfrm>
            <a:off x="714375" y="857250"/>
            <a:ext cx="7572375"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 name="直接连接符 10"/>
          <p:cNvCxnSpPr/>
          <p:nvPr userDrawn="1"/>
        </p:nvCxnSpPr>
        <p:spPr>
          <a:xfrm>
            <a:off x="642938" y="6143625"/>
            <a:ext cx="7572375"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矩形 11"/>
          <p:cNvSpPr/>
          <p:nvPr userDrawn="1"/>
        </p:nvSpPr>
        <p:spPr>
          <a:xfrm>
            <a:off x="714375" y="857250"/>
            <a:ext cx="4214813" cy="10795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日期占位符 1"/>
          <p:cNvSpPr>
            <a:spLocks noGrp="1"/>
          </p:cNvSpPr>
          <p:nvPr>
            <p:ph type="dt" sz="half" idx="10"/>
          </p:nvPr>
        </p:nvSpPr>
        <p:spPr/>
        <p:txBody>
          <a:bodyPr/>
          <a:lstStyle>
            <a:lvl1pPr>
              <a:defRPr/>
            </a:lvl1pPr>
          </a:lstStyle>
          <a:p>
            <a:pPr>
              <a:defRPr/>
            </a:pPr>
            <a:fld id="{F13C758E-DE22-41DF-B2AA-ADFC63C51DC8}" type="datetimeFigureOut">
              <a:rPr lang="zh-CN" altLang="en-US"/>
              <a:pPr>
                <a:defRPr/>
              </a:pPr>
              <a:t>2019/8/20</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BFE8A0C5-DB8C-4BA9-8595-70F64444EBD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950683A-23F3-42F0-AA4F-E49AE1526C65}" type="datetimeFigureOut">
              <a:rPr lang="zh-CN" altLang="en-US"/>
              <a:pPr>
                <a:defRPr/>
              </a:pPr>
              <a:t>2019/8/20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1852C9-1418-49C0-ADC8-99BDC0A8F5D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056938F-D15D-442D-9259-EABB32D027EE}" type="datetimeFigureOut">
              <a:rPr lang="zh-CN" altLang="en-US"/>
              <a:pPr>
                <a:defRPr/>
              </a:pPr>
              <a:t>2019/8/20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D4E051-94A7-4D67-8F94-9D85DFC417E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8322"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6832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7BE7CB7-047A-47C2-B370-5F5C953E01CC}" type="datetimeFigureOut">
              <a:rPr lang="zh-CN" altLang="en-US"/>
              <a:pPr>
                <a:defRPr/>
              </a:pPr>
              <a:t>2019/8/20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55AC6BC-B078-4346-BE41-9881C0124FE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62" r:id="rId7"/>
    <p:sldLayoutId id="2147483655" r:id="rId8"/>
    <p:sldLayoutId id="2147483654" r:id="rId9"/>
    <p:sldLayoutId id="2147483653" r:id="rId10"/>
    <p:sldLayoutId id="2147483652" r:id="rId11"/>
    <p:sldLayoutId id="2147483663"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83.xml"/><Relationship Id="rId3" Type="http://schemas.openxmlformats.org/officeDocument/2006/relationships/slide" Target="slide10.xml"/><Relationship Id="rId7" Type="http://schemas.openxmlformats.org/officeDocument/2006/relationships/slide" Target="slide79.xml"/><Relationship Id="rId12" Type="http://schemas.openxmlformats.org/officeDocument/2006/relationships/slide" Target="slide15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2.xml"/><Relationship Id="rId11" Type="http://schemas.openxmlformats.org/officeDocument/2006/relationships/slide" Target="slide140.xml"/><Relationship Id="rId5" Type="http://schemas.openxmlformats.org/officeDocument/2006/relationships/slide" Target="slide52.xml"/><Relationship Id="rId10" Type="http://schemas.openxmlformats.org/officeDocument/2006/relationships/slide" Target="slide127.xml"/><Relationship Id="rId4" Type="http://schemas.openxmlformats.org/officeDocument/2006/relationships/slide" Target="slide32.xml"/><Relationship Id="rId9" Type="http://schemas.openxmlformats.org/officeDocument/2006/relationships/slide" Target="slide101.xml"/><Relationship Id="rId14" Type="http://schemas.openxmlformats.org/officeDocument/2006/relationships/slide" Target="slide247.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25.wmf"/><Relationship Id="rId5" Type="http://schemas.openxmlformats.org/officeDocument/2006/relationships/oleObject" Target="../embeddings/oleObject99.bin"/><Relationship Id="rId4" Type="http://schemas.openxmlformats.org/officeDocument/2006/relationships/image" Target="../media/image124.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27.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37.jpe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9.wmf"/><Relationship Id="rId5" Type="http://schemas.openxmlformats.org/officeDocument/2006/relationships/oleObject" Target="../embeddings/oleObject103.bin"/><Relationship Id="rId4" Type="http://schemas.openxmlformats.org/officeDocument/2006/relationships/image" Target="../media/image138.wmf"/></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12.xml"/><Relationship Id="rId1" Type="http://schemas.openxmlformats.org/officeDocument/2006/relationships/vmlDrawing" Target="../drawings/vmlDrawing44.vml"/><Relationship Id="rId6" Type="http://schemas.openxmlformats.org/officeDocument/2006/relationships/image" Target="../media/image141.wmf"/><Relationship Id="rId5" Type="http://schemas.openxmlformats.org/officeDocument/2006/relationships/oleObject" Target="../embeddings/oleObject105.bin"/><Relationship Id="rId4" Type="http://schemas.openxmlformats.org/officeDocument/2006/relationships/image" Target="../media/image140.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44.wmf"/><Relationship Id="rId5" Type="http://schemas.openxmlformats.org/officeDocument/2006/relationships/oleObject" Target="../embeddings/oleObject108.bin"/><Relationship Id="rId4" Type="http://schemas.openxmlformats.org/officeDocument/2006/relationships/image" Target="../media/image143.wmf"/></Relationships>
</file>

<file path=ppt/slides/_rels/slide132.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7.wmf"/><Relationship Id="rId5" Type="http://schemas.openxmlformats.org/officeDocument/2006/relationships/oleObject" Target="../embeddings/oleObject110.bin"/><Relationship Id="rId4" Type="http://schemas.openxmlformats.org/officeDocument/2006/relationships/image" Target="../media/image146.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49.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51.wmf"/><Relationship Id="rId5" Type="http://schemas.openxmlformats.org/officeDocument/2006/relationships/oleObject" Target="../embeddings/oleObject114.bin"/><Relationship Id="rId4" Type="http://schemas.openxmlformats.org/officeDocument/2006/relationships/image" Target="../media/image150.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53.wmf"/><Relationship Id="rId5" Type="http://schemas.openxmlformats.org/officeDocument/2006/relationships/oleObject" Target="../embeddings/oleObject116.bin"/><Relationship Id="rId4" Type="http://schemas.openxmlformats.org/officeDocument/2006/relationships/image" Target="../media/image152.wmf"/></Relationships>
</file>

<file path=ppt/slides/_rels/slide137.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55.wmf"/><Relationship Id="rId5" Type="http://schemas.openxmlformats.org/officeDocument/2006/relationships/oleObject" Target="../embeddings/oleObject118.bin"/><Relationship Id="rId4" Type="http://schemas.openxmlformats.org/officeDocument/2006/relationships/image" Target="../media/image154.w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58.wmf"/><Relationship Id="rId5" Type="http://schemas.openxmlformats.org/officeDocument/2006/relationships/oleObject" Target="../embeddings/oleObject121.bin"/><Relationship Id="rId4" Type="http://schemas.openxmlformats.org/officeDocument/2006/relationships/image" Target="../media/image157.w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62.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63.png"/></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image" Target="../media/image166.png"/><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65.wmf"/><Relationship Id="rId5" Type="http://schemas.openxmlformats.org/officeDocument/2006/relationships/oleObject" Target="../embeddings/oleObject125.bin"/><Relationship Id="rId4" Type="http://schemas.openxmlformats.org/officeDocument/2006/relationships/image" Target="../media/image164.w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2.xml"/><Relationship Id="rId1" Type="http://schemas.openxmlformats.org/officeDocument/2006/relationships/vmlDrawing" Target="../drawings/vmlDrawing55.vml"/><Relationship Id="rId6" Type="http://schemas.openxmlformats.org/officeDocument/2006/relationships/image" Target="../media/image168.wmf"/><Relationship Id="rId5" Type="http://schemas.openxmlformats.org/officeDocument/2006/relationships/oleObject" Target="../embeddings/oleObject127.bin"/><Relationship Id="rId4" Type="http://schemas.openxmlformats.org/officeDocument/2006/relationships/image" Target="../media/image167.w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169.w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171.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0.bin"/></Relationships>
</file>

<file path=ppt/slides/_rels/slide170.xml.rels><?xml version="1.0" encoding="UTF-8" standalone="yes"?>
<Relationships xmlns="http://schemas.openxmlformats.org/package/2006/relationships"><Relationship Id="rId2" Type="http://schemas.openxmlformats.org/officeDocument/2006/relationships/image" Target="../media/image173.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174.wmf"/></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76.wmf"/><Relationship Id="rId5" Type="http://schemas.openxmlformats.org/officeDocument/2006/relationships/oleObject" Target="../embeddings/oleObject132.bin"/><Relationship Id="rId4" Type="http://schemas.openxmlformats.org/officeDocument/2006/relationships/image" Target="../media/image175.wmf"/></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image" Target="../media/image177.wmf"/><Relationship Id="rId4" Type="http://schemas.openxmlformats.org/officeDocument/2006/relationships/oleObject" Target="../embeddings/oleObject133.bin"/></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2.xml"/><Relationship Id="rId1" Type="http://schemas.openxmlformats.org/officeDocument/2006/relationships/vmlDrawing" Target="../drawings/vmlDrawing61.vml"/><Relationship Id="rId4" Type="http://schemas.openxmlformats.org/officeDocument/2006/relationships/image" Target="../media/image178.wmf"/></Relationships>
</file>

<file path=ppt/slides/_rels/slide175.xml.rels><?xml version="1.0" encoding="UTF-8" standalone="yes"?>
<Relationships xmlns="http://schemas.openxmlformats.org/package/2006/relationships"><Relationship Id="rId2" Type="http://schemas.openxmlformats.org/officeDocument/2006/relationships/image" Target="../media/image179.jpe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83.wmf"/><Relationship Id="rId5" Type="http://schemas.openxmlformats.org/officeDocument/2006/relationships/oleObject" Target="../embeddings/oleObject136.bin"/><Relationship Id="rId4" Type="http://schemas.openxmlformats.org/officeDocument/2006/relationships/image" Target="../media/image182.wmf"/></Relationships>
</file>

<file path=ppt/slides/_rels/slide179.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85.wmf"/><Relationship Id="rId5" Type="http://schemas.openxmlformats.org/officeDocument/2006/relationships/oleObject" Target="../embeddings/oleObject138.bin"/><Relationship Id="rId4" Type="http://schemas.openxmlformats.org/officeDocument/2006/relationships/image" Target="../media/image184.wmf"/></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180.xml.rels><?xml version="1.0" encoding="UTF-8" standalone="yes"?>
<Relationships xmlns="http://schemas.openxmlformats.org/package/2006/relationships"><Relationship Id="rId3" Type="http://schemas.openxmlformats.org/officeDocument/2006/relationships/image" Target="../media/image188.jpeg"/><Relationship Id="rId2" Type="http://schemas.openxmlformats.org/officeDocument/2006/relationships/image" Target="../media/image187.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91.jpeg"/><Relationship Id="rId2" Type="http://schemas.openxmlformats.org/officeDocument/2006/relationships/hyperlink" Target="http://image.baidu.com/i?ct=503316480&amp;z=0&amp;tn=baiduimagedetail&amp;word=%D6%C7%C4%DC%D6%B4%D0%D0%BB%FA%B9%B9&amp;in=31432&amp;cl=2&amp;cm=1&amp;sc=0&amp;lm=-1&amp;pn=2&amp;rn=1&amp;di=1049883536&amp;ln=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92.jpeg"/><Relationship Id="rId7" Type="http://schemas.openxmlformats.org/officeDocument/2006/relationships/image" Target="../media/image194.jpeg"/><Relationship Id="rId2" Type="http://schemas.openxmlformats.org/officeDocument/2006/relationships/hyperlink" Target="http://tupian.hudong.com/a3_73_39_01300000256295123190392768368_jpg.html" TargetMode="External"/><Relationship Id="rId1" Type="http://schemas.openxmlformats.org/officeDocument/2006/relationships/slideLayout" Target="../slideLayouts/slideLayout2.xml"/><Relationship Id="rId6" Type="http://schemas.openxmlformats.org/officeDocument/2006/relationships/hyperlink" Target="http://www.chem17.com/products/show/185284.asp" TargetMode="External"/><Relationship Id="rId5" Type="http://schemas.openxmlformats.org/officeDocument/2006/relationships/image" Target="../media/image193.jpeg"/><Relationship Id="rId4" Type="http://schemas.openxmlformats.org/officeDocument/2006/relationships/image" Target="mhtml:file://C:\Documents%20and%20Settings\Administrator\&#26700;&#38754;\&#27668;&#21160;&#25191;&#34892;&#22120;_&#20114;&#21160;&#30334;&#31185;.mht!http://a3.att.hudong.com/73/39/01300000256295123190392768368_s.jpg"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hina.alibaba.com/offer/view_large_pic.htm?imgurl=http://img.china.alibaba.com/img/offer/31/84/45/02/31844502&amp;title=%B9%A9%D3%A6%B5%CD%C0%D7%C5%B5%CA%FD%D3%C3%BD%DA%C1%F7%D7%B0%D6%C3-1/4%D4%B2%BF%D7%B0%E5&amp;tracelog=jy_picbar_largepic_from_detail"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64.vml"/><Relationship Id="rId4" Type="http://schemas.openxmlformats.org/officeDocument/2006/relationships/image" Target="../media/image195.png"/></Relationships>
</file>

<file path=ppt/slides/_rels/slide212.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hyperlink" Target="&#35843;&#33410;&#38400;&#32467;&#26500;&#31867;&#22411;.doc" TargetMode="Externa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hyperlink" Target="&#35843;&#33410;&#38400;.doc" TargetMode="Externa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hyperlink" Target="&#35843;&#33410;&#38400;.doc" TargetMode="Externa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hyperlink" Target="&#35843;&#33410;&#38400;.doc"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hyperlink" Target="&#35843;&#33410;&#38400;.do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china.alibaba.com/offer/view_pics.htm?view_url=p1Src=http://img.china.alibaba.com/img/offer/34/06/20/15/34062015&amp;offer_subject=%B9%A9%D3%A6%BD%DA%C1%F7%D7%B0%D6%C3-%B8%DF%D1%B9%CD%B8%BE%B5%BF%D7%B0%E5&amp;tracelog=jy_picbar_from_sale_detail_img" TargetMode="Externa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6.bin"/><Relationship Id="rId18" Type="http://schemas.openxmlformats.org/officeDocument/2006/relationships/image" Target="../media/image38.wmf"/><Relationship Id="rId3" Type="http://schemas.openxmlformats.org/officeDocument/2006/relationships/notesSlide" Target="../notesSlides/notesSlide1.xml"/><Relationship Id="rId7" Type="http://schemas.openxmlformats.org/officeDocument/2006/relationships/oleObject" Target="../embeddings/oleObject23.bin"/><Relationship Id="rId12" Type="http://schemas.openxmlformats.org/officeDocument/2006/relationships/image" Target="../media/image35.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37.wmf"/><Relationship Id="rId1" Type="http://schemas.openxmlformats.org/officeDocument/2006/relationships/vmlDrawing" Target="../drawings/vmlDrawing10.vml"/><Relationship Id="rId6" Type="http://schemas.openxmlformats.org/officeDocument/2006/relationships/image" Target="../media/image32.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4.wmf"/><Relationship Id="rId4" Type="http://schemas.openxmlformats.org/officeDocument/2006/relationships/audio" Target="../media/audio1.wav"/><Relationship Id="rId9" Type="http://schemas.openxmlformats.org/officeDocument/2006/relationships/oleObject" Target="../embeddings/oleObject24.bin"/><Relationship Id="rId14" Type="http://schemas.openxmlformats.org/officeDocument/2006/relationships/image" Target="../media/image36.wmf"/></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2.bin"/><Relationship Id="rId14" Type="http://schemas.openxmlformats.org/officeDocument/2006/relationships/image" Target="../media/image44.wmf"/></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2.xml"/><Relationship Id="rId7" Type="http://schemas.openxmlformats.org/officeDocument/2006/relationships/oleObject" Target="../embeddings/oleObject36.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5.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7.wmf"/><Relationship Id="rId4" Type="http://schemas.openxmlformats.org/officeDocument/2006/relationships/audio" Target="../media/audio1.wav"/><Relationship Id="rId9"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40.bin"/><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notesSlide" Target="../notesSlides/notesSlide3.xml"/><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2.wmf"/><Relationship Id="rId5" Type="http://schemas.openxmlformats.org/officeDocument/2006/relationships/oleObject" Target="../embeddings/oleObject42.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61.wmf"/><Relationship Id="rId17" Type="http://schemas.openxmlformats.org/officeDocument/2006/relationships/image" Target="../media/image64.png"/><Relationship Id="rId2" Type="http://schemas.openxmlformats.org/officeDocument/2006/relationships/slideLayout" Target="../slideLayouts/slideLayout2.xml"/><Relationship Id="rId16" Type="http://schemas.openxmlformats.org/officeDocument/2006/relationships/image" Target="../media/image63.wmf"/><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7.bin"/><Relationship Id="rId14" Type="http://schemas.openxmlformats.org/officeDocument/2006/relationships/image" Target="../media/image6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6.wmf"/><Relationship Id="rId5" Type="http://schemas.openxmlformats.org/officeDocument/2006/relationships/oleObject" Target="../embeddings/oleObject52.bin"/><Relationship Id="rId4" Type="http://schemas.openxmlformats.org/officeDocument/2006/relationships/image" Target="../media/image65.wmf"/></Relationships>
</file>

<file path=ppt/slides/_rels/slide3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54.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7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59.bin"/><Relationship Id="rId4" Type="http://schemas.openxmlformats.org/officeDocument/2006/relationships/image" Target="../media/image71.wmf"/></Relationships>
</file>

<file path=ppt/slides/_rels/slide3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3.wmf"/><Relationship Id="rId5" Type="http://schemas.openxmlformats.org/officeDocument/2006/relationships/oleObject" Target="../embeddings/oleObject61.bin"/><Relationship Id="rId4" Type="http://schemas.openxmlformats.org/officeDocument/2006/relationships/image" Target="../media/image70.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75.wmf"/></Relationships>
</file>

<file path=ppt/slides/_rels/slide41.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7.wmf"/><Relationship Id="rId5" Type="http://schemas.openxmlformats.org/officeDocument/2006/relationships/oleObject" Target="../embeddings/oleObject65.bin"/><Relationship Id="rId4" Type="http://schemas.openxmlformats.org/officeDocument/2006/relationships/image" Target="../media/image7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0.wmf"/><Relationship Id="rId5" Type="http://schemas.openxmlformats.org/officeDocument/2006/relationships/oleObject" Target="../embeddings/oleObject68.bin"/><Relationship Id="rId4" Type="http://schemas.openxmlformats.org/officeDocument/2006/relationships/image" Target="../media/image7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8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3.wmf"/><Relationship Id="rId5" Type="http://schemas.openxmlformats.org/officeDocument/2006/relationships/oleObject" Target="../embeddings/oleObject71.bin"/><Relationship Id="rId4" Type="http://schemas.openxmlformats.org/officeDocument/2006/relationships/image" Target="../media/image8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84.wmf"/></Relationships>
</file>

<file path=ppt/slides/_rels/slide4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6.wmf"/><Relationship Id="rId5" Type="http://schemas.openxmlformats.org/officeDocument/2006/relationships/oleObject" Target="../embeddings/oleObject74.bin"/><Relationship Id="rId4" Type="http://schemas.openxmlformats.org/officeDocument/2006/relationships/image" Target="../media/image8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audio" Target="../media/audio1.wav"/><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5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0.wmf"/><Relationship Id="rId5" Type="http://schemas.openxmlformats.org/officeDocument/2006/relationships/oleObject" Target="../embeddings/oleObject77.bin"/><Relationship Id="rId4" Type="http://schemas.openxmlformats.org/officeDocument/2006/relationships/image" Target="../media/image89.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2.wmf"/><Relationship Id="rId5" Type="http://schemas.openxmlformats.org/officeDocument/2006/relationships/oleObject" Target="../embeddings/oleObject79.bin"/><Relationship Id="rId4" Type="http://schemas.openxmlformats.org/officeDocument/2006/relationships/image" Target="../media/image9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94.wmf"/><Relationship Id="rId5" Type="http://schemas.openxmlformats.org/officeDocument/2006/relationships/oleObject" Target="../embeddings/oleObject81.bin"/><Relationship Id="rId4" Type="http://schemas.openxmlformats.org/officeDocument/2006/relationships/image" Target="../media/image9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5.wmf"/></Relationships>
</file>

<file path=ppt/slides/_rels/slide5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1.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86.bin"/></Relationships>
</file>

<file path=ppt/slides/_rels/slide6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6.wmf"/><Relationship Id="rId5" Type="http://schemas.openxmlformats.org/officeDocument/2006/relationships/oleObject" Target="../embeddings/oleObject89.bin"/><Relationship Id="rId4" Type="http://schemas.openxmlformats.org/officeDocument/2006/relationships/image" Target="../media/image10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08.wmf"/></Relationships>
</file>

<file path=ppt/slides/_rels/slide69.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10.wmf"/></Relationships>
</file>

<file path=ppt/slides/_rels/slide7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audio" Target="../media/audio1.wav"/><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118.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2.xml"/><Relationship Id="rId1" Type="http://schemas.openxmlformats.org/officeDocument/2006/relationships/vmlDrawing" Target="../drawings/vmlDrawing37.vml"/><Relationship Id="rId4" Type="http://schemas.openxmlformats.org/officeDocument/2006/relationships/image" Target="../media/image119.wmf"/></Relationships>
</file>

<file path=ppt/slides/_rels/slide9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2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12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12.xml"/><Relationship Id="rId1" Type="http://schemas.openxmlformats.org/officeDocument/2006/relationships/vmlDrawing" Target="../drawings/vmlDrawing40.vml"/><Relationship Id="rId4" Type="http://schemas.openxmlformats.org/officeDocument/2006/relationships/image" Target="../media/image123.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1" name="标题 1"/>
          <p:cNvSpPr>
            <a:spLocks noGrp="1"/>
          </p:cNvSpPr>
          <p:nvPr>
            <p:ph type="title"/>
          </p:nvPr>
        </p:nvSpPr>
        <p:spPr/>
        <p:txBody>
          <a:bodyPr/>
          <a:lstStyle/>
          <a:p>
            <a:pPr eaLnBrk="1" hangingPunct="1"/>
            <a:r>
              <a:rPr kumimoji="1" lang="zh-CN" altLang="en-US" b="1" smtClean="0">
                <a:latin typeface="Times New Roman" pitchFamily="18" charset="0"/>
              </a:rPr>
              <a:t> </a:t>
            </a:r>
            <a:r>
              <a:rPr kumimoji="1" lang="en-US" altLang="zh-CN" sz="4000" b="1" smtClean="0">
                <a:latin typeface="Times New Roman" pitchFamily="18" charset="0"/>
              </a:rPr>
              <a:t>4   </a:t>
            </a:r>
            <a:r>
              <a:rPr kumimoji="1" lang="zh-CN" altLang="en-US" sz="4000" b="1" smtClean="0">
                <a:latin typeface="Times New Roman" pitchFamily="18" charset="0"/>
              </a:rPr>
              <a:t>流量测量仪表</a:t>
            </a:r>
            <a:endParaRPr lang="zh-CN" altLang="en-US" sz="4000" smtClean="0"/>
          </a:p>
        </p:txBody>
      </p:sp>
      <p:sp>
        <p:nvSpPr>
          <p:cNvPr id="3" name="内容占位符 2"/>
          <p:cNvSpPr>
            <a:spLocks noGrp="1"/>
          </p:cNvSpPr>
          <p:nvPr>
            <p:ph idx="1"/>
          </p:nvPr>
        </p:nvSpPr>
        <p:spPr>
          <a:xfrm>
            <a:off x="2700338" y="1484313"/>
            <a:ext cx="4751387" cy="4525962"/>
          </a:xfrm>
        </p:spPr>
        <p:txBody>
          <a:bodyPr rtlCol="0">
            <a:normAutofit fontScale="70000" lnSpcReduction="20000"/>
          </a:bodyPr>
          <a:lstStyle/>
          <a:p>
            <a:pPr eaLnBrk="1" fontAlgn="auto" hangingPunct="1">
              <a:spcAft>
                <a:spcPts val="0"/>
              </a:spcAft>
              <a:buFont typeface="Wingdings" pitchFamily="2" charset="2"/>
              <a:buNone/>
              <a:defRPr/>
            </a:pPr>
            <a:r>
              <a:rPr lang="en-US" altLang="zh-CN" b="1" dirty="0" smtClean="0"/>
              <a:t>4.1 </a:t>
            </a:r>
            <a:r>
              <a:rPr lang="en-US" altLang="zh-CN" b="1" dirty="0" smtClean="0">
                <a:hlinkClick r:id="rId2" action="ppaction://hlinksldjump"/>
              </a:rPr>
              <a:t> </a:t>
            </a:r>
            <a:r>
              <a:rPr lang="zh-CN" altLang="en-US" b="1" dirty="0" smtClean="0">
                <a:hlinkClick r:id="rId2" action="ppaction://hlinksldjump"/>
              </a:rPr>
              <a:t>概述       </a:t>
            </a:r>
            <a:endParaRPr lang="zh-CN" altLang="en-US" b="1" dirty="0" smtClean="0"/>
          </a:p>
          <a:p>
            <a:pPr eaLnBrk="1" fontAlgn="auto" hangingPunct="1">
              <a:spcAft>
                <a:spcPts val="0"/>
              </a:spcAft>
              <a:buFont typeface="Wingdings" pitchFamily="2" charset="2"/>
              <a:buNone/>
              <a:defRPr/>
            </a:pPr>
            <a:r>
              <a:rPr lang="en-US" altLang="zh-CN" b="1" dirty="0" smtClean="0"/>
              <a:t>4.2  </a:t>
            </a:r>
            <a:r>
              <a:rPr lang="zh-CN" altLang="en-US" b="1" dirty="0" smtClean="0">
                <a:hlinkClick r:id="rId3" action="ppaction://hlinksldjump"/>
              </a:rPr>
              <a:t>节流式差压流量计</a:t>
            </a:r>
            <a:endParaRPr lang="zh-CN" altLang="en-US" b="1" dirty="0" smtClean="0"/>
          </a:p>
          <a:p>
            <a:pPr eaLnBrk="1" fontAlgn="auto" hangingPunct="1">
              <a:spcAft>
                <a:spcPts val="0"/>
              </a:spcAft>
              <a:buFont typeface="Wingdings" pitchFamily="2" charset="2"/>
              <a:buNone/>
              <a:defRPr/>
            </a:pPr>
            <a:r>
              <a:rPr lang="en-US" altLang="zh-CN" b="1" dirty="0" smtClean="0"/>
              <a:t>4.3  </a:t>
            </a:r>
            <a:r>
              <a:rPr lang="zh-CN" altLang="en-US" b="1" dirty="0" smtClean="0">
                <a:hlinkClick r:id="rId4" action="ppaction://hlinksldjump"/>
              </a:rPr>
              <a:t>浮子流量计</a:t>
            </a:r>
            <a:endParaRPr lang="zh-CN" altLang="en-US" b="1" dirty="0" smtClean="0"/>
          </a:p>
          <a:p>
            <a:pPr eaLnBrk="1" fontAlgn="auto" hangingPunct="1">
              <a:spcAft>
                <a:spcPts val="0"/>
              </a:spcAft>
              <a:buFont typeface="Wingdings" pitchFamily="2" charset="2"/>
              <a:buNone/>
              <a:defRPr/>
            </a:pPr>
            <a:r>
              <a:rPr lang="en-US" altLang="zh-CN" b="1" dirty="0" smtClean="0"/>
              <a:t>4.4 </a:t>
            </a:r>
            <a:r>
              <a:rPr lang="en-US" altLang="zh-CN" b="1" dirty="0" smtClean="0">
                <a:hlinkClick r:id="rId5" action="ppaction://hlinksldjump"/>
              </a:rPr>
              <a:t> </a:t>
            </a:r>
            <a:r>
              <a:rPr lang="zh-CN" altLang="en-US" b="1" dirty="0" smtClean="0">
                <a:hlinkClick r:id="rId5" action="ppaction://hlinksldjump"/>
              </a:rPr>
              <a:t>靶式流量计    </a:t>
            </a:r>
            <a:endParaRPr lang="en-US" altLang="zh-CN" b="1" dirty="0" smtClean="0"/>
          </a:p>
          <a:p>
            <a:pPr eaLnBrk="1" fontAlgn="auto" hangingPunct="1">
              <a:spcAft>
                <a:spcPts val="0"/>
              </a:spcAft>
              <a:buFont typeface="Wingdings" pitchFamily="2" charset="2"/>
              <a:buNone/>
              <a:defRPr/>
            </a:pPr>
            <a:r>
              <a:rPr lang="en-US" altLang="zh-CN" b="1" dirty="0" smtClean="0"/>
              <a:t>4.5  </a:t>
            </a:r>
            <a:r>
              <a:rPr lang="zh-CN" altLang="en-US" b="1" dirty="0" smtClean="0">
                <a:hlinkClick r:id="rId6" action="ppaction://hlinksldjump"/>
              </a:rPr>
              <a:t>其他差压式流量计</a:t>
            </a:r>
            <a:endParaRPr lang="en-US" altLang="zh-CN" b="1" dirty="0" smtClean="0"/>
          </a:p>
          <a:p>
            <a:pPr eaLnBrk="1" fontAlgn="auto" hangingPunct="1">
              <a:spcAft>
                <a:spcPts val="0"/>
              </a:spcAft>
              <a:buFont typeface="Wingdings" pitchFamily="2" charset="2"/>
              <a:buNone/>
              <a:defRPr/>
            </a:pPr>
            <a:r>
              <a:rPr lang="en-US" altLang="zh-CN" b="1" dirty="0" smtClean="0"/>
              <a:t>4.6 </a:t>
            </a:r>
            <a:r>
              <a:rPr lang="en-US" altLang="zh-CN" b="1" dirty="0" smtClean="0">
                <a:hlinkClick r:id="rId7" action="ppaction://hlinksldjump"/>
              </a:rPr>
              <a:t> </a:t>
            </a:r>
            <a:r>
              <a:rPr lang="zh-CN" altLang="en-US" b="1" dirty="0" smtClean="0">
                <a:hlinkClick r:id="rId7" action="ppaction://hlinksldjump"/>
              </a:rPr>
              <a:t>叶轮流量计</a:t>
            </a:r>
            <a:endParaRPr lang="zh-CN" altLang="en-US" b="1" dirty="0" smtClean="0"/>
          </a:p>
          <a:p>
            <a:pPr eaLnBrk="1" fontAlgn="auto" hangingPunct="1">
              <a:spcAft>
                <a:spcPts val="0"/>
              </a:spcAft>
              <a:buFont typeface="Wingdings" pitchFamily="2" charset="2"/>
              <a:buNone/>
              <a:defRPr/>
            </a:pPr>
            <a:r>
              <a:rPr lang="en-US" altLang="zh-CN" b="1" dirty="0" smtClean="0"/>
              <a:t>4.7 </a:t>
            </a:r>
            <a:r>
              <a:rPr lang="en-US" altLang="zh-CN" b="1" dirty="0" smtClean="0">
                <a:hlinkClick r:id="rId8" action="ppaction://hlinksldjump"/>
              </a:rPr>
              <a:t> </a:t>
            </a:r>
            <a:r>
              <a:rPr lang="zh-CN" altLang="en-US" b="1" dirty="0" smtClean="0">
                <a:hlinkClick r:id="rId8" action="ppaction://hlinksldjump"/>
              </a:rPr>
              <a:t>电磁流量计</a:t>
            </a:r>
            <a:endParaRPr lang="zh-CN" altLang="en-US" b="1" dirty="0" smtClean="0"/>
          </a:p>
          <a:p>
            <a:pPr eaLnBrk="1" fontAlgn="auto" hangingPunct="1">
              <a:spcAft>
                <a:spcPts val="0"/>
              </a:spcAft>
              <a:buFont typeface="Wingdings" pitchFamily="2" charset="2"/>
              <a:buNone/>
              <a:defRPr/>
            </a:pPr>
            <a:r>
              <a:rPr lang="en-US" altLang="zh-CN" b="1" dirty="0" smtClean="0"/>
              <a:t>4.8 </a:t>
            </a:r>
            <a:r>
              <a:rPr lang="en-US" altLang="zh-CN" b="1" dirty="0" smtClean="0">
                <a:hlinkClick r:id="rId9" action="ppaction://hlinksldjump"/>
              </a:rPr>
              <a:t> </a:t>
            </a:r>
            <a:r>
              <a:rPr lang="zh-CN" altLang="en-US" b="1" dirty="0" smtClean="0">
                <a:hlinkClick r:id="rId9" action="ppaction://hlinksldjump"/>
              </a:rPr>
              <a:t>涡街流量计</a:t>
            </a:r>
            <a:endParaRPr lang="zh-CN" altLang="en-US" b="1" dirty="0" smtClean="0"/>
          </a:p>
          <a:p>
            <a:pPr eaLnBrk="1" fontAlgn="auto" hangingPunct="1">
              <a:spcAft>
                <a:spcPts val="0"/>
              </a:spcAft>
              <a:buFont typeface="Wingdings" pitchFamily="2" charset="2"/>
              <a:buNone/>
              <a:defRPr/>
            </a:pPr>
            <a:r>
              <a:rPr lang="en-US" altLang="zh-CN" b="1" dirty="0" smtClean="0"/>
              <a:t>4.9   </a:t>
            </a:r>
            <a:r>
              <a:rPr lang="zh-CN" altLang="en-US" b="1" dirty="0" smtClean="0">
                <a:hlinkClick r:id="rId10" action="ppaction://hlinksldjump"/>
              </a:rPr>
              <a:t>超声波流量计</a:t>
            </a:r>
            <a:endParaRPr lang="zh-CN" altLang="en-US" b="1" dirty="0" smtClean="0"/>
          </a:p>
          <a:p>
            <a:pPr eaLnBrk="1" fontAlgn="auto" hangingPunct="1">
              <a:spcAft>
                <a:spcPts val="0"/>
              </a:spcAft>
              <a:buFont typeface="Wingdings" pitchFamily="2" charset="2"/>
              <a:buNone/>
              <a:defRPr/>
            </a:pPr>
            <a:r>
              <a:rPr lang="en-US" altLang="zh-CN" b="1" dirty="0" smtClean="0"/>
              <a:t>4.10  </a:t>
            </a:r>
            <a:r>
              <a:rPr lang="zh-CN" altLang="en-US" b="1" dirty="0" smtClean="0">
                <a:hlinkClick r:id="rId11" action="ppaction://hlinksldjump"/>
              </a:rPr>
              <a:t>容积式流量计</a:t>
            </a:r>
            <a:endParaRPr lang="zh-CN" altLang="en-US" b="1" dirty="0" smtClean="0"/>
          </a:p>
          <a:p>
            <a:pPr eaLnBrk="1" fontAlgn="auto" hangingPunct="1">
              <a:spcAft>
                <a:spcPts val="0"/>
              </a:spcAft>
              <a:buFont typeface="Wingdings" pitchFamily="2" charset="2"/>
              <a:buNone/>
              <a:defRPr/>
            </a:pPr>
            <a:r>
              <a:rPr lang="en-US" altLang="zh-CN" b="1" dirty="0" smtClean="0"/>
              <a:t>4.11  </a:t>
            </a:r>
            <a:r>
              <a:rPr lang="zh-CN" altLang="en-US" b="1" dirty="0" smtClean="0">
                <a:hlinkClick r:id="rId12" action="ppaction://hlinksldjump"/>
              </a:rPr>
              <a:t>质量流量计</a:t>
            </a:r>
            <a:endParaRPr lang="zh-CN" altLang="en-US" b="1" dirty="0" smtClean="0"/>
          </a:p>
          <a:p>
            <a:pPr eaLnBrk="1" fontAlgn="auto" hangingPunct="1">
              <a:spcAft>
                <a:spcPts val="0"/>
              </a:spcAft>
              <a:buFont typeface="Wingdings" pitchFamily="2" charset="2"/>
              <a:buNone/>
              <a:defRPr/>
            </a:pPr>
            <a:r>
              <a:rPr lang="en-US" altLang="zh-CN" b="1" dirty="0" smtClean="0"/>
              <a:t>4.12  </a:t>
            </a:r>
            <a:r>
              <a:rPr lang="zh-CN" altLang="en-US" b="1" dirty="0" smtClean="0">
                <a:hlinkClick r:id="rId13" action="ppaction://hlinksldjump"/>
              </a:rPr>
              <a:t>流量仪表执行器调节阀</a:t>
            </a:r>
            <a:endParaRPr lang="zh-CN" altLang="en-US" b="1" dirty="0" smtClean="0"/>
          </a:p>
          <a:p>
            <a:pPr eaLnBrk="1" fontAlgn="auto" hangingPunct="1">
              <a:spcAft>
                <a:spcPts val="0"/>
              </a:spcAft>
              <a:buFont typeface="Wingdings" pitchFamily="2" charset="2"/>
              <a:buNone/>
              <a:defRPr/>
            </a:pPr>
            <a:r>
              <a:rPr lang="en-US" altLang="zh-CN" b="1" dirty="0" smtClean="0"/>
              <a:t>4.13  </a:t>
            </a:r>
            <a:r>
              <a:rPr lang="zh-CN" altLang="en-US" b="1" dirty="0" smtClean="0">
                <a:hlinkClick r:id="rId14" action="ppaction://hlinksldjump"/>
              </a:rPr>
              <a:t>流量仪表的选择</a:t>
            </a:r>
            <a:endParaRPr lang="zh-CN" altLang="en-US" b="1" dirty="0" smtClean="0"/>
          </a:p>
          <a:p>
            <a:pPr eaLnBrk="1" fontAlgn="auto" hangingPunct="1">
              <a:spcAft>
                <a:spcPts val="0"/>
              </a:spcAft>
              <a:defRPr/>
            </a:pP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26551" y="97631"/>
            <a:ext cx="8604250" cy="1438275"/>
          </a:xfrm>
          <a:prstGeom prst="rect">
            <a:avLst/>
          </a:prstGeom>
          <a:noFill/>
          <a:ln w="9525">
            <a:noFill/>
            <a:miter lim="800000"/>
            <a:headEnd/>
            <a:tailEnd/>
          </a:ln>
        </p:spPr>
        <p:txBody>
          <a:bodyPr/>
          <a:lstStyle/>
          <a:p>
            <a:pPr>
              <a:lnSpc>
                <a:spcPct val="110000"/>
              </a:lnSpc>
            </a:pPr>
            <a:r>
              <a:rPr kumimoji="1" lang="zh-CN" altLang="en-US" sz="2800">
                <a:latin typeface="Times New Roman" pitchFamily="18" charset="0"/>
              </a:rPr>
              <a:t>                    </a:t>
            </a:r>
            <a:r>
              <a:rPr kumimoji="1" lang="en-US" altLang="zh-CN" sz="2800" b="1">
                <a:latin typeface="Times New Roman" pitchFamily="18" charset="0"/>
              </a:rPr>
              <a:t>4.2 </a:t>
            </a:r>
            <a:r>
              <a:rPr kumimoji="1" lang="zh-CN" altLang="en-US" sz="2800" b="1">
                <a:latin typeface="Times New Roman" pitchFamily="18" charset="0"/>
              </a:rPr>
              <a:t>节流式差压流量计</a:t>
            </a:r>
            <a:endParaRPr kumimoji="1" lang="en-US" altLang="zh-CN" sz="2800" b="1">
              <a:latin typeface="Times New Roman" pitchFamily="18" charset="0"/>
            </a:endParaRPr>
          </a:p>
          <a:p>
            <a:pPr>
              <a:lnSpc>
                <a:spcPct val="110000"/>
              </a:lnSpc>
            </a:pPr>
            <a:endParaRPr kumimoji="1" lang="zh-CN" altLang="en-US" sz="2800" b="1">
              <a:latin typeface="Times New Roman" pitchFamily="18" charset="0"/>
            </a:endParaRPr>
          </a:p>
          <a:p>
            <a:pPr>
              <a:lnSpc>
                <a:spcPct val="110000"/>
              </a:lnSpc>
            </a:pPr>
            <a:r>
              <a:rPr kumimoji="1" lang="en-US" altLang="zh-CN" sz="2800" b="1">
                <a:latin typeface="Times New Roman" pitchFamily="18" charset="0"/>
              </a:rPr>
              <a:t> 4.2.1</a:t>
            </a:r>
            <a:r>
              <a:rPr kumimoji="1" lang="zh-CN" altLang="en-US" sz="2800" b="1">
                <a:latin typeface="Times New Roman" pitchFamily="18" charset="0"/>
              </a:rPr>
              <a:t>  标准节流装置</a:t>
            </a:r>
          </a:p>
          <a:p>
            <a:pPr>
              <a:lnSpc>
                <a:spcPct val="110000"/>
              </a:lnSpc>
            </a:pPr>
            <a:r>
              <a:rPr kumimoji="1" lang="zh-CN" altLang="en-US" sz="2800" b="1">
                <a:latin typeface="Times New Roman" pitchFamily="18" charset="0"/>
              </a:rPr>
              <a:t>（</a:t>
            </a:r>
            <a:r>
              <a:rPr kumimoji="1" lang="en-US" altLang="zh-CN" sz="2800" b="1">
                <a:latin typeface="Times New Roman" pitchFamily="18" charset="0"/>
              </a:rPr>
              <a:t>standard throttling set  or   orifice set) </a:t>
            </a:r>
            <a:endParaRPr kumimoji="1" lang="zh-CN" altLang="en-US" sz="2800" b="1">
              <a:latin typeface="Times New Roman" pitchFamily="18" charset="0"/>
            </a:endParaRPr>
          </a:p>
          <a:p>
            <a:pPr>
              <a:lnSpc>
                <a:spcPct val="110000"/>
              </a:lnSpc>
            </a:pPr>
            <a:r>
              <a:rPr kumimoji="1" lang="zh-CN" altLang="en-US" sz="2800" b="1">
                <a:latin typeface="Times New Roman" pitchFamily="18" charset="0"/>
              </a:rPr>
              <a:t>      </a:t>
            </a:r>
          </a:p>
        </p:txBody>
      </p:sp>
      <p:sp>
        <p:nvSpPr>
          <p:cNvPr id="46083" name="Text Box 3"/>
          <p:cNvSpPr txBox="1">
            <a:spLocks noChangeArrowheads="1"/>
          </p:cNvSpPr>
          <p:nvPr/>
        </p:nvSpPr>
        <p:spPr bwMode="auto">
          <a:xfrm>
            <a:off x="755650" y="2060848"/>
            <a:ext cx="7496175" cy="1684338"/>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a:latin typeface="Times New Roman" pitchFamily="18" charset="0"/>
              </a:rPr>
              <a:t> 1、原理：在管道内部装有</a:t>
            </a:r>
            <a:r>
              <a:rPr kumimoji="1" lang="zh-CN" altLang="en-US" sz="2400" b="1">
                <a:solidFill>
                  <a:srgbClr val="FF0000"/>
                </a:solidFill>
                <a:latin typeface="Times New Roman" pitchFamily="18" charset="0"/>
              </a:rPr>
              <a:t>断面变化</a:t>
            </a:r>
            <a:r>
              <a:rPr kumimoji="1" lang="zh-CN" altLang="en-US" sz="2400" b="1">
                <a:latin typeface="Times New Roman" pitchFamily="18" charset="0"/>
              </a:rPr>
              <a:t>的孔板、喷嘴等节流件，当流体流经节流件时由于</a:t>
            </a:r>
            <a:r>
              <a:rPr kumimoji="1" lang="zh-CN" altLang="en-US" sz="2400" b="1">
                <a:solidFill>
                  <a:srgbClr val="FF0000"/>
                </a:solidFill>
                <a:latin typeface="Times New Roman" pitchFamily="18" charset="0"/>
              </a:rPr>
              <a:t>流束收缩</a:t>
            </a:r>
            <a:r>
              <a:rPr kumimoji="1" lang="zh-CN" altLang="en-US" sz="2400" b="1">
                <a:latin typeface="Times New Roman" pitchFamily="18" charset="0"/>
              </a:rPr>
              <a:t>，在节流件前后产生静压力差 。</a:t>
            </a:r>
          </a:p>
        </p:txBody>
      </p:sp>
      <p:graphicFrame>
        <p:nvGraphicFramePr>
          <p:cNvPr id="46084" name="Object 2"/>
          <p:cNvGraphicFramePr>
            <a:graphicFrameLocks noChangeAspect="1"/>
          </p:cNvGraphicFramePr>
          <p:nvPr>
            <p:extLst>
              <p:ext uri="{D42A27DB-BD31-4B8C-83A1-F6EECF244321}">
                <p14:modId xmlns:p14="http://schemas.microsoft.com/office/powerpoint/2010/main" val="1485136709"/>
              </p:ext>
            </p:extLst>
          </p:nvPr>
        </p:nvGraphicFramePr>
        <p:xfrm>
          <a:off x="3851920" y="3344206"/>
          <a:ext cx="1649413" cy="495300"/>
        </p:xfrm>
        <a:graphic>
          <a:graphicData uri="http://schemas.openxmlformats.org/presentationml/2006/ole">
            <mc:AlternateContent xmlns:mc="http://schemas.openxmlformats.org/markup-compatibility/2006">
              <mc:Choice xmlns:v="urn:schemas-microsoft-com:vml" Requires="v">
                <p:oleObj spid="_x0000_s7183" name="Equation" r:id="rId4" imgW="711000" imgH="203040" progId="Equation.3">
                  <p:embed/>
                </p:oleObj>
              </mc:Choice>
              <mc:Fallback>
                <p:oleObj name="Equation" r:id="rId4" imgW="71100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3344206"/>
                        <a:ext cx="16494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Text Box 5"/>
          <p:cNvSpPr txBox="1">
            <a:spLocks noChangeArrowheads="1"/>
          </p:cNvSpPr>
          <p:nvPr/>
        </p:nvSpPr>
        <p:spPr bwMode="auto">
          <a:xfrm>
            <a:off x="934474" y="3922714"/>
            <a:ext cx="7286625" cy="1200150"/>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a:latin typeface="Times New Roman" pitchFamily="18" charset="0"/>
              </a:rPr>
              <a:t>2、特点：结构简单、使用方便、寿命长、</a:t>
            </a:r>
            <a:r>
              <a:rPr kumimoji="1" lang="zh-CN" altLang="en-US" sz="2400" b="1">
                <a:solidFill>
                  <a:srgbClr val="FF0000"/>
                </a:solidFill>
                <a:latin typeface="Times New Roman" pitchFamily="18" charset="0"/>
              </a:rPr>
              <a:t>无需标定</a:t>
            </a:r>
            <a:r>
              <a:rPr kumimoji="1" lang="zh-CN" altLang="en-US" sz="2400" b="1">
                <a:latin typeface="Times New Roman" pitchFamily="18" charset="0"/>
              </a:rPr>
              <a:t>，压力损失较大、安装要求严格适用于洁净流体</a:t>
            </a:r>
          </a:p>
        </p:txBody>
      </p:sp>
    </p:spTree>
  </p:cSld>
  <p:clrMapOvr>
    <a:masterClrMapping/>
  </p:clrMapOvr>
  <p:transition>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arn(outVertical)">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6082">
                                            <p:txEl>
                                              <p:pRg st="2" end="2"/>
                                            </p:txEl>
                                          </p:spTgt>
                                        </p:tgtEl>
                                        <p:attrNameLst>
                                          <p:attrName>style.visibility</p:attrName>
                                        </p:attrNameLst>
                                      </p:cBhvr>
                                      <p:to>
                                        <p:strVal val="visible"/>
                                      </p:to>
                                    </p:set>
                                    <p:animEffect transition="in" filter="barn(outVertical)">
                                      <p:cBhvr>
                                        <p:cTn id="12" dur="500"/>
                                        <p:tgtEl>
                                          <p:spTgt spid="460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Effect transition="in" filter="barn(outVertical)">
                                      <p:cBhvr>
                                        <p:cTn id="17" dur="500"/>
                                        <p:tgtEl>
                                          <p:spTgt spid="4608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6082">
                                            <p:txEl>
                                              <p:pRg st="4" end="4"/>
                                            </p:txEl>
                                          </p:spTgt>
                                        </p:tgtEl>
                                        <p:attrNameLst>
                                          <p:attrName>style.visibility</p:attrName>
                                        </p:attrNameLst>
                                      </p:cBhvr>
                                      <p:to>
                                        <p:strVal val="visible"/>
                                      </p:to>
                                    </p:set>
                                    <p:animEffect transition="in" filter="barn(outVertical)">
                                      <p:cBhvr>
                                        <p:cTn id="22" dur="500"/>
                                        <p:tgtEl>
                                          <p:spTgt spid="4608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46083"/>
                                        </p:tgtEl>
                                        <p:attrNameLst>
                                          <p:attrName>style.visibility</p:attrName>
                                        </p:attrNameLst>
                                      </p:cBhvr>
                                      <p:to>
                                        <p:strVal val="visible"/>
                                      </p:to>
                                    </p:set>
                                    <p:animEffect transition="in" filter="barn(outHorizontal)">
                                      <p:cBhvr>
                                        <p:cTn id="27" dur="300"/>
                                        <p:tgtEl>
                                          <p:spTgt spid="4608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6084"/>
                                        </p:tgtEl>
                                        <p:attrNameLst>
                                          <p:attrName>style.visibility</p:attrName>
                                        </p:attrNameLst>
                                      </p:cBhvr>
                                      <p:to>
                                        <p:strVal val="visible"/>
                                      </p:to>
                                    </p:set>
                                    <p:anim calcmode="lin" valueType="num">
                                      <p:cBhvr additive="base">
                                        <p:cTn id="32" dur="500" fill="hold"/>
                                        <p:tgtEl>
                                          <p:spTgt spid="46084"/>
                                        </p:tgtEl>
                                        <p:attrNameLst>
                                          <p:attrName>ppt_x</p:attrName>
                                        </p:attrNameLst>
                                      </p:cBhvr>
                                      <p:tavLst>
                                        <p:tav tm="0">
                                          <p:val>
                                            <p:strVal val="0-#ppt_w/2"/>
                                          </p:val>
                                        </p:tav>
                                        <p:tav tm="100000">
                                          <p:val>
                                            <p:strVal val="#ppt_x"/>
                                          </p:val>
                                        </p:tav>
                                      </p:tavLst>
                                    </p:anim>
                                    <p:anim calcmode="lin" valueType="num">
                                      <p:cBhvr additive="base">
                                        <p:cTn id="33"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iterate type="wd">
                                    <p:tmPct val="100000"/>
                                  </p:iterate>
                                  <p:childTnLst>
                                    <p:set>
                                      <p:cBhvr>
                                        <p:cTn id="37" dur="1" fill="hold">
                                          <p:stCondLst>
                                            <p:cond delay="0"/>
                                          </p:stCondLst>
                                        </p:cTn>
                                        <p:tgtEl>
                                          <p:spTgt spid="46085"/>
                                        </p:tgtEl>
                                        <p:attrNameLst>
                                          <p:attrName>style.visibility</p:attrName>
                                        </p:attrNameLst>
                                      </p:cBhvr>
                                      <p:to>
                                        <p:strVal val="visible"/>
                                      </p:to>
                                    </p:set>
                                    <p:animEffect transition="in" filter="barn(outHorizontal)">
                                      <p:cBhvr>
                                        <p:cTn id="38" dur="3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P spid="46083" grpId="0" autoUpdateAnimBg="0"/>
      <p:bldP spid="46085"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3263"/>
            <a:ext cx="8229600" cy="725487"/>
          </a:xfrm>
        </p:spPr>
        <p:txBody>
          <a:bodyPr rtlCol="0">
            <a:normAutofit fontScale="90000"/>
          </a:bodyPr>
          <a:lstStyle/>
          <a:p>
            <a:pPr algn="l" eaLnBrk="1" fontAlgn="auto" hangingPunct="1">
              <a:spcAft>
                <a:spcPts val="0"/>
              </a:spcAft>
              <a:defRPr/>
            </a:pPr>
            <a:r>
              <a:rPr lang="zh-CN" altLang="en-US" sz="3100" b="1" dirty="0" smtClean="0">
                <a:solidFill>
                  <a:srgbClr val="000000"/>
                </a:solidFill>
                <a:latin typeface="宋体" charset="-122"/>
              </a:rPr>
              <a:t>软件抗干扰技术 </a:t>
            </a:r>
            <a:r>
              <a:rPr lang="zh-CN" altLang="en-US" b="1" dirty="0" smtClean="0">
                <a:solidFill>
                  <a:srgbClr val="000000"/>
                </a:solidFill>
                <a:latin typeface="宋体" charset="-122"/>
              </a:rPr>
              <a:t/>
            </a:r>
            <a:br>
              <a:rPr lang="zh-CN" altLang="en-US" b="1" dirty="0" smtClean="0">
                <a:solidFill>
                  <a:srgbClr val="000000"/>
                </a:solidFill>
                <a:latin typeface="宋体" charset="-122"/>
              </a:rPr>
            </a:br>
            <a:endParaRPr lang="zh-CN" altLang="en-US" dirty="0"/>
          </a:p>
        </p:txBody>
      </p:sp>
      <p:sp>
        <p:nvSpPr>
          <p:cNvPr id="606210" name="内容占位符 2"/>
          <p:cNvSpPr>
            <a:spLocks noGrp="1"/>
          </p:cNvSpPr>
          <p:nvPr>
            <p:ph idx="1"/>
          </p:nvPr>
        </p:nvSpPr>
        <p:spPr>
          <a:xfrm>
            <a:off x="500063" y="1428750"/>
            <a:ext cx="8001000" cy="4525963"/>
          </a:xfrm>
        </p:spPr>
        <p:txBody>
          <a:bodyPr/>
          <a:lstStyle/>
          <a:p>
            <a:pPr eaLnBrk="1" hangingPunct="1"/>
            <a:r>
              <a:rPr lang="zh-CN" altLang="en-US" sz="2800" b="1" smtClean="0">
                <a:solidFill>
                  <a:srgbClr val="000000"/>
                </a:solidFill>
                <a:latin typeface="宋体" charset="-122"/>
                <a:cs typeface="Times New Roman" pitchFamily="18" charset="0"/>
              </a:rPr>
              <a:t>数字滤波技术</a:t>
            </a:r>
          </a:p>
          <a:p>
            <a:pPr eaLnBrk="1" hangingPunct="1"/>
            <a:r>
              <a:rPr lang="zh-CN" altLang="en-US" sz="2800" b="1" smtClean="0">
                <a:solidFill>
                  <a:srgbClr val="000000"/>
                </a:solidFill>
                <a:latin typeface="宋体" charset="-122"/>
                <a:cs typeface="Times New Roman" pitchFamily="18" charset="0"/>
              </a:rPr>
              <a:t>程控放大器技术：解决电磁流量计</a:t>
            </a:r>
            <a:r>
              <a:rPr lang="zh-CN" altLang="en-US" sz="2800" b="1" smtClean="0">
                <a:solidFill>
                  <a:srgbClr val="FF0000"/>
                </a:solidFill>
                <a:latin typeface="宋体" charset="-122"/>
                <a:cs typeface="Times New Roman" pitchFamily="18" charset="0"/>
              </a:rPr>
              <a:t>量程自动转换问题</a:t>
            </a:r>
            <a:r>
              <a:rPr lang="zh-CN" altLang="en-US" sz="2800" b="1" smtClean="0">
                <a:solidFill>
                  <a:srgbClr val="000000"/>
                </a:solidFill>
                <a:latin typeface="宋体" charset="-122"/>
                <a:cs typeface="Times New Roman" pitchFamily="18" charset="0"/>
              </a:rPr>
              <a:t>。</a:t>
            </a:r>
            <a:endParaRPr lang="en-US" altLang="zh-CN" sz="2800" b="1" smtClean="0">
              <a:solidFill>
                <a:srgbClr val="000000"/>
              </a:solidFill>
              <a:latin typeface="宋体" charset="-122"/>
              <a:cs typeface="Times New Roman" pitchFamily="18" charset="0"/>
            </a:endParaRPr>
          </a:p>
          <a:p>
            <a:pPr eaLnBrk="1" hangingPunct="1"/>
            <a:r>
              <a:rPr lang="zh-CN" altLang="en-US" sz="2800" b="1" smtClean="0">
                <a:solidFill>
                  <a:srgbClr val="000000"/>
                </a:solidFill>
                <a:latin typeface="宋体" charset="-122"/>
                <a:cs typeface="Times New Roman" pitchFamily="18" charset="0"/>
              </a:rPr>
              <a:t> 微处理器硬件故障自诊断技术</a:t>
            </a:r>
          </a:p>
          <a:p>
            <a:pPr eaLnBrk="1" hangingPunct="1"/>
            <a:r>
              <a:rPr lang="zh-CN" altLang="en-US" sz="2800" b="1" smtClean="0">
                <a:solidFill>
                  <a:srgbClr val="000000"/>
                </a:solidFill>
                <a:latin typeface="宋体" charset="-122"/>
                <a:cs typeface="Times New Roman" pitchFamily="18" charset="0"/>
              </a:rPr>
              <a:t> 微处理器抗干扰技术</a:t>
            </a:r>
          </a:p>
          <a:p>
            <a:pPr eaLnBrk="1" hangingPunct="1"/>
            <a:r>
              <a:rPr lang="zh-CN" altLang="en-US" sz="2800" b="1" smtClean="0">
                <a:solidFill>
                  <a:srgbClr val="000000"/>
                </a:solidFill>
                <a:latin typeface="宋体" charset="-122"/>
                <a:cs typeface="Times New Roman" pitchFamily="18" charset="0"/>
              </a:rPr>
              <a:t> 程序运行监视系统（</a:t>
            </a:r>
            <a:r>
              <a:rPr lang="en-US" altLang="zh-CN" sz="2800" b="1" smtClean="0">
                <a:solidFill>
                  <a:srgbClr val="000000"/>
                </a:solidFill>
                <a:latin typeface="宋体" charset="-122"/>
                <a:cs typeface="Times New Roman" pitchFamily="18" charset="0"/>
              </a:rPr>
              <a:t>WATCHDOG</a:t>
            </a:r>
            <a:r>
              <a:rPr lang="zh-CN" altLang="en-US" sz="2800" b="1" smtClean="0">
                <a:solidFill>
                  <a:srgbClr val="000000"/>
                </a:solidFill>
                <a:latin typeface="宋体" charset="-122"/>
                <a:cs typeface="Times New Roman" pitchFamily="18" charset="0"/>
              </a:rPr>
              <a:t>）</a:t>
            </a:r>
          </a:p>
          <a:p>
            <a:pPr eaLnBrk="1" hangingPunct="1"/>
            <a:endParaRPr lang="zh-CN" altLang="en-US" sz="2800" b="1" smtClean="0">
              <a:solidFill>
                <a:srgbClr val="000000"/>
              </a:solidFill>
              <a:latin typeface="宋体" charset="-122"/>
              <a:cs typeface="Times New Roman" pitchFamily="18" charset="0"/>
            </a:endParaRPr>
          </a:p>
          <a:p>
            <a:pPr eaLnBrk="1" hangingPunct="1">
              <a:buFont typeface="Wingdings" pitchFamily="2" charset="2"/>
              <a:buNone/>
            </a:pPr>
            <a:endParaRPr lang="zh-CN" altLang="en-US" sz="28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Rectangle 2"/>
          <p:cNvSpPr>
            <a:spLocks noGrp="1" noChangeArrowheads="1"/>
          </p:cNvSpPr>
          <p:nvPr>
            <p:ph type="title"/>
          </p:nvPr>
        </p:nvSpPr>
        <p:spPr>
          <a:xfrm>
            <a:off x="539750" y="0"/>
            <a:ext cx="8001000" cy="1216025"/>
          </a:xfrm>
        </p:spPr>
        <p:txBody>
          <a:bodyPr/>
          <a:lstStyle/>
          <a:p>
            <a:pPr eaLnBrk="1" hangingPunct="1"/>
            <a:r>
              <a:rPr lang="zh-CN" altLang="en-US" sz="2800" b="1" smtClean="0">
                <a:latin typeface="Times New Roman" pitchFamily="18" charset="0"/>
              </a:rPr>
              <a:t>  </a:t>
            </a:r>
            <a:r>
              <a:rPr lang="en-US" altLang="zh-CN" sz="2800" b="1" smtClean="0">
                <a:latin typeface="Times New Roman" pitchFamily="18" charset="0"/>
              </a:rPr>
              <a:t>4.8  </a:t>
            </a:r>
            <a:r>
              <a:rPr lang="zh-CN" altLang="en-US" sz="2800" b="1" smtClean="0">
                <a:latin typeface="Times New Roman" pitchFamily="18" charset="0"/>
              </a:rPr>
              <a:t>涡街流量计   (</a:t>
            </a:r>
            <a:r>
              <a:rPr lang="en-US" altLang="en-US" sz="2800" b="1" smtClean="0">
                <a:latin typeface="Times New Roman" pitchFamily="18" charset="0"/>
                <a:ea typeface="宋体" charset="-122"/>
              </a:rPr>
              <a:t>vortex shedding flowmeter</a:t>
            </a:r>
            <a:r>
              <a:rPr lang="en-US" altLang="zh-CN" sz="2800" b="1" smtClean="0">
                <a:latin typeface="Times New Roman" pitchFamily="18" charset="0"/>
              </a:rPr>
              <a:t>)</a:t>
            </a:r>
            <a:endParaRPr lang="zh-CN" altLang="en-US" sz="2800" b="1" smtClean="0">
              <a:latin typeface="Times New Roman" pitchFamily="18" charset="0"/>
            </a:endParaRPr>
          </a:p>
        </p:txBody>
      </p:sp>
      <p:sp>
        <p:nvSpPr>
          <p:cNvPr id="607234" name="AutoShape 3"/>
          <p:cNvSpPr>
            <a:spLocks noGrp="1" noChangeAspect="1" noChangeArrowheads="1"/>
          </p:cNvSpPr>
          <p:nvPr>
            <p:ph type="body" sz="half" idx="1"/>
          </p:nvPr>
        </p:nvSpPr>
        <p:spPr>
          <a:xfrm>
            <a:off x="418237" y="1484784"/>
            <a:ext cx="8145462" cy="4267200"/>
          </a:xfrm>
        </p:spPr>
        <p:txBody>
          <a:bodyPr/>
          <a:lstStyle/>
          <a:p>
            <a:pPr eaLnBrk="1" hangingPunct="1">
              <a:lnSpc>
                <a:spcPct val="120000"/>
              </a:lnSpc>
              <a:spcBef>
                <a:spcPct val="0"/>
              </a:spcBef>
              <a:buClr>
                <a:srgbClr val="FF0000"/>
              </a:buClr>
              <a:buFont typeface="Wingdings" pitchFamily="2" charset="2"/>
              <a:buChar char="Ø"/>
            </a:pPr>
            <a:r>
              <a:rPr lang="zh-CN" altLang="en-US" sz="2400" b="1" smtClean="0">
                <a:latin typeface="Times New Roman" pitchFamily="18" charset="0"/>
              </a:rPr>
              <a:t> 早在</a:t>
            </a:r>
            <a:r>
              <a:rPr lang="en-US" altLang="zh-CN" sz="2400" b="1" smtClean="0">
                <a:latin typeface="Times New Roman" pitchFamily="18" charset="0"/>
              </a:rPr>
              <a:t>1878</a:t>
            </a:r>
            <a:r>
              <a:rPr lang="zh-CN" altLang="en-US" sz="2400" b="1" smtClean="0">
                <a:latin typeface="Times New Roman" pitchFamily="18" charset="0"/>
              </a:rPr>
              <a:t>年斯特劳哈尔（</a:t>
            </a:r>
            <a:r>
              <a:rPr lang="en-US" altLang="zh-CN" sz="2400" b="1" smtClean="0">
                <a:latin typeface="Times New Roman" pitchFamily="18" charset="0"/>
              </a:rPr>
              <a:t>Strouhal</a:t>
            </a:r>
            <a:r>
              <a:rPr lang="zh-CN" altLang="en-US" sz="2400" b="1" smtClean="0">
                <a:latin typeface="Times New Roman" pitchFamily="18" charset="0"/>
              </a:rPr>
              <a:t>）就发表了关于流体振动频率与流速关系的文章，</a:t>
            </a:r>
          </a:p>
          <a:p>
            <a:pPr eaLnBrk="1" hangingPunct="1">
              <a:lnSpc>
                <a:spcPct val="120000"/>
              </a:lnSpc>
              <a:spcBef>
                <a:spcPct val="0"/>
              </a:spcBef>
              <a:buClr>
                <a:srgbClr val="FF0000"/>
              </a:buClr>
              <a:buFont typeface="Wingdings" pitchFamily="2" charset="2"/>
              <a:buChar char="Ø"/>
            </a:pPr>
            <a:r>
              <a:rPr lang="zh-CN" altLang="en-US" sz="2400" b="1" smtClean="0">
                <a:latin typeface="Times New Roman" pitchFamily="18" charset="0"/>
              </a:rPr>
              <a:t> 涡街流体振动现象用于测量研究始于</a:t>
            </a:r>
            <a:r>
              <a:rPr lang="en-US" altLang="zh-CN" sz="2400" b="1" smtClean="0">
                <a:latin typeface="Times New Roman" pitchFamily="18" charset="0"/>
              </a:rPr>
              <a:t>20</a:t>
            </a:r>
            <a:r>
              <a:rPr lang="zh-CN" altLang="en-US" sz="2400" b="1" smtClean="0">
                <a:latin typeface="Times New Roman" pitchFamily="18" charset="0"/>
              </a:rPr>
              <a:t>世纪</a:t>
            </a:r>
            <a:r>
              <a:rPr lang="en-US" altLang="zh-CN" sz="2400" b="1" smtClean="0">
                <a:latin typeface="Times New Roman" pitchFamily="18" charset="0"/>
              </a:rPr>
              <a:t>50</a:t>
            </a:r>
            <a:r>
              <a:rPr lang="zh-CN" altLang="en-US" sz="2400" b="1" smtClean="0">
                <a:latin typeface="Times New Roman" pitchFamily="18" charset="0"/>
              </a:rPr>
              <a:t>年代，如风速计和船速计等。</a:t>
            </a:r>
            <a:r>
              <a:rPr lang="en-US" altLang="zh-CN" sz="2400" b="1" smtClean="0">
                <a:latin typeface="Times New Roman" pitchFamily="18" charset="0"/>
              </a:rPr>
              <a:t>60</a:t>
            </a:r>
            <a:r>
              <a:rPr lang="zh-CN" altLang="en-US" sz="2400" b="1" smtClean="0">
                <a:latin typeface="Times New Roman" pitchFamily="18" charset="0"/>
              </a:rPr>
              <a:t>年代末开始研制封闭管道流量计</a:t>
            </a:r>
            <a:r>
              <a:rPr lang="en-US" altLang="zh-CN" sz="2400" b="1" smtClean="0">
                <a:latin typeface="Times New Roman" pitchFamily="18" charset="0"/>
              </a:rPr>
              <a:t>--</a:t>
            </a:r>
            <a:r>
              <a:rPr lang="zh-CN" altLang="en-US" sz="2400" b="1" smtClean="0">
                <a:latin typeface="Times New Roman" pitchFamily="18" charset="0"/>
              </a:rPr>
              <a:t>涡街流量计，诞生了</a:t>
            </a:r>
            <a:r>
              <a:rPr lang="zh-CN" altLang="en-US" sz="2400" b="1" smtClean="0">
                <a:solidFill>
                  <a:srgbClr val="FF0000"/>
                </a:solidFill>
                <a:latin typeface="Times New Roman" pitchFamily="18" charset="0"/>
              </a:rPr>
              <a:t>热丝检测法及热敏检测法</a:t>
            </a:r>
            <a:r>
              <a:rPr lang="en-US" altLang="zh-CN" sz="2400" b="1" smtClean="0">
                <a:solidFill>
                  <a:srgbClr val="FF0000"/>
                </a:solidFill>
                <a:latin typeface="Times New Roman" pitchFamily="18" charset="0"/>
              </a:rPr>
              <a:t>VSF</a:t>
            </a:r>
            <a:r>
              <a:rPr lang="zh-CN" altLang="en-US" sz="2400" b="1" smtClean="0">
                <a:latin typeface="Times New Roman" pitchFamily="18" charset="0"/>
              </a:rPr>
              <a:t>。</a:t>
            </a:r>
            <a:r>
              <a:rPr lang="en-US" altLang="zh-CN" sz="2400" b="1" smtClean="0">
                <a:latin typeface="Times New Roman" pitchFamily="18" charset="0"/>
              </a:rPr>
              <a:t>70</a:t>
            </a:r>
            <a:r>
              <a:rPr lang="zh-CN" altLang="en-US" sz="2400" b="1" smtClean="0">
                <a:latin typeface="Times New Roman" pitchFamily="18" charset="0"/>
              </a:rPr>
              <a:t>、</a:t>
            </a:r>
            <a:r>
              <a:rPr lang="en-US" altLang="zh-CN" sz="2400" b="1" smtClean="0">
                <a:latin typeface="Times New Roman" pitchFamily="18" charset="0"/>
              </a:rPr>
              <a:t>80</a:t>
            </a:r>
            <a:r>
              <a:rPr lang="zh-CN" altLang="en-US" sz="2400" b="1" smtClean="0">
                <a:latin typeface="Times New Roman" pitchFamily="18" charset="0"/>
              </a:rPr>
              <a:t>年代涡街流量计发展异常迅速，并大量生产投放市场。</a:t>
            </a:r>
          </a:p>
          <a:p>
            <a:pPr eaLnBrk="1" hangingPunct="1">
              <a:lnSpc>
                <a:spcPct val="120000"/>
              </a:lnSpc>
              <a:spcBef>
                <a:spcPct val="0"/>
              </a:spcBef>
              <a:buClr>
                <a:srgbClr val="FF0000"/>
              </a:buClr>
              <a:buFont typeface="Wingdings" pitchFamily="2" charset="2"/>
              <a:buChar char="Ø"/>
            </a:pPr>
            <a:r>
              <a:rPr lang="en-US" altLang="zh-CN" sz="2400" b="1" smtClean="0">
                <a:latin typeface="Times New Roman" pitchFamily="18" charset="0"/>
              </a:rPr>
              <a:t>VSF</a:t>
            </a:r>
            <a:r>
              <a:rPr lang="zh-CN" altLang="en-US" sz="2400" b="1" smtClean="0">
                <a:latin typeface="Times New Roman" pitchFamily="18" charset="0"/>
              </a:rPr>
              <a:t>尚属发展中的流量计，无论其理论基础或实践经验尚较差。</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8257" name="Rectangle 2"/>
          <p:cNvSpPr>
            <a:spLocks noGrp="1" noChangeArrowheads="1"/>
          </p:cNvSpPr>
          <p:nvPr>
            <p:ph type="body" idx="1"/>
          </p:nvPr>
        </p:nvSpPr>
        <p:spPr>
          <a:xfrm>
            <a:off x="611560" y="638175"/>
            <a:ext cx="7992119" cy="6219825"/>
          </a:xfrm>
        </p:spPr>
        <p:txBody>
          <a:bodyPr/>
          <a:lstStyle/>
          <a:p>
            <a:pPr eaLnBrk="1" hangingPunct="1">
              <a:lnSpc>
                <a:spcPct val="150000"/>
              </a:lnSpc>
              <a:spcBef>
                <a:spcPct val="0"/>
              </a:spcBef>
              <a:buFont typeface="Wingdings" pitchFamily="2" charset="2"/>
              <a:buNone/>
            </a:pPr>
            <a:r>
              <a:rPr lang="zh-CN" altLang="en-US" sz="2400" b="1" smtClean="0">
                <a:latin typeface="Times New Roman" pitchFamily="18" charset="0"/>
              </a:rPr>
              <a:t>   </a:t>
            </a:r>
          </a:p>
          <a:p>
            <a:pPr eaLnBrk="1" hangingPunct="1">
              <a:lnSpc>
                <a:spcPct val="150000"/>
              </a:lnSpc>
              <a:spcBef>
                <a:spcPct val="0"/>
              </a:spcBef>
              <a:buFont typeface="Wingdings" pitchFamily="2" charset="2"/>
              <a:buNone/>
            </a:pPr>
            <a:r>
              <a:rPr lang="en-US" altLang="zh-CN" sz="2400" b="1" smtClean="0">
                <a:latin typeface="Times New Roman" pitchFamily="18" charset="0"/>
              </a:rPr>
              <a:t>1</a:t>
            </a:r>
            <a:r>
              <a:rPr lang="zh-CN" altLang="en-US" sz="2400" b="1" smtClean="0">
                <a:latin typeface="Times New Roman" pitchFamily="18" charset="0"/>
              </a:rPr>
              <a:t>、特点：</a:t>
            </a:r>
            <a:endParaRPr lang="en-US" altLang="zh-CN" sz="2400" b="1" smtClean="0">
              <a:latin typeface="Times New Roman" pitchFamily="18" charset="0"/>
            </a:endParaRPr>
          </a:p>
          <a:p>
            <a:pPr eaLnBrk="1" hangingPunct="1">
              <a:lnSpc>
                <a:spcPct val="150000"/>
              </a:lnSpc>
              <a:spcBef>
                <a:spcPct val="0"/>
              </a:spcBef>
            </a:pPr>
            <a:r>
              <a:rPr lang="zh-CN" altLang="en-US" sz="2400" b="1" smtClean="0">
                <a:latin typeface="Times New Roman" pitchFamily="18" charset="0"/>
              </a:rPr>
              <a:t>精度较高（0.5级）；</a:t>
            </a:r>
            <a:endParaRPr lang="en-US" altLang="zh-CN" sz="2400" b="1" smtClean="0">
              <a:latin typeface="Times New Roman" pitchFamily="18" charset="0"/>
            </a:endParaRPr>
          </a:p>
          <a:p>
            <a:pPr eaLnBrk="1" hangingPunct="1">
              <a:lnSpc>
                <a:spcPct val="150000"/>
              </a:lnSpc>
              <a:spcBef>
                <a:spcPct val="0"/>
              </a:spcBef>
            </a:pPr>
            <a:r>
              <a:rPr lang="zh-CN" altLang="en-US" sz="2400" b="1" smtClean="0">
                <a:latin typeface="Times New Roman" pitchFamily="18" charset="0"/>
              </a:rPr>
              <a:t>不受被测流体物理性质的影响；</a:t>
            </a:r>
            <a:endParaRPr lang="en-US" altLang="zh-CN" sz="2400" b="1" smtClean="0">
              <a:latin typeface="Times New Roman" pitchFamily="18" charset="0"/>
            </a:endParaRPr>
          </a:p>
          <a:p>
            <a:pPr eaLnBrk="1" hangingPunct="1">
              <a:lnSpc>
                <a:spcPct val="150000"/>
              </a:lnSpc>
              <a:spcBef>
                <a:spcPct val="0"/>
              </a:spcBef>
            </a:pPr>
            <a:r>
              <a:rPr lang="zh-CN" altLang="en-US" sz="2400" b="1" smtClean="0">
                <a:latin typeface="Times New Roman" pitchFamily="18" charset="0"/>
              </a:rPr>
              <a:t>抗干扰能力强；</a:t>
            </a:r>
            <a:endParaRPr lang="en-US" altLang="zh-CN" sz="2400" b="1" smtClean="0">
              <a:latin typeface="Times New Roman" pitchFamily="18" charset="0"/>
            </a:endParaRPr>
          </a:p>
          <a:p>
            <a:pPr eaLnBrk="1" hangingPunct="1">
              <a:lnSpc>
                <a:spcPct val="150000"/>
              </a:lnSpc>
              <a:spcBef>
                <a:spcPct val="0"/>
              </a:spcBef>
            </a:pPr>
            <a:r>
              <a:rPr lang="zh-CN" altLang="en-US" sz="2400" b="1" smtClean="0">
                <a:latin typeface="Times New Roman" pitchFamily="18" charset="0"/>
              </a:rPr>
              <a:t>与涡轮流量计相比仪表系数较低，分辨率低，口径愈大愈低，</a:t>
            </a:r>
            <a:r>
              <a:rPr lang="zh-CN" altLang="en-US" sz="2400" b="1" smtClean="0">
                <a:solidFill>
                  <a:srgbClr val="FF0000"/>
                </a:solidFill>
                <a:latin typeface="Times New Roman" pitchFamily="18" charset="0"/>
              </a:rPr>
              <a:t>一般满管式流量计用于 </a:t>
            </a:r>
            <a:r>
              <a:rPr lang="en-US" altLang="zh-CN" sz="2400" b="1" smtClean="0">
                <a:solidFill>
                  <a:srgbClr val="FF0000"/>
                </a:solidFill>
                <a:latin typeface="Times New Roman" pitchFamily="18" charset="0"/>
              </a:rPr>
              <a:t>DN300</a:t>
            </a:r>
            <a:r>
              <a:rPr lang="zh-CN" altLang="en-US" sz="2400" b="1" smtClean="0">
                <a:solidFill>
                  <a:srgbClr val="FF0000"/>
                </a:solidFill>
                <a:latin typeface="Times New Roman" pitchFamily="18" charset="0"/>
              </a:rPr>
              <a:t>以下</a:t>
            </a:r>
            <a:r>
              <a:rPr lang="zh-CN" altLang="en-US" sz="2400" b="1" smtClean="0">
                <a:latin typeface="Times New Roman" pitchFamily="18" charset="0"/>
              </a:rPr>
              <a:t>。</a:t>
            </a:r>
            <a:endParaRPr lang="en-US" altLang="zh-CN" sz="2400" b="1" smtClean="0">
              <a:latin typeface="Times New Roman" pitchFamily="18" charset="0"/>
            </a:endParaRPr>
          </a:p>
          <a:p>
            <a:pPr eaLnBrk="1" hangingPunct="1">
              <a:lnSpc>
                <a:spcPct val="150000"/>
              </a:lnSpc>
              <a:spcBef>
                <a:spcPct val="0"/>
              </a:spcBef>
            </a:pPr>
            <a:r>
              <a:rPr lang="zh-CN" altLang="en-US" sz="2400" b="1" smtClean="0">
                <a:latin typeface="Times New Roman" pitchFamily="18" charset="0"/>
              </a:rPr>
              <a:t>仪表在脉动流、混相流中尚欠缺理论研究和实践经验。</a:t>
            </a:r>
          </a:p>
          <a:p>
            <a:pPr eaLnBrk="1" hangingPunct="1">
              <a:lnSpc>
                <a:spcPct val="150000"/>
              </a:lnSpc>
              <a:spcBef>
                <a:spcPct val="0"/>
              </a:spcBef>
              <a:buFont typeface="Wingdings" pitchFamily="2" charset="2"/>
              <a:buNone/>
            </a:pPr>
            <a:endParaRPr lang="zh-CN" altLang="en-US" sz="2400" b="1" smtClean="0">
              <a:latin typeface="Times New Roman" pitchFamily="18" charset="0"/>
            </a:endParaRPr>
          </a:p>
          <a:p>
            <a:pPr eaLnBrk="1" hangingPunct="1">
              <a:lnSpc>
                <a:spcPct val="150000"/>
              </a:lnSpc>
              <a:spcBef>
                <a:spcPct val="0"/>
              </a:spcBef>
              <a:buFont typeface="Wingdings" pitchFamily="2" charset="2"/>
              <a:buNone/>
            </a:pPr>
            <a:endParaRPr lang="zh-CN" alt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96938" y="1214438"/>
            <a:ext cx="6389687" cy="2928937"/>
            <a:chOff x="1056" y="1824"/>
            <a:chExt cx="4416" cy="2028"/>
          </a:xfrm>
        </p:grpSpPr>
        <p:sp>
          <p:nvSpPr>
            <p:cNvPr id="609284" name="Text Box 3"/>
            <p:cNvSpPr txBox="1">
              <a:spLocks noChangeArrowheads="1"/>
            </p:cNvSpPr>
            <p:nvPr/>
          </p:nvSpPr>
          <p:spPr bwMode="auto">
            <a:xfrm>
              <a:off x="4848" y="2784"/>
              <a:ext cx="624" cy="25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x</a:t>
              </a:r>
            </a:p>
          </p:txBody>
        </p:sp>
        <p:grpSp>
          <p:nvGrpSpPr>
            <p:cNvPr id="609285" name="Group 4"/>
            <p:cNvGrpSpPr>
              <a:grpSpLocks/>
            </p:cNvGrpSpPr>
            <p:nvPr/>
          </p:nvGrpSpPr>
          <p:grpSpPr bwMode="auto">
            <a:xfrm>
              <a:off x="1056" y="1824"/>
              <a:ext cx="3936" cy="2028"/>
              <a:chOff x="1056" y="1824"/>
              <a:chExt cx="3936" cy="2028"/>
            </a:xfrm>
          </p:grpSpPr>
          <p:sp>
            <p:nvSpPr>
              <p:cNvPr id="609286" name="Oval 5"/>
              <p:cNvSpPr>
                <a:spLocks noChangeArrowheads="1"/>
              </p:cNvSpPr>
              <p:nvPr/>
            </p:nvSpPr>
            <p:spPr bwMode="auto">
              <a:xfrm>
                <a:off x="1056" y="2304"/>
                <a:ext cx="864" cy="864"/>
              </a:xfrm>
              <a:prstGeom prst="ellipse">
                <a:avLst/>
              </a:prstGeom>
              <a:solidFill>
                <a:srgbClr val="C0C0C0"/>
              </a:solidFill>
              <a:ln w="9525">
                <a:solidFill>
                  <a:schemeClr val="tx1"/>
                </a:solidFill>
                <a:round/>
                <a:headEnd/>
                <a:tailEnd/>
              </a:ln>
            </p:spPr>
            <p:txBody>
              <a:bodyPr wrap="none" anchor="ctr"/>
              <a:lstStyle/>
              <a:p>
                <a:endParaRPr lang="zh-CN" altLang="en-US" sz="2400">
                  <a:latin typeface="Calibri" pitchFamily="34" charset="0"/>
                </a:endParaRPr>
              </a:p>
            </p:txBody>
          </p:sp>
          <p:sp>
            <p:nvSpPr>
              <p:cNvPr id="609287" name="Line 6"/>
              <p:cNvSpPr>
                <a:spLocks noChangeShapeType="1"/>
              </p:cNvSpPr>
              <p:nvPr/>
            </p:nvSpPr>
            <p:spPr bwMode="auto">
              <a:xfrm>
                <a:off x="1470" y="2292"/>
                <a:ext cx="3264" cy="0"/>
              </a:xfrm>
              <a:prstGeom prst="line">
                <a:avLst/>
              </a:prstGeom>
              <a:noFill/>
              <a:ln w="9525">
                <a:solidFill>
                  <a:schemeClr val="tx1"/>
                </a:solidFill>
                <a:prstDash val="lgDashDotDot"/>
                <a:round/>
                <a:headEnd/>
                <a:tailEnd/>
              </a:ln>
            </p:spPr>
            <p:txBody>
              <a:bodyPr/>
              <a:lstStyle/>
              <a:p>
                <a:endParaRPr lang="zh-CN" altLang="en-US"/>
              </a:p>
            </p:txBody>
          </p:sp>
          <p:sp>
            <p:nvSpPr>
              <p:cNvPr id="609288" name="Line 7"/>
              <p:cNvSpPr>
                <a:spLocks noChangeShapeType="1"/>
              </p:cNvSpPr>
              <p:nvPr/>
            </p:nvSpPr>
            <p:spPr bwMode="auto">
              <a:xfrm>
                <a:off x="1485" y="3180"/>
                <a:ext cx="3264" cy="0"/>
              </a:xfrm>
              <a:prstGeom prst="line">
                <a:avLst/>
              </a:prstGeom>
              <a:noFill/>
              <a:ln w="9525">
                <a:solidFill>
                  <a:schemeClr val="tx1"/>
                </a:solidFill>
                <a:prstDash val="lgDashDotDot"/>
                <a:round/>
                <a:headEnd/>
                <a:tailEnd/>
              </a:ln>
            </p:spPr>
            <p:txBody>
              <a:bodyPr/>
              <a:lstStyle/>
              <a:p>
                <a:endParaRPr lang="zh-CN" altLang="en-US"/>
              </a:p>
            </p:txBody>
          </p:sp>
          <p:sp>
            <p:nvSpPr>
              <p:cNvPr id="609289" name="Line 8"/>
              <p:cNvSpPr>
                <a:spLocks noChangeShapeType="1"/>
              </p:cNvSpPr>
              <p:nvPr/>
            </p:nvSpPr>
            <p:spPr bwMode="auto">
              <a:xfrm>
                <a:off x="1056" y="2736"/>
                <a:ext cx="3936" cy="0"/>
              </a:xfrm>
              <a:prstGeom prst="line">
                <a:avLst/>
              </a:prstGeom>
              <a:noFill/>
              <a:ln w="9525">
                <a:solidFill>
                  <a:schemeClr val="tx1"/>
                </a:solidFill>
                <a:round/>
                <a:headEnd/>
                <a:tailEnd type="stealth" w="lg" len="lg"/>
              </a:ln>
            </p:spPr>
            <p:txBody>
              <a:bodyPr/>
              <a:lstStyle/>
              <a:p>
                <a:endParaRPr lang="zh-CN" altLang="en-US"/>
              </a:p>
            </p:txBody>
          </p:sp>
          <p:sp>
            <p:nvSpPr>
              <p:cNvPr id="609290" name="Line 9"/>
              <p:cNvSpPr>
                <a:spLocks noChangeShapeType="1"/>
              </p:cNvSpPr>
              <p:nvPr/>
            </p:nvSpPr>
            <p:spPr bwMode="auto">
              <a:xfrm flipV="1">
                <a:off x="1488" y="1872"/>
                <a:ext cx="0" cy="1488"/>
              </a:xfrm>
              <a:prstGeom prst="line">
                <a:avLst/>
              </a:prstGeom>
              <a:noFill/>
              <a:ln w="9525">
                <a:solidFill>
                  <a:schemeClr val="tx1"/>
                </a:solidFill>
                <a:round/>
                <a:headEnd/>
                <a:tailEnd type="stealth" w="lg" len="lg"/>
              </a:ln>
            </p:spPr>
            <p:txBody>
              <a:bodyPr/>
              <a:lstStyle/>
              <a:p>
                <a:endParaRPr lang="zh-CN" altLang="en-US"/>
              </a:p>
            </p:txBody>
          </p:sp>
          <p:sp>
            <p:nvSpPr>
              <p:cNvPr id="609291" name="Text Box 10"/>
              <p:cNvSpPr txBox="1">
                <a:spLocks noChangeArrowheads="1"/>
              </p:cNvSpPr>
              <p:nvPr/>
            </p:nvSpPr>
            <p:spPr bwMode="auto">
              <a:xfrm>
                <a:off x="2352" y="1998"/>
                <a:ext cx="506" cy="432"/>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a:t>
                </a:r>
              </a:p>
            </p:txBody>
          </p:sp>
          <p:sp>
            <p:nvSpPr>
              <p:cNvPr id="609292" name="Text Box 11"/>
              <p:cNvSpPr txBox="1">
                <a:spLocks noChangeArrowheads="1"/>
              </p:cNvSpPr>
              <p:nvPr/>
            </p:nvSpPr>
            <p:spPr bwMode="auto">
              <a:xfrm>
                <a:off x="4102" y="1995"/>
                <a:ext cx="506" cy="432"/>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a:t>
                </a:r>
              </a:p>
            </p:txBody>
          </p:sp>
          <p:sp>
            <p:nvSpPr>
              <p:cNvPr id="609293" name="Text Box 12"/>
              <p:cNvSpPr txBox="1">
                <a:spLocks noChangeArrowheads="1"/>
              </p:cNvSpPr>
              <p:nvPr/>
            </p:nvSpPr>
            <p:spPr bwMode="auto">
              <a:xfrm>
                <a:off x="3216" y="2880"/>
                <a:ext cx="506" cy="432"/>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a:t>
                </a:r>
              </a:p>
            </p:txBody>
          </p:sp>
          <p:sp>
            <p:nvSpPr>
              <p:cNvPr id="609294" name="Line 13"/>
              <p:cNvSpPr>
                <a:spLocks noChangeShapeType="1"/>
              </p:cNvSpPr>
              <p:nvPr/>
            </p:nvSpPr>
            <p:spPr bwMode="auto">
              <a:xfrm>
                <a:off x="2157" y="1824"/>
                <a:ext cx="0" cy="1872"/>
              </a:xfrm>
              <a:prstGeom prst="line">
                <a:avLst/>
              </a:prstGeom>
              <a:noFill/>
              <a:ln w="9525">
                <a:solidFill>
                  <a:schemeClr val="tx1"/>
                </a:solidFill>
                <a:round/>
                <a:headEnd/>
                <a:tailEnd/>
              </a:ln>
            </p:spPr>
            <p:txBody>
              <a:bodyPr/>
              <a:lstStyle/>
              <a:p>
                <a:endParaRPr lang="zh-CN" altLang="en-US"/>
              </a:p>
            </p:txBody>
          </p:sp>
          <p:sp>
            <p:nvSpPr>
              <p:cNvPr id="609295" name="Line 14"/>
              <p:cNvSpPr>
                <a:spLocks noChangeShapeType="1"/>
              </p:cNvSpPr>
              <p:nvPr/>
            </p:nvSpPr>
            <p:spPr bwMode="auto">
              <a:xfrm>
                <a:off x="2160" y="2304"/>
                <a:ext cx="0" cy="432"/>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09296" name="Line 15"/>
              <p:cNvSpPr>
                <a:spLocks noChangeShapeType="1"/>
              </p:cNvSpPr>
              <p:nvPr/>
            </p:nvSpPr>
            <p:spPr bwMode="auto">
              <a:xfrm>
                <a:off x="2154" y="2742"/>
                <a:ext cx="0" cy="432"/>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09297" name="Line 16"/>
              <p:cNvSpPr>
                <a:spLocks noChangeShapeType="1"/>
              </p:cNvSpPr>
              <p:nvPr/>
            </p:nvSpPr>
            <p:spPr bwMode="auto">
              <a:xfrm>
                <a:off x="2457" y="1824"/>
                <a:ext cx="0" cy="1872"/>
              </a:xfrm>
              <a:prstGeom prst="line">
                <a:avLst/>
              </a:prstGeom>
              <a:noFill/>
              <a:ln w="9525">
                <a:solidFill>
                  <a:schemeClr val="tx1"/>
                </a:solidFill>
                <a:prstDash val="lgDashDot"/>
                <a:round/>
                <a:headEnd/>
                <a:tailEnd/>
              </a:ln>
            </p:spPr>
            <p:txBody>
              <a:bodyPr/>
              <a:lstStyle/>
              <a:p>
                <a:endParaRPr lang="zh-CN" altLang="en-US"/>
              </a:p>
            </p:txBody>
          </p:sp>
          <p:sp>
            <p:nvSpPr>
              <p:cNvPr id="609298" name="Line 17"/>
              <p:cNvSpPr>
                <a:spLocks noChangeShapeType="1"/>
              </p:cNvSpPr>
              <p:nvPr/>
            </p:nvSpPr>
            <p:spPr bwMode="auto">
              <a:xfrm>
                <a:off x="4203" y="1824"/>
                <a:ext cx="0" cy="1872"/>
              </a:xfrm>
              <a:prstGeom prst="line">
                <a:avLst/>
              </a:prstGeom>
              <a:noFill/>
              <a:ln w="9525">
                <a:solidFill>
                  <a:schemeClr val="tx1"/>
                </a:solidFill>
                <a:prstDash val="lgDashDot"/>
                <a:round/>
                <a:headEnd/>
                <a:tailEnd/>
              </a:ln>
            </p:spPr>
            <p:txBody>
              <a:bodyPr/>
              <a:lstStyle/>
              <a:p>
                <a:endParaRPr lang="zh-CN" altLang="en-US"/>
              </a:p>
            </p:txBody>
          </p:sp>
          <p:sp>
            <p:nvSpPr>
              <p:cNvPr id="609299" name="Line 18"/>
              <p:cNvSpPr>
                <a:spLocks noChangeShapeType="1"/>
              </p:cNvSpPr>
              <p:nvPr/>
            </p:nvSpPr>
            <p:spPr bwMode="auto">
              <a:xfrm>
                <a:off x="3321" y="3024"/>
                <a:ext cx="0" cy="624"/>
              </a:xfrm>
              <a:prstGeom prst="line">
                <a:avLst/>
              </a:prstGeom>
              <a:noFill/>
              <a:ln w="9525">
                <a:solidFill>
                  <a:schemeClr val="tx1"/>
                </a:solidFill>
                <a:round/>
                <a:headEnd/>
                <a:tailEnd/>
              </a:ln>
            </p:spPr>
            <p:txBody>
              <a:bodyPr/>
              <a:lstStyle/>
              <a:p>
                <a:endParaRPr lang="zh-CN" altLang="en-US"/>
              </a:p>
            </p:txBody>
          </p:sp>
          <p:sp>
            <p:nvSpPr>
              <p:cNvPr id="609300" name="Line 19"/>
              <p:cNvSpPr>
                <a:spLocks noChangeShapeType="1"/>
              </p:cNvSpPr>
              <p:nvPr/>
            </p:nvSpPr>
            <p:spPr bwMode="auto">
              <a:xfrm>
                <a:off x="2448" y="3456"/>
                <a:ext cx="86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09301" name="Line 20"/>
              <p:cNvSpPr>
                <a:spLocks noChangeShapeType="1"/>
              </p:cNvSpPr>
              <p:nvPr/>
            </p:nvSpPr>
            <p:spPr bwMode="auto">
              <a:xfrm>
                <a:off x="3342" y="3453"/>
                <a:ext cx="86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09302" name="Text Box 21"/>
              <p:cNvSpPr txBox="1">
                <a:spLocks noChangeArrowheads="1"/>
              </p:cNvSpPr>
              <p:nvPr/>
            </p:nvSpPr>
            <p:spPr bwMode="auto">
              <a:xfrm>
                <a:off x="2592" y="3600"/>
                <a:ext cx="529" cy="25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l</a:t>
                </a:r>
                <a:r>
                  <a:rPr kumimoji="1" lang="en-US" altLang="zh-CN" sz="2400" b="1">
                    <a:latin typeface="Times New Roman" pitchFamily="18" charset="0"/>
                  </a:rPr>
                  <a:t>/2</a:t>
                </a:r>
              </a:p>
            </p:txBody>
          </p:sp>
          <p:sp>
            <p:nvSpPr>
              <p:cNvPr id="609303" name="Text Box 22"/>
              <p:cNvSpPr txBox="1">
                <a:spLocks noChangeArrowheads="1"/>
              </p:cNvSpPr>
              <p:nvPr/>
            </p:nvSpPr>
            <p:spPr bwMode="auto">
              <a:xfrm>
                <a:off x="3552" y="3599"/>
                <a:ext cx="528" cy="25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l</a:t>
                </a:r>
                <a:r>
                  <a:rPr kumimoji="1" lang="en-US" altLang="zh-CN" sz="2400" b="1">
                    <a:latin typeface="Times New Roman" pitchFamily="18" charset="0"/>
                  </a:rPr>
                  <a:t>/2</a:t>
                </a:r>
              </a:p>
            </p:txBody>
          </p:sp>
          <p:sp>
            <p:nvSpPr>
              <p:cNvPr id="609304" name="Text Box 23"/>
              <p:cNvSpPr txBox="1">
                <a:spLocks noChangeArrowheads="1"/>
              </p:cNvSpPr>
              <p:nvPr/>
            </p:nvSpPr>
            <p:spPr bwMode="auto">
              <a:xfrm>
                <a:off x="2113" y="2352"/>
                <a:ext cx="527" cy="25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h</a:t>
                </a:r>
                <a:r>
                  <a:rPr kumimoji="1" lang="en-US" altLang="zh-CN" sz="2400" b="1">
                    <a:latin typeface="Times New Roman" pitchFamily="18" charset="0"/>
                  </a:rPr>
                  <a:t>/2</a:t>
                </a:r>
              </a:p>
            </p:txBody>
          </p:sp>
          <p:sp>
            <p:nvSpPr>
              <p:cNvPr id="609305" name="Text Box 24"/>
              <p:cNvSpPr txBox="1">
                <a:spLocks noChangeArrowheads="1"/>
              </p:cNvSpPr>
              <p:nvPr/>
            </p:nvSpPr>
            <p:spPr bwMode="auto">
              <a:xfrm>
                <a:off x="2160" y="2832"/>
                <a:ext cx="528" cy="25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h</a:t>
                </a:r>
                <a:r>
                  <a:rPr kumimoji="1" lang="en-US" altLang="zh-CN" sz="2400" b="1">
                    <a:latin typeface="Times New Roman" pitchFamily="18" charset="0"/>
                  </a:rPr>
                  <a:t>/2</a:t>
                </a:r>
              </a:p>
            </p:txBody>
          </p:sp>
          <p:sp>
            <p:nvSpPr>
              <p:cNvPr id="609306" name="Arc 25"/>
              <p:cNvSpPr>
                <a:spLocks/>
              </p:cNvSpPr>
              <p:nvPr/>
            </p:nvSpPr>
            <p:spPr bwMode="auto">
              <a:xfrm>
                <a:off x="2352" y="2103"/>
                <a:ext cx="268" cy="297"/>
              </a:xfrm>
              <a:custGeom>
                <a:avLst/>
                <a:gdLst>
                  <a:gd name="T0" fmla="*/ 0 w 21600"/>
                  <a:gd name="T1" fmla="*/ 0 h 26350"/>
                  <a:gd name="T2" fmla="*/ 3 w 21600"/>
                  <a:gd name="T3" fmla="*/ 3 h 26350"/>
                  <a:gd name="T4" fmla="*/ 0 w 21600"/>
                  <a:gd name="T5" fmla="*/ 3 h 26350"/>
                  <a:gd name="T6" fmla="*/ 0 60000 65536"/>
                  <a:gd name="T7" fmla="*/ 0 60000 65536"/>
                  <a:gd name="T8" fmla="*/ 0 60000 65536"/>
                  <a:gd name="T9" fmla="*/ 0 w 21600"/>
                  <a:gd name="T10" fmla="*/ 0 h 26350"/>
                  <a:gd name="T11" fmla="*/ 21600 w 21600"/>
                  <a:gd name="T12" fmla="*/ 26350 h 26350"/>
                </a:gdLst>
                <a:ahLst/>
                <a:cxnLst>
                  <a:cxn ang="T6">
                    <a:pos x="T0" y="T1"/>
                  </a:cxn>
                  <a:cxn ang="T7">
                    <a:pos x="T2" y="T3"/>
                  </a:cxn>
                  <a:cxn ang="T8">
                    <a:pos x="T4" y="T5"/>
                  </a:cxn>
                </a:cxnLst>
                <a:rect l="T9" t="T10" r="T11" b="T12"/>
                <a:pathLst>
                  <a:path w="21600" h="26350" fill="none" extrusionOk="0">
                    <a:moveTo>
                      <a:pt x="-1" y="0"/>
                    </a:moveTo>
                    <a:cubicBezTo>
                      <a:pt x="11929" y="0"/>
                      <a:pt x="21600" y="9670"/>
                      <a:pt x="21600" y="21600"/>
                    </a:cubicBezTo>
                    <a:cubicBezTo>
                      <a:pt x="21600" y="23198"/>
                      <a:pt x="21422" y="24791"/>
                      <a:pt x="21071" y="26350"/>
                    </a:cubicBezTo>
                  </a:path>
                  <a:path w="21600" h="26350" stroke="0" extrusionOk="0">
                    <a:moveTo>
                      <a:pt x="-1" y="0"/>
                    </a:moveTo>
                    <a:cubicBezTo>
                      <a:pt x="11929" y="0"/>
                      <a:pt x="21600" y="9670"/>
                      <a:pt x="21600" y="21600"/>
                    </a:cubicBezTo>
                    <a:cubicBezTo>
                      <a:pt x="21600" y="23198"/>
                      <a:pt x="21422" y="24791"/>
                      <a:pt x="21071" y="26350"/>
                    </a:cubicBezTo>
                    <a:lnTo>
                      <a:pt x="0" y="21600"/>
                    </a:lnTo>
                    <a:close/>
                  </a:path>
                </a:pathLst>
              </a:custGeom>
              <a:noFill/>
              <a:ln w="9525">
                <a:solidFill>
                  <a:schemeClr val="tx1"/>
                </a:solidFill>
                <a:round/>
                <a:headEnd/>
                <a:tailEnd type="triangle" w="med" len="med"/>
              </a:ln>
            </p:spPr>
            <p:txBody>
              <a:bodyPr wrap="none" anchor="ctr"/>
              <a:lstStyle/>
              <a:p>
                <a:endParaRPr lang="zh-CN" altLang="en-US"/>
              </a:p>
            </p:txBody>
          </p:sp>
          <p:sp>
            <p:nvSpPr>
              <p:cNvPr id="609307" name="Arc 26"/>
              <p:cNvSpPr>
                <a:spLocks/>
              </p:cNvSpPr>
              <p:nvPr/>
            </p:nvSpPr>
            <p:spPr bwMode="auto">
              <a:xfrm>
                <a:off x="4080" y="2064"/>
                <a:ext cx="268" cy="297"/>
              </a:xfrm>
              <a:custGeom>
                <a:avLst/>
                <a:gdLst>
                  <a:gd name="T0" fmla="*/ 0 w 21600"/>
                  <a:gd name="T1" fmla="*/ 0 h 26350"/>
                  <a:gd name="T2" fmla="*/ 3 w 21600"/>
                  <a:gd name="T3" fmla="*/ 3 h 26350"/>
                  <a:gd name="T4" fmla="*/ 0 w 21600"/>
                  <a:gd name="T5" fmla="*/ 3 h 26350"/>
                  <a:gd name="T6" fmla="*/ 0 60000 65536"/>
                  <a:gd name="T7" fmla="*/ 0 60000 65536"/>
                  <a:gd name="T8" fmla="*/ 0 60000 65536"/>
                  <a:gd name="T9" fmla="*/ 0 w 21600"/>
                  <a:gd name="T10" fmla="*/ 0 h 26350"/>
                  <a:gd name="T11" fmla="*/ 21600 w 21600"/>
                  <a:gd name="T12" fmla="*/ 26350 h 26350"/>
                </a:gdLst>
                <a:ahLst/>
                <a:cxnLst>
                  <a:cxn ang="T6">
                    <a:pos x="T0" y="T1"/>
                  </a:cxn>
                  <a:cxn ang="T7">
                    <a:pos x="T2" y="T3"/>
                  </a:cxn>
                  <a:cxn ang="T8">
                    <a:pos x="T4" y="T5"/>
                  </a:cxn>
                </a:cxnLst>
                <a:rect l="T9" t="T10" r="T11" b="T12"/>
                <a:pathLst>
                  <a:path w="21600" h="26350" fill="none" extrusionOk="0">
                    <a:moveTo>
                      <a:pt x="-1" y="0"/>
                    </a:moveTo>
                    <a:cubicBezTo>
                      <a:pt x="11929" y="0"/>
                      <a:pt x="21600" y="9670"/>
                      <a:pt x="21600" y="21600"/>
                    </a:cubicBezTo>
                    <a:cubicBezTo>
                      <a:pt x="21600" y="23198"/>
                      <a:pt x="21422" y="24791"/>
                      <a:pt x="21071" y="26350"/>
                    </a:cubicBezTo>
                  </a:path>
                  <a:path w="21600" h="26350" stroke="0" extrusionOk="0">
                    <a:moveTo>
                      <a:pt x="-1" y="0"/>
                    </a:moveTo>
                    <a:cubicBezTo>
                      <a:pt x="11929" y="0"/>
                      <a:pt x="21600" y="9670"/>
                      <a:pt x="21600" y="21600"/>
                    </a:cubicBezTo>
                    <a:cubicBezTo>
                      <a:pt x="21600" y="23198"/>
                      <a:pt x="21422" y="24791"/>
                      <a:pt x="21071" y="26350"/>
                    </a:cubicBezTo>
                    <a:lnTo>
                      <a:pt x="0" y="21600"/>
                    </a:lnTo>
                    <a:close/>
                  </a:path>
                </a:pathLst>
              </a:custGeom>
              <a:noFill/>
              <a:ln w="9525">
                <a:solidFill>
                  <a:schemeClr val="tx1"/>
                </a:solidFill>
                <a:round/>
                <a:headEnd/>
                <a:tailEnd type="triangle" w="med" len="med"/>
              </a:ln>
            </p:spPr>
            <p:txBody>
              <a:bodyPr wrap="none" anchor="ctr"/>
              <a:lstStyle/>
              <a:p>
                <a:endParaRPr lang="zh-CN" altLang="en-US"/>
              </a:p>
            </p:txBody>
          </p:sp>
          <p:sp>
            <p:nvSpPr>
              <p:cNvPr id="609308" name="Arc 27"/>
              <p:cNvSpPr>
                <a:spLocks/>
              </p:cNvSpPr>
              <p:nvPr/>
            </p:nvSpPr>
            <p:spPr bwMode="auto">
              <a:xfrm flipV="1">
                <a:off x="3144" y="3120"/>
                <a:ext cx="360" cy="240"/>
              </a:xfrm>
              <a:custGeom>
                <a:avLst/>
                <a:gdLst>
                  <a:gd name="T0" fmla="*/ 0 w 41044"/>
                  <a:gd name="T1" fmla="*/ 2 h 21600"/>
                  <a:gd name="T2" fmla="*/ 3 w 41044"/>
                  <a:gd name="T3" fmla="*/ 3 h 21600"/>
                  <a:gd name="T4" fmla="*/ 1 w 41044"/>
                  <a:gd name="T5" fmla="*/ 3 h 21600"/>
                  <a:gd name="T6" fmla="*/ 0 60000 65536"/>
                  <a:gd name="T7" fmla="*/ 0 60000 65536"/>
                  <a:gd name="T8" fmla="*/ 0 60000 65536"/>
                  <a:gd name="T9" fmla="*/ 0 w 41044"/>
                  <a:gd name="T10" fmla="*/ 0 h 21600"/>
                  <a:gd name="T11" fmla="*/ 41044 w 41044"/>
                  <a:gd name="T12" fmla="*/ 21600 h 21600"/>
                </a:gdLst>
                <a:ahLst/>
                <a:cxnLst>
                  <a:cxn ang="T6">
                    <a:pos x="T0" y="T1"/>
                  </a:cxn>
                  <a:cxn ang="T7">
                    <a:pos x="T2" y="T3"/>
                  </a:cxn>
                  <a:cxn ang="T8">
                    <a:pos x="T4" y="T5"/>
                  </a:cxn>
                </a:cxnLst>
                <a:rect l="T9" t="T10" r="T11" b="T12"/>
                <a:pathLst>
                  <a:path w="41044" h="21600" fill="none" extrusionOk="0">
                    <a:moveTo>
                      <a:pt x="0" y="12192"/>
                    </a:moveTo>
                    <a:cubicBezTo>
                      <a:pt x="3607" y="4736"/>
                      <a:pt x="11161" y="-1"/>
                      <a:pt x="19444" y="0"/>
                    </a:cubicBezTo>
                    <a:cubicBezTo>
                      <a:pt x="31373" y="0"/>
                      <a:pt x="41044" y="9670"/>
                      <a:pt x="41044" y="21600"/>
                    </a:cubicBezTo>
                  </a:path>
                  <a:path w="41044" h="21600" stroke="0" extrusionOk="0">
                    <a:moveTo>
                      <a:pt x="0" y="12192"/>
                    </a:moveTo>
                    <a:cubicBezTo>
                      <a:pt x="3607" y="4736"/>
                      <a:pt x="11161" y="-1"/>
                      <a:pt x="19444" y="0"/>
                    </a:cubicBezTo>
                    <a:cubicBezTo>
                      <a:pt x="31373" y="0"/>
                      <a:pt x="41044" y="9670"/>
                      <a:pt x="41044" y="21600"/>
                    </a:cubicBezTo>
                    <a:lnTo>
                      <a:pt x="19444" y="21600"/>
                    </a:lnTo>
                    <a:close/>
                  </a:path>
                </a:pathLst>
              </a:custGeom>
              <a:noFill/>
              <a:ln w="9525">
                <a:solidFill>
                  <a:schemeClr val="tx1"/>
                </a:solidFill>
                <a:round/>
                <a:headEnd/>
                <a:tailEnd type="triangle" w="med" len="med"/>
              </a:ln>
            </p:spPr>
            <p:txBody>
              <a:bodyPr wrap="none" anchor="ctr"/>
              <a:lstStyle/>
              <a:p>
                <a:endParaRPr lang="zh-CN" altLang="en-US"/>
              </a:p>
            </p:txBody>
          </p:sp>
          <p:sp>
            <p:nvSpPr>
              <p:cNvPr id="609309" name="Text Box 28"/>
              <p:cNvSpPr txBox="1">
                <a:spLocks noChangeArrowheads="1"/>
              </p:cNvSpPr>
              <p:nvPr/>
            </p:nvSpPr>
            <p:spPr bwMode="auto">
              <a:xfrm>
                <a:off x="1152" y="1824"/>
                <a:ext cx="336" cy="25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y</a:t>
                </a:r>
              </a:p>
            </p:txBody>
          </p:sp>
        </p:grpSp>
      </p:grpSp>
      <p:sp>
        <p:nvSpPr>
          <p:cNvPr id="231453" name="Text Box 29"/>
          <p:cNvSpPr txBox="1">
            <a:spLocks noChangeArrowheads="1"/>
          </p:cNvSpPr>
          <p:nvPr/>
        </p:nvSpPr>
        <p:spPr bwMode="auto">
          <a:xfrm>
            <a:off x="857250" y="4429125"/>
            <a:ext cx="7786688" cy="1200150"/>
          </a:xfrm>
          <a:prstGeom prst="rect">
            <a:avLst/>
          </a:prstGeom>
          <a:noFill/>
          <a:ln w="9525">
            <a:noFill/>
            <a:miter lim="800000"/>
            <a:headEnd/>
            <a:tailEnd/>
          </a:ln>
        </p:spPr>
        <p:txBody>
          <a:bodyPr>
            <a:spAutoFit/>
          </a:bodyPr>
          <a:lstStyle/>
          <a:p>
            <a:r>
              <a:rPr kumimoji="1" lang="zh-CN" altLang="en-US" sz="2400" b="1">
                <a:latin typeface="Times New Roman" pitchFamily="18" charset="0"/>
              </a:rPr>
              <a:t>产生稳定的卡门涡街的条件：</a:t>
            </a:r>
            <a:r>
              <a:rPr kumimoji="1" lang="en-US" altLang="zh-CN" sz="2400" b="1" i="1">
                <a:latin typeface="Times New Roman" pitchFamily="18" charset="0"/>
              </a:rPr>
              <a:t> h</a:t>
            </a:r>
            <a:r>
              <a:rPr kumimoji="1" lang="en-US" altLang="zh-CN" sz="2400" b="1">
                <a:latin typeface="Times New Roman" pitchFamily="18" charset="0"/>
              </a:rPr>
              <a:t>/</a:t>
            </a:r>
            <a:r>
              <a:rPr kumimoji="1" lang="en-US" altLang="zh-CN" sz="2400" b="1" i="1">
                <a:latin typeface="Times New Roman" pitchFamily="18" charset="0"/>
              </a:rPr>
              <a:t>l</a:t>
            </a:r>
            <a:r>
              <a:rPr kumimoji="1" lang="en-US" altLang="zh-CN" sz="2400" b="1">
                <a:latin typeface="Times New Roman" pitchFamily="18" charset="0"/>
              </a:rPr>
              <a:t>=0.281    </a:t>
            </a:r>
            <a:r>
              <a:rPr kumimoji="1" lang="en-US" altLang="zh-CN" sz="2400" b="1" i="1">
                <a:latin typeface="Times New Roman" pitchFamily="18" charset="0"/>
              </a:rPr>
              <a:t>   v – u = f l</a:t>
            </a:r>
          </a:p>
          <a:p>
            <a:r>
              <a:rPr kumimoji="1" lang="en-US" altLang="zh-CN" sz="2400" b="1" i="1">
                <a:latin typeface="Times New Roman" pitchFamily="18" charset="0"/>
              </a:rPr>
              <a:t>u:</a:t>
            </a:r>
            <a:r>
              <a:rPr kumimoji="1" lang="zh-CN" altLang="en-US" sz="2400" b="1">
                <a:latin typeface="Times New Roman" pitchFamily="18" charset="0"/>
              </a:rPr>
              <a:t>涡街移动速度  </a:t>
            </a:r>
            <a:r>
              <a:rPr kumimoji="1" lang="en-US" altLang="zh-CN" sz="2400" b="1" i="1">
                <a:latin typeface="Times New Roman" pitchFamily="18" charset="0"/>
              </a:rPr>
              <a:t>v:</a:t>
            </a:r>
            <a:r>
              <a:rPr kumimoji="1" lang="zh-CN" altLang="en-US" sz="2400" b="1">
                <a:latin typeface="Times New Roman" pitchFamily="18" charset="0"/>
              </a:rPr>
              <a:t>流体绕流速度</a:t>
            </a:r>
            <a:endParaRPr kumimoji="1" lang="en-US" altLang="zh-CN" sz="2400" b="1">
              <a:latin typeface="Times New Roman" pitchFamily="18" charset="0"/>
            </a:endParaRPr>
          </a:p>
          <a:p>
            <a:endParaRPr kumimoji="1" lang="zh-CN" altLang="en-US" sz="2400" b="1">
              <a:latin typeface="Times New Roman" pitchFamily="18" charset="0"/>
            </a:endParaRPr>
          </a:p>
        </p:txBody>
      </p:sp>
      <p:sp>
        <p:nvSpPr>
          <p:cNvPr id="609283" name="矩形 29"/>
          <p:cNvSpPr>
            <a:spLocks noChangeArrowheads="1"/>
          </p:cNvSpPr>
          <p:nvPr/>
        </p:nvSpPr>
        <p:spPr bwMode="auto">
          <a:xfrm>
            <a:off x="650875" y="58390"/>
            <a:ext cx="7715250" cy="830262"/>
          </a:xfrm>
          <a:prstGeom prst="rect">
            <a:avLst/>
          </a:prstGeom>
          <a:noFill/>
          <a:ln w="9525">
            <a:noFill/>
            <a:miter lim="800000"/>
            <a:headEnd/>
            <a:tailEnd/>
          </a:ln>
        </p:spPr>
        <p:txBody>
          <a:bodyPr>
            <a:spAutoFit/>
          </a:bodyPr>
          <a:lstStyle/>
          <a:p>
            <a:r>
              <a:rPr lang="en-US" altLang="zh-CN" sz="2400" b="1">
                <a:latin typeface="Times New Roman" pitchFamily="18" charset="0"/>
              </a:rPr>
              <a:t>2</a:t>
            </a:r>
            <a:r>
              <a:rPr lang="zh-CN" altLang="en-US" sz="2400" b="1">
                <a:latin typeface="Times New Roman" pitchFamily="18" charset="0"/>
              </a:rPr>
              <a:t>、原理：利用流体绕流非流线型物体产生漩涡这一流体振动现象制成。</a:t>
            </a:r>
            <a:endParaRPr lang="zh-CN" altLang="en-US" sz="2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231453"/>
                                        </p:tgtEl>
                                        <p:attrNameLst>
                                          <p:attrName>style.visibility</p:attrName>
                                        </p:attrNameLst>
                                      </p:cBhvr>
                                      <p:to>
                                        <p:strVal val="visible"/>
                                      </p:to>
                                    </p:set>
                                    <p:animEffect transition="in" filter="barn(outHorizontal)">
                                      <p:cBhvr>
                                        <p:cTn id="12" dur="300"/>
                                        <p:tgtEl>
                                          <p:spTgt spid="23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53"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00063" y="357188"/>
            <a:ext cx="7200900" cy="936625"/>
          </a:xfrm>
          <a:prstGeom prst="rect">
            <a:avLst/>
          </a:prstGeom>
          <a:noFill/>
          <a:ln w="9525">
            <a:noFill/>
            <a:miter lim="800000"/>
            <a:headEnd/>
            <a:tailEnd/>
          </a:ln>
        </p:spPr>
        <p:txBody>
          <a:bodyPr/>
          <a:lstStyle/>
          <a:p>
            <a:pPr marL="342900" indent="-342900">
              <a:spcBef>
                <a:spcPct val="20000"/>
              </a:spcBef>
            </a:pPr>
            <a:r>
              <a:rPr lang="zh-CN" altLang="en-US" sz="2800" b="1">
                <a:latin typeface="Calibri" pitchFamily="34" charset="0"/>
              </a:rPr>
              <a:t>根据卡门涡街原理：</a:t>
            </a:r>
          </a:p>
          <a:p>
            <a:pPr marL="342900" indent="-342900">
              <a:spcBef>
                <a:spcPct val="20000"/>
              </a:spcBef>
              <a:buFont typeface="Arial" charset="0"/>
              <a:buChar char="•"/>
            </a:pPr>
            <a:endParaRPr lang="en-US" altLang="zh-CN" sz="2800" b="1" i="1" baseline="-25000">
              <a:latin typeface="Calibri" pitchFamily="34" charset="0"/>
            </a:endParaRPr>
          </a:p>
        </p:txBody>
      </p:sp>
      <p:graphicFrame>
        <p:nvGraphicFramePr>
          <p:cNvPr id="231426" name="Object 2"/>
          <p:cNvGraphicFramePr>
            <a:graphicFrameLocks noChangeAspect="1"/>
          </p:cNvGraphicFramePr>
          <p:nvPr/>
        </p:nvGraphicFramePr>
        <p:xfrm>
          <a:off x="1071563" y="1214438"/>
          <a:ext cx="5143500" cy="893762"/>
        </p:xfrm>
        <a:graphic>
          <a:graphicData uri="http://schemas.openxmlformats.org/presentationml/2006/ole">
            <mc:AlternateContent xmlns:mc="http://schemas.openxmlformats.org/markup-compatibility/2006">
              <mc:Choice xmlns:v="urn:schemas-microsoft-com:vml" Requires="v">
                <p:oleObj spid="_x0000_s231465" name="Equation" r:id="rId3" imgW="2374560" imgH="393480" progId="Equation.DSMT4">
                  <p:embed/>
                </p:oleObj>
              </mc:Choice>
              <mc:Fallback>
                <p:oleObj name="Equation" r:id="rId3" imgW="237456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214438"/>
                        <a:ext cx="514350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27" name="Object 3"/>
          <p:cNvGraphicFramePr>
            <a:graphicFrameLocks noChangeAspect="1"/>
          </p:cNvGraphicFramePr>
          <p:nvPr/>
        </p:nvGraphicFramePr>
        <p:xfrm>
          <a:off x="857250" y="2286000"/>
          <a:ext cx="5572125" cy="508000"/>
        </p:xfrm>
        <a:graphic>
          <a:graphicData uri="http://schemas.openxmlformats.org/presentationml/2006/ole">
            <mc:AlternateContent xmlns:mc="http://schemas.openxmlformats.org/markup-compatibility/2006">
              <mc:Choice xmlns:v="urn:schemas-microsoft-com:vml" Requires="v">
                <p:oleObj spid="_x0000_s231466" name="Equation" r:id="rId5" imgW="2514600" imgH="228600" progId="Equation.DSMT4">
                  <p:embed/>
                </p:oleObj>
              </mc:Choice>
              <mc:Fallback>
                <p:oleObj name="Equation" r:id="rId5" imgW="25146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2286000"/>
                        <a:ext cx="55721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28" name="Object 4"/>
          <p:cNvGraphicFramePr>
            <a:graphicFrameLocks noChangeAspect="1"/>
          </p:cNvGraphicFramePr>
          <p:nvPr>
            <p:extLst>
              <p:ext uri="{D42A27DB-BD31-4B8C-83A1-F6EECF244321}">
                <p14:modId xmlns:p14="http://schemas.microsoft.com/office/powerpoint/2010/main" val="3729129320"/>
              </p:ext>
            </p:extLst>
          </p:nvPr>
        </p:nvGraphicFramePr>
        <p:xfrm>
          <a:off x="1071563" y="2928938"/>
          <a:ext cx="6218069" cy="2372270"/>
        </p:xfrm>
        <a:graphic>
          <a:graphicData uri="http://schemas.openxmlformats.org/presentationml/2006/ole">
            <mc:AlternateContent xmlns:mc="http://schemas.openxmlformats.org/markup-compatibility/2006">
              <mc:Choice xmlns:v="urn:schemas-microsoft-com:vml" Requires="v">
                <p:oleObj spid="_x0000_s231467" name="Equation" r:id="rId7" imgW="2082600" imgH="1117440" progId="Equation.DSMT4">
                  <p:embed/>
                </p:oleObj>
              </mc:Choice>
              <mc:Fallback>
                <p:oleObj name="Equation" r:id="rId7" imgW="2082600" imgH="11174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2928938"/>
                        <a:ext cx="6218069" cy="2372270"/>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31426"/>
                                        </p:tgtEl>
                                        <p:attrNameLst>
                                          <p:attrName>style.visibility</p:attrName>
                                        </p:attrNameLst>
                                      </p:cBhvr>
                                      <p:to>
                                        <p:strVal val="visible"/>
                                      </p:to>
                                    </p:set>
                                    <p:animEffect transition="in" filter="diamond(in)">
                                      <p:cBhvr>
                                        <p:cTn id="12" dur="2000"/>
                                        <p:tgtEl>
                                          <p:spTgt spid="23142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1427"/>
                                        </p:tgtEl>
                                        <p:attrNameLst>
                                          <p:attrName>style.visibility</p:attrName>
                                        </p:attrNameLst>
                                      </p:cBhvr>
                                      <p:to>
                                        <p:strVal val="visible"/>
                                      </p:to>
                                    </p:set>
                                    <p:animEffect transition="in" filter="diamond(in)">
                                      <p:cBhvr>
                                        <p:cTn id="17" dur="2000"/>
                                        <p:tgtEl>
                                          <p:spTgt spid="23142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31428"/>
                                        </p:tgtEl>
                                        <p:attrNameLst>
                                          <p:attrName>style.visibility</p:attrName>
                                        </p:attrNameLst>
                                      </p:cBhvr>
                                      <p:to>
                                        <p:strVal val="visible"/>
                                      </p:to>
                                    </p:set>
                                    <p:animEffect transition="in" filter="diamond(in)">
                                      <p:cBhvr>
                                        <p:cTn id="22" dur="2000"/>
                                        <p:tgtEl>
                                          <p:spTgt spid="23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928688" y="1214438"/>
          <a:ext cx="6192837" cy="2644775"/>
        </p:xfrm>
        <a:graphic>
          <a:graphicData uri="http://schemas.openxmlformats.org/presentationml/2006/ole">
            <mc:AlternateContent xmlns:mc="http://schemas.openxmlformats.org/markup-compatibility/2006">
              <mc:Choice xmlns:v="urn:schemas-microsoft-com:vml" Requires="v">
                <p:oleObj spid="_x0000_s46095" name="Equation" r:id="rId3" imgW="2082600" imgH="888840" progId="Equation.DSMT4">
                  <p:embed/>
                </p:oleObj>
              </mc:Choice>
              <mc:Fallback>
                <p:oleObj name="Equation" r:id="rId3" imgW="2082600" imgH="8888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214438"/>
                        <a:ext cx="6192837"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428625" y="0"/>
            <a:ext cx="8072438" cy="5715000"/>
          </a:xfrm>
        </p:spPr>
        <p:txBody>
          <a:bodyPr/>
          <a:lstStyle/>
          <a:p>
            <a:pPr eaLnBrk="1" hangingPunct="1">
              <a:lnSpc>
                <a:spcPct val="110000"/>
              </a:lnSpc>
              <a:spcBef>
                <a:spcPct val="0"/>
              </a:spcBef>
              <a:buFont typeface="Wingdings" pitchFamily="2" charset="2"/>
              <a:buNone/>
            </a:pPr>
            <a:endParaRPr lang="zh-CN" altLang="en-US" sz="2800" b="1" smtClean="0">
              <a:latin typeface="Times New Roman" pitchFamily="18" charset="0"/>
            </a:endParaRPr>
          </a:p>
          <a:p>
            <a:pPr eaLnBrk="1" hangingPunct="1">
              <a:lnSpc>
                <a:spcPct val="110000"/>
              </a:lnSpc>
              <a:spcBef>
                <a:spcPct val="0"/>
              </a:spcBef>
              <a:buFont typeface="Wingdings" pitchFamily="2" charset="2"/>
              <a:buNone/>
            </a:pPr>
            <a:r>
              <a:rPr lang="en-US" altLang="zh-CN" sz="2800" b="1" smtClean="0">
                <a:latin typeface="Times New Roman" pitchFamily="18" charset="0"/>
              </a:rPr>
              <a:t>3</a:t>
            </a:r>
            <a:r>
              <a:rPr lang="zh-CN" altLang="en-US" sz="2800" b="1" smtClean="0">
                <a:latin typeface="Times New Roman" pitchFamily="18" charset="0"/>
              </a:rPr>
              <a:t>、涡街流量计的结构</a:t>
            </a:r>
          </a:p>
          <a:p>
            <a:pPr eaLnBrk="1" hangingPunct="1">
              <a:lnSpc>
                <a:spcPct val="110000"/>
              </a:lnSpc>
              <a:spcBef>
                <a:spcPct val="0"/>
              </a:spcBef>
              <a:buFont typeface="Wingdings" pitchFamily="2" charset="2"/>
              <a:buNone/>
            </a:pPr>
            <a:endParaRPr lang="zh-CN" altLang="en-US" sz="2800" b="1" smtClean="0">
              <a:latin typeface="Times New Roman" pitchFamily="18" charset="0"/>
            </a:endParaRPr>
          </a:p>
          <a:p>
            <a:pPr eaLnBrk="1" hangingPunct="1">
              <a:lnSpc>
                <a:spcPct val="110000"/>
              </a:lnSpc>
              <a:spcBef>
                <a:spcPct val="0"/>
              </a:spcBef>
              <a:buFont typeface="Wingdings" pitchFamily="2" charset="2"/>
              <a:buNone/>
            </a:pPr>
            <a:r>
              <a:rPr lang="en-US" altLang="zh-CN" sz="2400" b="1" smtClean="0">
                <a:latin typeface="Times New Roman" pitchFamily="18" charset="0"/>
              </a:rPr>
              <a:t>          VSF</a:t>
            </a:r>
            <a:r>
              <a:rPr lang="zh-CN" altLang="en-US" sz="2400" b="1" smtClean="0">
                <a:latin typeface="Times New Roman" pitchFamily="18" charset="0"/>
              </a:rPr>
              <a:t>由</a:t>
            </a:r>
            <a:r>
              <a:rPr lang="zh-CN" altLang="en-US" sz="2400" b="1" smtClean="0">
                <a:solidFill>
                  <a:srgbClr val="FF0000"/>
                </a:solidFill>
                <a:latin typeface="Times New Roman" pitchFamily="18" charset="0"/>
              </a:rPr>
              <a:t>传感器和转换器</a:t>
            </a:r>
            <a:r>
              <a:rPr lang="zh-CN" altLang="en-US" sz="2400" b="1" smtClean="0">
                <a:latin typeface="Times New Roman" pitchFamily="18" charset="0"/>
              </a:rPr>
              <a:t>两部分组成。</a:t>
            </a:r>
          </a:p>
          <a:p>
            <a:pPr eaLnBrk="1" hangingPunct="1">
              <a:lnSpc>
                <a:spcPct val="110000"/>
              </a:lnSpc>
              <a:spcBef>
                <a:spcPct val="0"/>
              </a:spcBef>
            </a:pPr>
            <a:r>
              <a:rPr lang="zh-CN" altLang="en-US" sz="2400" b="1" smtClean="0">
                <a:latin typeface="Times New Roman" pitchFamily="18" charset="0"/>
              </a:rPr>
              <a:t>  传感器：包括旋涡发生体（阻流体）、检测元件、仪表表体等；</a:t>
            </a:r>
          </a:p>
          <a:p>
            <a:pPr eaLnBrk="1" hangingPunct="1">
              <a:lnSpc>
                <a:spcPct val="110000"/>
              </a:lnSpc>
              <a:spcBef>
                <a:spcPct val="0"/>
              </a:spcBef>
            </a:pPr>
            <a:r>
              <a:rPr lang="zh-CN" altLang="en-US" sz="2400" b="1" smtClean="0">
                <a:latin typeface="Times New Roman" pitchFamily="18" charset="0"/>
              </a:rPr>
              <a:t>  转换器：包括前置放大器、滤波整形电路、</a:t>
            </a:r>
            <a:r>
              <a:rPr lang="en-US" altLang="zh-CN" sz="2400" b="1" smtClean="0">
                <a:latin typeface="Times New Roman" pitchFamily="18" charset="0"/>
              </a:rPr>
              <a:t>D</a:t>
            </a:r>
            <a:r>
              <a:rPr lang="zh-CN" altLang="en-US" sz="2400" b="1" smtClean="0">
                <a:latin typeface="Times New Roman" pitchFamily="18" charset="0"/>
              </a:rPr>
              <a:t>／</a:t>
            </a:r>
            <a:r>
              <a:rPr lang="en-US" altLang="zh-CN" sz="2400" b="1" smtClean="0">
                <a:latin typeface="Times New Roman" pitchFamily="18" charset="0"/>
              </a:rPr>
              <a:t>A</a:t>
            </a:r>
            <a:r>
              <a:rPr lang="zh-CN" altLang="en-US" sz="2400" b="1" smtClean="0">
                <a:latin typeface="Times New Roman" pitchFamily="18" charset="0"/>
              </a:rPr>
              <a:t>转换电路、输出接口电路、端子、支架和防护罩等。近年来智能式流量计还把</a:t>
            </a:r>
            <a:r>
              <a:rPr lang="zh-CN" altLang="en-US" sz="2400" b="1" smtClean="0">
                <a:solidFill>
                  <a:srgbClr val="FF0000"/>
                </a:solidFill>
                <a:latin typeface="Times New Roman" pitchFamily="18" charset="0"/>
              </a:rPr>
              <a:t>微处理器、显示通讯及其他功能模块</a:t>
            </a:r>
            <a:r>
              <a:rPr lang="zh-CN" altLang="en-US" sz="2400" b="1" smtClean="0">
                <a:latin typeface="Times New Roman" pitchFamily="18" charset="0"/>
              </a:rPr>
              <a:t>亦装在转换器内。</a:t>
            </a:r>
          </a:p>
          <a:p>
            <a:pPr eaLnBrk="1" hangingPunct="1">
              <a:lnSpc>
                <a:spcPct val="110000"/>
              </a:lnSpc>
              <a:spcBef>
                <a:spcPct val="0"/>
              </a:spcBef>
              <a:buFont typeface="Wingdings" pitchFamily="2" charset="2"/>
              <a:buNone/>
            </a:pPr>
            <a:endParaRPr lang="zh-CN" altLang="en-US" sz="2800" b="1"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234498">
                                            <p:txEl>
                                              <p:pRg st="1" end="1"/>
                                            </p:txEl>
                                          </p:spTgt>
                                        </p:tgtEl>
                                        <p:attrNameLst>
                                          <p:attrName>style.visibility</p:attrName>
                                        </p:attrNameLst>
                                      </p:cBhvr>
                                      <p:to>
                                        <p:strVal val="visible"/>
                                      </p:to>
                                    </p:set>
                                    <p:animEffect transition="in" filter="barn(outHorizontal)">
                                      <p:cBhvr>
                                        <p:cTn id="7" dur="300"/>
                                        <p:tgtEl>
                                          <p:spTgt spid="2344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234498">
                                            <p:txEl>
                                              <p:pRg st="3" end="3"/>
                                            </p:txEl>
                                          </p:spTgt>
                                        </p:tgtEl>
                                        <p:attrNameLst>
                                          <p:attrName>style.visibility</p:attrName>
                                        </p:attrNameLst>
                                      </p:cBhvr>
                                      <p:to>
                                        <p:strVal val="visible"/>
                                      </p:to>
                                    </p:set>
                                    <p:animEffect transition="in" filter="barn(outHorizontal)">
                                      <p:cBhvr>
                                        <p:cTn id="12" dur="300"/>
                                        <p:tgtEl>
                                          <p:spTgt spid="23449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234498">
                                            <p:txEl>
                                              <p:pRg st="4" end="4"/>
                                            </p:txEl>
                                          </p:spTgt>
                                        </p:tgtEl>
                                        <p:attrNameLst>
                                          <p:attrName>style.visibility</p:attrName>
                                        </p:attrNameLst>
                                      </p:cBhvr>
                                      <p:to>
                                        <p:strVal val="visible"/>
                                      </p:to>
                                    </p:set>
                                    <p:animEffect transition="in" filter="barn(outHorizontal)">
                                      <p:cBhvr>
                                        <p:cTn id="17" dur="300"/>
                                        <p:tgtEl>
                                          <p:spTgt spid="23449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234498">
                                            <p:txEl>
                                              <p:pRg st="5" end="5"/>
                                            </p:txEl>
                                          </p:spTgt>
                                        </p:tgtEl>
                                        <p:attrNameLst>
                                          <p:attrName>style.visibility</p:attrName>
                                        </p:attrNameLst>
                                      </p:cBhvr>
                                      <p:to>
                                        <p:strVal val="visible"/>
                                      </p:to>
                                    </p:set>
                                    <p:animEffect transition="in" filter="barn(outHorizontal)">
                                      <p:cBhvr>
                                        <p:cTn id="22" dur="300"/>
                                        <p:tgtEl>
                                          <p:spTgt spid="2344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01" name="Picture 2" descr="10-3"/>
          <p:cNvPicPr>
            <a:picLocks noChangeAspect="1" noChangeArrowheads="1"/>
          </p:cNvPicPr>
          <p:nvPr/>
        </p:nvPicPr>
        <p:blipFill>
          <a:blip r:embed="rId2"/>
          <a:srcRect/>
          <a:stretch>
            <a:fillRect/>
          </a:stretch>
        </p:blipFill>
        <p:spPr bwMode="auto">
          <a:xfrm>
            <a:off x="539552" y="404664"/>
            <a:ext cx="8123875" cy="594928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5" name="Rectangle 2"/>
          <p:cNvSpPr>
            <a:spLocks noGrp="1" noChangeArrowheads="1"/>
          </p:cNvSpPr>
          <p:nvPr>
            <p:ph type="body" idx="1"/>
          </p:nvPr>
        </p:nvSpPr>
        <p:spPr>
          <a:xfrm>
            <a:off x="323850" y="549275"/>
            <a:ext cx="8424863" cy="5256213"/>
          </a:xfrm>
        </p:spPr>
        <p:txBody>
          <a:bodyPr/>
          <a:lstStyle/>
          <a:p>
            <a:pPr eaLnBrk="1" hangingPunct="1">
              <a:lnSpc>
                <a:spcPct val="110000"/>
              </a:lnSpc>
              <a:spcBef>
                <a:spcPct val="10000"/>
              </a:spcBef>
              <a:buFont typeface="Wingdings" pitchFamily="2" charset="2"/>
              <a:buNone/>
            </a:pPr>
            <a:r>
              <a:rPr lang="en-US" altLang="zh-CN" sz="2800" b="1" smtClean="0">
                <a:latin typeface="Times New Roman" pitchFamily="18" charset="0"/>
              </a:rPr>
              <a:t>1) </a:t>
            </a:r>
            <a:r>
              <a:rPr lang="zh-CN" altLang="en-US" sz="2800" b="1" smtClean="0">
                <a:latin typeface="Times New Roman" pitchFamily="18" charset="0"/>
              </a:rPr>
              <a:t>传感器</a:t>
            </a:r>
          </a:p>
          <a:p>
            <a:pPr eaLnBrk="1" hangingPunct="1">
              <a:lnSpc>
                <a:spcPct val="110000"/>
              </a:lnSpc>
              <a:spcBef>
                <a:spcPct val="10000"/>
              </a:spcBef>
              <a:buFont typeface="Wingdings" pitchFamily="2" charset="2"/>
              <a:buNone/>
            </a:pPr>
            <a:endParaRPr lang="zh-CN" altLang="en-US" sz="2800" b="1" smtClean="0">
              <a:latin typeface="Times New Roman" pitchFamily="18" charset="0"/>
            </a:endParaRPr>
          </a:p>
          <a:p>
            <a:pPr eaLnBrk="1" hangingPunct="1">
              <a:lnSpc>
                <a:spcPct val="110000"/>
              </a:lnSpc>
              <a:spcBef>
                <a:spcPct val="10000"/>
              </a:spcBef>
            </a:pPr>
            <a:r>
              <a:rPr lang="zh-CN" altLang="en-US" sz="2800" b="1" smtClean="0">
                <a:latin typeface="Times New Roman" pitchFamily="18" charset="0"/>
              </a:rPr>
              <a:t>旋涡发生体</a:t>
            </a:r>
          </a:p>
          <a:p>
            <a:pPr eaLnBrk="1" hangingPunct="1">
              <a:lnSpc>
                <a:spcPct val="110000"/>
              </a:lnSpc>
              <a:spcBef>
                <a:spcPct val="10000"/>
              </a:spcBef>
              <a:buFont typeface="Wingdings" pitchFamily="2" charset="2"/>
              <a:buNone/>
            </a:pPr>
            <a:r>
              <a:rPr lang="zh-CN" altLang="en-US" sz="2800" b="1" smtClean="0">
                <a:latin typeface="Times New Roman" pitchFamily="18" charset="0"/>
              </a:rPr>
              <a:t>         </a:t>
            </a:r>
            <a:endParaRPr lang="zh-CN" altLang="en-US" sz="2400" b="1" smtClean="0">
              <a:latin typeface="Times New Roman" pitchFamily="18" charset="0"/>
            </a:endParaRPr>
          </a:p>
          <a:p>
            <a:pPr eaLnBrk="1" hangingPunct="1">
              <a:lnSpc>
                <a:spcPct val="110000"/>
              </a:lnSpc>
              <a:spcBef>
                <a:spcPct val="10000"/>
              </a:spcBef>
              <a:buFont typeface="Wingdings" pitchFamily="2" charset="2"/>
              <a:buNone/>
            </a:pPr>
            <a:endParaRPr lang="zh-CN" altLang="en-US" sz="2800" b="1" smtClean="0">
              <a:latin typeface="Times New Roman" pitchFamily="18" charset="0"/>
            </a:endParaRPr>
          </a:p>
          <a:p>
            <a:pPr eaLnBrk="1" hangingPunct="1">
              <a:lnSpc>
                <a:spcPct val="110000"/>
              </a:lnSpc>
              <a:spcBef>
                <a:spcPct val="10000"/>
              </a:spcBef>
              <a:buFont typeface="Wingdings" pitchFamily="2" charset="2"/>
              <a:buNone/>
            </a:pPr>
            <a:endParaRPr lang="zh-CN" altLang="en-US" sz="2800" b="1" smtClean="0">
              <a:latin typeface="Times New Roman" pitchFamily="18" charset="0"/>
            </a:endParaRPr>
          </a:p>
          <a:p>
            <a:pPr eaLnBrk="1" hangingPunct="1">
              <a:lnSpc>
                <a:spcPct val="110000"/>
              </a:lnSpc>
              <a:buFont typeface="Wingdings" pitchFamily="2" charset="2"/>
              <a:buNone/>
            </a:pPr>
            <a:endParaRPr lang="zh-CN" altLang="en-US" sz="2800" b="1" smtClean="0">
              <a:latin typeface="Times New Roman" pitchFamily="18" charset="0"/>
            </a:endParaRPr>
          </a:p>
        </p:txBody>
      </p:sp>
      <p:pic>
        <p:nvPicPr>
          <p:cNvPr id="615426" name="Picture 2" descr="10-4-1"/>
          <p:cNvPicPr>
            <a:picLocks noChangeAspect="1" noChangeArrowheads="1"/>
          </p:cNvPicPr>
          <p:nvPr/>
        </p:nvPicPr>
        <p:blipFill>
          <a:blip r:embed="rId2"/>
          <a:srcRect/>
          <a:stretch>
            <a:fillRect/>
          </a:stretch>
        </p:blipFill>
        <p:spPr bwMode="auto">
          <a:xfrm>
            <a:off x="2857500" y="1428750"/>
            <a:ext cx="5403850" cy="1803400"/>
          </a:xfrm>
          <a:prstGeom prst="rect">
            <a:avLst/>
          </a:prstGeom>
          <a:noFill/>
          <a:ln w="9525">
            <a:noFill/>
            <a:miter lim="800000"/>
            <a:headEnd/>
            <a:tailEnd/>
          </a:ln>
        </p:spPr>
      </p:pic>
      <p:pic>
        <p:nvPicPr>
          <p:cNvPr id="615427" name="Picture 3" descr="10-4-2"/>
          <p:cNvPicPr>
            <a:picLocks noChangeAspect="1" noChangeArrowheads="1"/>
          </p:cNvPicPr>
          <p:nvPr/>
        </p:nvPicPr>
        <p:blipFill>
          <a:blip r:embed="rId3"/>
          <a:srcRect/>
          <a:stretch>
            <a:fillRect/>
          </a:stretch>
        </p:blipFill>
        <p:spPr bwMode="auto">
          <a:xfrm>
            <a:off x="2357438" y="3716338"/>
            <a:ext cx="5670550" cy="1865312"/>
          </a:xfrm>
          <a:prstGeom prst="rect">
            <a:avLst/>
          </a:prstGeom>
          <a:noFill/>
          <a:ln w="9525">
            <a:noFill/>
            <a:miter lim="800000"/>
            <a:headEnd/>
            <a:tailEnd/>
          </a:ln>
        </p:spPr>
      </p:pic>
      <p:sp>
        <p:nvSpPr>
          <p:cNvPr id="615428" name="Text Box 4"/>
          <p:cNvSpPr txBox="1">
            <a:spLocks noChangeArrowheads="1"/>
          </p:cNvSpPr>
          <p:nvPr/>
        </p:nvSpPr>
        <p:spPr bwMode="auto">
          <a:xfrm>
            <a:off x="4500563" y="3071813"/>
            <a:ext cx="3384550" cy="461962"/>
          </a:xfrm>
          <a:prstGeom prst="rect">
            <a:avLst/>
          </a:prstGeom>
          <a:noFill/>
          <a:ln w="9525">
            <a:noFill/>
            <a:miter lim="800000"/>
            <a:headEnd/>
            <a:tailEnd/>
          </a:ln>
        </p:spPr>
        <p:txBody>
          <a:bodyPr>
            <a:spAutoFit/>
          </a:bodyPr>
          <a:lstStyle/>
          <a:p>
            <a:pPr>
              <a:spcBef>
                <a:spcPct val="50000"/>
              </a:spcBef>
            </a:pPr>
            <a:r>
              <a:rPr kumimoji="1" lang="zh-CN" altLang="en-US" sz="2400" b="1">
                <a:latin typeface="Tahoma" pitchFamily="34" charset="0"/>
              </a:rPr>
              <a:t>单旋涡发生体</a:t>
            </a:r>
          </a:p>
        </p:txBody>
      </p:sp>
      <p:sp>
        <p:nvSpPr>
          <p:cNvPr id="615429" name="Text Box 5"/>
          <p:cNvSpPr txBox="1">
            <a:spLocks noChangeArrowheads="1"/>
          </p:cNvSpPr>
          <p:nvPr/>
        </p:nvSpPr>
        <p:spPr bwMode="auto">
          <a:xfrm>
            <a:off x="4572000" y="5429250"/>
            <a:ext cx="2879725" cy="461963"/>
          </a:xfrm>
          <a:prstGeom prst="rect">
            <a:avLst/>
          </a:prstGeom>
          <a:noFill/>
          <a:ln w="9525">
            <a:noFill/>
            <a:miter lim="800000"/>
            <a:headEnd/>
            <a:tailEnd/>
          </a:ln>
        </p:spPr>
        <p:txBody>
          <a:bodyPr>
            <a:spAutoFit/>
          </a:bodyPr>
          <a:lstStyle/>
          <a:p>
            <a:pPr>
              <a:spcBef>
                <a:spcPct val="50000"/>
              </a:spcBef>
            </a:pPr>
            <a:r>
              <a:rPr kumimoji="1" lang="zh-CN" altLang="en-US" sz="2400" b="1">
                <a:latin typeface="Tahoma" pitchFamily="34" charset="0"/>
              </a:rPr>
              <a:t>多旋涡发生体</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xfrm>
            <a:off x="468313" y="1341438"/>
            <a:ext cx="8172450" cy="5140325"/>
          </a:xfrm>
        </p:spPr>
        <p:txBody>
          <a:bodyPr rtlCol="0">
            <a:normAutofit/>
          </a:bodyPr>
          <a:lstStyle/>
          <a:p>
            <a:pPr eaLnBrk="1" fontAlgn="auto" hangingPunct="1">
              <a:lnSpc>
                <a:spcPct val="110000"/>
              </a:lnSpc>
              <a:spcBef>
                <a:spcPct val="0"/>
              </a:spcBef>
              <a:spcAft>
                <a:spcPts val="0"/>
              </a:spcAft>
              <a:defRPr/>
            </a:pPr>
            <a:r>
              <a:rPr lang="zh-CN" altLang="en-US" sz="2400" b="1" dirty="0" smtClean="0">
                <a:latin typeface="Times New Roman" pitchFamily="18" charset="0"/>
              </a:rPr>
              <a:t>旋涡</a:t>
            </a:r>
            <a:r>
              <a:rPr lang="zh-CN" altLang="en-US" sz="2400" b="1" dirty="0">
                <a:latin typeface="Times New Roman" pitchFamily="18" charset="0"/>
              </a:rPr>
              <a:t>检测器：利用旋涡引起流体交变移动或压力交替变化的方法达到检测旋涡目的。</a:t>
            </a:r>
          </a:p>
          <a:p>
            <a:pPr eaLnBrk="1" fontAlgn="auto" hangingPunct="1">
              <a:lnSpc>
                <a:spcPct val="110000"/>
              </a:lnSpc>
              <a:spcBef>
                <a:spcPct val="0"/>
              </a:spcBef>
              <a:spcAft>
                <a:spcPts val="0"/>
              </a:spcAft>
              <a:buFont typeface="Wingdings" pitchFamily="2" charset="2"/>
              <a:buNone/>
              <a:defRPr/>
            </a:pPr>
            <a:r>
              <a:rPr lang="zh-CN" altLang="en-US" sz="2400" b="1" dirty="0">
                <a:latin typeface="Times New Roman" pitchFamily="18" charset="0"/>
              </a:rPr>
              <a:t>流量计检测旋涡信号有</a:t>
            </a:r>
            <a:r>
              <a:rPr lang="en-US" altLang="zh-CN" sz="2400" b="1" dirty="0">
                <a:latin typeface="Times New Roman" pitchFamily="18" charset="0"/>
              </a:rPr>
              <a:t>5</a:t>
            </a:r>
            <a:r>
              <a:rPr lang="zh-CN" altLang="en-US" sz="2400" b="1" dirty="0">
                <a:latin typeface="Times New Roman" pitchFamily="18" charset="0"/>
              </a:rPr>
              <a:t>种方式。</a:t>
            </a:r>
          </a:p>
          <a:p>
            <a:pPr marL="457200" indent="-457200" eaLnBrk="1" fontAlgn="auto" hangingPunct="1">
              <a:lnSpc>
                <a:spcPct val="110000"/>
              </a:lnSpc>
              <a:spcBef>
                <a:spcPct val="0"/>
              </a:spcBef>
              <a:spcAft>
                <a:spcPts val="0"/>
              </a:spcAft>
              <a:buFont typeface="+mj-lt"/>
              <a:buAutoNum type="alphaUcPeriod"/>
              <a:defRPr/>
            </a:pPr>
            <a:r>
              <a:rPr lang="zh-CN" altLang="en-US" sz="2400" b="1" dirty="0" smtClean="0">
                <a:latin typeface="Times New Roman" pitchFamily="18" charset="0"/>
              </a:rPr>
              <a:t>用</a:t>
            </a:r>
            <a:r>
              <a:rPr lang="zh-CN" altLang="en-US" sz="2400" b="1" dirty="0">
                <a:latin typeface="Times New Roman" pitchFamily="18" charset="0"/>
              </a:rPr>
              <a:t>设置在旋涡发生体内的检测元件直接</a:t>
            </a:r>
            <a:r>
              <a:rPr lang="zh-CN" altLang="en-US" sz="2400" b="1" dirty="0">
                <a:solidFill>
                  <a:srgbClr val="FF0000"/>
                </a:solidFill>
                <a:latin typeface="Times New Roman" pitchFamily="18" charset="0"/>
              </a:rPr>
              <a:t>检测发生体两侧差压；</a:t>
            </a:r>
          </a:p>
          <a:p>
            <a:pPr marL="457200" indent="-457200" eaLnBrk="1" fontAlgn="auto" hangingPunct="1">
              <a:lnSpc>
                <a:spcPct val="110000"/>
              </a:lnSpc>
              <a:spcBef>
                <a:spcPct val="0"/>
              </a:spcBef>
              <a:spcAft>
                <a:spcPts val="0"/>
              </a:spcAft>
              <a:buFont typeface="+mj-lt"/>
              <a:buAutoNum type="alphaUcPeriod"/>
              <a:defRPr/>
            </a:pPr>
            <a:r>
              <a:rPr lang="zh-CN" altLang="en-US" sz="2400" b="1" dirty="0" smtClean="0">
                <a:latin typeface="Times New Roman" pitchFamily="18" charset="0"/>
              </a:rPr>
              <a:t>旋涡</a:t>
            </a:r>
            <a:r>
              <a:rPr lang="zh-CN" altLang="en-US" sz="2400" b="1" dirty="0">
                <a:latin typeface="Times New Roman" pitchFamily="18" charset="0"/>
              </a:rPr>
              <a:t>发生体上开设导压孔，在</a:t>
            </a:r>
            <a:r>
              <a:rPr lang="zh-CN" altLang="en-US" sz="2400" b="1" dirty="0">
                <a:solidFill>
                  <a:srgbClr val="FF0000"/>
                </a:solidFill>
                <a:latin typeface="Times New Roman" pitchFamily="18" charset="0"/>
              </a:rPr>
              <a:t>导压孔中安装检测元件</a:t>
            </a:r>
            <a:r>
              <a:rPr lang="zh-CN" altLang="en-US" sz="2400" b="1" dirty="0">
                <a:latin typeface="Times New Roman" pitchFamily="18" charset="0"/>
              </a:rPr>
              <a:t>检测发生体两侧差压；</a:t>
            </a:r>
          </a:p>
          <a:p>
            <a:pPr marL="457200" indent="-457200" eaLnBrk="1" fontAlgn="auto" hangingPunct="1">
              <a:lnSpc>
                <a:spcPct val="110000"/>
              </a:lnSpc>
              <a:spcBef>
                <a:spcPct val="0"/>
              </a:spcBef>
              <a:spcAft>
                <a:spcPts val="0"/>
              </a:spcAft>
              <a:buFont typeface="+mj-lt"/>
              <a:buAutoNum type="alphaUcPeriod"/>
              <a:defRPr/>
            </a:pPr>
            <a:r>
              <a:rPr lang="zh-CN" altLang="en-US" sz="2400" b="1" dirty="0" smtClean="0">
                <a:latin typeface="Times New Roman" pitchFamily="18" charset="0"/>
              </a:rPr>
              <a:t>检测</a:t>
            </a:r>
            <a:r>
              <a:rPr lang="zh-CN" altLang="en-US" sz="2400" b="1" dirty="0">
                <a:latin typeface="Times New Roman" pitchFamily="18" charset="0"/>
              </a:rPr>
              <a:t>旋涡发生体周围</a:t>
            </a:r>
            <a:r>
              <a:rPr lang="zh-CN" altLang="en-US" sz="2400" b="1" dirty="0">
                <a:solidFill>
                  <a:srgbClr val="FF0000"/>
                </a:solidFill>
                <a:latin typeface="Times New Roman" pitchFamily="18" charset="0"/>
              </a:rPr>
              <a:t>交变环流</a:t>
            </a:r>
            <a:r>
              <a:rPr lang="zh-CN" altLang="en-US" sz="2400" b="1" dirty="0" smtClean="0">
                <a:latin typeface="Times New Roman" pitchFamily="18" charset="0"/>
              </a:rPr>
              <a:t>；</a:t>
            </a:r>
            <a:endParaRPr lang="en-US" altLang="zh-CN" sz="2400" b="1" dirty="0" smtClean="0">
              <a:latin typeface="Times New Roman" pitchFamily="18" charset="0"/>
            </a:endParaRPr>
          </a:p>
          <a:p>
            <a:pPr marL="457200" indent="-457200" eaLnBrk="1" fontAlgn="auto" hangingPunct="1">
              <a:lnSpc>
                <a:spcPct val="110000"/>
              </a:lnSpc>
              <a:spcBef>
                <a:spcPct val="0"/>
              </a:spcBef>
              <a:spcAft>
                <a:spcPts val="0"/>
              </a:spcAft>
              <a:buFont typeface="+mj-lt"/>
              <a:buAutoNum type="alphaUcPeriod"/>
              <a:defRPr/>
            </a:pPr>
            <a:r>
              <a:rPr lang="zh-CN" altLang="en-US" sz="2400" b="1" dirty="0" smtClean="0">
                <a:latin typeface="Times New Roman" pitchFamily="18" charset="0"/>
              </a:rPr>
              <a:t>检测旋涡发生体背面</a:t>
            </a:r>
            <a:r>
              <a:rPr lang="zh-CN" altLang="en-US" sz="2400" b="1" dirty="0" smtClean="0">
                <a:solidFill>
                  <a:srgbClr val="FF0000"/>
                </a:solidFill>
                <a:latin typeface="Times New Roman" pitchFamily="18" charset="0"/>
              </a:rPr>
              <a:t>交变差压</a:t>
            </a:r>
            <a:r>
              <a:rPr lang="zh-CN" altLang="en-US" sz="2400" b="1" dirty="0" smtClean="0">
                <a:latin typeface="Times New Roman" pitchFamily="18" charset="0"/>
              </a:rPr>
              <a:t>；</a:t>
            </a:r>
          </a:p>
          <a:p>
            <a:pPr marL="457200" indent="-457200" eaLnBrk="1" fontAlgn="auto" hangingPunct="1">
              <a:lnSpc>
                <a:spcPct val="110000"/>
              </a:lnSpc>
              <a:spcBef>
                <a:spcPct val="0"/>
              </a:spcBef>
              <a:spcAft>
                <a:spcPts val="0"/>
              </a:spcAft>
              <a:buFont typeface="+mj-lt"/>
              <a:buAutoNum type="alphaUcPeriod"/>
              <a:defRPr/>
            </a:pPr>
            <a:r>
              <a:rPr lang="zh-CN" altLang="en-US" sz="2400" b="1" dirty="0" smtClean="0">
                <a:latin typeface="Times New Roman" pitchFamily="18" charset="0"/>
              </a:rPr>
              <a:t>检测尾流中</a:t>
            </a:r>
            <a:r>
              <a:rPr lang="zh-CN" altLang="en-US" sz="2400" b="1" dirty="0" smtClean="0">
                <a:solidFill>
                  <a:srgbClr val="FF0000"/>
                </a:solidFill>
                <a:latin typeface="Times New Roman" pitchFamily="18" charset="0"/>
              </a:rPr>
              <a:t>旋涡列</a:t>
            </a:r>
            <a:r>
              <a:rPr lang="zh-CN" altLang="en-US" sz="2400" b="1" dirty="0" smtClean="0">
                <a:latin typeface="Times New Roman" pitchFamily="18" charset="0"/>
              </a:rPr>
              <a:t>。</a:t>
            </a:r>
            <a:endParaRPr lang="zh-CN" altLang="en-US" sz="2400" b="1" dirty="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827584" y="1486694"/>
            <a:ext cx="7096273" cy="1303177"/>
          </a:xfrm>
          <a:prstGeom prst="rect">
            <a:avLst/>
          </a:prstGeom>
          <a:noFill/>
          <a:ln w="9525">
            <a:noFill/>
            <a:miter lim="800000"/>
            <a:headEnd/>
            <a:tailEnd/>
          </a:ln>
        </p:spPr>
        <p:txBody>
          <a:bodyPr wrap="square">
            <a:spAutoFit/>
          </a:bodyPr>
          <a:lstStyle/>
          <a:p>
            <a:pPr marL="457200" indent="-457200">
              <a:lnSpc>
                <a:spcPct val="150000"/>
              </a:lnSpc>
              <a:spcBef>
                <a:spcPts val="0"/>
              </a:spcBef>
            </a:pPr>
            <a:r>
              <a:rPr kumimoji="1" lang="zh-CN" altLang="en-US" sz="2800" b="1">
                <a:latin typeface="Times New Roman" pitchFamily="18" charset="0"/>
              </a:rPr>
              <a:t>1）标准孔板(</a:t>
            </a:r>
            <a:r>
              <a:rPr kumimoji="1" lang="en-US" altLang="zh-CN" sz="2800">
                <a:latin typeface="Times New Roman" pitchFamily="18" charset="0"/>
              </a:rPr>
              <a:t>standard  orifice</a:t>
            </a:r>
            <a:r>
              <a:rPr kumimoji="1" lang="en-US" altLang="zh-CN" sz="2800" b="1">
                <a:latin typeface="Times New Roman" pitchFamily="18" charset="0"/>
              </a:rPr>
              <a:t> </a:t>
            </a:r>
            <a:r>
              <a:rPr kumimoji="1" lang="zh-CN" altLang="en-US" sz="2800" b="1">
                <a:latin typeface="Times New Roman" pitchFamily="18" charset="0"/>
              </a:rPr>
              <a:t> )：孔板实际是一块中间带圆孔的金属圆板。</a:t>
            </a:r>
            <a:endParaRPr kumimoji="1" lang="en-US" altLang="zh-CN" sz="2800" b="1">
              <a:latin typeface="Times New Roman" pitchFamily="18" charset="0"/>
            </a:endParaRPr>
          </a:p>
        </p:txBody>
      </p:sp>
      <p:sp>
        <p:nvSpPr>
          <p:cNvPr id="102405" name="Text Box 5"/>
          <p:cNvSpPr txBox="1">
            <a:spLocks noChangeArrowheads="1"/>
          </p:cNvSpPr>
          <p:nvPr/>
        </p:nvSpPr>
        <p:spPr bwMode="auto">
          <a:xfrm>
            <a:off x="642938" y="928688"/>
            <a:ext cx="2303462"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3、类型</a:t>
            </a:r>
          </a:p>
        </p:txBody>
      </p:sp>
      <p:grpSp>
        <p:nvGrpSpPr>
          <p:cNvPr id="2" name="Group 6"/>
          <p:cNvGrpSpPr>
            <a:grpSpLocks/>
          </p:cNvGrpSpPr>
          <p:nvPr/>
        </p:nvGrpSpPr>
        <p:grpSpPr bwMode="auto">
          <a:xfrm>
            <a:off x="4788024" y="3068960"/>
            <a:ext cx="704850" cy="1944688"/>
            <a:chOff x="7592" y="12048"/>
            <a:chExt cx="545" cy="2184"/>
          </a:xfrm>
        </p:grpSpPr>
        <p:sp>
          <p:nvSpPr>
            <p:cNvPr id="32775" name="Rectangle 7"/>
            <p:cNvSpPr>
              <a:spLocks noChangeArrowheads="1"/>
            </p:cNvSpPr>
            <p:nvPr/>
          </p:nvSpPr>
          <p:spPr bwMode="auto">
            <a:xfrm>
              <a:off x="7592" y="12048"/>
              <a:ext cx="543" cy="2184"/>
            </a:xfrm>
            <a:prstGeom prst="rect">
              <a:avLst/>
            </a:prstGeom>
            <a:solidFill>
              <a:srgbClr val="FFFF99"/>
            </a:solidFill>
            <a:ln w="9525">
              <a:solidFill>
                <a:srgbClr val="000000"/>
              </a:solidFill>
              <a:miter lim="800000"/>
              <a:headEnd/>
              <a:tailEnd/>
            </a:ln>
          </p:spPr>
          <p:txBody>
            <a:bodyPr/>
            <a:lstStyle/>
            <a:p>
              <a:endParaRPr lang="zh-CN" altLang="en-US">
                <a:latin typeface="Calibri" pitchFamily="34" charset="0"/>
              </a:endParaRPr>
            </a:p>
          </p:txBody>
        </p:sp>
        <p:sp>
          <p:nvSpPr>
            <p:cNvPr id="32776" name="Rectangle 8"/>
            <p:cNvSpPr>
              <a:spLocks noChangeArrowheads="1"/>
            </p:cNvSpPr>
            <p:nvPr/>
          </p:nvSpPr>
          <p:spPr bwMode="auto">
            <a:xfrm>
              <a:off x="7592" y="12984"/>
              <a:ext cx="362" cy="312"/>
            </a:xfrm>
            <a:prstGeom prst="rect">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32777" name="AutoShape 9"/>
            <p:cNvSpPr>
              <a:spLocks noChangeArrowheads="1"/>
            </p:cNvSpPr>
            <p:nvPr/>
          </p:nvSpPr>
          <p:spPr bwMode="auto">
            <a:xfrm rot="5400000">
              <a:off x="7729" y="13044"/>
              <a:ext cx="601" cy="215"/>
            </a:xfrm>
            <a:custGeom>
              <a:avLst/>
              <a:gdLst>
                <a:gd name="T0" fmla="*/ 15 w 21600"/>
                <a:gd name="T1" fmla="*/ 1 h 21600"/>
                <a:gd name="T2" fmla="*/ 8 w 21600"/>
                <a:gd name="T3" fmla="*/ 2 h 21600"/>
                <a:gd name="T4" fmla="*/ 2 w 21600"/>
                <a:gd name="T5" fmla="*/ 1 h 21600"/>
                <a:gd name="T6" fmla="*/ 8 w 21600"/>
                <a:gd name="T7" fmla="*/ 0 h 21600"/>
                <a:gd name="T8" fmla="*/ 0 60000 65536"/>
                <a:gd name="T9" fmla="*/ 0 60000 65536"/>
                <a:gd name="T10" fmla="*/ 0 60000 65536"/>
                <a:gd name="T11" fmla="*/ 0 60000 65536"/>
                <a:gd name="T12" fmla="*/ 4493 w 21600"/>
                <a:gd name="T13" fmla="*/ 4521 h 21600"/>
                <a:gd name="T14" fmla="*/ 17107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zh-CN" altLang="en-US"/>
            </a:p>
          </p:txBody>
        </p:sp>
      </p:grpSp>
      <p:grpSp>
        <p:nvGrpSpPr>
          <p:cNvPr id="3" name="Group 10"/>
          <p:cNvGrpSpPr>
            <a:grpSpLocks/>
          </p:cNvGrpSpPr>
          <p:nvPr/>
        </p:nvGrpSpPr>
        <p:grpSpPr bwMode="auto">
          <a:xfrm>
            <a:off x="2415506" y="3286761"/>
            <a:ext cx="1295400" cy="1219200"/>
            <a:chOff x="5058" y="12828"/>
            <a:chExt cx="1448" cy="1404"/>
          </a:xfrm>
        </p:grpSpPr>
        <p:sp>
          <p:nvSpPr>
            <p:cNvPr id="32773" name="Oval 11"/>
            <p:cNvSpPr>
              <a:spLocks noChangeArrowheads="1"/>
            </p:cNvSpPr>
            <p:nvPr/>
          </p:nvSpPr>
          <p:spPr bwMode="auto">
            <a:xfrm>
              <a:off x="5058" y="12828"/>
              <a:ext cx="1448" cy="1404"/>
            </a:xfrm>
            <a:prstGeom prst="ellipse">
              <a:avLst/>
            </a:prstGeom>
            <a:solidFill>
              <a:srgbClr val="FFFF99"/>
            </a:solidFill>
            <a:ln w="9525">
              <a:solidFill>
                <a:srgbClr val="000000"/>
              </a:solidFill>
              <a:round/>
              <a:headEnd/>
              <a:tailEnd/>
            </a:ln>
          </p:spPr>
          <p:txBody>
            <a:bodyPr/>
            <a:lstStyle/>
            <a:p>
              <a:endParaRPr lang="zh-CN" altLang="en-US">
                <a:latin typeface="Calibri" pitchFamily="34" charset="0"/>
              </a:endParaRPr>
            </a:p>
          </p:txBody>
        </p:sp>
        <p:sp>
          <p:nvSpPr>
            <p:cNvPr id="32774" name="Oval 12"/>
            <p:cNvSpPr>
              <a:spLocks noChangeArrowheads="1"/>
            </p:cNvSpPr>
            <p:nvPr/>
          </p:nvSpPr>
          <p:spPr bwMode="auto">
            <a:xfrm>
              <a:off x="5450" y="13224"/>
              <a:ext cx="665" cy="696"/>
            </a:xfrm>
            <a:prstGeom prst="ellipse">
              <a:avLst/>
            </a:prstGeom>
            <a:solidFill>
              <a:srgbClr val="FFFFFF"/>
            </a:solidFill>
            <a:ln w="9525">
              <a:solidFill>
                <a:srgbClr val="000000"/>
              </a:solidFill>
              <a:round/>
              <a:headEnd/>
              <a:tailEnd/>
            </a:ln>
          </p:spPr>
          <p:txBody>
            <a:bodyPr/>
            <a:lstStyle/>
            <a:p>
              <a:endParaRPr lang="zh-CN" altLang="en-US">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300" fill="hold"/>
                                        <p:tgtEl>
                                          <p:spTgt spid="102405"/>
                                        </p:tgtEl>
                                        <p:attrNameLst>
                                          <p:attrName>ppt_x</p:attrName>
                                        </p:attrNameLst>
                                      </p:cBhvr>
                                      <p:tavLst>
                                        <p:tav tm="0">
                                          <p:val>
                                            <p:strVal val="0-#ppt_w/2"/>
                                          </p:val>
                                        </p:tav>
                                        <p:tav tm="100000">
                                          <p:val>
                                            <p:strVal val="#ppt_x"/>
                                          </p:val>
                                        </p:tav>
                                      </p:tavLst>
                                    </p:anim>
                                    <p:anim calcmode="lin" valueType="num">
                                      <p:cBhvr additive="base">
                                        <p:cTn id="8" dur="3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iterate type="wd">
                                    <p:tmPct val="100000"/>
                                  </p:iterate>
                                  <p:childTnLst>
                                    <p:set>
                                      <p:cBhvr>
                                        <p:cTn id="12" dur="1" fill="hold">
                                          <p:stCondLst>
                                            <p:cond delay="0"/>
                                          </p:stCondLst>
                                        </p:cTn>
                                        <p:tgtEl>
                                          <p:spTgt spid="102404"/>
                                        </p:tgtEl>
                                        <p:attrNameLst>
                                          <p:attrName>style.visibility</p:attrName>
                                        </p:attrNameLst>
                                      </p:cBhvr>
                                      <p:to>
                                        <p:strVal val="visible"/>
                                      </p:to>
                                    </p:set>
                                    <p:animEffect transition="in" filter="barn(outHorizontal)">
                                      <p:cBhvr>
                                        <p:cTn id="13" dur="300"/>
                                        <p:tgtEl>
                                          <p:spTgt spid="102404"/>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102405"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395288" y="1385888"/>
            <a:ext cx="8177212" cy="2614612"/>
          </a:xfrm>
        </p:spPr>
        <p:txBody>
          <a:bodyPr rtlCol="0">
            <a:normAutofit/>
          </a:bodyPr>
          <a:lstStyle/>
          <a:p>
            <a:pPr marL="514350" indent="-514350" algn="just" eaLnBrk="1" fontAlgn="auto" hangingPunct="1">
              <a:spcAft>
                <a:spcPts val="0"/>
              </a:spcAft>
              <a:buFont typeface="Wingdings" pitchFamily="2" charset="2"/>
              <a:buNone/>
              <a:defRPr/>
            </a:pPr>
            <a:r>
              <a:rPr lang="zh-CN" altLang="en-US" sz="2800" b="1" dirty="0" smtClean="0">
                <a:latin typeface="Times New Roman" pitchFamily="18" charset="0"/>
              </a:rPr>
              <a:t>2</a:t>
            </a:r>
            <a:r>
              <a:rPr lang="en-US" altLang="zh-CN" sz="2800" b="1" dirty="0" smtClean="0">
                <a:latin typeface="Times New Roman" pitchFamily="18" charset="0"/>
              </a:rPr>
              <a:t>) </a:t>
            </a:r>
            <a:r>
              <a:rPr lang="zh-CN" altLang="en-US" sz="2800" b="1" dirty="0" smtClean="0">
                <a:latin typeface="Times New Roman" pitchFamily="18" charset="0"/>
              </a:rPr>
              <a:t>转换器：</a:t>
            </a:r>
            <a:endParaRPr lang="en-US" altLang="zh-CN" sz="2800" b="1" dirty="0" smtClean="0">
              <a:latin typeface="Times New Roman" pitchFamily="18" charset="0"/>
            </a:endParaRPr>
          </a:p>
          <a:p>
            <a:pPr algn="just" eaLnBrk="1" fontAlgn="auto" hangingPunct="1">
              <a:spcAft>
                <a:spcPts val="0"/>
              </a:spcAft>
              <a:buFont typeface="Wingdings" pitchFamily="2" charset="2"/>
              <a:buNone/>
              <a:defRPr/>
            </a:pPr>
            <a:r>
              <a:rPr lang="en-US" altLang="zh-CN" sz="2800" b="1" dirty="0" smtClean="0">
                <a:latin typeface="Times New Roman" pitchFamily="18" charset="0"/>
              </a:rPr>
              <a:t>        </a:t>
            </a:r>
            <a:r>
              <a:rPr lang="zh-CN" altLang="en-US" sz="2800" b="1" dirty="0" smtClean="0">
                <a:latin typeface="Times New Roman" pitchFamily="18" charset="0"/>
              </a:rPr>
              <a:t>将</a:t>
            </a:r>
            <a:r>
              <a:rPr lang="zh-CN" altLang="en-US" sz="2800" b="1" dirty="0">
                <a:latin typeface="Times New Roman" pitchFamily="18" charset="0"/>
              </a:rPr>
              <a:t>旋涡检测器发出的频率信号</a:t>
            </a:r>
            <a:r>
              <a:rPr lang="zh-CN" altLang="en-US" sz="2800" b="1" dirty="0">
                <a:solidFill>
                  <a:srgbClr val="FF0000"/>
                </a:solidFill>
                <a:latin typeface="Times New Roman" pitchFamily="18" charset="0"/>
              </a:rPr>
              <a:t>放大、整形，转换为标准信号</a:t>
            </a:r>
            <a:r>
              <a:rPr lang="zh-CN" altLang="en-US" sz="2800" b="1" dirty="0">
                <a:latin typeface="Times New Roman" pitchFamily="18" charset="0"/>
              </a:rPr>
              <a:t>输出并输出方波脉冲信号（流量积算用）</a:t>
            </a:r>
            <a:endParaRPr lang="zh-CN"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7" name="Rectangle 2"/>
          <p:cNvSpPr>
            <a:spLocks noGrp="1" noChangeArrowheads="1"/>
          </p:cNvSpPr>
          <p:nvPr>
            <p:ph type="body" idx="1"/>
          </p:nvPr>
        </p:nvSpPr>
        <p:spPr>
          <a:xfrm>
            <a:off x="683568" y="548680"/>
            <a:ext cx="7814642" cy="5040313"/>
          </a:xfrm>
        </p:spPr>
        <p:txBody>
          <a:bodyPr/>
          <a:lstStyle/>
          <a:p>
            <a:pPr eaLnBrk="1" hangingPunct="1">
              <a:lnSpc>
                <a:spcPct val="120000"/>
              </a:lnSpc>
              <a:spcBef>
                <a:spcPct val="0"/>
              </a:spcBef>
              <a:buFont typeface="Wingdings" pitchFamily="2" charset="2"/>
              <a:buNone/>
            </a:pPr>
            <a:r>
              <a:rPr lang="en-US" altLang="zh-CN" sz="2800" b="1" smtClean="0">
                <a:latin typeface="Times New Roman" pitchFamily="18" charset="0"/>
              </a:rPr>
              <a:t>4</a:t>
            </a:r>
            <a:r>
              <a:rPr lang="zh-CN" altLang="en-US" sz="2800" b="1" smtClean="0">
                <a:latin typeface="Times New Roman" pitchFamily="18" charset="0"/>
              </a:rPr>
              <a:t>、简介几种类型</a:t>
            </a:r>
            <a:r>
              <a:rPr lang="en-US" altLang="zh-CN" sz="2800" b="1" smtClean="0">
                <a:latin typeface="Times New Roman" pitchFamily="18" charset="0"/>
              </a:rPr>
              <a:t>VSF</a:t>
            </a:r>
          </a:p>
          <a:p>
            <a:pPr eaLnBrk="1" hangingPunct="1">
              <a:lnSpc>
                <a:spcPct val="120000"/>
              </a:lnSpc>
              <a:spcBef>
                <a:spcPct val="0"/>
              </a:spcBef>
              <a:buFont typeface="Wingdings" pitchFamily="2" charset="2"/>
              <a:buNone/>
            </a:pPr>
            <a:endParaRPr lang="zh-CN" altLang="en-US" sz="2800" b="1" smtClean="0">
              <a:latin typeface="Times New Roman" pitchFamily="18" charset="0"/>
            </a:endParaRPr>
          </a:p>
          <a:p>
            <a:pPr eaLnBrk="1" hangingPunct="1">
              <a:lnSpc>
                <a:spcPct val="120000"/>
              </a:lnSpc>
              <a:spcBef>
                <a:spcPct val="0"/>
              </a:spcBef>
              <a:buFont typeface="Wingdings" pitchFamily="2" charset="2"/>
              <a:buNone/>
            </a:pPr>
            <a:r>
              <a:rPr lang="zh-CN" altLang="en-US" sz="2400" b="1" smtClean="0">
                <a:latin typeface="Times New Roman" pitchFamily="18" charset="0"/>
              </a:rPr>
              <a:t>（</a:t>
            </a:r>
            <a:r>
              <a:rPr lang="en-US" altLang="zh-CN" sz="2400" b="1" smtClean="0">
                <a:latin typeface="Times New Roman" pitchFamily="18" charset="0"/>
              </a:rPr>
              <a:t>1</a:t>
            </a:r>
            <a:r>
              <a:rPr lang="zh-CN" altLang="en-US" sz="2400" b="1" smtClean="0">
                <a:latin typeface="Times New Roman" pitchFamily="18" charset="0"/>
              </a:rPr>
              <a:t>）应力式</a:t>
            </a:r>
            <a:r>
              <a:rPr lang="en-US" altLang="zh-CN" sz="2400" b="1" smtClean="0">
                <a:latin typeface="Times New Roman" pitchFamily="18" charset="0"/>
              </a:rPr>
              <a:t>VSF</a:t>
            </a:r>
            <a:r>
              <a:rPr lang="zh-CN" altLang="en-US" sz="2400" b="1" smtClean="0">
                <a:latin typeface="Times New Roman" pitchFamily="18" charset="0"/>
              </a:rPr>
              <a:t>（目前</a:t>
            </a:r>
            <a:r>
              <a:rPr lang="en-US" altLang="zh-CN" sz="2400" b="1" smtClean="0">
                <a:latin typeface="Times New Roman" pitchFamily="18" charset="0"/>
              </a:rPr>
              <a:t>VSF</a:t>
            </a:r>
            <a:r>
              <a:rPr lang="zh-CN" altLang="en-US" sz="2400" b="1" smtClean="0">
                <a:latin typeface="Times New Roman" pitchFamily="18" charset="0"/>
              </a:rPr>
              <a:t>的主要产品类型）</a:t>
            </a:r>
            <a:endParaRPr lang="en-US" altLang="zh-CN" sz="2400" b="1" smtClean="0">
              <a:latin typeface="Times New Roman" pitchFamily="18" charset="0"/>
            </a:endParaRPr>
          </a:p>
          <a:p>
            <a:pPr eaLnBrk="1" hangingPunct="1">
              <a:lnSpc>
                <a:spcPct val="120000"/>
              </a:lnSpc>
              <a:spcBef>
                <a:spcPct val="0"/>
              </a:spcBef>
            </a:pPr>
            <a:r>
              <a:rPr lang="zh-CN" altLang="en-US" sz="2400" b="1" smtClean="0">
                <a:latin typeface="Times New Roman" pitchFamily="18" charset="0"/>
              </a:rPr>
              <a:t>应力式</a:t>
            </a:r>
            <a:r>
              <a:rPr lang="en-US" altLang="zh-CN" sz="2400" b="1" smtClean="0">
                <a:latin typeface="Times New Roman" pitchFamily="18" charset="0"/>
              </a:rPr>
              <a:t>VSF</a:t>
            </a:r>
            <a:r>
              <a:rPr lang="zh-CN" altLang="en-US" sz="2400" b="1" smtClean="0">
                <a:latin typeface="Times New Roman" pitchFamily="18" charset="0"/>
              </a:rPr>
              <a:t>、它把</a:t>
            </a:r>
            <a:r>
              <a:rPr lang="zh-CN" altLang="en-US" sz="2400" b="1" smtClean="0">
                <a:solidFill>
                  <a:srgbClr val="FF0000"/>
                </a:solidFill>
                <a:latin typeface="Times New Roman" pitchFamily="18" charset="0"/>
              </a:rPr>
              <a:t>检测元件受到的升力以应力形式作用在压电晶体元件</a:t>
            </a:r>
            <a:r>
              <a:rPr lang="zh-CN" altLang="en-US" sz="2400" b="1" smtClean="0">
                <a:latin typeface="Times New Roman" pitchFamily="18" charset="0"/>
              </a:rPr>
              <a:t>上，转换成交变的电信号，经放大、滤波、整形后得到旋涡频率信号。</a:t>
            </a:r>
          </a:p>
          <a:p>
            <a:pPr eaLnBrk="1" hangingPunct="1">
              <a:lnSpc>
                <a:spcPct val="120000"/>
              </a:lnSpc>
              <a:spcBef>
                <a:spcPct val="0"/>
              </a:spcBef>
            </a:pPr>
            <a:r>
              <a:rPr lang="zh-CN" altLang="en-US" sz="2400" b="1" smtClean="0">
                <a:latin typeface="Times New Roman" pitchFamily="18" charset="0"/>
              </a:rPr>
              <a:t> 优点：压电传感器响应快、制造成本低、仪表的工作温度范围宽，</a:t>
            </a:r>
          </a:p>
          <a:p>
            <a:pPr eaLnBrk="1" hangingPunct="1">
              <a:lnSpc>
                <a:spcPct val="120000"/>
              </a:lnSpc>
              <a:spcBef>
                <a:spcPct val="0"/>
              </a:spcBef>
            </a:pPr>
            <a:r>
              <a:rPr lang="zh-CN" altLang="en-US" sz="2400" b="1" smtClean="0">
                <a:latin typeface="Times New Roman" pitchFamily="18" charset="0"/>
              </a:rPr>
              <a:t> 主要缺点：对管道振动较敏感</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521" name="Picture 5"/>
          <p:cNvPicPr>
            <a:picLocks noChangeAspect="1" noChangeArrowheads="1"/>
          </p:cNvPicPr>
          <p:nvPr/>
        </p:nvPicPr>
        <p:blipFill>
          <a:blip r:embed="rId2"/>
          <a:srcRect/>
          <a:stretch>
            <a:fillRect/>
          </a:stretch>
        </p:blipFill>
        <p:spPr bwMode="auto">
          <a:xfrm>
            <a:off x="395288" y="0"/>
            <a:ext cx="3684587" cy="6453188"/>
          </a:xfrm>
          <a:prstGeom prst="rect">
            <a:avLst/>
          </a:prstGeom>
          <a:noFill/>
          <a:ln w="9525">
            <a:noFill/>
            <a:miter lim="800000"/>
            <a:headEnd/>
            <a:tailEnd/>
          </a:ln>
        </p:spPr>
      </p:pic>
      <p:sp>
        <p:nvSpPr>
          <p:cNvPr id="619522" name="Text Box 6"/>
          <p:cNvSpPr txBox="1">
            <a:spLocks noChangeArrowheads="1"/>
          </p:cNvSpPr>
          <p:nvPr/>
        </p:nvSpPr>
        <p:spPr bwMode="auto">
          <a:xfrm>
            <a:off x="4286250" y="1196975"/>
            <a:ext cx="4173538" cy="3600450"/>
          </a:xfrm>
          <a:prstGeom prst="rect">
            <a:avLst/>
          </a:prstGeom>
          <a:noFill/>
          <a:ln w="9525">
            <a:noFill/>
            <a:miter lim="800000"/>
            <a:headEnd/>
            <a:tailEnd/>
          </a:ln>
        </p:spPr>
        <p:txBody>
          <a:bodyPr>
            <a:spAutoFit/>
          </a:bodyPr>
          <a:lstStyle/>
          <a:p>
            <a:pPr>
              <a:lnSpc>
                <a:spcPct val="115000"/>
              </a:lnSpc>
              <a:spcBef>
                <a:spcPct val="5000"/>
              </a:spcBef>
            </a:pPr>
            <a:r>
              <a:rPr lang="zh-CN" altLang="en-US" sz="2400" b="1">
                <a:latin typeface="Calibri" pitchFamily="34" charset="0"/>
              </a:rPr>
              <a:t>应力式涡街流量计</a:t>
            </a:r>
            <a:r>
              <a:rPr lang="en-US" altLang="zh-CN" sz="2400" b="1">
                <a:latin typeface="Calibri" pitchFamily="34" charset="0"/>
              </a:rPr>
              <a:t>:</a:t>
            </a:r>
          </a:p>
          <a:p>
            <a:pPr>
              <a:lnSpc>
                <a:spcPct val="115000"/>
              </a:lnSpc>
              <a:spcBef>
                <a:spcPct val="5000"/>
              </a:spcBef>
            </a:pPr>
            <a:r>
              <a:rPr lang="en-US" altLang="zh-CN" sz="2400" b="1">
                <a:latin typeface="Calibri" pitchFamily="34" charset="0"/>
              </a:rPr>
              <a:t>1-</a:t>
            </a:r>
            <a:r>
              <a:rPr lang="zh-CN" altLang="en-US" sz="2400" b="1">
                <a:latin typeface="Calibri" pitchFamily="34" charset="0"/>
              </a:rPr>
              <a:t>表头组；</a:t>
            </a:r>
            <a:r>
              <a:rPr lang="en-US" altLang="zh-CN" sz="2400" b="1">
                <a:latin typeface="Calibri" pitchFamily="34" charset="0"/>
              </a:rPr>
              <a:t>2-</a:t>
            </a:r>
            <a:r>
              <a:rPr lang="zh-CN" altLang="en-US" sz="2400" b="1">
                <a:latin typeface="Calibri" pitchFamily="34" charset="0"/>
              </a:rPr>
              <a:t>三角柱；</a:t>
            </a:r>
          </a:p>
          <a:p>
            <a:pPr>
              <a:lnSpc>
                <a:spcPct val="115000"/>
              </a:lnSpc>
              <a:spcBef>
                <a:spcPct val="5000"/>
              </a:spcBef>
            </a:pPr>
            <a:r>
              <a:rPr lang="en-US" altLang="zh-CN" sz="2400" b="1">
                <a:latin typeface="Calibri" pitchFamily="34" charset="0"/>
              </a:rPr>
              <a:t>3-</a:t>
            </a:r>
            <a:r>
              <a:rPr lang="zh-CN" altLang="en-US" sz="2400" b="1">
                <a:latin typeface="Calibri" pitchFamily="34" charset="0"/>
              </a:rPr>
              <a:t>表体； </a:t>
            </a:r>
            <a:r>
              <a:rPr lang="en-US" altLang="zh-CN" sz="2400" b="1">
                <a:latin typeface="Calibri" pitchFamily="34" charset="0"/>
              </a:rPr>
              <a:t>4-</a:t>
            </a:r>
            <a:r>
              <a:rPr lang="zh-CN" altLang="en-US" sz="2400" b="1">
                <a:latin typeface="Calibri" pitchFamily="34" charset="0"/>
              </a:rPr>
              <a:t>联轴；</a:t>
            </a:r>
          </a:p>
          <a:p>
            <a:pPr>
              <a:lnSpc>
                <a:spcPct val="115000"/>
              </a:lnSpc>
              <a:spcBef>
                <a:spcPct val="5000"/>
              </a:spcBef>
            </a:pPr>
            <a:r>
              <a:rPr lang="en-US" altLang="zh-CN" sz="2400" b="1">
                <a:latin typeface="Calibri" pitchFamily="34" charset="0"/>
              </a:rPr>
              <a:t>5-</a:t>
            </a:r>
            <a:r>
              <a:rPr lang="zh-CN" altLang="en-US" sz="2400" b="1">
                <a:latin typeface="Calibri" pitchFamily="34" charset="0"/>
              </a:rPr>
              <a:t>压板；</a:t>
            </a:r>
            <a:r>
              <a:rPr lang="en-US" altLang="zh-CN" sz="2400" b="1">
                <a:latin typeface="Calibri" pitchFamily="34" charset="0"/>
              </a:rPr>
              <a:t>6-</a:t>
            </a:r>
            <a:r>
              <a:rPr lang="zh-CN" altLang="en-US" sz="2400" b="1">
                <a:latin typeface="Calibri" pitchFamily="34" charset="0"/>
              </a:rPr>
              <a:t>探头；</a:t>
            </a:r>
          </a:p>
          <a:p>
            <a:pPr>
              <a:lnSpc>
                <a:spcPct val="115000"/>
              </a:lnSpc>
              <a:spcBef>
                <a:spcPct val="5000"/>
              </a:spcBef>
            </a:pPr>
            <a:r>
              <a:rPr lang="en-US" altLang="zh-CN" sz="2400" b="1">
                <a:latin typeface="Calibri" pitchFamily="34" charset="0"/>
              </a:rPr>
              <a:t>7-</a:t>
            </a:r>
            <a:r>
              <a:rPr lang="zh-CN" altLang="en-US" sz="2400" b="1">
                <a:latin typeface="Calibri" pitchFamily="34" charset="0"/>
              </a:rPr>
              <a:t>密封垫；</a:t>
            </a:r>
            <a:r>
              <a:rPr lang="en-US" altLang="zh-CN" sz="2400" b="1">
                <a:latin typeface="Calibri" pitchFamily="34" charset="0"/>
              </a:rPr>
              <a:t>8-</a:t>
            </a:r>
            <a:r>
              <a:rPr lang="zh-CN" altLang="en-US" sz="2400" b="1">
                <a:latin typeface="Calibri" pitchFamily="34" charset="0"/>
              </a:rPr>
              <a:t>接头；</a:t>
            </a:r>
          </a:p>
          <a:p>
            <a:pPr>
              <a:lnSpc>
                <a:spcPct val="115000"/>
              </a:lnSpc>
              <a:spcBef>
                <a:spcPct val="5000"/>
              </a:spcBef>
            </a:pPr>
            <a:r>
              <a:rPr lang="en-US" altLang="zh-CN" sz="2400" b="1">
                <a:latin typeface="Calibri" pitchFamily="34" charset="0"/>
              </a:rPr>
              <a:t>9-</a:t>
            </a:r>
            <a:r>
              <a:rPr lang="zh-CN" altLang="en-US" sz="2400" b="1">
                <a:latin typeface="Calibri" pitchFamily="34" charset="0"/>
              </a:rPr>
              <a:t>密封垫圈；</a:t>
            </a:r>
            <a:r>
              <a:rPr lang="en-US" altLang="zh-CN" sz="2400" b="1">
                <a:latin typeface="Calibri" pitchFamily="34" charset="0"/>
              </a:rPr>
              <a:t>10-</a:t>
            </a:r>
            <a:r>
              <a:rPr lang="zh-CN" altLang="en-US" sz="2400" b="1">
                <a:latin typeface="Calibri" pitchFamily="34" charset="0"/>
              </a:rPr>
              <a:t>螺栓；</a:t>
            </a:r>
            <a:r>
              <a:rPr lang="en-US" altLang="zh-CN" sz="2400" b="1">
                <a:latin typeface="Calibri" pitchFamily="34" charset="0"/>
              </a:rPr>
              <a:t>11-</a:t>
            </a:r>
            <a:r>
              <a:rPr lang="zh-CN" altLang="en-US" sz="2400" b="1">
                <a:latin typeface="Calibri" pitchFamily="34" charset="0"/>
              </a:rPr>
              <a:t>销；</a:t>
            </a:r>
            <a:r>
              <a:rPr lang="en-US" altLang="zh-CN" sz="2400" b="1">
                <a:latin typeface="Calibri" pitchFamily="34" charset="0"/>
              </a:rPr>
              <a:t>12-</a:t>
            </a:r>
            <a:r>
              <a:rPr lang="zh-CN" altLang="en-US" sz="2400" b="1">
                <a:latin typeface="Calibri" pitchFamily="34" charset="0"/>
              </a:rPr>
              <a:t>铭牌；</a:t>
            </a:r>
          </a:p>
          <a:p>
            <a:pPr>
              <a:lnSpc>
                <a:spcPct val="115000"/>
              </a:lnSpc>
              <a:spcBef>
                <a:spcPct val="5000"/>
              </a:spcBef>
            </a:pPr>
            <a:r>
              <a:rPr lang="en-US" altLang="zh-CN" sz="2400" b="1">
                <a:latin typeface="Calibri" pitchFamily="34" charset="0"/>
              </a:rPr>
              <a:t>13-</a:t>
            </a:r>
            <a:r>
              <a:rPr lang="zh-CN" altLang="en-US" sz="2400" b="1">
                <a:latin typeface="Calibri" pitchFamily="34" charset="0"/>
              </a:rPr>
              <a:t>圆螺母；</a:t>
            </a:r>
            <a:r>
              <a:rPr lang="en-US" altLang="zh-CN" sz="2400" b="1">
                <a:latin typeface="Calibri" pitchFamily="34" charset="0"/>
              </a:rPr>
              <a:t>14-</a:t>
            </a:r>
            <a:r>
              <a:rPr lang="zh-CN" altLang="en-US" sz="2400" b="1">
                <a:latin typeface="Calibri" pitchFamily="34" charset="0"/>
              </a:rPr>
              <a:t>支架；</a:t>
            </a:r>
            <a:r>
              <a:rPr lang="en-US" altLang="zh-CN" sz="2400" b="1">
                <a:latin typeface="Calibri" pitchFamily="34" charset="0"/>
              </a:rPr>
              <a:t>15-</a:t>
            </a:r>
            <a:r>
              <a:rPr lang="zh-CN" altLang="en-US" sz="2400" b="1">
                <a:latin typeface="Calibri" pitchFamily="34" charset="0"/>
              </a:rPr>
              <a:t>螺栓</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5" name="Rectangle 2"/>
          <p:cNvSpPr>
            <a:spLocks noGrp="1" noChangeArrowheads="1"/>
          </p:cNvSpPr>
          <p:nvPr>
            <p:ph type="body" idx="1"/>
          </p:nvPr>
        </p:nvSpPr>
        <p:spPr>
          <a:xfrm>
            <a:off x="285750" y="1428750"/>
            <a:ext cx="8247063" cy="5040313"/>
          </a:xfrm>
        </p:spPr>
        <p:txBody>
          <a:bodyPr/>
          <a:lstStyle/>
          <a:p>
            <a:pPr eaLnBrk="1" hangingPunct="1">
              <a:lnSpc>
                <a:spcPct val="120000"/>
              </a:lnSpc>
              <a:spcBef>
                <a:spcPct val="0"/>
              </a:spcBef>
              <a:buFont typeface="Wingdings" pitchFamily="2" charset="2"/>
              <a:buNone/>
            </a:pPr>
            <a:r>
              <a:rPr lang="zh-CN" altLang="en-US" sz="2800" b="1" smtClean="0">
                <a:latin typeface="Times New Roman" pitchFamily="18" charset="0"/>
              </a:rPr>
              <a:t>（</a:t>
            </a:r>
            <a:r>
              <a:rPr lang="en-US" altLang="zh-CN" sz="2800" b="1" smtClean="0">
                <a:latin typeface="Times New Roman" pitchFamily="18" charset="0"/>
              </a:rPr>
              <a:t>2</a:t>
            </a:r>
            <a:r>
              <a:rPr lang="zh-CN" altLang="en-US" sz="2800" b="1" smtClean="0">
                <a:latin typeface="Times New Roman" pitchFamily="18" charset="0"/>
              </a:rPr>
              <a:t>）电容式</a:t>
            </a:r>
            <a:r>
              <a:rPr lang="en-US" altLang="zh-CN" sz="2800" b="1" smtClean="0">
                <a:latin typeface="Times New Roman" pitchFamily="18" charset="0"/>
              </a:rPr>
              <a:t>VSF</a:t>
            </a:r>
            <a:br>
              <a:rPr lang="en-US" altLang="zh-CN" sz="2800" b="1" smtClean="0">
                <a:latin typeface="Times New Roman" pitchFamily="18" charset="0"/>
              </a:rPr>
            </a:br>
            <a:r>
              <a:rPr lang="zh-CN" altLang="en-US" sz="2800" b="1" smtClean="0">
                <a:solidFill>
                  <a:srgbClr val="FF0000"/>
                </a:solidFill>
                <a:latin typeface="Times New Roman" pitchFamily="18" charset="0"/>
              </a:rPr>
              <a:t>原理</a:t>
            </a:r>
            <a:r>
              <a:rPr lang="zh-CN" altLang="en-US" sz="2800" b="1" smtClean="0">
                <a:latin typeface="Times New Roman" pitchFamily="18" charset="0"/>
              </a:rPr>
              <a:t>：安装在涡街流量传感器中的</a:t>
            </a:r>
            <a:r>
              <a:rPr lang="zh-CN" altLang="en-US" sz="2800" b="1" smtClean="0">
                <a:solidFill>
                  <a:srgbClr val="FF0000"/>
                </a:solidFill>
                <a:latin typeface="Times New Roman" pitchFamily="18" charset="0"/>
              </a:rPr>
              <a:t>电容检测元件（差动电容）</a:t>
            </a:r>
            <a:r>
              <a:rPr lang="en-US" altLang="zh-CN" sz="2800" b="1" smtClean="0">
                <a:solidFill>
                  <a:srgbClr val="FF0000"/>
                </a:solidFill>
                <a:latin typeface="Times New Roman" pitchFamily="18" charset="0"/>
              </a:rPr>
              <a:t>,   </a:t>
            </a:r>
            <a:r>
              <a:rPr lang="zh-CN" altLang="en-US" sz="2800" b="1" smtClean="0">
                <a:latin typeface="Times New Roman" pitchFamily="18" charset="0"/>
              </a:rPr>
              <a:t>漩涡压力使得一个电容间隙减少（电容量增大），另一个电容间隙增大（电容量下降），通过</a:t>
            </a:r>
            <a:r>
              <a:rPr lang="zh-CN" altLang="en-US" sz="2800" b="1" smtClean="0">
                <a:solidFill>
                  <a:srgbClr val="FF0000"/>
                </a:solidFill>
                <a:latin typeface="Times New Roman" pitchFamily="18" charset="0"/>
              </a:rPr>
              <a:t>差分电路</a:t>
            </a:r>
            <a:r>
              <a:rPr lang="zh-CN" altLang="en-US" sz="2800" b="1" smtClean="0">
                <a:latin typeface="Times New Roman" pitchFamily="18" charset="0"/>
              </a:rPr>
              <a:t>检测电容差值。</a:t>
            </a:r>
          </a:p>
          <a:p>
            <a:pPr eaLnBrk="1" hangingPunct="1">
              <a:lnSpc>
                <a:spcPct val="120000"/>
              </a:lnSpc>
              <a:spcBef>
                <a:spcPct val="0"/>
              </a:spcBef>
              <a:buFont typeface="Wingdings" pitchFamily="2" charset="2"/>
              <a:buNone/>
            </a:pPr>
            <a:r>
              <a:rPr lang="zh-CN" altLang="en-US" sz="2800" b="1" smtClean="0">
                <a:latin typeface="Times New Roman" pitchFamily="18" charset="0"/>
              </a:rPr>
              <a:t>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1569" name="Picture 2"/>
          <p:cNvPicPr>
            <a:picLocks noChangeAspect="1" noChangeArrowheads="1"/>
          </p:cNvPicPr>
          <p:nvPr/>
        </p:nvPicPr>
        <p:blipFill>
          <a:blip r:embed="rId2"/>
          <a:srcRect/>
          <a:stretch>
            <a:fillRect/>
          </a:stretch>
        </p:blipFill>
        <p:spPr bwMode="auto">
          <a:xfrm>
            <a:off x="885825" y="333375"/>
            <a:ext cx="7373938" cy="619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3" name="Rectangle 2"/>
          <p:cNvSpPr>
            <a:spLocks noGrp="1" noChangeArrowheads="1"/>
          </p:cNvSpPr>
          <p:nvPr>
            <p:ph type="body" idx="1"/>
          </p:nvPr>
        </p:nvSpPr>
        <p:spPr>
          <a:xfrm>
            <a:off x="539750" y="765175"/>
            <a:ext cx="8064500" cy="5113338"/>
          </a:xfrm>
        </p:spPr>
        <p:txBody>
          <a:bodyPr/>
          <a:lstStyle/>
          <a:p>
            <a:pPr eaLnBrk="1" hangingPunct="1">
              <a:lnSpc>
                <a:spcPct val="105000"/>
              </a:lnSpc>
              <a:buFont typeface="Wingdings" pitchFamily="2" charset="2"/>
              <a:buNone/>
            </a:pPr>
            <a:r>
              <a:rPr lang="zh-CN" altLang="en-US" sz="2400" b="1" smtClean="0">
                <a:latin typeface="宋体" charset="-122"/>
              </a:rPr>
              <a:t>特点：</a:t>
            </a:r>
            <a:endParaRPr lang="en-US" altLang="zh-CN" sz="2400" b="1" smtClean="0">
              <a:latin typeface="宋体" charset="-122"/>
            </a:endParaRPr>
          </a:p>
          <a:p>
            <a:pPr eaLnBrk="1" hangingPunct="1">
              <a:lnSpc>
                <a:spcPct val="105000"/>
              </a:lnSpc>
              <a:buFont typeface="Wingdings" pitchFamily="2" charset="2"/>
              <a:buNone/>
            </a:pPr>
            <a:endParaRPr lang="zh-CN" altLang="en-US" sz="2400" b="1" smtClean="0">
              <a:latin typeface="宋体" charset="-122"/>
            </a:endParaRPr>
          </a:p>
          <a:p>
            <a:pPr eaLnBrk="1" hangingPunct="1">
              <a:lnSpc>
                <a:spcPct val="105000"/>
              </a:lnSpc>
            </a:pPr>
            <a:r>
              <a:rPr lang="zh-CN" altLang="en-US" sz="2400" b="1" smtClean="0">
                <a:latin typeface="宋体" charset="-122"/>
              </a:rPr>
              <a:t>耐振性能好</a:t>
            </a:r>
          </a:p>
          <a:p>
            <a:pPr eaLnBrk="1" hangingPunct="1">
              <a:lnSpc>
                <a:spcPct val="105000"/>
              </a:lnSpc>
              <a:buFont typeface="Wingdings" pitchFamily="2" charset="2"/>
              <a:buNone/>
            </a:pPr>
            <a:r>
              <a:rPr lang="zh-CN" altLang="en-US" sz="2400" b="1" smtClean="0">
                <a:latin typeface="宋体" charset="-122"/>
              </a:rPr>
              <a:t>     当管道有振动时，由振动产生的</a:t>
            </a:r>
            <a:r>
              <a:rPr lang="zh-CN" altLang="en-US" sz="2400" b="1" smtClean="0">
                <a:solidFill>
                  <a:srgbClr val="FF0000"/>
                </a:solidFill>
                <a:latin typeface="宋体" charset="-122"/>
              </a:rPr>
              <a:t>惯性力同时作用在振动体及电极上，</a:t>
            </a:r>
            <a:r>
              <a:rPr lang="zh-CN" altLang="en-US" sz="2400" b="1" smtClean="0">
                <a:latin typeface="宋体" charset="-122"/>
              </a:rPr>
              <a:t>使振动体与电极都在</a:t>
            </a:r>
            <a:r>
              <a:rPr lang="zh-CN" altLang="en-US" sz="2400" b="1" smtClean="0">
                <a:solidFill>
                  <a:srgbClr val="FF0000"/>
                </a:solidFill>
                <a:latin typeface="宋体" charset="-122"/>
              </a:rPr>
              <a:t>同方向上产生变形</a:t>
            </a:r>
            <a:r>
              <a:rPr lang="zh-CN" altLang="en-US" sz="2400" b="1" smtClean="0">
                <a:latin typeface="宋体" charset="-122"/>
              </a:rPr>
              <a:t>，由于设计时保证了振动体与电极的几何结构与尺寸相匹配，使它们的变形量一致，差动信号为零。</a:t>
            </a:r>
          </a:p>
          <a:p>
            <a:pPr eaLnBrk="1" hangingPunct="1">
              <a:lnSpc>
                <a:spcPct val="80000"/>
              </a:lnSpc>
            </a:pPr>
            <a:r>
              <a:rPr lang="zh-CN" altLang="en-US" sz="2400" b="1" smtClean="0">
                <a:latin typeface="宋体" charset="-122"/>
              </a:rPr>
              <a:t>耐高温</a:t>
            </a:r>
          </a:p>
          <a:p>
            <a:pPr eaLnBrk="1" hangingPunct="1">
              <a:lnSpc>
                <a:spcPct val="80000"/>
              </a:lnSpc>
              <a:buFont typeface="Wingdings" pitchFamily="2" charset="2"/>
              <a:buNone/>
            </a:pPr>
            <a:r>
              <a:rPr lang="zh-CN" altLang="en-US" sz="2400" b="1" smtClean="0">
                <a:latin typeface="宋体" charset="-122"/>
              </a:rPr>
              <a:t>     可耐高温达</a:t>
            </a:r>
            <a:r>
              <a:rPr lang="en-US" altLang="zh-CN" sz="2400" b="1" smtClean="0">
                <a:latin typeface="宋体" charset="-122"/>
              </a:rPr>
              <a:t>400</a:t>
            </a:r>
            <a:r>
              <a:rPr lang="en-US" altLang="zh-CN" sz="2400" b="1" baseline="30000" smtClean="0">
                <a:latin typeface="宋体" charset="-122"/>
              </a:rPr>
              <a:t>o</a:t>
            </a:r>
            <a:r>
              <a:rPr lang="en-US" altLang="zh-CN" sz="2400" b="1" smtClean="0">
                <a:latin typeface="宋体" charset="-122"/>
              </a:rPr>
              <a:t>C</a:t>
            </a:r>
            <a:r>
              <a:rPr lang="zh-CN" altLang="en-US" b="1" smtClean="0">
                <a:latin typeface="宋体" charset="-122"/>
              </a:rPr>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7" name="Rectangle 2"/>
          <p:cNvSpPr>
            <a:spLocks noGrp="1" noChangeArrowheads="1"/>
          </p:cNvSpPr>
          <p:nvPr>
            <p:ph type="body" idx="1"/>
          </p:nvPr>
        </p:nvSpPr>
        <p:spPr>
          <a:xfrm>
            <a:off x="684213" y="765175"/>
            <a:ext cx="7500937" cy="4114800"/>
          </a:xfrm>
        </p:spPr>
        <p:txBody>
          <a:bodyPr/>
          <a:lstStyle/>
          <a:p>
            <a:pPr eaLnBrk="1" hangingPunct="1">
              <a:lnSpc>
                <a:spcPct val="115000"/>
              </a:lnSpc>
              <a:buFont typeface="Wingdings" pitchFamily="2" charset="2"/>
              <a:buNone/>
            </a:pPr>
            <a:r>
              <a:rPr lang="zh-CN" altLang="en-US" sz="2800" b="1" smtClean="0">
                <a:latin typeface="宋体" charset="-122"/>
              </a:rPr>
              <a:t>⑶ 热敏式</a:t>
            </a:r>
            <a:r>
              <a:rPr lang="en-US" altLang="zh-CN" sz="2800" b="1" smtClean="0">
                <a:latin typeface="宋体" charset="-122"/>
              </a:rPr>
              <a:t>VSF</a:t>
            </a:r>
          </a:p>
          <a:p>
            <a:pPr eaLnBrk="1" hangingPunct="1">
              <a:lnSpc>
                <a:spcPct val="115000"/>
              </a:lnSpc>
            </a:pPr>
            <a:r>
              <a:rPr lang="zh-CN" altLang="en-US" sz="2800" b="1" smtClean="0">
                <a:latin typeface="宋体" charset="-122"/>
              </a:rPr>
              <a:t>旋涡分离引起局部流速变化，改变热敏电阻阻值，恒流电路把桥路电阻变化转换为交变电压信号</a:t>
            </a:r>
            <a:endParaRPr lang="en-US" altLang="zh-CN" sz="2800" b="1" smtClean="0">
              <a:latin typeface="宋体" charset="-122"/>
            </a:endParaRPr>
          </a:p>
          <a:p>
            <a:pPr eaLnBrk="1" hangingPunct="1">
              <a:lnSpc>
                <a:spcPct val="150000"/>
              </a:lnSpc>
              <a:spcBef>
                <a:spcPct val="0"/>
              </a:spcBef>
            </a:pPr>
            <a:r>
              <a:rPr lang="zh-CN" altLang="en-US" sz="2800" b="1" smtClean="0">
                <a:latin typeface="宋体" charset="-122"/>
              </a:rPr>
              <a:t>检测灵敏度较高，下限流速低，对振动不敏感，</a:t>
            </a:r>
            <a:endParaRPr lang="en-US" altLang="zh-CN" sz="2800" b="1" smtClean="0">
              <a:latin typeface="宋体" charset="-122"/>
            </a:endParaRPr>
          </a:p>
          <a:p>
            <a:pPr eaLnBrk="1" hangingPunct="1">
              <a:lnSpc>
                <a:spcPct val="115000"/>
              </a:lnSpc>
            </a:pPr>
            <a:r>
              <a:rPr lang="zh-CN" altLang="en-US" sz="2800" b="1" smtClean="0">
                <a:latin typeface="宋体" charset="-122"/>
              </a:rPr>
              <a:t>可用于清洁、无腐蚀性流体测量。</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1" name="Picture 2" descr="10-10"/>
          <p:cNvPicPr>
            <a:picLocks noChangeAspect="1" noChangeArrowheads="1"/>
          </p:cNvPicPr>
          <p:nvPr/>
        </p:nvPicPr>
        <p:blipFill>
          <a:blip r:embed="rId2"/>
          <a:srcRect/>
          <a:stretch>
            <a:fillRect/>
          </a:stretch>
        </p:blipFill>
        <p:spPr bwMode="auto">
          <a:xfrm>
            <a:off x="785813" y="214313"/>
            <a:ext cx="8001000" cy="652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5" name="Rectangle 2"/>
          <p:cNvSpPr>
            <a:spLocks noGrp="1" noChangeArrowheads="1"/>
          </p:cNvSpPr>
          <p:nvPr>
            <p:ph type="title"/>
          </p:nvPr>
        </p:nvSpPr>
        <p:spPr>
          <a:xfrm>
            <a:off x="539750" y="260350"/>
            <a:ext cx="7793038" cy="1143000"/>
          </a:xfrm>
        </p:spPr>
        <p:txBody>
          <a:bodyPr/>
          <a:lstStyle/>
          <a:p>
            <a:pPr algn="l" eaLnBrk="1" hangingPunct="1"/>
            <a:r>
              <a:rPr lang="zh-CN" altLang="en-US" sz="2800" b="1" smtClean="0">
                <a:latin typeface="Times New Roman" pitchFamily="18" charset="0"/>
              </a:rPr>
              <a:t>⑷ 超声式</a:t>
            </a:r>
            <a:r>
              <a:rPr lang="en-US" altLang="zh-CN" sz="2800" b="1" smtClean="0">
                <a:latin typeface="Times New Roman" pitchFamily="18" charset="0"/>
              </a:rPr>
              <a:t>VSF</a:t>
            </a:r>
            <a:br>
              <a:rPr lang="en-US" altLang="zh-CN" sz="2800" b="1" smtClean="0">
                <a:latin typeface="Times New Roman" pitchFamily="18" charset="0"/>
              </a:rPr>
            </a:br>
            <a:endParaRPr lang="zh-CN" altLang="en-US" sz="2800" b="1" smtClean="0">
              <a:latin typeface="Times New Roman" pitchFamily="18" charset="0"/>
            </a:endParaRPr>
          </a:p>
        </p:txBody>
      </p:sp>
      <p:sp>
        <p:nvSpPr>
          <p:cNvPr id="625666" name="Rectangle 3"/>
          <p:cNvSpPr>
            <a:spLocks noGrp="1" noChangeArrowheads="1"/>
          </p:cNvSpPr>
          <p:nvPr>
            <p:ph type="body" idx="1"/>
          </p:nvPr>
        </p:nvSpPr>
        <p:spPr>
          <a:xfrm>
            <a:off x="500063" y="1428750"/>
            <a:ext cx="7888287" cy="3571875"/>
          </a:xfrm>
        </p:spPr>
        <p:txBody>
          <a:bodyPr/>
          <a:lstStyle/>
          <a:p>
            <a:pPr eaLnBrk="1" hangingPunct="1">
              <a:lnSpc>
                <a:spcPct val="110000"/>
              </a:lnSpc>
              <a:spcBef>
                <a:spcPct val="0"/>
              </a:spcBef>
            </a:pPr>
            <a:r>
              <a:rPr lang="zh-CN" altLang="en-US" sz="2400" b="1" smtClean="0">
                <a:latin typeface="Times New Roman" pitchFamily="18" charset="0"/>
              </a:rPr>
              <a:t> 超声式</a:t>
            </a:r>
            <a:r>
              <a:rPr lang="en-US" altLang="zh-CN" sz="2400" b="1" smtClean="0">
                <a:latin typeface="Times New Roman" pitchFamily="18" charset="0"/>
              </a:rPr>
              <a:t>VSF</a:t>
            </a:r>
            <a:r>
              <a:rPr lang="zh-CN" altLang="en-US" sz="2400" b="1" smtClean="0">
                <a:latin typeface="Times New Roman" pitchFamily="18" charset="0"/>
              </a:rPr>
              <a:t>在管壁上安装两对超声探头</a:t>
            </a:r>
            <a:r>
              <a:rPr lang="en-US" altLang="zh-CN" sz="2400" b="1" smtClean="0">
                <a:latin typeface="Times New Roman" pitchFamily="18" charset="0"/>
              </a:rPr>
              <a:t>T1</a:t>
            </a:r>
            <a:r>
              <a:rPr lang="zh-CN" altLang="en-US" sz="2400" b="1" smtClean="0">
                <a:latin typeface="Times New Roman" pitchFamily="18" charset="0"/>
              </a:rPr>
              <a:t>，</a:t>
            </a:r>
            <a:r>
              <a:rPr lang="en-US" altLang="zh-CN" sz="2400" b="1" smtClean="0">
                <a:latin typeface="Times New Roman" pitchFamily="18" charset="0"/>
              </a:rPr>
              <a:t>R1</a:t>
            </a:r>
            <a:r>
              <a:rPr lang="zh-CN" altLang="en-US" sz="2400" b="1" smtClean="0">
                <a:latin typeface="Times New Roman" pitchFamily="18" charset="0"/>
              </a:rPr>
              <a:t>，</a:t>
            </a:r>
            <a:r>
              <a:rPr lang="en-US" altLang="zh-CN" sz="2400" b="1" smtClean="0">
                <a:latin typeface="Times New Roman" pitchFamily="18" charset="0"/>
              </a:rPr>
              <a:t>T2</a:t>
            </a:r>
            <a:r>
              <a:rPr lang="zh-CN" altLang="en-US" sz="2400" b="1" smtClean="0">
                <a:latin typeface="Times New Roman" pitchFamily="18" charset="0"/>
              </a:rPr>
              <a:t>，</a:t>
            </a:r>
            <a:r>
              <a:rPr lang="en-US" altLang="zh-CN" sz="2400" b="1" smtClean="0">
                <a:latin typeface="Times New Roman" pitchFamily="18" charset="0"/>
              </a:rPr>
              <a:t>R2</a:t>
            </a:r>
            <a:r>
              <a:rPr lang="zh-CN" altLang="en-US" sz="2400" b="1" smtClean="0">
                <a:latin typeface="Times New Roman" pitchFamily="18" charset="0"/>
              </a:rPr>
              <a:t>，探头</a:t>
            </a:r>
            <a:r>
              <a:rPr lang="en-US" altLang="zh-CN" sz="2400" b="1" smtClean="0">
                <a:latin typeface="Times New Roman" pitchFamily="18" charset="0"/>
              </a:rPr>
              <a:t>T1</a:t>
            </a:r>
            <a:r>
              <a:rPr lang="zh-CN" altLang="en-US" sz="2400" b="1" smtClean="0">
                <a:latin typeface="Times New Roman" pitchFamily="18" charset="0"/>
              </a:rPr>
              <a:t>，</a:t>
            </a:r>
            <a:r>
              <a:rPr lang="en-US" altLang="zh-CN" sz="2400" b="1" smtClean="0">
                <a:latin typeface="Times New Roman" pitchFamily="18" charset="0"/>
              </a:rPr>
              <a:t>T2</a:t>
            </a:r>
            <a:r>
              <a:rPr lang="zh-CN" altLang="en-US" sz="2400" b="1" smtClean="0">
                <a:latin typeface="Times New Roman" pitchFamily="18" charset="0"/>
              </a:rPr>
              <a:t>发射高频、连续声信号，声波横穿流体传播。</a:t>
            </a:r>
          </a:p>
          <a:p>
            <a:pPr eaLnBrk="1" hangingPunct="1">
              <a:lnSpc>
                <a:spcPct val="110000"/>
              </a:lnSpc>
              <a:spcBef>
                <a:spcPct val="0"/>
              </a:spcBef>
            </a:pPr>
            <a:r>
              <a:rPr lang="zh-CN" altLang="en-US" sz="2400" b="1" smtClean="0">
                <a:latin typeface="Times New Roman" pitchFamily="18" charset="0"/>
              </a:rPr>
              <a:t> 声波被旋涡</a:t>
            </a:r>
            <a:r>
              <a:rPr lang="zh-CN" altLang="en-US" sz="2400" b="1" smtClean="0">
                <a:solidFill>
                  <a:srgbClr val="FF0000"/>
                </a:solidFill>
                <a:latin typeface="Times New Roman" pitchFamily="18" charset="0"/>
              </a:rPr>
              <a:t>调制</a:t>
            </a:r>
            <a:r>
              <a:rPr lang="zh-CN" altLang="en-US" sz="2400" b="1" smtClean="0">
                <a:latin typeface="Times New Roman" pitchFamily="18" charset="0"/>
              </a:rPr>
              <a:t>，受调制声波被接收探头</a:t>
            </a:r>
            <a:r>
              <a:rPr lang="en-US" altLang="zh-CN" sz="2400" b="1" smtClean="0">
                <a:latin typeface="Times New Roman" pitchFamily="18" charset="0"/>
              </a:rPr>
              <a:t>R1</a:t>
            </a:r>
            <a:r>
              <a:rPr lang="zh-CN" altLang="en-US" sz="2400" b="1" smtClean="0">
                <a:latin typeface="Times New Roman" pitchFamily="18" charset="0"/>
              </a:rPr>
              <a:t>，</a:t>
            </a:r>
            <a:r>
              <a:rPr lang="en-US" altLang="zh-CN" sz="2400" b="1" smtClean="0">
                <a:latin typeface="Times New Roman" pitchFamily="18" charset="0"/>
              </a:rPr>
              <a:t>R2</a:t>
            </a:r>
            <a:r>
              <a:rPr lang="zh-CN" altLang="en-US" sz="2400" b="1" smtClean="0">
                <a:latin typeface="Times New Roman" pitchFamily="18" charset="0"/>
              </a:rPr>
              <a:t>转换成电信号，经放大、检波、整形后得旋涡信号。</a:t>
            </a:r>
          </a:p>
          <a:p>
            <a:pPr eaLnBrk="1" hangingPunct="1">
              <a:lnSpc>
                <a:spcPct val="110000"/>
              </a:lnSpc>
              <a:spcBef>
                <a:spcPct val="0"/>
              </a:spcBef>
            </a:pPr>
            <a:r>
              <a:rPr lang="zh-CN" altLang="en-US" sz="2400" b="1" smtClean="0">
                <a:latin typeface="Times New Roman" pitchFamily="18" charset="0"/>
              </a:rPr>
              <a:t>  仪表有较高检测灵敏度，但</a:t>
            </a:r>
            <a:r>
              <a:rPr lang="zh-CN" altLang="en-US" sz="2400" b="1" smtClean="0">
                <a:solidFill>
                  <a:srgbClr val="FF0000"/>
                </a:solidFill>
                <a:latin typeface="Times New Roman" pitchFamily="18" charset="0"/>
              </a:rPr>
              <a:t>温度对声波调制有影响，流场变化及液体中含气泡对测量影响较大</a:t>
            </a:r>
            <a:r>
              <a:rPr lang="zh-CN" altLang="en-US" sz="2400" b="1" smtClean="0">
                <a:latin typeface="Times New Roman" pitchFamily="18" charset="0"/>
              </a:rPr>
              <a:t>，故仪表适用于温度变化小的气体和含气量微小的液体流量测量。</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6689" name="Picture 1"/>
          <p:cNvPicPr>
            <a:picLocks noChangeAspect="1" noChangeArrowheads="1"/>
          </p:cNvPicPr>
          <p:nvPr/>
        </p:nvPicPr>
        <p:blipFill>
          <a:blip r:embed="rId2"/>
          <a:srcRect/>
          <a:stretch>
            <a:fillRect/>
          </a:stretch>
        </p:blipFill>
        <p:spPr bwMode="auto">
          <a:xfrm>
            <a:off x="900113" y="549275"/>
            <a:ext cx="7121525" cy="511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476250"/>
            <a:ext cx="8763000" cy="5757863"/>
          </a:xfrm>
          <a:prstGeom prst="rect">
            <a:avLst/>
          </a:prstGeom>
          <a:noFill/>
          <a:ln w="9525">
            <a:noFill/>
            <a:miter lim="800000"/>
            <a:headEnd/>
            <a:tailEnd/>
          </a:ln>
        </p:spPr>
        <p:txBody>
          <a:bodyPr/>
          <a:lstStyle/>
          <a:p>
            <a:pPr>
              <a:spcBef>
                <a:spcPct val="50000"/>
              </a:spcBef>
            </a:pPr>
            <a:endParaRPr kumimoji="1" lang="zh-CN" altLang="en-US">
              <a:latin typeface="Times New Roman" pitchFamily="18" charset="0"/>
            </a:endParaRPr>
          </a:p>
        </p:txBody>
      </p:sp>
      <p:grpSp>
        <p:nvGrpSpPr>
          <p:cNvPr id="2" name="Group 3"/>
          <p:cNvGrpSpPr>
            <a:grpSpLocks/>
          </p:cNvGrpSpPr>
          <p:nvPr/>
        </p:nvGrpSpPr>
        <p:grpSpPr bwMode="auto">
          <a:xfrm>
            <a:off x="1476375" y="836613"/>
            <a:ext cx="1981200" cy="2438400"/>
            <a:chOff x="6972" y="13083"/>
            <a:chExt cx="1417" cy="2709"/>
          </a:xfrm>
        </p:grpSpPr>
        <p:sp>
          <p:nvSpPr>
            <p:cNvPr id="33801" name="Text Box 4"/>
            <p:cNvSpPr txBox="1">
              <a:spLocks noChangeArrowheads="1"/>
            </p:cNvSpPr>
            <p:nvPr/>
          </p:nvSpPr>
          <p:spPr bwMode="auto">
            <a:xfrm>
              <a:off x="7549" y="13083"/>
              <a:ext cx="724" cy="468"/>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E</a:t>
              </a:r>
            </a:p>
          </p:txBody>
        </p:sp>
        <p:sp>
          <p:nvSpPr>
            <p:cNvPr id="33802" name="Rectangle 5"/>
            <p:cNvSpPr>
              <a:spLocks noChangeArrowheads="1"/>
            </p:cNvSpPr>
            <p:nvPr/>
          </p:nvSpPr>
          <p:spPr bwMode="auto">
            <a:xfrm>
              <a:off x="7595" y="13608"/>
              <a:ext cx="249" cy="2184"/>
            </a:xfrm>
            <a:prstGeom prst="rect">
              <a:avLst/>
            </a:prstGeom>
            <a:solidFill>
              <a:srgbClr val="FFFF99"/>
            </a:solidFill>
            <a:ln w="9525">
              <a:solidFill>
                <a:srgbClr val="000000"/>
              </a:solidFill>
              <a:miter lim="800000"/>
              <a:headEnd/>
              <a:tailEnd/>
            </a:ln>
          </p:spPr>
          <p:txBody>
            <a:bodyPr/>
            <a:lstStyle/>
            <a:p>
              <a:endParaRPr lang="zh-CN" altLang="en-US">
                <a:latin typeface="Calibri" pitchFamily="34" charset="0"/>
              </a:endParaRPr>
            </a:p>
          </p:txBody>
        </p:sp>
        <p:sp>
          <p:nvSpPr>
            <p:cNvPr id="33803" name="Rectangle 6"/>
            <p:cNvSpPr>
              <a:spLocks noChangeArrowheads="1"/>
            </p:cNvSpPr>
            <p:nvPr/>
          </p:nvSpPr>
          <p:spPr bwMode="auto">
            <a:xfrm>
              <a:off x="7595" y="14472"/>
              <a:ext cx="102" cy="454"/>
            </a:xfrm>
            <a:prstGeom prst="rect">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33804" name="Line 7"/>
            <p:cNvSpPr>
              <a:spLocks noChangeShapeType="1"/>
            </p:cNvSpPr>
            <p:nvPr/>
          </p:nvSpPr>
          <p:spPr bwMode="auto">
            <a:xfrm flipH="1">
              <a:off x="7049" y="14481"/>
              <a:ext cx="543" cy="0"/>
            </a:xfrm>
            <a:prstGeom prst="line">
              <a:avLst/>
            </a:prstGeom>
            <a:noFill/>
            <a:ln w="9525">
              <a:solidFill>
                <a:srgbClr val="000000"/>
              </a:solidFill>
              <a:round/>
              <a:headEnd/>
              <a:tailEnd/>
            </a:ln>
          </p:spPr>
          <p:txBody>
            <a:bodyPr/>
            <a:lstStyle/>
            <a:p>
              <a:endParaRPr lang="zh-CN" altLang="en-US"/>
            </a:p>
          </p:txBody>
        </p:sp>
        <p:sp>
          <p:nvSpPr>
            <p:cNvPr id="33805" name="Line 8"/>
            <p:cNvSpPr>
              <a:spLocks noChangeShapeType="1"/>
            </p:cNvSpPr>
            <p:nvPr/>
          </p:nvSpPr>
          <p:spPr bwMode="auto">
            <a:xfrm flipH="1">
              <a:off x="7049" y="14928"/>
              <a:ext cx="543" cy="0"/>
            </a:xfrm>
            <a:prstGeom prst="line">
              <a:avLst/>
            </a:prstGeom>
            <a:noFill/>
            <a:ln w="9525">
              <a:solidFill>
                <a:srgbClr val="000000"/>
              </a:solidFill>
              <a:round/>
              <a:headEnd/>
              <a:tailEnd/>
            </a:ln>
          </p:spPr>
          <p:txBody>
            <a:bodyPr/>
            <a:lstStyle/>
            <a:p>
              <a:endParaRPr lang="zh-CN" altLang="en-US"/>
            </a:p>
          </p:txBody>
        </p:sp>
        <p:sp>
          <p:nvSpPr>
            <p:cNvPr id="33806" name="Line 9"/>
            <p:cNvSpPr>
              <a:spLocks noChangeShapeType="1"/>
            </p:cNvSpPr>
            <p:nvPr/>
          </p:nvSpPr>
          <p:spPr bwMode="auto">
            <a:xfrm>
              <a:off x="7411" y="14001"/>
              <a:ext cx="0" cy="454"/>
            </a:xfrm>
            <a:prstGeom prst="line">
              <a:avLst/>
            </a:prstGeom>
            <a:noFill/>
            <a:ln w="9525">
              <a:solidFill>
                <a:srgbClr val="000000"/>
              </a:solidFill>
              <a:round/>
              <a:headEnd/>
              <a:tailEnd type="triangle" w="sm" len="med"/>
            </a:ln>
          </p:spPr>
          <p:txBody>
            <a:bodyPr/>
            <a:lstStyle/>
            <a:p>
              <a:endParaRPr lang="zh-CN" altLang="en-US"/>
            </a:p>
          </p:txBody>
        </p:sp>
        <p:sp>
          <p:nvSpPr>
            <p:cNvPr id="33807" name="Line 10"/>
            <p:cNvSpPr>
              <a:spLocks noChangeShapeType="1"/>
            </p:cNvSpPr>
            <p:nvPr/>
          </p:nvSpPr>
          <p:spPr bwMode="auto">
            <a:xfrm flipV="1">
              <a:off x="7411" y="14928"/>
              <a:ext cx="0" cy="468"/>
            </a:xfrm>
            <a:prstGeom prst="line">
              <a:avLst/>
            </a:prstGeom>
            <a:noFill/>
            <a:ln w="9525">
              <a:solidFill>
                <a:srgbClr val="000000"/>
              </a:solidFill>
              <a:round/>
              <a:headEnd/>
              <a:tailEnd type="triangle" w="sm" len="med"/>
            </a:ln>
          </p:spPr>
          <p:txBody>
            <a:bodyPr/>
            <a:lstStyle/>
            <a:p>
              <a:endParaRPr lang="zh-CN" altLang="en-US"/>
            </a:p>
          </p:txBody>
        </p:sp>
        <p:sp>
          <p:nvSpPr>
            <p:cNvPr id="33808" name="Text Box 11"/>
            <p:cNvSpPr txBox="1">
              <a:spLocks noChangeArrowheads="1"/>
            </p:cNvSpPr>
            <p:nvPr/>
          </p:nvSpPr>
          <p:spPr bwMode="auto">
            <a:xfrm>
              <a:off x="7210" y="14466"/>
              <a:ext cx="724" cy="468"/>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d</a:t>
              </a:r>
            </a:p>
          </p:txBody>
        </p:sp>
        <p:sp>
          <p:nvSpPr>
            <p:cNvPr id="33809" name="AutoShape 12"/>
            <p:cNvSpPr>
              <a:spLocks noChangeArrowheads="1"/>
            </p:cNvSpPr>
            <p:nvPr/>
          </p:nvSpPr>
          <p:spPr bwMode="auto">
            <a:xfrm rot="5400000">
              <a:off x="7308" y="14643"/>
              <a:ext cx="905" cy="156"/>
            </a:xfrm>
            <a:custGeom>
              <a:avLst/>
              <a:gdLst>
                <a:gd name="T0" fmla="*/ 33 w 21600"/>
                <a:gd name="T1" fmla="*/ 1 h 21600"/>
                <a:gd name="T2" fmla="*/ 19 w 21600"/>
                <a:gd name="T3" fmla="*/ 1 h 21600"/>
                <a:gd name="T4" fmla="*/ 5 w 21600"/>
                <a:gd name="T5" fmla="*/ 1 h 21600"/>
                <a:gd name="T6" fmla="*/ 19 w 21600"/>
                <a:gd name="T7" fmla="*/ 0 h 21600"/>
                <a:gd name="T8" fmla="*/ 0 60000 65536"/>
                <a:gd name="T9" fmla="*/ 0 60000 65536"/>
                <a:gd name="T10" fmla="*/ 0 60000 65536"/>
                <a:gd name="T11" fmla="*/ 0 60000 65536"/>
                <a:gd name="T12" fmla="*/ 4511 w 21600"/>
                <a:gd name="T13" fmla="*/ 4569 h 21600"/>
                <a:gd name="T14" fmla="*/ 17089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zh-CN" altLang="en-US"/>
            </a:p>
          </p:txBody>
        </p:sp>
        <p:sp>
          <p:nvSpPr>
            <p:cNvPr id="33810" name="Line 13"/>
            <p:cNvSpPr>
              <a:spLocks noChangeShapeType="1"/>
            </p:cNvSpPr>
            <p:nvPr/>
          </p:nvSpPr>
          <p:spPr bwMode="auto">
            <a:xfrm>
              <a:off x="7592" y="13137"/>
              <a:ext cx="0" cy="468"/>
            </a:xfrm>
            <a:prstGeom prst="line">
              <a:avLst/>
            </a:prstGeom>
            <a:noFill/>
            <a:ln w="9525">
              <a:solidFill>
                <a:srgbClr val="000000"/>
              </a:solidFill>
              <a:round/>
              <a:headEnd/>
              <a:tailEnd/>
            </a:ln>
          </p:spPr>
          <p:txBody>
            <a:bodyPr/>
            <a:lstStyle/>
            <a:p>
              <a:endParaRPr lang="zh-CN" altLang="en-US"/>
            </a:p>
          </p:txBody>
        </p:sp>
        <p:sp>
          <p:nvSpPr>
            <p:cNvPr id="33811" name="Line 14"/>
            <p:cNvSpPr>
              <a:spLocks noChangeShapeType="1"/>
            </p:cNvSpPr>
            <p:nvPr/>
          </p:nvSpPr>
          <p:spPr bwMode="auto">
            <a:xfrm>
              <a:off x="7847" y="13137"/>
              <a:ext cx="0" cy="468"/>
            </a:xfrm>
            <a:prstGeom prst="line">
              <a:avLst/>
            </a:prstGeom>
            <a:noFill/>
            <a:ln w="9525">
              <a:solidFill>
                <a:srgbClr val="000000"/>
              </a:solidFill>
              <a:round/>
              <a:headEnd/>
              <a:tailEnd/>
            </a:ln>
          </p:spPr>
          <p:txBody>
            <a:bodyPr/>
            <a:lstStyle/>
            <a:p>
              <a:endParaRPr lang="zh-CN" altLang="en-US"/>
            </a:p>
          </p:txBody>
        </p:sp>
        <p:sp>
          <p:nvSpPr>
            <p:cNvPr id="33812" name="Line 15"/>
            <p:cNvSpPr>
              <a:spLocks noChangeShapeType="1"/>
            </p:cNvSpPr>
            <p:nvPr/>
          </p:nvSpPr>
          <p:spPr bwMode="auto">
            <a:xfrm>
              <a:off x="6972" y="13296"/>
              <a:ext cx="624" cy="0"/>
            </a:xfrm>
            <a:prstGeom prst="line">
              <a:avLst/>
            </a:prstGeom>
            <a:noFill/>
            <a:ln w="9525">
              <a:solidFill>
                <a:srgbClr val="000000"/>
              </a:solidFill>
              <a:round/>
              <a:headEnd/>
              <a:tailEnd type="triangle" w="sm" len="med"/>
            </a:ln>
          </p:spPr>
          <p:txBody>
            <a:bodyPr/>
            <a:lstStyle/>
            <a:p>
              <a:endParaRPr lang="zh-CN" altLang="en-US"/>
            </a:p>
          </p:txBody>
        </p:sp>
        <p:sp>
          <p:nvSpPr>
            <p:cNvPr id="33813" name="Line 16"/>
            <p:cNvSpPr>
              <a:spLocks noChangeShapeType="1"/>
            </p:cNvSpPr>
            <p:nvPr/>
          </p:nvSpPr>
          <p:spPr bwMode="auto">
            <a:xfrm flipH="1">
              <a:off x="7833" y="13296"/>
              <a:ext cx="556" cy="0"/>
            </a:xfrm>
            <a:prstGeom prst="line">
              <a:avLst/>
            </a:prstGeom>
            <a:noFill/>
            <a:ln w="9525">
              <a:solidFill>
                <a:srgbClr val="000000"/>
              </a:solidFill>
              <a:round/>
              <a:headEnd/>
              <a:tailEnd type="triangle" w="sm" len="med"/>
            </a:ln>
          </p:spPr>
          <p:txBody>
            <a:bodyPr/>
            <a:lstStyle/>
            <a:p>
              <a:endParaRPr lang="zh-CN" altLang="en-US"/>
            </a:p>
          </p:txBody>
        </p:sp>
        <p:sp>
          <p:nvSpPr>
            <p:cNvPr id="33814" name="Line 17"/>
            <p:cNvSpPr>
              <a:spLocks noChangeShapeType="1"/>
            </p:cNvSpPr>
            <p:nvPr/>
          </p:nvSpPr>
          <p:spPr bwMode="auto">
            <a:xfrm>
              <a:off x="7230" y="14856"/>
              <a:ext cx="362" cy="0"/>
            </a:xfrm>
            <a:prstGeom prst="line">
              <a:avLst/>
            </a:prstGeom>
            <a:noFill/>
            <a:ln w="9525">
              <a:solidFill>
                <a:srgbClr val="000000"/>
              </a:solidFill>
              <a:round/>
              <a:headEnd/>
              <a:tailEnd type="triangle" w="sm" len="med"/>
            </a:ln>
          </p:spPr>
          <p:txBody>
            <a:bodyPr/>
            <a:lstStyle/>
            <a:p>
              <a:endParaRPr lang="zh-CN" altLang="en-US"/>
            </a:p>
          </p:txBody>
        </p:sp>
        <p:sp>
          <p:nvSpPr>
            <p:cNvPr id="33815" name="Line 18"/>
            <p:cNvSpPr>
              <a:spLocks noChangeShapeType="1"/>
            </p:cNvSpPr>
            <p:nvPr/>
          </p:nvSpPr>
          <p:spPr bwMode="auto">
            <a:xfrm flipH="1">
              <a:off x="7673" y="14850"/>
              <a:ext cx="362" cy="0"/>
            </a:xfrm>
            <a:prstGeom prst="line">
              <a:avLst/>
            </a:prstGeom>
            <a:noFill/>
            <a:ln w="9525">
              <a:solidFill>
                <a:srgbClr val="000000"/>
              </a:solidFill>
              <a:round/>
              <a:headEnd/>
              <a:tailEnd type="triangle" w="sm" len="med"/>
            </a:ln>
          </p:spPr>
          <p:txBody>
            <a:bodyPr/>
            <a:lstStyle/>
            <a:p>
              <a:endParaRPr lang="zh-CN" altLang="en-US"/>
            </a:p>
          </p:txBody>
        </p:sp>
        <p:sp>
          <p:nvSpPr>
            <p:cNvPr id="33816" name="Text Box 19"/>
            <p:cNvSpPr txBox="1">
              <a:spLocks noChangeArrowheads="1"/>
            </p:cNvSpPr>
            <p:nvPr/>
          </p:nvSpPr>
          <p:spPr bwMode="auto">
            <a:xfrm>
              <a:off x="7774" y="14499"/>
              <a:ext cx="543" cy="468"/>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e</a:t>
              </a:r>
            </a:p>
          </p:txBody>
        </p:sp>
      </p:grpSp>
      <p:grpSp>
        <p:nvGrpSpPr>
          <p:cNvPr id="3" name="Group 20"/>
          <p:cNvGrpSpPr>
            <a:grpSpLocks/>
          </p:cNvGrpSpPr>
          <p:nvPr/>
        </p:nvGrpSpPr>
        <p:grpSpPr bwMode="auto">
          <a:xfrm>
            <a:off x="3929063" y="1214438"/>
            <a:ext cx="4248150" cy="2209800"/>
            <a:chOff x="5058" y="2538"/>
            <a:chExt cx="1631" cy="2334"/>
          </a:xfrm>
        </p:grpSpPr>
        <p:sp>
          <p:nvSpPr>
            <p:cNvPr id="33798" name="Text Box 21"/>
            <p:cNvSpPr txBox="1">
              <a:spLocks noChangeArrowheads="1"/>
            </p:cNvSpPr>
            <p:nvPr/>
          </p:nvSpPr>
          <p:spPr bwMode="auto">
            <a:xfrm>
              <a:off x="5060" y="2538"/>
              <a:ext cx="1448" cy="624"/>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d≥12.5mm</a:t>
              </a:r>
            </a:p>
            <a:p>
              <a:pPr algn="just" eaLnBrk="0" hangingPunct="0"/>
              <a:endParaRPr lang="en-US" altLang="zh-CN" sz="3200" b="1">
                <a:latin typeface="Times New Roman" pitchFamily="18" charset="0"/>
              </a:endParaRPr>
            </a:p>
          </p:txBody>
        </p:sp>
        <p:sp>
          <p:nvSpPr>
            <p:cNvPr id="33799" name="Text Box 22"/>
            <p:cNvSpPr txBox="1">
              <a:spLocks noChangeArrowheads="1"/>
            </p:cNvSpPr>
            <p:nvPr/>
          </p:nvSpPr>
          <p:spPr bwMode="auto">
            <a:xfrm>
              <a:off x="5058" y="3162"/>
              <a:ext cx="1631" cy="930"/>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e=0.005D～0.02D</a:t>
              </a:r>
            </a:p>
            <a:p>
              <a:pPr algn="just" eaLnBrk="0" hangingPunct="0"/>
              <a:endParaRPr lang="en-US" altLang="zh-CN" b="1">
                <a:latin typeface="Times New Roman" pitchFamily="18" charset="0"/>
              </a:endParaRPr>
            </a:p>
          </p:txBody>
        </p:sp>
        <p:sp>
          <p:nvSpPr>
            <p:cNvPr id="33800" name="Text Box 23"/>
            <p:cNvSpPr txBox="1">
              <a:spLocks noChangeArrowheads="1"/>
            </p:cNvSpPr>
            <p:nvPr/>
          </p:nvSpPr>
          <p:spPr bwMode="auto">
            <a:xfrm>
              <a:off x="5058" y="4248"/>
              <a:ext cx="1448" cy="624"/>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E=e～0.05</a:t>
              </a:r>
            </a:p>
          </p:txBody>
        </p:sp>
      </p:grpSp>
      <p:sp>
        <p:nvSpPr>
          <p:cNvPr id="47132" name="Text Box 28"/>
          <p:cNvSpPr txBox="1">
            <a:spLocks noChangeArrowheads="1"/>
          </p:cNvSpPr>
          <p:nvPr/>
        </p:nvSpPr>
        <p:spPr bwMode="auto">
          <a:xfrm>
            <a:off x="936625" y="3933825"/>
            <a:ext cx="8207375" cy="1981200"/>
          </a:xfrm>
          <a:prstGeom prst="rect">
            <a:avLst/>
          </a:prstGeom>
          <a:noFill/>
          <a:ln w="9525">
            <a:noFill/>
            <a:miter lim="800000"/>
            <a:headEnd/>
            <a:tailEnd/>
          </a:ln>
        </p:spPr>
        <p:txBody>
          <a:bodyPr/>
          <a:lstStyle/>
          <a:p>
            <a:pPr algn="just" eaLnBrk="0" hangingPunct="0"/>
            <a:r>
              <a:rPr lang="zh-CN" altLang="en-US" sz="2800" b="1">
                <a:latin typeface="Times New Roman" pitchFamily="18" charset="0"/>
              </a:rPr>
              <a:t> （1）角接取压方式</a:t>
            </a:r>
          </a:p>
          <a:p>
            <a:pPr algn="just" eaLnBrk="0" hangingPunct="0"/>
            <a:r>
              <a:rPr lang="en-US" altLang="zh-CN" sz="2800" b="1">
                <a:latin typeface="Times New Roman" pitchFamily="18" charset="0"/>
              </a:rPr>
              <a:t> </a:t>
            </a:r>
            <a:r>
              <a:rPr lang="zh-CN" altLang="en-US" sz="2800" b="1">
                <a:latin typeface="Times New Roman" pitchFamily="18" charset="0"/>
              </a:rPr>
              <a:t>（2）法兰（</a:t>
            </a:r>
            <a:r>
              <a:rPr lang="en-US" altLang="zh-CN" sz="2800" b="1">
                <a:latin typeface="Times New Roman" pitchFamily="18" charset="0"/>
              </a:rPr>
              <a:t>flange）</a:t>
            </a:r>
            <a:r>
              <a:rPr lang="zh-CN" altLang="en-US" sz="2800" b="1">
                <a:latin typeface="Times New Roman" pitchFamily="18" charset="0"/>
              </a:rPr>
              <a:t>取压装置</a:t>
            </a:r>
          </a:p>
          <a:p>
            <a:pPr algn="just" eaLnBrk="0" hangingPunct="0"/>
            <a:r>
              <a:rPr lang="en-US" altLang="zh-CN" sz="2800" b="1">
                <a:latin typeface="Times New Roman" pitchFamily="18" charset="0"/>
              </a:rPr>
              <a:t> </a:t>
            </a:r>
            <a:r>
              <a:rPr lang="zh-CN" altLang="en-US" sz="2800" b="1">
                <a:latin typeface="Times New Roman" pitchFamily="18" charset="0"/>
              </a:rPr>
              <a:t>（3） </a:t>
            </a:r>
            <a:r>
              <a:rPr lang="en-US" altLang="zh-CN" sz="2800" b="1">
                <a:latin typeface="Times New Roman" pitchFamily="18" charset="0"/>
              </a:rPr>
              <a:t>D</a:t>
            </a:r>
            <a:r>
              <a:rPr lang="zh-CN" altLang="en-US" sz="2800" b="1">
                <a:latin typeface="Times New Roman" pitchFamily="18" charset="0"/>
              </a:rPr>
              <a:t>和</a:t>
            </a:r>
            <a:r>
              <a:rPr lang="en-US" altLang="zh-CN" sz="2800" b="1">
                <a:latin typeface="Times New Roman" pitchFamily="18" charset="0"/>
              </a:rPr>
              <a:t>D/2 </a:t>
            </a:r>
            <a:r>
              <a:rPr lang="zh-CN" altLang="en-US" sz="2800" b="1">
                <a:latin typeface="Times New Roman" pitchFamily="18" charset="0"/>
              </a:rPr>
              <a:t>取压</a:t>
            </a:r>
            <a:endParaRPr lang="en-US" altLang="zh-CN" sz="2800" b="1">
              <a:latin typeface="Times New Roman" pitchFamily="18" charset="0"/>
            </a:endParaRPr>
          </a:p>
        </p:txBody>
      </p:sp>
      <p:sp>
        <p:nvSpPr>
          <p:cNvPr id="47133" name="Text Box 29"/>
          <p:cNvSpPr txBox="1">
            <a:spLocks noChangeArrowheads="1"/>
          </p:cNvSpPr>
          <p:nvPr/>
        </p:nvSpPr>
        <p:spPr bwMode="auto">
          <a:xfrm>
            <a:off x="971550" y="3357563"/>
            <a:ext cx="4103688" cy="584200"/>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孔板 取压方式</a:t>
            </a:r>
          </a:p>
        </p:txBody>
      </p:sp>
    </p:spTree>
  </p:cSld>
  <p:clrMapOvr>
    <a:masterClrMapping/>
  </p:clrMapOvr>
  <p:transitio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nodePh="1">
                                  <p:stCondLst>
                                    <p:cond delay="0"/>
                                  </p:stCondLst>
                                  <p:endCondLst>
                                    <p:cond evt="begin" delay="0">
                                      <p:tn val="5"/>
                                    </p:cond>
                                  </p:end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barn(outVertical)">
                                      <p:cBhvr>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7133"/>
                                        </p:tgtEl>
                                        <p:attrNameLst>
                                          <p:attrName>style.visibility</p:attrName>
                                        </p:attrNameLst>
                                      </p:cBhvr>
                                      <p:to>
                                        <p:strVal val="visible"/>
                                      </p:to>
                                    </p:set>
                                    <p:anim calcmode="lin" valueType="num">
                                      <p:cBhvr additive="base">
                                        <p:cTn id="22" dur="500" fill="hold"/>
                                        <p:tgtEl>
                                          <p:spTgt spid="47133"/>
                                        </p:tgtEl>
                                        <p:attrNameLst>
                                          <p:attrName>ppt_x</p:attrName>
                                        </p:attrNameLst>
                                      </p:cBhvr>
                                      <p:tavLst>
                                        <p:tav tm="0">
                                          <p:val>
                                            <p:strVal val="0-#ppt_w/2"/>
                                          </p:val>
                                        </p:tav>
                                        <p:tav tm="100000">
                                          <p:val>
                                            <p:strVal val="#ppt_x"/>
                                          </p:val>
                                        </p:tav>
                                      </p:tavLst>
                                    </p:anim>
                                    <p:anim calcmode="lin" valueType="num">
                                      <p:cBhvr additive="base">
                                        <p:cTn id="23" dur="500" fill="hold"/>
                                        <p:tgtEl>
                                          <p:spTgt spid="4713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iterate type="wd">
                                    <p:tmPct val="100000"/>
                                  </p:iterate>
                                  <p:childTnLst>
                                    <p:set>
                                      <p:cBhvr>
                                        <p:cTn id="27" dur="1" fill="hold">
                                          <p:stCondLst>
                                            <p:cond delay="0"/>
                                          </p:stCondLst>
                                        </p:cTn>
                                        <p:tgtEl>
                                          <p:spTgt spid="47132"/>
                                        </p:tgtEl>
                                        <p:attrNameLst>
                                          <p:attrName>style.visibility</p:attrName>
                                        </p:attrNameLst>
                                      </p:cBhvr>
                                      <p:to>
                                        <p:strVal val="visible"/>
                                      </p:to>
                                    </p:set>
                                    <p:animEffect transition="in" filter="barn(outHorizontal)">
                                      <p:cBhvr>
                                        <p:cTn id="28" dur="300"/>
                                        <p:tgtEl>
                                          <p:spTgt spid="4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autoUpdateAnimBg="0"/>
      <p:bldP spid="47132" grpId="0" autoUpdateAnimBg="0"/>
      <p:bldP spid="47133"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3" name="Rectangle 2"/>
          <p:cNvSpPr>
            <a:spLocks noGrp="1" noChangeArrowheads="1"/>
          </p:cNvSpPr>
          <p:nvPr>
            <p:ph type="body" idx="1"/>
          </p:nvPr>
        </p:nvSpPr>
        <p:spPr>
          <a:xfrm>
            <a:off x="468313" y="260350"/>
            <a:ext cx="8064500" cy="5256213"/>
          </a:xfrm>
        </p:spPr>
        <p:txBody>
          <a:bodyPr/>
          <a:lstStyle/>
          <a:p>
            <a:pPr eaLnBrk="1" hangingPunct="1">
              <a:lnSpc>
                <a:spcPct val="90000"/>
              </a:lnSpc>
              <a:buFont typeface="Wingdings" pitchFamily="2" charset="2"/>
              <a:buNone/>
            </a:pPr>
            <a:r>
              <a:rPr lang="en-US" altLang="zh-CN" sz="2800" b="1" smtClean="0">
                <a:latin typeface="Times New Roman" pitchFamily="18" charset="0"/>
              </a:rPr>
              <a:t/>
            </a:r>
            <a:br>
              <a:rPr lang="en-US" altLang="zh-CN" sz="2800" b="1" smtClean="0">
                <a:latin typeface="Times New Roman" pitchFamily="18" charset="0"/>
              </a:rPr>
            </a:br>
            <a:r>
              <a:rPr lang="en-US" altLang="zh-CN" sz="2800" b="1" smtClean="0">
                <a:latin typeface="Times New Roman" pitchFamily="18" charset="0"/>
              </a:rPr>
              <a:t> </a:t>
            </a:r>
            <a:r>
              <a:rPr lang="zh-CN" altLang="en-US" sz="2800" b="1" smtClean="0">
                <a:latin typeface="Times New Roman" pitchFamily="18" charset="0"/>
              </a:rPr>
              <a:t>⑸ 振动体式</a:t>
            </a:r>
            <a:r>
              <a:rPr lang="en-US" altLang="zh-CN" sz="2800" b="1" smtClean="0">
                <a:latin typeface="Times New Roman" pitchFamily="18" charset="0"/>
              </a:rPr>
              <a:t>VSF </a:t>
            </a:r>
          </a:p>
          <a:p>
            <a:pPr eaLnBrk="1" hangingPunct="1">
              <a:lnSpc>
                <a:spcPct val="90000"/>
              </a:lnSpc>
              <a:buFont typeface="Wingdings" pitchFamily="2" charset="2"/>
              <a:buNone/>
            </a:pPr>
            <a:r>
              <a:rPr lang="zh-CN" altLang="en-US" sz="2800" b="1" smtClean="0">
                <a:latin typeface="Times New Roman" pitchFamily="18" charset="0"/>
              </a:rPr>
              <a:t>　　</a:t>
            </a:r>
          </a:p>
          <a:p>
            <a:pPr algn="just" eaLnBrk="1" hangingPunct="1">
              <a:lnSpc>
                <a:spcPct val="150000"/>
              </a:lnSpc>
              <a:spcBef>
                <a:spcPct val="0"/>
              </a:spcBef>
            </a:pPr>
            <a:r>
              <a:rPr lang="zh-CN" altLang="en-US" sz="2800" b="1" smtClean="0">
                <a:latin typeface="Times New Roman" pitchFamily="18" charset="0"/>
              </a:rPr>
              <a:t>   </a:t>
            </a:r>
            <a:r>
              <a:rPr lang="zh-CN" altLang="en-US" sz="2400" b="1" smtClean="0">
                <a:latin typeface="Times New Roman" pitchFamily="18" charset="0"/>
              </a:rPr>
              <a:t>振动体式</a:t>
            </a:r>
            <a:r>
              <a:rPr lang="en-US" altLang="zh-CN" sz="2400" b="1" smtClean="0">
                <a:latin typeface="Times New Roman" pitchFamily="18" charset="0"/>
              </a:rPr>
              <a:t>VSF</a:t>
            </a:r>
            <a:r>
              <a:rPr lang="zh-CN" altLang="en-US" sz="2400" b="1" smtClean="0">
                <a:latin typeface="Times New Roman" pitchFamily="18" charset="0"/>
              </a:rPr>
              <a:t>、在</a:t>
            </a:r>
            <a:r>
              <a:rPr lang="zh-CN" altLang="en-US" sz="2400" b="1" smtClean="0">
                <a:solidFill>
                  <a:srgbClr val="FF0000"/>
                </a:solidFill>
                <a:latin typeface="Times New Roman" pitchFamily="18" charset="0"/>
              </a:rPr>
              <a:t>旋涡发生体轴向开设圆柱形深孔</a:t>
            </a:r>
            <a:r>
              <a:rPr lang="zh-CN" altLang="en-US" sz="2400" b="1" smtClean="0">
                <a:latin typeface="Times New Roman" pitchFamily="18" charset="0"/>
              </a:rPr>
              <a:t>，孔内放置软磁材料制作的轻质空心小球或圆盘（振动体），</a:t>
            </a:r>
            <a:r>
              <a:rPr lang="zh-CN" altLang="en-US" sz="2400" b="1" smtClean="0">
                <a:solidFill>
                  <a:srgbClr val="FF0000"/>
                </a:solidFill>
                <a:latin typeface="Times New Roman" pitchFamily="18" charset="0"/>
              </a:rPr>
              <a:t>旋涡分离产生的差压推动振动体上下运动</a:t>
            </a:r>
            <a:r>
              <a:rPr lang="zh-CN" altLang="en-US" sz="2400" b="1" smtClean="0">
                <a:latin typeface="Times New Roman" pitchFamily="18" charset="0"/>
              </a:rPr>
              <a:t>，位于振动体上方的</a:t>
            </a:r>
            <a:r>
              <a:rPr lang="zh-CN" altLang="en-US" sz="2400" b="1" smtClean="0">
                <a:solidFill>
                  <a:srgbClr val="FF0000"/>
                </a:solidFill>
                <a:latin typeface="Times New Roman" pitchFamily="18" charset="0"/>
              </a:rPr>
              <a:t>电磁传感器</a:t>
            </a:r>
            <a:r>
              <a:rPr lang="zh-CN" altLang="en-US" sz="2400" b="1" smtClean="0">
                <a:latin typeface="Times New Roman" pitchFamily="18" charset="0"/>
              </a:rPr>
              <a:t>检测出旋涡频率。</a:t>
            </a:r>
          </a:p>
          <a:p>
            <a:pPr algn="just" eaLnBrk="1" hangingPunct="1">
              <a:lnSpc>
                <a:spcPct val="150000"/>
              </a:lnSpc>
              <a:spcBef>
                <a:spcPct val="0"/>
              </a:spcBef>
            </a:pPr>
            <a:r>
              <a:rPr lang="zh-CN" altLang="en-US" sz="2400" b="1" smtClean="0">
                <a:latin typeface="Times New Roman" pitchFamily="18" charset="0"/>
              </a:rPr>
              <a:t>     只适用于清洁度较高的流体（如蒸汽），可用于极高温（</a:t>
            </a:r>
            <a:r>
              <a:rPr lang="en-US" altLang="zh-CN" sz="2400" b="1" smtClean="0">
                <a:latin typeface="Times New Roman" pitchFamily="18" charset="0"/>
              </a:rPr>
              <a:t>427</a:t>
            </a:r>
            <a:r>
              <a:rPr lang="en-US" altLang="zh-CN" sz="2400" b="1" baseline="30000" smtClean="0">
                <a:latin typeface="Times New Roman" pitchFamily="18" charset="0"/>
              </a:rPr>
              <a:t>o</a:t>
            </a:r>
            <a:r>
              <a:rPr lang="en-US" altLang="zh-CN" sz="2400" b="1" smtClean="0">
                <a:latin typeface="Times New Roman" pitchFamily="18" charset="0"/>
              </a:rPr>
              <a:t>C</a:t>
            </a:r>
            <a:r>
              <a:rPr lang="zh-CN" altLang="en-US" sz="2400" b="1" smtClean="0">
                <a:latin typeface="Times New Roman" pitchFamily="18" charset="0"/>
              </a:rPr>
              <a:t>）及极低温（</a:t>
            </a:r>
            <a:r>
              <a:rPr lang="en-US" altLang="zh-CN" sz="2400" b="1" smtClean="0">
                <a:latin typeface="Times New Roman" pitchFamily="18" charset="0"/>
              </a:rPr>
              <a:t>-268</a:t>
            </a:r>
            <a:r>
              <a:rPr lang="en-US" altLang="zh-CN" sz="2400" b="1" baseline="30000" smtClean="0">
                <a:latin typeface="Times New Roman" pitchFamily="18" charset="0"/>
              </a:rPr>
              <a:t>o</a:t>
            </a:r>
            <a:r>
              <a:rPr lang="en-US" altLang="zh-CN" sz="2400" b="1" smtClean="0">
                <a:latin typeface="Times New Roman" pitchFamily="18" charset="0"/>
              </a:rPr>
              <a:t>C</a:t>
            </a:r>
            <a:r>
              <a:rPr lang="zh-CN" altLang="en-US" sz="2400" b="1" smtClean="0">
                <a:latin typeface="Times New Roman" pitchFamily="18" charset="0"/>
              </a:rPr>
              <a: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7" name="Picture 2" descr="10-12"/>
          <p:cNvPicPr>
            <a:picLocks noChangeAspect="1" noChangeArrowheads="1"/>
          </p:cNvPicPr>
          <p:nvPr/>
        </p:nvPicPr>
        <p:blipFill>
          <a:blip r:embed="rId2"/>
          <a:srcRect/>
          <a:stretch>
            <a:fillRect/>
          </a:stretch>
        </p:blipFill>
        <p:spPr bwMode="auto">
          <a:xfrm>
            <a:off x="755650" y="692150"/>
            <a:ext cx="7870825" cy="525780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11188" y="260350"/>
            <a:ext cx="7793037" cy="1143000"/>
          </a:xfrm>
        </p:spPr>
        <p:txBody>
          <a:bodyPr/>
          <a:lstStyle/>
          <a:p>
            <a:pPr algn="l" eaLnBrk="1" hangingPunct="1"/>
            <a:r>
              <a:rPr lang="en-US" altLang="zh-CN" sz="2800" b="1" smtClean="0"/>
              <a:t>5</a:t>
            </a:r>
            <a:r>
              <a:rPr lang="zh-CN" altLang="en-US" sz="2800" b="1" smtClean="0"/>
              <a:t>、选用考虑要点</a:t>
            </a:r>
            <a:br>
              <a:rPr lang="zh-CN" altLang="en-US" sz="2800" b="1" smtClean="0"/>
            </a:br>
            <a:endParaRPr lang="zh-CN" altLang="en-US" sz="2800" b="1" smtClean="0"/>
          </a:p>
        </p:txBody>
      </p:sp>
      <p:sp>
        <p:nvSpPr>
          <p:cNvPr id="256003" name="Rectangle 3"/>
          <p:cNvSpPr>
            <a:spLocks noGrp="1" noChangeArrowheads="1"/>
          </p:cNvSpPr>
          <p:nvPr>
            <p:ph type="body" idx="1"/>
          </p:nvPr>
        </p:nvSpPr>
        <p:spPr>
          <a:xfrm>
            <a:off x="684213" y="1268413"/>
            <a:ext cx="7888287" cy="5876925"/>
          </a:xfrm>
        </p:spPr>
        <p:txBody>
          <a:bodyPr/>
          <a:lstStyle/>
          <a:p>
            <a:pPr algn="just" eaLnBrk="1" hangingPunct="1">
              <a:lnSpc>
                <a:spcPct val="105000"/>
              </a:lnSpc>
              <a:spcBef>
                <a:spcPct val="10000"/>
              </a:spcBef>
              <a:buFont typeface="Wingdings" pitchFamily="2" charset="2"/>
              <a:buNone/>
            </a:pPr>
            <a:r>
              <a:rPr lang="en-US" altLang="zh-CN" sz="2400" b="1" smtClean="0">
                <a:latin typeface="Times New Roman" pitchFamily="18" charset="0"/>
              </a:rPr>
              <a:t>1</a:t>
            </a:r>
            <a:r>
              <a:rPr lang="zh-CN" altLang="en-US" sz="2400" b="1" smtClean="0">
                <a:latin typeface="Times New Roman" pitchFamily="18" charset="0"/>
              </a:rPr>
              <a:t>）中高温介质测量问题   </a:t>
            </a:r>
          </a:p>
          <a:p>
            <a:pPr algn="just" eaLnBrk="1" hangingPunct="1">
              <a:lnSpc>
                <a:spcPct val="105000"/>
              </a:lnSpc>
              <a:spcBef>
                <a:spcPct val="10000"/>
              </a:spcBef>
              <a:buFont typeface="Wingdings" pitchFamily="2" charset="2"/>
              <a:buNone/>
            </a:pPr>
            <a:r>
              <a:rPr lang="en-US" altLang="zh-CN" sz="2400" b="1" smtClean="0">
                <a:latin typeface="Times New Roman" pitchFamily="18" charset="0"/>
              </a:rPr>
              <a:t>             </a:t>
            </a:r>
            <a:r>
              <a:rPr lang="en-US" altLang="zh-CN" sz="2400" b="1" smtClean="0">
                <a:solidFill>
                  <a:srgbClr val="FF0000"/>
                </a:solidFill>
                <a:latin typeface="Times New Roman" pitchFamily="18" charset="0"/>
              </a:rPr>
              <a:t>200℃</a:t>
            </a:r>
            <a:r>
              <a:rPr lang="zh-CN" altLang="en-US" sz="2400" b="1" smtClean="0">
                <a:solidFill>
                  <a:srgbClr val="FF0000"/>
                </a:solidFill>
                <a:latin typeface="Times New Roman" pitchFamily="18" charset="0"/>
              </a:rPr>
              <a:t>以上中高温介质最好选用磁敏式、电容式。</a:t>
            </a:r>
            <a:r>
              <a:rPr lang="zh-CN" altLang="en-US" sz="2400" b="1" smtClean="0">
                <a:latin typeface="Times New Roman" pitchFamily="18" charset="0"/>
              </a:rPr>
              <a:t>此外不论采用哪种涡街频率检测方法，</a:t>
            </a:r>
            <a:r>
              <a:rPr lang="zh-CN" altLang="en-US" sz="2400" b="1" smtClean="0">
                <a:solidFill>
                  <a:srgbClr val="FF0000"/>
                </a:solidFill>
                <a:latin typeface="Times New Roman" pitchFamily="18" charset="0"/>
              </a:rPr>
              <a:t>中高温流量计最好采取传感器与转换器分离安装方式，</a:t>
            </a:r>
            <a:r>
              <a:rPr lang="zh-CN" altLang="en-US" sz="2400" b="1" smtClean="0">
                <a:latin typeface="Times New Roman" pitchFamily="18" charset="0"/>
              </a:rPr>
              <a:t>以免长期高温影响电子元器件寿命，降低仪表可靠性。</a:t>
            </a:r>
          </a:p>
          <a:p>
            <a:pPr algn="just" eaLnBrk="1" hangingPunct="1">
              <a:lnSpc>
                <a:spcPct val="105000"/>
              </a:lnSpc>
              <a:spcBef>
                <a:spcPct val="0"/>
              </a:spcBef>
              <a:buFont typeface="Wingdings" pitchFamily="2" charset="2"/>
              <a:buNone/>
            </a:pPr>
            <a:r>
              <a:rPr lang="en-US" altLang="zh-CN" sz="2400" b="1" smtClean="0">
                <a:latin typeface="Times New Roman" pitchFamily="18" charset="0"/>
              </a:rPr>
              <a:t>2</a:t>
            </a:r>
            <a:r>
              <a:rPr lang="zh-CN" altLang="en-US" sz="2400" b="1" smtClean="0">
                <a:latin typeface="Times New Roman" pitchFamily="18" charset="0"/>
              </a:rPr>
              <a:t>）测量环境问题  </a:t>
            </a:r>
          </a:p>
          <a:p>
            <a:pPr algn="just" eaLnBrk="1" hangingPunct="1">
              <a:lnSpc>
                <a:spcPct val="105000"/>
              </a:lnSpc>
              <a:spcBef>
                <a:spcPct val="0"/>
              </a:spcBef>
              <a:buFont typeface="Wingdings" pitchFamily="2" charset="2"/>
              <a:buNone/>
            </a:pPr>
            <a:r>
              <a:rPr lang="zh-CN" altLang="en-US" sz="2400" b="1" smtClean="0">
                <a:latin typeface="Times New Roman" pitchFamily="18" charset="0"/>
              </a:rPr>
              <a:t>           </a:t>
            </a:r>
            <a:r>
              <a:rPr lang="zh-CN" altLang="en-US" sz="2400" b="1" smtClean="0">
                <a:latin typeface="Times New Roman" pitchFamily="18" charset="0"/>
              </a:rPr>
              <a:t> 工业</a:t>
            </a:r>
            <a:r>
              <a:rPr lang="zh-CN" altLang="en-US" sz="2400" b="1" smtClean="0">
                <a:latin typeface="Times New Roman" pitchFamily="18" charset="0"/>
              </a:rPr>
              <a:t>现场环境条件复杂，设计时除应注意</a:t>
            </a:r>
            <a:r>
              <a:rPr lang="zh-CN" altLang="en-US" sz="2400" b="1" smtClean="0">
                <a:solidFill>
                  <a:srgbClr val="FF0000"/>
                </a:solidFill>
                <a:latin typeface="Times New Roman" pitchFamily="18" charset="0"/>
              </a:rPr>
              <a:t>温度、湿度、气氛等条件外，还应注意电磁干扰</a:t>
            </a:r>
            <a:r>
              <a:rPr lang="zh-CN" altLang="en-US" sz="2400" b="1" smtClean="0">
                <a:latin typeface="Times New Roman" pitchFamily="18" charset="0"/>
              </a:rPr>
              <a:t>情况。</a:t>
            </a:r>
            <a:endParaRPr lang="en-US" altLang="zh-CN" sz="2400" b="1"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barn(inHorizontal)">
                                      <p:cBhvr>
                                        <p:cTn id="7" dur="500"/>
                                        <p:tgtEl>
                                          <p:spTgt spid="2560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56003">
                                            <p:txEl>
                                              <p:pRg st="0" end="0"/>
                                            </p:txEl>
                                          </p:spTgt>
                                        </p:tgtEl>
                                        <p:attrNameLst>
                                          <p:attrName>style.visibility</p:attrName>
                                        </p:attrNameLst>
                                      </p:cBhvr>
                                      <p:to>
                                        <p:strVal val="visible"/>
                                      </p:to>
                                    </p:set>
                                    <p:animEffect transition="in" filter="barn(inHorizontal)">
                                      <p:cBhvr>
                                        <p:cTn id="12" dur="500"/>
                                        <p:tgtEl>
                                          <p:spTgt spid="2560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56003">
                                            <p:txEl>
                                              <p:pRg st="1" end="1"/>
                                            </p:txEl>
                                          </p:spTgt>
                                        </p:tgtEl>
                                        <p:attrNameLst>
                                          <p:attrName>style.visibility</p:attrName>
                                        </p:attrNameLst>
                                      </p:cBhvr>
                                      <p:to>
                                        <p:strVal val="visible"/>
                                      </p:to>
                                    </p:set>
                                    <p:animEffect transition="in" filter="barn(inHorizontal)">
                                      <p:cBhvr>
                                        <p:cTn id="17" dur="500"/>
                                        <p:tgtEl>
                                          <p:spTgt spid="2560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56003">
                                            <p:txEl>
                                              <p:pRg st="2" end="2"/>
                                            </p:txEl>
                                          </p:spTgt>
                                        </p:tgtEl>
                                        <p:attrNameLst>
                                          <p:attrName>style.visibility</p:attrName>
                                        </p:attrNameLst>
                                      </p:cBhvr>
                                      <p:to>
                                        <p:strVal val="visible"/>
                                      </p:to>
                                    </p:set>
                                    <p:animEffect transition="in" filter="barn(inHorizontal)">
                                      <p:cBhvr>
                                        <p:cTn id="22" dur="500"/>
                                        <p:tgtEl>
                                          <p:spTgt spid="2560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256003">
                                            <p:txEl>
                                              <p:pRg st="3" end="3"/>
                                            </p:txEl>
                                          </p:spTgt>
                                        </p:tgtEl>
                                        <p:attrNameLst>
                                          <p:attrName>style.visibility</p:attrName>
                                        </p:attrNameLst>
                                      </p:cBhvr>
                                      <p:to>
                                        <p:strVal val="visible"/>
                                      </p:to>
                                    </p:set>
                                    <p:animEffect transition="in" filter="barn(inHorizontal)">
                                      <p:cBhvr>
                                        <p:cTn id="27" dur="500"/>
                                        <p:tgtEl>
                                          <p:spTgt spid="256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P spid="25600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Rectangle 2"/>
          <p:cNvSpPr>
            <a:spLocks noGrp="1" noChangeArrowheads="1"/>
          </p:cNvSpPr>
          <p:nvPr>
            <p:ph type="body" idx="1"/>
          </p:nvPr>
        </p:nvSpPr>
        <p:spPr>
          <a:xfrm>
            <a:off x="468313" y="549275"/>
            <a:ext cx="8064500" cy="5113338"/>
          </a:xfrm>
        </p:spPr>
        <p:txBody>
          <a:bodyPr/>
          <a:lstStyle/>
          <a:p>
            <a:pPr marL="609600" indent="-609600" eaLnBrk="1" hangingPunct="1">
              <a:lnSpc>
                <a:spcPct val="105000"/>
              </a:lnSpc>
              <a:spcBef>
                <a:spcPct val="0"/>
              </a:spcBef>
              <a:buFont typeface="Wingdings" pitchFamily="2" charset="2"/>
              <a:buNone/>
            </a:pPr>
            <a:r>
              <a:rPr lang="en-US" altLang="zh-CN" b="1" smtClean="0">
                <a:latin typeface="Times New Roman" pitchFamily="18" charset="0"/>
              </a:rPr>
              <a:t>  3</a:t>
            </a:r>
            <a:r>
              <a:rPr lang="zh-CN" altLang="en-US" b="1" smtClean="0">
                <a:latin typeface="Times New Roman" pitchFamily="18" charset="0"/>
              </a:rPr>
              <a:t>）流速范围   </a:t>
            </a:r>
          </a:p>
          <a:p>
            <a:pPr marL="609600" indent="-609600" eaLnBrk="1" hangingPunct="1">
              <a:lnSpc>
                <a:spcPct val="105000"/>
              </a:lnSpc>
              <a:spcBef>
                <a:spcPct val="0"/>
              </a:spcBef>
              <a:buFont typeface="Wingdings" pitchFamily="2" charset="2"/>
              <a:buNone/>
            </a:pPr>
            <a:endParaRPr lang="zh-CN" altLang="en-US" b="1" smtClean="0">
              <a:latin typeface="Times New Roman" pitchFamily="18" charset="0"/>
            </a:endParaRPr>
          </a:p>
          <a:p>
            <a:pPr marL="609600" indent="-609600" eaLnBrk="1" hangingPunct="1">
              <a:lnSpc>
                <a:spcPct val="105000"/>
              </a:lnSpc>
              <a:spcBef>
                <a:spcPct val="0"/>
              </a:spcBef>
              <a:buFont typeface="Wingdings" pitchFamily="2" charset="2"/>
              <a:buNone/>
            </a:pPr>
            <a:r>
              <a:rPr lang="zh-CN" altLang="en-US" b="1" smtClean="0">
                <a:latin typeface="Times New Roman" pitchFamily="18" charset="0"/>
              </a:rPr>
              <a:t>        </a:t>
            </a:r>
            <a:r>
              <a:rPr lang="zh-CN" altLang="en-US" b="1" smtClean="0">
                <a:latin typeface="Times New Roman" pitchFamily="18" charset="0"/>
              </a:rPr>
              <a:t>    </a:t>
            </a:r>
            <a:r>
              <a:rPr lang="zh-CN" altLang="en-US" sz="2400" b="1" smtClean="0">
                <a:latin typeface="Times New Roman" pitchFamily="18" charset="0"/>
              </a:rPr>
              <a:t>尽管</a:t>
            </a:r>
            <a:r>
              <a:rPr lang="zh-CN" altLang="en-US" sz="2400" b="1" smtClean="0">
                <a:latin typeface="Times New Roman" pitchFamily="18" charset="0"/>
              </a:rPr>
              <a:t>涡街流量计的测量范围度较大，一般为</a:t>
            </a:r>
            <a:r>
              <a:rPr lang="en-US" altLang="zh-CN" sz="2400" b="1" smtClean="0">
                <a:latin typeface="Times New Roman" pitchFamily="18" charset="0"/>
              </a:rPr>
              <a:t>6∶1</a:t>
            </a:r>
            <a:r>
              <a:rPr lang="zh-CN" altLang="en-US" sz="2400" b="1" smtClean="0">
                <a:latin typeface="Times New Roman" pitchFamily="18" charset="0"/>
              </a:rPr>
              <a:t>～</a:t>
            </a:r>
            <a:r>
              <a:rPr lang="en-US" altLang="zh-CN" sz="2400" b="1" smtClean="0">
                <a:latin typeface="Times New Roman" pitchFamily="18" charset="0"/>
              </a:rPr>
              <a:t>12∶1</a:t>
            </a:r>
            <a:r>
              <a:rPr lang="zh-CN" altLang="en-US" sz="2400" b="1" smtClean="0">
                <a:latin typeface="Times New Roman" pitchFamily="18" charset="0"/>
              </a:rPr>
              <a:t>，但测量下限仍受以下因素限制</a:t>
            </a:r>
            <a:r>
              <a:rPr lang="en-US" altLang="zh-CN" sz="2400" b="1" smtClean="0">
                <a:latin typeface="Times New Roman" pitchFamily="18" charset="0"/>
              </a:rPr>
              <a:t>:</a:t>
            </a:r>
          </a:p>
          <a:p>
            <a:pPr marL="609600" indent="-609600" eaLnBrk="1" hangingPunct="1">
              <a:lnSpc>
                <a:spcPct val="105000"/>
              </a:lnSpc>
              <a:spcBef>
                <a:spcPct val="0"/>
              </a:spcBef>
            </a:pPr>
            <a:r>
              <a:rPr lang="zh-CN" altLang="en-US" sz="2400" b="1" smtClean="0">
                <a:latin typeface="Times New Roman" pitchFamily="18" charset="0"/>
              </a:rPr>
              <a:t>雷诺数</a:t>
            </a:r>
            <a:r>
              <a:rPr lang="en-US" altLang="zh-CN" sz="2400" b="1" smtClean="0">
                <a:latin typeface="Times New Roman" pitchFamily="18" charset="0"/>
              </a:rPr>
              <a:t>Re&gt;10</a:t>
            </a:r>
            <a:r>
              <a:rPr lang="en-US" altLang="zh-CN" sz="2400" b="1" baseline="30000" smtClean="0">
                <a:latin typeface="Times New Roman" pitchFamily="18" charset="0"/>
              </a:rPr>
              <a:t>4</a:t>
            </a:r>
            <a:r>
              <a:rPr lang="zh-CN" altLang="en-US" sz="2400" b="1" smtClean="0">
                <a:latin typeface="Times New Roman" pitchFamily="18" charset="0"/>
              </a:rPr>
              <a:t>是涡街流量计工作的最基本条件， 但仅此条件、误差仍很大；</a:t>
            </a:r>
          </a:p>
          <a:p>
            <a:pPr marL="609600" indent="-609600" eaLnBrk="1" hangingPunct="1">
              <a:lnSpc>
                <a:spcPct val="150000"/>
              </a:lnSpc>
              <a:spcBef>
                <a:spcPct val="0"/>
              </a:spcBef>
            </a:pPr>
            <a:r>
              <a:rPr lang="zh-CN" altLang="en-US" sz="2400" b="1" smtClean="0">
                <a:latin typeface="Times New Roman" pitchFamily="18" charset="0"/>
              </a:rPr>
              <a:t>旋涡能量的限制</a:t>
            </a:r>
            <a:r>
              <a:rPr lang="en-US" altLang="zh-CN" sz="2400" b="1" smtClean="0">
                <a:latin typeface="Times New Roman" pitchFamily="18" charset="0"/>
              </a:rPr>
              <a:t>: </a:t>
            </a:r>
            <a:r>
              <a:rPr lang="zh-CN" altLang="en-US" sz="2400" b="1" smtClean="0">
                <a:latin typeface="Times New Roman" pitchFamily="18" charset="0"/>
              </a:rPr>
              <a:t>介质流速较低，旋涡旋转速度低，难以引起传感元件产生相应信号。</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body" idx="1"/>
          </p:nvPr>
        </p:nvSpPr>
        <p:spPr>
          <a:xfrm>
            <a:off x="539750" y="549275"/>
            <a:ext cx="7920682" cy="4968875"/>
          </a:xfrm>
        </p:spPr>
        <p:txBody>
          <a:bodyPr/>
          <a:lstStyle/>
          <a:p>
            <a:pPr eaLnBrk="1" hangingPunct="1">
              <a:lnSpc>
                <a:spcPct val="105000"/>
              </a:lnSpc>
              <a:spcBef>
                <a:spcPct val="0"/>
              </a:spcBef>
              <a:buFont typeface="Wingdings" pitchFamily="2" charset="2"/>
              <a:buNone/>
            </a:pPr>
            <a:r>
              <a:rPr lang="en-US" altLang="zh-CN" sz="2800" b="1" smtClean="0"/>
              <a:t>4</a:t>
            </a:r>
            <a:r>
              <a:rPr lang="zh-CN" altLang="en-US" sz="2800" b="1" smtClean="0"/>
              <a:t>）适用介质问题    </a:t>
            </a:r>
          </a:p>
          <a:p>
            <a:pPr eaLnBrk="1" hangingPunct="1">
              <a:lnSpc>
                <a:spcPct val="105000"/>
              </a:lnSpc>
              <a:spcBef>
                <a:spcPct val="0"/>
              </a:spcBef>
              <a:buFont typeface="Wingdings" pitchFamily="2" charset="2"/>
              <a:buNone/>
            </a:pPr>
            <a:endParaRPr lang="zh-CN" altLang="en-US" sz="2800" b="1" smtClean="0"/>
          </a:p>
          <a:p>
            <a:pPr eaLnBrk="1" hangingPunct="1">
              <a:lnSpc>
                <a:spcPct val="105000"/>
              </a:lnSpc>
              <a:spcBef>
                <a:spcPct val="0"/>
              </a:spcBef>
            </a:pPr>
            <a:r>
              <a:rPr lang="zh-CN" altLang="en-US" sz="2400" b="1" smtClean="0"/>
              <a:t>热敏式灵敏度高，适宜较低温</a:t>
            </a:r>
            <a:r>
              <a:rPr lang="en-US" altLang="zh-CN" sz="2400" b="1" smtClean="0"/>
              <a:t>(&lt;120℃)</a:t>
            </a:r>
            <a:r>
              <a:rPr lang="zh-CN" altLang="en-US" sz="2400" b="1" smtClean="0"/>
              <a:t>、低密度气体测量，但因热敏电阻用玻璃封装，较脆弱，故</a:t>
            </a:r>
            <a:r>
              <a:rPr lang="zh-CN" altLang="en-US" sz="2400" b="1" smtClean="0">
                <a:solidFill>
                  <a:srgbClr val="FF0000"/>
                </a:solidFill>
              </a:rPr>
              <a:t>易受流体中污物，有害物影响及颗粒物的损坏。</a:t>
            </a:r>
          </a:p>
          <a:p>
            <a:pPr eaLnBrk="1" hangingPunct="1">
              <a:lnSpc>
                <a:spcPct val="105000"/>
              </a:lnSpc>
              <a:spcBef>
                <a:spcPct val="0"/>
              </a:spcBef>
            </a:pPr>
            <a:r>
              <a:rPr lang="zh-CN" altLang="en-US" sz="2400" b="1" smtClean="0"/>
              <a:t>压电应力式应用较广，但</a:t>
            </a:r>
            <a:r>
              <a:rPr lang="zh-CN" altLang="en-US" sz="2400" b="1" smtClean="0">
                <a:solidFill>
                  <a:srgbClr val="FF0000"/>
                </a:solidFill>
              </a:rPr>
              <a:t>抗振性相对较差</a:t>
            </a:r>
            <a:r>
              <a:rPr lang="zh-CN" altLang="en-US" sz="2400" b="1" smtClean="0"/>
              <a:t>，信噪比较低场合如测低密度、低流速气体、环境振动较大时就不宜选用</a:t>
            </a:r>
          </a:p>
          <a:p>
            <a:pPr eaLnBrk="1" hangingPunct="1">
              <a:lnSpc>
                <a:spcPct val="105000"/>
              </a:lnSpc>
              <a:spcBef>
                <a:spcPct val="0"/>
              </a:spcBef>
            </a:pPr>
            <a:r>
              <a:rPr lang="zh-CN" altLang="en-US" sz="2400" b="1" smtClean="0"/>
              <a:t>电容式也有欠缺的地方，因传感器空穴里充</a:t>
            </a:r>
            <a:r>
              <a:rPr lang="zh-CN" altLang="en-US" sz="2400" b="1" smtClean="0">
                <a:solidFill>
                  <a:srgbClr val="FF0000"/>
                </a:solidFill>
              </a:rPr>
              <a:t>硅油</a:t>
            </a:r>
            <a:r>
              <a:rPr lang="zh-CN" altLang="en-US" sz="2400" b="1" smtClean="0"/>
              <a:t>，万一膜损坏导致油泄放到管道中。</a:t>
            </a:r>
            <a:endParaRPr lang="en-US" altLang="zh-CN" sz="2400" b="1" smtClean="0"/>
          </a:p>
          <a:p>
            <a:pPr eaLnBrk="1" hangingPunct="1">
              <a:lnSpc>
                <a:spcPct val="105000"/>
              </a:lnSpc>
              <a:spcBef>
                <a:spcPct val="0"/>
              </a:spcBef>
            </a:pPr>
            <a:endParaRPr lang="zh-CN" altLang="en-US" sz="28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8050">
                                            <p:txEl>
                                              <p:pRg st="0" end="0"/>
                                            </p:txEl>
                                          </p:spTgt>
                                        </p:tgtEl>
                                        <p:attrNameLst>
                                          <p:attrName>style.visibility</p:attrName>
                                        </p:attrNameLst>
                                      </p:cBhvr>
                                      <p:to>
                                        <p:strVal val="visible"/>
                                      </p:to>
                                    </p:set>
                                    <p:animEffect transition="in" filter="barn(inHorizontal)">
                                      <p:cBhvr>
                                        <p:cTn id="7" dur="500"/>
                                        <p:tgtEl>
                                          <p:spTgt spid="2580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58050">
                                            <p:txEl>
                                              <p:pRg st="2" end="2"/>
                                            </p:txEl>
                                          </p:spTgt>
                                        </p:tgtEl>
                                        <p:attrNameLst>
                                          <p:attrName>style.visibility</p:attrName>
                                        </p:attrNameLst>
                                      </p:cBhvr>
                                      <p:to>
                                        <p:strVal val="visible"/>
                                      </p:to>
                                    </p:set>
                                    <p:animEffect transition="in" filter="barn(inHorizontal)">
                                      <p:cBhvr>
                                        <p:cTn id="12" dur="500"/>
                                        <p:tgtEl>
                                          <p:spTgt spid="2580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58050">
                                            <p:txEl>
                                              <p:pRg st="3" end="3"/>
                                            </p:txEl>
                                          </p:spTgt>
                                        </p:tgtEl>
                                        <p:attrNameLst>
                                          <p:attrName>style.visibility</p:attrName>
                                        </p:attrNameLst>
                                      </p:cBhvr>
                                      <p:to>
                                        <p:strVal val="visible"/>
                                      </p:to>
                                    </p:set>
                                    <p:animEffect transition="in" filter="barn(inHorizontal)">
                                      <p:cBhvr>
                                        <p:cTn id="17" dur="500"/>
                                        <p:tgtEl>
                                          <p:spTgt spid="2580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58050">
                                            <p:txEl>
                                              <p:pRg st="4" end="4"/>
                                            </p:txEl>
                                          </p:spTgt>
                                        </p:tgtEl>
                                        <p:attrNameLst>
                                          <p:attrName>style.visibility</p:attrName>
                                        </p:attrNameLst>
                                      </p:cBhvr>
                                      <p:to>
                                        <p:strVal val="visible"/>
                                      </p:to>
                                    </p:set>
                                    <p:animEffect transition="in" filter="barn(inHorizontal)">
                                      <p:cBhvr>
                                        <p:cTn id="22" dur="500"/>
                                        <p:tgtEl>
                                          <p:spTgt spid="2580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467544" y="548680"/>
            <a:ext cx="8103244" cy="5256213"/>
          </a:xfrm>
        </p:spPr>
        <p:txBody>
          <a:bodyPr rtlCol="0">
            <a:normAutofit/>
          </a:bodyPr>
          <a:lstStyle/>
          <a:p>
            <a:pPr eaLnBrk="1" fontAlgn="auto" hangingPunct="1">
              <a:lnSpc>
                <a:spcPct val="150000"/>
              </a:lnSpc>
              <a:spcBef>
                <a:spcPts val="0"/>
              </a:spcBef>
              <a:spcAft>
                <a:spcPts val="0"/>
              </a:spcAft>
              <a:buFont typeface="Wingdings" pitchFamily="2" charset="2"/>
              <a:buNone/>
              <a:defRPr/>
            </a:pPr>
            <a:r>
              <a:rPr lang="en-US" altLang="zh-CN" sz="2800" b="1" dirty="0" smtClean="0"/>
              <a:t>     5</a:t>
            </a:r>
            <a:r>
              <a:rPr lang="zh-CN" altLang="en-US" sz="2800" b="1" dirty="0"/>
              <a:t>　安装</a:t>
            </a:r>
            <a:r>
              <a:rPr lang="zh-CN" altLang="en-US" sz="2800" b="1"/>
              <a:t>条件   </a:t>
            </a:r>
            <a:endParaRPr lang="zh-CN" altLang="en-US" sz="2800" b="1" dirty="0"/>
          </a:p>
          <a:p>
            <a:pPr eaLnBrk="1" fontAlgn="auto" hangingPunct="1">
              <a:lnSpc>
                <a:spcPct val="150000"/>
              </a:lnSpc>
              <a:spcBef>
                <a:spcPts val="0"/>
              </a:spcBef>
              <a:spcAft>
                <a:spcPts val="0"/>
              </a:spcAft>
              <a:defRPr/>
            </a:pPr>
            <a:r>
              <a:rPr lang="zh-CN" altLang="en-US" sz="2800" b="1" dirty="0"/>
              <a:t> </a:t>
            </a:r>
            <a:r>
              <a:rPr lang="zh-CN" altLang="en-US" sz="2400" b="1" dirty="0">
                <a:latin typeface="+mn-ea"/>
              </a:rPr>
              <a:t>变送器安装地点应特别注意</a:t>
            </a:r>
            <a:r>
              <a:rPr lang="zh-CN" altLang="en-US" sz="2400" b="1" u="sng" dirty="0">
                <a:solidFill>
                  <a:srgbClr val="FF0000"/>
                </a:solidFill>
                <a:latin typeface="+mn-ea"/>
              </a:rPr>
              <a:t>避免机械振动</a:t>
            </a:r>
            <a:r>
              <a:rPr lang="zh-CN" altLang="en-US" sz="2400" b="1" dirty="0">
                <a:solidFill>
                  <a:srgbClr val="FF0000"/>
                </a:solidFill>
                <a:latin typeface="+mn-ea"/>
              </a:rPr>
              <a:t>， 尤其是管道“横向”振动</a:t>
            </a:r>
            <a:r>
              <a:rPr lang="en-US" altLang="zh-CN" sz="2400" b="1" dirty="0">
                <a:latin typeface="+mn-ea"/>
              </a:rPr>
              <a:t>(</a:t>
            </a:r>
            <a:r>
              <a:rPr lang="zh-CN" altLang="en-US" sz="2400" b="1" dirty="0">
                <a:latin typeface="+mn-ea"/>
              </a:rPr>
              <a:t>垂直于管道轴线又垂直于旋涡发生体轴线的振动</a:t>
            </a:r>
            <a:r>
              <a:rPr lang="en-US" altLang="zh-CN" sz="2400" b="1" dirty="0">
                <a:latin typeface="+mn-ea"/>
              </a:rPr>
              <a:t>)</a:t>
            </a:r>
            <a:r>
              <a:rPr lang="zh-CN" altLang="en-US" sz="2400" b="1" dirty="0">
                <a:latin typeface="+mn-ea"/>
              </a:rPr>
              <a:t>， 这种影响在流量计结构设计上是无法抑制和消除的，特别是在用压电应力式测量小流量或气体流量时。</a:t>
            </a:r>
          </a:p>
          <a:p>
            <a:pPr eaLnBrk="1" fontAlgn="auto" hangingPunct="1">
              <a:lnSpc>
                <a:spcPct val="150000"/>
              </a:lnSpc>
              <a:spcBef>
                <a:spcPts val="0"/>
              </a:spcBef>
              <a:spcAft>
                <a:spcPts val="0"/>
              </a:spcAft>
              <a:defRPr/>
            </a:pPr>
            <a:r>
              <a:rPr lang="zh-CN" altLang="en-US" sz="2400" b="1" dirty="0">
                <a:latin typeface="+mn-ea"/>
              </a:rPr>
              <a:t> 涡街信号对流场影响</a:t>
            </a:r>
            <a:r>
              <a:rPr lang="en-US" altLang="zh-CN" sz="2400" b="1" dirty="0">
                <a:latin typeface="+mn-ea"/>
              </a:rPr>
              <a:t>(</a:t>
            </a:r>
            <a:r>
              <a:rPr lang="zh-CN" altLang="en-US" sz="2400" b="1" dirty="0">
                <a:latin typeface="+mn-ea"/>
              </a:rPr>
              <a:t>稳定性、规则性</a:t>
            </a:r>
            <a:r>
              <a:rPr lang="en-US" altLang="zh-CN" sz="2400" b="1" dirty="0">
                <a:latin typeface="+mn-ea"/>
              </a:rPr>
              <a:t>)</a:t>
            </a:r>
            <a:r>
              <a:rPr lang="zh-CN" altLang="en-US" sz="2400" b="1" dirty="0">
                <a:latin typeface="+mn-ea"/>
              </a:rPr>
              <a:t>同样敏感， 直管段长度必须保证。</a:t>
            </a:r>
            <a:endParaRPr lang="en-US" altLang="zh-CN" sz="2400" b="1" dirty="0">
              <a:latin typeface="+mn-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3857" name="Picture 2"/>
          <p:cNvPicPr>
            <a:picLocks noChangeAspect="1" noChangeArrowheads="1"/>
          </p:cNvPicPr>
          <p:nvPr/>
        </p:nvPicPr>
        <p:blipFill>
          <a:blip r:embed="rId2"/>
          <a:srcRect/>
          <a:stretch>
            <a:fillRect/>
          </a:stretch>
        </p:blipFill>
        <p:spPr bwMode="auto">
          <a:xfrm>
            <a:off x="539750" y="1196975"/>
            <a:ext cx="4343400" cy="4537075"/>
          </a:xfrm>
          <a:prstGeom prst="rect">
            <a:avLst/>
          </a:prstGeom>
          <a:noFill/>
          <a:ln w="9525">
            <a:noFill/>
            <a:miter lim="800000"/>
            <a:headEnd/>
            <a:tailEnd/>
          </a:ln>
        </p:spPr>
      </p:pic>
      <p:pic>
        <p:nvPicPr>
          <p:cNvPr id="633858" name="Picture 3" descr="fm03"/>
          <p:cNvPicPr>
            <a:picLocks noChangeAspect="1" noChangeArrowheads="1"/>
          </p:cNvPicPr>
          <p:nvPr/>
        </p:nvPicPr>
        <p:blipFill>
          <a:blip r:embed="rId3"/>
          <a:srcRect/>
          <a:stretch>
            <a:fillRect/>
          </a:stretch>
        </p:blipFill>
        <p:spPr bwMode="auto">
          <a:xfrm>
            <a:off x="4859338" y="1125538"/>
            <a:ext cx="3563937" cy="46815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81" name="Rectangle 2"/>
          <p:cNvSpPr>
            <a:spLocks noGrp="1" noChangeArrowheads="1"/>
          </p:cNvSpPr>
          <p:nvPr>
            <p:ph type="body" idx="1"/>
          </p:nvPr>
        </p:nvSpPr>
        <p:spPr>
          <a:xfrm>
            <a:off x="611560" y="548680"/>
            <a:ext cx="8281987" cy="5715000"/>
          </a:xfrm>
        </p:spPr>
        <p:txBody>
          <a:bodyPr/>
          <a:lstStyle/>
          <a:p>
            <a:pPr eaLnBrk="1" hangingPunct="1">
              <a:lnSpc>
                <a:spcPct val="90000"/>
              </a:lnSpc>
              <a:buFont typeface="Wingdings" pitchFamily="2" charset="2"/>
              <a:buNone/>
            </a:pPr>
            <a:r>
              <a:rPr lang="en-US" altLang="zh-CN" b="1" smtClean="0">
                <a:latin typeface="Times New Roman" pitchFamily="18" charset="0"/>
              </a:rPr>
              <a:t>4.9 </a:t>
            </a:r>
            <a:r>
              <a:rPr lang="zh-CN" altLang="en-US" b="1" smtClean="0">
                <a:latin typeface="Times New Roman" pitchFamily="18" charset="0"/>
              </a:rPr>
              <a:t>超声波流量计(</a:t>
            </a:r>
            <a:r>
              <a:rPr lang="en-US" altLang="zh-CN" b="1" smtClean="0">
                <a:latin typeface="Times New Roman" pitchFamily="18" charset="0"/>
              </a:rPr>
              <a:t>ultrasonic  flowmeter)</a:t>
            </a:r>
          </a:p>
          <a:p>
            <a:pPr eaLnBrk="1" hangingPunct="1">
              <a:lnSpc>
                <a:spcPct val="90000"/>
              </a:lnSpc>
              <a:buFont typeface="Wingdings" pitchFamily="2" charset="2"/>
              <a:buNone/>
            </a:pPr>
            <a:endParaRPr lang="en-US" altLang="zh-CN" b="1" smtClean="0">
              <a:latin typeface="Times New Roman" pitchFamily="18" charset="0"/>
            </a:endParaRPr>
          </a:p>
          <a:p>
            <a:pPr eaLnBrk="1" hangingPunct="1">
              <a:lnSpc>
                <a:spcPct val="150000"/>
              </a:lnSpc>
              <a:spcBef>
                <a:spcPct val="0"/>
              </a:spcBef>
              <a:buFont typeface="Wingdings" pitchFamily="2" charset="2"/>
              <a:buNone/>
            </a:pPr>
            <a:r>
              <a:rPr lang="zh-CN" altLang="en-US" sz="2400" b="1" smtClean="0">
                <a:latin typeface="Times New Roman" pitchFamily="18" charset="0"/>
              </a:rPr>
              <a:t>一、特点：</a:t>
            </a:r>
          </a:p>
          <a:p>
            <a:pPr eaLnBrk="1" hangingPunct="1">
              <a:lnSpc>
                <a:spcPct val="150000"/>
              </a:lnSpc>
              <a:spcBef>
                <a:spcPct val="0"/>
              </a:spcBef>
              <a:buFont typeface="Wingdings" pitchFamily="2" charset="2"/>
              <a:buNone/>
            </a:pPr>
            <a:r>
              <a:rPr lang="zh-CN" altLang="en-US" sz="2400" b="1" smtClean="0">
                <a:latin typeface="Times New Roman" pitchFamily="18" charset="0"/>
              </a:rPr>
              <a:t>1、超声波指向性好，可测流量、物位。</a:t>
            </a:r>
          </a:p>
          <a:p>
            <a:pPr eaLnBrk="1" hangingPunct="1">
              <a:lnSpc>
                <a:spcPct val="150000"/>
              </a:lnSpc>
              <a:spcBef>
                <a:spcPct val="0"/>
              </a:spcBef>
              <a:buFont typeface="Wingdings" pitchFamily="2" charset="2"/>
              <a:buNone/>
            </a:pPr>
            <a:r>
              <a:rPr lang="zh-CN" altLang="en-US" sz="2400" b="1" smtClean="0">
                <a:latin typeface="Times New Roman" pitchFamily="18" charset="0"/>
              </a:rPr>
              <a:t>2、超声波在气体、液体、固体中的传播速度不同：</a:t>
            </a:r>
            <a:r>
              <a:rPr lang="en-US" altLang="zh-CN" sz="2400" b="1" i="1" smtClean="0">
                <a:latin typeface="Times New Roman" pitchFamily="18" charset="0"/>
              </a:rPr>
              <a:t>v</a:t>
            </a:r>
            <a:r>
              <a:rPr lang="en-US" altLang="zh-CN" sz="2400" b="1" baseline="-25000" smtClean="0">
                <a:latin typeface="Times New Roman" pitchFamily="18" charset="0"/>
              </a:rPr>
              <a:t>1</a:t>
            </a:r>
            <a:r>
              <a:rPr lang="en-US" altLang="zh-CN" sz="2400" b="1" smtClean="0">
                <a:latin typeface="Times New Roman" pitchFamily="18" charset="0"/>
              </a:rPr>
              <a:t>&lt;</a:t>
            </a:r>
            <a:r>
              <a:rPr lang="en-US" altLang="zh-CN" sz="2400" b="1" baseline="-25000" smtClean="0">
                <a:latin typeface="Times New Roman" pitchFamily="18" charset="0"/>
              </a:rPr>
              <a:t> </a:t>
            </a:r>
            <a:r>
              <a:rPr lang="en-US" altLang="zh-CN" sz="2400" b="1" i="1" smtClean="0">
                <a:latin typeface="Times New Roman" pitchFamily="18" charset="0"/>
              </a:rPr>
              <a:t>v</a:t>
            </a:r>
            <a:r>
              <a:rPr lang="en-US" altLang="zh-CN" sz="2400" b="1" baseline="-25000" smtClean="0">
                <a:latin typeface="Times New Roman" pitchFamily="18" charset="0"/>
              </a:rPr>
              <a:t>2</a:t>
            </a:r>
            <a:r>
              <a:rPr lang="en-US" altLang="zh-CN" sz="2400" b="1" smtClean="0">
                <a:latin typeface="Times New Roman" pitchFamily="18" charset="0"/>
              </a:rPr>
              <a:t>&lt;</a:t>
            </a:r>
            <a:r>
              <a:rPr lang="en-US" altLang="zh-CN" sz="2400" b="1" baseline="-25000" smtClean="0">
                <a:latin typeface="Times New Roman" pitchFamily="18" charset="0"/>
              </a:rPr>
              <a:t> </a:t>
            </a:r>
            <a:r>
              <a:rPr lang="en-US" altLang="zh-CN" sz="2400" b="1" i="1" smtClean="0">
                <a:latin typeface="Times New Roman" pitchFamily="18" charset="0"/>
              </a:rPr>
              <a:t>v</a:t>
            </a:r>
            <a:r>
              <a:rPr lang="en-US" altLang="zh-CN" sz="2400" b="1" baseline="-25000" smtClean="0">
                <a:latin typeface="Times New Roman" pitchFamily="18" charset="0"/>
              </a:rPr>
              <a:t>3</a:t>
            </a:r>
          </a:p>
          <a:p>
            <a:pPr eaLnBrk="1" hangingPunct="1">
              <a:lnSpc>
                <a:spcPct val="150000"/>
              </a:lnSpc>
              <a:spcBef>
                <a:spcPct val="0"/>
              </a:spcBef>
              <a:buFont typeface="Wingdings" pitchFamily="2" charset="2"/>
              <a:buNone/>
            </a:pPr>
            <a:r>
              <a:rPr lang="en-US" altLang="zh-CN" sz="2400" b="1" smtClean="0">
                <a:latin typeface="Times New Roman" pitchFamily="18" charset="0"/>
              </a:rPr>
              <a:t>3、</a:t>
            </a:r>
            <a:r>
              <a:rPr lang="zh-CN" altLang="en-US" sz="2400" b="1" smtClean="0">
                <a:latin typeface="Times New Roman" pitchFamily="18" charset="0"/>
              </a:rPr>
              <a:t>可制成非接触式</a:t>
            </a:r>
          </a:p>
          <a:p>
            <a:pPr eaLnBrk="1" hangingPunct="1">
              <a:lnSpc>
                <a:spcPct val="150000"/>
              </a:lnSpc>
              <a:spcBef>
                <a:spcPct val="0"/>
              </a:spcBef>
              <a:buFont typeface="Wingdings" pitchFamily="2" charset="2"/>
              <a:buNone/>
            </a:pPr>
            <a:r>
              <a:rPr lang="zh-CN" altLang="en-US" sz="2400" b="1" smtClean="0">
                <a:latin typeface="Times New Roman" pitchFamily="18" charset="0"/>
              </a:rPr>
              <a:t>4、不受流体粘度、电导率影响。</a:t>
            </a:r>
          </a:p>
          <a:p>
            <a:pPr eaLnBrk="1" hangingPunct="1">
              <a:lnSpc>
                <a:spcPct val="150000"/>
              </a:lnSpc>
              <a:spcBef>
                <a:spcPct val="0"/>
              </a:spcBef>
              <a:buFont typeface="Wingdings" pitchFamily="2" charset="2"/>
              <a:buNone/>
            </a:pPr>
            <a:r>
              <a:rPr lang="zh-CN" altLang="en-US" sz="2400" b="1" smtClean="0">
                <a:latin typeface="Times New Roman" pitchFamily="18" charset="0"/>
              </a:rPr>
              <a:t>5、输出信号与流量成线性关系</a:t>
            </a:r>
            <a:r>
              <a:rPr lang="zh-CN" altLang="en-US" b="1" smtClean="0">
                <a:latin typeface="Times New Roman" pitchFamily="18" charset="0"/>
              </a:rPr>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5" name="Rectangle 2"/>
          <p:cNvSpPr>
            <a:spLocks noGrp="1" noChangeArrowheads="1"/>
          </p:cNvSpPr>
          <p:nvPr>
            <p:ph type="body" idx="1"/>
          </p:nvPr>
        </p:nvSpPr>
        <p:spPr>
          <a:xfrm>
            <a:off x="611188" y="1412875"/>
            <a:ext cx="7848600" cy="4114800"/>
          </a:xfrm>
        </p:spPr>
        <p:txBody>
          <a:bodyPr/>
          <a:lstStyle/>
          <a:p>
            <a:pPr algn="just" eaLnBrk="1" hangingPunct="1">
              <a:buFont typeface="Wingdings" pitchFamily="2" charset="2"/>
              <a:buNone/>
            </a:pPr>
            <a:r>
              <a:rPr lang="zh-CN" altLang="en-US" sz="3400" b="1" smtClean="0"/>
              <a:t>二、原理：</a:t>
            </a:r>
          </a:p>
          <a:p>
            <a:pPr algn="just" eaLnBrk="1" hangingPunct="1">
              <a:buFont typeface="Wingdings" pitchFamily="2" charset="2"/>
              <a:buNone/>
            </a:pPr>
            <a:r>
              <a:rPr lang="zh-CN" altLang="en-US" sz="3400" b="1" smtClean="0"/>
              <a:t>        在流体中，超声波向上（下）游传播速度由于叠加了流体流速而不同，可根据</a:t>
            </a:r>
            <a:r>
              <a:rPr lang="zh-CN" altLang="en-US" sz="3400" b="1" smtClean="0">
                <a:solidFill>
                  <a:srgbClr val="FF0000"/>
                </a:solidFill>
              </a:rPr>
              <a:t>传播速度差测量流量</a:t>
            </a:r>
            <a:r>
              <a:rPr lang="zh-CN" altLang="en-US" sz="3400" b="1" smtClean="0"/>
              <a:t>。方法分三种：</a:t>
            </a:r>
            <a:r>
              <a:rPr lang="zh-CN" altLang="en-US" sz="3400" b="1" smtClean="0">
                <a:solidFill>
                  <a:srgbClr val="FF0000"/>
                </a:solidFill>
              </a:rPr>
              <a:t>时间差法、相位差、频率差</a:t>
            </a:r>
            <a:r>
              <a:rPr lang="zh-CN" altLang="en-US" sz="3400" b="1" smtClean="0"/>
              <a:t>。</a:t>
            </a:r>
          </a:p>
          <a:p>
            <a:pPr algn="just" eaLnBrk="1" hangingPunct="1">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54" name="Rectangle 2"/>
          <p:cNvSpPr>
            <a:spLocks noGrp="1" noChangeArrowheads="1"/>
          </p:cNvSpPr>
          <p:nvPr>
            <p:ph type="body" idx="1"/>
          </p:nvPr>
        </p:nvSpPr>
        <p:spPr>
          <a:xfrm>
            <a:off x="285750" y="214313"/>
            <a:ext cx="8572500" cy="6019800"/>
          </a:xfrm>
        </p:spPr>
        <p:txBody>
          <a:bodyPr/>
          <a:lstStyle/>
          <a:p>
            <a:pPr eaLnBrk="1" hangingPunct="1">
              <a:lnSpc>
                <a:spcPct val="115000"/>
              </a:lnSpc>
              <a:spcBef>
                <a:spcPct val="5000"/>
              </a:spcBef>
              <a:buFont typeface="Wingdings" pitchFamily="2" charset="2"/>
              <a:buNone/>
            </a:pPr>
            <a:endParaRPr lang="zh-CN" altLang="en-US" b="1" smtClean="0">
              <a:latin typeface="Times New Roman" pitchFamily="18" charset="0"/>
            </a:endParaRPr>
          </a:p>
          <a:p>
            <a:pPr eaLnBrk="1" hangingPunct="1">
              <a:lnSpc>
                <a:spcPct val="115000"/>
              </a:lnSpc>
              <a:spcBef>
                <a:spcPct val="5000"/>
              </a:spcBef>
              <a:buFont typeface="Wingdings" pitchFamily="2" charset="2"/>
              <a:buNone/>
            </a:pPr>
            <a:r>
              <a:rPr lang="zh-CN" altLang="en-US" sz="2400" b="1" smtClean="0">
                <a:latin typeface="Times New Roman" pitchFamily="18" charset="0"/>
              </a:rPr>
              <a:t>1、时间差：设超声波在静止流体中的流速为</a:t>
            </a:r>
            <a:r>
              <a:rPr lang="en-US" altLang="zh-CN" sz="2400" b="1" i="1" smtClean="0">
                <a:latin typeface="Times New Roman" pitchFamily="18" charset="0"/>
              </a:rPr>
              <a:t>c</a:t>
            </a:r>
            <a:r>
              <a:rPr lang="en-US" altLang="zh-CN" sz="2400" b="1" smtClean="0">
                <a:latin typeface="Times New Roman" pitchFamily="18" charset="0"/>
              </a:rPr>
              <a:t>,</a:t>
            </a:r>
            <a:r>
              <a:rPr lang="zh-CN" altLang="en-US" sz="2400" b="1" smtClean="0">
                <a:latin typeface="Times New Roman" pitchFamily="18" charset="0"/>
              </a:rPr>
              <a:t>流体流动速度为</a:t>
            </a:r>
            <a:r>
              <a:rPr lang="en-US" altLang="zh-CN" sz="2400" b="1" i="1" smtClean="0">
                <a:latin typeface="Times New Roman" pitchFamily="18" charset="0"/>
              </a:rPr>
              <a:t>v, </a:t>
            </a:r>
            <a:r>
              <a:rPr lang="zh-CN" altLang="en-US" sz="2400" b="1" smtClean="0">
                <a:latin typeface="Times New Roman" pitchFamily="18" charset="0"/>
              </a:rPr>
              <a:t>超声波传播方向与流体流动方向 一致时(顺流）</a:t>
            </a:r>
            <a:r>
              <a:rPr lang="en-US" altLang="zh-CN" sz="2400" b="1" smtClean="0">
                <a:latin typeface="Times New Roman" pitchFamily="18" charset="0"/>
              </a:rPr>
              <a:t>，</a:t>
            </a:r>
            <a:r>
              <a:rPr lang="zh-CN" altLang="en-US" sz="2400" b="1" smtClean="0">
                <a:latin typeface="Times New Roman" pitchFamily="18" charset="0"/>
              </a:rPr>
              <a:t>波速</a:t>
            </a:r>
            <a:r>
              <a:rPr lang="en-US" altLang="zh-CN" sz="2400" b="1" smtClean="0">
                <a:latin typeface="Times New Roman" pitchFamily="18" charset="0"/>
              </a:rPr>
              <a:t> </a:t>
            </a:r>
          </a:p>
          <a:p>
            <a:pPr eaLnBrk="1" hangingPunct="1">
              <a:lnSpc>
                <a:spcPct val="115000"/>
              </a:lnSpc>
              <a:spcBef>
                <a:spcPct val="5000"/>
              </a:spcBef>
              <a:buFont typeface="Wingdings" pitchFamily="2" charset="2"/>
              <a:buNone/>
            </a:pPr>
            <a:r>
              <a:rPr lang="en-US" altLang="zh-CN" sz="2400" b="1" i="1" smtClean="0">
                <a:latin typeface="Times New Roman" pitchFamily="18" charset="0"/>
              </a:rPr>
              <a:t>    v</a:t>
            </a:r>
            <a:r>
              <a:rPr lang="en-US" altLang="zh-CN" sz="2400" b="1" baseline="-25000" smtClean="0">
                <a:latin typeface="Times New Roman" pitchFamily="18" charset="0"/>
              </a:rPr>
              <a:t>1 </a:t>
            </a:r>
            <a:r>
              <a:rPr lang="zh-CN" altLang="en-US" sz="2400" b="1" smtClean="0">
                <a:latin typeface="Times New Roman" pitchFamily="18" charset="0"/>
              </a:rPr>
              <a:t>=</a:t>
            </a:r>
            <a:r>
              <a:rPr lang="en-US" altLang="zh-CN" sz="2400" b="1" i="1" smtClean="0">
                <a:latin typeface="Times New Roman" pitchFamily="18" charset="0"/>
              </a:rPr>
              <a:t>c </a:t>
            </a:r>
            <a:r>
              <a:rPr lang="en-US" altLang="zh-CN" sz="2400" b="1" smtClean="0">
                <a:latin typeface="Times New Roman" pitchFamily="18" charset="0"/>
              </a:rPr>
              <a:t>+ </a:t>
            </a:r>
            <a:r>
              <a:rPr lang="en-US" altLang="zh-CN" sz="2400" b="1" i="1" smtClean="0">
                <a:latin typeface="Times New Roman" pitchFamily="18" charset="0"/>
              </a:rPr>
              <a:t>v；</a:t>
            </a:r>
            <a:r>
              <a:rPr lang="zh-CN" altLang="en-US" sz="2400" b="1" smtClean="0">
                <a:latin typeface="Times New Roman" pitchFamily="18" charset="0"/>
              </a:rPr>
              <a:t>超声波传播方向与流体流动方向相反时（逆流）， </a:t>
            </a:r>
            <a:r>
              <a:rPr lang="en-US" altLang="zh-CN" b="1" i="1" smtClean="0">
                <a:latin typeface="Times New Roman" pitchFamily="18" charset="0"/>
              </a:rPr>
              <a:t>v</a:t>
            </a:r>
            <a:r>
              <a:rPr lang="en-US" altLang="zh-CN" b="1" baseline="-25000" smtClean="0">
                <a:latin typeface="Times New Roman" pitchFamily="18" charset="0"/>
              </a:rPr>
              <a:t>2 </a:t>
            </a:r>
            <a:r>
              <a:rPr lang="zh-CN" altLang="en-US" b="1" smtClean="0">
                <a:latin typeface="Times New Roman" pitchFamily="18" charset="0"/>
              </a:rPr>
              <a:t>=</a:t>
            </a:r>
            <a:r>
              <a:rPr lang="en-US" altLang="zh-CN" b="1" i="1" smtClean="0">
                <a:latin typeface="Times New Roman" pitchFamily="18" charset="0"/>
              </a:rPr>
              <a:t>c </a:t>
            </a:r>
            <a:r>
              <a:rPr lang="en-US" altLang="zh-CN" b="1" smtClean="0">
                <a:latin typeface="Times New Roman" pitchFamily="18" charset="0"/>
              </a:rPr>
              <a:t>– </a:t>
            </a:r>
            <a:r>
              <a:rPr lang="en-US" altLang="zh-CN" b="1" i="1" smtClean="0">
                <a:latin typeface="Times New Roman" pitchFamily="18" charset="0"/>
              </a:rPr>
              <a:t>v</a:t>
            </a:r>
            <a:r>
              <a:rPr lang="en-US" altLang="zh-CN" b="1" smtClean="0">
                <a:latin typeface="Times New Roman" pitchFamily="18" charset="0"/>
              </a:rPr>
              <a:t>。</a:t>
            </a:r>
          </a:p>
          <a:p>
            <a:pPr eaLnBrk="1" hangingPunct="1">
              <a:lnSpc>
                <a:spcPct val="115000"/>
              </a:lnSpc>
              <a:spcBef>
                <a:spcPct val="5000"/>
              </a:spcBef>
              <a:buFont typeface="Wingdings" pitchFamily="2" charset="2"/>
              <a:buNone/>
            </a:pPr>
            <a:r>
              <a:rPr lang="en-US" altLang="zh-CN" b="1" i="1" smtClean="0">
                <a:latin typeface="Times New Roman" pitchFamily="18" charset="0"/>
              </a:rPr>
              <a:t>                                </a:t>
            </a:r>
            <a:r>
              <a:rPr lang="zh-CN" altLang="en-US" sz="2400" b="1" smtClean="0">
                <a:latin typeface="Times New Roman" pitchFamily="18" charset="0"/>
              </a:rPr>
              <a:t>顺流传播时间：</a:t>
            </a:r>
          </a:p>
          <a:p>
            <a:pPr eaLnBrk="1" hangingPunct="1">
              <a:lnSpc>
                <a:spcPct val="115000"/>
              </a:lnSpc>
              <a:spcBef>
                <a:spcPct val="5000"/>
              </a:spcBef>
              <a:buFont typeface="Wingdings" pitchFamily="2" charset="2"/>
              <a:buNone/>
            </a:pPr>
            <a:r>
              <a:rPr lang="zh-CN" altLang="en-US" b="1" smtClean="0">
                <a:latin typeface="Times New Roman" pitchFamily="18" charset="0"/>
              </a:rPr>
              <a:t>                                 </a:t>
            </a:r>
          </a:p>
          <a:p>
            <a:pPr eaLnBrk="1" hangingPunct="1">
              <a:lnSpc>
                <a:spcPct val="115000"/>
              </a:lnSpc>
              <a:spcBef>
                <a:spcPct val="5000"/>
              </a:spcBef>
              <a:buFont typeface="Wingdings" pitchFamily="2" charset="2"/>
              <a:buNone/>
            </a:pPr>
            <a:r>
              <a:rPr lang="zh-CN" altLang="en-US" b="1" smtClean="0">
                <a:latin typeface="Times New Roman" pitchFamily="18" charset="0"/>
              </a:rPr>
              <a:t>                                                </a:t>
            </a:r>
            <a:endParaRPr lang="en-US" altLang="zh-CN" b="1" i="1" smtClean="0">
              <a:latin typeface="Times New Roman" pitchFamily="18" charset="0"/>
            </a:endParaRPr>
          </a:p>
        </p:txBody>
      </p:sp>
      <p:grpSp>
        <p:nvGrpSpPr>
          <p:cNvPr id="2" name="Group 3"/>
          <p:cNvGrpSpPr>
            <a:grpSpLocks/>
          </p:cNvGrpSpPr>
          <p:nvPr/>
        </p:nvGrpSpPr>
        <p:grpSpPr bwMode="auto">
          <a:xfrm>
            <a:off x="323850" y="3068638"/>
            <a:ext cx="3816350" cy="2162175"/>
            <a:chOff x="528" y="1509"/>
            <a:chExt cx="2016" cy="1362"/>
          </a:xfrm>
        </p:grpSpPr>
        <p:grpSp>
          <p:nvGrpSpPr>
            <p:cNvPr id="47110" name="Group 4"/>
            <p:cNvGrpSpPr>
              <a:grpSpLocks/>
            </p:cNvGrpSpPr>
            <p:nvPr/>
          </p:nvGrpSpPr>
          <p:grpSpPr bwMode="auto">
            <a:xfrm>
              <a:off x="528" y="1680"/>
              <a:ext cx="2016" cy="768"/>
              <a:chOff x="528" y="1680"/>
              <a:chExt cx="2016" cy="768"/>
            </a:xfrm>
          </p:grpSpPr>
          <p:sp>
            <p:nvSpPr>
              <p:cNvPr id="47115" name="Rectangle 5"/>
              <p:cNvSpPr>
                <a:spLocks noChangeArrowheads="1"/>
              </p:cNvSpPr>
              <p:nvPr/>
            </p:nvSpPr>
            <p:spPr bwMode="auto">
              <a:xfrm>
                <a:off x="768" y="1728"/>
                <a:ext cx="1632" cy="720"/>
              </a:xfrm>
              <a:prstGeom prst="rect">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47116" name="Rectangle 6"/>
              <p:cNvSpPr>
                <a:spLocks noChangeArrowheads="1"/>
              </p:cNvSpPr>
              <p:nvPr/>
            </p:nvSpPr>
            <p:spPr bwMode="auto">
              <a:xfrm>
                <a:off x="960" y="1872"/>
                <a:ext cx="192" cy="144"/>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47117" name="Rectangle 7"/>
              <p:cNvSpPr>
                <a:spLocks noChangeArrowheads="1"/>
              </p:cNvSpPr>
              <p:nvPr/>
            </p:nvSpPr>
            <p:spPr bwMode="auto">
              <a:xfrm>
                <a:off x="960" y="2208"/>
                <a:ext cx="192" cy="144"/>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47118" name="Rectangle 8"/>
              <p:cNvSpPr>
                <a:spLocks noChangeArrowheads="1"/>
              </p:cNvSpPr>
              <p:nvPr/>
            </p:nvSpPr>
            <p:spPr bwMode="auto">
              <a:xfrm>
                <a:off x="1950" y="2208"/>
                <a:ext cx="192" cy="144"/>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47119" name="Rectangle 9"/>
              <p:cNvSpPr>
                <a:spLocks noChangeArrowheads="1"/>
              </p:cNvSpPr>
              <p:nvPr/>
            </p:nvSpPr>
            <p:spPr bwMode="auto">
              <a:xfrm>
                <a:off x="1950" y="1893"/>
                <a:ext cx="192" cy="144"/>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47120" name="Line 10"/>
              <p:cNvSpPr>
                <a:spLocks noChangeShapeType="1"/>
              </p:cNvSpPr>
              <p:nvPr/>
            </p:nvSpPr>
            <p:spPr bwMode="auto">
              <a:xfrm>
                <a:off x="528" y="2112"/>
                <a:ext cx="768" cy="0"/>
              </a:xfrm>
              <a:prstGeom prst="line">
                <a:avLst/>
              </a:prstGeom>
              <a:noFill/>
              <a:ln w="9525">
                <a:solidFill>
                  <a:schemeClr val="tx1"/>
                </a:solidFill>
                <a:round/>
                <a:headEnd/>
                <a:tailEnd type="triangle" w="med" len="med"/>
              </a:ln>
            </p:spPr>
            <p:txBody>
              <a:bodyPr/>
              <a:lstStyle/>
              <a:p>
                <a:endParaRPr lang="zh-CN" altLang="en-US"/>
              </a:p>
            </p:txBody>
          </p:sp>
          <p:sp>
            <p:nvSpPr>
              <p:cNvPr id="47121" name="Line 11"/>
              <p:cNvSpPr>
                <a:spLocks noChangeShapeType="1"/>
              </p:cNvSpPr>
              <p:nvPr/>
            </p:nvSpPr>
            <p:spPr bwMode="auto">
              <a:xfrm>
                <a:off x="1296" y="1920"/>
                <a:ext cx="576" cy="0"/>
              </a:xfrm>
              <a:prstGeom prst="line">
                <a:avLst/>
              </a:prstGeom>
              <a:noFill/>
              <a:ln w="9525">
                <a:solidFill>
                  <a:schemeClr val="tx1"/>
                </a:solidFill>
                <a:round/>
                <a:headEnd/>
                <a:tailEnd type="triangle" w="med" len="med"/>
              </a:ln>
            </p:spPr>
            <p:txBody>
              <a:bodyPr/>
              <a:lstStyle/>
              <a:p>
                <a:endParaRPr lang="zh-CN" altLang="en-US"/>
              </a:p>
            </p:txBody>
          </p:sp>
          <p:sp>
            <p:nvSpPr>
              <p:cNvPr id="47122" name="Line 12"/>
              <p:cNvSpPr>
                <a:spLocks noChangeShapeType="1"/>
              </p:cNvSpPr>
              <p:nvPr/>
            </p:nvSpPr>
            <p:spPr bwMode="auto">
              <a:xfrm>
                <a:off x="1296" y="2304"/>
                <a:ext cx="528" cy="0"/>
              </a:xfrm>
              <a:prstGeom prst="line">
                <a:avLst/>
              </a:prstGeom>
              <a:noFill/>
              <a:ln w="9525">
                <a:solidFill>
                  <a:schemeClr val="tx1"/>
                </a:solidFill>
                <a:round/>
                <a:headEnd/>
                <a:tailEnd type="triangle" w="med" len="med"/>
              </a:ln>
            </p:spPr>
            <p:txBody>
              <a:bodyPr/>
              <a:lstStyle/>
              <a:p>
                <a:endParaRPr lang="zh-CN" altLang="en-US"/>
              </a:p>
            </p:txBody>
          </p:sp>
          <p:sp>
            <p:nvSpPr>
              <p:cNvPr id="47123" name="Text Box 13"/>
              <p:cNvSpPr txBox="1">
                <a:spLocks noChangeArrowheads="1"/>
              </p:cNvSpPr>
              <p:nvPr/>
            </p:nvSpPr>
            <p:spPr bwMode="auto">
              <a:xfrm>
                <a:off x="720" y="1680"/>
                <a:ext cx="384"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F</a:t>
                </a:r>
                <a:r>
                  <a:rPr kumimoji="1" lang="en-US" altLang="zh-CN" sz="2800" b="1" baseline="-25000">
                    <a:latin typeface="Times New Roman" pitchFamily="18" charset="0"/>
                  </a:rPr>
                  <a:t>1</a:t>
                </a:r>
              </a:p>
            </p:txBody>
          </p:sp>
          <p:sp>
            <p:nvSpPr>
              <p:cNvPr id="47124" name="Text Box 14"/>
              <p:cNvSpPr txBox="1">
                <a:spLocks noChangeArrowheads="1"/>
              </p:cNvSpPr>
              <p:nvPr/>
            </p:nvSpPr>
            <p:spPr bwMode="auto">
              <a:xfrm>
                <a:off x="2160" y="2112"/>
                <a:ext cx="384"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F</a:t>
                </a:r>
                <a:r>
                  <a:rPr kumimoji="1" lang="en-US" altLang="zh-CN" sz="2800" b="1" baseline="-25000">
                    <a:latin typeface="Times New Roman" pitchFamily="18" charset="0"/>
                  </a:rPr>
                  <a:t>2</a:t>
                </a:r>
              </a:p>
            </p:txBody>
          </p:sp>
          <p:sp>
            <p:nvSpPr>
              <p:cNvPr id="47125" name="Text Box 15"/>
              <p:cNvSpPr txBox="1">
                <a:spLocks noChangeArrowheads="1"/>
              </p:cNvSpPr>
              <p:nvPr/>
            </p:nvSpPr>
            <p:spPr bwMode="auto">
              <a:xfrm>
                <a:off x="720" y="2112"/>
                <a:ext cx="384"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J</a:t>
                </a:r>
                <a:r>
                  <a:rPr kumimoji="1" lang="en-US" altLang="zh-CN" sz="2800" b="1" baseline="-25000">
                    <a:latin typeface="Times New Roman" pitchFamily="18" charset="0"/>
                  </a:rPr>
                  <a:t>2</a:t>
                </a:r>
              </a:p>
            </p:txBody>
          </p:sp>
          <p:sp>
            <p:nvSpPr>
              <p:cNvPr id="47126" name="Text Box 16"/>
              <p:cNvSpPr txBox="1">
                <a:spLocks noChangeArrowheads="1"/>
              </p:cNvSpPr>
              <p:nvPr/>
            </p:nvSpPr>
            <p:spPr bwMode="auto">
              <a:xfrm>
                <a:off x="2160" y="1728"/>
                <a:ext cx="384"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J</a:t>
                </a:r>
                <a:r>
                  <a:rPr kumimoji="1" lang="en-US" altLang="zh-CN" sz="2800" b="1" baseline="-25000">
                    <a:latin typeface="Times New Roman" pitchFamily="18" charset="0"/>
                  </a:rPr>
                  <a:t>1</a:t>
                </a:r>
              </a:p>
            </p:txBody>
          </p:sp>
        </p:grpSp>
        <p:sp>
          <p:nvSpPr>
            <p:cNvPr id="47111" name="Line 17"/>
            <p:cNvSpPr>
              <a:spLocks noChangeShapeType="1"/>
            </p:cNvSpPr>
            <p:nvPr/>
          </p:nvSpPr>
          <p:spPr bwMode="auto">
            <a:xfrm>
              <a:off x="1155" y="1512"/>
              <a:ext cx="0" cy="1104"/>
            </a:xfrm>
            <a:prstGeom prst="line">
              <a:avLst/>
            </a:prstGeom>
            <a:noFill/>
            <a:ln w="9525">
              <a:solidFill>
                <a:schemeClr val="tx1"/>
              </a:solidFill>
              <a:prstDash val="lgDash"/>
              <a:round/>
              <a:headEnd/>
              <a:tailEnd/>
            </a:ln>
          </p:spPr>
          <p:txBody>
            <a:bodyPr/>
            <a:lstStyle/>
            <a:p>
              <a:endParaRPr lang="zh-CN" altLang="en-US"/>
            </a:p>
          </p:txBody>
        </p:sp>
        <p:sp>
          <p:nvSpPr>
            <p:cNvPr id="47112" name="Line 18"/>
            <p:cNvSpPr>
              <a:spLocks noChangeShapeType="1"/>
            </p:cNvSpPr>
            <p:nvPr/>
          </p:nvSpPr>
          <p:spPr bwMode="auto">
            <a:xfrm>
              <a:off x="1950" y="1509"/>
              <a:ext cx="0" cy="1104"/>
            </a:xfrm>
            <a:prstGeom prst="line">
              <a:avLst/>
            </a:prstGeom>
            <a:noFill/>
            <a:ln w="9525">
              <a:solidFill>
                <a:schemeClr val="tx1"/>
              </a:solidFill>
              <a:prstDash val="lgDash"/>
              <a:round/>
              <a:headEnd/>
              <a:tailEnd/>
            </a:ln>
          </p:spPr>
          <p:txBody>
            <a:bodyPr/>
            <a:lstStyle/>
            <a:p>
              <a:endParaRPr lang="zh-CN" altLang="en-US"/>
            </a:p>
          </p:txBody>
        </p:sp>
        <p:sp>
          <p:nvSpPr>
            <p:cNvPr id="47113" name="Line 19"/>
            <p:cNvSpPr>
              <a:spLocks noChangeShapeType="1"/>
            </p:cNvSpPr>
            <p:nvPr/>
          </p:nvSpPr>
          <p:spPr bwMode="auto">
            <a:xfrm>
              <a:off x="1170" y="2544"/>
              <a:ext cx="76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7114" name="Text Box 20"/>
            <p:cNvSpPr txBox="1">
              <a:spLocks noChangeArrowheads="1"/>
            </p:cNvSpPr>
            <p:nvPr/>
          </p:nvSpPr>
          <p:spPr bwMode="auto">
            <a:xfrm>
              <a:off x="1440" y="2544"/>
              <a:ext cx="576" cy="327"/>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L</a:t>
              </a:r>
            </a:p>
          </p:txBody>
        </p:sp>
      </p:grpSp>
      <p:graphicFrame>
        <p:nvGraphicFramePr>
          <p:cNvPr id="381973" name="Object 2"/>
          <p:cNvGraphicFramePr>
            <a:graphicFrameLocks noChangeAspect="1"/>
          </p:cNvGraphicFramePr>
          <p:nvPr/>
        </p:nvGraphicFramePr>
        <p:xfrm>
          <a:off x="6143625" y="2357438"/>
          <a:ext cx="1381125" cy="1152525"/>
        </p:xfrm>
        <a:graphic>
          <a:graphicData uri="http://schemas.openxmlformats.org/presentationml/2006/ole">
            <mc:AlternateContent xmlns:mc="http://schemas.openxmlformats.org/markup-compatibility/2006">
              <mc:Choice xmlns:v="urn:schemas-microsoft-com:vml" Requires="v">
                <p:oleObj spid="_x0000_s47132" name="Equation" r:id="rId3" imgW="583920" imgH="393480" progId="Equation.DSMT4">
                  <p:embed/>
                </p:oleObj>
              </mc:Choice>
              <mc:Fallback>
                <p:oleObj name="Equation" r:id="rId3" imgW="58392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5" y="2357438"/>
                        <a:ext cx="13811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74" name="Object 3"/>
          <p:cNvGraphicFramePr>
            <a:graphicFrameLocks noChangeAspect="1"/>
          </p:cNvGraphicFramePr>
          <p:nvPr/>
        </p:nvGraphicFramePr>
        <p:xfrm>
          <a:off x="4127500" y="3857625"/>
          <a:ext cx="3746500" cy="930275"/>
        </p:xfrm>
        <a:graphic>
          <a:graphicData uri="http://schemas.openxmlformats.org/presentationml/2006/ole">
            <mc:AlternateContent xmlns:mc="http://schemas.openxmlformats.org/markup-compatibility/2006">
              <mc:Choice xmlns:v="urn:schemas-microsoft-com:vml" Requires="v">
                <p:oleObj spid="_x0000_s47133" name="Equation" r:id="rId5" imgW="1511280" imgH="393480" progId="Equation.DSMT4">
                  <p:embed/>
                </p:oleObj>
              </mc:Choice>
              <mc:Fallback>
                <p:oleObj name="Equation" r:id="rId5" imgW="15112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500" y="3857625"/>
                        <a:ext cx="37465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381954">
                                            <p:bg/>
                                          </p:spTgt>
                                        </p:tgtEl>
                                        <p:attrNameLst>
                                          <p:attrName>style.visibility</p:attrName>
                                        </p:attrNameLst>
                                      </p:cBhvr>
                                      <p:to>
                                        <p:strVal val="visible"/>
                                      </p:to>
                                    </p:set>
                                    <p:animEffect transition="in" filter="barn(inHorizontal)">
                                      <p:cBhvr>
                                        <p:cTn id="14" dur="500"/>
                                        <p:tgtEl>
                                          <p:spTgt spid="381954">
                                            <p:bg/>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381954">
                                            <p:txEl>
                                              <p:pRg st="1" end="1"/>
                                            </p:txEl>
                                          </p:spTgt>
                                        </p:tgtEl>
                                        <p:attrNameLst>
                                          <p:attrName>style.visibility</p:attrName>
                                        </p:attrNameLst>
                                      </p:cBhvr>
                                      <p:to>
                                        <p:strVal val="visible"/>
                                      </p:to>
                                    </p:set>
                                    <p:animEffect transition="in" filter="barn(inHorizontal)">
                                      <p:cBhvr>
                                        <p:cTn id="19" dur="500"/>
                                        <p:tgtEl>
                                          <p:spTgt spid="38195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381954">
                                            <p:txEl>
                                              <p:pRg st="2" end="2"/>
                                            </p:txEl>
                                          </p:spTgt>
                                        </p:tgtEl>
                                        <p:attrNameLst>
                                          <p:attrName>style.visibility</p:attrName>
                                        </p:attrNameLst>
                                      </p:cBhvr>
                                      <p:to>
                                        <p:strVal val="visible"/>
                                      </p:to>
                                    </p:set>
                                    <p:animEffect transition="in" filter="barn(inHorizontal)">
                                      <p:cBhvr>
                                        <p:cTn id="24" dur="500"/>
                                        <p:tgtEl>
                                          <p:spTgt spid="38195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381954">
                                            <p:txEl>
                                              <p:pRg st="3" end="3"/>
                                            </p:txEl>
                                          </p:spTgt>
                                        </p:tgtEl>
                                        <p:attrNameLst>
                                          <p:attrName>style.visibility</p:attrName>
                                        </p:attrNameLst>
                                      </p:cBhvr>
                                      <p:to>
                                        <p:strVal val="visible"/>
                                      </p:to>
                                    </p:set>
                                    <p:animEffect transition="in" filter="barn(inHorizontal)">
                                      <p:cBhvr>
                                        <p:cTn id="29" dur="500"/>
                                        <p:tgtEl>
                                          <p:spTgt spid="38195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grpId="0" nodeType="clickEffect">
                                  <p:stCondLst>
                                    <p:cond delay="0"/>
                                  </p:stCondLst>
                                  <p:childTnLst>
                                    <p:set>
                                      <p:cBhvr>
                                        <p:cTn id="33" dur="1" fill="hold">
                                          <p:stCondLst>
                                            <p:cond delay="0"/>
                                          </p:stCondLst>
                                        </p:cTn>
                                        <p:tgtEl>
                                          <p:spTgt spid="381954">
                                            <p:txEl>
                                              <p:pRg st="4" end="4"/>
                                            </p:txEl>
                                          </p:spTgt>
                                        </p:tgtEl>
                                        <p:attrNameLst>
                                          <p:attrName>style.visibility</p:attrName>
                                        </p:attrNameLst>
                                      </p:cBhvr>
                                      <p:to>
                                        <p:strVal val="visible"/>
                                      </p:to>
                                    </p:set>
                                    <p:animEffect transition="in" filter="barn(inHorizontal)">
                                      <p:cBhvr>
                                        <p:cTn id="34" dur="500"/>
                                        <p:tgtEl>
                                          <p:spTgt spid="38195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6" fill="hold" grpId="0" nodeType="clickEffect">
                                  <p:stCondLst>
                                    <p:cond delay="0"/>
                                  </p:stCondLst>
                                  <p:childTnLst>
                                    <p:set>
                                      <p:cBhvr>
                                        <p:cTn id="38" dur="1" fill="hold">
                                          <p:stCondLst>
                                            <p:cond delay="0"/>
                                          </p:stCondLst>
                                        </p:cTn>
                                        <p:tgtEl>
                                          <p:spTgt spid="381954">
                                            <p:txEl>
                                              <p:pRg st="5" end="5"/>
                                            </p:txEl>
                                          </p:spTgt>
                                        </p:tgtEl>
                                        <p:attrNameLst>
                                          <p:attrName>style.visibility</p:attrName>
                                        </p:attrNameLst>
                                      </p:cBhvr>
                                      <p:to>
                                        <p:strVal val="visible"/>
                                      </p:to>
                                    </p:set>
                                    <p:animEffect transition="in" filter="barn(inHorizontal)">
                                      <p:cBhvr>
                                        <p:cTn id="39" dur="500"/>
                                        <p:tgtEl>
                                          <p:spTgt spid="38195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6" fill="hold" nodeType="clickEffect">
                                  <p:stCondLst>
                                    <p:cond delay="0"/>
                                  </p:stCondLst>
                                  <p:childTnLst>
                                    <p:set>
                                      <p:cBhvr>
                                        <p:cTn id="43" dur="1" fill="hold">
                                          <p:stCondLst>
                                            <p:cond delay="0"/>
                                          </p:stCondLst>
                                        </p:cTn>
                                        <p:tgtEl>
                                          <p:spTgt spid="381973"/>
                                        </p:tgtEl>
                                        <p:attrNameLst>
                                          <p:attrName>style.visibility</p:attrName>
                                        </p:attrNameLst>
                                      </p:cBhvr>
                                      <p:to>
                                        <p:strVal val="visible"/>
                                      </p:to>
                                    </p:set>
                                    <p:animEffect transition="in" filter="barn(inHorizontal)">
                                      <p:cBhvr>
                                        <p:cTn id="44" dur="500"/>
                                        <p:tgtEl>
                                          <p:spTgt spid="38197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381974"/>
                                        </p:tgtEl>
                                        <p:attrNameLst>
                                          <p:attrName>style.visibility</p:attrName>
                                        </p:attrNameLst>
                                      </p:cBhvr>
                                      <p:to>
                                        <p:strVal val="visible"/>
                                      </p:to>
                                    </p:set>
                                    <p:animEffect transition="in" filter="barn(inHorizontal)">
                                      <p:cBhvr>
                                        <p:cTn id="49" dur="500"/>
                                        <p:tgtEl>
                                          <p:spTgt spid="38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a:spLocks noChangeArrowheads="1"/>
          </p:cNvSpPr>
          <p:nvPr/>
        </p:nvSpPr>
        <p:spPr bwMode="auto">
          <a:xfrm>
            <a:off x="228599" y="48542"/>
            <a:ext cx="8610600" cy="5986463"/>
          </a:xfrm>
          <a:prstGeom prst="rect">
            <a:avLst/>
          </a:prstGeom>
          <a:noFill/>
          <a:ln w="9525">
            <a:noFill/>
            <a:miter lim="800000"/>
            <a:headEnd/>
            <a:tailEnd/>
          </a:ln>
        </p:spPr>
        <p:txBody>
          <a:bodyPr/>
          <a:lstStyle/>
          <a:p>
            <a:pPr>
              <a:spcBef>
                <a:spcPct val="50000"/>
              </a:spcBef>
            </a:pPr>
            <a:endParaRPr kumimoji="1" lang="zh-CN" altLang="en-US">
              <a:latin typeface="Times New Roman" pitchFamily="18" charset="0"/>
            </a:endParaRPr>
          </a:p>
        </p:txBody>
      </p:sp>
      <p:sp>
        <p:nvSpPr>
          <p:cNvPr id="34818" name="Text Box 3"/>
          <p:cNvSpPr txBox="1">
            <a:spLocks noChangeArrowheads="1"/>
          </p:cNvSpPr>
          <p:nvPr/>
        </p:nvSpPr>
        <p:spPr bwMode="auto">
          <a:xfrm>
            <a:off x="465137" y="332789"/>
            <a:ext cx="8137525"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2）标准喷嘴 （</a:t>
            </a:r>
            <a:r>
              <a:rPr kumimoji="1" lang="en-US" altLang="zh-CN" sz="2800">
                <a:latin typeface="Times New Roman" pitchFamily="18" charset="0"/>
              </a:rPr>
              <a:t>standard  nozzle</a:t>
            </a:r>
            <a:r>
              <a:rPr kumimoji="1" lang="en-US" altLang="zh-CN" sz="2800" b="1">
                <a:latin typeface="Times New Roman" pitchFamily="18" charset="0"/>
              </a:rPr>
              <a:t>）</a:t>
            </a:r>
            <a:r>
              <a:rPr kumimoji="1" lang="zh-CN" altLang="en-US" sz="2800" b="1">
                <a:latin typeface="Times New Roman" pitchFamily="18" charset="0"/>
              </a:rPr>
              <a:t>：喇叭形状的圆板</a:t>
            </a:r>
          </a:p>
        </p:txBody>
      </p:sp>
      <p:grpSp>
        <p:nvGrpSpPr>
          <p:cNvPr id="34819" name="Group 4"/>
          <p:cNvGrpSpPr>
            <a:grpSpLocks/>
          </p:cNvGrpSpPr>
          <p:nvPr/>
        </p:nvGrpSpPr>
        <p:grpSpPr bwMode="auto">
          <a:xfrm>
            <a:off x="1042988" y="1628775"/>
            <a:ext cx="2628900" cy="2819400"/>
            <a:chOff x="1981" y="8438"/>
            <a:chExt cx="3589" cy="3845"/>
          </a:xfrm>
        </p:grpSpPr>
        <p:sp>
          <p:nvSpPr>
            <p:cNvPr id="34821" name="Line 5"/>
            <p:cNvSpPr>
              <a:spLocks noChangeShapeType="1"/>
            </p:cNvSpPr>
            <p:nvPr/>
          </p:nvSpPr>
          <p:spPr bwMode="auto">
            <a:xfrm>
              <a:off x="2946" y="8466"/>
              <a:ext cx="0" cy="3798"/>
            </a:xfrm>
            <a:prstGeom prst="line">
              <a:avLst/>
            </a:prstGeom>
            <a:noFill/>
            <a:ln w="9525">
              <a:solidFill>
                <a:srgbClr val="000000"/>
              </a:solidFill>
              <a:round/>
              <a:headEnd/>
              <a:tailEnd/>
            </a:ln>
          </p:spPr>
          <p:txBody>
            <a:bodyPr/>
            <a:lstStyle/>
            <a:p>
              <a:endParaRPr lang="zh-CN" altLang="en-US"/>
            </a:p>
          </p:txBody>
        </p:sp>
        <p:sp>
          <p:nvSpPr>
            <p:cNvPr id="34822" name="Line 6"/>
            <p:cNvSpPr>
              <a:spLocks noChangeShapeType="1"/>
            </p:cNvSpPr>
            <p:nvPr/>
          </p:nvSpPr>
          <p:spPr bwMode="auto">
            <a:xfrm>
              <a:off x="4334" y="9396"/>
              <a:ext cx="0" cy="1872"/>
            </a:xfrm>
            <a:prstGeom prst="line">
              <a:avLst/>
            </a:prstGeom>
            <a:noFill/>
            <a:ln w="9525">
              <a:solidFill>
                <a:srgbClr val="000000"/>
              </a:solidFill>
              <a:round/>
              <a:headEnd/>
              <a:tailEnd/>
            </a:ln>
          </p:spPr>
          <p:txBody>
            <a:bodyPr/>
            <a:lstStyle/>
            <a:p>
              <a:endParaRPr lang="zh-CN" altLang="en-US"/>
            </a:p>
          </p:txBody>
        </p:sp>
        <p:sp>
          <p:nvSpPr>
            <p:cNvPr id="34823" name="Line 7"/>
            <p:cNvSpPr>
              <a:spLocks noChangeShapeType="1"/>
            </p:cNvSpPr>
            <p:nvPr/>
          </p:nvSpPr>
          <p:spPr bwMode="auto">
            <a:xfrm>
              <a:off x="4334" y="9396"/>
              <a:ext cx="68" cy="0"/>
            </a:xfrm>
            <a:prstGeom prst="line">
              <a:avLst/>
            </a:prstGeom>
            <a:noFill/>
            <a:ln w="9525">
              <a:solidFill>
                <a:srgbClr val="000000"/>
              </a:solidFill>
              <a:round/>
              <a:headEnd/>
              <a:tailEnd/>
            </a:ln>
          </p:spPr>
          <p:txBody>
            <a:bodyPr/>
            <a:lstStyle/>
            <a:p>
              <a:endParaRPr lang="zh-CN" altLang="en-US"/>
            </a:p>
          </p:txBody>
        </p:sp>
        <p:sp>
          <p:nvSpPr>
            <p:cNvPr id="34824" name="Line 8"/>
            <p:cNvSpPr>
              <a:spLocks noChangeShapeType="1"/>
            </p:cNvSpPr>
            <p:nvPr/>
          </p:nvSpPr>
          <p:spPr bwMode="auto">
            <a:xfrm>
              <a:off x="4334" y="11268"/>
              <a:ext cx="68" cy="0"/>
            </a:xfrm>
            <a:prstGeom prst="line">
              <a:avLst/>
            </a:prstGeom>
            <a:noFill/>
            <a:ln w="9525">
              <a:solidFill>
                <a:srgbClr val="000000"/>
              </a:solidFill>
              <a:round/>
              <a:headEnd/>
              <a:tailEnd/>
            </a:ln>
          </p:spPr>
          <p:txBody>
            <a:bodyPr/>
            <a:lstStyle/>
            <a:p>
              <a:endParaRPr lang="zh-CN" altLang="en-US"/>
            </a:p>
          </p:txBody>
        </p:sp>
        <p:sp>
          <p:nvSpPr>
            <p:cNvPr id="34825" name="Line 9"/>
            <p:cNvSpPr>
              <a:spLocks noChangeShapeType="1"/>
            </p:cNvSpPr>
            <p:nvPr/>
          </p:nvSpPr>
          <p:spPr bwMode="auto">
            <a:xfrm>
              <a:off x="4410" y="9308"/>
              <a:ext cx="0" cy="2041"/>
            </a:xfrm>
            <a:prstGeom prst="line">
              <a:avLst/>
            </a:prstGeom>
            <a:noFill/>
            <a:ln w="9525">
              <a:solidFill>
                <a:srgbClr val="000000"/>
              </a:solidFill>
              <a:round/>
              <a:headEnd/>
              <a:tailEnd/>
            </a:ln>
          </p:spPr>
          <p:txBody>
            <a:bodyPr/>
            <a:lstStyle/>
            <a:p>
              <a:endParaRPr lang="zh-CN" altLang="en-US"/>
            </a:p>
          </p:txBody>
        </p:sp>
        <p:sp>
          <p:nvSpPr>
            <p:cNvPr id="34826" name="Line 10"/>
            <p:cNvSpPr>
              <a:spLocks noChangeShapeType="1"/>
            </p:cNvSpPr>
            <p:nvPr/>
          </p:nvSpPr>
          <p:spPr bwMode="auto">
            <a:xfrm>
              <a:off x="3278" y="8438"/>
              <a:ext cx="0" cy="709"/>
            </a:xfrm>
            <a:prstGeom prst="line">
              <a:avLst/>
            </a:prstGeom>
            <a:noFill/>
            <a:ln w="9525">
              <a:solidFill>
                <a:srgbClr val="000000"/>
              </a:solidFill>
              <a:round/>
              <a:headEnd/>
              <a:tailEnd/>
            </a:ln>
          </p:spPr>
          <p:txBody>
            <a:bodyPr/>
            <a:lstStyle/>
            <a:p>
              <a:endParaRPr lang="zh-CN" altLang="en-US"/>
            </a:p>
          </p:txBody>
        </p:sp>
        <p:sp>
          <p:nvSpPr>
            <p:cNvPr id="34827" name="Arc 11"/>
            <p:cNvSpPr>
              <a:spLocks/>
            </p:cNvSpPr>
            <p:nvPr/>
          </p:nvSpPr>
          <p:spPr bwMode="auto">
            <a:xfrm rot="16200000" flipH="1">
              <a:off x="3350" y="9057"/>
              <a:ext cx="181" cy="312"/>
            </a:xfrm>
            <a:custGeom>
              <a:avLst/>
              <a:gdLst>
                <a:gd name="T0" fmla="*/ 0 w 21600"/>
                <a:gd name="T1" fmla="*/ 0 h 21600"/>
                <a:gd name="T2" fmla="*/ 2 w 21600"/>
                <a:gd name="T3" fmla="*/ 5 h 21600"/>
                <a:gd name="T4" fmla="*/ 0 w 21600"/>
                <a:gd name="T5" fmla="*/ 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p>
          </p:txBody>
        </p:sp>
        <p:sp>
          <p:nvSpPr>
            <p:cNvPr id="34828" name="Line 12"/>
            <p:cNvSpPr>
              <a:spLocks noChangeShapeType="1"/>
            </p:cNvSpPr>
            <p:nvPr/>
          </p:nvSpPr>
          <p:spPr bwMode="auto">
            <a:xfrm>
              <a:off x="3610" y="9303"/>
              <a:ext cx="794" cy="0"/>
            </a:xfrm>
            <a:prstGeom prst="line">
              <a:avLst/>
            </a:prstGeom>
            <a:noFill/>
            <a:ln w="9525">
              <a:solidFill>
                <a:srgbClr val="000000"/>
              </a:solidFill>
              <a:round/>
              <a:headEnd/>
              <a:tailEnd/>
            </a:ln>
          </p:spPr>
          <p:txBody>
            <a:bodyPr/>
            <a:lstStyle/>
            <a:p>
              <a:endParaRPr lang="zh-CN" altLang="en-US"/>
            </a:p>
          </p:txBody>
        </p:sp>
        <p:sp>
          <p:nvSpPr>
            <p:cNvPr id="34829" name="Line 13"/>
            <p:cNvSpPr>
              <a:spLocks noChangeShapeType="1"/>
            </p:cNvSpPr>
            <p:nvPr/>
          </p:nvSpPr>
          <p:spPr bwMode="auto">
            <a:xfrm>
              <a:off x="3473" y="9552"/>
              <a:ext cx="1448" cy="0"/>
            </a:xfrm>
            <a:prstGeom prst="line">
              <a:avLst/>
            </a:prstGeom>
            <a:noFill/>
            <a:ln w="9525">
              <a:solidFill>
                <a:srgbClr val="000000"/>
              </a:solidFill>
              <a:round/>
              <a:headEnd/>
              <a:tailEnd/>
            </a:ln>
          </p:spPr>
          <p:txBody>
            <a:bodyPr/>
            <a:lstStyle/>
            <a:p>
              <a:endParaRPr lang="zh-CN" altLang="en-US"/>
            </a:p>
          </p:txBody>
        </p:sp>
        <p:sp>
          <p:nvSpPr>
            <p:cNvPr id="34830" name="Line 14"/>
            <p:cNvSpPr>
              <a:spLocks noChangeShapeType="1"/>
            </p:cNvSpPr>
            <p:nvPr/>
          </p:nvSpPr>
          <p:spPr bwMode="auto">
            <a:xfrm>
              <a:off x="3503" y="11061"/>
              <a:ext cx="1448" cy="0"/>
            </a:xfrm>
            <a:prstGeom prst="line">
              <a:avLst/>
            </a:prstGeom>
            <a:noFill/>
            <a:ln w="9525">
              <a:solidFill>
                <a:srgbClr val="000000"/>
              </a:solidFill>
              <a:round/>
              <a:headEnd/>
              <a:tailEnd/>
            </a:ln>
          </p:spPr>
          <p:txBody>
            <a:bodyPr/>
            <a:lstStyle/>
            <a:p>
              <a:endParaRPr lang="zh-CN" altLang="en-US"/>
            </a:p>
          </p:txBody>
        </p:sp>
        <p:sp>
          <p:nvSpPr>
            <p:cNvPr id="34831" name="Line 15"/>
            <p:cNvSpPr>
              <a:spLocks noChangeShapeType="1"/>
            </p:cNvSpPr>
            <p:nvPr/>
          </p:nvSpPr>
          <p:spPr bwMode="auto">
            <a:xfrm>
              <a:off x="4515" y="9549"/>
              <a:ext cx="0" cy="1502"/>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34832" name="Text Box 16"/>
            <p:cNvSpPr txBox="1">
              <a:spLocks noChangeArrowheads="1"/>
            </p:cNvSpPr>
            <p:nvPr/>
          </p:nvSpPr>
          <p:spPr bwMode="auto">
            <a:xfrm>
              <a:off x="4665" y="10020"/>
              <a:ext cx="905" cy="624"/>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d</a:t>
              </a:r>
            </a:p>
          </p:txBody>
        </p:sp>
        <p:sp>
          <p:nvSpPr>
            <p:cNvPr id="34833" name="Line 17"/>
            <p:cNvSpPr>
              <a:spLocks noChangeShapeType="1"/>
            </p:cNvSpPr>
            <p:nvPr/>
          </p:nvSpPr>
          <p:spPr bwMode="auto">
            <a:xfrm>
              <a:off x="3610" y="11376"/>
              <a:ext cx="794" cy="0"/>
            </a:xfrm>
            <a:prstGeom prst="line">
              <a:avLst/>
            </a:prstGeom>
            <a:noFill/>
            <a:ln w="9525">
              <a:solidFill>
                <a:srgbClr val="000000"/>
              </a:solidFill>
              <a:round/>
              <a:headEnd/>
              <a:tailEnd/>
            </a:ln>
          </p:spPr>
          <p:txBody>
            <a:bodyPr/>
            <a:lstStyle/>
            <a:p>
              <a:endParaRPr lang="zh-CN" altLang="en-US"/>
            </a:p>
          </p:txBody>
        </p:sp>
        <p:sp>
          <p:nvSpPr>
            <p:cNvPr id="34834" name="Line 18"/>
            <p:cNvSpPr>
              <a:spLocks noChangeShapeType="1"/>
            </p:cNvSpPr>
            <p:nvPr/>
          </p:nvSpPr>
          <p:spPr bwMode="auto">
            <a:xfrm>
              <a:off x="3293" y="11631"/>
              <a:ext cx="0" cy="652"/>
            </a:xfrm>
            <a:prstGeom prst="line">
              <a:avLst/>
            </a:prstGeom>
            <a:noFill/>
            <a:ln w="9525">
              <a:solidFill>
                <a:srgbClr val="000000"/>
              </a:solidFill>
              <a:round/>
              <a:headEnd/>
              <a:tailEnd/>
            </a:ln>
          </p:spPr>
          <p:txBody>
            <a:bodyPr/>
            <a:lstStyle/>
            <a:p>
              <a:endParaRPr lang="zh-CN" altLang="en-US"/>
            </a:p>
          </p:txBody>
        </p:sp>
        <p:sp>
          <p:nvSpPr>
            <p:cNvPr id="34835" name="Arc 19"/>
            <p:cNvSpPr>
              <a:spLocks/>
            </p:cNvSpPr>
            <p:nvPr/>
          </p:nvSpPr>
          <p:spPr bwMode="auto">
            <a:xfrm flipH="1">
              <a:off x="3296" y="11355"/>
              <a:ext cx="306" cy="312"/>
            </a:xfrm>
            <a:custGeom>
              <a:avLst/>
              <a:gdLst>
                <a:gd name="T0" fmla="*/ 0 w 21600"/>
                <a:gd name="T1" fmla="*/ 0 h 21600"/>
                <a:gd name="T2" fmla="*/ 4 w 21600"/>
                <a:gd name="T3" fmla="*/ 5 h 21600"/>
                <a:gd name="T4" fmla="*/ 0 w 21600"/>
                <a:gd name="T5" fmla="*/ 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p>
          </p:txBody>
        </p:sp>
        <p:sp>
          <p:nvSpPr>
            <p:cNvPr id="34836" name="Arc 20"/>
            <p:cNvSpPr>
              <a:spLocks/>
            </p:cNvSpPr>
            <p:nvPr/>
          </p:nvSpPr>
          <p:spPr bwMode="auto">
            <a:xfrm flipH="1">
              <a:off x="2941" y="11045"/>
              <a:ext cx="556" cy="802"/>
            </a:xfrm>
            <a:custGeom>
              <a:avLst/>
              <a:gdLst>
                <a:gd name="T0" fmla="*/ 0 w 21600"/>
                <a:gd name="T1" fmla="*/ 0 h 21600"/>
                <a:gd name="T2" fmla="*/ 14 w 21600"/>
                <a:gd name="T3" fmla="*/ 30 h 21600"/>
                <a:gd name="T4" fmla="*/ 0 w 21600"/>
                <a:gd name="T5" fmla="*/ 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p>
          </p:txBody>
        </p:sp>
        <p:sp>
          <p:nvSpPr>
            <p:cNvPr id="34837" name="Arc 21"/>
            <p:cNvSpPr>
              <a:spLocks/>
            </p:cNvSpPr>
            <p:nvPr/>
          </p:nvSpPr>
          <p:spPr bwMode="auto">
            <a:xfrm flipH="1" flipV="1">
              <a:off x="2934" y="8768"/>
              <a:ext cx="556" cy="765"/>
            </a:xfrm>
            <a:custGeom>
              <a:avLst/>
              <a:gdLst>
                <a:gd name="T0" fmla="*/ 0 w 21600"/>
                <a:gd name="T1" fmla="*/ 0 h 21600"/>
                <a:gd name="T2" fmla="*/ 14 w 21600"/>
                <a:gd name="T3" fmla="*/ 27 h 21600"/>
                <a:gd name="T4" fmla="*/ 0 w 21600"/>
                <a:gd name="T5" fmla="*/ 2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p>
          </p:txBody>
        </p:sp>
        <p:sp>
          <p:nvSpPr>
            <p:cNvPr id="34838" name="Line 22"/>
            <p:cNvSpPr>
              <a:spLocks noChangeShapeType="1"/>
            </p:cNvSpPr>
            <p:nvPr/>
          </p:nvSpPr>
          <p:spPr bwMode="auto">
            <a:xfrm flipH="1">
              <a:off x="3039" y="8916"/>
              <a:ext cx="249" cy="312"/>
            </a:xfrm>
            <a:prstGeom prst="line">
              <a:avLst/>
            </a:prstGeom>
            <a:noFill/>
            <a:ln w="9525">
              <a:solidFill>
                <a:srgbClr val="000000"/>
              </a:solidFill>
              <a:round/>
              <a:headEnd/>
              <a:tailEnd/>
            </a:ln>
          </p:spPr>
          <p:txBody>
            <a:bodyPr/>
            <a:lstStyle/>
            <a:p>
              <a:endParaRPr lang="zh-CN" altLang="en-US"/>
            </a:p>
          </p:txBody>
        </p:sp>
        <p:sp>
          <p:nvSpPr>
            <p:cNvPr id="34839" name="Line 23"/>
            <p:cNvSpPr>
              <a:spLocks noChangeShapeType="1"/>
            </p:cNvSpPr>
            <p:nvPr/>
          </p:nvSpPr>
          <p:spPr bwMode="auto">
            <a:xfrm flipH="1">
              <a:off x="3957" y="9315"/>
              <a:ext cx="181" cy="215"/>
            </a:xfrm>
            <a:prstGeom prst="line">
              <a:avLst/>
            </a:prstGeom>
            <a:noFill/>
            <a:ln w="9525">
              <a:solidFill>
                <a:srgbClr val="000000"/>
              </a:solidFill>
              <a:round/>
              <a:headEnd/>
              <a:tailEnd/>
            </a:ln>
          </p:spPr>
          <p:txBody>
            <a:bodyPr/>
            <a:lstStyle/>
            <a:p>
              <a:endParaRPr lang="zh-CN" altLang="en-US"/>
            </a:p>
          </p:txBody>
        </p:sp>
        <p:sp>
          <p:nvSpPr>
            <p:cNvPr id="34840" name="Line 24"/>
            <p:cNvSpPr>
              <a:spLocks noChangeShapeType="1"/>
            </p:cNvSpPr>
            <p:nvPr/>
          </p:nvSpPr>
          <p:spPr bwMode="auto">
            <a:xfrm flipH="1">
              <a:off x="4137" y="9315"/>
              <a:ext cx="181" cy="215"/>
            </a:xfrm>
            <a:prstGeom prst="line">
              <a:avLst/>
            </a:prstGeom>
            <a:noFill/>
            <a:ln w="9525">
              <a:solidFill>
                <a:srgbClr val="000000"/>
              </a:solidFill>
              <a:round/>
              <a:headEnd/>
              <a:tailEnd/>
            </a:ln>
          </p:spPr>
          <p:txBody>
            <a:bodyPr/>
            <a:lstStyle/>
            <a:p>
              <a:endParaRPr lang="zh-CN" altLang="en-US"/>
            </a:p>
          </p:txBody>
        </p:sp>
        <p:sp>
          <p:nvSpPr>
            <p:cNvPr id="34841" name="Line 25"/>
            <p:cNvSpPr>
              <a:spLocks noChangeShapeType="1"/>
            </p:cNvSpPr>
            <p:nvPr/>
          </p:nvSpPr>
          <p:spPr bwMode="auto">
            <a:xfrm flipH="1">
              <a:off x="3687" y="9330"/>
              <a:ext cx="181" cy="215"/>
            </a:xfrm>
            <a:prstGeom prst="line">
              <a:avLst/>
            </a:prstGeom>
            <a:noFill/>
            <a:ln w="9525">
              <a:solidFill>
                <a:srgbClr val="000000"/>
              </a:solidFill>
              <a:round/>
              <a:headEnd/>
              <a:tailEnd/>
            </a:ln>
          </p:spPr>
          <p:txBody>
            <a:bodyPr/>
            <a:lstStyle/>
            <a:p>
              <a:endParaRPr lang="zh-CN" altLang="en-US"/>
            </a:p>
          </p:txBody>
        </p:sp>
        <p:sp>
          <p:nvSpPr>
            <p:cNvPr id="34842" name="Line 26"/>
            <p:cNvSpPr>
              <a:spLocks noChangeShapeType="1"/>
            </p:cNvSpPr>
            <p:nvPr/>
          </p:nvSpPr>
          <p:spPr bwMode="auto">
            <a:xfrm flipH="1">
              <a:off x="3492" y="9300"/>
              <a:ext cx="181" cy="215"/>
            </a:xfrm>
            <a:prstGeom prst="line">
              <a:avLst/>
            </a:prstGeom>
            <a:noFill/>
            <a:ln w="9525">
              <a:solidFill>
                <a:srgbClr val="000000"/>
              </a:solidFill>
              <a:round/>
              <a:headEnd/>
              <a:tailEnd/>
            </a:ln>
          </p:spPr>
          <p:txBody>
            <a:bodyPr/>
            <a:lstStyle/>
            <a:p>
              <a:endParaRPr lang="zh-CN" altLang="en-US"/>
            </a:p>
          </p:txBody>
        </p:sp>
        <p:sp>
          <p:nvSpPr>
            <p:cNvPr id="34843" name="Line 27"/>
            <p:cNvSpPr>
              <a:spLocks noChangeShapeType="1"/>
            </p:cNvSpPr>
            <p:nvPr/>
          </p:nvSpPr>
          <p:spPr bwMode="auto">
            <a:xfrm flipH="1">
              <a:off x="3308" y="9300"/>
              <a:ext cx="181" cy="156"/>
            </a:xfrm>
            <a:prstGeom prst="line">
              <a:avLst/>
            </a:prstGeom>
            <a:noFill/>
            <a:ln w="9525">
              <a:solidFill>
                <a:srgbClr val="000000"/>
              </a:solidFill>
              <a:round/>
              <a:headEnd/>
              <a:tailEnd/>
            </a:ln>
          </p:spPr>
          <p:txBody>
            <a:bodyPr/>
            <a:lstStyle/>
            <a:p>
              <a:endParaRPr lang="zh-CN" altLang="en-US"/>
            </a:p>
          </p:txBody>
        </p:sp>
        <p:sp>
          <p:nvSpPr>
            <p:cNvPr id="34844" name="Line 28"/>
            <p:cNvSpPr>
              <a:spLocks noChangeShapeType="1"/>
            </p:cNvSpPr>
            <p:nvPr/>
          </p:nvSpPr>
          <p:spPr bwMode="auto">
            <a:xfrm flipH="1">
              <a:off x="3143" y="9210"/>
              <a:ext cx="181" cy="156"/>
            </a:xfrm>
            <a:prstGeom prst="line">
              <a:avLst/>
            </a:prstGeom>
            <a:noFill/>
            <a:ln w="9525">
              <a:solidFill>
                <a:srgbClr val="000000"/>
              </a:solidFill>
              <a:round/>
              <a:headEnd/>
              <a:tailEnd/>
            </a:ln>
          </p:spPr>
          <p:txBody>
            <a:bodyPr/>
            <a:lstStyle/>
            <a:p>
              <a:endParaRPr lang="zh-CN" altLang="en-US"/>
            </a:p>
          </p:txBody>
        </p:sp>
        <p:sp>
          <p:nvSpPr>
            <p:cNvPr id="34845" name="Line 29"/>
            <p:cNvSpPr>
              <a:spLocks noChangeShapeType="1"/>
            </p:cNvSpPr>
            <p:nvPr/>
          </p:nvSpPr>
          <p:spPr bwMode="auto">
            <a:xfrm rot="1200000" flipV="1">
              <a:off x="3029" y="8642"/>
              <a:ext cx="181" cy="425"/>
            </a:xfrm>
            <a:prstGeom prst="line">
              <a:avLst/>
            </a:prstGeom>
            <a:noFill/>
            <a:ln w="9525">
              <a:solidFill>
                <a:srgbClr val="000000"/>
              </a:solidFill>
              <a:round/>
              <a:headEnd/>
              <a:tailEnd/>
            </a:ln>
          </p:spPr>
          <p:txBody>
            <a:bodyPr/>
            <a:lstStyle/>
            <a:p>
              <a:endParaRPr lang="zh-CN" altLang="en-US"/>
            </a:p>
          </p:txBody>
        </p:sp>
        <p:sp>
          <p:nvSpPr>
            <p:cNvPr id="34846" name="Line 30"/>
            <p:cNvSpPr>
              <a:spLocks noChangeShapeType="1"/>
            </p:cNvSpPr>
            <p:nvPr/>
          </p:nvSpPr>
          <p:spPr bwMode="auto">
            <a:xfrm rot="1200000" flipV="1">
              <a:off x="3029" y="8447"/>
              <a:ext cx="181" cy="425"/>
            </a:xfrm>
            <a:prstGeom prst="line">
              <a:avLst/>
            </a:prstGeom>
            <a:noFill/>
            <a:ln w="9525">
              <a:solidFill>
                <a:srgbClr val="000000"/>
              </a:solidFill>
              <a:round/>
              <a:headEnd/>
              <a:tailEnd/>
            </a:ln>
          </p:spPr>
          <p:txBody>
            <a:bodyPr/>
            <a:lstStyle/>
            <a:p>
              <a:endParaRPr lang="zh-CN" altLang="en-US"/>
            </a:p>
          </p:txBody>
        </p:sp>
        <p:sp>
          <p:nvSpPr>
            <p:cNvPr id="34847" name="Line 31"/>
            <p:cNvSpPr>
              <a:spLocks noChangeShapeType="1"/>
            </p:cNvSpPr>
            <p:nvPr/>
          </p:nvSpPr>
          <p:spPr bwMode="auto">
            <a:xfrm flipH="1">
              <a:off x="2932" y="8475"/>
              <a:ext cx="181" cy="156"/>
            </a:xfrm>
            <a:prstGeom prst="line">
              <a:avLst/>
            </a:prstGeom>
            <a:noFill/>
            <a:ln w="9525">
              <a:solidFill>
                <a:srgbClr val="000000"/>
              </a:solidFill>
              <a:round/>
              <a:headEnd/>
              <a:tailEnd/>
            </a:ln>
          </p:spPr>
          <p:txBody>
            <a:bodyPr/>
            <a:lstStyle/>
            <a:p>
              <a:endParaRPr lang="zh-CN" altLang="en-US"/>
            </a:p>
          </p:txBody>
        </p:sp>
        <p:sp>
          <p:nvSpPr>
            <p:cNvPr id="34848" name="Line 32"/>
            <p:cNvSpPr>
              <a:spLocks noChangeShapeType="1"/>
            </p:cNvSpPr>
            <p:nvPr/>
          </p:nvSpPr>
          <p:spPr bwMode="auto">
            <a:xfrm>
              <a:off x="3791" y="11052"/>
              <a:ext cx="181" cy="312"/>
            </a:xfrm>
            <a:prstGeom prst="line">
              <a:avLst/>
            </a:prstGeom>
            <a:noFill/>
            <a:ln w="9525">
              <a:solidFill>
                <a:srgbClr val="000000"/>
              </a:solidFill>
              <a:round/>
              <a:headEnd/>
              <a:tailEnd/>
            </a:ln>
          </p:spPr>
          <p:txBody>
            <a:bodyPr/>
            <a:lstStyle/>
            <a:p>
              <a:endParaRPr lang="zh-CN" altLang="en-US"/>
            </a:p>
          </p:txBody>
        </p:sp>
        <p:sp>
          <p:nvSpPr>
            <p:cNvPr id="34849" name="Line 33"/>
            <p:cNvSpPr>
              <a:spLocks noChangeShapeType="1"/>
            </p:cNvSpPr>
            <p:nvPr/>
          </p:nvSpPr>
          <p:spPr bwMode="auto">
            <a:xfrm>
              <a:off x="3986" y="11052"/>
              <a:ext cx="181" cy="312"/>
            </a:xfrm>
            <a:prstGeom prst="line">
              <a:avLst/>
            </a:prstGeom>
            <a:noFill/>
            <a:ln w="9525">
              <a:solidFill>
                <a:srgbClr val="000000"/>
              </a:solidFill>
              <a:round/>
              <a:headEnd/>
              <a:tailEnd/>
            </a:ln>
          </p:spPr>
          <p:txBody>
            <a:bodyPr/>
            <a:lstStyle/>
            <a:p>
              <a:endParaRPr lang="zh-CN" altLang="en-US"/>
            </a:p>
          </p:txBody>
        </p:sp>
        <p:sp>
          <p:nvSpPr>
            <p:cNvPr id="34850" name="Line 34"/>
            <p:cNvSpPr>
              <a:spLocks noChangeShapeType="1"/>
            </p:cNvSpPr>
            <p:nvPr/>
          </p:nvSpPr>
          <p:spPr bwMode="auto">
            <a:xfrm>
              <a:off x="3596" y="11037"/>
              <a:ext cx="181" cy="312"/>
            </a:xfrm>
            <a:prstGeom prst="line">
              <a:avLst/>
            </a:prstGeom>
            <a:noFill/>
            <a:ln w="9525">
              <a:solidFill>
                <a:srgbClr val="000000"/>
              </a:solidFill>
              <a:round/>
              <a:headEnd/>
              <a:tailEnd/>
            </a:ln>
          </p:spPr>
          <p:txBody>
            <a:bodyPr/>
            <a:lstStyle/>
            <a:p>
              <a:endParaRPr lang="zh-CN" altLang="en-US"/>
            </a:p>
          </p:txBody>
        </p:sp>
        <p:sp>
          <p:nvSpPr>
            <p:cNvPr id="34851" name="Line 35"/>
            <p:cNvSpPr>
              <a:spLocks noChangeShapeType="1"/>
            </p:cNvSpPr>
            <p:nvPr/>
          </p:nvSpPr>
          <p:spPr bwMode="auto">
            <a:xfrm>
              <a:off x="4151" y="11037"/>
              <a:ext cx="181" cy="312"/>
            </a:xfrm>
            <a:prstGeom prst="line">
              <a:avLst/>
            </a:prstGeom>
            <a:noFill/>
            <a:ln w="9525">
              <a:solidFill>
                <a:srgbClr val="000000"/>
              </a:solidFill>
              <a:round/>
              <a:headEnd/>
              <a:tailEnd/>
            </a:ln>
          </p:spPr>
          <p:txBody>
            <a:bodyPr/>
            <a:lstStyle/>
            <a:p>
              <a:endParaRPr lang="zh-CN" altLang="en-US"/>
            </a:p>
          </p:txBody>
        </p:sp>
        <p:sp>
          <p:nvSpPr>
            <p:cNvPr id="34852" name="Line 36"/>
            <p:cNvSpPr>
              <a:spLocks noChangeShapeType="1"/>
            </p:cNvSpPr>
            <p:nvPr/>
          </p:nvSpPr>
          <p:spPr bwMode="auto">
            <a:xfrm>
              <a:off x="3431" y="11022"/>
              <a:ext cx="181" cy="312"/>
            </a:xfrm>
            <a:prstGeom prst="line">
              <a:avLst/>
            </a:prstGeom>
            <a:noFill/>
            <a:ln w="9525">
              <a:solidFill>
                <a:srgbClr val="000000"/>
              </a:solidFill>
              <a:round/>
              <a:headEnd/>
              <a:tailEnd/>
            </a:ln>
          </p:spPr>
          <p:txBody>
            <a:bodyPr/>
            <a:lstStyle/>
            <a:p>
              <a:endParaRPr lang="zh-CN" altLang="en-US"/>
            </a:p>
          </p:txBody>
        </p:sp>
        <p:sp>
          <p:nvSpPr>
            <p:cNvPr id="34853" name="Line 37"/>
            <p:cNvSpPr>
              <a:spLocks noChangeShapeType="1"/>
            </p:cNvSpPr>
            <p:nvPr/>
          </p:nvSpPr>
          <p:spPr bwMode="auto">
            <a:xfrm>
              <a:off x="3086" y="11307"/>
              <a:ext cx="181" cy="312"/>
            </a:xfrm>
            <a:prstGeom prst="line">
              <a:avLst/>
            </a:prstGeom>
            <a:noFill/>
            <a:ln w="9525">
              <a:solidFill>
                <a:srgbClr val="000000"/>
              </a:solidFill>
              <a:round/>
              <a:headEnd/>
              <a:tailEnd/>
            </a:ln>
          </p:spPr>
          <p:txBody>
            <a:bodyPr/>
            <a:lstStyle/>
            <a:p>
              <a:endParaRPr lang="zh-CN" altLang="en-US"/>
            </a:p>
          </p:txBody>
        </p:sp>
        <p:sp>
          <p:nvSpPr>
            <p:cNvPr id="34854" name="Line 38"/>
            <p:cNvSpPr>
              <a:spLocks noChangeShapeType="1"/>
            </p:cNvSpPr>
            <p:nvPr/>
          </p:nvSpPr>
          <p:spPr bwMode="auto">
            <a:xfrm>
              <a:off x="3266" y="11112"/>
              <a:ext cx="181" cy="312"/>
            </a:xfrm>
            <a:prstGeom prst="line">
              <a:avLst/>
            </a:prstGeom>
            <a:noFill/>
            <a:ln w="9525">
              <a:solidFill>
                <a:srgbClr val="000000"/>
              </a:solidFill>
              <a:round/>
              <a:headEnd/>
              <a:tailEnd/>
            </a:ln>
          </p:spPr>
          <p:txBody>
            <a:bodyPr/>
            <a:lstStyle/>
            <a:p>
              <a:endParaRPr lang="zh-CN" altLang="en-US"/>
            </a:p>
          </p:txBody>
        </p:sp>
        <p:sp>
          <p:nvSpPr>
            <p:cNvPr id="34855" name="Line 39"/>
            <p:cNvSpPr>
              <a:spLocks noChangeShapeType="1"/>
            </p:cNvSpPr>
            <p:nvPr/>
          </p:nvSpPr>
          <p:spPr bwMode="auto">
            <a:xfrm>
              <a:off x="2931" y="11805"/>
              <a:ext cx="362" cy="468"/>
            </a:xfrm>
            <a:prstGeom prst="line">
              <a:avLst/>
            </a:prstGeom>
            <a:noFill/>
            <a:ln w="9525">
              <a:solidFill>
                <a:srgbClr val="000000"/>
              </a:solidFill>
              <a:round/>
              <a:headEnd/>
              <a:tailEnd/>
            </a:ln>
          </p:spPr>
          <p:txBody>
            <a:bodyPr/>
            <a:lstStyle/>
            <a:p>
              <a:endParaRPr lang="zh-CN" altLang="en-US"/>
            </a:p>
          </p:txBody>
        </p:sp>
        <p:sp>
          <p:nvSpPr>
            <p:cNvPr id="34856" name="Line 40"/>
            <p:cNvSpPr>
              <a:spLocks noChangeShapeType="1"/>
            </p:cNvSpPr>
            <p:nvPr/>
          </p:nvSpPr>
          <p:spPr bwMode="auto">
            <a:xfrm>
              <a:off x="2932" y="11955"/>
              <a:ext cx="181" cy="312"/>
            </a:xfrm>
            <a:prstGeom prst="line">
              <a:avLst/>
            </a:prstGeom>
            <a:noFill/>
            <a:ln w="9525">
              <a:solidFill>
                <a:srgbClr val="000000"/>
              </a:solidFill>
              <a:round/>
              <a:headEnd/>
              <a:tailEnd/>
            </a:ln>
          </p:spPr>
          <p:txBody>
            <a:bodyPr/>
            <a:lstStyle/>
            <a:p>
              <a:endParaRPr lang="zh-CN" altLang="en-US"/>
            </a:p>
          </p:txBody>
        </p:sp>
        <p:sp>
          <p:nvSpPr>
            <p:cNvPr id="34857" name="Line 41"/>
            <p:cNvSpPr>
              <a:spLocks noChangeShapeType="1"/>
            </p:cNvSpPr>
            <p:nvPr/>
          </p:nvSpPr>
          <p:spPr bwMode="auto">
            <a:xfrm>
              <a:off x="2991" y="11562"/>
              <a:ext cx="306" cy="414"/>
            </a:xfrm>
            <a:prstGeom prst="line">
              <a:avLst/>
            </a:prstGeom>
            <a:noFill/>
            <a:ln w="9525">
              <a:solidFill>
                <a:srgbClr val="000000"/>
              </a:solidFill>
              <a:round/>
              <a:headEnd/>
              <a:tailEnd/>
            </a:ln>
          </p:spPr>
          <p:txBody>
            <a:bodyPr/>
            <a:lstStyle/>
            <a:p>
              <a:endParaRPr lang="zh-CN" altLang="en-US"/>
            </a:p>
          </p:txBody>
        </p:sp>
        <p:sp>
          <p:nvSpPr>
            <p:cNvPr id="34858" name="Line 42"/>
            <p:cNvSpPr>
              <a:spLocks noChangeShapeType="1"/>
            </p:cNvSpPr>
            <p:nvPr/>
          </p:nvSpPr>
          <p:spPr bwMode="auto">
            <a:xfrm>
              <a:off x="2343" y="9240"/>
              <a:ext cx="724" cy="0"/>
            </a:xfrm>
            <a:prstGeom prst="line">
              <a:avLst/>
            </a:prstGeom>
            <a:noFill/>
            <a:ln w="9525">
              <a:solidFill>
                <a:srgbClr val="000000"/>
              </a:solidFill>
              <a:round/>
              <a:headEnd/>
              <a:tailEnd/>
            </a:ln>
          </p:spPr>
          <p:txBody>
            <a:bodyPr/>
            <a:lstStyle/>
            <a:p>
              <a:endParaRPr lang="zh-CN" altLang="en-US"/>
            </a:p>
          </p:txBody>
        </p:sp>
        <p:sp>
          <p:nvSpPr>
            <p:cNvPr id="34859" name="Line 43"/>
            <p:cNvSpPr>
              <a:spLocks noChangeShapeType="1"/>
            </p:cNvSpPr>
            <p:nvPr/>
          </p:nvSpPr>
          <p:spPr bwMode="auto">
            <a:xfrm>
              <a:off x="2297" y="11424"/>
              <a:ext cx="724" cy="0"/>
            </a:xfrm>
            <a:prstGeom prst="line">
              <a:avLst/>
            </a:prstGeom>
            <a:noFill/>
            <a:ln w="9525">
              <a:solidFill>
                <a:srgbClr val="000000"/>
              </a:solidFill>
              <a:round/>
              <a:headEnd/>
              <a:tailEnd/>
            </a:ln>
          </p:spPr>
          <p:txBody>
            <a:bodyPr/>
            <a:lstStyle/>
            <a:p>
              <a:endParaRPr lang="zh-CN" altLang="en-US"/>
            </a:p>
          </p:txBody>
        </p:sp>
        <p:sp>
          <p:nvSpPr>
            <p:cNvPr id="34860" name="Line 44"/>
            <p:cNvSpPr>
              <a:spLocks noChangeShapeType="1"/>
            </p:cNvSpPr>
            <p:nvPr/>
          </p:nvSpPr>
          <p:spPr bwMode="auto">
            <a:xfrm>
              <a:off x="2524" y="9240"/>
              <a:ext cx="0" cy="2184"/>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34861" name="Text Box 45"/>
            <p:cNvSpPr txBox="1">
              <a:spLocks noChangeArrowheads="1"/>
            </p:cNvSpPr>
            <p:nvPr/>
          </p:nvSpPr>
          <p:spPr bwMode="auto">
            <a:xfrm>
              <a:off x="1981" y="10020"/>
              <a:ext cx="724" cy="468"/>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D</a:t>
              </a:r>
            </a:p>
          </p:txBody>
        </p:sp>
      </p:grpSp>
      <p:sp>
        <p:nvSpPr>
          <p:cNvPr id="34820" name="Text Box 53"/>
          <p:cNvSpPr txBox="1">
            <a:spLocks noChangeArrowheads="1"/>
          </p:cNvSpPr>
          <p:nvPr/>
        </p:nvSpPr>
        <p:spPr bwMode="auto">
          <a:xfrm>
            <a:off x="4211638" y="1916113"/>
            <a:ext cx="3529012" cy="3382962"/>
          </a:xfrm>
          <a:prstGeom prst="rect">
            <a:avLst/>
          </a:prstGeom>
          <a:noFill/>
          <a:ln w="9525">
            <a:noFill/>
            <a:miter lim="800000"/>
            <a:headEnd/>
            <a:tailEnd/>
          </a:ln>
        </p:spPr>
        <p:txBody>
          <a:bodyPr>
            <a:spAutoFit/>
          </a:bodyPr>
          <a:lstStyle/>
          <a:p>
            <a:pPr>
              <a:lnSpc>
                <a:spcPct val="120000"/>
              </a:lnSpc>
              <a:spcBef>
                <a:spcPct val="50000"/>
              </a:spcBef>
            </a:pPr>
            <a:r>
              <a:rPr kumimoji="1" lang="zh-CN" altLang="en-US" sz="2800" b="1">
                <a:latin typeface="Times New Roman" pitchFamily="18" charset="0"/>
              </a:rPr>
              <a:t>压差损失小，使用寿命长，结构复杂，体积大，成本高</a:t>
            </a:r>
          </a:p>
          <a:p>
            <a:pPr>
              <a:lnSpc>
                <a:spcPct val="120000"/>
              </a:lnSpc>
            </a:pPr>
            <a:r>
              <a:rPr lang="zh-CN" altLang="en-US" sz="2800" b="1">
                <a:latin typeface="Times New Roman" pitchFamily="18" charset="0"/>
              </a:rPr>
              <a:t>（1）角接取压方式</a:t>
            </a:r>
          </a:p>
          <a:p>
            <a:pPr>
              <a:lnSpc>
                <a:spcPct val="120000"/>
              </a:lnSpc>
            </a:pPr>
            <a:r>
              <a:rPr lang="zh-CN" altLang="en-US" sz="2800" b="1">
                <a:latin typeface="Times New Roman" pitchFamily="18" charset="0"/>
              </a:rPr>
              <a:t>（2） </a:t>
            </a:r>
            <a:r>
              <a:rPr lang="en-US" altLang="zh-CN" sz="2800" b="1">
                <a:latin typeface="Times New Roman" pitchFamily="18" charset="0"/>
              </a:rPr>
              <a:t>D</a:t>
            </a:r>
            <a:r>
              <a:rPr lang="zh-CN" altLang="en-US" sz="2800" b="1">
                <a:latin typeface="Times New Roman" pitchFamily="18" charset="0"/>
              </a:rPr>
              <a:t>和</a:t>
            </a:r>
            <a:r>
              <a:rPr lang="en-US" altLang="zh-CN" sz="2800" b="1">
                <a:latin typeface="Times New Roman" pitchFamily="18" charset="0"/>
              </a:rPr>
              <a:t>D/2 </a:t>
            </a:r>
            <a:r>
              <a:rPr lang="zh-CN" altLang="en-US" sz="2800" b="1">
                <a:latin typeface="Times New Roman" pitchFamily="18" charset="0"/>
              </a:rPr>
              <a:t>取压</a:t>
            </a:r>
            <a:endParaRPr lang="en-US" altLang="zh-CN" sz="2800" b="1">
              <a:latin typeface="Times New Roman" pitchFamily="18" charset="0"/>
            </a:endParaRPr>
          </a:p>
          <a:p>
            <a:pPr>
              <a:lnSpc>
                <a:spcPct val="120000"/>
              </a:lnSpc>
              <a:spcBef>
                <a:spcPct val="50000"/>
              </a:spcBef>
            </a:pPr>
            <a:endParaRPr kumimoji="1" lang="en-US" altLang="zh-CN" sz="2800" b="1">
              <a:latin typeface="Times New Roman" pitchFamily="18" charset="0"/>
            </a:endParaRPr>
          </a:p>
        </p:txBody>
      </p:sp>
    </p:spTree>
  </p:cSld>
  <p:clrMapOvr>
    <a:masterClrMapping/>
  </p:clrMapOvr>
  <p:transition>
    <p:sndAc>
      <p:stSnd>
        <p:snd r:embed="rId2" name="chimes.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body" sz="half" idx="1"/>
          </p:nvPr>
        </p:nvSpPr>
        <p:spPr>
          <a:xfrm>
            <a:off x="571500" y="1500188"/>
            <a:ext cx="7272338" cy="979487"/>
          </a:xfrm>
        </p:spPr>
        <p:txBody>
          <a:bodyPr/>
          <a:lstStyle/>
          <a:p>
            <a:pPr eaLnBrk="1" hangingPunct="1">
              <a:buFont typeface="Arial" charset="0"/>
              <a:buNone/>
            </a:pPr>
            <a:r>
              <a:rPr lang="zh-CN" altLang="en-US" sz="2400" b="1" smtClean="0">
                <a:solidFill>
                  <a:srgbClr val="FF0000"/>
                </a:solidFill>
              </a:rPr>
              <a:t>温度对声速影响很大</a:t>
            </a:r>
            <a:r>
              <a:rPr lang="zh-CN" altLang="en-US" sz="2400" b="1" smtClean="0"/>
              <a:t>，可以采用如下方法消除声速对测量流速的影响 。</a:t>
            </a:r>
          </a:p>
          <a:p>
            <a:pPr eaLnBrk="1" hangingPunct="1"/>
            <a:endParaRPr lang="en-US" altLang="zh-CN" sz="2400" b="1" i="1" smtClean="0"/>
          </a:p>
        </p:txBody>
      </p:sp>
      <p:graphicFrame>
        <p:nvGraphicFramePr>
          <p:cNvPr id="382979" name="Object 2"/>
          <p:cNvGraphicFramePr>
            <a:graphicFrameLocks noChangeAspect="1"/>
          </p:cNvGraphicFramePr>
          <p:nvPr/>
        </p:nvGraphicFramePr>
        <p:xfrm>
          <a:off x="1000125" y="2500313"/>
          <a:ext cx="7100888" cy="1000125"/>
        </p:xfrm>
        <a:graphic>
          <a:graphicData uri="http://schemas.openxmlformats.org/presentationml/2006/ole">
            <mc:AlternateContent xmlns:mc="http://schemas.openxmlformats.org/markup-compatibility/2006">
              <mc:Choice xmlns:v="urn:schemas-microsoft-com:vml" Requires="v">
                <p:oleObj spid="_x0000_s48169" name="Equation" r:id="rId3" imgW="2552400" imgH="431640" progId="Equation.DSMT4">
                  <p:embed/>
                </p:oleObj>
              </mc:Choice>
              <mc:Fallback>
                <p:oleObj name="Equation" r:id="rId3" imgW="255240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500313"/>
                        <a:ext cx="710088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0" name="Object 3"/>
          <p:cNvGraphicFramePr>
            <a:graphicFrameLocks noChangeAspect="1"/>
          </p:cNvGraphicFramePr>
          <p:nvPr/>
        </p:nvGraphicFramePr>
        <p:xfrm>
          <a:off x="971550" y="3860800"/>
          <a:ext cx="6480175" cy="1079500"/>
        </p:xfrm>
        <a:graphic>
          <a:graphicData uri="http://schemas.openxmlformats.org/presentationml/2006/ole">
            <mc:AlternateContent xmlns:mc="http://schemas.openxmlformats.org/markup-compatibility/2006">
              <mc:Choice xmlns:v="urn:schemas-microsoft-com:vml" Requires="v">
                <p:oleObj spid="_x0000_s48170" name="Equation" r:id="rId5" imgW="2222280" imgH="457200" progId="Equation.DSMT4">
                  <p:embed/>
                </p:oleObj>
              </mc:Choice>
              <mc:Fallback>
                <p:oleObj name="Equation" r:id="rId5" imgW="2222280" imgH="457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860800"/>
                        <a:ext cx="64801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1" name="Object 4"/>
          <p:cNvGraphicFramePr>
            <a:graphicFrameLocks noGrp="1" noChangeAspect="1"/>
          </p:cNvGraphicFramePr>
          <p:nvPr>
            <p:ph sz="half" idx="2"/>
          </p:nvPr>
        </p:nvGraphicFramePr>
        <p:xfrm>
          <a:off x="611188" y="260350"/>
          <a:ext cx="6048375" cy="1066800"/>
        </p:xfrm>
        <a:graphic>
          <a:graphicData uri="http://schemas.openxmlformats.org/presentationml/2006/ole">
            <mc:AlternateContent xmlns:mc="http://schemas.openxmlformats.org/markup-compatibility/2006">
              <mc:Choice xmlns:v="urn:schemas-microsoft-com:vml" Requires="v">
                <p:oleObj spid="_x0000_s48171" name="Equation" r:id="rId7" imgW="2374560" imgH="419040" progId="Equation.DSMT4">
                  <p:embed/>
                </p:oleObj>
              </mc:Choice>
              <mc:Fallback>
                <p:oleObj name="Equation" r:id="rId7" imgW="2374560" imgH="419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60350"/>
                        <a:ext cx="60483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82981"/>
                                        </p:tgtEl>
                                        <p:attrNameLst>
                                          <p:attrName>style.visibility</p:attrName>
                                        </p:attrNameLst>
                                      </p:cBhvr>
                                      <p:to>
                                        <p:strVal val="visible"/>
                                      </p:to>
                                    </p:set>
                                    <p:anim calcmode="lin" valueType="num">
                                      <p:cBhvr>
                                        <p:cTn id="7" dur="1000" fill="hold"/>
                                        <p:tgtEl>
                                          <p:spTgt spid="382981"/>
                                        </p:tgtEl>
                                        <p:attrNameLst>
                                          <p:attrName>ppt_w</p:attrName>
                                        </p:attrNameLst>
                                      </p:cBhvr>
                                      <p:tavLst>
                                        <p:tav tm="0">
                                          <p:val>
                                            <p:strVal val="#ppt_w*0.70"/>
                                          </p:val>
                                        </p:tav>
                                        <p:tav tm="100000">
                                          <p:val>
                                            <p:strVal val="#ppt_w"/>
                                          </p:val>
                                        </p:tav>
                                      </p:tavLst>
                                    </p:anim>
                                    <p:anim calcmode="lin" valueType="num">
                                      <p:cBhvr>
                                        <p:cTn id="8" dur="1000" fill="hold"/>
                                        <p:tgtEl>
                                          <p:spTgt spid="382981"/>
                                        </p:tgtEl>
                                        <p:attrNameLst>
                                          <p:attrName>ppt_h</p:attrName>
                                        </p:attrNameLst>
                                      </p:cBhvr>
                                      <p:tavLst>
                                        <p:tav tm="0">
                                          <p:val>
                                            <p:strVal val="#ppt_h"/>
                                          </p:val>
                                        </p:tav>
                                        <p:tav tm="100000">
                                          <p:val>
                                            <p:strVal val="#ppt_h"/>
                                          </p:val>
                                        </p:tav>
                                      </p:tavLst>
                                    </p:anim>
                                    <p:animEffect transition="in" filter="fade">
                                      <p:cBhvr>
                                        <p:cTn id="9" dur="1000"/>
                                        <p:tgtEl>
                                          <p:spTgt spid="382981"/>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382978">
                                            <p:txEl>
                                              <p:pRg st="0" end="0"/>
                                            </p:txEl>
                                          </p:spTgt>
                                        </p:tgtEl>
                                        <p:attrNameLst>
                                          <p:attrName>style.visibility</p:attrName>
                                        </p:attrNameLst>
                                      </p:cBhvr>
                                      <p:to>
                                        <p:strVal val="visible"/>
                                      </p:to>
                                    </p:set>
                                    <p:animEffect transition="in" filter="barn(outHorizontal)">
                                      <p:cBhvr>
                                        <p:cTn id="14" dur="500"/>
                                        <p:tgtEl>
                                          <p:spTgt spid="38297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82979"/>
                                        </p:tgtEl>
                                        <p:attrNameLst>
                                          <p:attrName>style.visibility</p:attrName>
                                        </p:attrNameLst>
                                      </p:cBhvr>
                                      <p:to>
                                        <p:strVal val="visible"/>
                                      </p:to>
                                    </p:set>
                                    <p:anim calcmode="lin" valueType="num">
                                      <p:cBhvr>
                                        <p:cTn id="19" dur="1000" fill="hold"/>
                                        <p:tgtEl>
                                          <p:spTgt spid="382979"/>
                                        </p:tgtEl>
                                        <p:attrNameLst>
                                          <p:attrName>ppt_w</p:attrName>
                                        </p:attrNameLst>
                                      </p:cBhvr>
                                      <p:tavLst>
                                        <p:tav tm="0">
                                          <p:val>
                                            <p:strVal val="#ppt_w*0.70"/>
                                          </p:val>
                                        </p:tav>
                                        <p:tav tm="100000">
                                          <p:val>
                                            <p:strVal val="#ppt_w"/>
                                          </p:val>
                                        </p:tav>
                                      </p:tavLst>
                                    </p:anim>
                                    <p:anim calcmode="lin" valueType="num">
                                      <p:cBhvr>
                                        <p:cTn id="20" dur="1000" fill="hold"/>
                                        <p:tgtEl>
                                          <p:spTgt spid="382979"/>
                                        </p:tgtEl>
                                        <p:attrNameLst>
                                          <p:attrName>ppt_h</p:attrName>
                                        </p:attrNameLst>
                                      </p:cBhvr>
                                      <p:tavLst>
                                        <p:tav tm="0">
                                          <p:val>
                                            <p:strVal val="#ppt_h"/>
                                          </p:val>
                                        </p:tav>
                                        <p:tav tm="100000">
                                          <p:val>
                                            <p:strVal val="#ppt_h"/>
                                          </p:val>
                                        </p:tav>
                                      </p:tavLst>
                                    </p:anim>
                                    <p:animEffect transition="in" filter="fade">
                                      <p:cBhvr>
                                        <p:cTn id="21" dur="1000"/>
                                        <p:tgtEl>
                                          <p:spTgt spid="38297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nodeType="clickEffect">
                                  <p:stCondLst>
                                    <p:cond delay="0"/>
                                  </p:stCondLst>
                                  <p:childTnLst>
                                    <p:set>
                                      <p:cBhvr>
                                        <p:cTn id="25" dur="1" fill="hold">
                                          <p:stCondLst>
                                            <p:cond delay="0"/>
                                          </p:stCondLst>
                                        </p:cTn>
                                        <p:tgtEl>
                                          <p:spTgt spid="382980"/>
                                        </p:tgtEl>
                                        <p:attrNameLst>
                                          <p:attrName>style.visibility</p:attrName>
                                        </p:attrNameLst>
                                      </p:cBhvr>
                                      <p:to>
                                        <p:strVal val="visible"/>
                                      </p:to>
                                    </p:set>
                                    <p:animEffect transition="in" filter="barn(inHorizontal)">
                                      <p:cBhvr>
                                        <p:cTn id="26" dur="500"/>
                                        <p:tgtEl>
                                          <p:spTgt spid="382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body" idx="1"/>
          </p:nvPr>
        </p:nvSpPr>
        <p:spPr>
          <a:xfrm>
            <a:off x="611188" y="605908"/>
            <a:ext cx="8064500" cy="1471613"/>
          </a:xfrm>
        </p:spPr>
        <p:txBody>
          <a:bodyPr/>
          <a:lstStyle/>
          <a:p>
            <a:pPr eaLnBrk="1" hangingPunct="1">
              <a:lnSpc>
                <a:spcPct val="150000"/>
              </a:lnSpc>
              <a:spcBef>
                <a:spcPts val="0"/>
              </a:spcBef>
              <a:buFont typeface="Wingdings" pitchFamily="2" charset="2"/>
              <a:buNone/>
            </a:pPr>
            <a:r>
              <a:rPr lang="zh-CN" altLang="en-US" sz="2400" b="1" smtClean="0"/>
              <a:t>2、相位差法</a:t>
            </a:r>
          </a:p>
          <a:p>
            <a:pPr eaLnBrk="1" hangingPunct="1">
              <a:lnSpc>
                <a:spcPct val="150000"/>
              </a:lnSpc>
              <a:spcBef>
                <a:spcPts val="0"/>
              </a:spcBef>
              <a:buFont typeface="Wingdings" pitchFamily="2" charset="2"/>
              <a:buNone/>
            </a:pPr>
            <a:r>
              <a:rPr lang="zh-CN" altLang="en-US" sz="2400" b="1" smtClean="0"/>
              <a:t>      如果发生器发出的是连续的正弦波，则上、下游接收到的波的相位差</a:t>
            </a:r>
            <a:endParaRPr lang="zh-CN" altLang="en-US" sz="2400" smtClean="0"/>
          </a:p>
          <a:p>
            <a:pPr eaLnBrk="1" hangingPunct="1">
              <a:lnSpc>
                <a:spcPct val="150000"/>
              </a:lnSpc>
              <a:spcBef>
                <a:spcPts val="0"/>
              </a:spcBef>
              <a:buFont typeface="Wingdings" pitchFamily="2" charset="2"/>
              <a:buNone/>
            </a:pPr>
            <a:endParaRPr lang="zh-CN" altLang="en-US" sz="2400" smtClean="0"/>
          </a:p>
          <a:p>
            <a:pPr eaLnBrk="1" hangingPunct="1">
              <a:lnSpc>
                <a:spcPct val="150000"/>
              </a:lnSpc>
              <a:spcBef>
                <a:spcPts val="0"/>
              </a:spcBef>
              <a:buFont typeface="Wingdings" pitchFamily="2" charset="2"/>
              <a:buNone/>
            </a:pPr>
            <a:endParaRPr lang="zh-CN" altLang="en-US" sz="2400" smtClean="0"/>
          </a:p>
          <a:p>
            <a:pPr eaLnBrk="1" hangingPunct="1">
              <a:lnSpc>
                <a:spcPct val="150000"/>
              </a:lnSpc>
              <a:spcBef>
                <a:spcPts val="0"/>
              </a:spcBef>
              <a:buFont typeface="Wingdings" pitchFamily="2" charset="2"/>
              <a:buNone/>
            </a:pPr>
            <a:endParaRPr lang="zh-CN" altLang="en-US" sz="2400" smtClean="0"/>
          </a:p>
          <a:p>
            <a:pPr eaLnBrk="1" hangingPunct="1">
              <a:lnSpc>
                <a:spcPct val="150000"/>
              </a:lnSpc>
              <a:spcBef>
                <a:spcPts val="0"/>
              </a:spcBef>
              <a:buFont typeface="Wingdings" pitchFamily="2" charset="2"/>
              <a:buNone/>
            </a:pPr>
            <a:endParaRPr lang="zh-CN" altLang="en-US" sz="2400" b="1" smtClean="0"/>
          </a:p>
        </p:txBody>
      </p:sp>
      <p:sp>
        <p:nvSpPr>
          <p:cNvPr id="384003" name="Text Box 3"/>
          <p:cNvSpPr txBox="1">
            <a:spLocks noChangeArrowheads="1"/>
          </p:cNvSpPr>
          <p:nvPr/>
        </p:nvSpPr>
        <p:spPr bwMode="auto">
          <a:xfrm>
            <a:off x="995363" y="3063875"/>
            <a:ext cx="7680325" cy="946150"/>
          </a:xfrm>
          <a:prstGeom prst="rect">
            <a:avLst/>
          </a:prstGeom>
          <a:noFill/>
          <a:ln w="9525">
            <a:noFill/>
            <a:miter lim="800000"/>
            <a:headEnd/>
            <a:tailEnd/>
          </a:ln>
        </p:spPr>
        <p:txBody>
          <a:bodyPr wrap="square">
            <a:spAutoFit/>
          </a:bodyPr>
          <a:lstStyle/>
          <a:p>
            <a:pPr>
              <a:spcBef>
                <a:spcPct val="50000"/>
              </a:spcBef>
            </a:pPr>
            <a:r>
              <a:rPr kumimoji="1" lang="zh-CN" altLang="en-US" sz="2800" b="1">
                <a:solidFill>
                  <a:srgbClr val="FF0000"/>
                </a:solidFill>
                <a:latin typeface="Times New Roman" pitchFamily="18" charset="0"/>
              </a:rPr>
              <a:t> 当流速一定时， </a:t>
            </a:r>
            <a:r>
              <a:rPr kumimoji="1" lang="zh-CN" altLang="en-US" sz="2800" b="1" i="1">
                <a:solidFill>
                  <a:srgbClr val="FF0000"/>
                </a:solidFill>
                <a:latin typeface="Times New Roman" pitchFamily="18" charset="0"/>
              </a:rPr>
              <a:t>△</a:t>
            </a:r>
            <a:r>
              <a:rPr kumimoji="1" lang="en-US" altLang="zh-CN" sz="2800" b="1" i="1">
                <a:solidFill>
                  <a:srgbClr val="FF0000"/>
                </a:solidFill>
                <a:latin typeface="Times New Roman" pitchFamily="18" charset="0"/>
              </a:rPr>
              <a:t>φ ，</a:t>
            </a:r>
            <a:r>
              <a:rPr kumimoji="1" lang="zh-CN" altLang="en-US" sz="2800" b="1" i="1">
                <a:solidFill>
                  <a:srgbClr val="FF0000"/>
                </a:solidFill>
                <a:latin typeface="Times New Roman" pitchFamily="18" charset="0"/>
              </a:rPr>
              <a:t>△</a:t>
            </a:r>
            <a:r>
              <a:rPr kumimoji="1" lang="en-US" altLang="zh-CN" sz="2800" b="1" i="1">
                <a:solidFill>
                  <a:srgbClr val="FF0000"/>
                </a:solidFill>
                <a:latin typeface="Times New Roman" pitchFamily="18" charset="0"/>
              </a:rPr>
              <a:t>t </a:t>
            </a:r>
            <a:r>
              <a:rPr kumimoji="1" lang="zh-CN" altLang="en-US" sz="2800" b="1">
                <a:solidFill>
                  <a:srgbClr val="FF0000"/>
                </a:solidFill>
                <a:latin typeface="Times New Roman" pitchFamily="18" charset="0"/>
              </a:rPr>
              <a:t>的温度系数0.4%℃,一般需采用温度补偿装置。</a:t>
            </a:r>
            <a:endParaRPr kumimoji="1" lang="en-US" altLang="zh-CN" sz="2800" b="1">
              <a:solidFill>
                <a:srgbClr val="FF0000"/>
              </a:solidFill>
              <a:latin typeface="Times New Roman" pitchFamily="18" charset="0"/>
            </a:endParaRPr>
          </a:p>
        </p:txBody>
      </p:sp>
      <p:sp>
        <p:nvSpPr>
          <p:cNvPr id="384004" name="Text Box 4"/>
          <p:cNvSpPr txBox="1">
            <a:spLocks noChangeArrowheads="1"/>
          </p:cNvSpPr>
          <p:nvPr/>
        </p:nvSpPr>
        <p:spPr bwMode="auto">
          <a:xfrm>
            <a:off x="4214813" y="2357438"/>
            <a:ext cx="3671887" cy="46196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ω –</a:t>
            </a:r>
            <a:r>
              <a:rPr kumimoji="1" lang="zh-CN" altLang="en-US" sz="2400" b="1">
                <a:latin typeface="Times New Roman" pitchFamily="18" charset="0"/>
              </a:rPr>
              <a:t>超声波角频率</a:t>
            </a:r>
          </a:p>
        </p:txBody>
      </p:sp>
      <p:sp>
        <p:nvSpPr>
          <p:cNvPr id="384005" name="Text Box 5"/>
          <p:cNvSpPr txBox="1">
            <a:spLocks noChangeArrowheads="1"/>
          </p:cNvSpPr>
          <p:nvPr/>
        </p:nvSpPr>
        <p:spPr bwMode="auto">
          <a:xfrm>
            <a:off x="755576" y="4149725"/>
            <a:ext cx="2514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3、频差法</a:t>
            </a:r>
          </a:p>
        </p:txBody>
      </p:sp>
      <p:graphicFrame>
        <p:nvGraphicFramePr>
          <p:cNvPr id="384006" name="Object 2"/>
          <p:cNvGraphicFramePr>
            <a:graphicFrameLocks noChangeAspect="1"/>
          </p:cNvGraphicFramePr>
          <p:nvPr/>
        </p:nvGraphicFramePr>
        <p:xfrm>
          <a:off x="995363" y="2386013"/>
          <a:ext cx="2682875" cy="471487"/>
        </p:xfrm>
        <a:graphic>
          <a:graphicData uri="http://schemas.openxmlformats.org/presentationml/2006/ole">
            <mc:AlternateContent xmlns:mc="http://schemas.openxmlformats.org/markup-compatibility/2006">
              <mc:Choice xmlns:v="urn:schemas-microsoft-com:vml" Requires="v">
                <p:oleObj spid="_x0000_s49182" name="Equation" r:id="rId3" imgW="1218960" imgH="203040" progId="Equation.DSMT4">
                  <p:embed/>
                </p:oleObj>
              </mc:Choice>
              <mc:Fallback>
                <p:oleObj name="Equation" r:id="rId3" imgW="121896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2386013"/>
                        <a:ext cx="268287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07" name="Object 3"/>
          <p:cNvGraphicFramePr>
            <a:graphicFrameLocks noChangeAspect="1"/>
          </p:cNvGraphicFramePr>
          <p:nvPr>
            <p:extLst>
              <p:ext uri="{D42A27DB-BD31-4B8C-83A1-F6EECF244321}">
                <p14:modId xmlns:p14="http://schemas.microsoft.com/office/powerpoint/2010/main" val="3030868943"/>
              </p:ext>
            </p:extLst>
          </p:nvPr>
        </p:nvGraphicFramePr>
        <p:xfrm>
          <a:off x="2843808" y="4149725"/>
          <a:ext cx="4866852" cy="1029331"/>
        </p:xfrm>
        <a:graphic>
          <a:graphicData uri="http://schemas.openxmlformats.org/presentationml/2006/ole">
            <mc:AlternateContent xmlns:mc="http://schemas.openxmlformats.org/markup-compatibility/2006">
              <mc:Choice xmlns:v="urn:schemas-microsoft-com:vml" Requires="v">
                <p:oleObj spid="_x0000_s49183" name="Equation" r:id="rId5" imgW="1968480" imgH="393480" progId="Equation.DSMT4">
                  <p:embed/>
                </p:oleObj>
              </mc:Choice>
              <mc:Fallback>
                <p:oleObj name="Equation" r:id="rId5" imgW="19684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4149725"/>
                        <a:ext cx="4866852" cy="1029331"/>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84002">
                                            <p:txEl>
                                              <p:pRg st="0" end="0"/>
                                            </p:txEl>
                                          </p:spTgt>
                                        </p:tgtEl>
                                        <p:attrNameLst>
                                          <p:attrName>style.visibility</p:attrName>
                                        </p:attrNameLst>
                                      </p:cBhvr>
                                      <p:to>
                                        <p:strVal val="visible"/>
                                      </p:to>
                                    </p:set>
                                    <p:animEffect transition="in" filter="barn(outHorizontal)">
                                      <p:cBhvr>
                                        <p:cTn id="7" dur="300"/>
                                        <p:tgtEl>
                                          <p:spTgt spid="3840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84002">
                                            <p:txEl>
                                              <p:pRg st="1" end="1"/>
                                            </p:txEl>
                                          </p:spTgt>
                                        </p:tgtEl>
                                        <p:attrNameLst>
                                          <p:attrName>style.visibility</p:attrName>
                                        </p:attrNameLst>
                                      </p:cBhvr>
                                      <p:to>
                                        <p:strVal val="visible"/>
                                      </p:to>
                                    </p:set>
                                    <p:animEffect transition="in" filter="barn(outHorizontal)">
                                      <p:cBhvr>
                                        <p:cTn id="12" dur="300"/>
                                        <p:tgtEl>
                                          <p:spTgt spid="3840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84006"/>
                                        </p:tgtEl>
                                        <p:attrNameLst>
                                          <p:attrName>style.visibility</p:attrName>
                                        </p:attrNameLst>
                                      </p:cBhvr>
                                      <p:to>
                                        <p:strVal val="visible"/>
                                      </p:to>
                                    </p:set>
                                    <p:animEffect transition="in" filter="barn(outHorizontal)">
                                      <p:cBhvr>
                                        <p:cTn id="17" dur="500"/>
                                        <p:tgtEl>
                                          <p:spTgt spid="38400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84004"/>
                                        </p:tgtEl>
                                        <p:attrNameLst>
                                          <p:attrName>style.visibility</p:attrName>
                                        </p:attrNameLst>
                                      </p:cBhvr>
                                      <p:to>
                                        <p:strVal val="visible"/>
                                      </p:to>
                                    </p:set>
                                    <p:animEffect transition="in" filter="barn(inHorizontal)">
                                      <p:cBhvr>
                                        <p:cTn id="22" dur="500"/>
                                        <p:tgtEl>
                                          <p:spTgt spid="38400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84003"/>
                                        </p:tgtEl>
                                        <p:attrNameLst>
                                          <p:attrName>style.visibility</p:attrName>
                                        </p:attrNameLst>
                                      </p:cBhvr>
                                      <p:to>
                                        <p:strVal val="visible"/>
                                      </p:to>
                                    </p:set>
                                    <p:animEffect transition="in" filter="barn(outHorizontal)">
                                      <p:cBhvr>
                                        <p:cTn id="27" dur="500"/>
                                        <p:tgtEl>
                                          <p:spTgt spid="38400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84005"/>
                                        </p:tgtEl>
                                        <p:attrNameLst>
                                          <p:attrName>style.visibility</p:attrName>
                                        </p:attrNameLst>
                                      </p:cBhvr>
                                      <p:to>
                                        <p:strVal val="visible"/>
                                      </p:to>
                                    </p:set>
                                    <p:animEffect transition="in" filter="barn(inHorizontal)">
                                      <p:cBhvr>
                                        <p:cTn id="32" dur="500"/>
                                        <p:tgtEl>
                                          <p:spTgt spid="38400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384007"/>
                                        </p:tgtEl>
                                        <p:attrNameLst>
                                          <p:attrName>style.visibility</p:attrName>
                                        </p:attrNameLst>
                                      </p:cBhvr>
                                      <p:to>
                                        <p:strVal val="visible"/>
                                      </p:to>
                                    </p:set>
                                    <p:animEffect transition="in" filter="barn(outHorizontal)">
                                      <p:cBhvr>
                                        <p:cTn id="37" dur="500"/>
                                        <p:tgtEl>
                                          <p:spTgt spid="3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build="p" autoUpdateAnimBg="0"/>
      <p:bldP spid="384003" grpId="0" autoUpdateAnimBg="0"/>
      <p:bldP spid="384004" grpId="0"/>
      <p:bldP spid="384005" grpId="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body" idx="1"/>
          </p:nvPr>
        </p:nvSpPr>
        <p:spPr>
          <a:xfrm>
            <a:off x="395288" y="5373688"/>
            <a:ext cx="8497887" cy="1222375"/>
          </a:xfrm>
          <a:solidFill>
            <a:srgbClr val="FFFFFF"/>
          </a:solidFill>
        </p:spPr>
        <p:txBody>
          <a:bodyPr/>
          <a:lstStyle/>
          <a:p>
            <a:pPr eaLnBrk="1" hangingPunct="1">
              <a:spcBef>
                <a:spcPct val="50000"/>
              </a:spcBef>
              <a:buClrTx/>
              <a:buFontTx/>
              <a:buNone/>
            </a:pPr>
            <a:r>
              <a:rPr kumimoji="1" lang="en-US" altLang="zh-CN" sz="2800" b="1" smtClean="0">
                <a:latin typeface="Times New Roman" pitchFamily="18" charset="0"/>
              </a:rPr>
              <a:t>        TR1 、 TR2</a:t>
            </a:r>
            <a:r>
              <a:rPr kumimoji="1" lang="zh-CN" altLang="en-US" sz="2800" b="1" smtClean="0">
                <a:latin typeface="Times New Roman" pitchFamily="18" charset="0"/>
              </a:rPr>
              <a:t>为超声波振子兼做超声波的发送和接收元件，</a:t>
            </a:r>
            <a:endParaRPr lang="zh-CN" altLang="en-US" sz="2800" b="1" smtClean="0">
              <a:latin typeface="Times New Roman" pitchFamily="18" charset="0"/>
            </a:endParaRPr>
          </a:p>
        </p:txBody>
      </p:sp>
      <p:pic>
        <p:nvPicPr>
          <p:cNvPr id="642050" name="Picture 105"/>
          <p:cNvPicPr>
            <a:picLocks noChangeAspect="1" noChangeArrowheads="1"/>
          </p:cNvPicPr>
          <p:nvPr/>
        </p:nvPicPr>
        <p:blipFill>
          <a:blip r:embed="rId2"/>
          <a:srcRect/>
          <a:stretch>
            <a:fillRect/>
          </a:stretch>
        </p:blipFill>
        <p:spPr bwMode="auto">
          <a:xfrm>
            <a:off x="571500" y="428625"/>
            <a:ext cx="7820025" cy="4732338"/>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85026">
                                            <p:bg/>
                                          </p:spTgt>
                                        </p:tgtEl>
                                        <p:attrNameLst>
                                          <p:attrName>style.visibility</p:attrName>
                                        </p:attrNameLst>
                                      </p:cBhvr>
                                      <p:to>
                                        <p:strVal val="visible"/>
                                      </p:to>
                                    </p:set>
                                    <p:anim calcmode="lin" valueType="num">
                                      <p:cBhvr>
                                        <p:cTn id="7" dur="1000" fill="hold"/>
                                        <p:tgtEl>
                                          <p:spTgt spid="385026">
                                            <p:bg/>
                                          </p:spTgt>
                                        </p:tgtEl>
                                        <p:attrNameLst>
                                          <p:attrName>ppt_w</p:attrName>
                                        </p:attrNameLst>
                                      </p:cBhvr>
                                      <p:tavLst>
                                        <p:tav tm="0">
                                          <p:val>
                                            <p:strVal val="#ppt_w*0.70"/>
                                          </p:val>
                                        </p:tav>
                                        <p:tav tm="100000">
                                          <p:val>
                                            <p:strVal val="#ppt_w"/>
                                          </p:val>
                                        </p:tav>
                                      </p:tavLst>
                                    </p:anim>
                                    <p:anim calcmode="lin" valueType="num">
                                      <p:cBhvr>
                                        <p:cTn id="8" dur="1000" fill="hold"/>
                                        <p:tgtEl>
                                          <p:spTgt spid="385026">
                                            <p:bg/>
                                          </p:spTgt>
                                        </p:tgtEl>
                                        <p:attrNameLst>
                                          <p:attrName>ppt_h</p:attrName>
                                        </p:attrNameLst>
                                      </p:cBhvr>
                                      <p:tavLst>
                                        <p:tav tm="0">
                                          <p:val>
                                            <p:strVal val="#ppt_h"/>
                                          </p:val>
                                        </p:tav>
                                        <p:tav tm="100000">
                                          <p:val>
                                            <p:strVal val="#ppt_h"/>
                                          </p:val>
                                        </p:tav>
                                      </p:tavLst>
                                    </p:anim>
                                    <p:animEffect transition="in" filter="fade">
                                      <p:cBhvr>
                                        <p:cTn id="9" dur="1000"/>
                                        <p:tgtEl>
                                          <p:spTgt spid="38502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build="p"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86051" name="Object 2"/>
          <p:cNvGraphicFramePr>
            <a:graphicFrameLocks noChangeAspect="1"/>
          </p:cNvGraphicFramePr>
          <p:nvPr/>
        </p:nvGraphicFramePr>
        <p:xfrm>
          <a:off x="1042988" y="1484313"/>
          <a:ext cx="5592762" cy="954087"/>
        </p:xfrm>
        <a:graphic>
          <a:graphicData uri="http://schemas.openxmlformats.org/presentationml/2006/ole">
            <mc:AlternateContent xmlns:mc="http://schemas.openxmlformats.org/markup-compatibility/2006">
              <mc:Choice xmlns:v="urn:schemas-microsoft-com:vml" Requires="v">
                <p:oleObj spid="_x0000_s50217" name="Equation" r:id="rId3" imgW="2438280" imgH="393480" progId="Equation.DSMT4">
                  <p:embed/>
                </p:oleObj>
              </mc:Choice>
              <mc:Fallback>
                <p:oleObj name="Equation" r:id="rId3" imgW="24382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84313"/>
                        <a:ext cx="5592762"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6052" name="Object 3"/>
          <p:cNvGraphicFramePr>
            <a:graphicFrameLocks noChangeAspect="1"/>
          </p:cNvGraphicFramePr>
          <p:nvPr/>
        </p:nvGraphicFramePr>
        <p:xfrm>
          <a:off x="1042988" y="2565400"/>
          <a:ext cx="5903912" cy="1001713"/>
        </p:xfrm>
        <a:graphic>
          <a:graphicData uri="http://schemas.openxmlformats.org/presentationml/2006/ole">
            <mc:AlternateContent xmlns:mc="http://schemas.openxmlformats.org/markup-compatibility/2006">
              <mc:Choice xmlns:v="urn:schemas-microsoft-com:vml" Requires="v">
                <p:oleObj spid="_x0000_s50218" name="Equation" r:id="rId5" imgW="2450880" imgH="393480" progId="Equation.DSMT4">
                  <p:embed/>
                </p:oleObj>
              </mc:Choice>
              <mc:Fallback>
                <p:oleObj name="Equation" r:id="rId5" imgW="24508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565400"/>
                        <a:ext cx="5903912"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6053" name="Object 4"/>
          <p:cNvGraphicFramePr>
            <a:graphicFrameLocks noChangeAspect="1"/>
          </p:cNvGraphicFramePr>
          <p:nvPr/>
        </p:nvGraphicFramePr>
        <p:xfrm>
          <a:off x="1619250" y="3789363"/>
          <a:ext cx="5040313" cy="906462"/>
        </p:xfrm>
        <a:graphic>
          <a:graphicData uri="http://schemas.openxmlformats.org/presentationml/2006/ole">
            <mc:AlternateContent xmlns:mc="http://schemas.openxmlformats.org/markup-compatibility/2006">
              <mc:Choice xmlns:v="urn:schemas-microsoft-com:vml" Requires="v">
                <p:oleObj spid="_x0000_s50219" name="Equation" r:id="rId7" imgW="2095200" imgH="393480" progId="Equation.DSMT4">
                  <p:embed/>
                </p:oleObj>
              </mc:Choice>
              <mc:Fallback>
                <p:oleObj name="Equation" r:id="rId7" imgW="209520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789363"/>
                        <a:ext cx="5040313"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barn(outHorizontal)">
                                      <p:cBhvr>
                                        <p:cTn id="7" dur="500"/>
                                        <p:tgtEl>
                                          <p:spTgt spid="386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86052"/>
                                        </p:tgtEl>
                                        <p:attrNameLst>
                                          <p:attrName>style.visibility</p:attrName>
                                        </p:attrNameLst>
                                      </p:cBhvr>
                                      <p:to>
                                        <p:strVal val="visible"/>
                                      </p:to>
                                    </p:set>
                                    <p:animEffect transition="in" filter="barn(outHorizontal)">
                                      <p:cBhvr>
                                        <p:cTn id="12" dur="500"/>
                                        <p:tgtEl>
                                          <p:spTgt spid="386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86053"/>
                                        </p:tgtEl>
                                        <p:attrNameLst>
                                          <p:attrName>style.visibility</p:attrName>
                                        </p:attrNameLst>
                                      </p:cBhvr>
                                      <p:to>
                                        <p:strVal val="visible"/>
                                      </p:to>
                                    </p:set>
                                    <p:animEffect transition="in" filter="barn(outHorizontal)">
                                      <p:cBhvr>
                                        <p:cTn id="17" dur="500"/>
                                        <p:tgtEl>
                                          <p:spTgt spid="386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8" name="Rectangle 2"/>
          <p:cNvSpPr>
            <a:spLocks noGrp="1" noChangeArrowheads="1"/>
          </p:cNvSpPr>
          <p:nvPr>
            <p:ph type="body" idx="1"/>
          </p:nvPr>
        </p:nvSpPr>
        <p:spPr>
          <a:xfrm>
            <a:off x="539552" y="609600"/>
            <a:ext cx="8208963" cy="5638800"/>
          </a:xfrm>
        </p:spPr>
        <p:txBody>
          <a:bodyPr/>
          <a:lstStyle/>
          <a:p>
            <a:pPr eaLnBrk="1" hangingPunct="1">
              <a:buFont typeface="Wingdings" pitchFamily="2" charset="2"/>
              <a:buNone/>
            </a:pPr>
            <a:r>
              <a:rPr lang="zh-CN" altLang="en-US" b="1" smtClean="0">
                <a:latin typeface="Times New Roman" pitchFamily="18" charset="0"/>
              </a:rPr>
              <a:t>  三、多普勒法</a:t>
            </a:r>
            <a:r>
              <a:rPr lang="en-US" altLang="zh-CN" smtClean="0">
                <a:latin typeface="Times New Roman" pitchFamily="18" charset="0"/>
              </a:rPr>
              <a:t>(Doppler)</a:t>
            </a:r>
          </a:p>
          <a:p>
            <a:pPr eaLnBrk="1" hangingPunct="1"/>
            <a:endParaRPr lang="zh-CN" altLang="en-US" b="1" smtClean="0">
              <a:latin typeface="Times New Roman" pitchFamily="18" charset="0"/>
            </a:endParaRPr>
          </a:p>
          <a:p>
            <a:pPr eaLnBrk="1" hangingPunct="1">
              <a:buFont typeface="Wingdings" pitchFamily="2" charset="2"/>
              <a:buNone/>
            </a:pPr>
            <a:r>
              <a:rPr lang="zh-CN" altLang="en-US" sz="2400" b="1" smtClean="0">
                <a:latin typeface="Times New Roman" pitchFamily="18" charset="0"/>
              </a:rPr>
              <a:t>1、原理：设媒质运动速度为</a:t>
            </a:r>
            <a:r>
              <a:rPr lang="en-US" altLang="zh-CN" sz="2400" b="1" i="1" smtClean="0">
                <a:latin typeface="Times New Roman" pitchFamily="18" charset="0"/>
              </a:rPr>
              <a:t>u，</a:t>
            </a:r>
            <a:r>
              <a:rPr lang="zh-CN" altLang="en-US" sz="2400" b="1" smtClean="0">
                <a:latin typeface="Times New Roman" pitchFamily="18" charset="0"/>
              </a:rPr>
              <a:t>声源运动速度</a:t>
            </a:r>
            <a:r>
              <a:rPr lang="en-US" altLang="zh-CN" sz="2400" b="1" i="1" smtClean="0">
                <a:latin typeface="Times New Roman" pitchFamily="18" charset="0"/>
              </a:rPr>
              <a:t>u</a:t>
            </a:r>
            <a:r>
              <a:rPr lang="en-US" altLang="zh-CN" sz="2400" b="1" baseline="-25000" smtClean="0">
                <a:latin typeface="Times New Roman" pitchFamily="18" charset="0"/>
              </a:rPr>
              <a:t>s </a:t>
            </a:r>
            <a:r>
              <a:rPr lang="en-US" altLang="zh-CN" sz="2400" b="1" i="1" smtClean="0">
                <a:latin typeface="Times New Roman" pitchFamily="18" charset="0"/>
              </a:rPr>
              <a:t>，</a:t>
            </a:r>
            <a:r>
              <a:rPr lang="zh-CN" altLang="en-US" sz="2400" b="1" smtClean="0">
                <a:latin typeface="Times New Roman" pitchFamily="18" charset="0"/>
              </a:rPr>
              <a:t>观察者（接收频率）运动速度为</a:t>
            </a:r>
            <a:r>
              <a:rPr lang="en-US" altLang="zh-CN" sz="2400" b="1" i="1" smtClean="0">
                <a:latin typeface="Times New Roman" pitchFamily="18" charset="0"/>
              </a:rPr>
              <a:t>u</a:t>
            </a:r>
            <a:r>
              <a:rPr lang="en-US" altLang="zh-CN" sz="2400" b="1" baseline="-25000" smtClean="0">
                <a:latin typeface="Times New Roman" pitchFamily="18" charset="0"/>
              </a:rPr>
              <a:t>0</a:t>
            </a:r>
            <a:r>
              <a:rPr lang="en-US" altLang="zh-CN" sz="2400" b="1" smtClean="0">
                <a:latin typeface="Times New Roman" pitchFamily="18" charset="0"/>
              </a:rPr>
              <a:t>，</a:t>
            </a:r>
            <a:r>
              <a:rPr lang="zh-CN" altLang="en-US" sz="2400" b="1" smtClean="0">
                <a:latin typeface="Times New Roman" pitchFamily="18" charset="0"/>
              </a:rPr>
              <a:t>若观察者向着声源移动令</a:t>
            </a:r>
            <a:r>
              <a:rPr lang="en-US" altLang="zh-CN" sz="2400" b="1" i="1" smtClean="0">
                <a:latin typeface="Times New Roman" pitchFamily="18" charset="0"/>
              </a:rPr>
              <a:t>u</a:t>
            </a:r>
            <a:r>
              <a:rPr lang="en-US" altLang="zh-CN" sz="2400" b="1" smtClean="0">
                <a:latin typeface="Times New Roman" pitchFamily="18" charset="0"/>
              </a:rPr>
              <a:t>&gt;0, </a:t>
            </a:r>
            <a:r>
              <a:rPr lang="zh-CN" altLang="en-US" sz="2400" b="1" smtClean="0">
                <a:latin typeface="Times New Roman" pitchFamily="18" charset="0"/>
              </a:rPr>
              <a:t>离开声源移动</a:t>
            </a:r>
            <a:r>
              <a:rPr lang="en-US" altLang="zh-CN" sz="2400" b="1" i="1" smtClean="0">
                <a:latin typeface="Times New Roman" pitchFamily="18" charset="0"/>
              </a:rPr>
              <a:t>u&lt;</a:t>
            </a:r>
            <a:r>
              <a:rPr lang="en-US" altLang="zh-CN" sz="2400" b="1" smtClean="0">
                <a:latin typeface="Times New Roman" pitchFamily="18" charset="0"/>
              </a:rPr>
              <a:t>0, </a:t>
            </a:r>
          </a:p>
          <a:p>
            <a:pPr eaLnBrk="1" hangingPunct="1">
              <a:buFont typeface="Wingdings" pitchFamily="2" charset="2"/>
              <a:buNone/>
            </a:pPr>
            <a:r>
              <a:rPr lang="en-US" altLang="zh-CN" sz="2400" b="1" i="1" smtClean="0">
                <a:latin typeface="Times New Roman" pitchFamily="18" charset="0"/>
              </a:rPr>
              <a:t>      f</a:t>
            </a:r>
            <a:r>
              <a:rPr lang="en-US" altLang="zh-CN" sz="2400" b="1" baseline="-25000" smtClean="0">
                <a:latin typeface="Times New Roman" pitchFamily="18" charset="0"/>
              </a:rPr>
              <a:t>T </a:t>
            </a:r>
            <a:r>
              <a:rPr lang="en-US" altLang="zh-CN" sz="2400" b="1" i="1" smtClean="0">
                <a:latin typeface="Times New Roman" pitchFamily="18" charset="0"/>
              </a:rPr>
              <a:t>—</a:t>
            </a:r>
            <a:r>
              <a:rPr lang="zh-CN" altLang="en-US" sz="2400" b="1" smtClean="0">
                <a:latin typeface="Times New Roman" pitchFamily="18" charset="0"/>
              </a:rPr>
              <a:t>发射频率，</a:t>
            </a:r>
          </a:p>
          <a:p>
            <a:pPr eaLnBrk="1" hangingPunct="1">
              <a:buFont typeface="Wingdings" pitchFamily="2" charset="2"/>
              <a:buNone/>
            </a:pPr>
            <a:r>
              <a:rPr lang="en-US" altLang="zh-CN" sz="2400" b="1" i="1" smtClean="0">
                <a:latin typeface="Times New Roman" pitchFamily="18" charset="0"/>
              </a:rPr>
              <a:t>      f</a:t>
            </a:r>
            <a:r>
              <a:rPr lang="en-US" altLang="zh-CN" sz="2400" b="1" baseline="-25000" smtClean="0">
                <a:latin typeface="Times New Roman" pitchFamily="18" charset="0"/>
              </a:rPr>
              <a:t>R</a:t>
            </a:r>
            <a:r>
              <a:rPr lang="en-US" altLang="zh-CN" sz="2400" b="1" i="1" smtClean="0">
                <a:latin typeface="Times New Roman" pitchFamily="18" charset="0"/>
              </a:rPr>
              <a:t>—</a:t>
            </a:r>
            <a:r>
              <a:rPr lang="zh-CN" altLang="en-US" sz="2400" b="1" smtClean="0">
                <a:latin typeface="Times New Roman" pitchFamily="18" charset="0"/>
              </a:rPr>
              <a:t>接收频率</a:t>
            </a:r>
          </a:p>
        </p:txBody>
      </p:sp>
      <p:graphicFrame>
        <p:nvGraphicFramePr>
          <p:cNvPr id="388099" name="Object 2"/>
          <p:cNvGraphicFramePr>
            <a:graphicFrameLocks noChangeAspect="1"/>
          </p:cNvGraphicFramePr>
          <p:nvPr>
            <p:extLst>
              <p:ext uri="{D42A27DB-BD31-4B8C-83A1-F6EECF244321}">
                <p14:modId xmlns:p14="http://schemas.microsoft.com/office/powerpoint/2010/main" val="4175458654"/>
              </p:ext>
            </p:extLst>
          </p:nvPr>
        </p:nvGraphicFramePr>
        <p:xfrm>
          <a:off x="3347864" y="3429000"/>
          <a:ext cx="4032250" cy="1487488"/>
        </p:xfrm>
        <a:graphic>
          <a:graphicData uri="http://schemas.openxmlformats.org/presentationml/2006/ole">
            <mc:AlternateContent xmlns:mc="http://schemas.openxmlformats.org/markup-compatibility/2006">
              <mc:Choice xmlns:v="urn:schemas-microsoft-com:vml" Requires="v">
                <p:oleObj spid="_x0000_s52240" name="Equation" r:id="rId3" imgW="1091880" imgH="482400" progId="Equation.DSMT4">
                  <p:embed/>
                </p:oleObj>
              </mc:Choice>
              <mc:Fallback>
                <p:oleObj name="Equation" r:id="rId3" imgW="109188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429000"/>
                        <a:ext cx="4032250" cy="148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88098">
                                            <p:txEl>
                                              <p:pRg st="0" end="0"/>
                                            </p:txEl>
                                          </p:spTgt>
                                        </p:tgtEl>
                                        <p:attrNameLst>
                                          <p:attrName>style.visibility</p:attrName>
                                        </p:attrNameLst>
                                      </p:cBhvr>
                                      <p:to>
                                        <p:strVal val="visible"/>
                                      </p:to>
                                    </p:set>
                                    <p:animEffect transition="in" filter="barn(outHorizontal)">
                                      <p:cBhvr>
                                        <p:cTn id="7" dur="300"/>
                                        <p:tgtEl>
                                          <p:spTgt spid="388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88098">
                                            <p:txEl>
                                              <p:pRg st="2" end="2"/>
                                            </p:txEl>
                                          </p:spTgt>
                                        </p:tgtEl>
                                        <p:attrNameLst>
                                          <p:attrName>style.visibility</p:attrName>
                                        </p:attrNameLst>
                                      </p:cBhvr>
                                      <p:to>
                                        <p:strVal val="visible"/>
                                      </p:to>
                                    </p:set>
                                    <p:animEffect transition="in" filter="barn(outHorizontal)">
                                      <p:cBhvr>
                                        <p:cTn id="12" dur="300"/>
                                        <p:tgtEl>
                                          <p:spTgt spid="3880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388098">
                                            <p:txEl>
                                              <p:pRg st="3" end="3"/>
                                            </p:txEl>
                                          </p:spTgt>
                                        </p:tgtEl>
                                        <p:attrNameLst>
                                          <p:attrName>style.visibility</p:attrName>
                                        </p:attrNameLst>
                                      </p:cBhvr>
                                      <p:to>
                                        <p:strVal val="visible"/>
                                      </p:to>
                                    </p:set>
                                    <p:animEffect transition="in" filter="barn(outHorizontal)">
                                      <p:cBhvr>
                                        <p:cTn id="17" dur="300"/>
                                        <p:tgtEl>
                                          <p:spTgt spid="3880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388098">
                                            <p:txEl>
                                              <p:pRg st="4" end="4"/>
                                            </p:txEl>
                                          </p:spTgt>
                                        </p:tgtEl>
                                        <p:attrNameLst>
                                          <p:attrName>style.visibility</p:attrName>
                                        </p:attrNameLst>
                                      </p:cBhvr>
                                      <p:to>
                                        <p:strVal val="visible"/>
                                      </p:to>
                                    </p:set>
                                    <p:animEffect transition="in" filter="barn(outHorizontal)">
                                      <p:cBhvr>
                                        <p:cTn id="22" dur="300"/>
                                        <p:tgtEl>
                                          <p:spTgt spid="38809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388099"/>
                                        </p:tgtEl>
                                        <p:attrNameLst>
                                          <p:attrName>style.visibility</p:attrName>
                                        </p:attrNameLst>
                                      </p:cBhvr>
                                      <p:to>
                                        <p:strVal val="visible"/>
                                      </p:to>
                                    </p:set>
                                    <p:animEffect transition="in" filter="barn(outHorizontal)">
                                      <p:cBhvr>
                                        <p:cTn id="27" dur="500"/>
                                        <p:tgtEl>
                                          <p:spTgt spid="388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642938" y="2786063"/>
            <a:ext cx="7993062" cy="946150"/>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散射粒子与被测流体一起以速度</a:t>
            </a:r>
            <a:r>
              <a:rPr kumimoji="1" lang="en-US" altLang="zh-CN" sz="2800" b="1" i="1">
                <a:latin typeface="Times New Roman" pitchFamily="18" charset="0"/>
              </a:rPr>
              <a:t>v</a:t>
            </a:r>
            <a:r>
              <a:rPr kumimoji="1" lang="zh-CN" altLang="en-US" sz="2800" b="1">
                <a:latin typeface="Times New Roman" pitchFamily="18" charset="0"/>
              </a:rPr>
              <a:t>沿管道运动，所以</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u</a:t>
            </a:r>
            <a:r>
              <a:rPr kumimoji="1" lang="en-US" altLang="zh-CN" sz="2800" b="1" baseline="-25000">
                <a:latin typeface="Times New Roman" pitchFamily="18" charset="0"/>
              </a:rPr>
              <a:t>0</a:t>
            </a:r>
            <a:r>
              <a:rPr kumimoji="1" lang="en-US" altLang="zh-CN" sz="2800" b="1">
                <a:latin typeface="Times New Roman" pitchFamily="18" charset="0"/>
              </a:rPr>
              <a:t>， </a:t>
            </a:r>
            <a:r>
              <a:rPr kumimoji="1" lang="en-US" altLang="zh-CN" sz="2800" b="1" i="1">
                <a:latin typeface="Times New Roman" pitchFamily="18" charset="0"/>
              </a:rPr>
              <a:t>u</a:t>
            </a:r>
            <a:r>
              <a:rPr kumimoji="1" lang="en-US" altLang="zh-CN" sz="2800" b="1" baseline="-25000">
                <a:latin typeface="Times New Roman" pitchFamily="18" charset="0"/>
              </a:rPr>
              <a:t>s</a:t>
            </a:r>
            <a:r>
              <a:rPr kumimoji="1" lang="en-US" altLang="zh-CN" sz="2800" b="1">
                <a:latin typeface="Times New Roman" pitchFamily="18" charset="0"/>
              </a:rPr>
              <a:t>=0, </a:t>
            </a:r>
            <a:endParaRPr kumimoji="1" lang="zh-CN" altLang="en-US" sz="2800" b="1">
              <a:latin typeface="Times New Roman" pitchFamily="18" charset="0"/>
            </a:endParaRPr>
          </a:p>
        </p:txBody>
      </p:sp>
      <p:graphicFrame>
        <p:nvGraphicFramePr>
          <p:cNvPr id="389123" name="Object 2"/>
          <p:cNvGraphicFramePr>
            <a:graphicFrameLocks noChangeAspect="1"/>
          </p:cNvGraphicFramePr>
          <p:nvPr>
            <p:extLst>
              <p:ext uri="{D42A27DB-BD31-4B8C-83A1-F6EECF244321}">
                <p14:modId xmlns:p14="http://schemas.microsoft.com/office/powerpoint/2010/main" val="2448365369"/>
              </p:ext>
            </p:extLst>
          </p:nvPr>
        </p:nvGraphicFramePr>
        <p:xfrm>
          <a:off x="3435159" y="3229721"/>
          <a:ext cx="2422716" cy="1221957"/>
        </p:xfrm>
        <a:graphic>
          <a:graphicData uri="http://schemas.openxmlformats.org/presentationml/2006/ole">
            <mc:AlternateContent xmlns:mc="http://schemas.openxmlformats.org/markup-compatibility/2006">
              <mc:Choice xmlns:v="urn:schemas-microsoft-com:vml" Requires="v">
                <p:oleObj spid="_x0000_s53278" name="Equation" r:id="rId3" imgW="825480" imgH="444240" progId="Equation.DSMT4">
                  <p:embed/>
                </p:oleObj>
              </mc:Choice>
              <mc:Fallback>
                <p:oleObj name="Equation" r:id="rId3" imgW="82548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159" y="3229721"/>
                        <a:ext cx="2422716" cy="1221957"/>
                      </a:xfrm>
                      <a:prstGeom prst="rect">
                        <a:avLst/>
                      </a:prstGeom>
                      <a:noFill/>
                      <a:extLst/>
                    </p:spPr>
                  </p:pic>
                </p:oleObj>
              </mc:Fallback>
            </mc:AlternateContent>
          </a:graphicData>
        </a:graphic>
      </p:graphicFrame>
      <p:sp>
        <p:nvSpPr>
          <p:cNvPr id="389124" name="Text Box 4"/>
          <p:cNvSpPr txBox="1">
            <a:spLocks noChangeArrowheads="1"/>
          </p:cNvSpPr>
          <p:nvPr/>
        </p:nvSpPr>
        <p:spPr bwMode="auto">
          <a:xfrm>
            <a:off x="785813" y="4429125"/>
            <a:ext cx="7429500" cy="46196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因为散射粒子是离开声源运动，所以</a:t>
            </a:r>
            <a:r>
              <a:rPr kumimoji="1" lang="en-US" altLang="zh-CN" sz="2400" b="1" i="1">
                <a:latin typeface="Times New Roman" pitchFamily="18" charset="0"/>
              </a:rPr>
              <a:t>u</a:t>
            </a:r>
            <a:r>
              <a:rPr kumimoji="1" lang="en-US" altLang="zh-CN" sz="2400" b="1">
                <a:latin typeface="Times New Roman" pitchFamily="18" charset="0"/>
              </a:rPr>
              <a:t>&lt;0, </a:t>
            </a:r>
          </a:p>
        </p:txBody>
      </p:sp>
      <p:grpSp>
        <p:nvGrpSpPr>
          <p:cNvPr id="53254" name="组合 4"/>
          <p:cNvGrpSpPr>
            <a:grpSpLocks/>
          </p:cNvGrpSpPr>
          <p:nvPr/>
        </p:nvGrpSpPr>
        <p:grpSpPr bwMode="auto">
          <a:xfrm>
            <a:off x="928688" y="785813"/>
            <a:ext cx="4929187" cy="1785937"/>
            <a:chOff x="928662" y="1071546"/>
            <a:chExt cx="4929222" cy="1785950"/>
          </a:xfrm>
        </p:grpSpPr>
        <p:grpSp>
          <p:nvGrpSpPr>
            <p:cNvPr id="53255" name="组合 29"/>
            <p:cNvGrpSpPr>
              <a:grpSpLocks/>
            </p:cNvGrpSpPr>
            <p:nvPr/>
          </p:nvGrpSpPr>
          <p:grpSpPr bwMode="auto">
            <a:xfrm>
              <a:off x="928662" y="1071546"/>
              <a:ext cx="4929222" cy="1785950"/>
              <a:chOff x="928662" y="1071546"/>
              <a:chExt cx="4929222" cy="1785950"/>
            </a:xfrm>
          </p:grpSpPr>
          <p:sp>
            <p:nvSpPr>
              <p:cNvPr id="17" name="矩形 16"/>
              <p:cNvSpPr/>
              <p:nvPr/>
            </p:nvSpPr>
            <p:spPr>
              <a:xfrm>
                <a:off x="1285852" y="1357298"/>
                <a:ext cx="4000528" cy="121444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8" name="直接连接符 17"/>
              <p:cNvCxnSpPr/>
              <p:nvPr/>
            </p:nvCxnSpPr>
            <p:spPr>
              <a:xfrm>
                <a:off x="928662" y="1998653"/>
                <a:ext cx="4929222" cy="1587"/>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500430" y="2000240"/>
                <a:ext cx="714380"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2" idx="0"/>
              </p:cNvCxnSpPr>
              <p:nvPr/>
            </p:nvCxnSpPr>
            <p:spPr>
              <a:xfrm rot="16200000" flipH="1">
                <a:off x="2786844" y="1286654"/>
                <a:ext cx="588966" cy="552454"/>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428860" y="1071546"/>
                <a:ext cx="571504"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矩形 21"/>
              <p:cNvSpPr/>
              <p:nvPr/>
            </p:nvSpPr>
            <p:spPr>
              <a:xfrm rot="9000000">
                <a:off x="2625711" y="1133458"/>
                <a:ext cx="285752" cy="1444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3" name="直接箭头连接符 22"/>
              <p:cNvCxnSpPr>
                <a:stCxn id="24" idx="0"/>
              </p:cNvCxnSpPr>
              <p:nvPr/>
            </p:nvCxnSpPr>
            <p:spPr>
              <a:xfrm rot="5400000" flipH="1" flipV="1">
                <a:off x="2919401" y="2205029"/>
                <a:ext cx="428628" cy="44767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rot="1800000">
                <a:off x="2732075" y="2633657"/>
                <a:ext cx="285752" cy="1444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2643174" y="2571744"/>
                <a:ext cx="500066"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rot="16200000" flipH="1">
                <a:off x="2928926" y="1428736"/>
                <a:ext cx="571504" cy="57150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000364" y="2000240"/>
                <a:ext cx="509592" cy="56197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弧形 27"/>
              <p:cNvSpPr/>
              <p:nvPr/>
            </p:nvSpPr>
            <p:spPr>
              <a:xfrm rot="15585212">
                <a:off x="3033701" y="1690676"/>
                <a:ext cx="428628" cy="571504"/>
              </a:xfrm>
              <a:prstGeom prst="arc">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3278" name="TextBox 28"/>
              <p:cNvSpPr txBox="1">
                <a:spLocks noChangeArrowheads="1"/>
              </p:cNvSpPr>
              <p:nvPr/>
            </p:nvSpPr>
            <p:spPr bwMode="auto">
              <a:xfrm>
                <a:off x="2357422" y="1500174"/>
                <a:ext cx="571504" cy="523220"/>
              </a:xfrm>
              <a:prstGeom prst="rect">
                <a:avLst/>
              </a:prstGeom>
              <a:noFill/>
              <a:ln w="9525">
                <a:noFill/>
                <a:miter lim="800000"/>
                <a:headEnd/>
                <a:tailEnd/>
              </a:ln>
            </p:spPr>
            <p:txBody>
              <a:bodyPr>
                <a:spAutoFit/>
              </a:bodyPr>
              <a:lstStyle/>
              <a:p>
                <a:r>
                  <a:rPr lang="el-GR" altLang="zh-CN" sz="2800" b="1" i="1">
                    <a:latin typeface="Times New Roman" pitchFamily="18" charset="0"/>
                    <a:cs typeface="Times New Roman" pitchFamily="18" charset="0"/>
                  </a:rPr>
                  <a:t>θ</a:t>
                </a:r>
                <a:endParaRPr lang="zh-CN" altLang="en-US" sz="2800" b="1" i="1">
                  <a:latin typeface="Times New Roman" pitchFamily="18" charset="0"/>
                  <a:cs typeface="Times New Roman" pitchFamily="18" charset="0"/>
                </a:endParaRPr>
              </a:p>
            </p:txBody>
          </p:sp>
          <p:sp>
            <p:nvSpPr>
              <p:cNvPr id="53279" name="TextBox 29"/>
              <p:cNvSpPr txBox="1">
                <a:spLocks noChangeArrowheads="1"/>
              </p:cNvSpPr>
              <p:nvPr/>
            </p:nvSpPr>
            <p:spPr bwMode="auto">
              <a:xfrm>
                <a:off x="4071934" y="1500174"/>
                <a:ext cx="571504" cy="523220"/>
              </a:xfrm>
              <a:prstGeom prst="rect">
                <a:avLst/>
              </a:prstGeom>
              <a:noFill/>
              <a:ln w="9525">
                <a:noFill/>
                <a:miter lim="800000"/>
                <a:headEnd/>
                <a:tailEnd/>
              </a:ln>
            </p:spPr>
            <p:txBody>
              <a:bodyPr>
                <a:spAutoFit/>
              </a:bodyPr>
              <a:lstStyle/>
              <a:p>
                <a:r>
                  <a:rPr lang="en-US" altLang="zh-CN" sz="2800" b="1" i="1">
                    <a:latin typeface="Times New Roman" pitchFamily="18" charset="0"/>
                    <a:cs typeface="Times New Roman" pitchFamily="18" charset="0"/>
                  </a:rPr>
                  <a:t>v</a:t>
                </a:r>
                <a:endParaRPr lang="zh-CN" altLang="en-US" sz="2800" b="1" i="1">
                  <a:latin typeface="Times New Roman" pitchFamily="18" charset="0"/>
                  <a:cs typeface="Times New Roman" pitchFamily="18" charset="0"/>
                </a:endParaRPr>
              </a:p>
            </p:txBody>
          </p:sp>
        </p:grpSp>
        <p:sp>
          <p:nvSpPr>
            <p:cNvPr id="7" name="椭圆 6"/>
            <p:cNvSpPr/>
            <p:nvPr/>
          </p:nvSpPr>
          <p:spPr>
            <a:xfrm>
              <a:off x="1928794" y="2143116"/>
              <a:ext cx="71438" cy="7143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a:off x="1714480" y="1643050"/>
              <a:ext cx="71439"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a:off x="3714744" y="1500174"/>
              <a:ext cx="71439"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4000496" y="2285992"/>
              <a:ext cx="71439" cy="7143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4395787" y="2109779"/>
              <a:ext cx="71438"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2071670" y="1643050"/>
              <a:ext cx="71438"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4929190" y="2214554"/>
              <a:ext cx="71438"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4929190" y="1571612"/>
              <a:ext cx="71438" cy="7143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2500298" y="2214554"/>
              <a:ext cx="71438"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3786182" y="1785926"/>
              <a:ext cx="71438" cy="714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aphicFrame>
        <p:nvGraphicFramePr>
          <p:cNvPr id="53251" name="Object 3"/>
          <p:cNvGraphicFramePr>
            <a:graphicFrameLocks noChangeAspect="1"/>
          </p:cNvGraphicFramePr>
          <p:nvPr/>
        </p:nvGraphicFramePr>
        <p:xfrm>
          <a:off x="1143000" y="5143500"/>
          <a:ext cx="5802313" cy="887413"/>
        </p:xfrm>
        <a:graphic>
          <a:graphicData uri="http://schemas.openxmlformats.org/presentationml/2006/ole">
            <mc:AlternateContent xmlns:mc="http://schemas.openxmlformats.org/markup-compatibility/2006">
              <mc:Choice xmlns:v="urn:schemas-microsoft-com:vml" Requires="v">
                <p:oleObj spid="_x0000_s53279" name="Equation" r:id="rId5" imgW="1955520" imgH="393480" progId="Equation.DSMT4">
                  <p:embed/>
                </p:oleObj>
              </mc:Choice>
              <mc:Fallback>
                <p:oleObj name="Equation" r:id="rId5" imgW="195552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143500"/>
                        <a:ext cx="5802313"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89122"/>
                                        </p:tgtEl>
                                        <p:attrNameLst>
                                          <p:attrName>style.visibility</p:attrName>
                                        </p:attrNameLst>
                                      </p:cBhvr>
                                      <p:to>
                                        <p:strVal val="visible"/>
                                      </p:to>
                                    </p:set>
                                    <p:animEffect transition="in" filter="barn(outHorizontal)">
                                      <p:cBhvr>
                                        <p:cTn id="7" dur="300"/>
                                        <p:tgtEl>
                                          <p:spTgt spid="389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89123"/>
                                        </p:tgtEl>
                                        <p:attrNameLst>
                                          <p:attrName>style.visibility</p:attrName>
                                        </p:attrNameLst>
                                      </p:cBhvr>
                                      <p:to>
                                        <p:strVal val="visible"/>
                                      </p:to>
                                    </p:set>
                                    <p:animEffect transition="in" filter="barn(outHorizontal)">
                                      <p:cBhvr>
                                        <p:cTn id="12" dur="500"/>
                                        <p:tgtEl>
                                          <p:spTgt spid="3891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124"/>
                                        </p:tgtEl>
                                        <p:attrNameLst>
                                          <p:attrName>style.visibility</p:attrName>
                                        </p:attrNameLst>
                                      </p:cBhvr>
                                      <p:to>
                                        <p:strVal val="visible"/>
                                      </p:to>
                                    </p:set>
                                    <p:animEffect transition="in" filter="barn(outHorizontal)">
                                      <p:cBhvr>
                                        <p:cTn id="17" dur="500"/>
                                        <p:tgtEl>
                                          <p:spTgt spid="3891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53251"/>
                                        </p:tgtEl>
                                        <p:attrNameLst>
                                          <p:attrName>style.visibility</p:attrName>
                                        </p:attrNameLst>
                                      </p:cBhvr>
                                      <p:to>
                                        <p:strVal val="visible"/>
                                      </p:to>
                                    </p:set>
                                    <p:animEffect transition="in" filter="barn(outHorizontal)">
                                      <p:cBhvr>
                                        <p:cTn id="22"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utoUpdateAnimBg="0"/>
      <p:bldP spid="389124"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451" name="Object 3"/>
          <p:cNvGraphicFramePr>
            <a:graphicFrameLocks noChangeAspect="1"/>
          </p:cNvGraphicFramePr>
          <p:nvPr>
            <p:extLst>
              <p:ext uri="{D42A27DB-BD31-4B8C-83A1-F6EECF244321}">
                <p14:modId xmlns:p14="http://schemas.microsoft.com/office/powerpoint/2010/main" val="312666511"/>
              </p:ext>
            </p:extLst>
          </p:nvPr>
        </p:nvGraphicFramePr>
        <p:xfrm>
          <a:off x="900164" y="1047724"/>
          <a:ext cx="6907212" cy="1928813"/>
        </p:xfrm>
        <a:graphic>
          <a:graphicData uri="http://schemas.openxmlformats.org/presentationml/2006/ole">
            <mc:AlternateContent xmlns:mc="http://schemas.openxmlformats.org/markup-compatibility/2006">
              <mc:Choice xmlns:v="urn:schemas-microsoft-com:vml" Requires="v">
                <p:oleObj spid="_x0000_s232479" name="Equation" r:id="rId3" imgW="2819160" imgH="838080" progId="Equation.DSMT4">
                  <p:embed/>
                </p:oleObj>
              </mc:Choice>
              <mc:Fallback>
                <p:oleObj name="Equation" r:id="rId3" imgW="2819160" imgH="83808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64" y="1047724"/>
                        <a:ext cx="6907212"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3" name="TextBox 42"/>
          <p:cNvSpPr txBox="1">
            <a:spLocks noChangeArrowheads="1"/>
          </p:cNvSpPr>
          <p:nvPr/>
        </p:nvSpPr>
        <p:spPr bwMode="auto">
          <a:xfrm>
            <a:off x="928688" y="357188"/>
            <a:ext cx="4143375" cy="461962"/>
          </a:xfrm>
          <a:prstGeom prst="rect">
            <a:avLst/>
          </a:prstGeom>
          <a:noFill/>
          <a:ln w="9525">
            <a:noFill/>
            <a:miter lim="800000"/>
            <a:headEnd/>
            <a:tailEnd/>
          </a:ln>
        </p:spPr>
        <p:txBody>
          <a:bodyPr>
            <a:spAutoFit/>
          </a:bodyPr>
          <a:lstStyle/>
          <a:p>
            <a:r>
              <a:rPr lang="zh-CN" altLang="en-US" sz="2400" b="1">
                <a:latin typeface="Calibri" pitchFamily="34" charset="0"/>
              </a:rPr>
              <a:t>同理</a:t>
            </a:r>
          </a:p>
        </p:txBody>
      </p:sp>
      <p:graphicFrame>
        <p:nvGraphicFramePr>
          <p:cNvPr id="232452" name="Object 4"/>
          <p:cNvGraphicFramePr>
            <a:graphicFrameLocks noChangeAspect="1"/>
          </p:cNvGraphicFramePr>
          <p:nvPr>
            <p:extLst>
              <p:ext uri="{D42A27DB-BD31-4B8C-83A1-F6EECF244321}">
                <p14:modId xmlns:p14="http://schemas.microsoft.com/office/powerpoint/2010/main" val="1161207237"/>
              </p:ext>
            </p:extLst>
          </p:nvPr>
        </p:nvGraphicFramePr>
        <p:xfrm>
          <a:off x="1043608" y="3205111"/>
          <a:ext cx="4221162" cy="2157413"/>
        </p:xfrm>
        <a:graphic>
          <a:graphicData uri="http://schemas.openxmlformats.org/presentationml/2006/ole">
            <mc:AlternateContent xmlns:mc="http://schemas.openxmlformats.org/markup-compatibility/2006">
              <mc:Choice xmlns:v="urn:schemas-microsoft-com:vml" Requires="v">
                <p:oleObj spid="_x0000_s232480" name="Equation" r:id="rId5" imgW="1638000" imgH="838080" progId="Equation.DSMT4">
                  <p:embed/>
                </p:oleObj>
              </mc:Choice>
              <mc:Fallback>
                <p:oleObj name="Equation" r:id="rId5" imgW="1638000" imgH="8380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3205111"/>
                        <a:ext cx="4221162"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barn(inHorizontal)">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barn(inHorizontal)">
                                      <p:cBhvr>
                                        <p:cTn id="12" dur="5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Text Box 2"/>
          <p:cNvSpPr txBox="1">
            <a:spLocks noChangeArrowheads="1"/>
          </p:cNvSpPr>
          <p:nvPr/>
        </p:nvSpPr>
        <p:spPr bwMode="auto">
          <a:xfrm>
            <a:off x="684213" y="1438275"/>
            <a:ext cx="7467600" cy="1311275"/>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四、灵敏度</a:t>
            </a:r>
          </a:p>
          <a:p>
            <a:pPr>
              <a:spcBef>
                <a:spcPct val="50000"/>
              </a:spcBef>
            </a:pPr>
            <a:r>
              <a:rPr kumimoji="1" lang="zh-CN" altLang="en-US" sz="3200" b="1">
                <a:latin typeface="Times New Roman" pitchFamily="18" charset="0"/>
              </a:rPr>
              <a:t>1、时差法：</a:t>
            </a:r>
          </a:p>
        </p:txBody>
      </p:sp>
      <p:graphicFrame>
        <p:nvGraphicFramePr>
          <p:cNvPr id="391171" name="Object 2"/>
          <p:cNvGraphicFramePr>
            <a:graphicFrameLocks noChangeAspect="1"/>
          </p:cNvGraphicFramePr>
          <p:nvPr>
            <p:extLst>
              <p:ext uri="{D42A27DB-BD31-4B8C-83A1-F6EECF244321}">
                <p14:modId xmlns:p14="http://schemas.microsoft.com/office/powerpoint/2010/main" val="2090847723"/>
              </p:ext>
            </p:extLst>
          </p:nvPr>
        </p:nvGraphicFramePr>
        <p:xfrm>
          <a:off x="3310396" y="1831786"/>
          <a:ext cx="3019425" cy="1103312"/>
        </p:xfrm>
        <a:graphic>
          <a:graphicData uri="http://schemas.openxmlformats.org/presentationml/2006/ole">
            <mc:AlternateContent xmlns:mc="http://schemas.openxmlformats.org/markup-compatibility/2006">
              <mc:Choice xmlns:v="urn:schemas-microsoft-com:vml" Requires="v">
                <p:oleObj spid="_x0000_s55340" name="Equation" r:id="rId3" imgW="787320" imgH="393480" progId="Equation.DSMT4">
                  <p:embed/>
                </p:oleObj>
              </mc:Choice>
              <mc:Fallback>
                <p:oleObj name="Equation" r:id="rId3" imgW="78732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396" y="1831786"/>
                        <a:ext cx="3019425" cy="110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72" name="Text Box 4"/>
          <p:cNvSpPr txBox="1">
            <a:spLocks noChangeArrowheads="1"/>
          </p:cNvSpPr>
          <p:nvPr/>
        </p:nvSpPr>
        <p:spPr bwMode="auto">
          <a:xfrm>
            <a:off x="684213" y="2997200"/>
            <a:ext cx="3024187"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2、频差法  </a:t>
            </a:r>
          </a:p>
        </p:txBody>
      </p:sp>
      <p:graphicFrame>
        <p:nvGraphicFramePr>
          <p:cNvPr id="391173" name="Object 3"/>
          <p:cNvGraphicFramePr>
            <a:graphicFrameLocks noChangeAspect="1"/>
          </p:cNvGraphicFramePr>
          <p:nvPr>
            <p:extLst>
              <p:ext uri="{D42A27DB-BD31-4B8C-83A1-F6EECF244321}">
                <p14:modId xmlns:p14="http://schemas.microsoft.com/office/powerpoint/2010/main" val="3270605211"/>
              </p:ext>
            </p:extLst>
          </p:nvPr>
        </p:nvGraphicFramePr>
        <p:xfrm>
          <a:off x="3923964" y="2962974"/>
          <a:ext cx="1792288" cy="1081087"/>
        </p:xfrm>
        <a:graphic>
          <a:graphicData uri="http://schemas.openxmlformats.org/presentationml/2006/ole">
            <mc:AlternateContent xmlns:mc="http://schemas.openxmlformats.org/markup-compatibility/2006">
              <mc:Choice xmlns:v="urn:schemas-microsoft-com:vml" Requires="v">
                <p:oleObj spid="_x0000_s55341" name="Equation" r:id="rId5" imgW="736560" imgH="393480" progId="Equation.3">
                  <p:embed/>
                </p:oleObj>
              </mc:Choice>
              <mc:Fallback>
                <p:oleObj name="Equation" r:id="rId5" imgW="7365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64" y="2962974"/>
                        <a:ext cx="1792288"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74" name="Text Box 6"/>
          <p:cNvSpPr txBox="1">
            <a:spLocks noChangeArrowheads="1"/>
          </p:cNvSpPr>
          <p:nvPr/>
        </p:nvSpPr>
        <p:spPr bwMode="auto">
          <a:xfrm>
            <a:off x="611188" y="3933825"/>
            <a:ext cx="3097212" cy="579438"/>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 </a:t>
            </a:r>
            <a:r>
              <a:rPr kumimoji="1" lang="zh-CN" altLang="en-US" sz="3200" b="1">
                <a:latin typeface="Times New Roman" pitchFamily="18" charset="0"/>
              </a:rPr>
              <a:t>3、多普勒法</a:t>
            </a:r>
          </a:p>
        </p:txBody>
      </p:sp>
      <p:graphicFrame>
        <p:nvGraphicFramePr>
          <p:cNvPr id="391175" name="Object 4"/>
          <p:cNvGraphicFramePr>
            <a:graphicFrameLocks noChangeAspect="1"/>
          </p:cNvGraphicFramePr>
          <p:nvPr/>
        </p:nvGraphicFramePr>
        <p:xfrm>
          <a:off x="3286125" y="4071938"/>
          <a:ext cx="4511675" cy="1268412"/>
        </p:xfrm>
        <a:graphic>
          <a:graphicData uri="http://schemas.openxmlformats.org/presentationml/2006/ole">
            <mc:AlternateContent xmlns:mc="http://schemas.openxmlformats.org/markup-compatibility/2006">
              <mc:Choice xmlns:v="urn:schemas-microsoft-com:vml" Requires="v">
                <p:oleObj spid="_x0000_s55342" name="Equation" r:id="rId7" imgW="1193760" imgH="393480" progId="Equation.DSMT4">
                  <p:embed/>
                </p:oleObj>
              </mc:Choice>
              <mc:Fallback>
                <p:oleObj name="Equation" r:id="rId7" imgW="119376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25" y="4071938"/>
                        <a:ext cx="4511675" cy="1268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91170"/>
                                        </p:tgtEl>
                                        <p:attrNameLst>
                                          <p:attrName>style.visibility</p:attrName>
                                        </p:attrNameLst>
                                      </p:cBhvr>
                                      <p:to>
                                        <p:strVal val="visible"/>
                                      </p:to>
                                    </p:set>
                                    <p:animEffect transition="in" filter="barn(outHorizontal)">
                                      <p:cBhvr>
                                        <p:cTn id="7" dur="500"/>
                                        <p:tgtEl>
                                          <p:spTgt spid="3911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91171"/>
                                        </p:tgtEl>
                                        <p:attrNameLst>
                                          <p:attrName>style.visibility</p:attrName>
                                        </p:attrNameLst>
                                      </p:cBhvr>
                                      <p:to>
                                        <p:strVal val="visible"/>
                                      </p:to>
                                    </p:set>
                                    <p:animEffect transition="in" filter="barn(outHorizontal)">
                                      <p:cBhvr>
                                        <p:cTn id="12" dur="500"/>
                                        <p:tgtEl>
                                          <p:spTgt spid="39117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91172"/>
                                        </p:tgtEl>
                                        <p:attrNameLst>
                                          <p:attrName>style.visibility</p:attrName>
                                        </p:attrNameLst>
                                      </p:cBhvr>
                                      <p:to>
                                        <p:strVal val="visible"/>
                                      </p:to>
                                    </p:set>
                                    <p:animEffect transition="in" filter="barn(outHorizontal)">
                                      <p:cBhvr>
                                        <p:cTn id="17" dur="500"/>
                                        <p:tgtEl>
                                          <p:spTgt spid="39117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391173"/>
                                        </p:tgtEl>
                                        <p:attrNameLst>
                                          <p:attrName>style.visibility</p:attrName>
                                        </p:attrNameLst>
                                      </p:cBhvr>
                                      <p:to>
                                        <p:strVal val="visible"/>
                                      </p:to>
                                    </p:set>
                                    <p:animEffect transition="in" filter="barn(outHorizontal)">
                                      <p:cBhvr>
                                        <p:cTn id="22" dur="500"/>
                                        <p:tgtEl>
                                          <p:spTgt spid="39117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91174"/>
                                        </p:tgtEl>
                                        <p:attrNameLst>
                                          <p:attrName>style.visibility</p:attrName>
                                        </p:attrNameLst>
                                      </p:cBhvr>
                                      <p:to>
                                        <p:strVal val="visible"/>
                                      </p:to>
                                    </p:set>
                                    <p:animEffect transition="in" filter="barn(outHorizontal)">
                                      <p:cBhvr>
                                        <p:cTn id="27" dur="500"/>
                                        <p:tgtEl>
                                          <p:spTgt spid="39117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391175"/>
                                        </p:tgtEl>
                                        <p:attrNameLst>
                                          <p:attrName>style.visibility</p:attrName>
                                        </p:attrNameLst>
                                      </p:cBhvr>
                                      <p:to>
                                        <p:strVal val="visible"/>
                                      </p:to>
                                    </p:set>
                                    <p:animEffect transition="in" filter="barn(outHorizontal)">
                                      <p:cBhvr>
                                        <p:cTn id="32" dur="500"/>
                                        <p:tgtEl>
                                          <p:spTgt spid="39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autoUpdateAnimBg="0"/>
      <p:bldP spid="391172" grpId="0" autoUpdateAnimBg="0"/>
      <p:bldP spid="391174"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body" idx="1"/>
          </p:nvPr>
        </p:nvSpPr>
        <p:spPr>
          <a:xfrm>
            <a:off x="0" y="612776"/>
            <a:ext cx="8001000" cy="696912"/>
          </a:xfrm>
        </p:spPr>
        <p:txBody>
          <a:bodyPr/>
          <a:lstStyle/>
          <a:p>
            <a:pPr eaLnBrk="1" hangingPunct="1">
              <a:buFont typeface="Wingdings" pitchFamily="2" charset="2"/>
              <a:buNone/>
            </a:pPr>
            <a:r>
              <a:rPr lang="zh-CN" altLang="en-US" b="1" smtClean="0"/>
              <a:t>      五、温度对超声波流量计的影响</a:t>
            </a:r>
          </a:p>
          <a:p>
            <a:pPr eaLnBrk="1" hangingPunct="1"/>
            <a:endParaRPr lang="zh-CN" altLang="en-US" b="1" smtClean="0"/>
          </a:p>
        </p:txBody>
      </p:sp>
      <p:graphicFrame>
        <p:nvGraphicFramePr>
          <p:cNvPr id="392195" name="Object 2"/>
          <p:cNvGraphicFramePr>
            <a:graphicFrameLocks noChangeAspect="1"/>
          </p:cNvGraphicFramePr>
          <p:nvPr/>
        </p:nvGraphicFramePr>
        <p:xfrm>
          <a:off x="1258888" y="1412875"/>
          <a:ext cx="4959350" cy="1633538"/>
        </p:xfrm>
        <a:graphic>
          <a:graphicData uri="http://schemas.openxmlformats.org/presentationml/2006/ole">
            <mc:AlternateContent xmlns:mc="http://schemas.openxmlformats.org/markup-compatibility/2006">
              <mc:Choice xmlns:v="urn:schemas-microsoft-com:vml" Requires="v">
                <p:oleObj spid="_x0000_s56350" name="Equation" r:id="rId3" imgW="2158920" imgH="711000" progId="Equation.DSMT4">
                  <p:embed/>
                </p:oleObj>
              </mc:Choice>
              <mc:Fallback>
                <p:oleObj name="Equation" r:id="rId3" imgW="2158920" imgH="711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12875"/>
                        <a:ext cx="4959350" cy="163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2196" name="Text Box 4"/>
          <p:cNvSpPr txBox="1">
            <a:spLocks noChangeArrowheads="1"/>
          </p:cNvSpPr>
          <p:nvPr/>
        </p:nvSpPr>
        <p:spPr bwMode="auto">
          <a:xfrm>
            <a:off x="762000" y="3252295"/>
            <a:ext cx="6477000"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六、有效断面上流速分布的影响</a:t>
            </a:r>
          </a:p>
        </p:txBody>
      </p:sp>
      <p:graphicFrame>
        <p:nvGraphicFramePr>
          <p:cNvPr id="392197" name="Object 3"/>
          <p:cNvGraphicFramePr>
            <a:graphicFrameLocks noChangeAspect="1"/>
          </p:cNvGraphicFramePr>
          <p:nvPr/>
        </p:nvGraphicFramePr>
        <p:xfrm>
          <a:off x="785813" y="4143375"/>
          <a:ext cx="7031037" cy="1377950"/>
        </p:xfrm>
        <a:graphic>
          <a:graphicData uri="http://schemas.openxmlformats.org/presentationml/2006/ole">
            <mc:AlternateContent xmlns:mc="http://schemas.openxmlformats.org/markup-compatibility/2006">
              <mc:Choice xmlns:v="urn:schemas-microsoft-com:vml" Requires="v">
                <p:oleObj spid="_x0000_s56351" name="Equation" r:id="rId5" imgW="2933640" imgH="634680" progId="Equation.3">
                  <p:embed/>
                </p:oleObj>
              </mc:Choice>
              <mc:Fallback>
                <p:oleObj name="Equation" r:id="rId5" imgW="293364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4143375"/>
                        <a:ext cx="7031037"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Effect transition="in" filter="barn(outHorizontal)">
                                      <p:cBhvr>
                                        <p:cTn id="7" dur="500"/>
                                        <p:tgtEl>
                                          <p:spTgt spid="392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92195"/>
                                        </p:tgtEl>
                                        <p:attrNameLst>
                                          <p:attrName>style.visibility</p:attrName>
                                        </p:attrNameLst>
                                      </p:cBhvr>
                                      <p:to>
                                        <p:strVal val="visible"/>
                                      </p:to>
                                    </p:set>
                                    <p:animEffect transition="in" filter="barn(outHorizontal)">
                                      <p:cBhvr>
                                        <p:cTn id="12" dur="500"/>
                                        <p:tgtEl>
                                          <p:spTgt spid="39219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92196"/>
                                        </p:tgtEl>
                                        <p:attrNameLst>
                                          <p:attrName>style.visibility</p:attrName>
                                        </p:attrNameLst>
                                      </p:cBhvr>
                                      <p:to>
                                        <p:strVal val="visible"/>
                                      </p:to>
                                    </p:set>
                                    <p:animEffect transition="in" filter="barn(outHorizontal)">
                                      <p:cBhvr>
                                        <p:cTn id="17" dur="500"/>
                                        <p:tgtEl>
                                          <p:spTgt spid="39219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392197"/>
                                        </p:tgtEl>
                                        <p:attrNameLst>
                                          <p:attrName>style.visibility</p:attrName>
                                        </p:attrNameLst>
                                      </p:cBhvr>
                                      <p:to>
                                        <p:strVal val="visible"/>
                                      </p:to>
                                    </p:set>
                                    <p:animEffect transition="in" filter="barn(outHorizontal)">
                                      <p:cBhvr>
                                        <p:cTn id="22" dur="500"/>
                                        <p:tgtEl>
                                          <p:spTgt spid="39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build="p" autoUpdateAnimBg="0"/>
      <p:bldP spid="392196"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3" name="Rectangle 2"/>
          <p:cNvSpPr>
            <a:spLocks noGrp="1" noChangeArrowheads="1"/>
          </p:cNvSpPr>
          <p:nvPr>
            <p:ph type="body" idx="1"/>
          </p:nvPr>
        </p:nvSpPr>
        <p:spPr>
          <a:xfrm>
            <a:off x="539552" y="620688"/>
            <a:ext cx="7887791" cy="5399087"/>
          </a:xfrm>
        </p:spPr>
        <p:txBody>
          <a:bodyPr/>
          <a:lstStyle/>
          <a:p>
            <a:pPr eaLnBrk="1" hangingPunct="1">
              <a:lnSpc>
                <a:spcPct val="110000"/>
              </a:lnSpc>
              <a:spcBef>
                <a:spcPct val="5000"/>
              </a:spcBef>
              <a:buFont typeface="Wingdings" pitchFamily="2" charset="2"/>
              <a:buNone/>
            </a:pPr>
            <a:r>
              <a:rPr lang="zh-CN" altLang="en-US" sz="2800" b="1" smtClean="0">
                <a:latin typeface="Times New Roman" pitchFamily="18" charset="0"/>
              </a:rPr>
              <a:t>   七、超声流量计发展 </a:t>
            </a:r>
            <a:br>
              <a:rPr lang="zh-CN" altLang="en-US" sz="2800" b="1" smtClean="0">
                <a:latin typeface="Times New Roman" pitchFamily="18" charset="0"/>
              </a:rPr>
            </a:br>
            <a:endParaRPr lang="zh-CN" altLang="en-US" sz="2800" b="1" smtClean="0">
              <a:latin typeface="Times New Roman" pitchFamily="18" charset="0"/>
            </a:endParaRPr>
          </a:p>
          <a:p>
            <a:pPr eaLnBrk="1" hangingPunct="1">
              <a:lnSpc>
                <a:spcPct val="150000"/>
              </a:lnSpc>
              <a:spcBef>
                <a:spcPct val="0"/>
              </a:spcBef>
            </a:pPr>
            <a:r>
              <a:rPr lang="zh-CN" altLang="en-US" sz="2400" b="1" smtClean="0">
                <a:latin typeface="Times New Roman" pitchFamily="18" charset="0"/>
              </a:rPr>
              <a:t>   超声流量计利用超声波在不同液体中传播速度之间有差别的物性（例如石油声速为1295</a:t>
            </a:r>
            <a:r>
              <a:rPr lang="en-US" altLang="zh-CN" sz="2400" b="1" smtClean="0">
                <a:latin typeface="Times New Roman" pitchFamily="18" charset="0"/>
              </a:rPr>
              <a:t>m/s，</a:t>
            </a:r>
            <a:r>
              <a:rPr lang="zh-CN" altLang="en-US" sz="2400" b="1" smtClean="0">
                <a:latin typeface="Times New Roman" pitchFamily="18" charset="0"/>
              </a:rPr>
              <a:t>水为1388</a:t>
            </a:r>
            <a:r>
              <a:rPr lang="en-US" altLang="zh-CN" sz="2400" b="1" smtClean="0">
                <a:latin typeface="Times New Roman" pitchFamily="18" charset="0"/>
              </a:rPr>
              <a:t>m/s），</a:t>
            </a:r>
            <a:r>
              <a:rPr lang="zh-CN" altLang="en-US" sz="2400" b="1" smtClean="0">
                <a:latin typeface="Times New Roman" pitchFamily="18" charset="0"/>
              </a:rPr>
              <a:t>在测量流量的同时</a:t>
            </a:r>
            <a:r>
              <a:rPr lang="zh-CN" altLang="en-US" sz="2400" b="1" smtClean="0">
                <a:solidFill>
                  <a:srgbClr val="FF0000"/>
                </a:solidFill>
                <a:latin typeface="Times New Roman" pitchFamily="18" charset="0"/>
              </a:rPr>
              <a:t>鉴别管道中液体类别</a:t>
            </a:r>
            <a:r>
              <a:rPr lang="zh-CN" altLang="en-US" sz="2400" b="1" smtClean="0">
                <a:solidFill>
                  <a:schemeClr val="accent2"/>
                </a:solidFill>
                <a:latin typeface="Times New Roman" pitchFamily="18" charset="0"/>
              </a:rPr>
              <a:t>。</a:t>
            </a:r>
          </a:p>
          <a:p>
            <a:pPr eaLnBrk="1" hangingPunct="1">
              <a:lnSpc>
                <a:spcPct val="150000"/>
              </a:lnSpc>
              <a:spcBef>
                <a:spcPct val="0"/>
              </a:spcBef>
            </a:pPr>
            <a:r>
              <a:rPr lang="zh-CN" altLang="en-US" sz="2400" b="1" smtClean="0">
                <a:latin typeface="Times New Roman" pitchFamily="18" charset="0"/>
              </a:rPr>
              <a:t>英国</a:t>
            </a:r>
            <a:r>
              <a:rPr lang="en-US" altLang="zh-CN" sz="2400" b="1" smtClean="0">
                <a:latin typeface="Times New Roman" pitchFamily="18" charset="0"/>
              </a:rPr>
              <a:t>Cranfield</a:t>
            </a:r>
            <a:r>
              <a:rPr lang="zh-CN" altLang="en-US" sz="2400" b="1" smtClean="0">
                <a:latin typeface="Times New Roman" pitchFamily="18" charset="0"/>
              </a:rPr>
              <a:t>大学研究试图用于航空业的超声质量流量计，它是在时间法超声体积流量计的基础上，再利用超声测得第二参量液体密度，演算得质量流量。</a:t>
            </a:r>
            <a:endParaRPr lang="zh-CN" alt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4"/>
          <p:cNvSpPr txBox="1">
            <a:spLocks noChangeArrowheads="1"/>
          </p:cNvSpPr>
          <p:nvPr/>
        </p:nvSpPr>
        <p:spPr bwMode="auto">
          <a:xfrm>
            <a:off x="684213" y="1125538"/>
            <a:ext cx="6121400" cy="1158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3）文丘利管 </a:t>
            </a:r>
            <a:r>
              <a:rPr kumimoji="1" lang="en-US" altLang="zh-CN" sz="2800" b="1">
                <a:latin typeface="Times New Roman" pitchFamily="18" charset="0"/>
              </a:rPr>
              <a:t>(venturi)</a:t>
            </a:r>
          </a:p>
          <a:p>
            <a:pPr>
              <a:spcBef>
                <a:spcPct val="50000"/>
              </a:spcBef>
            </a:pPr>
            <a:endParaRPr kumimoji="1" lang="zh-CN" altLang="en-US" sz="2800" b="1">
              <a:latin typeface="Times New Roman" pitchFamily="18" charset="0"/>
            </a:endParaRPr>
          </a:p>
        </p:txBody>
      </p:sp>
      <p:sp>
        <p:nvSpPr>
          <p:cNvPr id="35842" name="Text Box 5"/>
          <p:cNvSpPr txBox="1">
            <a:spLocks noChangeArrowheads="1"/>
          </p:cNvSpPr>
          <p:nvPr/>
        </p:nvSpPr>
        <p:spPr bwMode="auto">
          <a:xfrm>
            <a:off x="755650" y="1916113"/>
            <a:ext cx="7596188" cy="3324225"/>
          </a:xfrm>
          <a:prstGeom prst="rect">
            <a:avLst/>
          </a:prstGeom>
          <a:noFill/>
          <a:ln w="9525">
            <a:noFill/>
            <a:miter lim="800000"/>
            <a:headEnd/>
            <a:tailEnd/>
          </a:ln>
        </p:spPr>
        <p:txBody>
          <a:bodyPr>
            <a:spAutoFit/>
          </a:bodyPr>
          <a:lstStyle/>
          <a:p>
            <a:pPr>
              <a:lnSpc>
                <a:spcPct val="150000"/>
              </a:lnSpc>
              <a:buClr>
                <a:srgbClr val="FF0000"/>
              </a:buClr>
              <a:buFont typeface="Wingdings" pitchFamily="2" charset="2"/>
              <a:buChar char="Ø"/>
            </a:pPr>
            <a:r>
              <a:rPr kumimoji="1" lang="zh-CN" altLang="en-US" sz="2800">
                <a:latin typeface="Times New Roman" pitchFamily="18" charset="0"/>
              </a:rPr>
              <a:t>  </a:t>
            </a:r>
            <a:r>
              <a:rPr kumimoji="1" lang="zh-CN" altLang="en-US" sz="2800" b="1">
                <a:latin typeface="Times New Roman" pitchFamily="18" charset="0"/>
              </a:rPr>
              <a:t>文丘利管分为</a:t>
            </a:r>
            <a:r>
              <a:rPr kumimoji="1" lang="zh-CN" altLang="en-US" sz="2800" b="1" smtClean="0">
                <a:latin typeface="Times New Roman" pitchFamily="18" charset="0"/>
              </a:rPr>
              <a:t>经典文</a:t>
            </a:r>
            <a:r>
              <a:rPr kumimoji="1" lang="zh-CN" altLang="en-US" sz="2800" b="1">
                <a:latin typeface="Times New Roman" pitchFamily="18" charset="0"/>
              </a:rPr>
              <a:t>丘利管和文丘利喷嘴。</a:t>
            </a:r>
          </a:p>
          <a:p>
            <a:pPr>
              <a:lnSpc>
                <a:spcPct val="150000"/>
              </a:lnSpc>
              <a:buClr>
                <a:srgbClr val="FF0000"/>
              </a:buClr>
              <a:buFont typeface="Wingdings" pitchFamily="2" charset="2"/>
              <a:buChar char="Ø"/>
            </a:pPr>
            <a:r>
              <a:rPr kumimoji="1" lang="zh-CN" altLang="en-US" sz="2800" b="1">
                <a:latin typeface="Tahoma" pitchFamily="34" charset="0"/>
              </a:rPr>
              <a:t>  压差损失小，可用于污脏流体测量，大管径方面应用多，体积大，成本高</a:t>
            </a:r>
            <a:endParaRPr kumimoji="1" lang="en-US" altLang="zh-CN" sz="2800" b="1">
              <a:latin typeface="Tahoma" pitchFamily="34" charset="0"/>
            </a:endParaRPr>
          </a:p>
          <a:p>
            <a:pPr>
              <a:lnSpc>
                <a:spcPct val="150000"/>
              </a:lnSpc>
            </a:pPr>
            <a:endParaRPr kumimoji="1" lang="zh-CN" altLang="en-US" sz="2800" b="1">
              <a:latin typeface="Times New Roman" pitchFamily="18" charset="0"/>
            </a:endParaRPr>
          </a:p>
          <a:p>
            <a:pPr>
              <a:lnSpc>
                <a:spcPct val="150000"/>
              </a:lnSpc>
            </a:pPr>
            <a:endParaRPr kumimoji="1" lang="zh-CN" altLang="en-US" sz="2800" b="1">
              <a:latin typeface="Times New Roman"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7" name="Rectangle 2"/>
          <p:cNvSpPr>
            <a:spLocks noGrp="1" noChangeArrowheads="1"/>
          </p:cNvSpPr>
          <p:nvPr>
            <p:ph type="title"/>
          </p:nvPr>
        </p:nvSpPr>
        <p:spPr>
          <a:xfrm>
            <a:off x="285750" y="261938"/>
            <a:ext cx="7793038" cy="1524000"/>
          </a:xfrm>
        </p:spPr>
        <p:txBody>
          <a:bodyPr/>
          <a:lstStyle/>
          <a:p>
            <a:pPr eaLnBrk="1" hangingPunct="1"/>
            <a:r>
              <a:rPr lang="en-US" altLang="zh-CN" sz="3200" b="1" smtClean="0"/>
              <a:t>4.10  </a:t>
            </a:r>
            <a:r>
              <a:rPr lang="zh-CN" altLang="en-US" sz="3200" b="1" smtClean="0"/>
              <a:t>容积式流量计</a:t>
            </a:r>
            <a:br>
              <a:rPr lang="zh-CN" altLang="en-US" sz="3200" b="1" smtClean="0"/>
            </a:br>
            <a:endParaRPr lang="zh-CN" altLang="en-US" sz="3200" b="1" smtClean="0"/>
          </a:p>
        </p:txBody>
      </p:sp>
      <p:sp>
        <p:nvSpPr>
          <p:cNvPr id="654338" name="Rectangle 3"/>
          <p:cNvSpPr>
            <a:spLocks noGrp="1" noChangeArrowheads="1"/>
          </p:cNvSpPr>
          <p:nvPr>
            <p:ph type="body" idx="1"/>
          </p:nvPr>
        </p:nvSpPr>
        <p:spPr>
          <a:xfrm>
            <a:off x="785813" y="1571625"/>
            <a:ext cx="7675562" cy="3240088"/>
          </a:xfrm>
        </p:spPr>
        <p:txBody>
          <a:bodyPr/>
          <a:lstStyle/>
          <a:p>
            <a:pPr eaLnBrk="1" hangingPunct="1">
              <a:lnSpc>
                <a:spcPct val="105000"/>
              </a:lnSpc>
            </a:pPr>
            <a:r>
              <a:rPr lang="zh-CN" altLang="en-US" sz="2800" b="1" smtClean="0">
                <a:latin typeface="Times New Roman" pitchFamily="18" charset="0"/>
                <a:cs typeface="Times New Roman" panose="02020603050405020304" pitchFamily="18" charset="0"/>
              </a:rPr>
              <a:t>  容积式流量计又称排量流量计（</a:t>
            </a:r>
            <a:r>
              <a:rPr lang="en-US" altLang="zh-CN" sz="2800" b="1" smtClean="0">
                <a:latin typeface="Times New Roman" pitchFamily="18" charset="0"/>
                <a:cs typeface="Times New Roman" panose="02020603050405020304" pitchFamily="18" charset="0"/>
              </a:rPr>
              <a:t>positive displacement flowmeter），</a:t>
            </a:r>
            <a:r>
              <a:rPr lang="zh-CN" altLang="en-US" sz="2800" b="1" smtClean="0">
                <a:latin typeface="Times New Roman" pitchFamily="18" charset="0"/>
                <a:cs typeface="Times New Roman" panose="02020603050405020304" pitchFamily="18" charset="0"/>
              </a:rPr>
              <a:t>简称</a:t>
            </a:r>
            <a:r>
              <a:rPr lang="en-US" altLang="zh-CN" sz="2800" b="1" smtClean="0">
                <a:latin typeface="Times New Roman" pitchFamily="18" charset="0"/>
                <a:cs typeface="Times New Roman" panose="02020603050405020304" pitchFamily="18" charset="0"/>
              </a:rPr>
              <a:t>PD</a:t>
            </a:r>
            <a:r>
              <a:rPr lang="zh-CN" altLang="en-US" sz="2800" b="1" smtClean="0">
                <a:latin typeface="Times New Roman" pitchFamily="18" charset="0"/>
                <a:cs typeface="Times New Roman" panose="02020603050405020304" pitchFamily="18" charset="0"/>
              </a:rPr>
              <a:t>流量计或</a:t>
            </a:r>
            <a:r>
              <a:rPr lang="en-US" altLang="zh-CN" sz="2800" b="1" smtClean="0">
                <a:latin typeface="Times New Roman" pitchFamily="18" charset="0"/>
                <a:cs typeface="Times New Roman" panose="02020603050405020304" pitchFamily="18" charset="0"/>
              </a:rPr>
              <a:t>PDF，</a:t>
            </a:r>
            <a:r>
              <a:rPr lang="zh-CN" altLang="en-US" sz="2800" b="1" smtClean="0">
                <a:latin typeface="Times New Roman" pitchFamily="18" charset="0"/>
                <a:cs typeface="Times New Roman" panose="02020603050405020304" pitchFamily="18" charset="0"/>
              </a:rPr>
              <a:t>在流量仪表中是</a:t>
            </a:r>
            <a:r>
              <a:rPr lang="zh-CN" altLang="en-US" sz="2800" b="1" smtClean="0">
                <a:solidFill>
                  <a:srgbClr val="FF0000"/>
                </a:solidFill>
                <a:latin typeface="Times New Roman" pitchFamily="18" charset="0"/>
                <a:cs typeface="Times New Roman" panose="02020603050405020304" pitchFamily="18" charset="0"/>
              </a:rPr>
              <a:t>精度最高</a:t>
            </a:r>
            <a:r>
              <a:rPr lang="zh-CN" altLang="en-US" sz="2800" b="1" smtClean="0">
                <a:latin typeface="Times New Roman" pitchFamily="18" charset="0"/>
                <a:cs typeface="Times New Roman" panose="02020603050405020304" pitchFamily="18" charset="0"/>
              </a:rPr>
              <a:t>的一类。</a:t>
            </a:r>
          </a:p>
          <a:p>
            <a:pPr eaLnBrk="1" hangingPunct="1">
              <a:lnSpc>
                <a:spcPct val="105000"/>
              </a:lnSpc>
            </a:pPr>
            <a:r>
              <a:rPr lang="en-US" altLang="zh-CN" sz="2800" b="1" smtClean="0">
                <a:latin typeface="Times New Roman" pitchFamily="18" charset="0"/>
                <a:cs typeface="Times New Roman" panose="02020603050405020304" pitchFamily="18" charset="0"/>
              </a:rPr>
              <a:t>  PDF</a:t>
            </a:r>
            <a:r>
              <a:rPr lang="zh-CN" altLang="en-US" sz="2800" b="1" smtClean="0">
                <a:latin typeface="Times New Roman" pitchFamily="18" charset="0"/>
                <a:cs typeface="Times New Roman" panose="02020603050405020304" pitchFamily="18" charset="0"/>
              </a:rPr>
              <a:t>流量计一般不具有时间基准，为得到瞬时流量值需要另外附加测量时间的装置。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2850" name="Rectangle 2"/>
          <p:cNvSpPr>
            <a:spLocks noGrp="1" noChangeArrowheads="1"/>
          </p:cNvSpPr>
          <p:nvPr>
            <p:ph type="body" idx="1"/>
          </p:nvPr>
        </p:nvSpPr>
        <p:spPr>
          <a:xfrm>
            <a:off x="500063" y="1412875"/>
            <a:ext cx="7888287" cy="5949950"/>
          </a:xfrm>
        </p:spPr>
        <p:txBody>
          <a:bodyPr/>
          <a:lstStyle/>
          <a:p>
            <a:pPr marL="609600" indent="-609600" eaLnBrk="1" hangingPunct="1">
              <a:lnSpc>
                <a:spcPct val="150000"/>
              </a:lnSpc>
              <a:spcBef>
                <a:spcPct val="0"/>
              </a:spcBef>
            </a:pPr>
            <a:r>
              <a:rPr lang="zh-CN" altLang="en-US" sz="2400" b="1" smtClean="0">
                <a:latin typeface="Times New Roman" pitchFamily="18" charset="0"/>
              </a:rPr>
              <a:t>特点：精度高（0.1级）；量程比大；不要求直管段；要求被测流体干净。测中小流量。</a:t>
            </a:r>
          </a:p>
          <a:p>
            <a:pPr marL="609600" indent="-609600" eaLnBrk="1" hangingPunct="1">
              <a:lnSpc>
                <a:spcPct val="150000"/>
              </a:lnSpc>
              <a:spcBef>
                <a:spcPct val="0"/>
              </a:spcBef>
            </a:pPr>
            <a:r>
              <a:rPr lang="zh-CN" altLang="en-US" sz="2400" b="1" smtClean="0">
                <a:latin typeface="Times New Roman" pitchFamily="18" charset="0"/>
              </a:rPr>
              <a:t>与其他几类通用流量计（如差压式、浮子式、电磁式）相比，</a:t>
            </a:r>
            <a:r>
              <a:rPr lang="en-US" altLang="zh-CN" sz="2400" b="1" smtClean="0">
                <a:latin typeface="Times New Roman" pitchFamily="18" charset="0"/>
              </a:rPr>
              <a:t>PDF</a:t>
            </a:r>
            <a:r>
              <a:rPr lang="zh-CN" altLang="en-US" sz="2400" b="1" smtClean="0">
                <a:latin typeface="Times New Roman" pitchFamily="18" charset="0"/>
              </a:rPr>
              <a:t>的被测介质种类、介质工况（温度、压力）、口径局限性较大，适应范围窄。</a:t>
            </a:r>
          </a:p>
          <a:p>
            <a:pPr marL="609600" indent="-609600" eaLnBrk="1" hangingPunct="1">
              <a:lnSpc>
                <a:spcPct val="150000"/>
              </a:lnSpc>
              <a:spcBef>
                <a:spcPct val="0"/>
              </a:spcBef>
            </a:pPr>
            <a:r>
              <a:rPr lang="en-US" altLang="zh-CN" sz="2400" b="1" smtClean="0">
                <a:latin typeface="Times New Roman" pitchFamily="18" charset="0"/>
              </a:rPr>
              <a:t>PDF</a:t>
            </a:r>
            <a:r>
              <a:rPr lang="zh-CN" altLang="en-US" sz="2400" b="1" smtClean="0">
                <a:latin typeface="Times New Roman" pitchFamily="18" charset="0"/>
              </a:rPr>
              <a:t>安全性差，如检测活动件卡死，流体就无法通过。</a:t>
            </a:r>
            <a:br>
              <a:rPr lang="zh-CN" altLang="en-US" sz="2400" b="1" smtClean="0">
                <a:latin typeface="Times New Roman" pitchFamily="18" charset="0"/>
              </a:rPr>
            </a:br>
            <a:endParaRPr lang="zh-CN" altLang="en-US" sz="2400" b="1"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62850">
                                            <p:txEl>
                                              <p:pRg st="0" end="0"/>
                                            </p:txEl>
                                          </p:spTgt>
                                        </p:tgtEl>
                                        <p:attrNameLst>
                                          <p:attrName>style.visibility</p:attrName>
                                        </p:attrNameLst>
                                      </p:cBhvr>
                                      <p:to>
                                        <p:strVal val="visible"/>
                                      </p:to>
                                    </p:set>
                                    <p:animEffect transition="in" filter="barn(outHorizontal)">
                                      <p:cBhvr>
                                        <p:cTn id="7" dur="500"/>
                                        <p:tgtEl>
                                          <p:spTgt spid="462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62850">
                                            <p:txEl>
                                              <p:pRg st="1" end="1"/>
                                            </p:txEl>
                                          </p:spTgt>
                                        </p:tgtEl>
                                        <p:attrNameLst>
                                          <p:attrName>style.visibility</p:attrName>
                                        </p:attrNameLst>
                                      </p:cBhvr>
                                      <p:to>
                                        <p:strVal val="visible"/>
                                      </p:to>
                                    </p:set>
                                    <p:animEffect transition="in" filter="barn(outHorizontal)">
                                      <p:cBhvr>
                                        <p:cTn id="12" dur="500"/>
                                        <p:tgtEl>
                                          <p:spTgt spid="4628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62850">
                                            <p:txEl>
                                              <p:pRg st="2" end="2"/>
                                            </p:txEl>
                                          </p:spTgt>
                                        </p:tgtEl>
                                        <p:attrNameLst>
                                          <p:attrName>style.visibility</p:attrName>
                                        </p:attrNameLst>
                                      </p:cBhvr>
                                      <p:to>
                                        <p:strVal val="visible"/>
                                      </p:to>
                                    </p:set>
                                    <p:animEffect transition="in" filter="barn(outHorizontal)">
                                      <p:cBhvr>
                                        <p:cTn id="17" dur="500"/>
                                        <p:tgtEl>
                                          <p:spTgt spid="4628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body" idx="1"/>
          </p:nvPr>
        </p:nvSpPr>
        <p:spPr>
          <a:xfrm>
            <a:off x="755650" y="404813"/>
            <a:ext cx="7772400" cy="431800"/>
          </a:xfrm>
        </p:spPr>
        <p:txBody>
          <a:bodyPr rtlCol="0">
            <a:normAutofit fontScale="92500" lnSpcReduction="20000"/>
          </a:bodyPr>
          <a:lstStyle/>
          <a:p>
            <a:pPr eaLnBrk="1" fontAlgn="auto" hangingPunct="1">
              <a:spcAft>
                <a:spcPts val="0"/>
              </a:spcAft>
              <a:buFont typeface="Wingdings" pitchFamily="2" charset="2"/>
              <a:buNone/>
              <a:defRPr/>
            </a:pPr>
            <a:r>
              <a:rPr lang="en-US" altLang="zh-CN" sz="2800" b="1" dirty="0" smtClean="0">
                <a:latin typeface="Times New Roman" pitchFamily="18" charset="0"/>
              </a:rPr>
              <a:t>1</a:t>
            </a:r>
            <a:r>
              <a:rPr lang="zh-CN" altLang="en-US" sz="2800" b="1" dirty="0" smtClean="0">
                <a:latin typeface="Times New Roman" pitchFamily="18" charset="0"/>
              </a:rPr>
              <a:t>、椭圆齿轮流量计</a:t>
            </a:r>
            <a:r>
              <a:rPr lang="zh-CN" altLang="en-US" sz="2800" b="1" dirty="0">
                <a:latin typeface="Times New Roman" pitchFamily="18" charset="0"/>
              </a:rPr>
              <a:t>(</a:t>
            </a:r>
            <a:r>
              <a:rPr lang="en-US" altLang="zh-CN" sz="2800" b="1" dirty="0">
                <a:latin typeface="Times New Roman" pitchFamily="18" charset="0"/>
              </a:rPr>
              <a:t>oval gear </a:t>
            </a:r>
            <a:r>
              <a:rPr lang="en-US" altLang="zh-CN" sz="2800" b="1" dirty="0" err="1">
                <a:latin typeface="Times New Roman" pitchFamily="18" charset="0"/>
              </a:rPr>
              <a:t>flowmeter</a:t>
            </a:r>
            <a:r>
              <a:rPr lang="en-US" altLang="zh-CN" sz="2800" b="1" dirty="0">
                <a:latin typeface="Times New Roman" pitchFamily="18" charset="0"/>
              </a:rPr>
              <a:t>)</a:t>
            </a:r>
          </a:p>
          <a:p>
            <a:pPr eaLnBrk="1" fontAlgn="auto" hangingPunct="1">
              <a:spcAft>
                <a:spcPts val="0"/>
              </a:spcAft>
              <a:buFont typeface="Wingdings" pitchFamily="2" charset="2"/>
              <a:buNone/>
              <a:defRPr/>
            </a:pPr>
            <a:endParaRPr lang="zh-CN" altLang="en-US" sz="2800" b="1" dirty="0">
              <a:latin typeface="Times New Roman" pitchFamily="18" charset="0"/>
            </a:endParaRPr>
          </a:p>
          <a:p>
            <a:pPr eaLnBrk="1" fontAlgn="auto" hangingPunct="1">
              <a:spcAft>
                <a:spcPts val="0"/>
              </a:spcAft>
              <a:buFont typeface="Wingdings" pitchFamily="2" charset="2"/>
              <a:buNone/>
              <a:defRPr/>
            </a:pPr>
            <a:endParaRPr lang="zh-CN" altLang="en-US" sz="2800" dirty="0">
              <a:latin typeface="Times New Roman" pitchFamily="18" charset="0"/>
            </a:endParaRPr>
          </a:p>
        </p:txBody>
      </p:sp>
      <p:grpSp>
        <p:nvGrpSpPr>
          <p:cNvPr id="2" name="Group 3"/>
          <p:cNvGrpSpPr>
            <a:grpSpLocks/>
          </p:cNvGrpSpPr>
          <p:nvPr/>
        </p:nvGrpSpPr>
        <p:grpSpPr bwMode="auto">
          <a:xfrm>
            <a:off x="896938" y="1338263"/>
            <a:ext cx="5961062" cy="2928937"/>
            <a:chOff x="480" y="1641"/>
            <a:chExt cx="3648" cy="1802"/>
          </a:xfrm>
        </p:grpSpPr>
        <p:grpSp>
          <p:nvGrpSpPr>
            <p:cNvPr id="656388" name="Group 4"/>
            <p:cNvGrpSpPr>
              <a:grpSpLocks/>
            </p:cNvGrpSpPr>
            <p:nvPr/>
          </p:nvGrpSpPr>
          <p:grpSpPr bwMode="auto">
            <a:xfrm>
              <a:off x="720" y="1641"/>
              <a:ext cx="1824" cy="1628"/>
              <a:chOff x="720" y="1641"/>
              <a:chExt cx="1824" cy="1628"/>
            </a:xfrm>
          </p:grpSpPr>
          <p:grpSp>
            <p:nvGrpSpPr>
              <p:cNvPr id="656413" name="Group 5"/>
              <p:cNvGrpSpPr>
                <a:grpSpLocks/>
              </p:cNvGrpSpPr>
              <p:nvPr/>
            </p:nvGrpSpPr>
            <p:grpSpPr bwMode="auto">
              <a:xfrm>
                <a:off x="720" y="2232"/>
                <a:ext cx="1239" cy="285"/>
                <a:chOff x="192" y="3048"/>
                <a:chExt cx="1239" cy="285"/>
              </a:xfrm>
            </p:grpSpPr>
            <p:sp>
              <p:nvSpPr>
                <p:cNvPr id="656428" name="Arc 6"/>
                <p:cNvSpPr>
                  <a:spLocks/>
                </p:cNvSpPr>
                <p:nvPr/>
              </p:nvSpPr>
              <p:spPr bwMode="auto">
                <a:xfrm rot="-5400000">
                  <a:off x="696" y="2928"/>
                  <a:ext cx="240" cy="480"/>
                </a:xfrm>
                <a:custGeom>
                  <a:avLst/>
                  <a:gdLst>
                    <a:gd name="T0" fmla="*/ 0 w 21600"/>
                    <a:gd name="T1" fmla="*/ 0 h 43182"/>
                    <a:gd name="T2" fmla="*/ 0 w 21600"/>
                    <a:gd name="T3" fmla="*/ 5 h 43182"/>
                    <a:gd name="T4" fmla="*/ 0 w 21600"/>
                    <a:gd name="T5" fmla="*/ 3 h 43182"/>
                    <a:gd name="T6" fmla="*/ 0 60000 65536"/>
                    <a:gd name="T7" fmla="*/ 0 60000 65536"/>
                    <a:gd name="T8" fmla="*/ 0 60000 65536"/>
                    <a:gd name="T9" fmla="*/ 0 w 21600"/>
                    <a:gd name="T10" fmla="*/ 0 h 43182"/>
                    <a:gd name="T11" fmla="*/ 21600 w 21600"/>
                    <a:gd name="T12" fmla="*/ 43182 h 43182"/>
                  </a:gdLst>
                  <a:ahLst/>
                  <a:cxnLst>
                    <a:cxn ang="T6">
                      <a:pos x="T0" y="T1"/>
                    </a:cxn>
                    <a:cxn ang="T7">
                      <a:pos x="T2" y="T3"/>
                    </a:cxn>
                    <a:cxn ang="T8">
                      <a:pos x="T4" y="T5"/>
                    </a:cxn>
                  </a:cxnLst>
                  <a:rect l="T9" t="T10" r="T11" b="T12"/>
                  <a:pathLst>
                    <a:path w="21600" h="43182" fill="none" extrusionOk="0">
                      <a:moveTo>
                        <a:pt x="-1" y="0"/>
                      </a:moveTo>
                      <a:cubicBezTo>
                        <a:pt x="11929" y="0"/>
                        <a:pt x="21600" y="9670"/>
                        <a:pt x="21600" y="21600"/>
                      </a:cubicBezTo>
                      <a:cubicBezTo>
                        <a:pt x="21600" y="33184"/>
                        <a:pt x="12461" y="42706"/>
                        <a:pt x="886" y="43181"/>
                      </a:cubicBezTo>
                    </a:path>
                    <a:path w="21600" h="43182" stroke="0" extrusionOk="0">
                      <a:moveTo>
                        <a:pt x="-1" y="0"/>
                      </a:moveTo>
                      <a:cubicBezTo>
                        <a:pt x="11929" y="0"/>
                        <a:pt x="21600" y="9670"/>
                        <a:pt x="21600" y="21600"/>
                      </a:cubicBezTo>
                      <a:cubicBezTo>
                        <a:pt x="21600" y="33184"/>
                        <a:pt x="12461" y="42706"/>
                        <a:pt x="886" y="43181"/>
                      </a:cubicBezTo>
                      <a:lnTo>
                        <a:pt x="0" y="21600"/>
                      </a:lnTo>
                      <a:close/>
                    </a:path>
                  </a:pathLst>
                </a:custGeom>
                <a:solidFill>
                  <a:srgbClr val="C0C0C0"/>
                </a:solidFill>
                <a:ln w="9525">
                  <a:solidFill>
                    <a:schemeClr val="tx1"/>
                  </a:solidFill>
                  <a:round/>
                  <a:headEnd/>
                  <a:tailEnd/>
                </a:ln>
              </p:spPr>
              <p:txBody>
                <a:bodyPr wrap="none" anchor="ctr"/>
                <a:lstStyle/>
                <a:p>
                  <a:endParaRPr lang="zh-CN" altLang="en-US"/>
                </a:p>
              </p:txBody>
            </p:sp>
            <p:sp>
              <p:nvSpPr>
                <p:cNvPr id="656429" name="Oval 7"/>
                <p:cNvSpPr>
                  <a:spLocks noChangeArrowheads="1"/>
                </p:cNvSpPr>
                <p:nvPr/>
              </p:nvSpPr>
              <p:spPr bwMode="auto">
                <a:xfrm>
                  <a:off x="585" y="3174"/>
                  <a:ext cx="458" cy="159"/>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6430" name="Line 8"/>
                <p:cNvSpPr>
                  <a:spLocks noChangeShapeType="1"/>
                </p:cNvSpPr>
                <p:nvPr/>
              </p:nvSpPr>
              <p:spPr bwMode="auto">
                <a:xfrm>
                  <a:off x="1047" y="3294"/>
                  <a:ext cx="384" cy="0"/>
                </a:xfrm>
                <a:prstGeom prst="line">
                  <a:avLst/>
                </a:prstGeom>
                <a:noFill/>
                <a:ln w="9525">
                  <a:solidFill>
                    <a:schemeClr val="tx1"/>
                  </a:solidFill>
                  <a:round/>
                  <a:headEnd/>
                  <a:tailEnd/>
                </a:ln>
              </p:spPr>
              <p:txBody>
                <a:bodyPr/>
                <a:lstStyle/>
                <a:p>
                  <a:endParaRPr lang="zh-CN" altLang="en-US"/>
                </a:p>
              </p:txBody>
            </p:sp>
            <p:sp>
              <p:nvSpPr>
                <p:cNvPr id="656431" name="Line 9"/>
                <p:cNvSpPr>
                  <a:spLocks noChangeShapeType="1"/>
                </p:cNvSpPr>
                <p:nvPr/>
              </p:nvSpPr>
              <p:spPr bwMode="auto">
                <a:xfrm>
                  <a:off x="192" y="3294"/>
                  <a:ext cx="384" cy="0"/>
                </a:xfrm>
                <a:prstGeom prst="line">
                  <a:avLst/>
                </a:prstGeom>
                <a:noFill/>
                <a:ln w="9525">
                  <a:solidFill>
                    <a:schemeClr val="tx1"/>
                  </a:solidFill>
                  <a:round/>
                  <a:headEnd/>
                  <a:tailEnd/>
                </a:ln>
              </p:spPr>
              <p:txBody>
                <a:bodyPr/>
                <a:lstStyle/>
                <a:p>
                  <a:endParaRPr lang="zh-CN" altLang="en-US"/>
                </a:p>
              </p:txBody>
            </p:sp>
          </p:grpSp>
          <p:sp>
            <p:nvSpPr>
              <p:cNvPr id="656414" name="Line 10"/>
              <p:cNvSpPr>
                <a:spLocks noChangeShapeType="1"/>
              </p:cNvSpPr>
              <p:nvPr/>
            </p:nvSpPr>
            <p:spPr bwMode="auto">
              <a:xfrm>
                <a:off x="720" y="2208"/>
                <a:ext cx="0" cy="768"/>
              </a:xfrm>
              <a:prstGeom prst="line">
                <a:avLst/>
              </a:prstGeom>
              <a:noFill/>
              <a:ln w="9525">
                <a:solidFill>
                  <a:schemeClr val="tx1"/>
                </a:solidFill>
                <a:round/>
                <a:headEnd/>
                <a:tailEnd/>
              </a:ln>
            </p:spPr>
            <p:txBody>
              <a:bodyPr/>
              <a:lstStyle/>
              <a:p>
                <a:endParaRPr lang="zh-CN" altLang="en-US"/>
              </a:p>
            </p:txBody>
          </p:sp>
          <p:sp>
            <p:nvSpPr>
              <p:cNvPr id="656415" name="Line 11"/>
              <p:cNvSpPr>
                <a:spLocks noChangeShapeType="1"/>
              </p:cNvSpPr>
              <p:nvPr/>
            </p:nvSpPr>
            <p:spPr bwMode="auto">
              <a:xfrm>
                <a:off x="1971" y="2241"/>
                <a:ext cx="0" cy="768"/>
              </a:xfrm>
              <a:prstGeom prst="line">
                <a:avLst/>
              </a:prstGeom>
              <a:noFill/>
              <a:ln w="9525">
                <a:solidFill>
                  <a:schemeClr val="tx1"/>
                </a:solidFill>
                <a:round/>
                <a:headEnd/>
                <a:tailEnd/>
              </a:ln>
            </p:spPr>
            <p:txBody>
              <a:bodyPr/>
              <a:lstStyle/>
              <a:p>
                <a:endParaRPr lang="zh-CN" altLang="en-US"/>
              </a:p>
            </p:txBody>
          </p:sp>
          <p:grpSp>
            <p:nvGrpSpPr>
              <p:cNvPr id="656416" name="Group 12"/>
              <p:cNvGrpSpPr>
                <a:grpSpLocks/>
              </p:cNvGrpSpPr>
              <p:nvPr/>
            </p:nvGrpSpPr>
            <p:grpSpPr bwMode="auto">
              <a:xfrm>
                <a:off x="729" y="2532"/>
                <a:ext cx="1239" cy="458"/>
                <a:chOff x="201" y="3489"/>
                <a:chExt cx="1239" cy="458"/>
              </a:xfrm>
            </p:grpSpPr>
            <p:sp>
              <p:nvSpPr>
                <p:cNvPr id="656424" name="Arc 13"/>
                <p:cNvSpPr>
                  <a:spLocks/>
                </p:cNvSpPr>
                <p:nvPr/>
              </p:nvSpPr>
              <p:spPr bwMode="auto">
                <a:xfrm rot="5400000">
                  <a:off x="696" y="3564"/>
                  <a:ext cx="240" cy="480"/>
                </a:xfrm>
                <a:custGeom>
                  <a:avLst/>
                  <a:gdLst>
                    <a:gd name="T0" fmla="*/ 0 w 21600"/>
                    <a:gd name="T1" fmla="*/ 0 h 43182"/>
                    <a:gd name="T2" fmla="*/ 0 w 21600"/>
                    <a:gd name="T3" fmla="*/ 5 h 43182"/>
                    <a:gd name="T4" fmla="*/ 0 w 21600"/>
                    <a:gd name="T5" fmla="*/ 3 h 43182"/>
                    <a:gd name="T6" fmla="*/ 0 60000 65536"/>
                    <a:gd name="T7" fmla="*/ 0 60000 65536"/>
                    <a:gd name="T8" fmla="*/ 0 60000 65536"/>
                    <a:gd name="T9" fmla="*/ 0 w 21600"/>
                    <a:gd name="T10" fmla="*/ 0 h 43182"/>
                    <a:gd name="T11" fmla="*/ 21600 w 21600"/>
                    <a:gd name="T12" fmla="*/ 43182 h 43182"/>
                  </a:gdLst>
                  <a:ahLst/>
                  <a:cxnLst>
                    <a:cxn ang="T6">
                      <a:pos x="T0" y="T1"/>
                    </a:cxn>
                    <a:cxn ang="T7">
                      <a:pos x="T2" y="T3"/>
                    </a:cxn>
                    <a:cxn ang="T8">
                      <a:pos x="T4" y="T5"/>
                    </a:cxn>
                  </a:cxnLst>
                  <a:rect l="T9" t="T10" r="T11" b="T12"/>
                  <a:pathLst>
                    <a:path w="21600" h="43182" fill="none" extrusionOk="0">
                      <a:moveTo>
                        <a:pt x="-1" y="0"/>
                      </a:moveTo>
                      <a:cubicBezTo>
                        <a:pt x="11929" y="0"/>
                        <a:pt x="21600" y="9670"/>
                        <a:pt x="21600" y="21600"/>
                      </a:cubicBezTo>
                      <a:cubicBezTo>
                        <a:pt x="21600" y="33184"/>
                        <a:pt x="12461" y="42706"/>
                        <a:pt x="886" y="43181"/>
                      </a:cubicBezTo>
                    </a:path>
                    <a:path w="21600" h="43182" stroke="0" extrusionOk="0">
                      <a:moveTo>
                        <a:pt x="-1" y="0"/>
                      </a:moveTo>
                      <a:cubicBezTo>
                        <a:pt x="11929" y="0"/>
                        <a:pt x="21600" y="9670"/>
                        <a:pt x="21600" y="21600"/>
                      </a:cubicBezTo>
                      <a:cubicBezTo>
                        <a:pt x="21600" y="33184"/>
                        <a:pt x="12461" y="42706"/>
                        <a:pt x="886" y="43181"/>
                      </a:cubicBezTo>
                      <a:lnTo>
                        <a:pt x="0" y="21600"/>
                      </a:lnTo>
                      <a:close/>
                    </a:path>
                  </a:pathLst>
                </a:custGeom>
                <a:solidFill>
                  <a:schemeClr val="bg1"/>
                </a:solidFill>
                <a:ln w="9525">
                  <a:solidFill>
                    <a:schemeClr val="tx1"/>
                  </a:solidFill>
                  <a:round/>
                  <a:headEnd/>
                  <a:tailEnd/>
                </a:ln>
              </p:spPr>
              <p:txBody>
                <a:bodyPr wrap="none" anchor="ctr"/>
                <a:lstStyle/>
                <a:p>
                  <a:endParaRPr lang="zh-CN" altLang="en-US"/>
                </a:p>
              </p:txBody>
            </p:sp>
            <p:sp>
              <p:nvSpPr>
                <p:cNvPr id="656425" name="Oval 14"/>
                <p:cNvSpPr>
                  <a:spLocks noChangeArrowheads="1"/>
                </p:cNvSpPr>
                <p:nvPr/>
              </p:nvSpPr>
              <p:spPr bwMode="auto">
                <a:xfrm rot="5400000">
                  <a:off x="589" y="3638"/>
                  <a:ext cx="458" cy="159"/>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6426" name="Line 15"/>
                <p:cNvSpPr>
                  <a:spLocks noChangeShapeType="1"/>
                </p:cNvSpPr>
                <p:nvPr/>
              </p:nvSpPr>
              <p:spPr bwMode="auto">
                <a:xfrm rot="10800000">
                  <a:off x="201" y="3678"/>
                  <a:ext cx="384" cy="0"/>
                </a:xfrm>
                <a:prstGeom prst="line">
                  <a:avLst/>
                </a:prstGeom>
                <a:noFill/>
                <a:ln w="9525">
                  <a:solidFill>
                    <a:schemeClr val="tx1"/>
                  </a:solidFill>
                  <a:round/>
                  <a:headEnd/>
                  <a:tailEnd/>
                </a:ln>
              </p:spPr>
              <p:txBody>
                <a:bodyPr/>
                <a:lstStyle/>
                <a:p>
                  <a:endParaRPr lang="zh-CN" altLang="en-US"/>
                </a:p>
              </p:txBody>
            </p:sp>
            <p:sp>
              <p:nvSpPr>
                <p:cNvPr id="656427" name="Line 16"/>
                <p:cNvSpPr>
                  <a:spLocks noChangeShapeType="1"/>
                </p:cNvSpPr>
                <p:nvPr/>
              </p:nvSpPr>
              <p:spPr bwMode="auto">
                <a:xfrm rot="10800000">
                  <a:off x="1056" y="3678"/>
                  <a:ext cx="384" cy="0"/>
                </a:xfrm>
                <a:prstGeom prst="line">
                  <a:avLst/>
                </a:prstGeom>
                <a:noFill/>
                <a:ln w="9525">
                  <a:solidFill>
                    <a:schemeClr val="tx1"/>
                  </a:solidFill>
                  <a:round/>
                  <a:headEnd/>
                  <a:tailEnd/>
                </a:ln>
              </p:spPr>
              <p:txBody>
                <a:bodyPr/>
                <a:lstStyle/>
                <a:p>
                  <a:endParaRPr lang="zh-CN" altLang="en-US"/>
                </a:p>
              </p:txBody>
            </p:sp>
          </p:grpSp>
          <p:sp>
            <p:nvSpPr>
              <p:cNvPr id="656417" name="Text Box 17"/>
              <p:cNvSpPr txBox="1">
                <a:spLocks noChangeArrowheads="1"/>
              </p:cNvSpPr>
              <p:nvPr/>
            </p:nvSpPr>
            <p:spPr bwMode="auto">
              <a:xfrm>
                <a:off x="1248" y="2112"/>
                <a:ext cx="336" cy="284"/>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00"/>
                    </a:solidFill>
                    <a:latin typeface="Times New Roman" pitchFamily="18" charset="0"/>
                  </a:rPr>
                  <a:t>·</a:t>
                </a:r>
                <a:r>
                  <a:rPr kumimoji="1" lang="zh-CN" altLang="en-US" sz="2400" b="1">
                    <a:latin typeface="Times New Roman" pitchFamily="18" charset="0"/>
                  </a:rPr>
                  <a:t> </a:t>
                </a:r>
              </a:p>
            </p:txBody>
          </p:sp>
          <p:sp>
            <p:nvSpPr>
              <p:cNvPr id="656418" name="Text Box 18"/>
              <p:cNvSpPr txBox="1">
                <a:spLocks noChangeArrowheads="1"/>
              </p:cNvSpPr>
              <p:nvPr/>
            </p:nvSpPr>
            <p:spPr bwMode="auto">
              <a:xfrm>
                <a:off x="1257" y="2409"/>
                <a:ext cx="336" cy="284"/>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00"/>
                    </a:solidFill>
                    <a:latin typeface="Times New Roman" pitchFamily="18" charset="0"/>
                  </a:rPr>
                  <a:t>·</a:t>
                </a:r>
                <a:r>
                  <a:rPr kumimoji="1" lang="zh-CN" altLang="en-US" sz="2400" b="1">
                    <a:latin typeface="Times New Roman" pitchFamily="18" charset="0"/>
                  </a:rPr>
                  <a:t> </a:t>
                </a:r>
              </a:p>
            </p:txBody>
          </p:sp>
          <p:sp>
            <p:nvSpPr>
              <p:cNvPr id="656419" name="Line 19"/>
              <p:cNvSpPr>
                <a:spLocks noChangeShapeType="1"/>
              </p:cNvSpPr>
              <p:nvPr/>
            </p:nvSpPr>
            <p:spPr bwMode="auto">
              <a:xfrm>
                <a:off x="1344" y="1800"/>
                <a:ext cx="0" cy="1464"/>
              </a:xfrm>
              <a:prstGeom prst="line">
                <a:avLst/>
              </a:prstGeom>
              <a:noFill/>
              <a:ln w="9525">
                <a:solidFill>
                  <a:schemeClr val="tx1"/>
                </a:solidFill>
                <a:prstDash val="lgDashDot"/>
                <a:round/>
                <a:headEnd/>
                <a:tailEnd/>
              </a:ln>
            </p:spPr>
            <p:txBody>
              <a:bodyPr/>
              <a:lstStyle/>
              <a:p>
                <a:endParaRPr lang="zh-CN" altLang="en-US"/>
              </a:p>
            </p:txBody>
          </p:sp>
          <p:sp>
            <p:nvSpPr>
              <p:cNvPr id="656420" name="Line 20"/>
              <p:cNvSpPr>
                <a:spLocks noChangeShapeType="1"/>
              </p:cNvSpPr>
              <p:nvPr/>
            </p:nvSpPr>
            <p:spPr bwMode="auto">
              <a:xfrm flipV="1">
                <a:off x="1440" y="1968"/>
                <a:ext cx="288" cy="432"/>
              </a:xfrm>
              <a:prstGeom prst="line">
                <a:avLst/>
              </a:prstGeom>
              <a:noFill/>
              <a:ln w="9525">
                <a:solidFill>
                  <a:schemeClr val="tx1"/>
                </a:solidFill>
                <a:round/>
                <a:headEnd/>
                <a:tailEnd type="triangle" w="med" len="med"/>
              </a:ln>
            </p:spPr>
            <p:txBody>
              <a:bodyPr/>
              <a:lstStyle/>
              <a:p>
                <a:endParaRPr lang="zh-CN" altLang="en-US"/>
              </a:p>
            </p:txBody>
          </p:sp>
          <p:sp>
            <p:nvSpPr>
              <p:cNvPr id="656421" name="Text Box 21"/>
              <p:cNvSpPr txBox="1">
                <a:spLocks noChangeArrowheads="1"/>
              </p:cNvSpPr>
              <p:nvPr/>
            </p:nvSpPr>
            <p:spPr bwMode="auto">
              <a:xfrm>
                <a:off x="1440" y="1641"/>
                <a:ext cx="912" cy="284"/>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主动轮</a:t>
                </a:r>
              </a:p>
            </p:txBody>
          </p:sp>
          <p:sp>
            <p:nvSpPr>
              <p:cNvPr id="656422" name="Line 22"/>
              <p:cNvSpPr>
                <a:spLocks noChangeShapeType="1"/>
              </p:cNvSpPr>
              <p:nvPr/>
            </p:nvSpPr>
            <p:spPr bwMode="auto">
              <a:xfrm>
                <a:off x="1344" y="2880"/>
                <a:ext cx="336" cy="192"/>
              </a:xfrm>
              <a:prstGeom prst="line">
                <a:avLst/>
              </a:prstGeom>
              <a:noFill/>
              <a:ln w="9525">
                <a:solidFill>
                  <a:schemeClr val="tx1"/>
                </a:solidFill>
                <a:round/>
                <a:headEnd/>
                <a:tailEnd type="triangle" w="med" len="med"/>
              </a:ln>
            </p:spPr>
            <p:txBody>
              <a:bodyPr/>
              <a:lstStyle/>
              <a:p>
                <a:endParaRPr lang="zh-CN" altLang="en-US"/>
              </a:p>
            </p:txBody>
          </p:sp>
          <p:sp>
            <p:nvSpPr>
              <p:cNvPr id="656423" name="Text Box 23"/>
              <p:cNvSpPr txBox="1">
                <a:spLocks noChangeArrowheads="1"/>
              </p:cNvSpPr>
              <p:nvPr/>
            </p:nvSpPr>
            <p:spPr bwMode="auto">
              <a:xfrm>
                <a:off x="1632" y="2985"/>
                <a:ext cx="912" cy="284"/>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从动轮</a:t>
                </a:r>
              </a:p>
            </p:txBody>
          </p:sp>
        </p:grpSp>
        <p:grpSp>
          <p:nvGrpSpPr>
            <p:cNvPr id="656389" name="Group 24"/>
            <p:cNvGrpSpPr>
              <a:grpSpLocks/>
            </p:cNvGrpSpPr>
            <p:nvPr/>
          </p:nvGrpSpPr>
          <p:grpSpPr bwMode="auto">
            <a:xfrm>
              <a:off x="2256" y="1776"/>
              <a:ext cx="1439" cy="1667"/>
              <a:chOff x="2352" y="1785"/>
              <a:chExt cx="1439" cy="1667"/>
            </a:xfrm>
          </p:grpSpPr>
          <p:grpSp>
            <p:nvGrpSpPr>
              <p:cNvPr id="656394" name="Group 25"/>
              <p:cNvGrpSpPr>
                <a:grpSpLocks/>
              </p:cNvGrpSpPr>
              <p:nvPr/>
            </p:nvGrpSpPr>
            <p:grpSpPr bwMode="auto">
              <a:xfrm rot="10800000">
                <a:off x="2551" y="2674"/>
                <a:ext cx="1239" cy="285"/>
                <a:chOff x="192" y="3048"/>
                <a:chExt cx="1239" cy="285"/>
              </a:xfrm>
            </p:grpSpPr>
            <p:sp>
              <p:nvSpPr>
                <p:cNvPr id="656409" name="Arc 26"/>
                <p:cNvSpPr>
                  <a:spLocks/>
                </p:cNvSpPr>
                <p:nvPr/>
              </p:nvSpPr>
              <p:spPr bwMode="auto">
                <a:xfrm rot="-5400000">
                  <a:off x="696" y="2928"/>
                  <a:ext cx="240" cy="480"/>
                </a:xfrm>
                <a:custGeom>
                  <a:avLst/>
                  <a:gdLst>
                    <a:gd name="T0" fmla="*/ 0 w 21600"/>
                    <a:gd name="T1" fmla="*/ 0 h 43182"/>
                    <a:gd name="T2" fmla="*/ 0 w 21600"/>
                    <a:gd name="T3" fmla="*/ 5 h 43182"/>
                    <a:gd name="T4" fmla="*/ 0 w 21600"/>
                    <a:gd name="T5" fmla="*/ 3 h 43182"/>
                    <a:gd name="T6" fmla="*/ 0 60000 65536"/>
                    <a:gd name="T7" fmla="*/ 0 60000 65536"/>
                    <a:gd name="T8" fmla="*/ 0 60000 65536"/>
                    <a:gd name="T9" fmla="*/ 0 w 21600"/>
                    <a:gd name="T10" fmla="*/ 0 h 43182"/>
                    <a:gd name="T11" fmla="*/ 21600 w 21600"/>
                    <a:gd name="T12" fmla="*/ 43182 h 43182"/>
                  </a:gdLst>
                  <a:ahLst/>
                  <a:cxnLst>
                    <a:cxn ang="T6">
                      <a:pos x="T0" y="T1"/>
                    </a:cxn>
                    <a:cxn ang="T7">
                      <a:pos x="T2" y="T3"/>
                    </a:cxn>
                    <a:cxn ang="T8">
                      <a:pos x="T4" y="T5"/>
                    </a:cxn>
                  </a:cxnLst>
                  <a:rect l="T9" t="T10" r="T11" b="T12"/>
                  <a:pathLst>
                    <a:path w="21600" h="43182" fill="none" extrusionOk="0">
                      <a:moveTo>
                        <a:pt x="-1" y="0"/>
                      </a:moveTo>
                      <a:cubicBezTo>
                        <a:pt x="11929" y="0"/>
                        <a:pt x="21600" y="9670"/>
                        <a:pt x="21600" y="21600"/>
                      </a:cubicBezTo>
                      <a:cubicBezTo>
                        <a:pt x="21600" y="33184"/>
                        <a:pt x="12461" y="42706"/>
                        <a:pt x="886" y="43181"/>
                      </a:cubicBezTo>
                    </a:path>
                    <a:path w="21600" h="43182" stroke="0" extrusionOk="0">
                      <a:moveTo>
                        <a:pt x="-1" y="0"/>
                      </a:moveTo>
                      <a:cubicBezTo>
                        <a:pt x="11929" y="0"/>
                        <a:pt x="21600" y="9670"/>
                        <a:pt x="21600" y="21600"/>
                      </a:cubicBezTo>
                      <a:cubicBezTo>
                        <a:pt x="21600" y="33184"/>
                        <a:pt x="12461" y="42706"/>
                        <a:pt x="886" y="43181"/>
                      </a:cubicBezTo>
                      <a:lnTo>
                        <a:pt x="0" y="21600"/>
                      </a:lnTo>
                      <a:close/>
                    </a:path>
                  </a:pathLst>
                </a:custGeom>
                <a:solidFill>
                  <a:srgbClr val="C0C0C0"/>
                </a:solidFill>
                <a:ln w="9525">
                  <a:solidFill>
                    <a:schemeClr val="tx1"/>
                  </a:solidFill>
                  <a:round/>
                  <a:headEnd/>
                  <a:tailEnd/>
                </a:ln>
              </p:spPr>
              <p:txBody>
                <a:bodyPr wrap="none" anchor="ctr"/>
                <a:lstStyle/>
                <a:p>
                  <a:endParaRPr lang="zh-CN" altLang="en-US"/>
                </a:p>
              </p:txBody>
            </p:sp>
            <p:sp>
              <p:nvSpPr>
                <p:cNvPr id="656410" name="Oval 27"/>
                <p:cNvSpPr>
                  <a:spLocks noChangeArrowheads="1"/>
                </p:cNvSpPr>
                <p:nvPr/>
              </p:nvSpPr>
              <p:spPr bwMode="auto">
                <a:xfrm>
                  <a:off x="585" y="3174"/>
                  <a:ext cx="458" cy="159"/>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6411" name="Line 28"/>
                <p:cNvSpPr>
                  <a:spLocks noChangeShapeType="1"/>
                </p:cNvSpPr>
                <p:nvPr/>
              </p:nvSpPr>
              <p:spPr bwMode="auto">
                <a:xfrm>
                  <a:off x="1047" y="3294"/>
                  <a:ext cx="384" cy="0"/>
                </a:xfrm>
                <a:prstGeom prst="line">
                  <a:avLst/>
                </a:prstGeom>
                <a:noFill/>
                <a:ln w="9525">
                  <a:solidFill>
                    <a:schemeClr val="tx1"/>
                  </a:solidFill>
                  <a:round/>
                  <a:headEnd/>
                  <a:tailEnd/>
                </a:ln>
              </p:spPr>
              <p:txBody>
                <a:bodyPr/>
                <a:lstStyle/>
                <a:p>
                  <a:endParaRPr lang="zh-CN" altLang="en-US"/>
                </a:p>
              </p:txBody>
            </p:sp>
            <p:sp>
              <p:nvSpPr>
                <p:cNvPr id="656412" name="Line 29"/>
                <p:cNvSpPr>
                  <a:spLocks noChangeShapeType="1"/>
                </p:cNvSpPr>
                <p:nvPr/>
              </p:nvSpPr>
              <p:spPr bwMode="auto">
                <a:xfrm>
                  <a:off x="192" y="3294"/>
                  <a:ext cx="384" cy="0"/>
                </a:xfrm>
                <a:prstGeom prst="line">
                  <a:avLst/>
                </a:prstGeom>
                <a:noFill/>
                <a:ln w="9525">
                  <a:solidFill>
                    <a:schemeClr val="tx1"/>
                  </a:solidFill>
                  <a:round/>
                  <a:headEnd/>
                  <a:tailEnd/>
                </a:ln>
              </p:spPr>
              <p:txBody>
                <a:bodyPr/>
                <a:lstStyle/>
                <a:p>
                  <a:endParaRPr lang="zh-CN" altLang="en-US"/>
                </a:p>
              </p:txBody>
            </p:sp>
          </p:grpSp>
          <p:sp>
            <p:nvSpPr>
              <p:cNvPr id="656395" name="Line 30"/>
              <p:cNvSpPr>
                <a:spLocks noChangeShapeType="1"/>
              </p:cNvSpPr>
              <p:nvPr/>
            </p:nvSpPr>
            <p:spPr bwMode="auto">
              <a:xfrm rot="10800000">
                <a:off x="3791" y="2216"/>
                <a:ext cx="0" cy="768"/>
              </a:xfrm>
              <a:prstGeom prst="line">
                <a:avLst/>
              </a:prstGeom>
              <a:noFill/>
              <a:ln w="9525">
                <a:solidFill>
                  <a:schemeClr val="tx1"/>
                </a:solidFill>
                <a:round/>
                <a:headEnd/>
                <a:tailEnd/>
              </a:ln>
            </p:spPr>
            <p:txBody>
              <a:bodyPr/>
              <a:lstStyle/>
              <a:p>
                <a:endParaRPr lang="zh-CN" altLang="en-US"/>
              </a:p>
            </p:txBody>
          </p:sp>
          <p:sp>
            <p:nvSpPr>
              <p:cNvPr id="656396" name="Line 31"/>
              <p:cNvSpPr>
                <a:spLocks noChangeShapeType="1"/>
              </p:cNvSpPr>
              <p:nvPr/>
            </p:nvSpPr>
            <p:spPr bwMode="auto">
              <a:xfrm rot="10800000">
                <a:off x="2540" y="2183"/>
                <a:ext cx="0" cy="768"/>
              </a:xfrm>
              <a:prstGeom prst="line">
                <a:avLst/>
              </a:prstGeom>
              <a:noFill/>
              <a:ln w="9525">
                <a:solidFill>
                  <a:schemeClr val="tx1"/>
                </a:solidFill>
                <a:round/>
                <a:headEnd/>
                <a:tailEnd/>
              </a:ln>
            </p:spPr>
            <p:txBody>
              <a:bodyPr/>
              <a:lstStyle/>
              <a:p>
                <a:endParaRPr lang="zh-CN" altLang="en-US"/>
              </a:p>
            </p:txBody>
          </p:sp>
          <p:grpSp>
            <p:nvGrpSpPr>
              <p:cNvPr id="656397" name="Group 32"/>
              <p:cNvGrpSpPr>
                <a:grpSpLocks/>
              </p:cNvGrpSpPr>
              <p:nvPr/>
            </p:nvGrpSpPr>
            <p:grpSpPr bwMode="auto">
              <a:xfrm rot="10800000">
                <a:off x="2542" y="2202"/>
                <a:ext cx="1239" cy="458"/>
                <a:chOff x="201" y="3489"/>
                <a:chExt cx="1239" cy="458"/>
              </a:xfrm>
            </p:grpSpPr>
            <p:sp>
              <p:nvSpPr>
                <p:cNvPr id="656405" name="Arc 33"/>
                <p:cNvSpPr>
                  <a:spLocks/>
                </p:cNvSpPr>
                <p:nvPr/>
              </p:nvSpPr>
              <p:spPr bwMode="auto">
                <a:xfrm rot="5400000">
                  <a:off x="696" y="3564"/>
                  <a:ext cx="240" cy="480"/>
                </a:xfrm>
                <a:custGeom>
                  <a:avLst/>
                  <a:gdLst>
                    <a:gd name="T0" fmla="*/ 0 w 21600"/>
                    <a:gd name="T1" fmla="*/ 0 h 43182"/>
                    <a:gd name="T2" fmla="*/ 0 w 21600"/>
                    <a:gd name="T3" fmla="*/ 5 h 43182"/>
                    <a:gd name="T4" fmla="*/ 0 w 21600"/>
                    <a:gd name="T5" fmla="*/ 3 h 43182"/>
                    <a:gd name="T6" fmla="*/ 0 60000 65536"/>
                    <a:gd name="T7" fmla="*/ 0 60000 65536"/>
                    <a:gd name="T8" fmla="*/ 0 60000 65536"/>
                    <a:gd name="T9" fmla="*/ 0 w 21600"/>
                    <a:gd name="T10" fmla="*/ 0 h 43182"/>
                    <a:gd name="T11" fmla="*/ 21600 w 21600"/>
                    <a:gd name="T12" fmla="*/ 43182 h 43182"/>
                  </a:gdLst>
                  <a:ahLst/>
                  <a:cxnLst>
                    <a:cxn ang="T6">
                      <a:pos x="T0" y="T1"/>
                    </a:cxn>
                    <a:cxn ang="T7">
                      <a:pos x="T2" y="T3"/>
                    </a:cxn>
                    <a:cxn ang="T8">
                      <a:pos x="T4" y="T5"/>
                    </a:cxn>
                  </a:cxnLst>
                  <a:rect l="T9" t="T10" r="T11" b="T12"/>
                  <a:pathLst>
                    <a:path w="21600" h="43182" fill="none" extrusionOk="0">
                      <a:moveTo>
                        <a:pt x="-1" y="0"/>
                      </a:moveTo>
                      <a:cubicBezTo>
                        <a:pt x="11929" y="0"/>
                        <a:pt x="21600" y="9670"/>
                        <a:pt x="21600" y="21600"/>
                      </a:cubicBezTo>
                      <a:cubicBezTo>
                        <a:pt x="21600" y="33184"/>
                        <a:pt x="12461" y="42706"/>
                        <a:pt x="886" y="43181"/>
                      </a:cubicBezTo>
                    </a:path>
                    <a:path w="21600" h="43182" stroke="0" extrusionOk="0">
                      <a:moveTo>
                        <a:pt x="-1" y="0"/>
                      </a:moveTo>
                      <a:cubicBezTo>
                        <a:pt x="11929" y="0"/>
                        <a:pt x="21600" y="9670"/>
                        <a:pt x="21600" y="21600"/>
                      </a:cubicBezTo>
                      <a:cubicBezTo>
                        <a:pt x="21600" y="33184"/>
                        <a:pt x="12461" y="42706"/>
                        <a:pt x="886" y="43181"/>
                      </a:cubicBezTo>
                      <a:lnTo>
                        <a:pt x="0" y="21600"/>
                      </a:lnTo>
                      <a:close/>
                    </a:path>
                  </a:pathLst>
                </a:custGeom>
                <a:solidFill>
                  <a:schemeClr val="bg1"/>
                </a:solidFill>
                <a:ln w="9525">
                  <a:solidFill>
                    <a:schemeClr val="tx1"/>
                  </a:solidFill>
                  <a:round/>
                  <a:headEnd/>
                  <a:tailEnd/>
                </a:ln>
              </p:spPr>
              <p:txBody>
                <a:bodyPr wrap="none" anchor="ctr"/>
                <a:lstStyle/>
                <a:p>
                  <a:endParaRPr lang="zh-CN" altLang="en-US"/>
                </a:p>
              </p:txBody>
            </p:sp>
            <p:sp>
              <p:nvSpPr>
                <p:cNvPr id="656406" name="Oval 34"/>
                <p:cNvSpPr>
                  <a:spLocks noChangeArrowheads="1"/>
                </p:cNvSpPr>
                <p:nvPr/>
              </p:nvSpPr>
              <p:spPr bwMode="auto">
                <a:xfrm rot="5400000">
                  <a:off x="589" y="3638"/>
                  <a:ext cx="458" cy="159"/>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6407" name="Line 35"/>
                <p:cNvSpPr>
                  <a:spLocks noChangeShapeType="1"/>
                </p:cNvSpPr>
                <p:nvPr/>
              </p:nvSpPr>
              <p:spPr bwMode="auto">
                <a:xfrm rot="10800000">
                  <a:off x="201" y="3678"/>
                  <a:ext cx="384" cy="0"/>
                </a:xfrm>
                <a:prstGeom prst="line">
                  <a:avLst/>
                </a:prstGeom>
                <a:noFill/>
                <a:ln w="9525">
                  <a:solidFill>
                    <a:schemeClr val="tx1"/>
                  </a:solidFill>
                  <a:round/>
                  <a:headEnd/>
                  <a:tailEnd/>
                </a:ln>
              </p:spPr>
              <p:txBody>
                <a:bodyPr/>
                <a:lstStyle/>
                <a:p>
                  <a:endParaRPr lang="zh-CN" altLang="en-US"/>
                </a:p>
              </p:txBody>
            </p:sp>
            <p:sp>
              <p:nvSpPr>
                <p:cNvPr id="656408" name="Line 36"/>
                <p:cNvSpPr>
                  <a:spLocks noChangeShapeType="1"/>
                </p:cNvSpPr>
                <p:nvPr/>
              </p:nvSpPr>
              <p:spPr bwMode="auto">
                <a:xfrm rot="10800000">
                  <a:off x="1056" y="3678"/>
                  <a:ext cx="384" cy="0"/>
                </a:xfrm>
                <a:prstGeom prst="line">
                  <a:avLst/>
                </a:prstGeom>
                <a:noFill/>
                <a:ln w="9525">
                  <a:solidFill>
                    <a:schemeClr val="tx1"/>
                  </a:solidFill>
                  <a:round/>
                  <a:headEnd/>
                  <a:tailEnd/>
                </a:ln>
              </p:spPr>
              <p:txBody>
                <a:bodyPr/>
                <a:lstStyle/>
                <a:p>
                  <a:endParaRPr lang="zh-CN" altLang="en-US"/>
                </a:p>
              </p:txBody>
            </p:sp>
          </p:grpSp>
          <p:sp>
            <p:nvSpPr>
              <p:cNvPr id="656398" name="Text Box 37"/>
              <p:cNvSpPr txBox="1">
                <a:spLocks noChangeArrowheads="1"/>
              </p:cNvSpPr>
              <p:nvPr/>
            </p:nvSpPr>
            <p:spPr bwMode="auto">
              <a:xfrm rot="10800000">
                <a:off x="2926" y="2690"/>
                <a:ext cx="336" cy="284"/>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00"/>
                    </a:solidFill>
                    <a:latin typeface="Times New Roman" pitchFamily="18" charset="0"/>
                  </a:rPr>
                  <a:t>·</a:t>
                </a:r>
                <a:r>
                  <a:rPr kumimoji="1" lang="zh-CN" altLang="en-US" sz="2400" b="1">
                    <a:latin typeface="Times New Roman" pitchFamily="18" charset="0"/>
                  </a:rPr>
                  <a:t> </a:t>
                </a:r>
              </a:p>
            </p:txBody>
          </p:sp>
          <p:sp>
            <p:nvSpPr>
              <p:cNvPr id="656399" name="Text Box 38"/>
              <p:cNvSpPr txBox="1">
                <a:spLocks noChangeArrowheads="1"/>
              </p:cNvSpPr>
              <p:nvPr/>
            </p:nvSpPr>
            <p:spPr bwMode="auto">
              <a:xfrm rot="10800000">
                <a:off x="2917" y="2393"/>
                <a:ext cx="337" cy="284"/>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00"/>
                    </a:solidFill>
                    <a:latin typeface="Times New Roman" pitchFamily="18" charset="0"/>
                  </a:rPr>
                  <a:t>·</a:t>
                </a:r>
                <a:r>
                  <a:rPr kumimoji="1" lang="zh-CN" altLang="en-US" sz="2400" b="1">
                    <a:latin typeface="Times New Roman" pitchFamily="18" charset="0"/>
                  </a:rPr>
                  <a:t> </a:t>
                </a:r>
              </a:p>
            </p:txBody>
          </p:sp>
          <p:sp>
            <p:nvSpPr>
              <p:cNvPr id="656400" name="Line 39"/>
              <p:cNvSpPr>
                <a:spLocks noChangeShapeType="1"/>
              </p:cNvSpPr>
              <p:nvPr/>
            </p:nvSpPr>
            <p:spPr bwMode="auto">
              <a:xfrm rot="10800000">
                <a:off x="3167" y="1928"/>
                <a:ext cx="0" cy="1464"/>
              </a:xfrm>
              <a:prstGeom prst="line">
                <a:avLst/>
              </a:prstGeom>
              <a:noFill/>
              <a:ln w="9525">
                <a:solidFill>
                  <a:schemeClr val="tx1"/>
                </a:solidFill>
                <a:prstDash val="lgDashDot"/>
                <a:round/>
                <a:headEnd/>
                <a:tailEnd/>
              </a:ln>
            </p:spPr>
            <p:txBody>
              <a:bodyPr/>
              <a:lstStyle/>
              <a:p>
                <a:endParaRPr lang="zh-CN" altLang="en-US"/>
              </a:p>
            </p:txBody>
          </p:sp>
          <p:sp>
            <p:nvSpPr>
              <p:cNvPr id="656401" name="Line 40"/>
              <p:cNvSpPr>
                <a:spLocks noChangeShapeType="1"/>
              </p:cNvSpPr>
              <p:nvPr/>
            </p:nvSpPr>
            <p:spPr bwMode="auto">
              <a:xfrm rot="10800000" flipV="1">
                <a:off x="2783" y="2792"/>
                <a:ext cx="288" cy="432"/>
              </a:xfrm>
              <a:prstGeom prst="line">
                <a:avLst/>
              </a:prstGeom>
              <a:noFill/>
              <a:ln w="9525">
                <a:solidFill>
                  <a:schemeClr val="tx1"/>
                </a:solidFill>
                <a:round/>
                <a:headEnd/>
                <a:tailEnd type="triangle" w="med" len="med"/>
              </a:ln>
            </p:spPr>
            <p:txBody>
              <a:bodyPr/>
              <a:lstStyle/>
              <a:p>
                <a:endParaRPr lang="zh-CN" altLang="en-US"/>
              </a:p>
            </p:txBody>
          </p:sp>
          <p:sp>
            <p:nvSpPr>
              <p:cNvPr id="656402" name="Text Box 41"/>
              <p:cNvSpPr txBox="1">
                <a:spLocks noChangeArrowheads="1"/>
              </p:cNvSpPr>
              <p:nvPr/>
            </p:nvSpPr>
            <p:spPr bwMode="auto">
              <a:xfrm>
                <a:off x="2352" y="3168"/>
                <a:ext cx="912" cy="284"/>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主动轮</a:t>
                </a:r>
              </a:p>
            </p:txBody>
          </p:sp>
          <p:sp>
            <p:nvSpPr>
              <p:cNvPr id="656403" name="Line 42"/>
              <p:cNvSpPr>
                <a:spLocks noChangeShapeType="1"/>
              </p:cNvSpPr>
              <p:nvPr/>
            </p:nvSpPr>
            <p:spPr bwMode="auto">
              <a:xfrm rot="10800000">
                <a:off x="2831" y="2120"/>
                <a:ext cx="336" cy="192"/>
              </a:xfrm>
              <a:prstGeom prst="line">
                <a:avLst/>
              </a:prstGeom>
              <a:noFill/>
              <a:ln w="9525">
                <a:solidFill>
                  <a:schemeClr val="tx1"/>
                </a:solidFill>
                <a:round/>
                <a:headEnd/>
                <a:tailEnd type="triangle" w="med" len="med"/>
              </a:ln>
            </p:spPr>
            <p:txBody>
              <a:bodyPr/>
              <a:lstStyle/>
              <a:p>
                <a:endParaRPr lang="zh-CN" altLang="en-US"/>
              </a:p>
            </p:txBody>
          </p:sp>
          <p:sp>
            <p:nvSpPr>
              <p:cNvPr id="656404" name="Text Box 43"/>
              <p:cNvSpPr txBox="1">
                <a:spLocks noChangeArrowheads="1"/>
              </p:cNvSpPr>
              <p:nvPr/>
            </p:nvSpPr>
            <p:spPr bwMode="auto">
              <a:xfrm>
                <a:off x="2448" y="1785"/>
                <a:ext cx="912" cy="284"/>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从动轮</a:t>
                </a:r>
              </a:p>
            </p:txBody>
          </p:sp>
        </p:grpSp>
        <p:sp>
          <p:nvSpPr>
            <p:cNvPr id="656390" name="Line 44"/>
            <p:cNvSpPr>
              <a:spLocks noChangeShapeType="1"/>
            </p:cNvSpPr>
            <p:nvPr/>
          </p:nvSpPr>
          <p:spPr bwMode="auto">
            <a:xfrm>
              <a:off x="480" y="2592"/>
              <a:ext cx="3648" cy="0"/>
            </a:xfrm>
            <a:prstGeom prst="line">
              <a:avLst/>
            </a:prstGeom>
            <a:noFill/>
            <a:ln w="9525">
              <a:solidFill>
                <a:schemeClr val="tx1"/>
              </a:solidFill>
              <a:prstDash val="lgDashDot"/>
              <a:round/>
              <a:headEnd/>
              <a:tailEnd/>
            </a:ln>
          </p:spPr>
          <p:txBody>
            <a:bodyPr/>
            <a:lstStyle/>
            <a:p>
              <a:endParaRPr lang="zh-CN" altLang="en-US"/>
            </a:p>
          </p:txBody>
        </p:sp>
        <p:sp>
          <p:nvSpPr>
            <p:cNvPr id="656391" name="Line 45"/>
            <p:cNvSpPr>
              <a:spLocks noChangeShapeType="1"/>
            </p:cNvSpPr>
            <p:nvPr/>
          </p:nvSpPr>
          <p:spPr bwMode="auto">
            <a:xfrm>
              <a:off x="528" y="2592"/>
              <a:ext cx="144" cy="0"/>
            </a:xfrm>
            <a:prstGeom prst="line">
              <a:avLst/>
            </a:prstGeom>
            <a:noFill/>
            <a:ln w="9525">
              <a:solidFill>
                <a:schemeClr val="tx1"/>
              </a:solidFill>
              <a:round/>
              <a:headEnd/>
              <a:tailEnd type="triangle" w="med" len="med"/>
            </a:ln>
          </p:spPr>
          <p:txBody>
            <a:bodyPr/>
            <a:lstStyle/>
            <a:p>
              <a:endParaRPr lang="zh-CN" altLang="en-US"/>
            </a:p>
          </p:txBody>
        </p:sp>
        <p:sp>
          <p:nvSpPr>
            <p:cNvPr id="656392" name="Text Box 46"/>
            <p:cNvSpPr txBox="1">
              <a:spLocks noChangeArrowheads="1"/>
            </p:cNvSpPr>
            <p:nvPr/>
          </p:nvSpPr>
          <p:spPr bwMode="auto">
            <a:xfrm>
              <a:off x="864" y="2400"/>
              <a:ext cx="336" cy="284"/>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p</a:t>
              </a:r>
              <a:r>
                <a:rPr kumimoji="1" lang="en-US" altLang="zh-CN" sz="2400" b="1" baseline="-25000">
                  <a:latin typeface="Times New Roman" pitchFamily="18" charset="0"/>
                </a:rPr>
                <a:t>1</a:t>
              </a:r>
            </a:p>
          </p:txBody>
        </p:sp>
        <p:sp>
          <p:nvSpPr>
            <p:cNvPr id="656393" name="Text Box 47"/>
            <p:cNvSpPr txBox="1">
              <a:spLocks noChangeArrowheads="1"/>
            </p:cNvSpPr>
            <p:nvPr/>
          </p:nvSpPr>
          <p:spPr bwMode="auto">
            <a:xfrm>
              <a:off x="1584" y="2400"/>
              <a:ext cx="336" cy="284"/>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p</a:t>
              </a:r>
              <a:r>
                <a:rPr kumimoji="1" lang="en-US" altLang="zh-CN" sz="2400" b="1" baseline="-25000">
                  <a:latin typeface="Times New Roman" pitchFamily="18" charset="0"/>
                </a:rPr>
                <a:t>2</a:t>
              </a:r>
            </a:p>
          </p:txBody>
        </p:sp>
      </p:grpSp>
      <p:sp>
        <p:nvSpPr>
          <p:cNvPr id="463920" name="Text Box 48"/>
          <p:cNvSpPr txBox="1">
            <a:spLocks noChangeArrowheads="1"/>
          </p:cNvSpPr>
          <p:nvPr/>
        </p:nvSpPr>
        <p:spPr bwMode="auto">
          <a:xfrm>
            <a:off x="611188" y="4357688"/>
            <a:ext cx="7889875" cy="830262"/>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        由齿轮</a:t>
            </a:r>
            <a:r>
              <a:rPr kumimoji="1" lang="zh-CN" altLang="en-US" sz="2400" b="1">
                <a:solidFill>
                  <a:srgbClr val="FF0000"/>
                </a:solidFill>
                <a:latin typeface="Times New Roman" pitchFamily="18" charset="0"/>
              </a:rPr>
              <a:t>前后压差产生作用力矩</a:t>
            </a:r>
            <a:r>
              <a:rPr kumimoji="1" lang="zh-CN" altLang="en-US" sz="2400" b="1">
                <a:latin typeface="Times New Roman" pitchFamily="18" charset="0"/>
              </a:rPr>
              <a:t>使齿轮转动两齿轮旋转把齿轮与壳体之间形成的空腔中的流体从入口推向出口。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463920"/>
                                        </p:tgtEl>
                                        <p:attrNameLst>
                                          <p:attrName>style.visibility</p:attrName>
                                        </p:attrNameLst>
                                      </p:cBhvr>
                                      <p:to>
                                        <p:strVal val="visible"/>
                                      </p:to>
                                    </p:set>
                                    <p:animEffect transition="in" filter="barn(outHorizontal)">
                                      <p:cBhvr>
                                        <p:cTn id="12" dur="300"/>
                                        <p:tgtEl>
                                          <p:spTgt spid="463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20"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7409" name="Picture 2"/>
          <p:cNvPicPr>
            <a:picLocks noGrp="1" noChangeAspect="1" noChangeArrowheads="1"/>
          </p:cNvPicPr>
          <p:nvPr>
            <p:ph type="body" idx="1"/>
          </p:nvPr>
        </p:nvPicPr>
        <p:blipFill>
          <a:blip r:embed="rId2"/>
          <a:srcRect/>
          <a:stretch>
            <a:fillRect/>
          </a:stretch>
        </p:blipFill>
        <p:spPr>
          <a:xfrm>
            <a:off x="457200" y="381000"/>
            <a:ext cx="8305800" cy="5791200"/>
          </a:xfrm>
          <a:solidFill>
            <a:srgbClr val="CCFFFF"/>
          </a:solidFill>
          <a:ln>
            <a:solidFill>
              <a:schemeClr val="tx1"/>
            </a:solidFill>
          </a:ln>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3" name="Rectangle 2"/>
          <p:cNvSpPr>
            <a:spLocks noChangeArrowheads="1"/>
          </p:cNvSpPr>
          <p:nvPr/>
        </p:nvSpPr>
        <p:spPr bwMode="auto">
          <a:xfrm>
            <a:off x="2195513" y="2633663"/>
            <a:ext cx="9144000" cy="0"/>
          </a:xfrm>
          <a:prstGeom prst="rect">
            <a:avLst/>
          </a:prstGeom>
          <a:noFill/>
          <a:ln w="9525">
            <a:noFill/>
            <a:miter lim="800000"/>
            <a:headEnd/>
            <a:tailEnd/>
          </a:ln>
        </p:spPr>
        <p:txBody>
          <a:bodyPr>
            <a:spAutoFit/>
          </a:bodyPr>
          <a:lstStyle/>
          <a:p>
            <a:endParaRPr lang="zh-CN" altLang="en-US">
              <a:latin typeface="Calibri" pitchFamily="34" charset="0"/>
            </a:endParaRPr>
          </a:p>
        </p:txBody>
      </p:sp>
      <p:sp>
        <p:nvSpPr>
          <p:cNvPr id="658434" name="Text Box 4"/>
          <p:cNvSpPr txBox="1">
            <a:spLocks noChangeArrowheads="1"/>
          </p:cNvSpPr>
          <p:nvPr/>
        </p:nvSpPr>
        <p:spPr bwMode="auto">
          <a:xfrm>
            <a:off x="179388" y="1125538"/>
            <a:ext cx="8534400" cy="460375"/>
          </a:xfrm>
          <a:prstGeom prst="rect">
            <a:avLst/>
          </a:prstGeom>
          <a:noFill/>
          <a:ln w="9525">
            <a:noFill/>
            <a:miter lim="800000"/>
            <a:headEnd/>
            <a:tailEnd/>
          </a:ln>
        </p:spPr>
        <p:txBody>
          <a:bodyPr>
            <a:spAutoFit/>
          </a:bodyPr>
          <a:lstStyle/>
          <a:p>
            <a:pPr>
              <a:spcBef>
                <a:spcPct val="50000"/>
              </a:spcBef>
            </a:pPr>
            <a:r>
              <a:rPr kumimoji="1" lang="en-US" altLang="zh-CN" sz="2400" b="1">
                <a:latin typeface="Tahoma" pitchFamily="34" charset="0"/>
              </a:rPr>
              <a:t>    PDF</a:t>
            </a:r>
            <a:r>
              <a:rPr kumimoji="1" lang="zh-CN" altLang="en-US" sz="2400" b="1">
                <a:latin typeface="Tahoma" pitchFamily="34" charset="0"/>
              </a:rPr>
              <a:t>从原理上讲是一台从流体中吸收少量能量的</a:t>
            </a:r>
            <a:r>
              <a:rPr kumimoji="1" lang="zh-CN" altLang="en-US" sz="2400" b="1" u="sng">
                <a:solidFill>
                  <a:srgbClr val="FF0000"/>
                </a:solidFill>
                <a:latin typeface="Tahoma" pitchFamily="34" charset="0"/>
              </a:rPr>
              <a:t>水力发动机</a:t>
            </a:r>
            <a:r>
              <a:rPr kumimoji="1" lang="zh-CN" altLang="en-US" sz="2400" b="1">
                <a:latin typeface="Tahoma" pitchFamily="34" charset="0"/>
              </a:rPr>
              <a:t>，</a:t>
            </a:r>
          </a:p>
        </p:txBody>
      </p:sp>
      <p:pic>
        <p:nvPicPr>
          <p:cNvPr id="658435" name="Picture 1"/>
          <p:cNvPicPr>
            <a:picLocks noChangeAspect="1" noChangeArrowheads="1"/>
          </p:cNvPicPr>
          <p:nvPr/>
        </p:nvPicPr>
        <p:blipFill>
          <a:blip r:embed="rId2"/>
          <a:srcRect/>
          <a:stretch>
            <a:fillRect/>
          </a:stretch>
        </p:blipFill>
        <p:spPr bwMode="auto">
          <a:xfrm>
            <a:off x="539750" y="1916113"/>
            <a:ext cx="7848600" cy="3617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611188" y="1412875"/>
            <a:ext cx="7848600" cy="1206500"/>
          </a:xfrm>
        </p:spPr>
        <p:txBody>
          <a:bodyPr/>
          <a:lstStyle/>
          <a:p>
            <a:pPr eaLnBrk="1" hangingPunct="1"/>
            <a:r>
              <a:rPr lang="en-US" altLang="zh-CN" b="1" i="1" smtClean="0">
                <a:latin typeface="Times New Roman" pitchFamily="18" charset="0"/>
              </a:rPr>
              <a:t>Q=</a:t>
            </a:r>
            <a:r>
              <a:rPr lang="en-US" altLang="zh-CN" b="1" smtClean="0">
                <a:latin typeface="Times New Roman" pitchFamily="18" charset="0"/>
              </a:rPr>
              <a:t>4</a:t>
            </a:r>
            <a:r>
              <a:rPr lang="en-US" altLang="zh-CN" b="1" i="1" smtClean="0">
                <a:latin typeface="Times New Roman" pitchFamily="18" charset="0"/>
              </a:rPr>
              <a:t>nV</a:t>
            </a:r>
            <a:r>
              <a:rPr lang="en-US" altLang="zh-CN" b="1" i="1" baseline="-25000" smtClean="0">
                <a:latin typeface="Times New Roman" pitchFamily="18" charset="0"/>
              </a:rPr>
              <a:t>0   </a:t>
            </a:r>
            <a:r>
              <a:rPr lang="en-US" altLang="zh-CN" b="1" smtClean="0">
                <a:latin typeface="Times New Roman" pitchFamily="18" charset="0"/>
              </a:rPr>
              <a:t>(</a:t>
            </a:r>
            <a:r>
              <a:rPr lang="en-US" altLang="zh-CN" b="1" i="1" smtClean="0">
                <a:latin typeface="Times New Roman" pitchFamily="18" charset="0"/>
              </a:rPr>
              <a:t>V</a:t>
            </a:r>
            <a:r>
              <a:rPr lang="en-US" altLang="zh-CN" b="1" i="1" baseline="-25000" smtClean="0">
                <a:latin typeface="Times New Roman" pitchFamily="18" charset="0"/>
              </a:rPr>
              <a:t>0</a:t>
            </a:r>
            <a:r>
              <a:rPr lang="en-US" altLang="zh-CN" b="1" i="1" baseline="-25000" smtClean="0"/>
              <a:t> </a:t>
            </a:r>
            <a:r>
              <a:rPr lang="en-US" altLang="zh-CN" b="1" smtClean="0"/>
              <a:t>:</a:t>
            </a:r>
            <a:r>
              <a:rPr lang="zh-CN" altLang="en-US" b="1" smtClean="0"/>
              <a:t>空腔体积 </a:t>
            </a:r>
            <a:r>
              <a:rPr lang="en-US" altLang="zh-CN" b="1" i="1" smtClean="0"/>
              <a:t>n</a:t>
            </a:r>
            <a:r>
              <a:rPr lang="en-US" altLang="zh-CN" b="1" smtClean="0"/>
              <a:t>：</a:t>
            </a:r>
            <a:r>
              <a:rPr lang="zh-CN" altLang="en-US" b="1" smtClean="0"/>
              <a:t>齿轮转速）</a:t>
            </a:r>
          </a:p>
          <a:p>
            <a:pPr eaLnBrk="1" hangingPunct="1"/>
            <a:endParaRPr lang="zh-CN" altLang="en-US" b="1" smtClean="0"/>
          </a:p>
        </p:txBody>
      </p:sp>
      <p:grpSp>
        <p:nvGrpSpPr>
          <p:cNvPr id="2" name="Group 3"/>
          <p:cNvGrpSpPr>
            <a:grpSpLocks/>
          </p:cNvGrpSpPr>
          <p:nvPr/>
        </p:nvGrpSpPr>
        <p:grpSpPr bwMode="auto">
          <a:xfrm>
            <a:off x="900113" y="2565400"/>
            <a:ext cx="7559675" cy="2735263"/>
            <a:chOff x="528" y="2544"/>
            <a:chExt cx="4944" cy="1585"/>
          </a:xfrm>
        </p:grpSpPr>
        <p:grpSp>
          <p:nvGrpSpPr>
            <p:cNvPr id="659459" name="Group 4"/>
            <p:cNvGrpSpPr>
              <a:grpSpLocks/>
            </p:cNvGrpSpPr>
            <p:nvPr/>
          </p:nvGrpSpPr>
          <p:grpSpPr bwMode="auto">
            <a:xfrm>
              <a:off x="528" y="2544"/>
              <a:ext cx="4659" cy="1584"/>
              <a:chOff x="528" y="2544"/>
              <a:chExt cx="4659" cy="1584"/>
            </a:xfrm>
          </p:grpSpPr>
          <p:sp>
            <p:nvSpPr>
              <p:cNvPr id="659462" name="Arc 5"/>
              <p:cNvSpPr>
                <a:spLocks/>
              </p:cNvSpPr>
              <p:nvPr/>
            </p:nvSpPr>
            <p:spPr bwMode="auto">
              <a:xfrm>
                <a:off x="3984" y="3648"/>
                <a:ext cx="189" cy="336"/>
              </a:xfrm>
              <a:custGeom>
                <a:avLst/>
                <a:gdLst>
                  <a:gd name="T0" fmla="*/ 0 w 21217"/>
                  <a:gd name="T1" fmla="*/ 0 h 21600"/>
                  <a:gd name="T2" fmla="*/ 2 w 21217"/>
                  <a:gd name="T3" fmla="*/ 4 h 21600"/>
                  <a:gd name="T4" fmla="*/ 0 w 21217"/>
                  <a:gd name="T5" fmla="*/ 5 h 21600"/>
                  <a:gd name="T6" fmla="*/ 0 60000 65536"/>
                  <a:gd name="T7" fmla="*/ 0 60000 65536"/>
                  <a:gd name="T8" fmla="*/ 0 60000 65536"/>
                  <a:gd name="T9" fmla="*/ 0 w 21217"/>
                  <a:gd name="T10" fmla="*/ 0 h 21600"/>
                  <a:gd name="T11" fmla="*/ 21217 w 21217"/>
                  <a:gd name="T12" fmla="*/ 21600 h 21600"/>
                </a:gdLst>
                <a:ahLst/>
                <a:cxnLst>
                  <a:cxn ang="T6">
                    <a:pos x="T0" y="T1"/>
                  </a:cxn>
                  <a:cxn ang="T7">
                    <a:pos x="T2" y="T3"/>
                  </a:cxn>
                  <a:cxn ang="T8">
                    <a:pos x="T4" y="T5"/>
                  </a:cxn>
                </a:cxnLst>
                <a:rect l="T9" t="T10" r="T11" b="T12"/>
                <a:pathLst>
                  <a:path w="21217" h="21600" fill="none" extrusionOk="0">
                    <a:moveTo>
                      <a:pt x="-1" y="0"/>
                    </a:moveTo>
                    <a:cubicBezTo>
                      <a:pt x="10366" y="0"/>
                      <a:pt x="19271" y="7365"/>
                      <a:pt x="21216" y="17548"/>
                    </a:cubicBezTo>
                  </a:path>
                  <a:path w="21217" h="21600" stroke="0" extrusionOk="0">
                    <a:moveTo>
                      <a:pt x="-1" y="0"/>
                    </a:moveTo>
                    <a:cubicBezTo>
                      <a:pt x="10366" y="0"/>
                      <a:pt x="19271" y="7365"/>
                      <a:pt x="21216" y="17548"/>
                    </a:cubicBezTo>
                    <a:lnTo>
                      <a:pt x="0" y="21600"/>
                    </a:lnTo>
                    <a:close/>
                  </a:path>
                </a:pathLst>
              </a:custGeom>
              <a:noFill/>
              <a:ln w="9525">
                <a:solidFill>
                  <a:schemeClr val="tx1"/>
                </a:solidFill>
                <a:round/>
                <a:headEnd/>
                <a:tailEnd type="triangle" w="med" len="med"/>
              </a:ln>
            </p:spPr>
            <p:txBody>
              <a:bodyPr wrap="none" anchor="ctr"/>
              <a:lstStyle/>
              <a:p>
                <a:endParaRPr lang="zh-CN" altLang="en-US"/>
              </a:p>
            </p:txBody>
          </p:sp>
          <p:sp>
            <p:nvSpPr>
              <p:cNvPr id="659463" name="Rectangle 6"/>
              <p:cNvSpPr>
                <a:spLocks noChangeArrowheads="1"/>
              </p:cNvSpPr>
              <p:nvPr/>
            </p:nvSpPr>
            <p:spPr bwMode="auto">
              <a:xfrm>
                <a:off x="528" y="2880"/>
                <a:ext cx="768" cy="624"/>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齿轮流</a:t>
                </a:r>
              </a:p>
              <a:p>
                <a:pPr algn="ctr"/>
                <a:r>
                  <a:rPr kumimoji="1" lang="zh-CN" altLang="en-US" sz="2400" b="1">
                    <a:latin typeface="Times New Roman" pitchFamily="18" charset="0"/>
                  </a:rPr>
                  <a:t>量计</a:t>
                </a:r>
              </a:p>
            </p:txBody>
          </p:sp>
          <p:sp>
            <p:nvSpPr>
              <p:cNvPr id="659464" name="Line 7"/>
              <p:cNvSpPr>
                <a:spLocks noChangeShapeType="1"/>
              </p:cNvSpPr>
              <p:nvPr/>
            </p:nvSpPr>
            <p:spPr bwMode="auto">
              <a:xfrm>
                <a:off x="1296" y="3216"/>
                <a:ext cx="528" cy="0"/>
              </a:xfrm>
              <a:prstGeom prst="line">
                <a:avLst/>
              </a:prstGeom>
              <a:noFill/>
              <a:ln w="9525">
                <a:solidFill>
                  <a:schemeClr val="tx1"/>
                </a:solidFill>
                <a:round/>
                <a:headEnd/>
                <a:tailEnd type="triangle" w="med" len="med"/>
              </a:ln>
            </p:spPr>
            <p:txBody>
              <a:bodyPr/>
              <a:lstStyle/>
              <a:p>
                <a:endParaRPr lang="zh-CN" altLang="en-US"/>
              </a:p>
            </p:txBody>
          </p:sp>
          <p:sp>
            <p:nvSpPr>
              <p:cNvPr id="659465" name="Rectangle 8"/>
              <p:cNvSpPr>
                <a:spLocks noChangeArrowheads="1"/>
              </p:cNvSpPr>
              <p:nvPr/>
            </p:nvSpPr>
            <p:spPr bwMode="auto">
              <a:xfrm>
                <a:off x="1824" y="2928"/>
                <a:ext cx="576" cy="624"/>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减速</a:t>
                </a:r>
              </a:p>
              <a:p>
                <a:pPr algn="ctr"/>
                <a:r>
                  <a:rPr kumimoji="1" lang="zh-CN" altLang="en-US" sz="2400" b="1">
                    <a:latin typeface="Times New Roman" pitchFamily="18" charset="0"/>
                  </a:rPr>
                  <a:t>装置</a:t>
                </a:r>
              </a:p>
            </p:txBody>
          </p:sp>
          <p:sp>
            <p:nvSpPr>
              <p:cNvPr id="659466" name="Rectangle 9"/>
              <p:cNvSpPr>
                <a:spLocks noChangeArrowheads="1"/>
              </p:cNvSpPr>
              <p:nvPr/>
            </p:nvSpPr>
            <p:spPr bwMode="auto">
              <a:xfrm>
                <a:off x="2640" y="2928"/>
                <a:ext cx="624" cy="624"/>
              </a:xfrm>
              <a:prstGeom prst="rect">
                <a:avLst/>
              </a:prstGeom>
              <a:solidFill>
                <a:srgbClr val="FFFFFF"/>
              </a:solidFill>
              <a:ln w="9525">
                <a:solidFill>
                  <a:schemeClr val="tx1"/>
                </a:solidFill>
                <a:miter lim="800000"/>
                <a:headEnd/>
                <a:tailEnd/>
              </a:ln>
            </p:spPr>
            <p:txBody>
              <a:bodyPr wrap="none" anchor="ctr"/>
              <a:lstStyle/>
              <a:p>
                <a:pPr algn="ctr"/>
                <a:endParaRPr kumimoji="1" lang="zh-CN" altLang="en-US" sz="2400" b="1">
                  <a:latin typeface="Times New Roman" pitchFamily="18" charset="0"/>
                </a:endParaRPr>
              </a:p>
              <a:p>
                <a:pPr algn="ctr"/>
                <a:r>
                  <a:rPr kumimoji="1" lang="zh-CN" altLang="en-US" sz="2400" b="1">
                    <a:latin typeface="Times New Roman" pitchFamily="18" charset="0"/>
                  </a:rPr>
                  <a:t>速比</a:t>
                </a:r>
              </a:p>
              <a:p>
                <a:pPr algn="ctr"/>
                <a:r>
                  <a:rPr kumimoji="1" lang="zh-CN" altLang="en-US" sz="2400" b="1">
                    <a:latin typeface="Times New Roman" pitchFamily="18" charset="0"/>
                  </a:rPr>
                  <a:t>调整</a:t>
                </a:r>
              </a:p>
              <a:p>
                <a:pPr algn="ctr"/>
                <a:endParaRPr kumimoji="1" lang="zh-CN" altLang="en-US" sz="2400" b="1">
                  <a:latin typeface="Times New Roman" pitchFamily="18" charset="0"/>
                </a:endParaRPr>
              </a:p>
            </p:txBody>
          </p:sp>
          <p:sp>
            <p:nvSpPr>
              <p:cNvPr id="659467" name="Line 10"/>
              <p:cNvSpPr>
                <a:spLocks noChangeShapeType="1"/>
              </p:cNvSpPr>
              <p:nvPr/>
            </p:nvSpPr>
            <p:spPr bwMode="auto">
              <a:xfrm>
                <a:off x="2400" y="3216"/>
                <a:ext cx="240" cy="0"/>
              </a:xfrm>
              <a:prstGeom prst="line">
                <a:avLst/>
              </a:prstGeom>
              <a:noFill/>
              <a:ln w="9525">
                <a:solidFill>
                  <a:schemeClr val="tx1"/>
                </a:solidFill>
                <a:round/>
                <a:headEnd/>
                <a:tailEnd type="triangle" w="med" len="med"/>
              </a:ln>
            </p:spPr>
            <p:txBody>
              <a:bodyPr/>
              <a:lstStyle/>
              <a:p>
                <a:endParaRPr lang="zh-CN" altLang="en-US"/>
              </a:p>
            </p:txBody>
          </p:sp>
          <p:sp>
            <p:nvSpPr>
              <p:cNvPr id="659468" name="Line 11"/>
              <p:cNvSpPr>
                <a:spLocks noChangeShapeType="1"/>
              </p:cNvSpPr>
              <p:nvPr/>
            </p:nvSpPr>
            <p:spPr bwMode="auto">
              <a:xfrm>
                <a:off x="3264" y="3216"/>
                <a:ext cx="576" cy="0"/>
              </a:xfrm>
              <a:prstGeom prst="line">
                <a:avLst/>
              </a:prstGeom>
              <a:noFill/>
              <a:ln w="9525">
                <a:solidFill>
                  <a:schemeClr val="tx1"/>
                </a:solidFill>
                <a:round/>
                <a:headEnd/>
                <a:tailEnd/>
              </a:ln>
            </p:spPr>
            <p:txBody>
              <a:bodyPr/>
              <a:lstStyle/>
              <a:p>
                <a:endParaRPr lang="zh-CN" altLang="en-US"/>
              </a:p>
            </p:txBody>
          </p:sp>
          <p:sp>
            <p:nvSpPr>
              <p:cNvPr id="659469" name="Arc 12"/>
              <p:cNvSpPr>
                <a:spLocks/>
              </p:cNvSpPr>
              <p:nvPr/>
            </p:nvSpPr>
            <p:spPr bwMode="auto">
              <a:xfrm>
                <a:off x="3504" y="3025"/>
                <a:ext cx="189" cy="336"/>
              </a:xfrm>
              <a:custGeom>
                <a:avLst/>
                <a:gdLst>
                  <a:gd name="T0" fmla="*/ 0 w 21217"/>
                  <a:gd name="T1" fmla="*/ 0 h 21600"/>
                  <a:gd name="T2" fmla="*/ 2 w 21217"/>
                  <a:gd name="T3" fmla="*/ 4 h 21600"/>
                  <a:gd name="T4" fmla="*/ 0 w 21217"/>
                  <a:gd name="T5" fmla="*/ 5 h 21600"/>
                  <a:gd name="T6" fmla="*/ 0 60000 65536"/>
                  <a:gd name="T7" fmla="*/ 0 60000 65536"/>
                  <a:gd name="T8" fmla="*/ 0 60000 65536"/>
                  <a:gd name="T9" fmla="*/ 0 w 21217"/>
                  <a:gd name="T10" fmla="*/ 0 h 21600"/>
                  <a:gd name="T11" fmla="*/ 21217 w 21217"/>
                  <a:gd name="T12" fmla="*/ 21600 h 21600"/>
                </a:gdLst>
                <a:ahLst/>
                <a:cxnLst>
                  <a:cxn ang="T6">
                    <a:pos x="T0" y="T1"/>
                  </a:cxn>
                  <a:cxn ang="T7">
                    <a:pos x="T2" y="T3"/>
                  </a:cxn>
                  <a:cxn ang="T8">
                    <a:pos x="T4" y="T5"/>
                  </a:cxn>
                </a:cxnLst>
                <a:rect l="T9" t="T10" r="T11" b="T12"/>
                <a:pathLst>
                  <a:path w="21217" h="21600" fill="none" extrusionOk="0">
                    <a:moveTo>
                      <a:pt x="-1" y="0"/>
                    </a:moveTo>
                    <a:cubicBezTo>
                      <a:pt x="10366" y="0"/>
                      <a:pt x="19271" y="7365"/>
                      <a:pt x="21216" y="17548"/>
                    </a:cubicBezTo>
                  </a:path>
                  <a:path w="21217" h="21600" stroke="0" extrusionOk="0">
                    <a:moveTo>
                      <a:pt x="-1" y="0"/>
                    </a:moveTo>
                    <a:cubicBezTo>
                      <a:pt x="10366" y="0"/>
                      <a:pt x="19271" y="7365"/>
                      <a:pt x="21216" y="17548"/>
                    </a:cubicBezTo>
                    <a:lnTo>
                      <a:pt x="0" y="21600"/>
                    </a:lnTo>
                    <a:close/>
                  </a:path>
                </a:pathLst>
              </a:custGeom>
              <a:noFill/>
              <a:ln w="9525">
                <a:solidFill>
                  <a:schemeClr val="tx1"/>
                </a:solidFill>
                <a:round/>
                <a:headEnd/>
                <a:tailEnd type="triangle" w="med" len="med"/>
              </a:ln>
            </p:spPr>
            <p:txBody>
              <a:bodyPr wrap="none" anchor="ctr"/>
              <a:lstStyle/>
              <a:p>
                <a:endParaRPr lang="zh-CN" altLang="en-US"/>
              </a:p>
            </p:txBody>
          </p:sp>
          <p:sp>
            <p:nvSpPr>
              <p:cNvPr id="659470" name="Line 13"/>
              <p:cNvSpPr>
                <a:spLocks noChangeShapeType="1"/>
              </p:cNvSpPr>
              <p:nvPr/>
            </p:nvSpPr>
            <p:spPr bwMode="auto">
              <a:xfrm>
                <a:off x="3846" y="2664"/>
                <a:ext cx="0" cy="1104"/>
              </a:xfrm>
              <a:prstGeom prst="line">
                <a:avLst/>
              </a:prstGeom>
              <a:noFill/>
              <a:ln w="9525">
                <a:solidFill>
                  <a:schemeClr val="tx1"/>
                </a:solidFill>
                <a:round/>
                <a:headEnd/>
                <a:tailEnd/>
              </a:ln>
            </p:spPr>
            <p:txBody>
              <a:bodyPr/>
              <a:lstStyle/>
              <a:p>
                <a:endParaRPr lang="zh-CN" altLang="en-US"/>
              </a:p>
            </p:txBody>
          </p:sp>
          <p:sp>
            <p:nvSpPr>
              <p:cNvPr id="659471" name="Line 14"/>
              <p:cNvSpPr>
                <a:spLocks noChangeShapeType="1"/>
              </p:cNvSpPr>
              <p:nvPr/>
            </p:nvSpPr>
            <p:spPr bwMode="auto">
              <a:xfrm>
                <a:off x="3849" y="2661"/>
                <a:ext cx="480" cy="0"/>
              </a:xfrm>
              <a:prstGeom prst="line">
                <a:avLst/>
              </a:prstGeom>
              <a:noFill/>
              <a:ln w="9525">
                <a:solidFill>
                  <a:schemeClr val="tx1"/>
                </a:solidFill>
                <a:round/>
                <a:headEnd/>
                <a:tailEnd/>
              </a:ln>
            </p:spPr>
            <p:txBody>
              <a:bodyPr/>
              <a:lstStyle/>
              <a:p>
                <a:endParaRPr lang="zh-CN" altLang="en-US"/>
              </a:p>
            </p:txBody>
          </p:sp>
          <p:sp>
            <p:nvSpPr>
              <p:cNvPr id="659472" name="Line 15"/>
              <p:cNvSpPr>
                <a:spLocks noChangeShapeType="1"/>
              </p:cNvSpPr>
              <p:nvPr/>
            </p:nvSpPr>
            <p:spPr bwMode="auto">
              <a:xfrm>
                <a:off x="3846" y="3216"/>
                <a:ext cx="480" cy="0"/>
              </a:xfrm>
              <a:prstGeom prst="line">
                <a:avLst/>
              </a:prstGeom>
              <a:noFill/>
              <a:ln w="9525">
                <a:solidFill>
                  <a:schemeClr val="tx1"/>
                </a:solidFill>
                <a:round/>
                <a:headEnd/>
                <a:tailEnd/>
              </a:ln>
            </p:spPr>
            <p:txBody>
              <a:bodyPr/>
              <a:lstStyle/>
              <a:p>
                <a:endParaRPr lang="zh-CN" altLang="en-US"/>
              </a:p>
            </p:txBody>
          </p:sp>
          <p:sp>
            <p:nvSpPr>
              <p:cNvPr id="659473" name="Line 16"/>
              <p:cNvSpPr>
                <a:spLocks noChangeShapeType="1"/>
              </p:cNvSpPr>
              <p:nvPr/>
            </p:nvSpPr>
            <p:spPr bwMode="auto">
              <a:xfrm>
                <a:off x="3849" y="3771"/>
                <a:ext cx="594" cy="0"/>
              </a:xfrm>
              <a:prstGeom prst="line">
                <a:avLst/>
              </a:prstGeom>
              <a:noFill/>
              <a:ln w="9525">
                <a:solidFill>
                  <a:schemeClr val="tx1"/>
                </a:solidFill>
                <a:round/>
                <a:headEnd/>
                <a:tailEnd/>
              </a:ln>
            </p:spPr>
            <p:txBody>
              <a:bodyPr/>
              <a:lstStyle/>
              <a:p>
                <a:endParaRPr lang="zh-CN" altLang="en-US"/>
              </a:p>
            </p:txBody>
          </p:sp>
          <p:sp>
            <p:nvSpPr>
              <p:cNvPr id="659474" name="Rectangle 17"/>
              <p:cNvSpPr>
                <a:spLocks noChangeArrowheads="1"/>
              </p:cNvSpPr>
              <p:nvPr/>
            </p:nvSpPr>
            <p:spPr bwMode="auto">
              <a:xfrm>
                <a:off x="4320" y="2544"/>
                <a:ext cx="624" cy="288"/>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400" b="1">
                    <a:latin typeface="Times New Roman" pitchFamily="18" charset="0"/>
                  </a:rPr>
                  <a:t>指示</a:t>
                </a:r>
              </a:p>
            </p:txBody>
          </p:sp>
          <p:sp>
            <p:nvSpPr>
              <p:cNvPr id="659475" name="Rectangle 18"/>
              <p:cNvSpPr>
                <a:spLocks noChangeArrowheads="1"/>
              </p:cNvSpPr>
              <p:nvPr/>
            </p:nvSpPr>
            <p:spPr bwMode="auto">
              <a:xfrm>
                <a:off x="4320" y="3072"/>
                <a:ext cx="624" cy="288"/>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400" b="1">
                    <a:latin typeface="Times New Roman" pitchFamily="18" charset="0"/>
                  </a:rPr>
                  <a:t>积算</a:t>
                </a:r>
              </a:p>
            </p:txBody>
          </p:sp>
          <p:sp>
            <p:nvSpPr>
              <p:cNvPr id="659476" name="Rectangle 19"/>
              <p:cNvSpPr>
                <a:spLocks noChangeArrowheads="1"/>
              </p:cNvSpPr>
              <p:nvPr/>
            </p:nvSpPr>
            <p:spPr bwMode="auto">
              <a:xfrm>
                <a:off x="4446" y="3678"/>
                <a:ext cx="96" cy="192"/>
              </a:xfrm>
              <a:prstGeom prst="rect">
                <a:avLst/>
              </a:prstGeom>
              <a:solidFill>
                <a:schemeClr val="folHlink"/>
              </a:solidFill>
              <a:ln w="9525">
                <a:solidFill>
                  <a:schemeClr val="tx1"/>
                </a:solidFill>
                <a:miter lim="800000"/>
                <a:headEnd/>
                <a:tailEnd/>
              </a:ln>
            </p:spPr>
            <p:txBody>
              <a:bodyPr wrap="none" anchor="ctr"/>
              <a:lstStyle/>
              <a:p>
                <a:endParaRPr lang="zh-CN" altLang="en-US" sz="2400" b="1">
                  <a:latin typeface="Calibri" pitchFamily="34" charset="0"/>
                </a:endParaRPr>
              </a:p>
            </p:txBody>
          </p:sp>
          <p:sp>
            <p:nvSpPr>
              <p:cNvPr id="659477" name="Oval 20"/>
              <p:cNvSpPr>
                <a:spLocks noChangeArrowheads="1"/>
              </p:cNvSpPr>
              <p:nvPr/>
            </p:nvSpPr>
            <p:spPr bwMode="auto">
              <a:xfrm>
                <a:off x="4704" y="3648"/>
                <a:ext cx="181" cy="181"/>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9478" name="Line 21"/>
              <p:cNvSpPr>
                <a:spLocks noChangeShapeType="1"/>
              </p:cNvSpPr>
              <p:nvPr/>
            </p:nvSpPr>
            <p:spPr bwMode="auto">
              <a:xfrm>
                <a:off x="4800" y="3744"/>
                <a:ext cx="0" cy="384"/>
              </a:xfrm>
              <a:prstGeom prst="line">
                <a:avLst/>
              </a:prstGeom>
              <a:noFill/>
              <a:ln w="9525">
                <a:solidFill>
                  <a:schemeClr val="tx1"/>
                </a:solidFill>
                <a:round/>
                <a:headEnd/>
                <a:tailEnd/>
              </a:ln>
            </p:spPr>
            <p:txBody>
              <a:bodyPr/>
              <a:lstStyle/>
              <a:p>
                <a:endParaRPr lang="zh-CN" altLang="en-US"/>
              </a:p>
            </p:txBody>
          </p:sp>
          <p:sp>
            <p:nvSpPr>
              <p:cNvPr id="659479" name="Oval 22"/>
              <p:cNvSpPr>
                <a:spLocks noChangeArrowheads="1"/>
              </p:cNvSpPr>
              <p:nvPr/>
            </p:nvSpPr>
            <p:spPr bwMode="auto">
              <a:xfrm>
                <a:off x="4782" y="4034"/>
                <a:ext cx="34" cy="34"/>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9480" name="Line 23"/>
              <p:cNvSpPr>
                <a:spLocks noChangeShapeType="1"/>
              </p:cNvSpPr>
              <p:nvPr/>
            </p:nvSpPr>
            <p:spPr bwMode="auto">
              <a:xfrm flipV="1">
                <a:off x="4800" y="3504"/>
                <a:ext cx="0" cy="144"/>
              </a:xfrm>
              <a:prstGeom prst="line">
                <a:avLst/>
              </a:prstGeom>
              <a:noFill/>
              <a:ln w="9525">
                <a:solidFill>
                  <a:schemeClr val="tx1"/>
                </a:solidFill>
                <a:round/>
                <a:headEnd/>
                <a:tailEnd/>
              </a:ln>
            </p:spPr>
            <p:txBody>
              <a:bodyPr/>
              <a:lstStyle/>
              <a:p>
                <a:endParaRPr lang="zh-CN" altLang="en-US"/>
              </a:p>
            </p:txBody>
          </p:sp>
          <p:sp>
            <p:nvSpPr>
              <p:cNvPr id="659481" name="Line 24"/>
              <p:cNvSpPr>
                <a:spLocks noChangeShapeType="1"/>
              </p:cNvSpPr>
              <p:nvPr/>
            </p:nvSpPr>
            <p:spPr bwMode="auto">
              <a:xfrm>
                <a:off x="4800" y="3504"/>
                <a:ext cx="188" cy="0"/>
              </a:xfrm>
              <a:prstGeom prst="line">
                <a:avLst/>
              </a:prstGeom>
              <a:noFill/>
              <a:ln w="9525">
                <a:solidFill>
                  <a:schemeClr val="tx1"/>
                </a:solidFill>
                <a:round/>
                <a:headEnd/>
                <a:tailEnd/>
              </a:ln>
            </p:spPr>
            <p:txBody>
              <a:bodyPr/>
              <a:lstStyle/>
              <a:p>
                <a:endParaRPr lang="zh-CN" altLang="en-US"/>
              </a:p>
            </p:txBody>
          </p:sp>
          <p:sp>
            <p:nvSpPr>
              <p:cNvPr id="659482" name="Line 25"/>
              <p:cNvSpPr>
                <a:spLocks noChangeShapeType="1"/>
              </p:cNvSpPr>
              <p:nvPr/>
            </p:nvSpPr>
            <p:spPr bwMode="auto">
              <a:xfrm>
                <a:off x="4995" y="3513"/>
                <a:ext cx="0" cy="240"/>
              </a:xfrm>
              <a:prstGeom prst="line">
                <a:avLst/>
              </a:prstGeom>
              <a:noFill/>
              <a:ln w="9525">
                <a:solidFill>
                  <a:schemeClr val="tx1"/>
                </a:solidFill>
                <a:round/>
                <a:headEnd/>
                <a:tailEnd/>
              </a:ln>
            </p:spPr>
            <p:txBody>
              <a:bodyPr/>
              <a:lstStyle/>
              <a:p>
                <a:endParaRPr lang="zh-CN" altLang="en-US"/>
              </a:p>
            </p:txBody>
          </p:sp>
          <p:sp>
            <p:nvSpPr>
              <p:cNvPr id="659483" name="Line 26"/>
              <p:cNvSpPr>
                <a:spLocks noChangeShapeType="1"/>
              </p:cNvSpPr>
              <p:nvPr/>
            </p:nvSpPr>
            <p:spPr bwMode="auto">
              <a:xfrm>
                <a:off x="4995" y="3744"/>
                <a:ext cx="192" cy="0"/>
              </a:xfrm>
              <a:prstGeom prst="line">
                <a:avLst/>
              </a:prstGeom>
              <a:noFill/>
              <a:ln w="9525">
                <a:solidFill>
                  <a:schemeClr val="tx1"/>
                </a:solidFill>
                <a:round/>
                <a:headEnd/>
                <a:tailEnd type="triangle" w="med" len="med"/>
              </a:ln>
            </p:spPr>
            <p:txBody>
              <a:bodyPr/>
              <a:lstStyle/>
              <a:p>
                <a:endParaRPr lang="zh-CN" altLang="en-US"/>
              </a:p>
            </p:txBody>
          </p:sp>
          <p:sp>
            <p:nvSpPr>
              <p:cNvPr id="659484" name="Line 27"/>
              <p:cNvSpPr>
                <a:spLocks noChangeShapeType="1"/>
              </p:cNvSpPr>
              <p:nvPr/>
            </p:nvSpPr>
            <p:spPr bwMode="auto">
              <a:xfrm>
                <a:off x="4992" y="3840"/>
                <a:ext cx="192" cy="0"/>
              </a:xfrm>
              <a:prstGeom prst="line">
                <a:avLst/>
              </a:prstGeom>
              <a:noFill/>
              <a:ln w="9525">
                <a:solidFill>
                  <a:schemeClr val="tx1"/>
                </a:solidFill>
                <a:round/>
                <a:headEnd/>
                <a:tailEnd type="triangle" w="med" len="med"/>
              </a:ln>
            </p:spPr>
            <p:txBody>
              <a:bodyPr/>
              <a:lstStyle/>
              <a:p>
                <a:endParaRPr lang="zh-CN" altLang="en-US"/>
              </a:p>
            </p:txBody>
          </p:sp>
          <p:sp>
            <p:nvSpPr>
              <p:cNvPr id="659485" name="Line 28"/>
              <p:cNvSpPr>
                <a:spLocks noChangeShapeType="1"/>
              </p:cNvSpPr>
              <p:nvPr/>
            </p:nvSpPr>
            <p:spPr bwMode="auto">
              <a:xfrm>
                <a:off x="4992" y="3837"/>
                <a:ext cx="0" cy="288"/>
              </a:xfrm>
              <a:prstGeom prst="line">
                <a:avLst/>
              </a:prstGeom>
              <a:noFill/>
              <a:ln w="9525">
                <a:solidFill>
                  <a:schemeClr val="tx1"/>
                </a:solidFill>
                <a:round/>
                <a:headEnd/>
                <a:tailEnd/>
              </a:ln>
            </p:spPr>
            <p:txBody>
              <a:bodyPr/>
              <a:lstStyle/>
              <a:p>
                <a:endParaRPr lang="zh-CN" altLang="en-US"/>
              </a:p>
            </p:txBody>
          </p:sp>
          <p:sp>
            <p:nvSpPr>
              <p:cNvPr id="659486" name="Oval 29"/>
              <p:cNvSpPr>
                <a:spLocks noChangeArrowheads="1"/>
              </p:cNvSpPr>
              <p:nvPr/>
            </p:nvSpPr>
            <p:spPr bwMode="auto">
              <a:xfrm>
                <a:off x="4977" y="4031"/>
                <a:ext cx="34" cy="34"/>
              </a:xfrm>
              <a:prstGeom prst="ellipse">
                <a:avLst/>
              </a:prstGeom>
              <a:solidFill>
                <a:schemeClr val="bg1"/>
              </a:solidFill>
              <a:ln w="9525">
                <a:solidFill>
                  <a:schemeClr val="tx1"/>
                </a:solidFill>
                <a:round/>
                <a:headEnd/>
                <a:tailEnd/>
              </a:ln>
            </p:spPr>
            <p:txBody>
              <a:bodyPr wrap="none" anchor="ctr"/>
              <a:lstStyle/>
              <a:p>
                <a:endParaRPr lang="zh-CN" altLang="en-US" sz="2400" b="1">
                  <a:latin typeface="Calibri" pitchFamily="34" charset="0"/>
                </a:endParaRPr>
              </a:p>
            </p:txBody>
          </p:sp>
          <p:sp>
            <p:nvSpPr>
              <p:cNvPr id="659487" name="Text Box 30"/>
              <p:cNvSpPr txBox="1">
                <a:spLocks noChangeArrowheads="1"/>
              </p:cNvSpPr>
              <p:nvPr/>
            </p:nvSpPr>
            <p:spPr bwMode="auto">
              <a:xfrm>
                <a:off x="4368" y="3840"/>
                <a:ext cx="239" cy="259"/>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N</a:t>
                </a:r>
              </a:p>
            </p:txBody>
          </p:sp>
          <p:sp>
            <p:nvSpPr>
              <p:cNvPr id="659488" name="Text Box 31"/>
              <p:cNvSpPr txBox="1">
                <a:spLocks noChangeArrowheads="1"/>
              </p:cNvSpPr>
              <p:nvPr/>
            </p:nvSpPr>
            <p:spPr bwMode="auto">
              <a:xfrm>
                <a:off x="4416" y="3408"/>
                <a:ext cx="336" cy="259"/>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S</a:t>
                </a:r>
              </a:p>
            </p:txBody>
          </p:sp>
        </p:grpSp>
        <p:sp>
          <p:nvSpPr>
            <p:cNvPr id="659460" name="Line 32"/>
            <p:cNvSpPr>
              <a:spLocks noChangeShapeType="1"/>
            </p:cNvSpPr>
            <p:nvPr/>
          </p:nvSpPr>
          <p:spPr bwMode="auto">
            <a:xfrm>
              <a:off x="4944" y="3936"/>
              <a:ext cx="288" cy="96"/>
            </a:xfrm>
            <a:prstGeom prst="line">
              <a:avLst/>
            </a:prstGeom>
            <a:noFill/>
            <a:ln w="9525">
              <a:solidFill>
                <a:schemeClr val="tx1"/>
              </a:solidFill>
              <a:round/>
              <a:headEnd/>
              <a:tailEnd type="triangle" w="med" len="med"/>
            </a:ln>
          </p:spPr>
          <p:txBody>
            <a:bodyPr/>
            <a:lstStyle/>
            <a:p>
              <a:endParaRPr lang="zh-CN" altLang="en-US"/>
            </a:p>
          </p:txBody>
        </p:sp>
        <p:sp>
          <p:nvSpPr>
            <p:cNvPr id="659461" name="Text Box 33"/>
            <p:cNvSpPr txBox="1">
              <a:spLocks noChangeArrowheads="1"/>
            </p:cNvSpPr>
            <p:nvPr/>
          </p:nvSpPr>
          <p:spPr bwMode="auto">
            <a:xfrm>
              <a:off x="5184" y="3456"/>
              <a:ext cx="288" cy="67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继电器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66946">
                                            <p:txEl>
                                              <p:pRg st="0" end="0"/>
                                            </p:txEl>
                                          </p:spTgt>
                                        </p:tgtEl>
                                        <p:attrNameLst>
                                          <p:attrName>style.visibility</p:attrName>
                                        </p:attrNameLst>
                                      </p:cBhvr>
                                      <p:to>
                                        <p:strVal val="visible"/>
                                      </p:to>
                                    </p:set>
                                    <p:animEffect transition="in" filter="barn(outHorizontal)">
                                      <p:cBhvr>
                                        <p:cTn id="7" dur="500"/>
                                        <p:tgtEl>
                                          <p:spTgt spid="466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1" name="Rectangle 2"/>
          <p:cNvSpPr>
            <a:spLocks noGrp="1" noChangeArrowheads="1"/>
          </p:cNvSpPr>
          <p:nvPr>
            <p:ph type="body" idx="1"/>
          </p:nvPr>
        </p:nvSpPr>
        <p:spPr>
          <a:xfrm>
            <a:off x="640448" y="548680"/>
            <a:ext cx="8464550" cy="3770313"/>
          </a:xfrm>
        </p:spPr>
        <p:txBody>
          <a:bodyPr/>
          <a:lstStyle/>
          <a:p>
            <a:pPr eaLnBrk="1" hangingPunct="1">
              <a:lnSpc>
                <a:spcPct val="105000"/>
              </a:lnSpc>
              <a:buFont typeface="Wingdings" pitchFamily="2" charset="2"/>
              <a:buNone/>
            </a:pPr>
            <a:r>
              <a:rPr lang="en-US" altLang="zh-CN" b="1" smtClean="0">
                <a:latin typeface="Times New Roman" pitchFamily="18" charset="0"/>
              </a:rPr>
              <a:t>2</a:t>
            </a:r>
            <a:r>
              <a:rPr lang="zh-CN" altLang="en-US" b="1" smtClean="0">
                <a:latin typeface="Times New Roman" pitchFamily="18" charset="0"/>
              </a:rPr>
              <a:t>、腰轮流量计</a:t>
            </a:r>
          </a:p>
          <a:p>
            <a:pPr eaLnBrk="1" hangingPunct="1">
              <a:lnSpc>
                <a:spcPct val="105000"/>
              </a:lnSpc>
            </a:pPr>
            <a:endParaRPr lang="en-US" altLang="zh-CN" b="1" smtClean="0">
              <a:latin typeface="Times New Roman" pitchFamily="18" charset="0"/>
            </a:endParaRPr>
          </a:p>
          <a:p>
            <a:pPr eaLnBrk="1" hangingPunct="1">
              <a:lnSpc>
                <a:spcPct val="105000"/>
              </a:lnSpc>
              <a:buFont typeface="Wingdings" pitchFamily="2" charset="2"/>
              <a:buNone/>
            </a:pPr>
            <a:r>
              <a:rPr lang="zh-CN" altLang="en-US" b="1" smtClean="0">
                <a:latin typeface="Times New Roman" pitchFamily="18" charset="0"/>
              </a:rPr>
              <a:t/>
            </a:r>
            <a:br>
              <a:rPr lang="zh-CN" altLang="en-US" b="1" smtClean="0">
                <a:latin typeface="Times New Roman" pitchFamily="18" charset="0"/>
              </a:rPr>
            </a:br>
            <a:endParaRPr lang="zh-CN" altLang="en-US" b="1" smtClean="0">
              <a:latin typeface="Times New Roman" pitchFamily="18" charset="0"/>
            </a:endParaRPr>
          </a:p>
        </p:txBody>
      </p:sp>
      <p:pic>
        <p:nvPicPr>
          <p:cNvPr id="660482" name="Picture 2" descr="rongji2"/>
          <p:cNvPicPr>
            <a:picLocks noChangeAspect="1" noChangeArrowheads="1"/>
          </p:cNvPicPr>
          <p:nvPr/>
        </p:nvPicPr>
        <p:blipFill>
          <a:blip r:embed="rId2"/>
          <a:srcRect/>
          <a:stretch>
            <a:fillRect/>
          </a:stretch>
        </p:blipFill>
        <p:spPr bwMode="auto">
          <a:xfrm>
            <a:off x="642938" y="1357313"/>
            <a:ext cx="7929562"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5" name="Rectangle 2"/>
          <p:cNvSpPr>
            <a:spLocks noGrp="1" noChangeArrowheads="1"/>
          </p:cNvSpPr>
          <p:nvPr>
            <p:ph type="body" idx="1"/>
          </p:nvPr>
        </p:nvSpPr>
        <p:spPr>
          <a:xfrm>
            <a:off x="611188" y="692150"/>
            <a:ext cx="7888287" cy="4826000"/>
          </a:xfrm>
        </p:spPr>
        <p:txBody>
          <a:bodyPr/>
          <a:lstStyle/>
          <a:p>
            <a:pPr eaLnBrk="1" hangingPunct="1">
              <a:lnSpc>
                <a:spcPct val="105000"/>
              </a:lnSpc>
              <a:buFont typeface="Wingdings" pitchFamily="2" charset="2"/>
              <a:buNone/>
            </a:pPr>
            <a:r>
              <a:rPr lang="zh-CN" altLang="en-US" b="1" smtClean="0"/>
              <a:t>选用考虑要点</a:t>
            </a:r>
          </a:p>
          <a:p>
            <a:pPr eaLnBrk="1" hangingPunct="1">
              <a:lnSpc>
                <a:spcPct val="105000"/>
              </a:lnSpc>
              <a:buFont typeface="Wingdings" pitchFamily="2" charset="2"/>
              <a:buNone/>
            </a:pPr>
            <a:r>
              <a:rPr lang="en-US" altLang="zh-CN" b="1" smtClean="0"/>
              <a:t>1</a:t>
            </a:r>
            <a:r>
              <a:rPr lang="zh-CN" altLang="en-US" b="1" smtClean="0"/>
              <a:t>、 应用概况    </a:t>
            </a:r>
          </a:p>
          <a:p>
            <a:pPr algn="just" eaLnBrk="1" hangingPunct="1">
              <a:lnSpc>
                <a:spcPct val="110000"/>
              </a:lnSpc>
            </a:pPr>
            <a:r>
              <a:rPr lang="en-US" altLang="zh-CN" b="1" smtClean="0"/>
              <a:t>    PDF</a:t>
            </a:r>
            <a:r>
              <a:rPr lang="zh-CN" altLang="en-US" b="1" smtClean="0"/>
              <a:t>由于具有精确的计量特性，在石油、化工、涂料、医药、食品以及能源等工业部门计量昂贵介质的总量或流量。</a:t>
            </a:r>
          </a:p>
          <a:p>
            <a:pPr algn="just" eaLnBrk="1" hangingPunct="1">
              <a:lnSpc>
                <a:spcPct val="105000"/>
              </a:lnSpc>
              <a:buFont typeface="Wingdings" pitchFamily="2" charset="2"/>
              <a:buNone/>
            </a:pPr>
            <a:endParaRPr lang="zh-CN" altLang="en-US" b="1"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29" name="Rectangle 2"/>
          <p:cNvSpPr>
            <a:spLocks noGrp="1" noChangeArrowheads="1"/>
          </p:cNvSpPr>
          <p:nvPr>
            <p:ph type="body" idx="1"/>
          </p:nvPr>
        </p:nvSpPr>
        <p:spPr>
          <a:xfrm>
            <a:off x="357188" y="-285750"/>
            <a:ext cx="8286750" cy="5715000"/>
          </a:xfrm>
        </p:spPr>
        <p:txBody>
          <a:bodyPr/>
          <a:lstStyle/>
          <a:p>
            <a:pPr marL="495300" indent="-495300" eaLnBrk="1" hangingPunct="1">
              <a:lnSpc>
                <a:spcPct val="90000"/>
              </a:lnSpc>
              <a:buFont typeface="Wingdings" pitchFamily="2" charset="2"/>
              <a:buNone/>
            </a:pPr>
            <a:r>
              <a:rPr lang="en-US" altLang="zh-CN" b="1" smtClean="0">
                <a:latin typeface="Times New Roman" pitchFamily="18" charset="0"/>
              </a:rPr>
              <a:t>            </a:t>
            </a:r>
          </a:p>
          <a:p>
            <a:pPr marL="495300" indent="-495300" eaLnBrk="1" hangingPunct="1">
              <a:lnSpc>
                <a:spcPct val="90000"/>
              </a:lnSpc>
              <a:buFont typeface="Wingdings" pitchFamily="2" charset="2"/>
              <a:buNone/>
            </a:pPr>
            <a:r>
              <a:rPr lang="en-US" altLang="zh-CN" b="1" smtClean="0">
                <a:latin typeface="Times New Roman" pitchFamily="18" charset="0"/>
              </a:rPr>
              <a:t>              </a:t>
            </a:r>
          </a:p>
          <a:p>
            <a:pPr marL="495300" indent="-495300" eaLnBrk="1" hangingPunct="1">
              <a:lnSpc>
                <a:spcPct val="90000"/>
              </a:lnSpc>
              <a:buFont typeface="Wingdings" pitchFamily="2" charset="2"/>
              <a:buNone/>
            </a:pPr>
            <a:r>
              <a:rPr lang="en-US" altLang="zh-CN" b="1" smtClean="0">
                <a:latin typeface="Times New Roman" pitchFamily="18" charset="0"/>
              </a:rPr>
              <a:t>2 </a:t>
            </a:r>
            <a:r>
              <a:rPr lang="zh-CN" altLang="en-US" b="1" smtClean="0">
                <a:latin typeface="Times New Roman" pitchFamily="18" charset="0"/>
              </a:rPr>
              <a:t>选用考虑因素</a:t>
            </a:r>
            <a:br>
              <a:rPr lang="zh-CN" altLang="en-US" b="1" smtClean="0">
                <a:latin typeface="Times New Roman" pitchFamily="18" charset="0"/>
              </a:rPr>
            </a:br>
            <a:endParaRPr lang="en-US" altLang="zh-CN" b="1" smtClean="0">
              <a:latin typeface="Times New Roman" pitchFamily="18" charset="0"/>
            </a:endParaRPr>
          </a:p>
          <a:p>
            <a:pPr marL="495300" indent="-495300" eaLnBrk="1" hangingPunct="1">
              <a:lnSpc>
                <a:spcPct val="90000"/>
              </a:lnSpc>
              <a:buFont typeface="Wingdings" pitchFamily="2" charset="2"/>
              <a:buNone/>
            </a:pPr>
            <a:r>
              <a:rPr lang="en-US" altLang="zh-CN" sz="2400" b="1" smtClean="0">
                <a:latin typeface="Times New Roman" pitchFamily="18" charset="0"/>
              </a:rPr>
              <a:t> 1</a:t>
            </a:r>
            <a:r>
              <a:rPr lang="zh-CN" altLang="en-US" sz="2400" b="1" smtClean="0">
                <a:latin typeface="Times New Roman" pitchFamily="18" charset="0"/>
              </a:rPr>
              <a:t>）流量范围</a:t>
            </a:r>
          </a:p>
          <a:p>
            <a:pPr marL="495300" indent="-495300" eaLnBrk="1" hangingPunct="1">
              <a:lnSpc>
                <a:spcPct val="105000"/>
              </a:lnSpc>
              <a:buFont typeface="Wingdings" pitchFamily="2" charset="2"/>
              <a:buNone/>
            </a:pPr>
            <a:r>
              <a:rPr lang="zh-CN" altLang="en-US" sz="2400" b="1" smtClean="0">
                <a:latin typeface="Times New Roman" pitchFamily="18" charset="0"/>
              </a:rPr>
              <a:t>               连续使用时的最大流量  </a:t>
            </a:r>
            <a:r>
              <a:rPr lang="en-US" altLang="zh-CN" sz="2400" b="1" smtClean="0">
                <a:latin typeface="Times New Roman" pitchFamily="18" charset="0"/>
              </a:rPr>
              <a:t>70</a:t>
            </a:r>
            <a:r>
              <a:rPr lang="zh-CN" altLang="en-US" sz="2400" b="1" smtClean="0">
                <a:latin typeface="Times New Roman" pitchFamily="18" charset="0"/>
              </a:rPr>
              <a:t>％</a:t>
            </a:r>
            <a:r>
              <a:rPr lang="en-US" altLang="zh-CN" sz="2400" b="1" smtClean="0">
                <a:latin typeface="Times New Roman" pitchFamily="18" charset="0"/>
              </a:rPr>
              <a:t>-80</a:t>
            </a:r>
            <a:r>
              <a:rPr lang="zh-CN" altLang="en-US" sz="2400" b="1" smtClean="0">
                <a:latin typeface="Times New Roman" pitchFamily="18" charset="0"/>
              </a:rPr>
              <a:t>％</a:t>
            </a:r>
            <a:r>
              <a:rPr lang="en-US" altLang="zh-CN" sz="2400" b="1" i="1" smtClean="0">
                <a:latin typeface="Times New Roman" pitchFamily="18" charset="0"/>
              </a:rPr>
              <a:t>Q</a:t>
            </a:r>
            <a:r>
              <a:rPr lang="en-US" altLang="zh-CN" sz="2400" b="1" i="1" baseline="-25000" smtClean="0">
                <a:latin typeface="Times New Roman" pitchFamily="18" charset="0"/>
              </a:rPr>
              <a:t>max</a:t>
            </a:r>
            <a:r>
              <a:rPr lang="zh-CN" altLang="en-US" sz="2400" b="1" smtClean="0">
                <a:latin typeface="Times New Roman" pitchFamily="18" charset="0"/>
              </a:rPr>
              <a:t>，</a:t>
            </a:r>
          </a:p>
          <a:p>
            <a:pPr marL="495300" indent="-495300" eaLnBrk="1" hangingPunct="1">
              <a:lnSpc>
                <a:spcPct val="105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2</a:t>
            </a:r>
            <a:r>
              <a:rPr lang="zh-CN" altLang="en-US" sz="2400" b="1" smtClean="0">
                <a:latin typeface="Times New Roman" pitchFamily="18" charset="0"/>
              </a:rPr>
              <a:t>）精确度</a:t>
            </a:r>
          </a:p>
          <a:p>
            <a:pPr marL="495300" indent="-495300" eaLnBrk="1" hangingPunct="1">
              <a:lnSpc>
                <a:spcPct val="105000"/>
              </a:lnSpc>
              <a:buFont typeface="Wingdings" pitchFamily="2" charset="2"/>
              <a:buNone/>
            </a:pPr>
            <a:r>
              <a:rPr lang="zh-CN" altLang="en-US" sz="2400" b="1" smtClean="0">
                <a:latin typeface="Times New Roman" pitchFamily="18" charset="0"/>
              </a:rPr>
              <a:t>               大部分结构型号的液体仪表基本误差为</a:t>
            </a:r>
            <a:r>
              <a:rPr lang="en-US" altLang="zh-CN" sz="2400" b="1" smtClean="0">
                <a:latin typeface="Times New Roman" pitchFamily="18" charset="0"/>
              </a:rPr>
              <a:t>±0.5</a:t>
            </a:r>
            <a:r>
              <a:rPr lang="zh-CN" altLang="en-US" sz="2400" b="1" smtClean="0">
                <a:latin typeface="Times New Roman" pitchFamily="18" charset="0"/>
              </a:rPr>
              <a:t>％</a:t>
            </a:r>
            <a:r>
              <a:rPr lang="en-US" altLang="zh-CN" sz="2400" b="1" smtClean="0">
                <a:latin typeface="Times New Roman" pitchFamily="18" charset="0"/>
              </a:rPr>
              <a:t>R;</a:t>
            </a:r>
            <a:r>
              <a:rPr lang="zh-CN" altLang="en-US" sz="2400" b="1" smtClean="0">
                <a:latin typeface="Times New Roman" pitchFamily="18" charset="0"/>
              </a:rPr>
              <a:t>较高精度仪表的基本误差为</a:t>
            </a:r>
            <a:r>
              <a:rPr lang="en-US" altLang="zh-CN" sz="2400" b="1" smtClean="0">
                <a:latin typeface="Times New Roman" pitchFamily="18" charset="0"/>
              </a:rPr>
              <a:t>±(0.1~0.2)%R</a:t>
            </a:r>
            <a:r>
              <a:rPr lang="zh-CN" altLang="en-US" sz="2400" b="1" smtClean="0">
                <a:latin typeface="Times New Roman" pitchFamily="18" charset="0"/>
              </a:rPr>
              <a:t>。</a:t>
            </a:r>
          </a:p>
          <a:p>
            <a:pPr marL="495300" indent="-495300" eaLnBrk="1" hangingPunct="1">
              <a:lnSpc>
                <a:spcPct val="110000"/>
              </a:lnSpc>
              <a:spcBef>
                <a:spcPct val="0"/>
              </a:spcBef>
              <a:buFont typeface="Wingdings" pitchFamily="2" charset="2"/>
              <a:buNone/>
            </a:pPr>
            <a:r>
              <a:rPr lang="en-US" altLang="zh-CN" sz="2400" b="1" smtClean="0">
                <a:latin typeface="Times New Roman" pitchFamily="18" charset="0"/>
              </a:rPr>
              <a:t>  3</a:t>
            </a:r>
            <a:r>
              <a:rPr lang="zh-CN" altLang="en-US" sz="2400" b="1" smtClean="0">
                <a:latin typeface="Times New Roman" pitchFamily="18" charset="0"/>
              </a:rPr>
              <a:t>） 压力损失</a:t>
            </a:r>
          </a:p>
          <a:p>
            <a:pPr marL="495300" indent="-495300" eaLnBrk="1" hangingPunct="1">
              <a:lnSpc>
                <a:spcPct val="110000"/>
              </a:lnSpc>
              <a:spcBef>
                <a:spcPct val="0"/>
              </a:spcBef>
              <a:buFont typeface="Wingdings" pitchFamily="2" charset="2"/>
              <a:buNone/>
            </a:pPr>
            <a:r>
              <a:rPr lang="zh-CN" altLang="en-US" sz="2400" b="1" smtClean="0">
                <a:latin typeface="Times New Roman" pitchFamily="18" charset="0"/>
              </a:rPr>
              <a:t>               </a:t>
            </a:r>
            <a:r>
              <a:rPr lang="zh-CN" altLang="en-US" sz="2400" b="1" smtClean="0">
                <a:solidFill>
                  <a:srgbClr val="FF0000"/>
                </a:solidFill>
                <a:latin typeface="Times New Roman" pitchFamily="18" charset="0"/>
              </a:rPr>
              <a:t>液体用仪表</a:t>
            </a:r>
            <a:r>
              <a:rPr lang="zh-CN" altLang="en-US" sz="2400" b="1" smtClean="0">
                <a:latin typeface="Times New Roman" pitchFamily="18" charset="0"/>
              </a:rPr>
              <a:t>在最大流量时粘度为</a:t>
            </a:r>
            <a:r>
              <a:rPr lang="en-US" altLang="zh-CN" sz="2400" b="1" smtClean="0">
                <a:latin typeface="Times New Roman" pitchFamily="18" charset="0"/>
              </a:rPr>
              <a:t>1</a:t>
            </a:r>
            <a:r>
              <a:rPr lang="zh-CN" altLang="en-US" sz="2400" b="1" smtClean="0">
                <a:latin typeface="Times New Roman" pitchFamily="18" charset="0"/>
              </a:rPr>
              <a:t>～</a:t>
            </a:r>
            <a:r>
              <a:rPr lang="en-US" altLang="zh-CN" sz="2400" b="1" smtClean="0">
                <a:latin typeface="Times New Roman" pitchFamily="18" charset="0"/>
              </a:rPr>
              <a:t>5mPa.s</a:t>
            </a:r>
            <a:r>
              <a:rPr lang="zh-CN" altLang="en-US" sz="2400" b="1" smtClean="0">
                <a:latin typeface="Times New Roman" pitchFamily="18" charset="0"/>
              </a:rPr>
              <a:t> 液体的压力损失在</a:t>
            </a:r>
            <a:r>
              <a:rPr lang="en-US" altLang="zh-CN" sz="2400" b="1" smtClean="0">
                <a:latin typeface="Times New Roman" pitchFamily="18" charset="0"/>
              </a:rPr>
              <a:t>20</a:t>
            </a:r>
            <a:r>
              <a:rPr lang="zh-CN" altLang="en-US" sz="2400" b="1" smtClean="0">
                <a:latin typeface="Times New Roman" pitchFamily="18" charset="0"/>
              </a:rPr>
              <a:t>～</a:t>
            </a:r>
            <a:r>
              <a:rPr lang="en-US" altLang="zh-CN" sz="2400" b="1" smtClean="0">
                <a:latin typeface="Times New Roman" pitchFamily="18" charset="0"/>
              </a:rPr>
              <a:t>100kPa</a:t>
            </a:r>
            <a:r>
              <a:rPr lang="zh-CN" altLang="en-US" sz="2400" b="1" smtClean="0">
                <a:latin typeface="Times New Roman" pitchFamily="18" charset="0"/>
              </a:rPr>
              <a:t>之间；</a:t>
            </a:r>
          </a:p>
          <a:p>
            <a:pPr marL="495300" indent="-495300" eaLnBrk="1" hangingPunct="1">
              <a:lnSpc>
                <a:spcPct val="110000"/>
              </a:lnSpc>
              <a:spcBef>
                <a:spcPct val="0"/>
              </a:spcBef>
              <a:buFont typeface="Wingdings" pitchFamily="2" charset="2"/>
              <a:buNone/>
            </a:pPr>
            <a:endParaRPr lang="zh-CN" altLang="en-US" b="1" smtClean="0">
              <a:latin typeface="Times New Roman" pitchFamily="18"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3" name="Rectangle 2"/>
          <p:cNvSpPr>
            <a:spLocks noGrp="1" noChangeArrowheads="1"/>
          </p:cNvSpPr>
          <p:nvPr>
            <p:ph type="body" idx="1"/>
          </p:nvPr>
        </p:nvSpPr>
        <p:spPr>
          <a:xfrm>
            <a:off x="539750" y="0"/>
            <a:ext cx="7992690" cy="5689600"/>
          </a:xfrm>
        </p:spPr>
        <p:txBody>
          <a:bodyPr/>
          <a:lstStyle/>
          <a:p>
            <a:pPr eaLnBrk="1" hangingPunct="1">
              <a:lnSpc>
                <a:spcPct val="105000"/>
              </a:lnSpc>
              <a:buFont typeface="Wingdings" pitchFamily="2" charset="2"/>
              <a:buNone/>
            </a:pPr>
            <a:r>
              <a:rPr lang="zh-CN" altLang="en-US" sz="2600" b="1" smtClean="0">
                <a:latin typeface="Times New Roman" pitchFamily="18" charset="0"/>
              </a:rPr>
              <a:t>          </a:t>
            </a:r>
          </a:p>
          <a:p>
            <a:pPr eaLnBrk="1" hangingPunct="1">
              <a:lnSpc>
                <a:spcPct val="105000"/>
              </a:lnSpc>
              <a:buFont typeface="Wingdings" pitchFamily="2" charset="2"/>
              <a:buNone/>
            </a:pPr>
            <a:r>
              <a:rPr lang="en-US" altLang="zh-CN" sz="2600" b="1" smtClean="0">
                <a:latin typeface="Times New Roman" pitchFamily="18" charset="0"/>
              </a:rPr>
              <a:t> 4</a:t>
            </a:r>
            <a:r>
              <a:rPr lang="zh-CN" altLang="en-US" sz="2600" b="1" smtClean="0">
                <a:latin typeface="Times New Roman" pitchFamily="18" charset="0"/>
              </a:rPr>
              <a:t>）流体腐蚀性</a:t>
            </a:r>
            <a:endParaRPr lang="en-US" altLang="zh-CN" sz="2600" b="1" smtClean="0">
              <a:latin typeface="Times New Roman" pitchFamily="18" charset="0"/>
            </a:endParaRPr>
          </a:p>
          <a:p>
            <a:pPr eaLnBrk="1" hangingPunct="1">
              <a:lnSpc>
                <a:spcPct val="105000"/>
              </a:lnSpc>
              <a:buFont typeface="Wingdings" pitchFamily="2" charset="2"/>
              <a:buNone/>
            </a:pPr>
            <a:endParaRPr lang="zh-CN" altLang="en-US" sz="2600" b="1" smtClean="0">
              <a:latin typeface="Times New Roman" pitchFamily="18" charset="0"/>
            </a:endParaRPr>
          </a:p>
          <a:p>
            <a:pPr eaLnBrk="1" hangingPunct="1">
              <a:lnSpc>
                <a:spcPts val="3100"/>
              </a:lnSpc>
              <a:spcBef>
                <a:spcPct val="0"/>
              </a:spcBef>
              <a:buFont typeface="Wingdings" pitchFamily="2" charset="2"/>
              <a:buNone/>
            </a:pPr>
            <a:r>
              <a:rPr lang="zh-CN" altLang="en-US" sz="2600" b="1" smtClean="0">
                <a:latin typeface="Times New Roman" pitchFamily="18" charset="0"/>
              </a:rPr>
              <a:t> 流体腐蚀性是确定仪表材质的主要因素。</a:t>
            </a:r>
          </a:p>
          <a:p>
            <a:pPr eaLnBrk="1" hangingPunct="1">
              <a:lnSpc>
                <a:spcPct val="105000"/>
              </a:lnSpc>
              <a:buFont typeface="Wingdings" pitchFamily="2" charset="2"/>
              <a:buNone/>
            </a:pPr>
            <a:r>
              <a:rPr lang="en-US" altLang="zh-CN" sz="2600" b="1" smtClean="0">
                <a:latin typeface="Times New Roman" pitchFamily="18" charset="0"/>
              </a:rPr>
              <a:t>5</a:t>
            </a:r>
            <a:r>
              <a:rPr lang="zh-CN" altLang="en-US" sz="2600" b="1" smtClean="0">
                <a:latin typeface="Times New Roman" pitchFamily="18" charset="0"/>
              </a:rPr>
              <a:t>）液体粘度对仪表性能影响</a:t>
            </a:r>
          </a:p>
          <a:p>
            <a:pPr eaLnBrk="1" hangingPunct="1">
              <a:lnSpc>
                <a:spcPct val="105000"/>
              </a:lnSpc>
            </a:pPr>
            <a:r>
              <a:rPr lang="zh-CN" altLang="en-US" sz="2600" b="1" smtClean="0">
                <a:latin typeface="Times New Roman" pitchFamily="18" charset="0"/>
              </a:rPr>
              <a:t>测量误差影响：粘度增加间隙泄漏量减少</a:t>
            </a:r>
            <a:endParaRPr lang="en-US" altLang="zh-CN" sz="2600" b="1" smtClean="0">
              <a:latin typeface="Times New Roman" pitchFamily="18" charset="0"/>
            </a:endParaRPr>
          </a:p>
          <a:p>
            <a:pPr eaLnBrk="1" hangingPunct="1">
              <a:lnSpc>
                <a:spcPct val="105000"/>
              </a:lnSpc>
            </a:pPr>
            <a:r>
              <a:rPr lang="zh-CN" altLang="en-US" sz="2600" b="1" smtClean="0">
                <a:latin typeface="Times New Roman" pitchFamily="18" charset="0"/>
              </a:rPr>
              <a:t> 压力损失影响</a:t>
            </a:r>
            <a:r>
              <a:rPr lang="en-US" altLang="zh-CN" sz="2600" b="1" smtClean="0">
                <a:latin typeface="Times New Roman" pitchFamily="18" charset="0"/>
              </a:rPr>
              <a:t>:</a:t>
            </a:r>
            <a:r>
              <a:rPr lang="zh-CN" altLang="en-US" sz="2600" b="1" smtClean="0">
                <a:latin typeface="Times New Roman" pitchFamily="18" charset="0"/>
              </a:rPr>
              <a:t>若液体粘度增加，</a:t>
            </a:r>
            <a:r>
              <a:rPr lang="en-US" altLang="zh-CN" sz="2600" b="1" smtClean="0">
                <a:latin typeface="Times New Roman" pitchFamily="18" charset="0"/>
              </a:rPr>
              <a:t>PDF</a:t>
            </a:r>
            <a:r>
              <a:rPr lang="zh-CN" altLang="en-US" sz="2600" b="1" smtClean="0">
                <a:latin typeface="Times New Roman" pitchFamily="18" charset="0"/>
              </a:rPr>
              <a:t>的压力损失随着增加。</a:t>
            </a:r>
          </a:p>
          <a:p>
            <a:pPr eaLnBrk="1" hangingPunct="1">
              <a:lnSpc>
                <a:spcPct val="105000"/>
              </a:lnSpc>
            </a:pPr>
            <a:r>
              <a:rPr lang="zh-CN" altLang="en-US" sz="2600" b="1" smtClean="0">
                <a:latin typeface="Times New Roman" pitchFamily="18" charset="0"/>
              </a:rPr>
              <a:t>流量范围影响 </a:t>
            </a:r>
            <a:r>
              <a:rPr lang="en-US" altLang="zh-CN" sz="2600" b="1" smtClean="0">
                <a:latin typeface="Times New Roman" pitchFamily="18" charset="0"/>
              </a:rPr>
              <a:t>: </a:t>
            </a:r>
            <a:r>
              <a:rPr lang="zh-CN" altLang="en-US" sz="2600" b="1" smtClean="0">
                <a:solidFill>
                  <a:srgbClr val="FF0000"/>
                </a:solidFill>
                <a:latin typeface="Times New Roman" pitchFamily="18" charset="0"/>
              </a:rPr>
              <a:t>压力损失因粘度增加而增加</a:t>
            </a:r>
            <a:r>
              <a:rPr lang="zh-CN" altLang="en-US" sz="2600" b="1" smtClean="0">
                <a:latin typeface="Times New Roman" pitchFamily="18" charset="0"/>
              </a:rPr>
              <a:t>，对于使用压力损失有限制的场所，则必须降低流量上限值，即缩小流量范围。</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1873" name="Picture 3"/>
          <p:cNvPicPr>
            <a:picLocks noGrp="1" noChangeAspect="1" noChangeArrowheads="1"/>
          </p:cNvPicPr>
          <p:nvPr>
            <p:ph type="body" idx="1"/>
          </p:nvPr>
        </p:nvPicPr>
        <p:blipFill>
          <a:blip r:embed="rId3"/>
          <a:srcRect/>
          <a:stretch>
            <a:fillRect/>
          </a:stretch>
        </p:blipFill>
        <p:spPr>
          <a:xfrm>
            <a:off x="539750" y="1052513"/>
            <a:ext cx="4348163" cy="1782762"/>
          </a:xfrm>
          <a:solidFill>
            <a:srgbClr val="CCFFFF"/>
          </a:solidFill>
          <a:ln>
            <a:solidFill>
              <a:schemeClr val="tx1"/>
            </a:solidFill>
          </a:ln>
        </p:spPr>
      </p:pic>
      <p:pic>
        <p:nvPicPr>
          <p:cNvPr id="591874" name="Picture 4"/>
          <p:cNvPicPr>
            <a:picLocks noChangeAspect="1" noChangeArrowheads="1"/>
          </p:cNvPicPr>
          <p:nvPr/>
        </p:nvPicPr>
        <p:blipFill>
          <a:blip r:embed="rId4"/>
          <a:srcRect/>
          <a:stretch>
            <a:fillRect/>
          </a:stretch>
        </p:blipFill>
        <p:spPr bwMode="auto">
          <a:xfrm>
            <a:off x="1042988" y="3068638"/>
            <a:ext cx="3302000" cy="2400300"/>
          </a:xfrm>
          <a:prstGeom prst="rect">
            <a:avLst/>
          </a:prstGeom>
          <a:noFill/>
          <a:ln w="9525">
            <a:noFill/>
            <a:miter lim="800000"/>
            <a:headEnd/>
            <a:tailEnd/>
          </a:ln>
        </p:spPr>
      </p:pic>
      <p:pic>
        <p:nvPicPr>
          <p:cNvPr id="591875" name="Picture 5"/>
          <p:cNvPicPr>
            <a:picLocks noChangeAspect="1" noChangeArrowheads="1"/>
          </p:cNvPicPr>
          <p:nvPr/>
        </p:nvPicPr>
        <p:blipFill>
          <a:blip r:embed="rId5"/>
          <a:srcRect/>
          <a:stretch>
            <a:fillRect/>
          </a:stretch>
        </p:blipFill>
        <p:spPr bwMode="auto">
          <a:xfrm>
            <a:off x="5940425" y="981075"/>
            <a:ext cx="2051050" cy="2122488"/>
          </a:xfrm>
          <a:prstGeom prst="rect">
            <a:avLst/>
          </a:prstGeom>
          <a:noFill/>
          <a:ln w="9525">
            <a:noFill/>
            <a:miter lim="800000"/>
            <a:headEnd/>
            <a:tailEnd/>
          </a:ln>
        </p:spPr>
      </p:pic>
      <p:sp>
        <p:nvSpPr>
          <p:cNvPr id="591876" name="Text Box 6"/>
          <p:cNvSpPr txBox="1">
            <a:spLocks noChangeArrowheads="1"/>
          </p:cNvSpPr>
          <p:nvPr/>
        </p:nvSpPr>
        <p:spPr bwMode="auto">
          <a:xfrm>
            <a:off x="1547813" y="0"/>
            <a:ext cx="2514600" cy="1311275"/>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文丘里喷嘴</a:t>
            </a:r>
          </a:p>
          <a:p>
            <a:pPr>
              <a:spcBef>
                <a:spcPct val="50000"/>
              </a:spcBef>
            </a:pPr>
            <a:endParaRPr kumimoji="1" lang="zh-CN" altLang="en-US" sz="3200" b="1">
              <a:latin typeface="Times New Roman" pitchFamily="18" charset="0"/>
            </a:endParaRPr>
          </a:p>
        </p:txBody>
      </p:sp>
      <p:sp>
        <p:nvSpPr>
          <p:cNvPr id="591877" name="Text Box 7"/>
          <p:cNvSpPr txBox="1">
            <a:spLocks noChangeArrowheads="1"/>
          </p:cNvSpPr>
          <p:nvPr/>
        </p:nvSpPr>
        <p:spPr bwMode="auto">
          <a:xfrm>
            <a:off x="6019800" y="152400"/>
            <a:ext cx="2057400"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喷嘴</a:t>
            </a:r>
          </a:p>
        </p:txBody>
      </p:sp>
      <p:sp>
        <p:nvSpPr>
          <p:cNvPr id="591878" name="Text Box 8"/>
          <p:cNvSpPr txBox="1">
            <a:spLocks noChangeArrowheads="1"/>
          </p:cNvSpPr>
          <p:nvPr/>
        </p:nvSpPr>
        <p:spPr bwMode="auto">
          <a:xfrm>
            <a:off x="2051050" y="5516563"/>
            <a:ext cx="1600200"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孔板</a:t>
            </a:r>
          </a:p>
        </p:txBody>
      </p:sp>
      <p:pic>
        <p:nvPicPr>
          <p:cNvPr id="591879" name="Picture 9"/>
          <p:cNvPicPr>
            <a:picLocks noChangeAspect="1" noChangeArrowheads="1"/>
          </p:cNvPicPr>
          <p:nvPr/>
        </p:nvPicPr>
        <p:blipFill>
          <a:blip r:embed="rId6"/>
          <a:srcRect/>
          <a:stretch>
            <a:fillRect/>
          </a:stretch>
        </p:blipFill>
        <p:spPr bwMode="auto">
          <a:xfrm>
            <a:off x="5724525" y="3284538"/>
            <a:ext cx="2447925" cy="2232025"/>
          </a:xfrm>
          <a:prstGeom prst="rect">
            <a:avLst/>
          </a:prstGeom>
          <a:noFill/>
          <a:ln w="9525">
            <a:noFill/>
            <a:miter lim="800000"/>
            <a:headEnd/>
            <a:tailEnd/>
          </a:ln>
        </p:spPr>
      </p:pic>
      <p:sp>
        <p:nvSpPr>
          <p:cNvPr id="591880" name="Text Box 10"/>
          <p:cNvSpPr txBox="1">
            <a:spLocks noChangeArrowheads="1"/>
          </p:cNvSpPr>
          <p:nvPr/>
        </p:nvSpPr>
        <p:spPr bwMode="auto">
          <a:xfrm>
            <a:off x="5183188" y="5516563"/>
            <a:ext cx="3960812"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标准（古典）文丘里管</a:t>
            </a:r>
            <a:endParaRPr kumimoji="1" lang="en-US" altLang="zh-CN" sz="2800" b="1">
              <a:latin typeface="Times New Roman" pitchFamily="18" charset="0"/>
            </a:endParaRPr>
          </a:p>
        </p:txBody>
      </p:sp>
    </p:spTree>
  </p:cSld>
  <p:clrMapOvr>
    <a:masterClrMapping/>
  </p:clrMapOvr>
  <p:transition>
    <p:sndAc>
      <p:stSnd>
        <p:snd r:embed="rId2" name="chimes.wav"/>
      </p:stSnd>
    </p:sndAc>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7" name="Rectangle 2"/>
          <p:cNvSpPr>
            <a:spLocks noGrp="1" noChangeArrowheads="1"/>
          </p:cNvSpPr>
          <p:nvPr>
            <p:ph type="body" idx="1"/>
          </p:nvPr>
        </p:nvSpPr>
        <p:spPr>
          <a:xfrm>
            <a:off x="467544" y="548680"/>
            <a:ext cx="7962900" cy="5876925"/>
          </a:xfrm>
        </p:spPr>
        <p:txBody>
          <a:bodyPr/>
          <a:lstStyle/>
          <a:p>
            <a:pPr marL="571500" indent="-571500" eaLnBrk="1" hangingPunct="1">
              <a:lnSpc>
                <a:spcPct val="105000"/>
              </a:lnSpc>
              <a:buFont typeface="Wingdings" pitchFamily="2" charset="2"/>
              <a:buNone/>
            </a:pPr>
            <a:r>
              <a:rPr lang="zh-CN" altLang="en-US" sz="2800" b="1" smtClean="0">
                <a:latin typeface="Times New Roman" pitchFamily="18" charset="0"/>
              </a:rPr>
              <a:t>   </a:t>
            </a:r>
            <a:r>
              <a:rPr lang="en-US" altLang="zh-CN" sz="2800" smtClean="0">
                <a:latin typeface="Times New Roman" pitchFamily="18" charset="0"/>
              </a:rPr>
              <a:t>6</a:t>
            </a:r>
            <a:r>
              <a:rPr lang="zh-CN" altLang="en-US" sz="2800" smtClean="0">
                <a:latin typeface="Times New Roman" pitchFamily="18" charset="0"/>
              </a:rPr>
              <a:t>）</a:t>
            </a:r>
            <a:r>
              <a:rPr lang="zh-CN" altLang="en-US" sz="2800" b="1" smtClean="0">
                <a:latin typeface="Times New Roman" pitchFamily="18" charset="0"/>
              </a:rPr>
              <a:t>压力与温度</a:t>
            </a:r>
            <a:endParaRPr lang="en-US" altLang="zh-CN" sz="2800" b="1" smtClean="0">
              <a:latin typeface="Times New Roman" pitchFamily="18" charset="0"/>
            </a:endParaRPr>
          </a:p>
          <a:p>
            <a:pPr marL="571500" indent="-571500" eaLnBrk="1" hangingPunct="1">
              <a:lnSpc>
                <a:spcPct val="105000"/>
              </a:lnSpc>
              <a:buFont typeface="Wingdings" pitchFamily="2" charset="2"/>
              <a:buNone/>
            </a:pPr>
            <a:r>
              <a:rPr lang="zh-CN" altLang="en-US" sz="2800" b="1" smtClean="0">
                <a:latin typeface="Times New Roman" pitchFamily="18" charset="0"/>
              </a:rPr>
              <a:t/>
            </a:r>
            <a:br>
              <a:rPr lang="zh-CN" altLang="en-US" sz="2800" b="1" smtClean="0">
                <a:latin typeface="Times New Roman" pitchFamily="18" charset="0"/>
              </a:rPr>
            </a:br>
            <a:r>
              <a:rPr lang="zh-CN" altLang="en-US" sz="2800" b="1" smtClean="0">
                <a:latin typeface="Times New Roman" pitchFamily="18" charset="0"/>
              </a:rPr>
              <a:t>仪表均规定了工作温度范围和最大工作压力。最大工作压力是指常温和冲击压力下承受的压力。</a:t>
            </a:r>
          </a:p>
          <a:p>
            <a:pPr marL="571500" indent="-571500" eaLnBrk="1" hangingPunct="1">
              <a:lnSpc>
                <a:spcPct val="105000"/>
              </a:lnSpc>
            </a:pPr>
            <a:r>
              <a:rPr lang="zh-CN" altLang="en-US" sz="2800" b="1" smtClean="0">
                <a:latin typeface="Times New Roman" pitchFamily="18" charset="0"/>
              </a:rPr>
              <a:t>安装要求</a:t>
            </a:r>
          </a:p>
          <a:p>
            <a:pPr marL="571500" indent="-571500" eaLnBrk="1" hangingPunct="1">
              <a:lnSpc>
                <a:spcPct val="105000"/>
              </a:lnSpc>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1</a:t>
            </a:r>
            <a:r>
              <a:rPr lang="zh-CN" altLang="en-US" sz="2800" b="1" smtClean="0">
                <a:latin typeface="Times New Roman" pitchFamily="18" charset="0"/>
              </a:rPr>
              <a:t>）周围温度和湿度应符合制造厂规定，一般温度为</a:t>
            </a:r>
          </a:p>
          <a:p>
            <a:pPr marL="571500" indent="-571500" eaLnBrk="1" hangingPunct="1">
              <a:lnSpc>
                <a:spcPct val="105000"/>
              </a:lnSpc>
              <a:buFont typeface="Wingdings" pitchFamily="2" charset="2"/>
              <a:buNone/>
            </a:pPr>
            <a:r>
              <a:rPr lang="en-US" altLang="zh-CN" sz="2800" b="1" smtClean="0">
                <a:latin typeface="Times New Roman" pitchFamily="18" charset="0"/>
              </a:rPr>
              <a:t>      -10(-15)</a:t>
            </a:r>
            <a:r>
              <a:rPr lang="zh-CN" altLang="en-US" sz="2800" b="1" smtClean="0">
                <a:latin typeface="Times New Roman" pitchFamily="18" charset="0"/>
              </a:rPr>
              <a:t>～</a:t>
            </a:r>
            <a:r>
              <a:rPr lang="en-US" altLang="zh-CN" sz="2800" b="1" smtClean="0">
                <a:latin typeface="Times New Roman" pitchFamily="18" charset="0"/>
              </a:rPr>
              <a:t>40</a:t>
            </a:r>
            <a:r>
              <a:rPr lang="zh-CN" altLang="en-US" sz="2800" b="1" smtClean="0">
                <a:latin typeface="Times New Roman" pitchFamily="18" charset="0"/>
              </a:rPr>
              <a:t>（</a:t>
            </a:r>
            <a:r>
              <a:rPr lang="en-US" altLang="zh-CN" sz="2800" b="1" smtClean="0">
                <a:latin typeface="Times New Roman" pitchFamily="18" charset="0"/>
              </a:rPr>
              <a:t>50</a:t>
            </a:r>
            <a:r>
              <a:rPr lang="zh-CN" altLang="en-US" sz="2800" b="1" smtClean="0">
                <a:latin typeface="Times New Roman" pitchFamily="18" charset="0"/>
              </a:rPr>
              <a:t>）℃，湿度为</a:t>
            </a:r>
            <a:r>
              <a:rPr lang="en-US" altLang="zh-CN" sz="2800" b="1" smtClean="0">
                <a:latin typeface="Times New Roman" pitchFamily="18" charset="0"/>
              </a:rPr>
              <a:t>10%</a:t>
            </a:r>
            <a:r>
              <a:rPr lang="zh-CN" altLang="en-US" sz="2800" b="1" smtClean="0">
                <a:latin typeface="Times New Roman" pitchFamily="18" charset="0"/>
              </a:rPr>
              <a:t>～</a:t>
            </a:r>
            <a:r>
              <a:rPr lang="en-US" altLang="zh-CN" sz="2800" b="1" smtClean="0">
                <a:latin typeface="Times New Roman" pitchFamily="18" charset="0"/>
              </a:rPr>
              <a:t>90%</a:t>
            </a:r>
            <a:r>
              <a:rPr lang="zh-CN" altLang="en-US" sz="2800" b="1" smtClean="0">
                <a:latin typeface="Times New Roman" pitchFamily="18" charset="0"/>
              </a:rPr>
              <a:t>。</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1" name="Rectangle 2"/>
          <p:cNvSpPr>
            <a:spLocks noGrp="1" noChangeArrowheads="1"/>
          </p:cNvSpPr>
          <p:nvPr>
            <p:ph type="body" idx="1"/>
          </p:nvPr>
        </p:nvSpPr>
        <p:spPr>
          <a:xfrm>
            <a:off x="285750" y="1285875"/>
            <a:ext cx="8496300" cy="5327650"/>
          </a:xfrm>
        </p:spPr>
        <p:txBody>
          <a:bodyPr/>
          <a:lstStyle/>
          <a:p>
            <a:pPr eaLnBrk="1" hangingPunct="1">
              <a:lnSpc>
                <a:spcPct val="120000"/>
              </a:lnSpc>
              <a:spcBef>
                <a:spcPct val="0"/>
              </a:spcBef>
              <a:buFont typeface="Wingdings" pitchFamily="2" charset="2"/>
              <a:buNone/>
            </a:pPr>
            <a:r>
              <a:rPr lang="en-US" altLang="zh-CN" sz="2400" b="1" smtClean="0">
                <a:latin typeface="Times New Roman" pitchFamily="18" charset="0"/>
              </a:rPr>
              <a:t>   2) </a:t>
            </a:r>
            <a:r>
              <a:rPr lang="zh-CN" altLang="en-US" sz="2400" b="1" smtClean="0">
                <a:latin typeface="Times New Roman" pitchFamily="18" charset="0"/>
              </a:rPr>
              <a:t>非防腐、防浸水型仪表应避开有腐蚀性气氛或潮湿场所</a:t>
            </a:r>
          </a:p>
          <a:p>
            <a:pPr eaLnBrk="1" hangingPunct="1">
              <a:lnSpc>
                <a:spcPct val="120000"/>
              </a:lnSpc>
              <a:spcBef>
                <a:spcPct val="0"/>
              </a:spcBef>
              <a:buFont typeface="Wingdings" pitchFamily="2" charset="2"/>
              <a:buNone/>
            </a:pPr>
            <a:r>
              <a:rPr lang="en-US" altLang="zh-CN" sz="2400" b="1" smtClean="0">
                <a:latin typeface="Times New Roman" pitchFamily="18" charset="0"/>
              </a:rPr>
              <a:t>   3) </a:t>
            </a:r>
            <a:r>
              <a:rPr lang="zh-CN" altLang="en-US" sz="2400" b="1" smtClean="0">
                <a:latin typeface="Times New Roman" pitchFamily="18" charset="0"/>
              </a:rPr>
              <a:t>避开振动和冲击的场所。</a:t>
            </a:r>
          </a:p>
          <a:p>
            <a:pPr eaLnBrk="1" hangingPunct="1">
              <a:lnSpc>
                <a:spcPct val="120000"/>
              </a:lnSpc>
              <a:spcBef>
                <a:spcPct val="0"/>
              </a:spcBef>
              <a:buFont typeface="Wingdings" pitchFamily="2" charset="2"/>
              <a:buNone/>
            </a:pPr>
            <a:r>
              <a:rPr lang="en-US" altLang="zh-CN" sz="2400" b="1" smtClean="0">
                <a:latin typeface="Times New Roman" pitchFamily="18" charset="0"/>
              </a:rPr>
              <a:t>   4) </a:t>
            </a:r>
            <a:r>
              <a:rPr lang="zh-CN" altLang="en-US" sz="2400" b="1" smtClean="0">
                <a:latin typeface="Times New Roman" pitchFamily="18" charset="0"/>
              </a:rPr>
              <a:t>要有足够空间便于安装和日常维护。</a:t>
            </a:r>
          </a:p>
          <a:p>
            <a:pPr eaLnBrk="1" hangingPunct="1">
              <a:lnSpc>
                <a:spcPct val="120000"/>
              </a:lnSpc>
              <a:spcBef>
                <a:spcPct val="0"/>
              </a:spcBef>
              <a:buFont typeface="Wingdings" pitchFamily="2" charset="2"/>
              <a:buNone/>
            </a:pPr>
            <a:r>
              <a:rPr lang="en-US" altLang="zh-CN" sz="2400" b="1" smtClean="0">
                <a:latin typeface="Times New Roman" pitchFamily="18" charset="0"/>
              </a:rPr>
              <a:t>   5) </a:t>
            </a:r>
            <a:r>
              <a:rPr lang="zh-CN" altLang="en-US" sz="2400" b="1" smtClean="0">
                <a:latin typeface="Times New Roman" pitchFamily="18" charset="0"/>
              </a:rPr>
              <a:t>仪表姿势 、流动方向、与管道连接 </a:t>
            </a:r>
          </a:p>
          <a:p>
            <a:pPr lvl="1" eaLnBrk="1" hangingPunct="1">
              <a:lnSpc>
                <a:spcPct val="120000"/>
              </a:lnSpc>
              <a:spcBef>
                <a:spcPct val="0"/>
              </a:spcBef>
            </a:pPr>
            <a:r>
              <a:rPr lang="en-US" altLang="zh-CN" sz="2400" b="1" smtClean="0">
                <a:latin typeface="Times New Roman" pitchFamily="18" charset="0"/>
              </a:rPr>
              <a:t>PDF</a:t>
            </a:r>
            <a:r>
              <a:rPr lang="zh-CN" altLang="en-US" sz="2400" b="1" smtClean="0">
                <a:latin typeface="Times New Roman" pitchFamily="18" charset="0"/>
              </a:rPr>
              <a:t>的一般为</a:t>
            </a:r>
            <a:r>
              <a:rPr lang="zh-CN" altLang="en-US" sz="2400" b="1" smtClean="0">
                <a:solidFill>
                  <a:srgbClr val="FF0000"/>
                </a:solidFill>
                <a:latin typeface="Times New Roman" pitchFamily="18" charset="0"/>
              </a:rPr>
              <a:t>水平安装</a:t>
            </a:r>
            <a:r>
              <a:rPr lang="zh-CN" altLang="en-US" sz="2400" b="1" smtClean="0">
                <a:latin typeface="Times New Roman" pitchFamily="18" charset="0"/>
              </a:rPr>
              <a:t>。</a:t>
            </a:r>
            <a:r>
              <a:rPr lang="zh-CN" altLang="en-US" sz="2400" b="1" smtClean="0">
                <a:solidFill>
                  <a:srgbClr val="FF0000"/>
                </a:solidFill>
                <a:latin typeface="Times New Roman" pitchFamily="18" charset="0"/>
              </a:rPr>
              <a:t>垂直安装</a:t>
            </a:r>
            <a:r>
              <a:rPr lang="zh-CN" altLang="en-US" sz="2400" b="1" smtClean="0">
                <a:latin typeface="Times New Roman" pitchFamily="18" charset="0"/>
              </a:rPr>
              <a:t>为防止垢屑等从管道上方落入流量计，将其</a:t>
            </a:r>
            <a:r>
              <a:rPr lang="zh-CN" altLang="en-US" sz="2400" b="1" smtClean="0">
                <a:solidFill>
                  <a:srgbClr val="FF0000"/>
                </a:solidFill>
                <a:latin typeface="Times New Roman" pitchFamily="18" charset="0"/>
              </a:rPr>
              <a:t>装在旁路管</a:t>
            </a:r>
            <a:r>
              <a:rPr lang="zh-CN" altLang="en-US" sz="2400" b="1" smtClean="0">
                <a:latin typeface="Times New Roman" pitchFamily="18" charset="0"/>
              </a:rPr>
              <a:t>。</a:t>
            </a:r>
          </a:p>
          <a:p>
            <a:pPr lvl="1" eaLnBrk="1" hangingPunct="1">
              <a:lnSpc>
                <a:spcPct val="120000"/>
              </a:lnSpc>
              <a:spcBef>
                <a:spcPct val="0"/>
              </a:spcBef>
            </a:pPr>
            <a:r>
              <a:rPr lang="zh-CN" altLang="en-US" sz="2400" b="1" smtClean="0">
                <a:latin typeface="Times New Roman" pitchFamily="18" charset="0"/>
              </a:rPr>
              <a:t>实际流动方向应与仪表壳体标明方向一致。</a:t>
            </a:r>
          </a:p>
          <a:p>
            <a:pPr lvl="1" eaLnBrk="1" hangingPunct="1">
              <a:lnSpc>
                <a:spcPct val="120000"/>
              </a:lnSpc>
              <a:spcBef>
                <a:spcPct val="0"/>
              </a:spcBef>
            </a:pPr>
            <a:r>
              <a:rPr lang="en-US" altLang="zh-CN" sz="2400" b="1" smtClean="0">
                <a:latin typeface="Times New Roman" pitchFamily="18" charset="0"/>
              </a:rPr>
              <a:t>PDF</a:t>
            </a:r>
            <a:r>
              <a:rPr lang="zh-CN" altLang="en-US" sz="2400" b="1" smtClean="0">
                <a:latin typeface="Times New Roman" pitchFamily="18" charset="0"/>
              </a:rPr>
              <a:t>一般只能作</a:t>
            </a:r>
            <a:r>
              <a:rPr lang="zh-CN" altLang="en-US" sz="2400" b="1" smtClean="0">
                <a:solidFill>
                  <a:srgbClr val="FF0000"/>
                </a:solidFill>
                <a:latin typeface="Times New Roman" pitchFamily="18" charset="0"/>
              </a:rPr>
              <a:t>单方向测量</a:t>
            </a:r>
            <a:r>
              <a:rPr lang="zh-CN" altLang="en-US" sz="2400" b="1" smtClean="0">
                <a:latin typeface="Times New Roman" pitchFamily="18" charset="0"/>
              </a:rPr>
              <a:t>，必要时在其下游装止逆阀，以免损坏仪表。</a:t>
            </a:r>
            <a:endParaRPr lang="zh-CN" alt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5" name="Rectangle 2"/>
          <p:cNvSpPr>
            <a:spLocks noGrp="1" noChangeArrowheads="1"/>
          </p:cNvSpPr>
          <p:nvPr>
            <p:ph type="body" idx="1"/>
          </p:nvPr>
        </p:nvSpPr>
        <p:spPr>
          <a:xfrm>
            <a:off x="539750" y="1341438"/>
            <a:ext cx="7632700" cy="4114800"/>
          </a:xfrm>
        </p:spPr>
        <p:txBody>
          <a:bodyPr/>
          <a:lstStyle/>
          <a:p>
            <a:pPr eaLnBrk="1" hangingPunct="1">
              <a:lnSpc>
                <a:spcPct val="150000"/>
              </a:lnSpc>
              <a:spcBef>
                <a:spcPct val="0"/>
              </a:spcBef>
              <a:buFont typeface="Wingdings" pitchFamily="2" charset="2"/>
              <a:buNone/>
            </a:pPr>
            <a:r>
              <a:rPr lang="en-US" altLang="zh-CN" sz="2400" b="1" smtClean="0">
                <a:latin typeface="Times New Roman" pitchFamily="18" charset="0"/>
              </a:rPr>
              <a:t>6</a:t>
            </a:r>
            <a:r>
              <a:rPr lang="zh-CN" altLang="en-US" sz="2400" b="1" smtClean="0">
                <a:latin typeface="Times New Roman" pitchFamily="18" charset="0"/>
              </a:rPr>
              <a:t>）防止异相流体进入仪表</a:t>
            </a:r>
          </a:p>
          <a:p>
            <a:pPr eaLnBrk="1" hangingPunct="1">
              <a:lnSpc>
                <a:spcPct val="150000"/>
              </a:lnSpc>
              <a:spcBef>
                <a:spcPct val="0"/>
              </a:spcBef>
            </a:pPr>
            <a:r>
              <a:rPr lang="zh-CN" altLang="en-US" sz="2400" b="1" smtClean="0">
                <a:latin typeface="Times New Roman" pitchFamily="18" charset="0"/>
              </a:rPr>
              <a:t>仪表上游必须安装</a:t>
            </a:r>
            <a:r>
              <a:rPr lang="zh-CN" altLang="en-US" sz="2400" b="1" smtClean="0">
                <a:solidFill>
                  <a:srgbClr val="FF0000"/>
                </a:solidFill>
                <a:latin typeface="Times New Roman" pitchFamily="18" charset="0"/>
              </a:rPr>
              <a:t>过滤器</a:t>
            </a:r>
            <a:r>
              <a:rPr lang="zh-CN" altLang="en-US" sz="2400" b="1" smtClean="0">
                <a:latin typeface="Times New Roman" pitchFamily="18" charset="0"/>
              </a:rPr>
              <a:t>，并定期清洗；</a:t>
            </a:r>
          </a:p>
          <a:p>
            <a:pPr eaLnBrk="1" hangingPunct="1">
              <a:lnSpc>
                <a:spcPct val="150000"/>
              </a:lnSpc>
              <a:spcBef>
                <a:spcPct val="0"/>
              </a:spcBef>
            </a:pPr>
            <a:r>
              <a:rPr lang="zh-CN" altLang="en-US" sz="2400" b="1" smtClean="0">
                <a:latin typeface="Times New Roman" pitchFamily="18" charset="0"/>
              </a:rPr>
              <a:t>测量气体在必要时应考虑</a:t>
            </a:r>
            <a:r>
              <a:rPr lang="zh-CN" altLang="en-US" sz="2400" b="1" smtClean="0">
                <a:solidFill>
                  <a:srgbClr val="FF0000"/>
                </a:solidFill>
                <a:latin typeface="Times New Roman" pitchFamily="18" charset="0"/>
              </a:rPr>
              <a:t>加装沉渣器或水吸收器</a:t>
            </a:r>
            <a:r>
              <a:rPr lang="zh-CN" altLang="en-US" sz="2400" b="1" smtClean="0">
                <a:latin typeface="Times New Roman" pitchFamily="18" charset="0"/>
              </a:rPr>
              <a:t>等保护性设备。</a:t>
            </a:r>
          </a:p>
          <a:p>
            <a:pPr eaLnBrk="1" hangingPunct="1">
              <a:lnSpc>
                <a:spcPct val="150000"/>
              </a:lnSpc>
              <a:spcBef>
                <a:spcPct val="0"/>
              </a:spcBef>
            </a:pPr>
            <a:r>
              <a:rPr lang="zh-CN" altLang="en-US" sz="2400" b="1" smtClean="0">
                <a:latin typeface="Times New Roman" pitchFamily="18" charset="0"/>
              </a:rPr>
              <a:t>用于测量液体管道必须</a:t>
            </a:r>
            <a:r>
              <a:rPr lang="zh-CN" altLang="en-US" sz="2400" b="1" smtClean="0">
                <a:solidFill>
                  <a:srgbClr val="FF0000"/>
                </a:solidFill>
                <a:latin typeface="Times New Roman" pitchFamily="18" charset="0"/>
              </a:rPr>
              <a:t>避免气体</a:t>
            </a:r>
            <a:r>
              <a:rPr lang="zh-CN" altLang="en-US" sz="2400" b="1" smtClean="0">
                <a:latin typeface="Times New Roman" pitchFamily="18" charset="0"/>
              </a:rPr>
              <a:t>进入管道系统，必要时设置</a:t>
            </a:r>
            <a:r>
              <a:rPr lang="zh-CN" altLang="en-US" sz="2400" b="1" smtClean="0">
                <a:solidFill>
                  <a:srgbClr val="FF0000"/>
                </a:solidFill>
                <a:latin typeface="Times New Roman" pitchFamily="18" charset="0"/>
              </a:rPr>
              <a:t>气体分离器</a:t>
            </a:r>
            <a:r>
              <a:rPr lang="zh-CN" altLang="en-US" sz="2400" b="1" smtClean="0">
                <a:latin typeface="Times New Roman" pitchFamily="18" charset="0"/>
              </a:rPr>
              <a:t>。</a:t>
            </a:r>
          </a:p>
          <a:p>
            <a:pPr eaLnBrk="1" hangingPunct="1">
              <a:lnSpc>
                <a:spcPct val="150000"/>
              </a:lnSpc>
              <a:spcBef>
                <a:spcPct val="0"/>
              </a:spcBef>
              <a:buFont typeface="Wingdings" pitchFamily="2" charset="2"/>
              <a:buNone/>
            </a:pPr>
            <a:endParaRPr lang="zh-CN" altLang="en-US" sz="2400" smtClean="0">
              <a:latin typeface="Times New Roman" pitchFamily="18" charset="0"/>
            </a:endParaRPr>
          </a:p>
          <a:p>
            <a:pPr eaLnBrk="1" hangingPunct="1">
              <a:lnSpc>
                <a:spcPct val="150000"/>
              </a:lnSpc>
              <a:spcBef>
                <a:spcPct val="0"/>
              </a:spcBef>
              <a:buFont typeface="Wingdings" pitchFamily="2" charset="2"/>
              <a:buNone/>
            </a:pPr>
            <a:endParaRPr lang="zh-CN" alt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7649" name="Rectangle 2"/>
          <p:cNvSpPr>
            <a:spLocks noGrp="1" noChangeArrowheads="1"/>
          </p:cNvSpPr>
          <p:nvPr>
            <p:ph type="body" idx="1"/>
          </p:nvPr>
        </p:nvSpPr>
        <p:spPr>
          <a:xfrm>
            <a:off x="755576" y="647700"/>
            <a:ext cx="7993062" cy="6210300"/>
          </a:xfrm>
        </p:spPr>
        <p:txBody>
          <a:bodyPr/>
          <a:lstStyle/>
          <a:p>
            <a:pPr eaLnBrk="1" hangingPunct="1">
              <a:lnSpc>
                <a:spcPct val="90000"/>
              </a:lnSpc>
              <a:buFont typeface="Wingdings" pitchFamily="2" charset="2"/>
              <a:buNone/>
            </a:pPr>
            <a:r>
              <a:rPr lang="zh-CN" altLang="en-US" sz="2400" b="1" smtClean="0">
                <a:latin typeface="Times New Roman" pitchFamily="18" charset="0"/>
              </a:rPr>
              <a:t>              </a:t>
            </a:r>
            <a:r>
              <a:rPr lang="en-US" altLang="zh-CN" sz="2800" b="1" smtClean="0">
                <a:latin typeface="Times New Roman" pitchFamily="18" charset="0"/>
              </a:rPr>
              <a:t>4.11     </a:t>
            </a:r>
            <a:r>
              <a:rPr lang="zh-CN" altLang="en-US" sz="2800" b="1" smtClean="0">
                <a:latin typeface="Times New Roman" pitchFamily="18" charset="0"/>
              </a:rPr>
              <a:t>质量流量计(</a:t>
            </a:r>
            <a:r>
              <a:rPr lang="en-US" altLang="zh-CN" sz="2800" b="1" smtClean="0">
                <a:latin typeface="Times New Roman" pitchFamily="18" charset="0"/>
              </a:rPr>
              <a:t>mass flowmeter)</a:t>
            </a:r>
          </a:p>
          <a:p>
            <a:pPr eaLnBrk="1" hangingPunct="1">
              <a:lnSpc>
                <a:spcPct val="90000"/>
              </a:lnSpc>
              <a:buFont typeface="Wingdings" pitchFamily="2" charset="2"/>
              <a:buNone/>
            </a:pPr>
            <a:endParaRPr lang="en-US" altLang="zh-CN" sz="24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一、质量流量计分类</a:t>
            </a:r>
          </a:p>
          <a:p>
            <a:pPr eaLnBrk="1" hangingPunct="1">
              <a:lnSpc>
                <a:spcPct val="150000"/>
              </a:lnSpc>
              <a:spcBef>
                <a:spcPct val="0"/>
              </a:spcBef>
              <a:buFont typeface="Wingdings" pitchFamily="2" charset="2"/>
              <a:buNone/>
            </a:pPr>
            <a:r>
              <a:rPr lang="zh-CN" altLang="en-US" sz="2400" b="1" smtClean="0">
                <a:latin typeface="Times New Roman" pitchFamily="18" charset="0"/>
              </a:rPr>
              <a:t>1、直接式：</a:t>
            </a:r>
          </a:p>
          <a:p>
            <a:pPr eaLnBrk="1" hangingPunct="1">
              <a:lnSpc>
                <a:spcPct val="150000"/>
              </a:lnSpc>
              <a:spcBef>
                <a:spcPct val="0"/>
              </a:spcBef>
              <a:buFont typeface="Wingdings" pitchFamily="2" charset="2"/>
              <a:buNone/>
            </a:pPr>
            <a:r>
              <a:rPr lang="zh-CN" altLang="en-US" sz="2400" b="1" smtClean="0">
                <a:latin typeface="Times New Roman" pitchFamily="18" charset="0"/>
              </a:rPr>
              <a:t> 与</a:t>
            </a:r>
            <a:r>
              <a:rPr lang="zh-CN" altLang="en-US" sz="2400" b="1" smtClean="0">
                <a:solidFill>
                  <a:srgbClr val="FF0000"/>
                </a:solidFill>
                <a:latin typeface="Times New Roman" pitchFamily="18" charset="0"/>
              </a:rPr>
              <a:t>能量传递转换</a:t>
            </a:r>
            <a:r>
              <a:rPr lang="zh-CN" altLang="en-US" sz="2400" b="1" smtClean="0">
                <a:latin typeface="Times New Roman" pitchFamily="18" charset="0"/>
              </a:rPr>
              <a:t>有关的：量热式、差压式。</a:t>
            </a:r>
          </a:p>
          <a:p>
            <a:pPr eaLnBrk="1" hangingPunct="1">
              <a:lnSpc>
                <a:spcPct val="150000"/>
              </a:lnSpc>
              <a:spcBef>
                <a:spcPct val="0"/>
              </a:spcBef>
              <a:buFont typeface="Wingdings" pitchFamily="2" charset="2"/>
              <a:buNone/>
            </a:pPr>
            <a:r>
              <a:rPr lang="zh-CN" altLang="en-US" sz="2400" b="1" smtClean="0">
                <a:latin typeface="Times New Roman" pitchFamily="18" charset="0"/>
              </a:rPr>
              <a:t>与</a:t>
            </a:r>
            <a:r>
              <a:rPr lang="zh-CN" altLang="en-US" sz="2400" b="1" smtClean="0">
                <a:solidFill>
                  <a:srgbClr val="FF0000"/>
                </a:solidFill>
                <a:latin typeface="Times New Roman" pitchFamily="18" charset="0"/>
              </a:rPr>
              <a:t>力和加速度</a:t>
            </a:r>
            <a:r>
              <a:rPr lang="zh-CN" altLang="en-US" sz="2400" b="1" smtClean="0">
                <a:latin typeface="Times New Roman" pitchFamily="18" charset="0"/>
              </a:rPr>
              <a:t>有关的：哥里奥利力式。</a:t>
            </a:r>
          </a:p>
          <a:p>
            <a:pPr eaLnBrk="1" hangingPunct="1">
              <a:lnSpc>
                <a:spcPct val="90000"/>
              </a:lnSpc>
              <a:buFont typeface="Wingdings" pitchFamily="2" charset="2"/>
              <a:buNone/>
            </a:pPr>
            <a:r>
              <a:rPr lang="zh-CN" altLang="en-US" sz="2400" b="1" smtClean="0">
                <a:latin typeface="Times New Roman" pitchFamily="18" charset="0"/>
              </a:rPr>
              <a:t>2、间接式：</a:t>
            </a:r>
          </a:p>
          <a:p>
            <a:pPr eaLnBrk="1" hangingPunct="1">
              <a:lnSpc>
                <a:spcPct val="90000"/>
              </a:lnSpc>
              <a:buFont typeface="Wingdings" pitchFamily="2" charset="2"/>
              <a:buNone/>
            </a:pPr>
            <a:r>
              <a:rPr lang="zh-CN" altLang="en-US" sz="2400" b="1" smtClean="0">
                <a:latin typeface="Times New Roman" pitchFamily="18" charset="0"/>
              </a:rPr>
              <a:t> </a:t>
            </a:r>
            <a:r>
              <a:rPr lang="zh-CN" altLang="en-US" sz="2400" b="1" smtClean="0">
                <a:solidFill>
                  <a:srgbClr val="FF0000"/>
                </a:solidFill>
                <a:latin typeface="Times New Roman" pitchFamily="18" charset="0"/>
              </a:rPr>
              <a:t>推导式</a:t>
            </a:r>
            <a:r>
              <a:rPr lang="zh-CN" altLang="en-US" sz="2400" b="1" smtClean="0">
                <a:latin typeface="Times New Roman" pitchFamily="18" charset="0"/>
              </a:rPr>
              <a:t>：</a:t>
            </a:r>
            <a:r>
              <a:rPr lang="en-US" altLang="zh-CN" sz="2400" b="1" i="1" smtClean="0">
                <a:latin typeface="Times New Roman" pitchFamily="18" charset="0"/>
              </a:rPr>
              <a:t>M</a:t>
            </a:r>
            <a:r>
              <a:rPr lang="en-US" altLang="zh-CN" sz="2400" b="1" smtClean="0">
                <a:latin typeface="Times New Roman" pitchFamily="18" charset="0"/>
              </a:rPr>
              <a:t>＝</a:t>
            </a:r>
            <a:r>
              <a:rPr lang="en-US" altLang="zh-CN" sz="2400" b="1" i="1" smtClean="0">
                <a:latin typeface="Times New Roman" pitchFamily="18" charset="0"/>
              </a:rPr>
              <a:t>ρQ  </a:t>
            </a:r>
            <a:r>
              <a:rPr lang="zh-CN" altLang="en-US" sz="2400" b="1" smtClean="0">
                <a:latin typeface="Times New Roman" pitchFamily="18" charset="0"/>
              </a:rPr>
              <a:t>分别测密度，流量然后相乘</a:t>
            </a:r>
          </a:p>
          <a:p>
            <a:pPr eaLnBrk="1" hangingPunct="1">
              <a:lnSpc>
                <a:spcPct val="150000"/>
              </a:lnSpc>
              <a:buFont typeface="Wingdings" pitchFamily="2" charset="2"/>
              <a:buNone/>
            </a:pPr>
            <a:r>
              <a:rPr lang="zh-CN" altLang="en-US" sz="2400" b="1" smtClean="0">
                <a:solidFill>
                  <a:srgbClr val="FF0000"/>
                </a:solidFill>
                <a:latin typeface="Times New Roman" pitchFamily="18" charset="0"/>
              </a:rPr>
              <a:t>温度压力补偿式</a:t>
            </a:r>
            <a:r>
              <a:rPr lang="zh-CN" altLang="en-US" sz="2400" b="1" smtClean="0">
                <a:latin typeface="Times New Roman" pitchFamily="18" charset="0"/>
              </a:rPr>
              <a:t>：测量</a:t>
            </a:r>
            <a:r>
              <a:rPr lang="en-US" altLang="zh-CN" sz="2400" b="1" i="1" smtClean="0">
                <a:latin typeface="Times New Roman" pitchFamily="18" charset="0"/>
              </a:rPr>
              <a:t>Q，P，T，</a:t>
            </a:r>
            <a:r>
              <a:rPr lang="zh-CN" altLang="en-US" sz="2400" b="1" smtClean="0">
                <a:latin typeface="Times New Roman" pitchFamily="18" charset="0"/>
              </a:rPr>
              <a:t>根据</a:t>
            </a:r>
          </a:p>
          <a:p>
            <a:pPr eaLnBrk="1" hangingPunct="1">
              <a:lnSpc>
                <a:spcPct val="90000"/>
              </a:lnSpc>
              <a:buFont typeface="Wingdings" pitchFamily="2" charset="2"/>
              <a:buNone/>
            </a:pPr>
            <a:r>
              <a:rPr lang="en-US" altLang="zh-CN" sz="2400" b="1" i="1" smtClean="0">
                <a:latin typeface="Times New Roman" pitchFamily="18" charset="0"/>
              </a:rPr>
              <a:t>ρ＝f</a:t>
            </a:r>
            <a:r>
              <a:rPr lang="en-US" altLang="zh-CN" sz="2400" b="1" smtClean="0">
                <a:latin typeface="Times New Roman" pitchFamily="18" charset="0"/>
              </a:rPr>
              <a:t>（</a:t>
            </a:r>
            <a:r>
              <a:rPr lang="en-US" altLang="zh-CN" sz="2400" b="1" i="1" smtClean="0">
                <a:latin typeface="Times New Roman" pitchFamily="18" charset="0"/>
              </a:rPr>
              <a:t>P，T</a:t>
            </a:r>
            <a:r>
              <a:rPr lang="en-US" altLang="zh-CN" sz="2400" b="1" smtClean="0">
                <a:latin typeface="Times New Roman" pitchFamily="18" charset="0"/>
              </a:rPr>
              <a:t>）</a:t>
            </a:r>
            <a:r>
              <a:rPr lang="zh-CN" altLang="en-US" sz="2400" b="1" smtClean="0">
                <a:latin typeface="Times New Roman" pitchFamily="18" charset="0"/>
              </a:rPr>
              <a:t>求得工作状态下密度然后与</a:t>
            </a:r>
            <a:r>
              <a:rPr lang="en-US" altLang="zh-CN" sz="2400" b="1" i="1" smtClean="0">
                <a:latin typeface="Times New Roman" pitchFamily="18" charset="0"/>
              </a:rPr>
              <a:t>Q</a:t>
            </a:r>
            <a:r>
              <a:rPr lang="zh-CN" altLang="en-US" sz="2400" b="1" smtClean="0">
                <a:latin typeface="Times New Roman" pitchFamily="18" charset="0"/>
              </a:rPr>
              <a:t>相乘求</a:t>
            </a:r>
            <a:r>
              <a:rPr lang="en-US" altLang="zh-CN" sz="2400" b="1" smtClean="0">
                <a:latin typeface="Times New Roman" pitchFamily="18" charset="0"/>
              </a:rPr>
              <a:t>M。</a:t>
            </a:r>
            <a:endParaRPr lang="zh-CN" altLang="en-US" sz="24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
            </a:r>
            <a:br>
              <a:rPr lang="zh-CN" altLang="en-US" sz="2400" b="1" smtClean="0">
                <a:latin typeface="Times New Roman" pitchFamily="18" charset="0"/>
              </a:rPr>
            </a:br>
            <a:endParaRPr lang="zh-CN" alt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3" name="Rectangle 2"/>
          <p:cNvSpPr>
            <a:spLocks noGrp="1" noChangeArrowheads="1"/>
          </p:cNvSpPr>
          <p:nvPr>
            <p:ph type="body" idx="1"/>
          </p:nvPr>
        </p:nvSpPr>
        <p:spPr>
          <a:xfrm>
            <a:off x="611560" y="620713"/>
            <a:ext cx="8103815" cy="5832475"/>
          </a:xfrm>
        </p:spPr>
        <p:txBody>
          <a:bodyPr/>
          <a:lstStyle/>
          <a:p>
            <a:pPr eaLnBrk="1" hangingPunct="1">
              <a:lnSpc>
                <a:spcPct val="105000"/>
              </a:lnSpc>
              <a:buFont typeface="Wingdings" pitchFamily="2" charset="2"/>
              <a:buNone/>
            </a:pPr>
            <a:r>
              <a:rPr kumimoji="1" lang="zh-CN" altLang="en-US" sz="2800" b="1" smtClean="0">
                <a:latin typeface="Times New Roman" pitchFamily="18" charset="0"/>
              </a:rPr>
              <a:t> 二  科里奥利力式流量计(</a:t>
            </a:r>
            <a:r>
              <a:rPr kumimoji="1" lang="en-US" altLang="zh-CN" sz="2800" smtClean="0">
                <a:latin typeface="Times New Roman" pitchFamily="18" charset="0"/>
              </a:rPr>
              <a:t>Coriolis flowmeter</a:t>
            </a:r>
            <a:r>
              <a:rPr kumimoji="1" lang="en-US" altLang="zh-CN" sz="2800" b="1" i="1" smtClean="0">
                <a:latin typeface="Times New Roman" pitchFamily="18" charset="0"/>
              </a:rPr>
              <a:t>)</a:t>
            </a:r>
            <a:r>
              <a:rPr kumimoji="1" lang="zh-CN" altLang="en-US" sz="2800" b="1" smtClean="0">
                <a:latin typeface="Times New Roman" pitchFamily="18" charset="0"/>
              </a:rPr>
              <a:t>：</a:t>
            </a:r>
          </a:p>
          <a:p>
            <a:pPr eaLnBrk="1" hangingPunct="1">
              <a:lnSpc>
                <a:spcPct val="150000"/>
              </a:lnSpc>
              <a:buFont typeface="Wingdings" pitchFamily="2" charset="2"/>
              <a:buNone/>
            </a:pPr>
            <a:r>
              <a:rPr kumimoji="1" lang="zh-CN" altLang="en-US" sz="2800" b="1" smtClean="0">
                <a:latin typeface="Times New Roman" pitchFamily="18" charset="0"/>
              </a:rPr>
              <a:t>          </a:t>
            </a:r>
            <a:r>
              <a:rPr kumimoji="1" lang="zh-CN" altLang="en-US" sz="2400" b="1" smtClean="0">
                <a:latin typeface="Times New Roman" pitchFamily="18" charset="0"/>
              </a:rPr>
              <a:t>不受被测流体温度、压力、粘度等影响，可测多相流的质量流量，也可测密度。</a:t>
            </a:r>
          </a:p>
          <a:p>
            <a:pPr algn="just" eaLnBrk="1" hangingPunct="1">
              <a:lnSpc>
                <a:spcPct val="150000"/>
              </a:lnSpc>
              <a:buFont typeface="Wingdings" pitchFamily="2" charset="2"/>
              <a:buNone/>
            </a:pPr>
            <a:r>
              <a:rPr kumimoji="1" lang="zh-CN" altLang="en-US" sz="2400" b="1" smtClean="0">
                <a:latin typeface="Times New Roman" pitchFamily="18" charset="0"/>
              </a:rPr>
              <a:t>1、工作原理：</a:t>
            </a:r>
          </a:p>
          <a:p>
            <a:pPr algn="just" eaLnBrk="1" hangingPunct="1">
              <a:lnSpc>
                <a:spcPct val="150000"/>
              </a:lnSpc>
              <a:buFont typeface="Wingdings" pitchFamily="2" charset="2"/>
              <a:buNone/>
            </a:pPr>
            <a:r>
              <a:rPr kumimoji="1" lang="zh-CN" altLang="en-US" sz="2400" b="1" smtClean="0">
                <a:latin typeface="Times New Roman" pitchFamily="18" charset="0"/>
              </a:rPr>
              <a:t>            由物理学知道，如果质点相对于</a:t>
            </a:r>
            <a:r>
              <a:rPr kumimoji="1" lang="zh-CN" altLang="en-US" sz="2400" b="1" smtClean="0">
                <a:solidFill>
                  <a:srgbClr val="FF0000"/>
                </a:solidFill>
                <a:latin typeface="Times New Roman" pitchFamily="18" charset="0"/>
              </a:rPr>
              <a:t>以匀角速转动的参照系运动</a:t>
            </a:r>
            <a:r>
              <a:rPr kumimoji="1" lang="zh-CN" altLang="en-US" sz="2400" b="1" smtClean="0">
                <a:latin typeface="Times New Roman" pitchFamily="18" charset="0"/>
              </a:rPr>
              <a:t>，则该质点要受到一种</a:t>
            </a:r>
            <a:r>
              <a:rPr kumimoji="1" lang="zh-CN" altLang="en-US" sz="2400" b="1" smtClean="0">
                <a:solidFill>
                  <a:srgbClr val="FF0000"/>
                </a:solidFill>
                <a:latin typeface="Times New Roman" pitchFamily="18" charset="0"/>
              </a:rPr>
              <a:t>惯性力</a:t>
            </a:r>
            <a:r>
              <a:rPr kumimoji="1" lang="zh-CN" altLang="en-US" sz="2400" b="1" smtClean="0">
                <a:latin typeface="Times New Roman" pitchFamily="18" charset="0"/>
              </a:rPr>
              <a:t>的作用，该惯性力依赖于</a:t>
            </a:r>
            <a:r>
              <a:rPr kumimoji="1" lang="zh-CN" altLang="en-US" sz="2400" b="1" smtClean="0">
                <a:solidFill>
                  <a:srgbClr val="FF0000"/>
                </a:solidFill>
                <a:latin typeface="Times New Roman" pitchFamily="18" charset="0"/>
              </a:rPr>
              <a:t>相对速度</a:t>
            </a:r>
            <a:r>
              <a:rPr kumimoji="1" lang="zh-CN" altLang="en-US" sz="2400" b="1" smtClean="0">
                <a:latin typeface="Times New Roman" pitchFamily="18" charset="0"/>
              </a:rPr>
              <a:t>和参照系的</a:t>
            </a:r>
            <a:r>
              <a:rPr kumimoji="1" lang="zh-CN" altLang="en-US" sz="2400" b="1" smtClean="0">
                <a:solidFill>
                  <a:srgbClr val="FF0000"/>
                </a:solidFill>
                <a:latin typeface="Times New Roman" pitchFamily="18" charset="0"/>
              </a:rPr>
              <a:t>转动角速度</a:t>
            </a:r>
            <a:r>
              <a:rPr kumimoji="1" lang="zh-CN" altLang="en-US" sz="2400" b="1" smtClean="0">
                <a:latin typeface="Times New Roman" pitchFamily="18" charset="0"/>
              </a:rPr>
              <a:t>以及质点的</a:t>
            </a:r>
            <a:r>
              <a:rPr kumimoji="1" lang="zh-CN" altLang="en-US" sz="2400" b="1" smtClean="0">
                <a:solidFill>
                  <a:srgbClr val="FF0000"/>
                </a:solidFill>
                <a:latin typeface="Times New Roman" pitchFamily="18" charset="0"/>
              </a:rPr>
              <a:t>质量</a:t>
            </a:r>
            <a:r>
              <a:rPr kumimoji="1" lang="zh-CN" altLang="en-US" sz="2400" b="1" smtClean="0">
                <a:latin typeface="Times New Roman" pitchFamily="18" charset="0"/>
              </a:rPr>
              <a:t>，这种惯性力称为科里奥利力。  </a:t>
            </a:r>
          </a:p>
          <a:p>
            <a:pPr algn="just" eaLnBrk="1" hangingPunct="1">
              <a:lnSpc>
                <a:spcPct val="105000"/>
              </a:lnSpc>
              <a:buFont typeface="Wingdings" pitchFamily="2" charset="2"/>
              <a:buNone/>
            </a:pPr>
            <a:endParaRPr lang="zh-CN" alt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内容占位符 2"/>
          <p:cNvSpPr>
            <a:spLocks noGrp="1"/>
          </p:cNvSpPr>
          <p:nvPr>
            <p:ph idx="1"/>
          </p:nvPr>
        </p:nvSpPr>
        <p:spPr>
          <a:xfrm>
            <a:off x="539750" y="1916113"/>
            <a:ext cx="7972425" cy="3384550"/>
          </a:xfrm>
        </p:spPr>
        <p:txBody>
          <a:bodyPr/>
          <a:lstStyle/>
          <a:p>
            <a:pPr eaLnBrk="1" hangingPunct="1">
              <a:lnSpc>
                <a:spcPct val="150000"/>
              </a:lnSpc>
              <a:spcBef>
                <a:spcPct val="0"/>
              </a:spcBef>
            </a:pPr>
            <a:r>
              <a:rPr lang="zh-CN" altLang="en-US" sz="2400" b="1" smtClean="0">
                <a:latin typeface="Times New Roman" pitchFamily="18" charset="0"/>
                <a:cs typeface="Times New Roman" pitchFamily="18" charset="0"/>
              </a:rPr>
              <a:t> </a:t>
            </a:r>
            <a:r>
              <a:rPr lang="en-US" altLang="zh-CN" sz="2400" b="1" smtClean="0">
                <a:latin typeface="Times New Roman" pitchFamily="18" charset="0"/>
                <a:cs typeface="Times New Roman" pitchFamily="18" charset="0"/>
              </a:rPr>
              <a:t>F</a:t>
            </a:r>
            <a:r>
              <a:rPr lang="zh-CN" altLang="en-US" sz="2400" b="1" smtClean="0">
                <a:latin typeface="Times New Roman" pitchFamily="18" charset="0"/>
                <a:cs typeface="Times New Roman" pitchFamily="18" charset="0"/>
              </a:rPr>
              <a:t>称为科里奥利力。式中</a:t>
            </a:r>
            <a:r>
              <a:rPr lang="en-US" altLang="zh-CN" sz="2400" b="1" i="1" smtClean="0">
                <a:latin typeface="Times New Roman" pitchFamily="18" charset="0"/>
                <a:cs typeface="Times New Roman" pitchFamily="18" charset="0"/>
              </a:rPr>
              <a:t>m</a:t>
            </a:r>
            <a:r>
              <a:rPr lang="zh-CN" altLang="en-US" sz="2400" b="1" smtClean="0">
                <a:latin typeface="Times New Roman" pitchFamily="18" charset="0"/>
                <a:cs typeface="Times New Roman" pitchFamily="18" charset="0"/>
              </a:rPr>
              <a:t>为质点的质量，</a:t>
            </a:r>
            <a:r>
              <a:rPr lang="en-US" altLang="zh-CN" sz="2400" b="1" i="1" smtClean="0">
                <a:latin typeface="Times New Roman" pitchFamily="18" charset="0"/>
                <a:cs typeface="Times New Roman" pitchFamily="18" charset="0"/>
              </a:rPr>
              <a:t>v</a:t>
            </a:r>
            <a:r>
              <a:rPr lang="zh-CN" altLang="en-US" sz="2400" b="1" smtClean="0">
                <a:latin typeface="Times New Roman" pitchFamily="18" charset="0"/>
                <a:cs typeface="Times New Roman" pitchFamily="18" charset="0"/>
              </a:rPr>
              <a:t>为质点相对于非惯性系的速 度，</a:t>
            </a:r>
            <a:r>
              <a:rPr lang="el-GR" altLang="zh-CN" sz="2400" b="1" i="1" smtClean="0">
                <a:latin typeface="Times New Roman" pitchFamily="18" charset="0"/>
                <a:cs typeface="Times New Roman" pitchFamily="18" charset="0"/>
              </a:rPr>
              <a:t>ω</a:t>
            </a:r>
            <a:r>
              <a:rPr lang="zh-CN" altLang="en-US" sz="2400" b="1" smtClean="0">
                <a:latin typeface="Times New Roman" pitchFamily="18" charset="0"/>
                <a:cs typeface="Times New Roman" pitchFamily="18" charset="0"/>
              </a:rPr>
              <a:t>为非惯性系转动的角速度。（非惯性系：牛顿定律不成立的参考系）</a:t>
            </a:r>
          </a:p>
          <a:p>
            <a:pPr eaLnBrk="1" hangingPunct="1">
              <a:lnSpc>
                <a:spcPct val="150000"/>
              </a:lnSpc>
              <a:spcBef>
                <a:spcPct val="0"/>
              </a:spcBef>
            </a:pPr>
            <a:r>
              <a:rPr lang="zh-CN" altLang="en-US" sz="2400" b="1" smtClean="0">
                <a:latin typeface="Times New Roman" pitchFamily="18" charset="0"/>
                <a:cs typeface="Times New Roman" pitchFamily="18" charset="0"/>
              </a:rPr>
              <a:t>   在地球上，运动物体会由于地球的自转而受到科里奥利力的作用，如落体偏东</a:t>
            </a:r>
            <a:r>
              <a:rPr lang="en-US" altLang="zh-CN" sz="2400" b="1" smtClean="0">
                <a:latin typeface="Times New Roman" pitchFamily="18" charset="0"/>
                <a:cs typeface="Times New Roman" pitchFamily="18" charset="0"/>
              </a:rPr>
              <a:t>; </a:t>
            </a:r>
            <a:r>
              <a:rPr lang="zh-CN" altLang="en-US" sz="2400" b="1" smtClean="0">
                <a:latin typeface="Times New Roman" pitchFamily="18" charset="0"/>
                <a:cs typeface="Times New Roman" pitchFamily="18" charset="0"/>
              </a:rPr>
              <a:t>气体受到科里奥利力 影响形成环流</a:t>
            </a:r>
          </a:p>
        </p:txBody>
      </p:sp>
      <p:graphicFrame>
        <p:nvGraphicFramePr>
          <p:cNvPr id="234498" name="Object 2"/>
          <p:cNvGraphicFramePr>
            <a:graphicFrameLocks noChangeAspect="1"/>
          </p:cNvGraphicFramePr>
          <p:nvPr/>
        </p:nvGraphicFramePr>
        <p:xfrm>
          <a:off x="1331913" y="1268413"/>
          <a:ext cx="3095625" cy="684212"/>
        </p:xfrm>
        <a:graphic>
          <a:graphicData uri="http://schemas.openxmlformats.org/presentationml/2006/ole">
            <mc:AlternateContent xmlns:mc="http://schemas.openxmlformats.org/markup-compatibility/2006">
              <mc:Choice xmlns:v="urn:schemas-microsoft-com:vml" Requires="v">
                <p:oleObj spid="_x0000_s234511" name="公式" r:id="rId3" imgW="888840" imgH="253800" progId="Equation.3">
                  <p:embed/>
                </p:oleObj>
              </mc:Choice>
              <mc:Fallback>
                <p:oleObj name="公式" r:id="rId3" imgW="88884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268413"/>
                        <a:ext cx="3095625"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971550" y="1484313"/>
          <a:ext cx="7172325" cy="3773487"/>
        </p:xfrm>
        <a:graphic>
          <a:graphicData uri="http://schemas.openxmlformats.org/presentationml/2006/ole">
            <mc:AlternateContent xmlns:mc="http://schemas.openxmlformats.org/markup-compatibility/2006">
              <mc:Choice xmlns:v="urn:schemas-microsoft-com:vml" Requires="v">
                <p:oleObj spid="_x0000_s58383" name="位图图像" r:id="rId3" imgW="6238095" imgH="2019048" progId="PBrush">
                  <p:embed/>
                </p:oleObj>
              </mc:Choice>
              <mc:Fallback>
                <p:oleObj name="位图图像" r:id="rId3" imgW="6238095" imgH="2019048"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484313"/>
                        <a:ext cx="7172325" cy="377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Line 3"/>
          <p:cNvSpPr>
            <a:spLocks noChangeShapeType="1"/>
          </p:cNvSpPr>
          <p:nvPr/>
        </p:nvSpPr>
        <p:spPr bwMode="auto">
          <a:xfrm>
            <a:off x="3786188" y="4643438"/>
            <a:ext cx="1727200" cy="0"/>
          </a:xfrm>
          <a:prstGeom prst="line">
            <a:avLst/>
          </a:prstGeom>
          <a:noFill/>
          <a:ln w="12700">
            <a:solidFill>
              <a:schemeClr val="tx1"/>
            </a:solidFill>
            <a:round/>
            <a:headEnd/>
            <a:tailEnd type="arrow" w="med" len="med"/>
          </a:ln>
        </p:spPr>
        <p:txBody>
          <a:bodyPr/>
          <a:lstStyle/>
          <a:p>
            <a:endParaRPr lang="zh-CN" altLang="en-US"/>
          </a:p>
        </p:txBody>
      </p:sp>
      <p:sp>
        <p:nvSpPr>
          <p:cNvPr id="58372" name="Line 4"/>
          <p:cNvSpPr>
            <a:spLocks noChangeShapeType="1"/>
          </p:cNvSpPr>
          <p:nvPr/>
        </p:nvSpPr>
        <p:spPr bwMode="auto">
          <a:xfrm flipH="1">
            <a:off x="4932363" y="1916113"/>
            <a:ext cx="1511300" cy="0"/>
          </a:xfrm>
          <a:prstGeom prst="line">
            <a:avLst/>
          </a:prstGeom>
          <a:noFill/>
          <a:ln w="22225">
            <a:solidFill>
              <a:schemeClr val="tx1"/>
            </a:solidFill>
            <a:miter lim="800000"/>
            <a:headEnd/>
            <a:tailEnd type="stealth" w="lg" len="lg"/>
          </a:ln>
        </p:spPr>
        <p:txBody>
          <a:bodyPr/>
          <a:lstStyle/>
          <a:p>
            <a:endParaRPr lang="zh-CN" altLang="en-US"/>
          </a:p>
        </p:txBody>
      </p:sp>
      <p:sp>
        <p:nvSpPr>
          <p:cNvPr id="58373" name="Text Box 5"/>
          <p:cNvSpPr txBox="1">
            <a:spLocks noChangeArrowheads="1"/>
          </p:cNvSpPr>
          <p:nvPr/>
        </p:nvSpPr>
        <p:spPr bwMode="auto">
          <a:xfrm>
            <a:off x="3995738" y="4797425"/>
            <a:ext cx="2736850" cy="522288"/>
          </a:xfrm>
          <a:prstGeom prst="rect">
            <a:avLst/>
          </a:prstGeom>
          <a:noFill/>
          <a:ln w="9525">
            <a:noFill/>
            <a:miter lim="800000"/>
            <a:headEnd/>
            <a:tailEnd/>
          </a:ln>
        </p:spPr>
        <p:txBody>
          <a:bodyPr>
            <a:spAutoFit/>
          </a:bodyPr>
          <a:lstStyle/>
          <a:p>
            <a:pPr>
              <a:spcBef>
                <a:spcPct val="50000"/>
              </a:spcBef>
            </a:pPr>
            <a:r>
              <a:rPr lang="zh-CN" altLang="en-US" sz="2800" b="1">
                <a:latin typeface="Tahoma" pitchFamily="34" charset="0"/>
              </a:rPr>
              <a:t>流动方向</a:t>
            </a:r>
          </a:p>
        </p:txBody>
      </p:sp>
      <p:sp>
        <p:nvSpPr>
          <p:cNvPr id="58374" name="Text Box 6"/>
          <p:cNvSpPr txBox="1">
            <a:spLocks noChangeArrowheads="1"/>
          </p:cNvSpPr>
          <p:nvPr/>
        </p:nvSpPr>
        <p:spPr bwMode="auto">
          <a:xfrm>
            <a:off x="4932363" y="1196975"/>
            <a:ext cx="1800225" cy="523875"/>
          </a:xfrm>
          <a:prstGeom prst="rect">
            <a:avLst/>
          </a:prstGeom>
          <a:noFill/>
          <a:ln w="9525">
            <a:noFill/>
            <a:miter lim="800000"/>
            <a:headEnd/>
            <a:tailEnd/>
          </a:ln>
        </p:spPr>
        <p:txBody>
          <a:bodyPr>
            <a:spAutoFit/>
          </a:bodyPr>
          <a:lstStyle/>
          <a:p>
            <a:pPr>
              <a:spcBef>
                <a:spcPct val="50000"/>
              </a:spcBef>
            </a:pPr>
            <a:r>
              <a:rPr lang="zh-CN" altLang="en-US" sz="2800" b="1">
                <a:latin typeface="Tahoma" pitchFamily="34" charset="0"/>
              </a:rPr>
              <a:t>流动方向</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82" name="Object 2"/>
          <p:cNvGraphicFramePr>
            <a:graphicFrameLocks noChangeAspect="1"/>
          </p:cNvGraphicFramePr>
          <p:nvPr/>
        </p:nvGraphicFramePr>
        <p:xfrm>
          <a:off x="971550" y="2636838"/>
          <a:ext cx="5260975" cy="1008062"/>
        </p:xfrm>
        <a:graphic>
          <a:graphicData uri="http://schemas.openxmlformats.org/presentationml/2006/ole">
            <mc:AlternateContent xmlns:mc="http://schemas.openxmlformats.org/markup-compatibility/2006">
              <mc:Choice xmlns:v="urn:schemas-microsoft-com:vml" Requires="v">
                <p:oleObj spid="_x0000_s60444" name="Equation" r:id="rId3" imgW="2070000" imgH="431640" progId="Equation.DSMT4">
                  <p:embed/>
                </p:oleObj>
              </mc:Choice>
              <mc:Fallback>
                <p:oleObj name="Equation" r:id="rId3" imgW="207000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526097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283" name="Object 3"/>
          <p:cNvGraphicFramePr>
            <a:graphicFrameLocks noChangeAspect="1"/>
          </p:cNvGraphicFramePr>
          <p:nvPr/>
        </p:nvGraphicFramePr>
        <p:xfrm>
          <a:off x="900113" y="947738"/>
          <a:ext cx="7205662" cy="1651000"/>
        </p:xfrm>
        <a:graphic>
          <a:graphicData uri="http://schemas.openxmlformats.org/presentationml/2006/ole">
            <mc:AlternateContent xmlns:mc="http://schemas.openxmlformats.org/markup-compatibility/2006">
              <mc:Choice xmlns:v="urn:schemas-microsoft-com:vml" Requires="v">
                <p:oleObj spid="_x0000_s60445" name="Equation" r:id="rId5" imgW="2793960" imgH="711000" progId="Equation.DSMT4">
                  <p:embed/>
                </p:oleObj>
              </mc:Choice>
              <mc:Fallback>
                <p:oleObj name="Equation" r:id="rId5" imgW="2793960" imgH="711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947738"/>
                        <a:ext cx="7205662"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81284" name="Picture 4"/>
          <p:cNvPicPr>
            <a:picLocks noChangeAspect="1" noChangeArrowheads="1"/>
          </p:cNvPicPr>
          <p:nvPr/>
        </p:nvPicPr>
        <p:blipFill>
          <a:blip r:embed="rId7"/>
          <a:srcRect/>
          <a:stretch>
            <a:fillRect/>
          </a:stretch>
        </p:blipFill>
        <p:spPr bwMode="auto">
          <a:xfrm>
            <a:off x="1116013" y="3933825"/>
            <a:ext cx="6286500" cy="216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barn(inHorizontal)">
                                      <p:cBhvr>
                                        <p:cTn id="7" dur="500"/>
                                        <p:tgtEl>
                                          <p:spTgt spid="4812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81283"/>
                                        </p:tgtEl>
                                        <p:attrNameLst>
                                          <p:attrName>style.visibility</p:attrName>
                                        </p:attrNameLst>
                                      </p:cBhvr>
                                      <p:to>
                                        <p:strVal val="visible"/>
                                      </p:to>
                                    </p:set>
                                    <p:animEffect transition="in" filter="barn(inHorizontal)">
                                      <p:cBhvr>
                                        <p:cTn id="12" dur="500"/>
                                        <p:tgtEl>
                                          <p:spTgt spid="48128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81282"/>
                                        </p:tgtEl>
                                        <p:attrNameLst>
                                          <p:attrName>style.visibility</p:attrName>
                                        </p:attrNameLst>
                                      </p:cBhvr>
                                      <p:to>
                                        <p:strVal val="visible"/>
                                      </p:to>
                                    </p:set>
                                    <p:animEffect transition="in" filter="barn(inHorizontal)">
                                      <p:cBhvr>
                                        <p:cTn id="17" dur="500"/>
                                        <p:tgtEl>
                                          <p:spTgt spid="48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6" name="Rectangle 2"/>
          <p:cNvSpPr>
            <a:spLocks noGrp="1" noChangeArrowheads="1"/>
          </p:cNvSpPr>
          <p:nvPr>
            <p:ph type="body" sz="half" idx="1"/>
          </p:nvPr>
        </p:nvSpPr>
        <p:spPr>
          <a:xfrm>
            <a:off x="534401" y="704056"/>
            <a:ext cx="8577263" cy="1008063"/>
          </a:xfrm>
        </p:spPr>
        <p:txBody>
          <a:bodyPr/>
          <a:lstStyle/>
          <a:p>
            <a:pPr marL="0" indent="0" eaLnBrk="1" hangingPunct="1">
              <a:buNone/>
            </a:pPr>
            <a:r>
              <a:rPr lang="en-US" altLang="zh-CN" sz="2800" b="1" smtClean="0">
                <a:latin typeface="Times New Roman" pitchFamily="18" charset="0"/>
              </a:rPr>
              <a:t>U</a:t>
            </a:r>
            <a:r>
              <a:rPr lang="zh-CN" altLang="en-US" sz="2800" b="1" smtClean="0">
                <a:latin typeface="Times New Roman" pitchFamily="18" charset="0"/>
              </a:rPr>
              <a:t>形管扭转变形的幅度由光电检测器检测：</a:t>
            </a:r>
          </a:p>
          <a:p>
            <a:pPr eaLnBrk="1" hangingPunct="1"/>
            <a:endParaRPr lang="zh-CN" altLang="en-US" sz="2800" b="1" smtClean="0">
              <a:latin typeface="Times New Roman" pitchFamily="18" charset="0"/>
            </a:endParaRPr>
          </a:p>
        </p:txBody>
      </p:sp>
      <p:graphicFrame>
        <p:nvGraphicFramePr>
          <p:cNvPr id="482307" name="Object 2"/>
          <p:cNvGraphicFramePr>
            <a:graphicFrameLocks noChangeAspect="1"/>
          </p:cNvGraphicFramePr>
          <p:nvPr>
            <p:extLst>
              <p:ext uri="{D42A27DB-BD31-4B8C-83A1-F6EECF244321}">
                <p14:modId xmlns:p14="http://schemas.microsoft.com/office/powerpoint/2010/main" val="2376158180"/>
              </p:ext>
            </p:extLst>
          </p:nvPr>
        </p:nvGraphicFramePr>
        <p:xfrm>
          <a:off x="1043608" y="1556792"/>
          <a:ext cx="6408738" cy="2100262"/>
        </p:xfrm>
        <a:graphic>
          <a:graphicData uri="http://schemas.openxmlformats.org/presentationml/2006/ole">
            <mc:AlternateContent xmlns:mc="http://schemas.openxmlformats.org/markup-compatibility/2006">
              <mc:Choice xmlns:v="urn:schemas-microsoft-com:vml" Requires="v">
                <p:oleObj spid="_x0000_s61470" name="Equation" r:id="rId3" imgW="2450880" imgH="1015920" progId="Equation.DSMT4">
                  <p:embed/>
                </p:oleObj>
              </mc:Choice>
              <mc:Fallback>
                <p:oleObj name="Equation" r:id="rId3" imgW="2450880" imgH="10159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556792"/>
                        <a:ext cx="6408738" cy="210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08" name="Object 3"/>
          <p:cNvGraphicFramePr>
            <a:graphicFrameLocks noGrp="1" noChangeAspect="1"/>
          </p:cNvGraphicFramePr>
          <p:nvPr>
            <p:ph sz="half" idx="2"/>
          </p:nvPr>
        </p:nvGraphicFramePr>
        <p:xfrm>
          <a:off x="1509713" y="3860800"/>
          <a:ext cx="4432300" cy="989013"/>
        </p:xfrm>
        <a:graphic>
          <a:graphicData uri="http://schemas.openxmlformats.org/presentationml/2006/ole">
            <mc:AlternateContent xmlns:mc="http://schemas.openxmlformats.org/markup-compatibility/2006">
              <mc:Choice xmlns:v="urn:schemas-microsoft-com:vml" Requires="v">
                <p:oleObj spid="_x0000_s61471" name="Equation" r:id="rId5" imgW="1765080" imgH="393480" progId="Equation.DSMT4">
                  <p:embed/>
                </p:oleObj>
              </mc:Choice>
              <mc:Fallback>
                <p:oleObj name="Equation" r:id="rId5" imgW="17650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9713" y="3860800"/>
                        <a:ext cx="44323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2306">
                                            <p:txEl>
                                              <p:pRg st="0" end="0"/>
                                            </p:txEl>
                                          </p:spTgt>
                                        </p:tgtEl>
                                        <p:attrNameLst>
                                          <p:attrName>style.visibility</p:attrName>
                                        </p:attrNameLst>
                                      </p:cBhvr>
                                      <p:to>
                                        <p:strVal val="visible"/>
                                      </p:to>
                                    </p:set>
                                    <p:animEffect transition="in" filter="barn(outHorizontal)">
                                      <p:cBhvr>
                                        <p:cTn id="7" dur="500"/>
                                        <p:tgtEl>
                                          <p:spTgt spid="482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82307"/>
                                        </p:tgtEl>
                                        <p:attrNameLst>
                                          <p:attrName>style.visibility</p:attrName>
                                        </p:attrNameLst>
                                      </p:cBhvr>
                                      <p:to>
                                        <p:strVal val="visible"/>
                                      </p:to>
                                    </p:set>
                                    <p:animEffect transition="in" filter="barn(outHorizontal)">
                                      <p:cBhvr>
                                        <p:cTn id="12" dur="500"/>
                                        <p:tgtEl>
                                          <p:spTgt spid="48230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82308"/>
                                        </p:tgtEl>
                                        <p:attrNameLst>
                                          <p:attrName>style.visibility</p:attrName>
                                        </p:attrNameLst>
                                      </p:cBhvr>
                                      <p:to>
                                        <p:strVal val="visible"/>
                                      </p:to>
                                    </p:set>
                                    <p:animEffect transition="in" filter="diamond(in)">
                                      <p:cBhvr>
                                        <p:cTn id="17" dur="20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0" name="Rectangle 2"/>
          <p:cNvSpPr>
            <a:spLocks noGrp="1" noChangeArrowheads="1"/>
          </p:cNvSpPr>
          <p:nvPr>
            <p:ph type="body" idx="1"/>
          </p:nvPr>
        </p:nvSpPr>
        <p:spPr>
          <a:xfrm>
            <a:off x="323850" y="260350"/>
            <a:ext cx="7543800" cy="1417638"/>
          </a:xfrm>
        </p:spPr>
        <p:txBody>
          <a:bodyPr/>
          <a:lstStyle/>
          <a:p>
            <a:pPr eaLnBrk="1" hangingPunct="1"/>
            <a:r>
              <a:rPr lang="zh-CN" altLang="en-US" sz="2800" b="1" smtClean="0"/>
              <a:t>哥氏流量计可以测出流体的密度：弹性系统自振频率</a:t>
            </a:r>
          </a:p>
        </p:txBody>
      </p:sp>
      <p:graphicFrame>
        <p:nvGraphicFramePr>
          <p:cNvPr id="483331" name="Object 2"/>
          <p:cNvGraphicFramePr>
            <a:graphicFrameLocks noChangeAspect="1"/>
          </p:cNvGraphicFramePr>
          <p:nvPr/>
        </p:nvGraphicFramePr>
        <p:xfrm>
          <a:off x="755650" y="1628775"/>
          <a:ext cx="7345363" cy="2813050"/>
        </p:xfrm>
        <a:graphic>
          <a:graphicData uri="http://schemas.openxmlformats.org/presentationml/2006/ole">
            <mc:AlternateContent xmlns:mc="http://schemas.openxmlformats.org/markup-compatibility/2006">
              <mc:Choice xmlns:v="urn:schemas-microsoft-com:vml" Requires="v">
                <p:oleObj spid="_x0000_s62479" name="Equation" r:id="rId3" imgW="3174840" imgH="1206360" progId="Equation.DSMT4">
                  <p:embed/>
                </p:oleObj>
              </mc:Choice>
              <mc:Fallback>
                <p:oleObj name="Equation" r:id="rId3" imgW="3174840" imgH="1206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345363" cy="281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3330">
                                            <p:txEl>
                                              <p:pRg st="0" end="0"/>
                                            </p:txEl>
                                          </p:spTgt>
                                        </p:tgtEl>
                                        <p:attrNameLst>
                                          <p:attrName>style.visibility</p:attrName>
                                        </p:attrNameLst>
                                      </p:cBhvr>
                                      <p:to>
                                        <p:strVal val="visible"/>
                                      </p:to>
                                    </p:set>
                                    <p:animEffect transition="in" filter="barn(outHorizontal)">
                                      <p:cBhvr>
                                        <p:cTn id="7" dur="500"/>
                                        <p:tgtEl>
                                          <p:spTgt spid="483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83331"/>
                                        </p:tgtEl>
                                        <p:attrNameLst>
                                          <p:attrName>style.visibility</p:attrName>
                                        </p:attrNameLst>
                                      </p:cBhvr>
                                      <p:to>
                                        <p:strVal val="visible"/>
                                      </p:to>
                                    </p:set>
                                    <p:animEffect transition="in" filter="barn(outHorizontal)">
                                      <p:cBhvr>
                                        <p:cTn id="12" dur="500"/>
                                        <p:tgtEl>
                                          <p:spTgt spid="48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1" name="Picture 3"/>
          <p:cNvPicPr>
            <a:picLocks noGrp="1" noChangeAspect="1" noChangeArrowheads="1"/>
          </p:cNvPicPr>
          <p:nvPr>
            <p:ph type="body" idx="1"/>
          </p:nvPr>
        </p:nvPicPr>
        <p:blipFill>
          <a:blip r:embed="rId3"/>
          <a:srcRect/>
          <a:stretch>
            <a:fillRect/>
          </a:stretch>
        </p:blipFill>
        <p:spPr>
          <a:xfrm>
            <a:off x="611188" y="765175"/>
            <a:ext cx="4365625" cy="4433888"/>
          </a:xfrm>
          <a:solidFill>
            <a:srgbClr val="CCFFFF"/>
          </a:solidFill>
          <a:ln>
            <a:solidFill>
              <a:schemeClr val="tx1"/>
            </a:solidFill>
          </a:ln>
        </p:spPr>
      </p:pic>
      <p:sp>
        <p:nvSpPr>
          <p:cNvPr id="593922" name="Text Box 4"/>
          <p:cNvSpPr txBox="1">
            <a:spLocks noChangeArrowheads="1"/>
          </p:cNvSpPr>
          <p:nvPr/>
        </p:nvSpPr>
        <p:spPr bwMode="auto">
          <a:xfrm>
            <a:off x="827088" y="5300663"/>
            <a:ext cx="4249737"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一体化智能孔板流量计</a:t>
            </a:r>
          </a:p>
        </p:txBody>
      </p:sp>
      <p:pic>
        <p:nvPicPr>
          <p:cNvPr id="593923" name="Picture 5" descr="d18LGWT-T文丘利式差压流量计"/>
          <p:cNvPicPr>
            <a:picLocks noChangeAspect="1" noChangeArrowheads="1"/>
          </p:cNvPicPr>
          <p:nvPr/>
        </p:nvPicPr>
        <p:blipFill>
          <a:blip r:embed="rId4"/>
          <a:srcRect/>
          <a:stretch>
            <a:fillRect/>
          </a:stretch>
        </p:blipFill>
        <p:spPr bwMode="auto">
          <a:xfrm>
            <a:off x="5334000" y="1371600"/>
            <a:ext cx="3505200" cy="3200400"/>
          </a:xfrm>
          <a:prstGeom prst="rect">
            <a:avLst/>
          </a:prstGeom>
          <a:noFill/>
          <a:ln w="9525">
            <a:noFill/>
            <a:miter lim="800000"/>
            <a:headEnd/>
            <a:tailEnd/>
          </a:ln>
        </p:spPr>
      </p:pic>
      <p:sp>
        <p:nvSpPr>
          <p:cNvPr id="593924" name="Text Box 6"/>
          <p:cNvSpPr txBox="1">
            <a:spLocks noChangeArrowheads="1"/>
          </p:cNvSpPr>
          <p:nvPr/>
        </p:nvSpPr>
        <p:spPr bwMode="auto">
          <a:xfrm>
            <a:off x="5292725" y="4868863"/>
            <a:ext cx="3581400"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一体化文丘利管</a:t>
            </a:r>
          </a:p>
        </p:txBody>
      </p:sp>
    </p:spTree>
  </p:cSld>
  <p:clrMapOvr>
    <a:masterClrMapping/>
  </p:clrMapOvr>
  <p:transition>
    <p:sndAc>
      <p:stSnd>
        <p:snd r:embed="rId2" name="chimes.wav"/>
      </p:stSnd>
    </p:sndAc>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3" name="标题 1"/>
          <p:cNvSpPr>
            <a:spLocks noGrp="1"/>
          </p:cNvSpPr>
          <p:nvPr>
            <p:ph type="title"/>
          </p:nvPr>
        </p:nvSpPr>
        <p:spPr/>
        <p:txBody>
          <a:bodyPr/>
          <a:lstStyle/>
          <a:p>
            <a:pPr algn="l" eaLnBrk="1" hangingPunct="1"/>
            <a:r>
              <a:rPr lang="zh-CN" altLang="en-US" sz="3200" b="1" smtClean="0"/>
              <a:t>设计选型要点</a:t>
            </a:r>
          </a:p>
        </p:txBody>
      </p:sp>
      <p:sp>
        <p:nvSpPr>
          <p:cNvPr id="3" name="内容占位符 2"/>
          <p:cNvSpPr>
            <a:spLocks noGrp="1"/>
          </p:cNvSpPr>
          <p:nvPr>
            <p:ph idx="1"/>
          </p:nvPr>
        </p:nvSpPr>
        <p:spPr>
          <a:xfrm>
            <a:off x="500063" y="1428750"/>
            <a:ext cx="7929562" cy="4525963"/>
          </a:xfrm>
        </p:spPr>
        <p:txBody>
          <a:bodyPr rtlCol="0">
            <a:noAutofit/>
          </a:bodyPr>
          <a:lstStyle/>
          <a:p>
            <a:pPr algn="just" eaLnBrk="1" fontAlgn="auto" hangingPunct="1">
              <a:lnSpc>
                <a:spcPts val="3200"/>
              </a:lnSpc>
              <a:spcBef>
                <a:spcPts val="0"/>
              </a:spcBef>
              <a:spcAft>
                <a:spcPts val="0"/>
              </a:spcAft>
              <a:defRPr/>
            </a:pPr>
            <a:r>
              <a:rPr lang="zh-CN" altLang="en-US" sz="2400" b="1" dirty="0" smtClean="0">
                <a:latin typeface="+mn-ea"/>
              </a:rPr>
              <a:t>一次元件</a:t>
            </a:r>
            <a:r>
              <a:rPr lang="zh-CN" altLang="en-US" sz="2400" b="1" dirty="0" smtClean="0">
                <a:solidFill>
                  <a:srgbClr val="FF0000"/>
                </a:solidFill>
                <a:latin typeface="+mn-ea"/>
              </a:rPr>
              <a:t>最佳形状的选择、最佳材料和壁厚的选择</a:t>
            </a:r>
            <a:r>
              <a:rPr lang="zh-CN" altLang="en-US" sz="2400" b="1" dirty="0" smtClean="0">
                <a:latin typeface="+mn-ea"/>
              </a:rPr>
              <a:t>。</a:t>
            </a:r>
            <a:endParaRPr lang="en-US" altLang="zh-CN" sz="2400" b="1" dirty="0" smtClean="0">
              <a:latin typeface="+mn-ea"/>
            </a:endParaRPr>
          </a:p>
          <a:p>
            <a:pPr algn="just" eaLnBrk="1" fontAlgn="auto" hangingPunct="1">
              <a:lnSpc>
                <a:spcPts val="3200"/>
              </a:lnSpc>
              <a:spcBef>
                <a:spcPts val="0"/>
              </a:spcBef>
              <a:spcAft>
                <a:spcPts val="0"/>
              </a:spcAft>
              <a:buFont typeface="Wingdings" pitchFamily="2" charset="2"/>
              <a:buNone/>
              <a:defRPr/>
            </a:pPr>
            <a:r>
              <a:rPr lang="en-US" altLang="zh-CN" sz="2400" b="1" dirty="0" smtClean="0">
                <a:latin typeface="+mn-ea"/>
              </a:rPr>
              <a:t>  </a:t>
            </a:r>
            <a:r>
              <a:rPr lang="zh-CN" altLang="en-US" sz="2400" b="1" dirty="0" smtClean="0">
                <a:latin typeface="+mn-ea"/>
              </a:rPr>
              <a:t>一次元件的形状</a:t>
            </a:r>
            <a:r>
              <a:rPr lang="en-US" altLang="zh-CN" sz="2400" b="1" dirty="0" smtClean="0">
                <a:latin typeface="+mn-ea"/>
              </a:rPr>
              <a:t>, </a:t>
            </a:r>
            <a:r>
              <a:rPr lang="zh-CN" altLang="en-US" sz="2400" b="1" dirty="0" smtClean="0">
                <a:latin typeface="+mn-ea"/>
              </a:rPr>
              <a:t>大体上可以归纳为</a:t>
            </a:r>
            <a:r>
              <a:rPr lang="en-US" altLang="zh-CN" sz="2400" b="1" dirty="0" smtClean="0">
                <a:latin typeface="+mn-ea"/>
              </a:rPr>
              <a:t>4</a:t>
            </a:r>
            <a:r>
              <a:rPr lang="zh-CN" altLang="en-US" sz="2400" b="1" dirty="0" smtClean="0">
                <a:latin typeface="+mn-ea"/>
              </a:rPr>
              <a:t>类</a:t>
            </a:r>
            <a:r>
              <a:rPr lang="en-US" altLang="zh-CN" sz="2400" b="1" dirty="0" smtClean="0">
                <a:latin typeface="+mn-ea"/>
              </a:rPr>
              <a:t>, </a:t>
            </a:r>
            <a:r>
              <a:rPr lang="zh-CN" altLang="en-US" sz="2400" b="1" dirty="0" smtClean="0">
                <a:latin typeface="+mn-ea"/>
              </a:rPr>
              <a:t>即弯管形和直管形；</a:t>
            </a:r>
            <a:r>
              <a:rPr lang="en-US" altLang="zh-CN" sz="2400" b="1" dirty="0" smtClean="0">
                <a:latin typeface="+mn-ea"/>
              </a:rPr>
              <a:t> </a:t>
            </a:r>
            <a:r>
              <a:rPr lang="zh-CN" altLang="en-US" sz="2400" b="1" dirty="0" smtClean="0">
                <a:latin typeface="+mn-ea"/>
              </a:rPr>
              <a:t>单管形和多管形</a:t>
            </a:r>
            <a:r>
              <a:rPr lang="en-US" altLang="zh-CN" sz="2400" b="1" dirty="0" smtClean="0">
                <a:latin typeface="+mn-ea"/>
              </a:rPr>
              <a:t>( </a:t>
            </a:r>
            <a:r>
              <a:rPr lang="zh-CN" altLang="en-US" sz="2400" b="1" dirty="0" smtClean="0">
                <a:latin typeface="+mn-ea"/>
              </a:rPr>
              <a:t>双管形</a:t>
            </a:r>
            <a:r>
              <a:rPr lang="en-US" altLang="zh-CN" sz="2400" b="1" dirty="0" smtClean="0">
                <a:latin typeface="+mn-ea"/>
              </a:rPr>
              <a:t>)</a:t>
            </a:r>
            <a:r>
              <a:rPr lang="zh-CN" altLang="en-US" sz="2400" b="1" dirty="0" smtClean="0">
                <a:latin typeface="+mn-ea"/>
              </a:rPr>
              <a:t>。所选的形状愈复杂</a:t>
            </a:r>
            <a:r>
              <a:rPr lang="en-US" altLang="zh-CN" sz="2400" b="1" dirty="0" smtClean="0">
                <a:latin typeface="+mn-ea"/>
              </a:rPr>
              <a:t>, </a:t>
            </a:r>
            <a:r>
              <a:rPr lang="zh-CN" altLang="en-US" sz="2400" b="1" dirty="0" smtClean="0">
                <a:latin typeface="+mn-ea"/>
              </a:rPr>
              <a:t>其</a:t>
            </a:r>
            <a:r>
              <a:rPr lang="en-US" altLang="zh-CN" sz="2400" b="1" dirty="0" err="1" smtClean="0">
                <a:latin typeface="+mn-ea"/>
              </a:rPr>
              <a:t>Coriolis</a:t>
            </a:r>
            <a:r>
              <a:rPr lang="zh-CN" altLang="en-US" sz="2400" b="1" dirty="0" smtClean="0">
                <a:latin typeface="+mn-ea"/>
              </a:rPr>
              <a:t>效应就愈高</a:t>
            </a:r>
            <a:r>
              <a:rPr lang="en-US" altLang="zh-CN" sz="2400" b="1" dirty="0" smtClean="0">
                <a:latin typeface="+mn-ea"/>
              </a:rPr>
              <a:t>, </a:t>
            </a:r>
            <a:r>
              <a:rPr lang="zh-CN" altLang="en-US" sz="2400" b="1" dirty="0" smtClean="0">
                <a:latin typeface="+mn-ea"/>
              </a:rPr>
              <a:t>但生产工艺和技术就愈复杂</a:t>
            </a:r>
            <a:r>
              <a:rPr lang="en-US" altLang="zh-CN" sz="2400" b="1" dirty="0" smtClean="0">
                <a:latin typeface="+mn-ea"/>
              </a:rPr>
              <a:t>, </a:t>
            </a:r>
            <a:r>
              <a:rPr lang="zh-CN" altLang="en-US" sz="2400" b="1" dirty="0" smtClean="0">
                <a:latin typeface="+mn-ea"/>
              </a:rPr>
              <a:t>因而其成本就愈高。</a:t>
            </a:r>
            <a:endParaRPr lang="en-US" altLang="zh-CN" sz="2400" b="1" dirty="0" smtClean="0">
              <a:latin typeface="+mn-ea"/>
            </a:endParaRPr>
          </a:p>
          <a:p>
            <a:pPr algn="just" eaLnBrk="1" fontAlgn="auto" hangingPunct="1">
              <a:lnSpc>
                <a:spcPts val="3200"/>
              </a:lnSpc>
              <a:spcBef>
                <a:spcPts val="0"/>
              </a:spcBef>
              <a:spcAft>
                <a:spcPts val="0"/>
              </a:spcAft>
              <a:defRPr/>
            </a:pPr>
            <a:r>
              <a:rPr lang="zh-CN" altLang="en-US" sz="2400" b="1" dirty="0" smtClean="0">
                <a:latin typeface="+mn-ea"/>
              </a:rPr>
              <a:t>在选型时</a:t>
            </a:r>
            <a:r>
              <a:rPr lang="en-US" altLang="zh-CN" sz="2400" b="1" dirty="0" smtClean="0">
                <a:latin typeface="+mn-ea"/>
              </a:rPr>
              <a:t>, </a:t>
            </a:r>
            <a:r>
              <a:rPr lang="zh-CN" altLang="en-US" sz="2400" b="1" dirty="0" smtClean="0">
                <a:latin typeface="+mn-ea"/>
              </a:rPr>
              <a:t>其原则主要是要平衡所选的</a:t>
            </a:r>
            <a:r>
              <a:rPr lang="zh-CN" altLang="en-US" sz="2400" b="1" dirty="0" smtClean="0">
                <a:solidFill>
                  <a:srgbClr val="FF0000"/>
                </a:solidFill>
                <a:latin typeface="+mn-ea"/>
              </a:rPr>
              <a:t>一次元件的性能、最佳使用范围和成本</a:t>
            </a:r>
            <a:r>
              <a:rPr lang="zh-CN" altLang="en-US" sz="2400" b="1" dirty="0" smtClean="0">
                <a:latin typeface="+mn-ea"/>
              </a:rPr>
              <a:t>这</a:t>
            </a:r>
            <a:r>
              <a:rPr lang="en-US" altLang="zh-CN" sz="2400" b="1" dirty="0" smtClean="0">
                <a:latin typeface="+mn-ea"/>
              </a:rPr>
              <a:t>3</a:t>
            </a:r>
            <a:r>
              <a:rPr lang="zh-CN" altLang="en-US" sz="2400" b="1" dirty="0" smtClean="0">
                <a:latin typeface="+mn-ea"/>
              </a:rPr>
              <a:t>个因素。</a:t>
            </a:r>
          </a:p>
          <a:p>
            <a:pPr algn="just" eaLnBrk="1" fontAlgn="auto" hangingPunct="1">
              <a:spcAft>
                <a:spcPts val="0"/>
              </a:spcAft>
              <a:buFont typeface="Wingdings" pitchFamily="2" charset="2"/>
              <a:buNone/>
              <a:defRPr/>
            </a:pPr>
            <a:endParaRPr lang="zh-CN" altLang="en-US" sz="2400" dirty="0">
              <a:latin typeface="+mn-ea"/>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7" name="标题 1"/>
          <p:cNvSpPr>
            <a:spLocks noGrp="1"/>
          </p:cNvSpPr>
          <p:nvPr>
            <p:ph type="title"/>
          </p:nvPr>
        </p:nvSpPr>
        <p:spPr/>
        <p:txBody>
          <a:bodyPr/>
          <a:lstStyle/>
          <a:p>
            <a:pPr algn="l" eaLnBrk="1" hangingPunct="1"/>
            <a:r>
              <a:rPr lang="zh-CN" altLang="en-US" sz="3200" b="1" smtClean="0"/>
              <a:t>应用领域及发展</a:t>
            </a:r>
          </a:p>
        </p:txBody>
      </p:sp>
      <p:sp>
        <p:nvSpPr>
          <p:cNvPr id="3" name="内容占位符 2"/>
          <p:cNvSpPr>
            <a:spLocks noGrp="1"/>
          </p:cNvSpPr>
          <p:nvPr>
            <p:ph idx="1"/>
          </p:nvPr>
        </p:nvSpPr>
        <p:spPr>
          <a:xfrm>
            <a:off x="357188" y="1428750"/>
            <a:ext cx="8186737" cy="4525963"/>
          </a:xfrm>
        </p:spPr>
        <p:txBody>
          <a:bodyPr rtlCol="0">
            <a:noAutofit/>
          </a:bodyPr>
          <a:lstStyle/>
          <a:p>
            <a:pPr algn="just" eaLnBrk="1" fontAlgn="auto" hangingPunct="1">
              <a:lnSpc>
                <a:spcPct val="120000"/>
              </a:lnSpc>
              <a:spcBef>
                <a:spcPts val="0"/>
              </a:spcBef>
              <a:spcAft>
                <a:spcPts val="0"/>
              </a:spcAft>
              <a:defRPr/>
            </a:pPr>
            <a:r>
              <a:rPr lang="zh-CN" altLang="en-US" sz="2400" b="1" dirty="0" smtClean="0">
                <a:latin typeface="+mn-ea"/>
              </a:rPr>
              <a:t>科氏质量流量计特别适合于</a:t>
            </a:r>
            <a:r>
              <a:rPr lang="zh-CN" altLang="en-US" sz="2400" b="1" dirty="0" smtClean="0">
                <a:solidFill>
                  <a:srgbClr val="FF0000"/>
                </a:solidFill>
                <a:latin typeface="+mn-ea"/>
              </a:rPr>
              <a:t>粘度大的流量测量</a:t>
            </a:r>
            <a:r>
              <a:rPr lang="en-US" altLang="zh-CN" sz="2400" b="1" dirty="0" smtClean="0">
                <a:latin typeface="+mn-ea"/>
              </a:rPr>
              <a:t>, </a:t>
            </a:r>
            <a:r>
              <a:rPr lang="zh-CN" altLang="en-US" sz="2400" b="1" dirty="0" smtClean="0">
                <a:latin typeface="+mn-ea"/>
              </a:rPr>
              <a:t>如各种乳胶混合浆油、漆涂料、维生素浆、纸浆、重油高分子聚合物的浆液等。</a:t>
            </a:r>
            <a:endParaRPr lang="en-US" altLang="zh-CN" sz="2400" b="1" dirty="0" smtClean="0">
              <a:latin typeface="+mn-ea"/>
            </a:endParaRPr>
          </a:p>
          <a:p>
            <a:pPr algn="just" eaLnBrk="1" fontAlgn="auto" hangingPunct="1">
              <a:lnSpc>
                <a:spcPct val="120000"/>
              </a:lnSpc>
              <a:spcBef>
                <a:spcPts val="0"/>
              </a:spcBef>
              <a:spcAft>
                <a:spcPts val="0"/>
              </a:spcAft>
              <a:defRPr/>
            </a:pPr>
            <a:r>
              <a:rPr lang="zh-CN" altLang="en-US" sz="2400" b="1" dirty="0" smtClean="0">
                <a:solidFill>
                  <a:srgbClr val="FF0000"/>
                </a:solidFill>
                <a:latin typeface="+mn-ea"/>
              </a:rPr>
              <a:t>精度和稳定度较高</a:t>
            </a:r>
            <a:r>
              <a:rPr lang="en-US" altLang="zh-CN" sz="2400" b="1" dirty="0" smtClean="0">
                <a:solidFill>
                  <a:srgbClr val="FF0000"/>
                </a:solidFill>
                <a:latin typeface="+mn-ea"/>
              </a:rPr>
              <a:t>, </a:t>
            </a:r>
            <a:r>
              <a:rPr lang="zh-CN" altLang="en-US" sz="2400" b="1" dirty="0" smtClean="0">
                <a:solidFill>
                  <a:srgbClr val="FF0000"/>
                </a:solidFill>
                <a:latin typeface="+mn-ea"/>
              </a:rPr>
              <a:t>量程比也比较大</a:t>
            </a:r>
            <a:r>
              <a:rPr lang="zh-CN" altLang="en-US" sz="2400" b="1" dirty="0" smtClean="0">
                <a:latin typeface="+mn-ea"/>
              </a:rPr>
              <a:t>。科氏质量流量计应用到各个不同工业领域</a:t>
            </a:r>
            <a:r>
              <a:rPr lang="en-US" altLang="zh-CN" sz="2400" b="1" dirty="0" smtClean="0">
                <a:latin typeface="+mn-ea"/>
              </a:rPr>
              <a:t>: </a:t>
            </a:r>
            <a:r>
              <a:rPr lang="zh-CN" altLang="en-US" sz="2400" b="1" dirty="0" smtClean="0">
                <a:latin typeface="+mn-ea"/>
              </a:rPr>
              <a:t>化工、制药、食品饮料、制冷、能源、石油等。在上述工业中</a:t>
            </a:r>
            <a:r>
              <a:rPr lang="en-US" altLang="zh-CN" sz="2400" b="1" dirty="0" smtClean="0">
                <a:latin typeface="+mn-ea"/>
              </a:rPr>
              <a:t>, </a:t>
            </a:r>
            <a:r>
              <a:rPr lang="zh-CN" altLang="en-US" sz="2400" b="1" dirty="0" smtClean="0">
                <a:latin typeface="+mn-ea"/>
              </a:rPr>
              <a:t>多数用于配料混合的加工过程的控制。</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1357313"/>
            <a:ext cx="8001000" cy="4525962"/>
          </a:xfrm>
        </p:spPr>
        <p:txBody>
          <a:bodyPr rtlCol="0">
            <a:normAutofit/>
          </a:bodyPr>
          <a:lstStyle/>
          <a:p>
            <a:pPr algn="just" eaLnBrk="1" fontAlgn="auto" hangingPunct="1">
              <a:lnSpc>
                <a:spcPct val="120000"/>
              </a:lnSpc>
              <a:spcBef>
                <a:spcPts val="0"/>
              </a:spcBef>
              <a:spcAft>
                <a:spcPts val="0"/>
              </a:spcAft>
              <a:buFont typeface="Wingdings" pitchFamily="2" charset="2"/>
              <a:buNone/>
              <a:defRPr/>
            </a:pPr>
            <a:r>
              <a:rPr lang="zh-CN" altLang="en-US" sz="2800" b="1" dirty="0" smtClean="0">
                <a:latin typeface="+mn-ea"/>
              </a:rPr>
              <a:t>    国外科氏质量流量计已发展</a:t>
            </a:r>
            <a:r>
              <a:rPr lang="en-US" altLang="zh-CN" sz="2800" b="1" dirty="0" smtClean="0">
                <a:latin typeface="+mn-ea"/>
              </a:rPr>
              <a:t>30</a:t>
            </a:r>
            <a:r>
              <a:rPr lang="zh-CN" altLang="en-US" sz="2800" b="1" dirty="0" smtClean="0">
                <a:latin typeface="+mn-ea"/>
              </a:rPr>
              <a:t>余系列</a:t>
            </a:r>
            <a:r>
              <a:rPr lang="en-US" altLang="zh-CN" sz="2800" b="1" dirty="0" smtClean="0">
                <a:latin typeface="+mn-ea"/>
              </a:rPr>
              <a:t>, </a:t>
            </a:r>
            <a:r>
              <a:rPr lang="zh-CN" altLang="en-US" sz="2800" b="1" dirty="0" smtClean="0">
                <a:latin typeface="+mn-ea"/>
              </a:rPr>
              <a:t>各系列开发在技术上眼点在于</a:t>
            </a:r>
            <a:endParaRPr lang="en-US" altLang="zh-CN" sz="2800" b="1" dirty="0" smtClean="0">
              <a:latin typeface="+mn-ea"/>
            </a:endParaRPr>
          </a:p>
          <a:p>
            <a:pPr algn="just" eaLnBrk="1" fontAlgn="auto" hangingPunct="1">
              <a:lnSpc>
                <a:spcPct val="120000"/>
              </a:lnSpc>
              <a:spcBef>
                <a:spcPts val="0"/>
              </a:spcBef>
              <a:spcAft>
                <a:spcPts val="0"/>
              </a:spcAft>
              <a:defRPr/>
            </a:pPr>
            <a:r>
              <a:rPr lang="zh-CN" altLang="en-US" sz="2800" b="1" dirty="0" smtClean="0">
                <a:latin typeface="+mn-ea"/>
              </a:rPr>
              <a:t>流量检测管结构上设计创新；</a:t>
            </a:r>
            <a:endParaRPr lang="en-US" altLang="zh-CN" sz="2800" b="1" dirty="0" smtClean="0">
              <a:latin typeface="+mn-ea"/>
            </a:endParaRPr>
          </a:p>
          <a:p>
            <a:pPr algn="just" eaLnBrk="1" fontAlgn="auto" hangingPunct="1">
              <a:lnSpc>
                <a:spcPct val="120000"/>
              </a:lnSpc>
              <a:spcBef>
                <a:spcPts val="0"/>
              </a:spcBef>
              <a:spcAft>
                <a:spcPts val="0"/>
              </a:spcAft>
              <a:defRPr/>
            </a:pPr>
            <a:r>
              <a:rPr lang="zh-CN" altLang="en-US" sz="2800" b="1" dirty="0" smtClean="0">
                <a:latin typeface="+mn-ea"/>
              </a:rPr>
              <a:t>提高仪表稳定性和精度等性能</a:t>
            </a:r>
            <a:r>
              <a:rPr lang="en-US" altLang="zh-CN" sz="2800" b="1" dirty="0" smtClean="0">
                <a:latin typeface="+mn-ea"/>
              </a:rPr>
              <a:t>, </a:t>
            </a:r>
          </a:p>
          <a:p>
            <a:pPr algn="just" eaLnBrk="1" fontAlgn="auto" hangingPunct="1">
              <a:lnSpc>
                <a:spcPct val="120000"/>
              </a:lnSpc>
              <a:spcBef>
                <a:spcPts val="0"/>
              </a:spcBef>
              <a:spcAft>
                <a:spcPts val="0"/>
              </a:spcAft>
              <a:defRPr/>
            </a:pPr>
            <a:r>
              <a:rPr lang="zh-CN" altLang="en-US" sz="2800" b="1" dirty="0" smtClean="0">
                <a:latin typeface="+mn-ea"/>
              </a:rPr>
              <a:t>增加测量管挠度</a:t>
            </a:r>
            <a:r>
              <a:rPr lang="en-US" altLang="zh-CN" sz="2800" b="1" dirty="0" smtClean="0">
                <a:latin typeface="+mn-ea"/>
              </a:rPr>
              <a:t>, </a:t>
            </a:r>
            <a:r>
              <a:rPr lang="zh-CN" altLang="en-US" sz="2800" b="1" dirty="0" smtClean="0">
                <a:latin typeface="+mn-ea"/>
              </a:rPr>
              <a:t>提高灵敏度；</a:t>
            </a:r>
            <a:endParaRPr lang="en-US" altLang="zh-CN" sz="2800" b="1" dirty="0" smtClean="0">
              <a:latin typeface="+mn-ea"/>
            </a:endParaRPr>
          </a:p>
          <a:p>
            <a:pPr algn="just" eaLnBrk="1" fontAlgn="auto" hangingPunct="1">
              <a:lnSpc>
                <a:spcPct val="120000"/>
              </a:lnSpc>
              <a:spcBef>
                <a:spcPts val="0"/>
              </a:spcBef>
              <a:spcAft>
                <a:spcPts val="0"/>
              </a:spcAft>
              <a:defRPr/>
            </a:pPr>
            <a:r>
              <a:rPr lang="zh-CN" altLang="en-US" sz="2800" b="1" dirty="0" smtClean="0">
                <a:latin typeface="+mn-ea"/>
              </a:rPr>
              <a:t>改善测量管应力分布</a:t>
            </a:r>
            <a:r>
              <a:rPr lang="en-US" altLang="zh-CN" sz="2800" b="1" dirty="0" smtClean="0">
                <a:latin typeface="+mn-ea"/>
              </a:rPr>
              <a:t>, </a:t>
            </a:r>
            <a:r>
              <a:rPr lang="zh-CN" altLang="en-US" sz="2800" b="1" dirty="0" smtClean="0">
                <a:latin typeface="+mn-ea"/>
              </a:rPr>
              <a:t>降低疲劳损坏</a:t>
            </a:r>
            <a:r>
              <a:rPr lang="en-US" altLang="zh-CN" sz="2800" b="1" dirty="0" smtClean="0">
                <a:latin typeface="+mn-ea"/>
              </a:rPr>
              <a:t>, </a:t>
            </a:r>
            <a:r>
              <a:rPr lang="zh-CN" altLang="en-US" sz="2800" b="1" dirty="0" smtClean="0">
                <a:latin typeface="+mn-ea"/>
              </a:rPr>
              <a:t>加强抗振动干扰能力等方面。</a:t>
            </a:r>
          </a:p>
          <a:p>
            <a:pPr eaLnBrk="1" fontAlgn="auto" hangingPunct="1">
              <a:spcAft>
                <a:spcPts val="0"/>
              </a:spcAft>
              <a:defRPr/>
            </a:pPr>
            <a:endParaRPr lang="zh-CN" altLang="en-US" sz="2800" b="1" dirty="0" smtClean="0"/>
          </a:p>
          <a:p>
            <a:pPr eaLnBrk="1" fontAlgn="auto" hangingPunct="1">
              <a:spcAft>
                <a:spcPts val="0"/>
              </a:spcAft>
              <a:buFont typeface="Wingdings" pitchFamily="2" charset="2"/>
              <a:buNone/>
              <a:defRPr/>
            </a:pPr>
            <a:endParaRPr lang="zh-CN" altLang="en-US" sz="28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1985" name="Rectangle 2"/>
          <p:cNvSpPr>
            <a:spLocks noGrp="1" noChangeArrowheads="1"/>
          </p:cNvSpPr>
          <p:nvPr>
            <p:ph type="body" idx="1"/>
          </p:nvPr>
        </p:nvSpPr>
        <p:spPr>
          <a:xfrm>
            <a:off x="3779838" y="1268413"/>
            <a:ext cx="4932362" cy="4221162"/>
          </a:xfrm>
        </p:spPr>
        <p:txBody>
          <a:bodyPr/>
          <a:lstStyle/>
          <a:p>
            <a:pPr algn="just" eaLnBrk="1" hangingPunct="1">
              <a:buFont typeface="Wingdings" pitchFamily="2" charset="2"/>
              <a:buNone/>
            </a:pPr>
            <a:r>
              <a:rPr lang="en-US" altLang="zh-CN" b="1" smtClean="0">
                <a:latin typeface="宋体" charset="-122"/>
              </a:rPr>
              <a:t>      E+H</a:t>
            </a:r>
            <a:r>
              <a:rPr lang="zh-CN" altLang="en-US" b="1" smtClean="0">
                <a:latin typeface="宋体" charset="-122"/>
              </a:rPr>
              <a:t>公司推出的科里奥流量计</a:t>
            </a:r>
            <a:r>
              <a:rPr lang="en-US" altLang="zh-CN" b="1" smtClean="0">
                <a:latin typeface="宋体" charset="-122"/>
              </a:rPr>
              <a:t>，</a:t>
            </a:r>
            <a:r>
              <a:rPr lang="zh-CN" altLang="en-US" b="1" smtClean="0">
                <a:latin typeface="宋体" charset="-122"/>
              </a:rPr>
              <a:t>用于测量质量、体积、密度和温度，液体中质量流量的测量精度为±0.15%，气体中精度±0.5%。</a:t>
            </a:r>
            <a:endParaRPr lang="en-US" altLang="zh-CN" b="1" smtClean="0">
              <a:latin typeface="宋体" charset="-122"/>
            </a:endParaRPr>
          </a:p>
          <a:p>
            <a:pPr algn="just" eaLnBrk="1" hangingPunct="1"/>
            <a:endParaRPr lang="zh-CN" altLang="en-US" b="1" smtClean="0">
              <a:latin typeface="宋体" charset="-122"/>
            </a:endParaRPr>
          </a:p>
        </p:txBody>
      </p:sp>
      <p:pic>
        <p:nvPicPr>
          <p:cNvPr id="681986" name="Picture 3"/>
          <p:cNvPicPr>
            <a:picLocks noChangeAspect="1" noChangeArrowheads="1"/>
          </p:cNvPicPr>
          <p:nvPr/>
        </p:nvPicPr>
        <p:blipFill>
          <a:blip r:embed="rId2"/>
          <a:srcRect/>
          <a:stretch>
            <a:fillRect/>
          </a:stretch>
        </p:blipFill>
        <p:spPr bwMode="auto">
          <a:xfrm>
            <a:off x="539750" y="692150"/>
            <a:ext cx="3308350" cy="482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09" name="Rectangle 2"/>
          <p:cNvSpPr>
            <a:spLocks noGrp="1" noChangeArrowheads="1"/>
          </p:cNvSpPr>
          <p:nvPr>
            <p:ph type="body" idx="1"/>
          </p:nvPr>
        </p:nvSpPr>
        <p:spPr>
          <a:xfrm>
            <a:off x="611560" y="764704"/>
            <a:ext cx="8135937" cy="5194300"/>
          </a:xfrm>
        </p:spPr>
        <p:txBody>
          <a:bodyPr/>
          <a:lstStyle/>
          <a:p>
            <a:pPr eaLnBrk="1" hangingPunct="1">
              <a:lnSpc>
                <a:spcPts val="3000"/>
              </a:lnSpc>
              <a:spcBef>
                <a:spcPct val="0"/>
              </a:spcBef>
              <a:buFont typeface="Wingdings" pitchFamily="2" charset="2"/>
              <a:buNone/>
            </a:pPr>
            <a:r>
              <a:rPr lang="zh-CN" altLang="en-US" sz="2400" b="1" smtClean="0">
                <a:latin typeface="Times New Roman" pitchFamily="18" charset="0"/>
              </a:rPr>
              <a:t>三 、热式（气体）质量流量计 </a:t>
            </a:r>
            <a:endParaRPr lang="en-US" altLang="zh-CN" sz="2400" b="1" smtClean="0">
              <a:latin typeface="Times New Roman" pitchFamily="18" charset="0"/>
            </a:endParaRPr>
          </a:p>
          <a:p>
            <a:pPr eaLnBrk="1" hangingPunct="1">
              <a:lnSpc>
                <a:spcPts val="3000"/>
              </a:lnSpc>
              <a:spcBef>
                <a:spcPct val="0"/>
              </a:spcBef>
              <a:buFont typeface="Wingdings" pitchFamily="2" charset="2"/>
              <a:buNone/>
            </a:pPr>
            <a:endParaRPr lang="zh-CN" altLang="en-US" sz="2400" b="1" smtClean="0">
              <a:latin typeface="Times New Roman" pitchFamily="18" charset="0"/>
            </a:endParaRPr>
          </a:p>
          <a:p>
            <a:pPr eaLnBrk="1" hangingPunct="1">
              <a:lnSpc>
                <a:spcPts val="3000"/>
              </a:lnSpc>
              <a:spcBef>
                <a:spcPct val="0"/>
              </a:spcBef>
              <a:buFont typeface="Wingdings" pitchFamily="2" charset="2"/>
              <a:buNone/>
            </a:pPr>
            <a:r>
              <a:rPr lang="en-US" altLang="zh-CN" sz="2400" b="1" smtClean="0">
                <a:latin typeface="Times New Roman" pitchFamily="18" charset="0"/>
              </a:rPr>
              <a:t>1</a:t>
            </a:r>
            <a:r>
              <a:rPr lang="zh-CN" altLang="en-US" sz="2400" b="1" smtClean="0">
                <a:latin typeface="Times New Roman" pitchFamily="18" charset="0"/>
              </a:rPr>
              <a:t>、工作原理</a:t>
            </a:r>
          </a:p>
          <a:p>
            <a:pPr eaLnBrk="1" hangingPunct="1">
              <a:lnSpc>
                <a:spcPts val="3000"/>
              </a:lnSpc>
              <a:spcBef>
                <a:spcPct val="0"/>
              </a:spcBef>
              <a:buFont typeface="Wingdings" pitchFamily="2" charset="2"/>
              <a:buNone/>
            </a:pPr>
            <a:r>
              <a:rPr lang="zh-CN" altLang="en-US" sz="2400" b="1" smtClean="0">
                <a:latin typeface="Times New Roman" pitchFamily="18" charset="0"/>
              </a:rPr>
              <a:t>            </a:t>
            </a:r>
            <a:r>
              <a:rPr lang="zh-CN" altLang="en-US" sz="2400" b="1" smtClean="0">
                <a:solidFill>
                  <a:srgbClr val="FF0000"/>
                </a:solidFill>
                <a:latin typeface="Times New Roman" pitchFamily="18" charset="0"/>
              </a:rPr>
              <a:t>热式气体质量流量计是利用热传导原理</a:t>
            </a:r>
            <a:r>
              <a:rPr lang="zh-CN" altLang="en-US" sz="2400" b="1" smtClean="0">
                <a:latin typeface="Times New Roman" pitchFamily="18" charset="0"/>
              </a:rPr>
              <a:t>而设计的，采用这种原理有两种实现方法：</a:t>
            </a:r>
            <a:r>
              <a:rPr lang="zh-CN" altLang="en-US" sz="2400" b="1" smtClean="0">
                <a:solidFill>
                  <a:srgbClr val="FF0000"/>
                </a:solidFill>
                <a:latin typeface="Times New Roman" pitchFamily="18" charset="0"/>
              </a:rPr>
              <a:t>恒功率法，恒温差</a:t>
            </a:r>
          </a:p>
          <a:p>
            <a:pPr eaLnBrk="1" hangingPunct="1">
              <a:lnSpc>
                <a:spcPts val="3000"/>
              </a:lnSpc>
              <a:spcBef>
                <a:spcPct val="0"/>
              </a:spcBef>
              <a:buFont typeface="Wingdings" pitchFamily="2" charset="2"/>
              <a:buNone/>
            </a:pPr>
            <a:endParaRPr lang="zh-CN" altLang="en-US" sz="2400" b="1" smtClean="0">
              <a:latin typeface="Times New Roman" pitchFamily="18" charset="0"/>
              <a:cs typeface="Times New Roman" pitchFamily="18" charset="0"/>
            </a:endParaRPr>
          </a:p>
          <a:p>
            <a:pPr eaLnBrk="1" hangingPunct="1">
              <a:lnSpc>
                <a:spcPts val="3000"/>
              </a:lnSpc>
              <a:spcBef>
                <a:spcPct val="0"/>
              </a:spcBef>
              <a:buFont typeface="Wingdings" pitchFamily="2" charset="2"/>
              <a:buNone/>
            </a:pPr>
            <a:r>
              <a:rPr lang="zh-CN" altLang="en-US" sz="2400" b="1" smtClean="0">
                <a:latin typeface="Times New Roman" pitchFamily="18" charset="0"/>
                <a:cs typeface="Times New Roman" pitchFamily="18" charset="0"/>
              </a:rPr>
              <a:t>     </a:t>
            </a:r>
            <a:endParaRPr lang="en-US" altLang="zh-CN" sz="2400" b="1" smtClean="0">
              <a:latin typeface="Times New Roman" pitchFamily="18" charset="0"/>
              <a:cs typeface="Times New Roman" pitchFamily="18" charset="0"/>
            </a:endParaRPr>
          </a:p>
          <a:p>
            <a:pPr eaLnBrk="1" hangingPunct="1">
              <a:lnSpc>
                <a:spcPts val="3000"/>
              </a:lnSpc>
              <a:spcBef>
                <a:spcPct val="0"/>
              </a:spcBef>
              <a:buFont typeface="Wingdings" pitchFamily="2" charset="2"/>
              <a:buNone/>
            </a:pPr>
            <a:r>
              <a:rPr lang="en-US" altLang="zh-CN" sz="2400" b="1" smtClean="0">
                <a:latin typeface="Times New Roman" pitchFamily="18" charset="0"/>
                <a:cs typeface="Times New Roman" pitchFamily="18" charset="0"/>
              </a:rPr>
              <a:t>        P    — </a:t>
            </a:r>
            <a:r>
              <a:rPr lang="zh-CN" altLang="en-US" sz="2400" b="1" smtClean="0">
                <a:latin typeface="Times New Roman" pitchFamily="18" charset="0"/>
                <a:cs typeface="Times New Roman" pitchFamily="18" charset="0"/>
              </a:rPr>
              <a:t>消耗功率   </a:t>
            </a:r>
            <a:endParaRPr lang="en-US" altLang="zh-CN" sz="2400" b="1" smtClean="0">
              <a:latin typeface="Times New Roman" pitchFamily="18" charset="0"/>
              <a:cs typeface="Times New Roman" pitchFamily="18" charset="0"/>
            </a:endParaRPr>
          </a:p>
          <a:p>
            <a:pPr eaLnBrk="1" hangingPunct="1">
              <a:lnSpc>
                <a:spcPts val="3000"/>
              </a:lnSpc>
              <a:spcBef>
                <a:spcPct val="0"/>
              </a:spcBef>
              <a:buFont typeface="Wingdings" pitchFamily="2" charset="2"/>
              <a:buNone/>
            </a:pPr>
            <a:r>
              <a:rPr lang="en-US" altLang="zh-CN" sz="2400" b="1" smtClean="0">
                <a:latin typeface="Times New Roman" pitchFamily="18" charset="0"/>
                <a:cs typeface="Times New Roman" pitchFamily="18" charset="0"/>
              </a:rPr>
              <a:t>       </a:t>
            </a:r>
            <a:r>
              <a:rPr lang="zh-CN" altLang="en-US" sz="2400" b="1" smtClean="0">
                <a:latin typeface="Times New Roman" pitchFamily="18" charset="0"/>
                <a:cs typeface="Times New Roman" pitchFamily="18" charset="0"/>
              </a:rPr>
              <a:t>△</a:t>
            </a:r>
            <a:r>
              <a:rPr lang="en-US" altLang="zh-CN" sz="2400" b="1" smtClean="0">
                <a:latin typeface="Times New Roman" pitchFamily="18" charset="0"/>
                <a:cs typeface="Times New Roman" pitchFamily="18" charset="0"/>
              </a:rPr>
              <a:t>T — </a:t>
            </a:r>
            <a:r>
              <a:rPr lang="zh-CN" altLang="en-US" sz="2400" b="1" smtClean="0">
                <a:latin typeface="Times New Roman" pitchFamily="18" charset="0"/>
                <a:cs typeface="Times New Roman" pitchFamily="18" charset="0"/>
              </a:rPr>
              <a:t>两个传感器之间的温度差；</a:t>
            </a:r>
          </a:p>
          <a:p>
            <a:pPr eaLnBrk="1" hangingPunct="1">
              <a:lnSpc>
                <a:spcPts val="3000"/>
              </a:lnSpc>
              <a:spcBef>
                <a:spcPct val="0"/>
              </a:spcBef>
              <a:buFont typeface="Wingdings" pitchFamily="2" charset="2"/>
              <a:buNone/>
            </a:pPr>
            <a:r>
              <a:rPr lang="zh-CN" altLang="en-US" sz="2400" b="1" i="1" smtClean="0">
                <a:latin typeface="Times New Roman" pitchFamily="18" charset="0"/>
                <a:cs typeface="Times New Roman" pitchFamily="18" charset="0"/>
              </a:rPr>
              <a:t>        </a:t>
            </a:r>
            <a:r>
              <a:rPr lang="en-US" altLang="zh-CN" sz="2400" b="1" i="1" smtClean="0">
                <a:latin typeface="Times New Roman" pitchFamily="18" charset="0"/>
                <a:cs typeface="Times New Roman" pitchFamily="18" charset="0"/>
              </a:rPr>
              <a:t>q</a:t>
            </a:r>
            <a:r>
              <a:rPr lang="en-US" altLang="zh-CN" sz="2400" b="1" i="1" baseline="-25000" smtClean="0">
                <a:latin typeface="Times New Roman" pitchFamily="18" charset="0"/>
                <a:cs typeface="Times New Roman" pitchFamily="18" charset="0"/>
              </a:rPr>
              <a:t>m  </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质量流量；</a:t>
            </a:r>
          </a:p>
          <a:p>
            <a:pPr eaLnBrk="1" hangingPunct="1">
              <a:lnSpc>
                <a:spcPts val="3000"/>
              </a:lnSpc>
              <a:spcBef>
                <a:spcPct val="0"/>
              </a:spcBef>
              <a:buFont typeface="Wingdings" pitchFamily="2" charset="2"/>
              <a:buNone/>
            </a:pPr>
            <a:r>
              <a:rPr lang="en-US" altLang="zh-CN" sz="2400" b="1" smtClean="0">
                <a:latin typeface="Times New Roman" pitchFamily="18" charset="0"/>
                <a:cs typeface="Times New Roman" pitchFamily="18" charset="0"/>
              </a:rPr>
              <a:t>        M   —</a:t>
            </a:r>
            <a:r>
              <a:rPr lang="zh-CN" altLang="en-US" sz="2400" b="1" smtClean="0">
                <a:latin typeface="Times New Roman" pitchFamily="18" charset="0"/>
                <a:cs typeface="Times New Roman" pitchFamily="18" charset="0"/>
              </a:rPr>
              <a:t>指数系数，</a:t>
            </a:r>
          </a:p>
          <a:p>
            <a:pPr eaLnBrk="1" hangingPunct="1">
              <a:lnSpc>
                <a:spcPts val="3000"/>
              </a:lnSpc>
              <a:spcBef>
                <a:spcPct val="0"/>
              </a:spcBef>
              <a:buFont typeface="Wingdings" pitchFamily="2" charset="2"/>
              <a:buNone/>
            </a:pPr>
            <a:r>
              <a:rPr lang="en-US" altLang="zh-CN" sz="2400" b="1" smtClean="0">
                <a:latin typeface="Times New Roman" pitchFamily="18" charset="0"/>
                <a:cs typeface="Times New Roman" pitchFamily="18" charset="0"/>
              </a:rPr>
              <a:t>         A</a:t>
            </a:r>
            <a:r>
              <a:rPr lang="zh-CN" altLang="en-US" sz="2400" b="1" smtClean="0">
                <a:latin typeface="Times New Roman" pitchFamily="18" charset="0"/>
                <a:cs typeface="Times New Roman" pitchFamily="18" charset="0"/>
              </a:rPr>
              <a:t>，</a:t>
            </a:r>
            <a:r>
              <a:rPr lang="en-US" altLang="zh-CN" sz="2400" b="1" smtClean="0">
                <a:latin typeface="Times New Roman" pitchFamily="18" charset="0"/>
                <a:cs typeface="Times New Roman" pitchFamily="18" charset="0"/>
              </a:rPr>
              <a:t>B —</a:t>
            </a:r>
            <a:r>
              <a:rPr lang="zh-CN" altLang="en-US" sz="2400" b="1" smtClean="0">
                <a:latin typeface="Times New Roman" pitchFamily="18" charset="0"/>
                <a:cs typeface="Times New Roman" pitchFamily="18" charset="0"/>
              </a:rPr>
              <a:t>与气体物理性质有关的常数</a:t>
            </a:r>
          </a:p>
        </p:txBody>
      </p:sp>
      <p:graphicFrame>
        <p:nvGraphicFramePr>
          <p:cNvPr id="683011" name="Object 3"/>
          <p:cNvGraphicFramePr>
            <a:graphicFrameLocks noChangeAspect="1"/>
          </p:cNvGraphicFramePr>
          <p:nvPr>
            <p:extLst>
              <p:ext uri="{D42A27DB-BD31-4B8C-83A1-F6EECF244321}">
                <p14:modId xmlns:p14="http://schemas.microsoft.com/office/powerpoint/2010/main" val="923497279"/>
              </p:ext>
            </p:extLst>
          </p:nvPr>
        </p:nvGraphicFramePr>
        <p:xfrm>
          <a:off x="1259632" y="2841758"/>
          <a:ext cx="2663825" cy="496888"/>
        </p:xfrm>
        <a:graphic>
          <a:graphicData uri="http://schemas.openxmlformats.org/presentationml/2006/ole">
            <mc:AlternateContent xmlns:mc="http://schemas.openxmlformats.org/markup-compatibility/2006">
              <mc:Choice xmlns:v="urn:schemas-microsoft-com:vml" Requires="v">
                <p:oleObj spid="_x0000_s683025" name="Equation" r:id="rId3" imgW="1295280" imgH="241200" progId="Equation.DSMT4">
                  <p:embed/>
                </p:oleObj>
              </mc:Choice>
              <mc:Fallback>
                <p:oleObj name="Equation" r:id="rId3" imgW="1295280" imgH="2412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841758"/>
                        <a:ext cx="26638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3" name="Rectangle 2"/>
          <p:cNvSpPr>
            <a:spLocks noGrp="1" noChangeArrowheads="1"/>
          </p:cNvSpPr>
          <p:nvPr>
            <p:ph type="body" idx="1"/>
          </p:nvPr>
        </p:nvSpPr>
        <p:spPr>
          <a:xfrm>
            <a:off x="755650" y="538163"/>
            <a:ext cx="7777163" cy="5194300"/>
          </a:xfrm>
        </p:spPr>
        <p:txBody>
          <a:bodyPr/>
          <a:lstStyle/>
          <a:p>
            <a:pPr eaLnBrk="1" hangingPunct="1">
              <a:lnSpc>
                <a:spcPct val="150000"/>
              </a:lnSpc>
              <a:spcBef>
                <a:spcPct val="0"/>
              </a:spcBef>
              <a:buFont typeface="Wingdings" pitchFamily="2" charset="2"/>
              <a:buNone/>
            </a:pPr>
            <a:r>
              <a:rPr lang="en-US" altLang="zh-CN" sz="2800" b="1" smtClean="0"/>
              <a:t>2</a:t>
            </a:r>
            <a:r>
              <a:rPr lang="zh-CN" altLang="en-US" sz="2800" b="1" smtClean="0"/>
              <a:t>、应用范围</a:t>
            </a:r>
          </a:p>
          <a:p>
            <a:pPr eaLnBrk="1" hangingPunct="1">
              <a:lnSpc>
                <a:spcPct val="150000"/>
              </a:lnSpc>
              <a:spcBef>
                <a:spcPct val="0"/>
              </a:spcBef>
              <a:buFont typeface="Wingdings" pitchFamily="2" charset="2"/>
              <a:buNone/>
            </a:pPr>
            <a:r>
              <a:rPr lang="en-US" altLang="zh-CN" sz="2400" b="1" smtClean="0">
                <a:latin typeface="Times New Roman" pitchFamily="18" charset="0"/>
                <a:cs typeface="Times New Roman" pitchFamily="18" charset="0"/>
              </a:rPr>
              <a:t>1</a:t>
            </a:r>
            <a:r>
              <a:rPr lang="zh-CN" altLang="en-US" sz="2400" b="1" smtClean="0">
                <a:latin typeface="Times New Roman" pitchFamily="18" charset="0"/>
                <a:cs typeface="Times New Roman" pitchFamily="18" charset="0"/>
              </a:rPr>
              <a:t>）环保</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水处理及污水处理</a:t>
            </a:r>
          </a:p>
          <a:p>
            <a:pPr eaLnBrk="1" hangingPunct="1">
              <a:lnSpc>
                <a:spcPct val="150000"/>
              </a:lnSpc>
              <a:spcBef>
                <a:spcPct val="0"/>
              </a:spcBef>
              <a:buFont typeface="Wingdings" pitchFamily="2" charset="2"/>
              <a:buNone/>
            </a:pPr>
            <a:r>
              <a:rPr lang="zh-CN" altLang="en-US" sz="2400" b="1" smtClean="0">
                <a:latin typeface="Times New Roman" pitchFamily="18" charset="0"/>
                <a:cs typeface="Times New Roman" pitchFamily="18" charset="0"/>
              </a:rPr>
              <a:t>         沼气利用过程中的气体测量；氯气处理过程中的氯气气体测量；燃气炉中气体测量</a:t>
            </a:r>
          </a:p>
          <a:p>
            <a:pPr eaLnBrk="1" hangingPunct="1">
              <a:lnSpc>
                <a:spcPct val="150000"/>
              </a:lnSpc>
              <a:spcBef>
                <a:spcPct val="0"/>
              </a:spcBef>
              <a:buFont typeface="Wingdings" pitchFamily="2" charset="2"/>
              <a:buNone/>
            </a:pPr>
            <a:r>
              <a:rPr lang="en-US" altLang="zh-CN" sz="2400" b="1" smtClean="0">
                <a:latin typeface="Times New Roman" pitchFamily="18" charset="0"/>
                <a:cs typeface="Times New Roman" pitchFamily="18" charset="0"/>
              </a:rPr>
              <a:t>2</a:t>
            </a:r>
            <a:r>
              <a:rPr lang="zh-CN" altLang="en-US" sz="2400" b="1" smtClean="0">
                <a:latin typeface="Times New Roman" pitchFamily="18" charset="0"/>
                <a:cs typeface="Times New Roman" pitchFamily="18" charset="0"/>
              </a:rPr>
              <a:t>）电力行业</a:t>
            </a:r>
          </a:p>
          <a:p>
            <a:pPr eaLnBrk="1" hangingPunct="1">
              <a:lnSpc>
                <a:spcPct val="150000"/>
              </a:lnSpc>
              <a:spcBef>
                <a:spcPct val="0"/>
              </a:spcBef>
              <a:buFont typeface="Wingdings" pitchFamily="2" charset="2"/>
              <a:buNone/>
            </a:pPr>
            <a:r>
              <a:rPr lang="zh-CN" altLang="en-US" sz="2400" b="1" smtClean="0">
                <a:latin typeface="Times New Roman" pitchFamily="18" charset="0"/>
                <a:cs typeface="Times New Roman" pitchFamily="18" charset="0"/>
              </a:rPr>
              <a:t>          燃料系统中气体分配过程中的气体测量；锅炉及辅助系统中各种气体的测量；氢气检测</a:t>
            </a:r>
            <a:r>
              <a:rPr lang="zh-CN" altLang="en-US" sz="2400" b="1" smtClean="0"/>
              <a:t>。</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7" name="Rectangle 2"/>
          <p:cNvSpPr>
            <a:spLocks noGrp="1" noChangeArrowheads="1"/>
          </p:cNvSpPr>
          <p:nvPr>
            <p:ph type="body" idx="1"/>
          </p:nvPr>
        </p:nvSpPr>
        <p:spPr>
          <a:xfrm>
            <a:off x="571500" y="1428750"/>
            <a:ext cx="7496175" cy="4114800"/>
          </a:xfrm>
        </p:spPr>
        <p:txBody>
          <a:bodyPr/>
          <a:lstStyle/>
          <a:p>
            <a:pPr eaLnBrk="1" hangingPunct="1">
              <a:lnSpc>
                <a:spcPct val="125000"/>
              </a:lnSpc>
              <a:spcBef>
                <a:spcPct val="0"/>
              </a:spcBef>
              <a:buFont typeface="Wingdings" pitchFamily="2" charset="2"/>
              <a:buNone/>
            </a:pPr>
            <a:r>
              <a:rPr lang="en-US" altLang="zh-CN" sz="2800" b="1" smtClean="0"/>
              <a:t>3</a:t>
            </a:r>
            <a:r>
              <a:rPr lang="zh-CN" altLang="en-US" sz="2800" b="1" smtClean="0"/>
              <a:t>）化学工业</a:t>
            </a:r>
          </a:p>
          <a:p>
            <a:pPr eaLnBrk="1" hangingPunct="1">
              <a:lnSpc>
                <a:spcPct val="125000"/>
              </a:lnSpc>
              <a:spcBef>
                <a:spcPct val="0"/>
              </a:spcBef>
            </a:pPr>
            <a:r>
              <a:rPr lang="zh-CN" altLang="en-US" sz="2800" b="1" smtClean="0"/>
              <a:t>  烟气循环监测；</a:t>
            </a:r>
          </a:p>
          <a:p>
            <a:pPr eaLnBrk="1" hangingPunct="1">
              <a:lnSpc>
                <a:spcPct val="125000"/>
              </a:lnSpc>
              <a:spcBef>
                <a:spcPct val="0"/>
              </a:spcBef>
            </a:pPr>
            <a:r>
              <a:rPr lang="zh-CN" altLang="en-US" sz="2800" b="1" smtClean="0"/>
              <a:t>   污水处理过程中嚗气池的气体测量；</a:t>
            </a:r>
          </a:p>
          <a:p>
            <a:pPr eaLnBrk="1" hangingPunct="1">
              <a:lnSpc>
                <a:spcPct val="125000"/>
              </a:lnSpc>
              <a:spcBef>
                <a:spcPct val="0"/>
              </a:spcBef>
              <a:buFont typeface="Wingdings" pitchFamily="2" charset="2"/>
              <a:buNone/>
            </a:pPr>
            <a:r>
              <a:rPr lang="en-US" altLang="zh-CN" sz="2800" b="1" smtClean="0"/>
              <a:t>4</a:t>
            </a:r>
            <a:r>
              <a:rPr lang="zh-CN" altLang="en-US" sz="2800" b="1" smtClean="0"/>
              <a:t>）石油与天然气工业</a:t>
            </a:r>
          </a:p>
          <a:p>
            <a:pPr eaLnBrk="1" hangingPunct="1">
              <a:lnSpc>
                <a:spcPct val="125000"/>
              </a:lnSpc>
              <a:spcBef>
                <a:spcPct val="0"/>
              </a:spcBef>
            </a:pPr>
            <a:r>
              <a:rPr lang="zh-CN" altLang="en-US" sz="2800" b="1" smtClean="0"/>
              <a:t> 天然气生产过程中的天然气的计量</a:t>
            </a:r>
            <a:r>
              <a:rPr lang="en-US" altLang="zh-CN" sz="2800" b="1" smtClean="0">
                <a:latin typeface="Times New Roman" pitchFamily="18" charset="0"/>
              </a:rPr>
              <a:t>; </a:t>
            </a:r>
            <a:endParaRPr lang="en-US" altLang="zh-CN" sz="2800" b="1" smtClean="0"/>
          </a:p>
          <a:p>
            <a:pPr eaLnBrk="1" hangingPunct="1">
              <a:lnSpc>
                <a:spcPct val="125000"/>
              </a:lnSpc>
              <a:spcBef>
                <a:spcPct val="0"/>
              </a:spcBef>
            </a:pPr>
            <a:r>
              <a:rPr lang="zh-CN" altLang="en-US" sz="2800" b="1" smtClean="0"/>
              <a:t>烟道流量的监控</a:t>
            </a:r>
          </a:p>
          <a:p>
            <a:pPr eaLnBrk="1" hangingPunct="1">
              <a:lnSpc>
                <a:spcPct val="125000"/>
              </a:lnSpc>
              <a:spcBef>
                <a:spcPct val="0"/>
              </a:spcBef>
              <a:buFont typeface="Wingdings" pitchFamily="2" charset="2"/>
              <a:buNone/>
            </a:pPr>
            <a:endParaRPr lang="zh-CN" altLang="en-US" sz="2800" b="1" smtClean="0"/>
          </a:p>
          <a:p>
            <a:pPr eaLnBrk="1" hangingPunct="1">
              <a:lnSpc>
                <a:spcPct val="125000"/>
              </a:lnSpc>
              <a:spcBef>
                <a:spcPct val="0"/>
              </a:spcBef>
              <a:buFont typeface="Wingdings" pitchFamily="2" charset="2"/>
              <a:buNone/>
            </a:pPr>
            <a:endParaRPr lang="zh-CN" altLang="en-US" sz="2800" smtClean="0"/>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1" name="Rectangle 2"/>
          <p:cNvSpPr>
            <a:spLocks noGrp="1" noChangeArrowheads="1"/>
          </p:cNvSpPr>
          <p:nvPr>
            <p:ph type="body" idx="1"/>
          </p:nvPr>
        </p:nvSpPr>
        <p:spPr>
          <a:xfrm>
            <a:off x="900113" y="1428750"/>
            <a:ext cx="7953375" cy="4906963"/>
          </a:xfrm>
        </p:spPr>
        <p:txBody>
          <a:bodyPr/>
          <a:lstStyle/>
          <a:p>
            <a:pPr eaLnBrk="1" hangingPunct="1">
              <a:buFont typeface="Wingdings" pitchFamily="2" charset="2"/>
              <a:buNone/>
            </a:pPr>
            <a:r>
              <a:rPr lang="en-US" altLang="zh-CN" sz="2800" b="1" smtClean="0"/>
              <a:t>5</a:t>
            </a:r>
            <a:r>
              <a:rPr lang="zh-CN" altLang="en-US" sz="2800" b="1" smtClean="0"/>
              <a:t>）纸浆与造纸行业</a:t>
            </a:r>
          </a:p>
          <a:p>
            <a:pPr eaLnBrk="1" hangingPunct="1">
              <a:buFont typeface="Wingdings" pitchFamily="2" charset="2"/>
              <a:buNone/>
            </a:pPr>
            <a:r>
              <a:rPr lang="zh-CN" altLang="en-US" sz="2800" b="1" smtClean="0"/>
              <a:t>       废水处理系统中气体的流量</a:t>
            </a:r>
          </a:p>
          <a:p>
            <a:pPr eaLnBrk="1" hangingPunct="1">
              <a:buFont typeface="Wingdings" pitchFamily="2" charset="2"/>
              <a:buNone/>
            </a:pPr>
            <a:r>
              <a:rPr lang="en-US" altLang="zh-CN" sz="2800" b="1" smtClean="0"/>
              <a:t>6</a:t>
            </a:r>
            <a:r>
              <a:rPr lang="zh-CN" altLang="en-US" sz="2800" b="1" smtClean="0"/>
              <a:t>）食品及医药行业</a:t>
            </a:r>
          </a:p>
          <a:p>
            <a:pPr eaLnBrk="1" hangingPunct="1"/>
            <a:r>
              <a:rPr lang="zh-CN" altLang="en-US" sz="2800" b="1" smtClean="0"/>
              <a:t> 加工操作中新鲜空气的加入；</a:t>
            </a:r>
          </a:p>
          <a:p>
            <a:pPr eaLnBrk="1" hangingPunct="1"/>
            <a:r>
              <a:rPr lang="zh-CN" altLang="en-US" sz="2800" b="1" smtClean="0"/>
              <a:t>啤酒厂的二氧化碳处理；</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5" name="AutoShape 2"/>
          <p:cNvSpPr>
            <a:spLocks noGrp="1" noChangeAspect="1" noChangeArrowheads="1"/>
          </p:cNvSpPr>
          <p:nvPr>
            <p:ph type="body" idx="1"/>
          </p:nvPr>
        </p:nvSpPr>
        <p:spPr>
          <a:xfrm>
            <a:off x="611560" y="620688"/>
            <a:ext cx="8136903" cy="6092825"/>
          </a:xfrm>
        </p:spPr>
        <p:txBody>
          <a:bodyPr/>
          <a:lstStyle/>
          <a:p>
            <a:pPr eaLnBrk="1" hangingPunct="1">
              <a:lnSpc>
                <a:spcPct val="110000"/>
              </a:lnSpc>
              <a:spcBef>
                <a:spcPct val="0"/>
              </a:spcBef>
              <a:buFont typeface="Wingdings" pitchFamily="2" charset="2"/>
              <a:buNone/>
            </a:pPr>
            <a:r>
              <a:rPr lang="en-US" altLang="zh-CN" sz="2800" b="1" smtClean="0">
                <a:solidFill>
                  <a:srgbClr val="000000"/>
                </a:solidFill>
                <a:latin typeface="宋体" charset="-122"/>
              </a:rPr>
              <a:t>3</a:t>
            </a:r>
            <a:r>
              <a:rPr lang="zh-CN" altLang="en-US" sz="2800" b="1" smtClean="0">
                <a:solidFill>
                  <a:srgbClr val="000000"/>
                </a:solidFill>
                <a:latin typeface="宋体" charset="-122"/>
              </a:rPr>
              <a:t>、热式</a:t>
            </a:r>
            <a:r>
              <a:rPr lang="zh-CN" altLang="en-US" sz="2800" b="1" smtClean="0"/>
              <a:t>质量流量计类型</a:t>
            </a:r>
          </a:p>
          <a:p>
            <a:pPr eaLnBrk="1" hangingPunct="1">
              <a:lnSpc>
                <a:spcPct val="110000"/>
              </a:lnSpc>
              <a:spcBef>
                <a:spcPct val="0"/>
              </a:spcBef>
              <a:buFont typeface="Wingdings" pitchFamily="2" charset="2"/>
              <a:buNone/>
            </a:pPr>
            <a:endParaRPr lang="zh-CN" altLang="en-US" sz="2800" b="1" smtClean="0">
              <a:solidFill>
                <a:srgbClr val="000000"/>
              </a:solidFill>
              <a:latin typeface="宋体" charset="-122"/>
            </a:endParaRPr>
          </a:p>
          <a:p>
            <a:pPr eaLnBrk="1" hangingPunct="1">
              <a:lnSpc>
                <a:spcPct val="110000"/>
              </a:lnSpc>
              <a:spcBef>
                <a:spcPct val="0"/>
              </a:spcBef>
              <a:buFont typeface="Wingdings" pitchFamily="2" charset="2"/>
              <a:buNone/>
            </a:pPr>
            <a:r>
              <a:rPr lang="zh-CN" altLang="en-US" sz="2800" b="1" smtClean="0">
                <a:solidFill>
                  <a:srgbClr val="000000"/>
                </a:solidFill>
                <a:latin typeface="宋体" charset="-122"/>
              </a:rPr>
              <a:t>   </a:t>
            </a:r>
            <a:r>
              <a:rPr lang="en-US" altLang="zh-CN" sz="2800" b="1" smtClean="0">
                <a:solidFill>
                  <a:srgbClr val="000000"/>
                </a:solidFill>
                <a:latin typeface="宋体" charset="-122"/>
              </a:rPr>
              <a:t>1</a:t>
            </a:r>
            <a:r>
              <a:rPr lang="zh-CN" altLang="en-US" sz="2800" b="1" smtClean="0">
                <a:solidFill>
                  <a:srgbClr val="000000"/>
                </a:solidFill>
                <a:latin typeface="宋体" charset="-122"/>
              </a:rPr>
              <a:t>）流动流体传递热量改变测量管壁温度分布的</a:t>
            </a:r>
            <a:r>
              <a:rPr lang="zh-CN" altLang="en-US" sz="2800" b="1" smtClean="0">
                <a:solidFill>
                  <a:srgbClr val="FF0000"/>
                </a:solidFill>
                <a:latin typeface="宋体" charset="-122"/>
              </a:rPr>
              <a:t>热传导分布效应的热分布式流量计（</a:t>
            </a:r>
            <a:r>
              <a:rPr lang="zh-CN" altLang="en-US" sz="2800" b="1" smtClean="0">
                <a:solidFill>
                  <a:srgbClr val="FF0000"/>
                </a:solidFill>
              </a:rPr>
              <a:t>恒功率法）</a:t>
            </a:r>
            <a:endParaRPr lang="zh-CN" altLang="en-US" sz="2800" b="1" smtClean="0">
              <a:solidFill>
                <a:srgbClr val="FF0000"/>
              </a:solidFill>
              <a:latin typeface="宋体" charset="-122"/>
            </a:endParaRPr>
          </a:p>
          <a:p>
            <a:pPr eaLnBrk="1" hangingPunct="1">
              <a:lnSpc>
                <a:spcPct val="110000"/>
              </a:lnSpc>
              <a:spcBef>
                <a:spcPct val="0"/>
              </a:spcBef>
              <a:buFont typeface="Wingdings" pitchFamily="2" charset="2"/>
              <a:buNone/>
            </a:pPr>
            <a:r>
              <a:rPr lang="zh-CN" altLang="en-US" sz="2800" b="1" smtClean="0"/>
              <a:t>     接触式（托马斯流量计）：加热元件和测温元件都置于被测流体的管道内，适于测量气体的较大质量流量</a:t>
            </a:r>
            <a:r>
              <a:rPr lang="zh-CN" altLang="en-US" sz="2800" b="1"/>
              <a:t>。</a:t>
            </a:r>
            <a:r>
              <a:rPr lang="en-US" altLang="zh-CN" sz="2800" b="1" smtClean="0"/>
              <a:t>     </a:t>
            </a:r>
            <a:endParaRPr lang="en-US" altLang="zh-CN" sz="2800" b="1" smtClean="0">
              <a:solidFill>
                <a:srgbClr val="000000"/>
              </a:solidFill>
              <a:latin typeface="宋体" charset="-122"/>
            </a:endParaRPr>
          </a:p>
          <a:p>
            <a:pPr eaLnBrk="1" hangingPunct="1">
              <a:lnSpc>
                <a:spcPct val="110000"/>
              </a:lnSpc>
              <a:spcBef>
                <a:spcPct val="0"/>
              </a:spcBef>
              <a:buFont typeface="Wingdings" pitchFamily="2" charset="2"/>
              <a:buNone/>
            </a:pPr>
            <a:r>
              <a:rPr lang="en-US" altLang="zh-CN" sz="2800" b="1" smtClean="0">
                <a:solidFill>
                  <a:srgbClr val="000000"/>
                </a:solidFill>
                <a:latin typeface="宋体" charset="-122"/>
              </a:rPr>
              <a:t>           </a:t>
            </a: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8129" name="Picture 1"/>
          <p:cNvPicPr>
            <a:picLocks noChangeAspect="1" noChangeArrowheads="1"/>
          </p:cNvPicPr>
          <p:nvPr/>
        </p:nvPicPr>
        <p:blipFill>
          <a:blip r:embed="rId2"/>
          <a:srcRect/>
          <a:stretch>
            <a:fillRect/>
          </a:stretch>
        </p:blipFill>
        <p:spPr bwMode="auto">
          <a:xfrm>
            <a:off x="1116012" y="1196974"/>
            <a:ext cx="6728715" cy="432025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4"/>
          <p:cNvSpPr txBox="1">
            <a:spLocks noChangeArrowheads="1"/>
          </p:cNvSpPr>
          <p:nvPr/>
        </p:nvSpPr>
        <p:spPr bwMode="auto">
          <a:xfrm>
            <a:off x="642938" y="285750"/>
            <a:ext cx="4552950" cy="579438"/>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4</a:t>
            </a:r>
            <a:r>
              <a:rPr kumimoji="1" lang="zh-CN" altLang="en-US" sz="3200" b="1">
                <a:latin typeface="Times New Roman" pitchFamily="18" charset="0"/>
              </a:rPr>
              <a:t>、选用规则</a:t>
            </a:r>
          </a:p>
        </p:txBody>
      </p:sp>
      <p:sp>
        <p:nvSpPr>
          <p:cNvPr id="8199" name="Text Box 5"/>
          <p:cNvSpPr txBox="1">
            <a:spLocks noChangeArrowheads="1"/>
          </p:cNvSpPr>
          <p:nvPr/>
        </p:nvSpPr>
        <p:spPr bwMode="auto">
          <a:xfrm>
            <a:off x="857250" y="1357313"/>
            <a:ext cx="5256213"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1）压力损失（    ）：</a:t>
            </a:r>
          </a:p>
        </p:txBody>
      </p:sp>
      <p:graphicFrame>
        <p:nvGraphicFramePr>
          <p:cNvPr id="8194" name="Object 2"/>
          <p:cNvGraphicFramePr>
            <a:graphicFrameLocks noChangeAspect="1"/>
          </p:cNvGraphicFramePr>
          <p:nvPr/>
        </p:nvGraphicFramePr>
        <p:xfrm>
          <a:off x="3500438" y="1357313"/>
          <a:ext cx="620712" cy="622300"/>
        </p:xfrm>
        <a:graphic>
          <a:graphicData uri="http://schemas.openxmlformats.org/presentationml/2006/ole">
            <mc:AlternateContent xmlns:mc="http://schemas.openxmlformats.org/markup-compatibility/2006">
              <mc:Choice xmlns:v="urn:schemas-microsoft-com:vml" Requires="v">
                <p:oleObj spid="_x0000_s8246" name="Equation" r:id="rId3" imgW="190440" imgH="203040" progId="Equation.3">
                  <p:embed/>
                </p:oleObj>
              </mc:Choice>
              <mc:Fallback>
                <p:oleObj name="Equation" r:id="rId3" imgW="1904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1357313"/>
                        <a:ext cx="620712"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Text Box 7"/>
          <p:cNvSpPr txBox="1">
            <a:spLocks noChangeArrowheads="1"/>
          </p:cNvSpPr>
          <p:nvPr/>
        </p:nvSpPr>
        <p:spPr bwMode="auto">
          <a:xfrm>
            <a:off x="1057275" y="2173288"/>
            <a:ext cx="1744663"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孔板</a:t>
            </a:r>
          </a:p>
        </p:txBody>
      </p:sp>
      <p:graphicFrame>
        <p:nvGraphicFramePr>
          <p:cNvPr id="8195" name="Object 3"/>
          <p:cNvGraphicFramePr>
            <a:graphicFrameLocks noChangeAspect="1"/>
          </p:cNvGraphicFramePr>
          <p:nvPr/>
        </p:nvGraphicFramePr>
        <p:xfrm>
          <a:off x="3325813" y="2143125"/>
          <a:ext cx="3767137" cy="639763"/>
        </p:xfrm>
        <a:graphic>
          <a:graphicData uri="http://schemas.openxmlformats.org/presentationml/2006/ole">
            <mc:AlternateContent xmlns:mc="http://schemas.openxmlformats.org/markup-compatibility/2006">
              <mc:Choice xmlns:v="urn:schemas-microsoft-com:vml" Requires="v">
                <p:oleObj spid="_x0000_s8247" name="Equation" r:id="rId5" imgW="1460160" imgH="228600" progId="Equation.DSMT4">
                  <p:embed/>
                </p:oleObj>
              </mc:Choice>
              <mc:Fallback>
                <p:oleObj name="Equation" r:id="rId5" imgW="146016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813" y="2143125"/>
                        <a:ext cx="376713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Text Box 9"/>
          <p:cNvSpPr txBox="1">
            <a:spLocks noChangeArrowheads="1"/>
          </p:cNvSpPr>
          <p:nvPr/>
        </p:nvSpPr>
        <p:spPr bwMode="auto">
          <a:xfrm>
            <a:off x="1042988" y="2852738"/>
            <a:ext cx="1143000"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喷嘴</a:t>
            </a:r>
          </a:p>
        </p:txBody>
      </p:sp>
      <p:graphicFrame>
        <p:nvGraphicFramePr>
          <p:cNvPr id="8196" name="Object 4"/>
          <p:cNvGraphicFramePr>
            <a:graphicFrameLocks noChangeAspect="1"/>
          </p:cNvGraphicFramePr>
          <p:nvPr/>
        </p:nvGraphicFramePr>
        <p:xfrm>
          <a:off x="3290888" y="2863850"/>
          <a:ext cx="4376737" cy="655638"/>
        </p:xfrm>
        <a:graphic>
          <a:graphicData uri="http://schemas.openxmlformats.org/presentationml/2006/ole">
            <mc:AlternateContent xmlns:mc="http://schemas.openxmlformats.org/markup-compatibility/2006">
              <mc:Choice xmlns:v="urn:schemas-microsoft-com:vml" Requires="v">
                <p:oleObj spid="_x0000_s8248" name="Equation" r:id="rId7" imgW="1434960" imgH="228600" progId="Equation.3">
                  <p:embed/>
                </p:oleObj>
              </mc:Choice>
              <mc:Fallback>
                <p:oleObj name="Equation" r:id="rId7" imgW="14349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0888" y="2863850"/>
                        <a:ext cx="437673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Text Box 11"/>
          <p:cNvSpPr txBox="1">
            <a:spLocks noChangeArrowheads="1"/>
          </p:cNvSpPr>
          <p:nvPr/>
        </p:nvSpPr>
        <p:spPr bwMode="auto">
          <a:xfrm>
            <a:off x="1042988" y="3584575"/>
            <a:ext cx="2201862"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文丘利管</a:t>
            </a:r>
          </a:p>
        </p:txBody>
      </p:sp>
      <p:graphicFrame>
        <p:nvGraphicFramePr>
          <p:cNvPr id="8197" name="Object 5"/>
          <p:cNvGraphicFramePr>
            <a:graphicFrameLocks noChangeAspect="1"/>
          </p:cNvGraphicFramePr>
          <p:nvPr/>
        </p:nvGraphicFramePr>
        <p:xfrm>
          <a:off x="3360738" y="3584575"/>
          <a:ext cx="3948112" cy="668338"/>
        </p:xfrm>
        <a:graphic>
          <a:graphicData uri="http://schemas.openxmlformats.org/presentationml/2006/ole">
            <mc:AlternateContent xmlns:mc="http://schemas.openxmlformats.org/markup-compatibility/2006">
              <mc:Choice xmlns:v="urn:schemas-microsoft-com:vml" Requires="v">
                <p:oleObj spid="_x0000_s8249" name="Equation" r:id="rId9" imgW="1434960" imgH="228600" progId="Equation.3">
                  <p:embed/>
                </p:oleObj>
              </mc:Choice>
              <mc:Fallback>
                <p:oleObj name="Equation" r:id="rId9" imgW="143496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738" y="3584575"/>
                        <a:ext cx="3948112"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3" name="Text Box 2"/>
          <p:cNvSpPr txBox="1">
            <a:spLocks noChangeArrowheads="1"/>
          </p:cNvSpPr>
          <p:nvPr/>
        </p:nvSpPr>
        <p:spPr bwMode="auto">
          <a:xfrm>
            <a:off x="642938" y="642938"/>
            <a:ext cx="2376487" cy="519112"/>
          </a:xfrm>
          <a:prstGeom prst="rect">
            <a:avLst/>
          </a:prstGeom>
          <a:noFill/>
          <a:ln w="12700" cap="sq">
            <a:noFill/>
            <a:miter lim="800000"/>
            <a:headEnd type="none" w="sm" len="sm"/>
            <a:tailEnd type="none" w="sm" len="sm"/>
          </a:ln>
        </p:spPr>
        <p:txBody>
          <a:bodyPr>
            <a:spAutoFit/>
          </a:bodyPr>
          <a:lstStyle/>
          <a:p>
            <a:pPr eaLnBrk="0" hangingPunct="0"/>
            <a:r>
              <a:rPr kumimoji="1" lang="zh-CN" altLang="en-US" sz="2800" b="1">
                <a:latin typeface="Times New Roman" pitchFamily="18" charset="0"/>
              </a:rPr>
              <a:t>非接触式：</a:t>
            </a:r>
          </a:p>
        </p:txBody>
      </p:sp>
      <p:pic>
        <p:nvPicPr>
          <p:cNvPr id="689154" name="Picture 3" descr="调整大小 T771"/>
          <p:cNvPicPr>
            <a:picLocks noChangeAspect="1" noChangeArrowheads="1"/>
          </p:cNvPicPr>
          <p:nvPr/>
        </p:nvPicPr>
        <p:blipFill>
          <a:blip r:embed="rId2"/>
          <a:srcRect l="8000" r="10001"/>
          <a:stretch>
            <a:fillRect/>
          </a:stretch>
        </p:blipFill>
        <p:spPr bwMode="auto">
          <a:xfrm>
            <a:off x="0" y="1268413"/>
            <a:ext cx="6624638" cy="4398962"/>
          </a:xfrm>
          <a:prstGeom prst="rect">
            <a:avLst/>
          </a:prstGeom>
          <a:noFill/>
          <a:ln w="9525">
            <a:noFill/>
            <a:miter lim="800000"/>
            <a:headEnd/>
            <a:tailEnd/>
          </a:ln>
        </p:spPr>
      </p:pic>
      <p:sp>
        <p:nvSpPr>
          <p:cNvPr id="689155" name="Text Box 4"/>
          <p:cNvSpPr txBox="1">
            <a:spLocks noChangeArrowheads="1"/>
          </p:cNvSpPr>
          <p:nvPr/>
        </p:nvSpPr>
        <p:spPr bwMode="auto">
          <a:xfrm>
            <a:off x="6429375" y="1571625"/>
            <a:ext cx="2079625" cy="3233738"/>
          </a:xfrm>
          <a:prstGeom prst="rect">
            <a:avLst/>
          </a:prstGeom>
          <a:noFill/>
          <a:ln w="12700" cap="sq">
            <a:noFill/>
            <a:miter lim="800000"/>
            <a:headEnd type="none" w="sm" len="sm"/>
            <a:tailEnd type="none" w="sm" len="sm"/>
          </a:ln>
        </p:spPr>
        <p:txBody>
          <a:bodyPr>
            <a:spAutoFit/>
          </a:bodyPr>
          <a:lstStyle/>
          <a:p>
            <a:pPr eaLnBrk="0" hangingPunct="0">
              <a:lnSpc>
                <a:spcPct val="120000"/>
              </a:lnSpc>
            </a:pPr>
            <a:r>
              <a:rPr kumimoji="1" lang="en-US" altLang="zh-CN" sz="2400" b="1">
                <a:latin typeface="Times New Roman" pitchFamily="18" charset="0"/>
              </a:rPr>
              <a:t>1 </a:t>
            </a:r>
            <a:r>
              <a:rPr kumimoji="1" lang="zh-CN" altLang="en-US" sz="2400" b="1">
                <a:latin typeface="Times New Roman" pitchFamily="18" charset="0"/>
              </a:rPr>
              <a:t>流量传感器  </a:t>
            </a:r>
          </a:p>
          <a:p>
            <a:pPr eaLnBrk="0" hangingPunct="0">
              <a:lnSpc>
                <a:spcPct val="120000"/>
              </a:lnSpc>
            </a:pPr>
            <a:r>
              <a:rPr kumimoji="1" lang="en-US" altLang="zh-CN" sz="2400" b="1">
                <a:latin typeface="Times New Roman" pitchFamily="18" charset="0"/>
              </a:rPr>
              <a:t>2 </a:t>
            </a:r>
            <a:r>
              <a:rPr kumimoji="1" lang="zh-CN" altLang="en-US" sz="2400" b="1">
                <a:latin typeface="Times New Roman" pitchFamily="18" charset="0"/>
              </a:rPr>
              <a:t>绕组  </a:t>
            </a:r>
          </a:p>
          <a:p>
            <a:pPr eaLnBrk="0" hangingPunct="0">
              <a:lnSpc>
                <a:spcPct val="120000"/>
              </a:lnSpc>
            </a:pPr>
            <a:r>
              <a:rPr kumimoji="1" lang="en-US" altLang="zh-CN" sz="2400" b="1">
                <a:latin typeface="Times New Roman" pitchFamily="18" charset="0"/>
              </a:rPr>
              <a:t>3 </a:t>
            </a:r>
            <a:r>
              <a:rPr kumimoji="1" lang="zh-CN" altLang="en-US" sz="2400" b="1">
                <a:latin typeface="Times New Roman" pitchFamily="18" charset="0"/>
              </a:rPr>
              <a:t>测量管</a:t>
            </a:r>
          </a:p>
          <a:p>
            <a:pPr eaLnBrk="0" hangingPunct="0">
              <a:lnSpc>
                <a:spcPct val="120000"/>
              </a:lnSpc>
            </a:pPr>
            <a:r>
              <a:rPr kumimoji="1" lang="en-US" altLang="zh-CN" sz="2400" b="1">
                <a:latin typeface="Times New Roman" pitchFamily="18" charset="0"/>
              </a:rPr>
              <a:t>4 </a:t>
            </a:r>
            <a:r>
              <a:rPr kumimoji="1" lang="zh-CN" altLang="en-US" sz="2400" b="1">
                <a:latin typeface="Times New Roman" pitchFamily="18" charset="0"/>
              </a:rPr>
              <a:t>转换器  </a:t>
            </a:r>
          </a:p>
          <a:p>
            <a:pPr eaLnBrk="0" hangingPunct="0">
              <a:lnSpc>
                <a:spcPct val="120000"/>
              </a:lnSpc>
            </a:pPr>
            <a:r>
              <a:rPr kumimoji="1" lang="en-US" altLang="zh-CN" sz="2400" b="1">
                <a:latin typeface="Times New Roman" pitchFamily="18" charset="0"/>
              </a:rPr>
              <a:t>5 </a:t>
            </a:r>
            <a:r>
              <a:rPr kumimoji="1" lang="zh-CN" altLang="en-US" sz="2400" b="1">
                <a:latin typeface="Times New Roman" pitchFamily="18" charset="0"/>
              </a:rPr>
              <a:t>恒流电原  </a:t>
            </a:r>
          </a:p>
          <a:p>
            <a:pPr eaLnBrk="0" hangingPunct="0">
              <a:lnSpc>
                <a:spcPct val="120000"/>
              </a:lnSpc>
            </a:pPr>
            <a:r>
              <a:rPr kumimoji="1" lang="en-US" altLang="zh-CN" sz="2400" b="1">
                <a:latin typeface="Times New Roman" pitchFamily="18" charset="0"/>
              </a:rPr>
              <a:t>4 </a:t>
            </a:r>
            <a:r>
              <a:rPr kumimoji="1" lang="zh-CN" altLang="en-US" sz="2400" b="1">
                <a:latin typeface="Times New Roman" pitchFamily="18" charset="0"/>
              </a:rPr>
              <a:t>放大器</a:t>
            </a:r>
          </a:p>
          <a:p>
            <a:pPr eaLnBrk="0" hangingPunct="0">
              <a:lnSpc>
                <a:spcPct val="120000"/>
              </a:lnSpc>
            </a:pPr>
            <a:endParaRPr kumimoji="1" lang="zh-CN" altLang="en-US" sz="2400" b="1">
              <a:latin typeface="Times New Roman" pitchFamily="18" charset="0"/>
            </a:endParaRP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内容占位符 2"/>
          <p:cNvSpPr>
            <a:spLocks noGrp="1"/>
          </p:cNvSpPr>
          <p:nvPr>
            <p:ph idx="1"/>
          </p:nvPr>
        </p:nvSpPr>
        <p:spPr>
          <a:xfrm>
            <a:off x="500063" y="1357313"/>
            <a:ext cx="8229600" cy="4525962"/>
          </a:xfrm>
        </p:spPr>
        <p:txBody>
          <a:bodyPr/>
          <a:lstStyle/>
          <a:p>
            <a:pPr eaLnBrk="1" hangingPunct="1"/>
            <a:r>
              <a:rPr lang="zh-CN" altLang="en-US" sz="2400" b="1" smtClean="0"/>
              <a:t>工作原理：气体吸收或放出热量与质量成正比</a:t>
            </a:r>
          </a:p>
          <a:p>
            <a:pPr eaLnBrk="1" hangingPunct="1"/>
            <a:r>
              <a:rPr lang="zh-CN" altLang="en-US" sz="2400" b="1" smtClean="0"/>
              <a:t>定压条件下加热时单位时间内气体吸收的热量为</a:t>
            </a:r>
          </a:p>
          <a:p>
            <a:pPr eaLnBrk="1" hangingPunct="1"/>
            <a:endParaRPr lang="zh-CN" altLang="en-US" sz="2400" b="1" smtClean="0"/>
          </a:p>
        </p:txBody>
      </p:sp>
      <p:graphicFrame>
        <p:nvGraphicFramePr>
          <p:cNvPr id="236546" name="Object 2"/>
          <p:cNvGraphicFramePr>
            <a:graphicFrameLocks noChangeAspect="1"/>
          </p:cNvGraphicFramePr>
          <p:nvPr/>
        </p:nvGraphicFramePr>
        <p:xfrm>
          <a:off x="900113" y="2565400"/>
          <a:ext cx="6264275" cy="1616075"/>
        </p:xfrm>
        <a:graphic>
          <a:graphicData uri="http://schemas.openxmlformats.org/presentationml/2006/ole">
            <mc:AlternateContent xmlns:mc="http://schemas.openxmlformats.org/markup-compatibility/2006">
              <mc:Choice xmlns:v="urn:schemas-microsoft-com:vml" Requires="v">
                <p:oleObj spid="_x0000_s236559" name="Equation" r:id="rId3" imgW="2361960" imgH="711000" progId="Equation.DSMT4">
                  <p:embed/>
                </p:oleObj>
              </mc:Choice>
              <mc:Fallback>
                <p:oleObj name="Equation" r:id="rId3" imgW="2361960" imgH="711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65400"/>
                        <a:ext cx="6264275" cy="161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barn(outHorizontal)">
                                      <p:cBhvr>
                                        <p:cTn id="7" dur="5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内容占位符 2"/>
          <p:cNvSpPr>
            <a:spLocks noGrp="1"/>
          </p:cNvSpPr>
          <p:nvPr>
            <p:ph idx="1"/>
          </p:nvPr>
        </p:nvSpPr>
        <p:spPr>
          <a:xfrm>
            <a:off x="428625" y="1500188"/>
            <a:ext cx="8229600" cy="4525962"/>
          </a:xfrm>
        </p:spPr>
        <p:txBody>
          <a:bodyPr/>
          <a:lstStyle/>
          <a:p>
            <a:pPr eaLnBrk="1" hangingPunct="1"/>
            <a:r>
              <a:rPr lang="zh-CN" altLang="en-US" sz="2800" b="1" smtClean="0"/>
              <a:t>将加热过程视为绝热过程由电阻丝放出的热量全部用来使被测气体温度升高</a:t>
            </a:r>
          </a:p>
          <a:p>
            <a:pPr eaLnBrk="1" hangingPunct="1"/>
            <a:endParaRPr lang="zh-CN" altLang="en-US" sz="2800" b="1" smtClean="0"/>
          </a:p>
        </p:txBody>
      </p:sp>
      <p:graphicFrame>
        <p:nvGraphicFramePr>
          <p:cNvPr id="237570" name="Object 2"/>
          <p:cNvGraphicFramePr>
            <a:graphicFrameLocks noChangeAspect="1"/>
          </p:cNvGraphicFramePr>
          <p:nvPr/>
        </p:nvGraphicFramePr>
        <p:xfrm>
          <a:off x="1143000" y="2786063"/>
          <a:ext cx="5072063" cy="574675"/>
        </p:xfrm>
        <a:graphic>
          <a:graphicData uri="http://schemas.openxmlformats.org/presentationml/2006/ole">
            <mc:AlternateContent xmlns:mc="http://schemas.openxmlformats.org/markup-compatibility/2006">
              <mc:Choice xmlns:v="urn:schemas-microsoft-com:vml" Requires="v">
                <p:oleObj spid="_x0000_s237596" name="Equation" r:id="rId3" imgW="2133360" imgH="241200" progId="Equation.DSMT4">
                  <p:embed/>
                </p:oleObj>
              </mc:Choice>
              <mc:Fallback>
                <p:oleObj name="Equation" r:id="rId3" imgW="213336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86063"/>
                        <a:ext cx="50720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1" name="Object 3"/>
          <p:cNvGraphicFramePr>
            <a:graphicFrameLocks noChangeAspect="1"/>
          </p:cNvGraphicFramePr>
          <p:nvPr/>
        </p:nvGraphicFramePr>
        <p:xfrm>
          <a:off x="2071688" y="3429000"/>
          <a:ext cx="3979862" cy="1095375"/>
        </p:xfrm>
        <a:graphic>
          <a:graphicData uri="http://schemas.openxmlformats.org/presentationml/2006/ole">
            <mc:AlternateContent xmlns:mc="http://schemas.openxmlformats.org/markup-compatibility/2006">
              <mc:Choice xmlns:v="urn:schemas-microsoft-com:vml" Requires="v">
                <p:oleObj spid="_x0000_s237597" name="Equation" r:id="rId5" imgW="1612800" imgH="444240" progId="Equation.DSMT4">
                  <p:embed/>
                </p:oleObj>
              </mc:Choice>
              <mc:Fallback>
                <p:oleObj name="Equation" r:id="rId5" imgW="1612800" imgH="4442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3429000"/>
                        <a:ext cx="3979862"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barn(outHorizontal)">
                                      <p:cBhvr>
                                        <p:cTn id="7" dur="500"/>
                                        <p:tgtEl>
                                          <p:spTgt spid="2375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barn(outHorizontal)">
                                      <p:cBhvr>
                                        <p:cTn id="12"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p:cNvSpPr>
            <a:spLocks noGrp="1" noChangeArrowheads="1"/>
          </p:cNvSpPr>
          <p:nvPr>
            <p:ph type="body" idx="1"/>
          </p:nvPr>
        </p:nvSpPr>
        <p:spPr>
          <a:xfrm>
            <a:off x="0" y="620713"/>
            <a:ext cx="8604250" cy="1728787"/>
          </a:xfrm>
        </p:spPr>
        <p:txBody>
          <a:bodyPr/>
          <a:lstStyle/>
          <a:p>
            <a:pPr eaLnBrk="1" hangingPunct="1">
              <a:lnSpc>
                <a:spcPct val="160000"/>
              </a:lnSpc>
              <a:spcBef>
                <a:spcPct val="0"/>
              </a:spcBef>
            </a:pPr>
            <a:endParaRPr lang="en-US" altLang="zh-CN" sz="2400" i="1" smtClean="0">
              <a:latin typeface="Times New Roman" pitchFamily="18" charset="0"/>
            </a:endParaRPr>
          </a:p>
          <a:p>
            <a:pPr eaLnBrk="1" hangingPunct="1">
              <a:lnSpc>
                <a:spcPct val="160000"/>
              </a:lnSpc>
              <a:spcBef>
                <a:spcPct val="0"/>
              </a:spcBef>
              <a:buFont typeface="Wingdings" pitchFamily="2" charset="2"/>
              <a:buNone/>
            </a:pPr>
            <a:r>
              <a:rPr lang="zh-CN" altLang="en-US" sz="2400" b="1" smtClean="0">
                <a:latin typeface="Times New Roman" pitchFamily="18" charset="0"/>
              </a:rPr>
              <a:t>          </a:t>
            </a:r>
            <a:r>
              <a:rPr lang="en-US" altLang="zh-CN" sz="2400" b="1" i="1" smtClean="0">
                <a:latin typeface="Times New Roman" pitchFamily="18" charset="0"/>
              </a:rPr>
              <a:t>C</a:t>
            </a:r>
            <a:r>
              <a:rPr lang="en-US" altLang="zh-CN" sz="2400" b="1" i="1" baseline="-25000" smtClean="0">
                <a:latin typeface="Times New Roman" pitchFamily="18" charset="0"/>
              </a:rPr>
              <a:t>p</a:t>
            </a:r>
            <a:r>
              <a:rPr lang="zh-CN" altLang="en-US" sz="2400" b="1" smtClean="0">
                <a:latin typeface="Times New Roman" pitchFamily="18" charset="0"/>
              </a:rPr>
              <a:t>与被测介质成份、温度和压力有关。当被测介质与仪表标定时所用介质的定压比热容 </a:t>
            </a:r>
            <a:r>
              <a:rPr lang="en-US" altLang="zh-CN" sz="2400" b="1" i="1" smtClean="0">
                <a:latin typeface="Times New Roman" pitchFamily="18" charset="0"/>
              </a:rPr>
              <a:t>C</a:t>
            </a:r>
            <a:r>
              <a:rPr lang="en-US" altLang="zh-CN" sz="2400" b="1" i="1" baseline="-25000" smtClean="0">
                <a:latin typeface="Times New Roman" pitchFamily="18" charset="0"/>
              </a:rPr>
              <a:t>p</a:t>
            </a:r>
            <a:r>
              <a:rPr lang="zh-CN" altLang="en-US" sz="2400" b="1" i="1" smtClean="0">
                <a:latin typeface="Times New Roman" pitchFamily="18" charset="0"/>
              </a:rPr>
              <a:t> </a:t>
            </a:r>
            <a:r>
              <a:rPr lang="zh-CN" altLang="en-US" sz="2400" b="1" smtClean="0">
                <a:latin typeface="Times New Roman" pitchFamily="18" charset="0"/>
              </a:rPr>
              <a:t>不同时，可用公式修正：</a:t>
            </a:r>
          </a:p>
          <a:p>
            <a:pPr eaLnBrk="1" hangingPunct="1">
              <a:spcBef>
                <a:spcPct val="50000"/>
              </a:spcBef>
              <a:buFont typeface="Wingdings" pitchFamily="2" charset="2"/>
              <a:buNone/>
            </a:pPr>
            <a:r>
              <a:rPr lang="zh-CN" altLang="en-US" sz="2400" b="1" smtClean="0">
                <a:latin typeface="Times New Roman" pitchFamily="18" charset="0"/>
              </a:rPr>
              <a:t>                     </a:t>
            </a:r>
          </a:p>
        </p:txBody>
      </p:sp>
      <p:graphicFrame>
        <p:nvGraphicFramePr>
          <p:cNvPr id="458755" name="Object 2"/>
          <p:cNvGraphicFramePr>
            <a:graphicFrameLocks noChangeAspect="1"/>
          </p:cNvGraphicFramePr>
          <p:nvPr>
            <p:extLst>
              <p:ext uri="{D42A27DB-BD31-4B8C-83A1-F6EECF244321}">
                <p14:modId xmlns:p14="http://schemas.microsoft.com/office/powerpoint/2010/main" val="200913774"/>
              </p:ext>
            </p:extLst>
          </p:nvPr>
        </p:nvGraphicFramePr>
        <p:xfrm>
          <a:off x="1258888" y="2330450"/>
          <a:ext cx="6481464" cy="2970213"/>
        </p:xfrm>
        <a:graphic>
          <a:graphicData uri="http://schemas.openxmlformats.org/presentationml/2006/ole">
            <mc:AlternateContent xmlns:mc="http://schemas.openxmlformats.org/markup-compatibility/2006">
              <mc:Choice xmlns:v="urn:schemas-microsoft-com:vml" Requires="v">
                <p:oleObj spid="_x0000_s64528" name="Equation" r:id="rId4" imgW="3085920" imgH="1536480" progId="Equation.DSMT4">
                  <p:embed/>
                </p:oleObj>
              </mc:Choice>
              <mc:Fallback>
                <p:oleObj name="Equation" r:id="rId4" imgW="3085920" imgH="1536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330450"/>
                        <a:ext cx="6481464" cy="2970213"/>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58754">
                                            <p:txEl>
                                              <p:pRg st="1" end="1"/>
                                            </p:txEl>
                                          </p:spTgt>
                                        </p:tgtEl>
                                        <p:attrNameLst>
                                          <p:attrName>style.visibility</p:attrName>
                                        </p:attrNameLst>
                                      </p:cBhvr>
                                      <p:to>
                                        <p:strVal val="visible"/>
                                      </p:to>
                                    </p:set>
                                    <p:animEffect transition="in" filter="barn(outHorizontal)">
                                      <p:cBhvr>
                                        <p:cTn id="7" dur="500"/>
                                        <p:tgtEl>
                                          <p:spTgt spid="458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58754">
                                            <p:txEl>
                                              <p:pRg st="2" end="2"/>
                                            </p:txEl>
                                          </p:spTgt>
                                        </p:tgtEl>
                                        <p:attrNameLst>
                                          <p:attrName>style.visibility</p:attrName>
                                        </p:attrNameLst>
                                      </p:cBhvr>
                                      <p:to>
                                        <p:strVal val="visible"/>
                                      </p:to>
                                    </p:set>
                                    <p:animEffect transition="in" filter="barn(outHorizontal)">
                                      <p:cBhvr>
                                        <p:cTn id="12" dur="500"/>
                                        <p:tgtEl>
                                          <p:spTgt spid="4587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458755"/>
                                        </p:tgtEl>
                                        <p:attrNameLst>
                                          <p:attrName>style.visibility</p:attrName>
                                        </p:attrNameLst>
                                      </p:cBhvr>
                                      <p:to>
                                        <p:strVal val="visible"/>
                                      </p:to>
                                    </p:set>
                                    <p:animEffect transition="in" filter="barn(outHorizontal)">
                                      <p:cBhvr>
                                        <p:cTn id="17" dur="500"/>
                                        <p:tgtEl>
                                          <p:spTgt spid="458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build="p"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body" sz="half" idx="1"/>
          </p:nvPr>
        </p:nvSpPr>
        <p:spPr>
          <a:xfrm>
            <a:off x="714375" y="620713"/>
            <a:ext cx="7997825" cy="6092825"/>
          </a:xfrm>
        </p:spPr>
        <p:txBody>
          <a:bodyPr/>
          <a:lstStyle/>
          <a:p>
            <a:pPr eaLnBrk="1" hangingPunct="1">
              <a:lnSpc>
                <a:spcPct val="150000"/>
              </a:lnSpc>
              <a:spcBef>
                <a:spcPct val="0"/>
              </a:spcBef>
              <a:buFont typeface="Wingdings" pitchFamily="2" charset="2"/>
              <a:buNone/>
            </a:pPr>
            <a:r>
              <a:rPr lang="en-US" altLang="zh-CN" sz="2400" b="1" smtClean="0">
                <a:solidFill>
                  <a:srgbClr val="000000"/>
                </a:solidFill>
                <a:latin typeface="Times New Roman" pitchFamily="18" charset="0"/>
              </a:rPr>
              <a:t>2) </a:t>
            </a:r>
            <a:r>
              <a:rPr lang="zh-CN" altLang="en-US" sz="2400" b="1" smtClean="0">
                <a:solidFill>
                  <a:srgbClr val="000000"/>
                </a:solidFill>
                <a:latin typeface="Times New Roman" pitchFamily="18" charset="0"/>
              </a:rPr>
              <a:t>利用热消散（冷却）效应的金氏定律（</a:t>
            </a:r>
            <a:r>
              <a:rPr lang="en-US" altLang="zh-CN" sz="2400" b="1" smtClean="0">
                <a:solidFill>
                  <a:srgbClr val="000000"/>
                </a:solidFill>
                <a:latin typeface="Times New Roman" pitchFamily="18" charset="0"/>
              </a:rPr>
              <a:t>King’ s law</a:t>
            </a:r>
            <a:r>
              <a:rPr lang="zh-CN" altLang="en-US" sz="2400" b="1" smtClean="0">
                <a:solidFill>
                  <a:srgbClr val="000000"/>
                </a:solidFill>
                <a:latin typeface="Times New Roman" pitchFamily="18" charset="0"/>
              </a:rPr>
              <a:t>）</a:t>
            </a:r>
            <a:r>
              <a:rPr lang="zh-CN" altLang="en-US" sz="2400" b="1" smtClean="0">
                <a:solidFill>
                  <a:srgbClr val="FF0000"/>
                </a:solidFill>
                <a:latin typeface="Times New Roman" pitchFamily="18" charset="0"/>
              </a:rPr>
              <a:t>浸入型</a:t>
            </a:r>
            <a:r>
              <a:rPr lang="en-US" altLang="zh-CN" sz="2400" b="1" smtClean="0">
                <a:solidFill>
                  <a:srgbClr val="FF0000"/>
                </a:solidFill>
                <a:latin typeface="Times New Roman" pitchFamily="18" charset="0"/>
              </a:rPr>
              <a:t>TMF</a:t>
            </a:r>
            <a:r>
              <a:rPr lang="zh-CN" altLang="en-US" sz="2400" b="1" smtClean="0">
                <a:solidFill>
                  <a:srgbClr val="FF0000"/>
                </a:solidFill>
                <a:latin typeface="Times New Roman" pitchFamily="18" charset="0"/>
              </a:rPr>
              <a:t>（恒温差法）</a:t>
            </a:r>
          </a:p>
          <a:p>
            <a:pPr eaLnBrk="1" hangingPunct="1">
              <a:lnSpc>
                <a:spcPct val="150000"/>
              </a:lnSpc>
              <a:spcBef>
                <a:spcPct val="0"/>
              </a:spcBef>
              <a:buFont typeface="Wingdings" pitchFamily="2" charset="2"/>
              <a:buNone/>
            </a:pPr>
            <a:r>
              <a:rPr lang="zh-CN" altLang="en-US" sz="2400" b="1" smtClean="0">
                <a:latin typeface="Times New Roman" pitchFamily="18" charset="0"/>
              </a:rPr>
              <a:t>金氏定律的热丝热散失率表述各参量间关系</a:t>
            </a:r>
          </a:p>
          <a:p>
            <a:pPr eaLnBrk="1" hangingPunct="1">
              <a:lnSpc>
                <a:spcPct val="150000"/>
              </a:lnSpc>
              <a:spcBef>
                <a:spcPct val="0"/>
              </a:spcBef>
              <a:buFont typeface="Wingdings" pitchFamily="2" charset="2"/>
              <a:buNone/>
            </a:pPr>
            <a:endParaRPr lang="zh-CN" altLang="en-US" sz="2400" b="1" smtClean="0">
              <a:latin typeface="Times New Roman" pitchFamily="18" charset="0"/>
            </a:endParaRPr>
          </a:p>
          <a:p>
            <a:pPr eaLnBrk="1" hangingPunct="1">
              <a:lnSpc>
                <a:spcPct val="150000"/>
              </a:lnSpc>
              <a:spcBef>
                <a:spcPct val="0"/>
              </a:spcBef>
              <a:buFont typeface="Wingdings" pitchFamily="2" charset="2"/>
              <a:buNone/>
            </a:pPr>
            <a:r>
              <a:rPr lang="en-US" altLang="zh-CN" sz="2400" b="1" smtClean="0">
                <a:latin typeface="Times New Roman" pitchFamily="18" charset="0"/>
                <a:cs typeface="Times New Roman" pitchFamily="18" charset="0"/>
              </a:rPr>
              <a:t>H/L -------</a:t>
            </a:r>
            <a:r>
              <a:rPr lang="zh-CN" altLang="en-US" sz="2400" b="1" smtClean="0">
                <a:latin typeface="Times New Roman" pitchFamily="18" charset="0"/>
                <a:cs typeface="Times New Roman" pitchFamily="18" charset="0"/>
              </a:rPr>
              <a:t>单位长度热散失率，</a:t>
            </a:r>
            <a:r>
              <a:rPr lang="en-US" altLang="zh-CN" sz="2400" b="1" smtClean="0">
                <a:latin typeface="Times New Roman" pitchFamily="18" charset="0"/>
                <a:cs typeface="Times New Roman" pitchFamily="18" charset="0"/>
              </a:rPr>
              <a:t>J/m•h;</a:t>
            </a:r>
          </a:p>
          <a:p>
            <a:pPr eaLnBrk="1" hangingPunct="1">
              <a:lnSpc>
                <a:spcPct val="150000"/>
              </a:lnSpc>
              <a:spcBef>
                <a:spcPct val="0"/>
              </a:spcBef>
              <a:buFont typeface="Wingdings" pitchFamily="2" charset="2"/>
              <a:buNone/>
            </a:pPr>
            <a:r>
              <a:rPr lang="en-US" altLang="zh-CN" sz="2400" b="1" smtClean="0">
                <a:latin typeface="Times New Roman" pitchFamily="18" charset="0"/>
                <a:cs typeface="Times New Roman" pitchFamily="18" charset="0"/>
              </a:rPr>
              <a:t>ΔT--------</a:t>
            </a:r>
            <a:r>
              <a:rPr lang="zh-CN" altLang="en-US" sz="2400" b="1" smtClean="0">
                <a:latin typeface="Times New Roman" pitchFamily="18" charset="0"/>
                <a:cs typeface="Times New Roman" pitchFamily="18" charset="0"/>
              </a:rPr>
              <a:t>热丝高于自由流束的平均升高温度，</a:t>
            </a:r>
            <a:r>
              <a:rPr lang="en-US" altLang="zh-CN" sz="2400" b="1" smtClean="0">
                <a:latin typeface="Times New Roman" pitchFamily="18" charset="0"/>
                <a:cs typeface="Times New Roman" pitchFamily="18" charset="0"/>
              </a:rPr>
              <a:t>K</a:t>
            </a:r>
            <a:r>
              <a:rPr lang="zh-CN" altLang="en-US" sz="2400" b="1" smtClean="0">
                <a:latin typeface="Times New Roman" pitchFamily="18" charset="0"/>
                <a:cs typeface="Times New Roman" pitchFamily="18" charset="0"/>
              </a:rPr>
              <a:t>；</a:t>
            </a:r>
          </a:p>
          <a:p>
            <a:pPr eaLnBrk="1" hangingPunct="1">
              <a:lnSpc>
                <a:spcPct val="150000"/>
              </a:lnSpc>
              <a:spcBef>
                <a:spcPct val="0"/>
              </a:spcBef>
              <a:buFont typeface="Wingdings" pitchFamily="2" charset="2"/>
              <a:buNone/>
            </a:pPr>
            <a:r>
              <a:rPr lang="en-US" altLang="zh-CN" sz="2400" b="1" i="1" smtClean="0">
                <a:latin typeface="Times New Roman" pitchFamily="18" charset="0"/>
                <a:cs typeface="Times New Roman" pitchFamily="18" charset="0"/>
              </a:rPr>
              <a:t>λ</a:t>
            </a:r>
            <a:r>
              <a:rPr lang="en-US" altLang="zh-CN" sz="2400" b="1" smtClean="0">
                <a:latin typeface="Times New Roman" pitchFamily="18" charset="0"/>
                <a:cs typeface="Times New Roman" pitchFamily="18" charset="0"/>
              </a:rPr>
              <a:t> --------</a:t>
            </a:r>
            <a:r>
              <a:rPr lang="zh-CN" altLang="en-US" sz="2400" b="1" smtClean="0">
                <a:latin typeface="Times New Roman" pitchFamily="18" charset="0"/>
                <a:cs typeface="Times New Roman" pitchFamily="18" charset="0"/>
              </a:rPr>
              <a:t>流体的热导率，</a:t>
            </a:r>
            <a:r>
              <a:rPr lang="en-US" altLang="zh-CN" sz="2400" b="1" smtClean="0">
                <a:latin typeface="Times New Roman" pitchFamily="18" charset="0"/>
                <a:cs typeface="Times New Roman" pitchFamily="18" charset="0"/>
              </a:rPr>
              <a:t>J/h•m•K;</a:t>
            </a:r>
          </a:p>
          <a:p>
            <a:pPr eaLnBrk="1" hangingPunct="1">
              <a:lnSpc>
                <a:spcPct val="150000"/>
              </a:lnSpc>
              <a:spcBef>
                <a:spcPct val="0"/>
              </a:spcBef>
              <a:buFont typeface="Wingdings" pitchFamily="2" charset="2"/>
              <a:buNone/>
            </a:pPr>
            <a:r>
              <a:rPr lang="en-US" altLang="zh-CN" sz="2400" b="1" smtClean="0">
                <a:latin typeface="Times New Roman" pitchFamily="18" charset="0"/>
                <a:cs typeface="Times New Roman" pitchFamily="18" charset="0"/>
              </a:rPr>
              <a:t>c</a:t>
            </a:r>
            <a:r>
              <a:rPr lang="en-US" altLang="zh-CN" sz="2400" b="1" baseline="-25000" smtClean="0">
                <a:latin typeface="Times New Roman" pitchFamily="18" charset="0"/>
                <a:cs typeface="Times New Roman" pitchFamily="18" charset="0"/>
              </a:rPr>
              <a:t>V</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定容比热容，</a:t>
            </a:r>
            <a:r>
              <a:rPr lang="en-US" altLang="zh-CN" sz="2400" b="1" smtClean="0">
                <a:latin typeface="Times New Roman" pitchFamily="18" charset="0"/>
                <a:cs typeface="Times New Roman" pitchFamily="18" charset="0"/>
              </a:rPr>
              <a:t>J/kg•k;   </a:t>
            </a:r>
            <a:r>
              <a:rPr lang="en-US" altLang="zh-CN" sz="2400" b="1" i="1" smtClean="0">
                <a:latin typeface="Times New Roman" pitchFamily="18" charset="0"/>
                <a:cs typeface="Times New Roman" pitchFamily="18" charset="0"/>
              </a:rPr>
              <a:t>ρ</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密度，</a:t>
            </a:r>
            <a:r>
              <a:rPr lang="en-US" altLang="zh-CN" sz="2400" b="1" smtClean="0">
                <a:latin typeface="Times New Roman" pitchFamily="18" charset="0"/>
                <a:cs typeface="Times New Roman" pitchFamily="18" charset="0"/>
              </a:rPr>
              <a:t>kg/m3;</a:t>
            </a:r>
          </a:p>
          <a:p>
            <a:pPr eaLnBrk="1" hangingPunct="1">
              <a:lnSpc>
                <a:spcPct val="150000"/>
              </a:lnSpc>
              <a:spcBef>
                <a:spcPct val="0"/>
              </a:spcBef>
              <a:buFont typeface="Wingdings" pitchFamily="2" charset="2"/>
              <a:buNone/>
            </a:pPr>
            <a:r>
              <a:rPr lang="en-US" altLang="zh-CN" sz="2400" b="1" i="1" smtClean="0">
                <a:latin typeface="Times New Roman" pitchFamily="18" charset="0"/>
                <a:cs typeface="Times New Roman" pitchFamily="18" charset="0"/>
              </a:rPr>
              <a:t>u-</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流体的流速，</a:t>
            </a:r>
            <a:r>
              <a:rPr lang="en-US" altLang="zh-CN" sz="2400" b="1" smtClean="0">
                <a:latin typeface="Times New Roman" pitchFamily="18" charset="0"/>
                <a:cs typeface="Times New Roman" pitchFamily="18" charset="0"/>
              </a:rPr>
              <a:t>m/h;         </a:t>
            </a:r>
            <a:r>
              <a:rPr lang="en-US" altLang="zh-CN" sz="2400" b="1" i="1" smtClean="0">
                <a:latin typeface="Times New Roman" pitchFamily="18" charset="0"/>
                <a:cs typeface="Times New Roman" pitchFamily="18" charset="0"/>
              </a:rPr>
              <a:t>d</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热丝直径，</a:t>
            </a:r>
            <a:r>
              <a:rPr lang="en-US" altLang="zh-CN" sz="2400" b="1" smtClean="0">
                <a:latin typeface="Times New Roman" pitchFamily="18" charset="0"/>
                <a:cs typeface="Times New Roman" pitchFamily="18" charset="0"/>
              </a:rPr>
              <a:t>m.</a:t>
            </a:r>
          </a:p>
        </p:txBody>
      </p:sp>
      <p:graphicFrame>
        <p:nvGraphicFramePr>
          <p:cNvPr id="65538" name="Object 2"/>
          <p:cNvGraphicFramePr>
            <a:graphicFrameLocks noGrp="1" noChangeAspect="1"/>
          </p:cNvGraphicFramePr>
          <p:nvPr>
            <p:ph sz="half" idx="2"/>
          </p:nvPr>
        </p:nvGraphicFramePr>
        <p:xfrm>
          <a:off x="1147763" y="2276475"/>
          <a:ext cx="4440237" cy="558800"/>
        </p:xfrm>
        <a:graphic>
          <a:graphicData uri="http://schemas.openxmlformats.org/presentationml/2006/ole">
            <mc:AlternateContent xmlns:mc="http://schemas.openxmlformats.org/markup-compatibility/2006">
              <mc:Choice xmlns:v="urn:schemas-microsoft-com:vml" Requires="v">
                <p:oleObj spid="_x0000_s65551" name="Equation" r:id="rId3" imgW="1917360" imgH="241200" progId="Equation.DSMT4">
                  <p:embed/>
                </p:oleObj>
              </mc:Choice>
              <mc:Fallback>
                <p:oleObj name="Equation" r:id="rId3" imgW="191736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2276475"/>
                        <a:ext cx="4440237"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658" name="Picture 2" descr="调整大小 T773"/>
          <p:cNvPicPr>
            <a:picLocks noChangeAspect="1" noChangeArrowheads="1"/>
          </p:cNvPicPr>
          <p:nvPr/>
        </p:nvPicPr>
        <p:blipFill>
          <a:blip r:embed="rId2"/>
          <a:srcRect/>
          <a:stretch>
            <a:fillRect/>
          </a:stretch>
        </p:blipFill>
        <p:spPr bwMode="auto">
          <a:xfrm>
            <a:off x="468313" y="333375"/>
            <a:ext cx="4967287" cy="5053013"/>
          </a:xfrm>
          <a:prstGeom prst="rect">
            <a:avLst/>
          </a:prstGeom>
          <a:noFill/>
          <a:ln w="9525">
            <a:noFill/>
            <a:miter lim="800000"/>
            <a:headEnd/>
            <a:tailEnd/>
          </a:ln>
        </p:spPr>
      </p:pic>
      <p:sp>
        <p:nvSpPr>
          <p:cNvPr id="454659" name="Rectangle 3"/>
          <p:cNvSpPr>
            <a:spLocks noChangeArrowheads="1"/>
          </p:cNvSpPr>
          <p:nvPr/>
        </p:nvSpPr>
        <p:spPr bwMode="auto">
          <a:xfrm>
            <a:off x="5076825" y="908050"/>
            <a:ext cx="3571875" cy="4857750"/>
          </a:xfrm>
          <a:prstGeom prst="rect">
            <a:avLst/>
          </a:prstGeom>
          <a:noFill/>
          <a:ln w="9525">
            <a:noFill/>
            <a:miter lim="800000"/>
            <a:headEnd/>
            <a:tailEnd/>
          </a:ln>
        </p:spPr>
        <p:txBody>
          <a:bodyPr/>
          <a:lstStyle/>
          <a:p>
            <a:pPr marL="469900" indent="-469900" algn="just">
              <a:lnSpc>
                <a:spcPct val="105000"/>
              </a:lnSpc>
              <a:spcBef>
                <a:spcPct val="20000"/>
              </a:spcBef>
              <a:buClr>
                <a:schemeClr val="accent2"/>
              </a:buClr>
              <a:buFont typeface="Wingdings" pitchFamily="2" charset="2"/>
              <a:buChar char="v"/>
            </a:pPr>
            <a:r>
              <a:rPr lang="zh-CN" altLang="en-US" sz="2400" b="1">
                <a:latin typeface="Times New Roman" pitchFamily="18" charset="0"/>
              </a:rPr>
              <a:t>两温度传感器（热电阻）分别置于气流中两金属细管内</a:t>
            </a:r>
            <a:endParaRPr lang="en-US" altLang="zh-CN" sz="2400" b="1">
              <a:latin typeface="Times New Roman" pitchFamily="18" charset="0"/>
            </a:endParaRPr>
          </a:p>
          <a:p>
            <a:pPr marL="469900" indent="-469900" algn="just">
              <a:lnSpc>
                <a:spcPct val="105000"/>
              </a:lnSpc>
              <a:spcBef>
                <a:spcPct val="20000"/>
              </a:spcBef>
              <a:buClr>
                <a:schemeClr val="accent2"/>
              </a:buClr>
              <a:buFont typeface="Wingdings" pitchFamily="2" charset="2"/>
              <a:buChar char="v"/>
            </a:pPr>
            <a:r>
              <a:rPr lang="zh-CN" altLang="en-US" sz="2400" b="1">
                <a:latin typeface="Times New Roman" pitchFamily="18" charset="0"/>
              </a:rPr>
              <a:t>一热电阻测得气流温度</a:t>
            </a:r>
            <a:r>
              <a:rPr lang="en-US" altLang="zh-CN" sz="2400" b="1">
                <a:latin typeface="Times New Roman" pitchFamily="18" charset="0"/>
              </a:rPr>
              <a:t>T</a:t>
            </a:r>
            <a:r>
              <a:rPr lang="zh-CN" altLang="en-US" sz="2400" b="1">
                <a:latin typeface="Times New Roman" pitchFamily="18" charset="0"/>
              </a:rPr>
              <a:t>；另一热电阻经加热，其温度</a:t>
            </a:r>
            <a:r>
              <a:rPr lang="en-US" altLang="zh-CN" sz="2400" b="1">
                <a:latin typeface="Times New Roman" pitchFamily="18" charset="0"/>
              </a:rPr>
              <a:t>T</a:t>
            </a:r>
            <a:r>
              <a:rPr lang="en-US" altLang="zh-CN" sz="2400" b="1" baseline="-30000">
                <a:latin typeface="Times New Roman" pitchFamily="18" charset="0"/>
              </a:rPr>
              <a:t>v</a:t>
            </a:r>
            <a:r>
              <a:rPr lang="zh-CN" altLang="en-US" sz="2400" b="1">
                <a:latin typeface="Times New Roman" pitchFamily="18" charset="0"/>
              </a:rPr>
              <a:t>高于气流温度</a:t>
            </a:r>
            <a:endParaRPr lang="en-US" altLang="zh-CN" sz="2400" b="1">
              <a:latin typeface="Times New Roman" pitchFamily="18" charset="0"/>
            </a:endParaRPr>
          </a:p>
          <a:p>
            <a:pPr marL="469900" indent="-469900" algn="just">
              <a:lnSpc>
                <a:spcPct val="105000"/>
              </a:lnSpc>
              <a:spcBef>
                <a:spcPct val="20000"/>
              </a:spcBef>
              <a:buClr>
                <a:schemeClr val="accent2"/>
              </a:buClr>
              <a:buFont typeface="Wingdings" pitchFamily="2" charset="2"/>
              <a:buChar char="v"/>
            </a:pPr>
            <a:r>
              <a:rPr lang="zh-CN" altLang="en-US" sz="2400" b="1">
                <a:latin typeface="Times New Roman" pitchFamily="18" charset="0"/>
              </a:rPr>
              <a:t>气体静止时</a:t>
            </a:r>
            <a:r>
              <a:rPr lang="en-US" altLang="zh-CN" sz="2400" b="1">
                <a:latin typeface="Times New Roman" pitchFamily="18" charset="0"/>
              </a:rPr>
              <a:t>T</a:t>
            </a:r>
            <a:r>
              <a:rPr lang="en-US" altLang="zh-CN" sz="2400" b="1" baseline="-30000">
                <a:latin typeface="Times New Roman" pitchFamily="18" charset="0"/>
              </a:rPr>
              <a:t>v</a:t>
            </a:r>
            <a:r>
              <a:rPr lang="zh-CN" altLang="en-US" sz="2400" b="1">
                <a:latin typeface="Times New Roman" pitchFamily="18" charset="0"/>
              </a:rPr>
              <a:t>最高，随着质量流速增加，气流带走更多热量，温度下降，测得温度差</a:t>
            </a:r>
            <a:r>
              <a:rPr lang="en-US" altLang="zh-CN" sz="2400" b="1">
                <a:latin typeface="Times New Roman" pitchFamily="18" charset="0"/>
              </a:rPr>
              <a:t>ΔT=T</a:t>
            </a:r>
            <a:r>
              <a:rPr lang="en-US" altLang="zh-CN" sz="2400" b="1" baseline="-30000">
                <a:latin typeface="Times New Roman" pitchFamily="18" charset="0"/>
              </a:rPr>
              <a:t>v</a:t>
            </a:r>
            <a:r>
              <a:rPr lang="en-US" altLang="zh-CN" sz="2400" b="1">
                <a:latin typeface="Times New Roman" pitchFamily="18" charset="0"/>
              </a:rPr>
              <a:t>-T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54658"/>
                                        </p:tgtEl>
                                        <p:attrNameLst>
                                          <p:attrName>style.visibility</p:attrName>
                                        </p:attrNameLst>
                                      </p:cBhvr>
                                      <p:to>
                                        <p:strVal val="visible"/>
                                      </p:to>
                                    </p:set>
                                    <p:animEffect transition="in" filter="barn(inHorizontal)">
                                      <p:cBhvr>
                                        <p:cTn id="7" dur="500"/>
                                        <p:tgtEl>
                                          <p:spTgt spid="4546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54659"/>
                                        </p:tgtEl>
                                        <p:attrNameLst>
                                          <p:attrName>style.visibility</p:attrName>
                                        </p:attrNameLst>
                                      </p:cBhvr>
                                      <p:to>
                                        <p:strVal val="visible"/>
                                      </p:to>
                                    </p:set>
                                    <p:animEffect transition="in" filter="barn(inHorizontal)">
                                      <p:cBhvr>
                                        <p:cTn id="12" dur="500"/>
                                        <p:tgtEl>
                                          <p:spTgt spid="454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8369" name="Picture 2"/>
          <p:cNvPicPr>
            <a:picLocks noChangeAspect="1" noChangeArrowheads="1"/>
          </p:cNvPicPr>
          <p:nvPr/>
        </p:nvPicPr>
        <p:blipFill>
          <a:blip r:embed="rId2"/>
          <a:srcRect/>
          <a:stretch>
            <a:fillRect/>
          </a:stretch>
        </p:blipFill>
        <p:spPr bwMode="auto">
          <a:xfrm>
            <a:off x="2339975" y="260350"/>
            <a:ext cx="3457575"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9393" name="Picture 2"/>
          <p:cNvPicPr>
            <a:picLocks noGrp="1" noChangeAspect="1" noChangeArrowheads="1"/>
          </p:cNvPicPr>
          <p:nvPr>
            <p:ph type="body" idx="1"/>
          </p:nvPr>
        </p:nvPicPr>
        <p:blipFill>
          <a:blip r:embed="rId2"/>
          <a:srcRect/>
          <a:stretch>
            <a:fillRect/>
          </a:stretch>
        </p:blipFill>
        <p:spPr>
          <a:xfrm>
            <a:off x="1219200" y="304800"/>
            <a:ext cx="6934200" cy="4800600"/>
          </a:xfrm>
          <a:solidFill>
            <a:srgbClr val="CCFFFF"/>
          </a:solidFill>
          <a:ln>
            <a:solidFill>
              <a:schemeClr val="tx1"/>
            </a:solidFill>
          </a:ln>
        </p:spPr>
      </p:pic>
      <p:sp>
        <p:nvSpPr>
          <p:cNvPr id="399363" name="Text Box 3"/>
          <p:cNvSpPr txBox="1">
            <a:spLocks noChangeArrowheads="1"/>
          </p:cNvSpPr>
          <p:nvPr/>
        </p:nvSpPr>
        <p:spPr bwMode="auto">
          <a:xfrm>
            <a:off x="1763688" y="5373216"/>
            <a:ext cx="4876800" cy="457200"/>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E＋H</a:t>
            </a:r>
            <a:r>
              <a:rPr kumimoji="1" lang="zh-CN" altLang="en-US" sz="2400" b="1">
                <a:latin typeface="Times New Roman" pitchFamily="18" charset="0"/>
              </a:rPr>
              <a:t>公司的热式质量流量计</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Rectangle 2"/>
          <p:cNvSpPr>
            <a:spLocks noGrp="1" noChangeArrowheads="1"/>
          </p:cNvSpPr>
          <p:nvPr>
            <p:ph type="body" idx="1"/>
          </p:nvPr>
        </p:nvSpPr>
        <p:spPr>
          <a:xfrm>
            <a:off x="611188" y="333375"/>
            <a:ext cx="7467600" cy="5638800"/>
          </a:xfrm>
        </p:spPr>
        <p:txBody>
          <a:bodyPr/>
          <a:lstStyle/>
          <a:p>
            <a:pPr eaLnBrk="1" hangingPunct="1">
              <a:buFont typeface="Wingdings" pitchFamily="2" charset="2"/>
              <a:buNone/>
            </a:pPr>
            <a:r>
              <a:rPr lang="zh-CN" altLang="en-US" b="1" smtClean="0"/>
              <a:t>四、间接式质量流量计</a:t>
            </a:r>
          </a:p>
          <a:p>
            <a:pPr eaLnBrk="1" hangingPunct="1">
              <a:buFont typeface="Wingdings" pitchFamily="2" charset="2"/>
              <a:buNone/>
            </a:pPr>
            <a:endParaRPr lang="zh-CN" altLang="en-US" b="1" smtClean="0"/>
          </a:p>
          <a:p>
            <a:pPr eaLnBrk="1" hangingPunct="1">
              <a:buFont typeface="Wingdings" pitchFamily="2" charset="2"/>
              <a:buNone/>
            </a:pPr>
            <a:r>
              <a:rPr lang="zh-CN" altLang="en-US" sz="2400" b="1" smtClean="0"/>
              <a:t>推导式质量流量计</a:t>
            </a:r>
          </a:p>
          <a:p>
            <a:pPr eaLnBrk="1" hangingPunct="1">
              <a:buFont typeface="Wingdings" pitchFamily="2" charset="2"/>
              <a:buNone/>
            </a:pPr>
            <a:r>
              <a:rPr lang="zh-CN" altLang="en-US" sz="2400" b="1" smtClean="0">
                <a:latin typeface="Times New Roman" pitchFamily="18" charset="0"/>
              </a:rPr>
              <a:t>1</a:t>
            </a:r>
            <a:r>
              <a:rPr lang="zh-CN" altLang="en-US" sz="2400" b="1" smtClean="0"/>
              <a:t>、测</a:t>
            </a:r>
            <a:r>
              <a:rPr lang="en-US" altLang="zh-CN" sz="2400" b="1" i="1" smtClean="0">
                <a:latin typeface="Times New Roman" pitchFamily="18" charset="0"/>
              </a:rPr>
              <a:t>Q</a:t>
            </a:r>
            <a:r>
              <a:rPr lang="zh-CN" altLang="en-US" sz="2400" b="1" smtClean="0"/>
              <a:t>与测</a:t>
            </a:r>
            <a:r>
              <a:rPr lang="en-US" altLang="zh-CN" sz="2400" b="1" i="1" smtClean="0">
                <a:latin typeface="Times New Roman" pitchFamily="18" charset="0"/>
              </a:rPr>
              <a:t>ρ</a:t>
            </a:r>
            <a:r>
              <a:rPr lang="zh-CN" altLang="en-US" sz="2400" b="1" smtClean="0"/>
              <a:t>仪表配合：</a:t>
            </a:r>
            <a:r>
              <a:rPr kumimoji="1" lang="en-US" altLang="zh-CN" sz="2400" i="1" smtClean="0">
                <a:latin typeface="Times New Roman" pitchFamily="18" charset="0"/>
              </a:rPr>
              <a:t>xy</a:t>
            </a:r>
            <a:r>
              <a:rPr kumimoji="1" lang="en-US" altLang="zh-CN" sz="2400" smtClean="0">
                <a:latin typeface="Times New Roman" pitchFamily="18" charset="0"/>
              </a:rPr>
              <a:t>＝</a:t>
            </a:r>
            <a:r>
              <a:rPr kumimoji="1" lang="en-US" altLang="zh-CN" sz="2400" i="1" smtClean="0">
                <a:latin typeface="Times New Roman" pitchFamily="18" charset="0"/>
              </a:rPr>
              <a:t>K</a:t>
            </a:r>
            <a:r>
              <a:rPr kumimoji="1" lang="en-US" altLang="zh-CN" sz="2400" b="1" i="1" smtClean="0">
                <a:latin typeface="Times New Roman" pitchFamily="18" charset="0"/>
              </a:rPr>
              <a:t>ρQ  </a:t>
            </a:r>
          </a:p>
          <a:p>
            <a:pPr eaLnBrk="1" hangingPunct="1">
              <a:buFont typeface="Wingdings" pitchFamily="2" charset="2"/>
              <a:buNone/>
            </a:pPr>
            <a:endParaRPr lang="zh-CN" altLang="en-US" sz="2400" b="1" smtClean="0">
              <a:latin typeface="Times New Roman" pitchFamily="18" charset="0"/>
            </a:endParaRPr>
          </a:p>
        </p:txBody>
      </p:sp>
      <p:sp>
        <p:nvSpPr>
          <p:cNvPr id="413699" name="Text Box 3"/>
          <p:cNvSpPr txBox="1">
            <a:spLocks noChangeArrowheads="1"/>
          </p:cNvSpPr>
          <p:nvPr/>
        </p:nvSpPr>
        <p:spPr bwMode="auto">
          <a:xfrm>
            <a:off x="611188" y="2643188"/>
            <a:ext cx="5832475" cy="461962"/>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2、测</a:t>
            </a:r>
            <a:r>
              <a:rPr kumimoji="1" lang="en-US" altLang="zh-CN" sz="2400" b="1" i="1">
                <a:latin typeface="Times New Roman" pitchFamily="18" charset="0"/>
              </a:rPr>
              <a:t>ρQ</a:t>
            </a:r>
            <a:r>
              <a:rPr kumimoji="1" lang="en-US" altLang="zh-CN" sz="2400" b="1" i="1" baseline="30000">
                <a:latin typeface="Times New Roman" pitchFamily="18" charset="0"/>
              </a:rPr>
              <a:t>2</a:t>
            </a:r>
            <a:r>
              <a:rPr kumimoji="1" lang="zh-CN" altLang="en-US" sz="2400" b="1">
                <a:latin typeface="Times New Roman" pitchFamily="18" charset="0"/>
              </a:rPr>
              <a:t>与测</a:t>
            </a:r>
            <a:r>
              <a:rPr kumimoji="1" lang="en-US" altLang="zh-CN" sz="2400" b="1" i="1">
                <a:latin typeface="Times New Roman" pitchFamily="18" charset="0"/>
              </a:rPr>
              <a:t>ρ</a:t>
            </a:r>
            <a:r>
              <a:rPr kumimoji="1" lang="zh-CN" altLang="en-US" sz="2400" b="1">
                <a:latin typeface="Times New Roman" pitchFamily="18" charset="0"/>
              </a:rPr>
              <a:t>仪表配合：</a:t>
            </a:r>
          </a:p>
        </p:txBody>
      </p:sp>
      <p:graphicFrame>
        <p:nvGraphicFramePr>
          <p:cNvPr id="413700" name="Object 2"/>
          <p:cNvGraphicFramePr>
            <a:graphicFrameLocks noChangeAspect="1"/>
          </p:cNvGraphicFramePr>
          <p:nvPr/>
        </p:nvGraphicFramePr>
        <p:xfrm>
          <a:off x="4500563" y="2571750"/>
          <a:ext cx="1857375" cy="606425"/>
        </p:xfrm>
        <a:graphic>
          <a:graphicData uri="http://schemas.openxmlformats.org/presentationml/2006/ole">
            <mc:AlternateContent xmlns:mc="http://schemas.openxmlformats.org/markup-compatibility/2006">
              <mc:Choice xmlns:v="urn:schemas-microsoft-com:vml" Requires="v">
                <p:oleObj spid="_x0000_s68636" name="Equation" r:id="rId3" imgW="761760" imgH="253800" progId="Equation.3">
                  <p:embed/>
                </p:oleObj>
              </mc:Choice>
              <mc:Fallback>
                <p:oleObj name="Equation" r:id="rId3" imgW="76176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571750"/>
                        <a:ext cx="185737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1" name="Text Box 5"/>
          <p:cNvSpPr txBox="1">
            <a:spLocks noChangeArrowheads="1"/>
          </p:cNvSpPr>
          <p:nvPr/>
        </p:nvSpPr>
        <p:spPr bwMode="auto">
          <a:xfrm>
            <a:off x="611188" y="3571875"/>
            <a:ext cx="5616575" cy="46196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3、测</a:t>
            </a:r>
            <a:r>
              <a:rPr kumimoji="1" lang="en-US" altLang="zh-CN" sz="2400" b="1" i="1">
                <a:latin typeface="Times New Roman" pitchFamily="18" charset="0"/>
              </a:rPr>
              <a:t>ρQ</a:t>
            </a:r>
            <a:r>
              <a:rPr kumimoji="1" lang="en-US" altLang="zh-CN" sz="2400" b="1" i="1" baseline="30000">
                <a:latin typeface="Times New Roman" pitchFamily="18" charset="0"/>
              </a:rPr>
              <a:t>2</a:t>
            </a:r>
            <a:r>
              <a:rPr kumimoji="1" lang="zh-CN" altLang="en-US" sz="2400" b="1">
                <a:latin typeface="Times New Roman" pitchFamily="18" charset="0"/>
              </a:rPr>
              <a:t>与测</a:t>
            </a:r>
            <a:r>
              <a:rPr kumimoji="1" lang="en-US" altLang="zh-CN" sz="2400" b="1" i="1">
                <a:latin typeface="Times New Roman" pitchFamily="18" charset="0"/>
              </a:rPr>
              <a:t>Q</a:t>
            </a:r>
            <a:r>
              <a:rPr kumimoji="1" lang="zh-CN" altLang="en-US" sz="2400" b="1">
                <a:latin typeface="Times New Roman" pitchFamily="18" charset="0"/>
              </a:rPr>
              <a:t>仪表配合：</a:t>
            </a:r>
          </a:p>
        </p:txBody>
      </p:sp>
      <p:graphicFrame>
        <p:nvGraphicFramePr>
          <p:cNvPr id="413702" name="Object 3"/>
          <p:cNvGraphicFramePr>
            <a:graphicFrameLocks noChangeAspect="1"/>
          </p:cNvGraphicFramePr>
          <p:nvPr/>
        </p:nvGraphicFramePr>
        <p:xfrm>
          <a:off x="4714875" y="3429000"/>
          <a:ext cx="1500188" cy="990600"/>
        </p:xfrm>
        <a:graphic>
          <a:graphicData uri="http://schemas.openxmlformats.org/presentationml/2006/ole">
            <mc:AlternateContent xmlns:mc="http://schemas.openxmlformats.org/markup-compatibility/2006">
              <mc:Choice xmlns:v="urn:schemas-microsoft-com:vml" Requires="v">
                <p:oleObj spid="_x0000_s68637" name="Equation" r:id="rId5" imgW="622080" imgH="419040" progId="Equation.3">
                  <p:embed/>
                </p:oleObj>
              </mc:Choice>
              <mc:Fallback>
                <p:oleObj name="Equation" r:id="rId5" imgW="62208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75" y="3429000"/>
                        <a:ext cx="150018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3698">
                                            <p:txEl>
                                              <p:pRg st="0" end="0"/>
                                            </p:txEl>
                                          </p:spTgt>
                                        </p:tgtEl>
                                        <p:attrNameLst>
                                          <p:attrName>style.visibility</p:attrName>
                                        </p:attrNameLst>
                                      </p:cBhvr>
                                      <p:to>
                                        <p:strVal val="visible"/>
                                      </p:to>
                                    </p:set>
                                    <p:animEffect transition="in" filter="barn(outHorizontal)">
                                      <p:cBhvr>
                                        <p:cTn id="7" dur="500"/>
                                        <p:tgtEl>
                                          <p:spTgt spid="413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3698">
                                            <p:txEl>
                                              <p:pRg st="2" end="2"/>
                                            </p:txEl>
                                          </p:spTgt>
                                        </p:tgtEl>
                                        <p:attrNameLst>
                                          <p:attrName>style.visibility</p:attrName>
                                        </p:attrNameLst>
                                      </p:cBhvr>
                                      <p:to>
                                        <p:strVal val="visible"/>
                                      </p:to>
                                    </p:set>
                                    <p:animEffect transition="in" filter="barn(outHorizontal)">
                                      <p:cBhvr>
                                        <p:cTn id="12" dur="500"/>
                                        <p:tgtEl>
                                          <p:spTgt spid="4136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13698">
                                            <p:txEl>
                                              <p:pRg st="3" end="3"/>
                                            </p:txEl>
                                          </p:spTgt>
                                        </p:tgtEl>
                                        <p:attrNameLst>
                                          <p:attrName>style.visibility</p:attrName>
                                        </p:attrNameLst>
                                      </p:cBhvr>
                                      <p:to>
                                        <p:strVal val="visible"/>
                                      </p:to>
                                    </p:set>
                                    <p:animEffect transition="in" filter="barn(outHorizontal)">
                                      <p:cBhvr>
                                        <p:cTn id="17" dur="500"/>
                                        <p:tgtEl>
                                          <p:spTgt spid="4136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13699"/>
                                        </p:tgtEl>
                                        <p:attrNameLst>
                                          <p:attrName>style.visibility</p:attrName>
                                        </p:attrNameLst>
                                      </p:cBhvr>
                                      <p:to>
                                        <p:strVal val="visible"/>
                                      </p:to>
                                    </p:set>
                                    <p:animEffect transition="in" filter="barn(outHorizontal)">
                                      <p:cBhvr>
                                        <p:cTn id="22" dur="500"/>
                                        <p:tgtEl>
                                          <p:spTgt spid="41369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413700"/>
                                        </p:tgtEl>
                                        <p:attrNameLst>
                                          <p:attrName>style.visibility</p:attrName>
                                        </p:attrNameLst>
                                      </p:cBhvr>
                                      <p:to>
                                        <p:strVal val="visible"/>
                                      </p:to>
                                    </p:set>
                                    <p:animEffect transition="in" filter="barn(outHorizontal)">
                                      <p:cBhvr>
                                        <p:cTn id="27" dur="500"/>
                                        <p:tgtEl>
                                          <p:spTgt spid="41370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13701"/>
                                        </p:tgtEl>
                                        <p:attrNameLst>
                                          <p:attrName>style.visibility</p:attrName>
                                        </p:attrNameLst>
                                      </p:cBhvr>
                                      <p:to>
                                        <p:strVal val="visible"/>
                                      </p:to>
                                    </p:set>
                                    <p:anim calcmode="lin" valueType="num">
                                      <p:cBhvr additive="base">
                                        <p:cTn id="32" dur="500" fill="hold"/>
                                        <p:tgtEl>
                                          <p:spTgt spid="413701"/>
                                        </p:tgtEl>
                                        <p:attrNameLst>
                                          <p:attrName>ppt_x</p:attrName>
                                        </p:attrNameLst>
                                      </p:cBhvr>
                                      <p:tavLst>
                                        <p:tav tm="0">
                                          <p:val>
                                            <p:strVal val="0-#ppt_w/2"/>
                                          </p:val>
                                        </p:tav>
                                        <p:tav tm="100000">
                                          <p:val>
                                            <p:strVal val="#ppt_x"/>
                                          </p:val>
                                        </p:tav>
                                      </p:tavLst>
                                    </p:anim>
                                    <p:anim calcmode="lin" valueType="num">
                                      <p:cBhvr additive="base">
                                        <p:cTn id="33" dur="500" fill="hold"/>
                                        <p:tgtEl>
                                          <p:spTgt spid="41370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nodeType="clickEffect">
                                  <p:stCondLst>
                                    <p:cond delay="0"/>
                                  </p:stCondLst>
                                  <p:childTnLst>
                                    <p:set>
                                      <p:cBhvr>
                                        <p:cTn id="37" dur="1" fill="hold">
                                          <p:stCondLst>
                                            <p:cond delay="0"/>
                                          </p:stCondLst>
                                        </p:cTn>
                                        <p:tgtEl>
                                          <p:spTgt spid="413702"/>
                                        </p:tgtEl>
                                        <p:attrNameLst>
                                          <p:attrName>style.visibility</p:attrName>
                                        </p:attrNameLst>
                                      </p:cBhvr>
                                      <p:to>
                                        <p:strVal val="visible"/>
                                      </p:to>
                                    </p:set>
                                    <p:animEffect transition="in" filter="barn(outHorizontal)">
                                      <p:cBhvr>
                                        <p:cTn id="38" dur="500"/>
                                        <p:tgtEl>
                                          <p:spTgt spid="41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build="p" autoUpdateAnimBg="0"/>
      <p:bldP spid="413699" grpId="0" autoUpdateAnimBg="0"/>
      <p:bldP spid="413701"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a:xfrm>
            <a:off x="971550" y="404813"/>
            <a:ext cx="7924800" cy="5638800"/>
          </a:xfrm>
        </p:spPr>
        <p:txBody>
          <a:bodyPr/>
          <a:lstStyle/>
          <a:p>
            <a:pPr eaLnBrk="1" hangingPunct="1">
              <a:buFont typeface="Wingdings" pitchFamily="2" charset="2"/>
              <a:buNone/>
            </a:pPr>
            <a:r>
              <a:rPr lang="zh-CN" altLang="en-US" sz="2600" b="1" smtClean="0"/>
              <a:t>温度压力补偿式质量流量计</a:t>
            </a:r>
          </a:p>
        </p:txBody>
      </p:sp>
      <p:grpSp>
        <p:nvGrpSpPr>
          <p:cNvPr id="2" name="Group 3"/>
          <p:cNvGrpSpPr>
            <a:grpSpLocks/>
          </p:cNvGrpSpPr>
          <p:nvPr/>
        </p:nvGrpSpPr>
        <p:grpSpPr bwMode="auto">
          <a:xfrm>
            <a:off x="468313" y="1196975"/>
            <a:ext cx="7675562" cy="4303713"/>
            <a:chOff x="295" y="754"/>
            <a:chExt cx="5080" cy="3047"/>
          </a:xfrm>
        </p:grpSpPr>
        <p:sp>
          <p:nvSpPr>
            <p:cNvPr id="69640" name="Line 4"/>
            <p:cNvSpPr>
              <a:spLocks noChangeShapeType="1"/>
            </p:cNvSpPr>
            <p:nvPr/>
          </p:nvSpPr>
          <p:spPr bwMode="auto">
            <a:xfrm>
              <a:off x="792" y="754"/>
              <a:ext cx="4476" cy="0"/>
            </a:xfrm>
            <a:prstGeom prst="line">
              <a:avLst/>
            </a:prstGeom>
            <a:noFill/>
            <a:ln w="9525">
              <a:solidFill>
                <a:schemeClr val="tx1"/>
              </a:solidFill>
              <a:round/>
              <a:headEnd/>
              <a:tailEnd/>
            </a:ln>
          </p:spPr>
          <p:txBody>
            <a:bodyPr/>
            <a:lstStyle/>
            <a:p>
              <a:endParaRPr lang="zh-CN" altLang="en-US"/>
            </a:p>
          </p:txBody>
        </p:sp>
        <p:sp>
          <p:nvSpPr>
            <p:cNvPr id="69641" name="Line 5"/>
            <p:cNvSpPr>
              <a:spLocks noChangeShapeType="1"/>
            </p:cNvSpPr>
            <p:nvPr/>
          </p:nvSpPr>
          <p:spPr bwMode="auto">
            <a:xfrm>
              <a:off x="792" y="1075"/>
              <a:ext cx="4476" cy="0"/>
            </a:xfrm>
            <a:prstGeom prst="line">
              <a:avLst/>
            </a:prstGeom>
            <a:noFill/>
            <a:ln w="9525">
              <a:solidFill>
                <a:schemeClr val="tx1"/>
              </a:solidFill>
              <a:round/>
              <a:headEnd/>
              <a:tailEnd/>
            </a:ln>
          </p:spPr>
          <p:txBody>
            <a:bodyPr/>
            <a:lstStyle/>
            <a:p>
              <a:endParaRPr lang="zh-CN" altLang="en-US"/>
            </a:p>
          </p:txBody>
        </p:sp>
        <p:grpSp>
          <p:nvGrpSpPr>
            <p:cNvPr id="69642" name="Group 6"/>
            <p:cNvGrpSpPr>
              <a:grpSpLocks/>
            </p:cNvGrpSpPr>
            <p:nvPr/>
          </p:nvGrpSpPr>
          <p:grpSpPr bwMode="auto">
            <a:xfrm>
              <a:off x="3500" y="754"/>
              <a:ext cx="110" cy="316"/>
              <a:chOff x="1776" y="1824"/>
              <a:chExt cx="96" cy="384"/>
            </a:xfrm>
          </p:grpSpPr>
          <p:sp>
            <p:nvSpPr>
              <p:cNvPr id="69671" name="Rectangle 7"/>
              <p:cNvSpPr>
                <a:spLocks noChangeArrowheads="1"/>
              </p:cNvSpPr>
              <p:nvPr/>
            </p:nvSpPr>
            <p:spPr bwMode="auto">
              <a:xfrm>
                <a:off x="1776" y="1824"/>
                <a:ext cx="96" cy="384"/>
              </a:xfrm>
              <a:prstGeom prst="rect">
                <a:avLst/>
              </a:prstGeom>
              <a:solidFill>
                <a:schemeClr val="accent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69672" name="Rectangle 8"/>
              <p:cNvSpPr>
                <a:spLocks noChangeArrowheads="1"/>
              </p:cNvSpPr>
              <p:nvPr/>
            </p:nvSpPr>
            <p:spPr bwMode="auto">
              <a:xfrm>
                <a:off x="1776" y="1959"/>
                <a:ext cx="96" cy="144"/>
              </a:xfrm>
              <a:prstGeom prst="rect">
                <a:avLst/>
              </a:prstGeom>
              <a:solidFill>
                <a:srgbClr val="FFFFFF"/>
              </a:solidFill>
              <a:ln w="9525">
                <a:solidFill>
                  <a:schemeClr val="tx1"/>
                </a:solidFill>
                <a:miter lim="800000"/>
                <a:headEnd/>
                <a:tailEnd/>
              </a:ln>
            </p:spPr>
            <p:txBody>
              <a:bodyPr wrap="none" anchor="ctr"/>
              <a:lstStyle/>
              <a:p>
                <a:pPr algn="ctr"/>
                <a:endParaRPr kumimoji="1" lang="zh-CN" altLang="en-US" sz="2400" b="1">
                  <a:latin typeface="Times New Roman" pitchFamily="18" charset="0"/>
                </a:endParaRPr>
              </a:p>
            </p:txBody>
          </p:sp>
        </p:grpSp>
        <p:sp>
          <p:nvSpPr>
            <p:cNvPr id="69643" name="Line 9"/>
            <p:cNvSpPr>
              <a:spLocks noChangeShapeType="1"/>
            </p:cNvSpPr>
            <p:nvPr/>
          </p:nvSpPr>
          <p:spPr bwMode="auto">
            <a:xfrm>
              <a:off x="3279" y="1070"/>
              <a:ext cx="0" cy="354"/>
            </a:xfrm>
            <a:prstGeom prst="line">
              <a:avLst/>
            </a:prstGeom>
            <a:noFill/>
            <a:ln w="9525">
              <a:solidFill>
                <a:schemeClr val="tx1"/>
              </a:solidFill>
              <a:round/>
              <a:headEnd/>
              <a:tailEnd/>
            </a:ln>
          </p:spPr>
          <p:txBody>
            <a:bodyPr/>
            <a:lstStyle/>
            <a:p>
              <a:endParaRPr lang="zh-CN" altLang="en-US"/>
            </a:p>
          </p:txBody>
        </p:sp>
        <p:sp>
          <p:nvSpPr>
            <p:cNvPr id="69644" name="Line 10"/>
            <p:cNvSpPr>
              <a:spLocks noChangeShapeType="1"/>
            </p:cNvSpPr>
            <p:nvPr/>
          </p:nvSpPr>
          <p:spPr bwMode="auto">
            <a:xfrm>
              <a:off x="3848" y="1075"/>
              <a:ext cx="0" cy="354"/>
            </a:xfrm>
            <a:prstGeom prst="line">
              <a:avLst/>
            </a:prstGeom>
            <a:noFill/>
            <a:ln w="9525">
              <a:solidFill>
                <a:schemeClr val="tx1"/>
              </a:solidFill>
              <a:round/>
              <a:headEnd/>
              <a:tailEnd/>
            </a:ln>
          </p:spPr>
          <p:txBody>
            <a:bodyPr/>
            <a:lstStyle/>
            <a:p>
              <a:endParaRPr lang="zh-CN" altLang="en-US"/>
            </a:p>
          </p:txBody>
        </p:sp>
        <p:sp>
          <p:nvSpPr>
            <p:cNvPr id="69645" name="Text Box 11"/>
            <p:cNvSpPr txBox="1">
              <a:spLocks noChangeArrowheads="1"/>
            </p:cNvSpPr>
            <p:nvPr/>
          </p:nvSpPr>
          <p:spPr bwMode="auto">
            <a:xfrm>
              <a:off x="3116" y="1424"/>
              <a:ext cx="1323" cy="291"/>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b="1">
                  <a:latin typeface="Times New Roman" pitchFamily="18" charset="0"/>
                </a:rPr>
                <a:t>差压变送器</a:t>
              </a:r>
            </a:p>
          </p:txBody>
        </p:sp>
        <p:sp>
          <p:nvSpPr>
            <p:cNvPr id="69646" name="Line 12"/>
            <p:cNvSpPr>
              <a:spLocks noChangeShapeType="1"/>
            </p:cNvSpPr>
            <p:nvPr/>
          </p:nvSpPr>
          <p:spPr bwMode="auto">
            <a:xfrm>
              <a:off x="1124" y="903"/>
              <a:ext cx="0" cy="472"/>
            </a:xfrm>
            <a:prstGeom prst="line">
              <a:avLst/>
            </a:prstGeom>
            <a:noFill/>
            <a:ln w="9525">
              <a:solidFill>
                <a:schemeClr val="tx1"/>
              </a:solidFill>
              <a:round/>
              <a:headEnd/>
              <a:tailEnd/>
            </a:ln>
          </p:spPr>
          <p:txBody>
            <a:bodyPr/>
            <a:lstStyle/>
            <a:p>
              <a:endParaRPr lang="zh-CN" altLang="en-US"/>
            </a:p>
          </p:txBody>
        </p:sp>
        <p:sp>
          <p:nvSpPr>
            <p:cNvPr id="69647" name="Text Box 13"/>
            <p:cNvSpPr txBox="1">
              <a:spLocks noChangeArrowheads="1"/>
            </p:cNvSpPr>
            <p:nvPr/>
          </p:nvSpPr>
          <p:spPr bwMode="auto">
            <a:xfrm>
              <a:off x="683" y="1378"/>
              <a:ext cx="882" cy="523"/>
            </a:xfrm>
            <a:prstGeom prst="rect">
              <a:avLst/>
            </a:prstGeom>
            <a:solidFill>
              <a:schemeClr val="bg1"/>
            </a:solidFill>
            <a:ln w="9525">
              <a:solidFill>
                <a:schemeClr val="tx1"/>
              </a:solidFill>
              <a:miter lim="800000"/>
              <a:headEnd/>
              <a:tailEnd/>
            </a:ln>
          </p:spPr>
          <p:txBody>
            <a:bodyPr>
              <a:spAutoFit/>
            </a:bodyPr>
            <a:lstStyle/>
            <a:p>
              <a:r>
                <a:rPr kumimoji="1" lang="zh-CN" altLang="en-US" sz="2400" b="1">
                  <a:latin typeface="Times New Roman" pitchFamily="18" charset="0"/>
                </a:rPr>
                <a:t>温度</a:t>
              </a:r>
            </a:p>
            <a:p>
              <a:r>
                <a:rPr kumimoji="1" lang="zh-CN" altLang="en-US" sz="2400" b="1">
                  <a:latin typeface="Times New Roman" pitchFamily="18" charset="0"/>
                </a:rPr>
                <a:t>变送器</a:t>
              </a:r>
            </a:p>
          </p:txBody>
        </p:sp>
        <p:sp>
          <p:nvSpPr>
            <p:cNvPr id="69648" name="Text Box 14"/>
            <p:cNvSpPr txBox="1">
              <a:spLocks noChangeArrowheads="1"/>
            </p:cNvSpPr>
            <p:nvPr/>
          </p:nvSpPr>
          <p:spPr bwMode="auto">
            <a:xfrm>
              <a:off x="1842" y="1387"/>
              <a:ext cx="882" cy="523"/>
            </a:xfrm>
            <a:prstGeom prst="rect">
              <a:avLst/>
            </a:prstGeom>
            <a:solidFill>
              <a:schemeClr val="bg1"/>
            </a:solidFill>
            <a:ln w="9525">
              <a:solidFill>
                <a:schemeClr val="tx1"/>
              </a:solidFill>
              <a:miter lim="800000"/>
              <a:headEnd/>
              <a:tailEnd/>
            </a:ln>
          </p:spPr>
          <p:txBody>
            <a:bodyPr>
              <a:spAutoFit/>
            </a:bodyPr>
            <a:lstStyle/>
            <a:p>
              <a:r>
                <a:rPr kumimoji="1" lang="zh-CN" altLang="en-US" sz="2400" b="1">
                  <a:latin typeface="Times New Roman" pitchFamily="18" charset="0"/>
                </a:rPr>
                <a:t>压力</a:t>
              </a:r>
            </a:p>
            <a:p>
              <a:r>
                <a:rPr kumimoji="1" lang="zh-CN" altLang="en-US" sz="2400" b="1">
                  <a:latin typeface="Times New Roman" pitchFamily="18" charset="0"/>
                </a:rPr>
                <a:t>变送器</a:t>
              </a:r>
            </a:p>
          </p:txBody>
        </p:sp>
        <p:sp>
          <p:nvSpPr>
            <p:cNvPr id="69649" name="Rectangle 15"/>
            <p:cNvSpPr>
              <a:spLocks noChangeArrowheads="1"/>
            </p:cNvSpPr>
            <p:nvPr/>
          </p:nvSpPr>
          <p:spPr bwMode="auto">
            <a:xfrm>
              <a:off x="1953" y="1070"/>
              <a:ext cx="552" cy="118"/>
            </a:xfrm>
            <a:prstGeom prst="rect">
              <a:avLst/>
            </a:prstGeom>
            <a:solidFill>
              <a:srgbClr val="C0C0C0"/>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69650" name="Line 16"/>
            <p:cNvSpPr>
              <a:spLocks noChangeShapeType="1"/>
            </p:cNvSpPr>
            <p:nvPr/>
          </p:nvSpPr>
          <p:spPr bwMode="auto">
            <a:xfrm>
              <a:off x="2229" y="1188"/>
              <a:ext cx="0" cy="197"/>
            </a:xfrm>
            <a:prstGeom prst="line">
              <a:avLst/>
            </a:prstGeom>
            <a:noFill/>
            <a:ln w="9525">
              <a:solidFill>
                <a:schemeClr val="tx1"/>
              </a:solidFill>
              <a:round/>
              <a:headEnd/>
              <a:tailEnd type="triangle" w="med" len="med"/>
            </a:ln>
          </p:spPr>
          <p:txBody>
            <a:bodyPr/>
            <a:lstStyle/>
            <a:p>
              <a:endParaRPr lang="zh-CN" altLang="en-US"/>
            </a:p>
          </p:txBody>
        </p:sp>
        <p:sp>
          <p:nvSpPr>
            <p:cNvPr id="69651" name="Text Box 17"/>
            <p:cNvSpPr txBox="1">
              <a:spLocks noChangeArrowheads="1"/>
            </p:cNvSpPr>
            <p:nvPr/>
          </p:nvSpPr>
          <p:spPr bwMode="auto">
            <a:xfrm>
              <a:off x="2503" y="2170"/>
              <a:ext cx="1331" cy="291"/>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b="1">
                  <a:latin typeface="Times New Roman" pitchFamily="18" charset="0"/>
                </a:rPr>
                <a:t>    乘法器</a:t>
              </a:r>
            </a:p>
          </p:txBody>
        </p:sp>
        <p:sp>
          <p:nvSpPr>
            <p:cNvPr id="69652" name="Line 18"/>
            <p:cNvSpPr>
              <a:spLocks noChangeShapeType="1"/>
            </p:cNvSpPr>
            <p:nvPr/>
          </p:nvSpPr>
          <p:spPr bwMode="auto">
            <a:xfrm>
              <a:off x="3500" y="1669"/>
              <a:ext cx="0" cy="512"/>
            </a:xfrm>
            <a:prstGeom prst="line">
              <a:avLst/>
            </a:prstGeom>
            <a:noFill/>
            <a:ln w="9525">
              <a:solidFill>
                <a:schemeClr val="tx1"/>
              </a:solidFill>
              <a:round/>
              <a:headEnd/>
              <a:tailEnd type="triangle" w="med" len="med"/>
            </a:ln>
          </p:spPr>
          <p:txBody>
            <a:bodyPr/>
            <a:lstStyle/>
            <a:p>
              <a:endParaRPr lang="zh-CN" altLang="en-US"/>
            </a:p>
          </p:txBody>
        </p:sp>
        <p:sp>
          <p:nvSpPr>
            <p:cNvPr id="69653" name="Text Box 19"/>
            <p:cNvSpPr txBox="1">
              <a:spLocks noChangeArrowheads="1"/>
            </p:cNvSpPr>
            <p:nvPr/>
          </p:nvSpPr>
          <p:spPr bwMode="auto">
            <a:xfrm>
              <a:off x="1289" y="1109"/>
              <a:ext cx="331" cy="291"/>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T</a:t>
              </a:r>
            </a:p>
          </p:txBody>
        </p:sp>
        <p:sp>
          <p:nvSpPr>
            <p:cNvPr id="69654" name="Text Box 20"/>
            <p:cNvSpPr txBox="1">
              <a:spLocks noChangeArrowheads="1"/>
            </p:cNvSpPr>
            <p:nvPr/>
          </p:nvSpPr>
          <p:spPr bwMode="auto">
            <a:xfrm>
              <a:off x="2670" y="1187"/>
              <a:ext cx="390" cy="291"/>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P</a:t>
              </a:r>
            </a:p>
          </p:txBody>
        </p:sp>
        <p:sp>
          <p:nvSpPr>
            <p:cNvPr id="69655" name="Text Box 21"/>
            <p:cNvSpPr txBox="1">
              <a:spLocks noChangeArrowheads="1"/>
            </p:cNvSpPr>
            <p:nvPr/>
          </p:nvSpPr>
          <p:spPr bwMode="auto">
            <a:xfrm>
              <a:off x="4105" y="1117"/>
              <a:ext cx="443" cy="291"/>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Q</a:t>
              </a:r>
            </a:p>
          </p:txBody>
        </p:sp>
        <p:sp>
          <p:nvSpPr>
            <p:cNvPr id="69656" name="Text Box 22"/>
            <p:cNvSpPr txBox="1">
              <a:spLocks noChangeArrowheads="1"/>
            </p:cNvSpPr>
            <p:nvPr/>
          </p:nvSpPr>
          <p:spPr bwMode="auto">
            <a:xfrm>
              <a:off x="703" y="2069"/>
              <a:ext cx="551" cy="291"/>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I</a:t>
              </a:r>
              <a:r>
                <a:rPr kumimoji="1" lang="en-US" altLang="zh-CN" sz="2400" b="1" baseline="-25000">
                  <a:latin typeface="Times New Roman" pitchFamily="18" charset="0"/>
                </a:rPr>
                <a:t>T</a:t>
              </a:r>
            </a:p>
          </p:txBody>
        </p:sp>
        <p:sp>
          <p:nvSpPr>
            <p:cNvPr id="69657" name="Text Box 23"/>
            <p:cNvSpPr txBox="1">
              <a:spLocks noChangeArrowheads="1"/>
            </p:cNvSpPr>
            <p:nvPr/>
          </p:nvSpPr>
          <p:spPr bwMode="auto">
            <a:xfrm>
              <a:off x="1746" y="2024"/>
              <a:ext cx="552" cy="291"/>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I</a:t>
              </a:r>
              <a:r>
                <a:rPr kumimoji="1" lang="en-US" altLang="zh-CN" sz="2400" b="1" baseline="-25000">
                  <a:latin typeface="Times New Roman" pitchFamily="18" charset="0"/>
                </a:rPr>
                <a:t>p</a:t>
              </a:r>
            </a:p>
          </p:txBody>
        </p:sp>
        <p:sp>
          <p:nvSpPr>
            <p:cNvPr id="69658" name="Text Box 24"/>
            <p:cNvSpPr txBox="1">
              <a:spLocks noChangeArrowheads="1"/>
            </p:cNvSpPr>
            <p:nvPr/>
          </p:nvSpPr>
          <p:spPr bwMode="auto">
            <a:xfrm>
              <a:off x="3834" y="1779"/>
              <a:ext cx="550" cy="213"/>
            </a:xfrm>
            <a:prstGeom prst="rect">
              <a:avLst/>
            </a:prstGeom>
            <a:noFill/>
            <a:ln w="9525">
              <a:noFill/>
              <a:miter lim="800000"/>
              <a:headEnd/>
              <a:tailEnd/>
            </a:ln>
          </p:spPr>
          <p:txBody>
            <a:bodyPr>
              <a:spAutoFit/>
            </a:bodyPr>
            <a:lstStyle/>
            <a:p>
              <a:pPr>
                <a:spcBef>
                  <a:spcPct val="50000"/>
                </a:spcBef>
              </a:pPr>
              <a:endParaRPr kumimoji="1" lang="en-US" altLang="zh-CN" sz="2400" b="1" baseline="-25000">
                <a:latin typeface="Times New Roman" pitchFamily="18" charset="0"/>
              </a:endParaRPr>
            </a:p>
          </p:txBody>
        </p:sp>
        <p:graphicFrame>
          <p:nvGraphicFramePr>
            <p:cNvPr id="69636" name="Object 4"/>
            <p:cNvGraphicFramePr>
              <a:graphicFrameLocks noChangeAspect="1"/>
            </p:cNvGraphicFramePr>
            <p:nvPr/>
          </p:nvGraphicFramePr>
          <p:xfrm>
            <a:off x="3776" y="1740"/>
            <a:ext cx="556" cy="431"/>
          </p:xfrm>
          <a:graphic>
            <a:graphicData uri="http://schemas.openxmlformats.org/presentationml/2006/ole">
              <mc:AlternateContent xmlns:mc="http://schemas.openxmlformats.org/markup-compatibility/2006">
                <mc:Choice xmlns:v="urn:schemas-microsoft-com:vml" Requires="v">
                  <p:oleObj spid="_x0000_s69673" name="Equation" r:id="rId3" imgW="228600" imgH="215640" progId="Equation.3">
                    <p:embed/>
                  </p:oleObj>
                </mc:Choice>
                <mc:Fallback>
                  <p:oleObj name="Equation" r:id="rId3" imgW="228600" imgH="215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 y="1740"/>
                          <a:ext cx="556"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9" name="Line 26"/>
            <p:cNvSpPr>
              <a:spLocks noChangeShapeType="1"/>
            </p:cNvSpPr>
            <p:nvPr/>
          </p:nvSpPr>
          <p:spPr bwMode="auto">
            <a:xfrm>
              <a:off x="1124" y="1910"/>
              <a:ext cx="0" cy="617"/>
            </a:xfrm>
            <a:prstGeom prst="line">
              <a:avLst/>
            </a:prstGeom>
            <a:noFill/>
            <a:ln w="9525">
              <a:solidFill>
                <a:schemeClr val="tx1"/>
              </a:solidFill>
              <a:round/>
              <a:headEnd/>
              <a:tailEnd/>
            </a:ln>
          </p:spPr>
          <p:txBody>
            <a:bodyPr/>
            <a:lstStyle/>
            <a:p>
              <a:endParaRPr lang="zh-CN" altLang="en-US"/>
            </a:p>
          </p:txBody>
        </p:sp>
        <p:sp>
          <p:nvSpPr>
            <p:cNvPr id="69660" name="Line 27"/>
            <p:cNvSpPr>
              <a:spLocks noChangeShapeType="1"/>
            </p:cNvSpPr>
            <p:nvPr/>
          </p:nvSpPr>
          <p:spPr bwMode="auto">
            <a:xfrm>
              <a:off x="1124" y="2529"/>
              <a:ext cx="829" cy="0"/>
            </a:xfrm>
            <a:prstGeom prst="line">
              <a:avLst/>
            </a:prstGeom>
            <a:noFill/>
            <a:ln w="9525">
              <a:solidFill>
                <a:schemeClr val="tx1"/>
              </a:solidFill>
              <a:round/>
              <a:headEnd/>
              <a:tailEnd/>
            </a:ln>
          </p:spPr>
          <p:txBody>
            <a:bodyPr/>
            <a:lstStyle/>
            <a:p>
              <a:endParaRPr lang="zh-CN" altLang="en-US"/>
            </a:p>
          </p:txBody>
        </p:sp>
        <p:sp>
          <p:nvSpPr>
            <p:cNvPr id="69661" name="Line 28"/>
            <p:cNvSpPr>
              <a:spLocks noChangeShapeType="1"/>
            </p:cNvSpPr>
            <p:nvPr/>
          </p:nvSpPr>
          <p:spPr bwMode="auto">
            <a:xfrm>
              <a:off x="1953" y="2529"/>
              <a:ext cx="0" cy="236"/>
            </a:xfrm>
            <a:prstGeom prst="line">
              <a:avLst/>
            </a:prstGeom>
            <a:noFill/>
            <a:ln w="9525">
              <a:solidFill>
                <a:schemeClr val="tx1"/>
              </a:solidFill>
              <a:round/>
              <a:headEnd/>
              <a:tailEnd type="triangle" w="med" len="med"/>
            </a:ln>
          </p:spPr>
          <p:txBody>
            <a:bodyPr/>
            <a:lstStyle/>
            <a:p>
              <a:endParaRPr lang="zh-CN" altLang="en-US"/>
            </a:p>
          </p:txBody>
        </p:sp>
        <p:sp>
          <p:nvSpPr>
            <p:cNvPr id="69662" name="Text Box 29"/>
            <p:cNvSpPr txBox="1">
              <a:spLocks noChangeArrowheads="1"/>
            </p:cNvSpPr>
            <p:nvPr/>
          </p:nvSpPr>
          <p:spPr bwMode="auto">
            <a:xfrm>
              <a:off x="1620" y="2764"/>
              <a:ext cx="1990" cy="291"/>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b="1">
                  <a:latin typeface="Times New Roman" pitchFamily="18" charset="0"/>
                </a:rPr>
                <a:t>      除法器</a:t>
              </a:r>
            </a:p>
          </p:txBody>
        </p:sp>
        <p:sp>
          <p:nvSpPr>
            <p:cNvPr id="69663" name="Text Box 30"/>
            <p:cNvSpPr txBox="1">
              <a:spLocks noChangeArrowheads="1"/>
            </p:cNvSpPr>
            <p:nvPr/>
          </p:nvSpPr>
          <p:spPr bwMode="auto">
            <a:xfrm>
              <a:off x="1565" y="3193"/>
              <a:ext cx="2100" cy="291"/>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b="1">
                  <a:latin typeface="Times New Roman" pitchFamily="18" charset="0"/>
                </a:rPr>
                <a:t>        开方器</a:t>
              </a:r>
            </a:p>
          </p:txBody>
        </p:sp>
        <p:sp>
          <p:nvSpPr>
            <p:cNvPr id="69664" name="Line 31"/>
            <p:cNvSpPr>
              <a:spLocks noChangeShapeType="1"/>
            </p:cNvSpPr>
            <p:nvPr/>
          </p:nvSpPr>
          <p:spPr bwMode="auto">
            <a:xfrm>
              <a:off x="1124" y="3633"/>
              <a:ext cx="3095"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9665" name="Text Box 32"/>
            <p:cNvSpPr txBox="1">
              <a:spLocks noChangeArrowheads="1"/>
            </p:cNvSpPr>
            <p:nvPr/>
          </p:nvSpPr>
          <p:spPr bwMode="auto">
            <a:xfrm>
              <a:off x="295" y="3510"/>
              <a:ext cx="829" cy="291"/>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b="1">
                  <a:latin typeface="Times New Roman" pitchFamily="18" charset="0"/>
                </a:rPr>
                <a:t> 积算</a:t>
              </a:r>
            </a:p>
          </p:txBody>
        </p:sp>
        <p:sp>
          <p:nvSpPr>
            <p:cNvPr id="69666" name="Text Box 33"/>
            <p:cNvSpPr txBox="1">
              <a:spLocks noChangeArrowheads="1"/>
            </p:cNvSpPr>
            <p:nvPr/>
          </p:nvSpPr>
          <p:spPr bwMode="auto">
            <a:xfrm>
              <a:off x="4239" y="3486"/>
              <a:ext cx="1136" cy="291"/>
            </a:xfrm>
            <a:prstGeom prst="rect">
              <a:avLst/>
            </a:prstGeom>
            <a:solidFill>
              <a:schemeClr val="bg1"/>
            </a:solidFill>
            <a:ln w="9525">
              <a:solidFill>
                <a:schemeClr val="tx1"/>
              </a:solidFill>
              <a:miter lim="800000"/>
              <a:headEnd/>
              <a:tailEnd/>
            </a:ln>
          </p:spPr>
          <p:txBody>
            <a:bodyPr>
              <a:spAutoFit/>
            </a:bodyPr>
            <a:lstStyle/>
            <a:p>
              <a:pPr>
                <a:spcBef>
                  <a:spcPct val="50000"/>
                </a:spcBef>
              </a:pPr>
              <a:r>
                <a:rPr kumimoji="1" lang="zh-CN" altLang="en-US" sz="2400" b="1">
                  <a:latin typeface="Times New Roman" pitchFamily="18" charset="0"/>
                </a:rPr>
                <a:t> 瞬时显示</a:t>
              </a:r>
            </a:p>
          </p:txBody>
        </p:sp>
        <p:sp>
          <p:nvSpPr>
            <p:cNvPr id="69667" name="Line 34"/>
            <p:cNvSpPr>
              <a:spLocks noChangeShapeType="1"/>
            </p:cNvSpPr>
            <p:nvPr/>
          </p:nvSpPr>
          <p:spPr bwMode="auto">
            <a:xfrm>
              <a:off x="2623" y="1928"/>
              <a:ext cx="0" cy="244"/>
            </a:xfrm>
            <a:prstGeom prst="line">
              <a:avLst/>
            </a:prstGeom>
            <a:noFill/>
            <a:ln w="9525">
              <a:solidFill>
                <a:schemeClr val="tx1"/>
              </a:solidFill>
              <a:round/>
              <a:headEnd/>
              <a:tailEnd type="triangle" w="med" len="med"/>
            </a:ln>
          </p:spPr>
          <p:txBody>
            <a:bodyPr/>
            <a:lstStyle/>
            <a:p>
              <a:endParaRPr lang="zh-CN" altLang="en-US"/>
            </a:p>
          </p:txBody>
        </p:sp>
        <p:sp>
          <p:nvSpPr>
            <p:cNvPr id="69668" name="Line 35"/>
            <p:cNvSpPr>
              <a:spLocks noChangeShapeType="1"/>
            </p:cNvSpPr>
            <p:nvPr/>
          </p:nvSpPr>
          <p:spPr bwMode="auto">
            <a:xfrm>
              <a:off x="3205" y="2466"/>
              <a:ext cx="0" cy="293"/>
            </a:xfrm>
            <a:prstGeom prst="line">
              <a:avLst/>
            </a:prstGeom>
            <a:noFill/>
            <a:ln w="9525">
              <a:solidFill>
                <a:schemeClr val="tx1"/>
              </a:solidFill>
              <a:round/>
              <a:headEnd/>
              <a:tailEnd type="triangle" w="med" len="med"/>
            </a:ln>
          </p:spPr>
          <p:txBody>
            <a:bodyPr/>
            <a:lstStyle/>
            <a:p>
              <a:endParaRPr lang="zh-CN" altLang="en-US"/>
            </a:p>
          </p:txBody>
        </p:sp>
        <p:sp>
          <p:nvSpPr>
            <p:cNvPr id="69669" name="Line 36"/>
            <p:cNvSpPr>
              <a:spLocks noChangeShapeType="1"/>
            </p:cNvSpPr>
            <p:nvPr/>
          </p:nvSpPr>
          <p:spPr bwMode="auto">
            <a:xfrm>
              <a:off x="2518" y="3052"/>
              <a:ext cx="0" cy="147"/>
            </a:xfrm>
            <a:prstGeom prst="line">
              <a:avLst/>
            </a:prstGeom>
            <a:noFill/>
            <a:ln w="9525">
              <a:solidFill>
                <a:schemeClr val="tx1"/>
              </a:solidFill>
              <a:round/>
              <a:headEnd/>
              <a:tailEnd type="triangle" w="med" len="med"/>
            </a:ln>
          </p:spPr>
          <p:txBody>
            <a:bodyPr/>
            <a:lstStyle/>
            <a:p>
              <a:endParaRPr lang="zh-CN" altLang="en-US"/>
            </a:p>
          </p:txBody>
        </p:sp>
        <p:sp>
          <p:nvSpPr>
            <p:cNvPr id="69670" name="Line 37"/>
            <p:cNvSpPr>
              <a:spLocks noChangeShapeType="1"/>
            </p:cNvSpPr>
            <p:nvPr/>
          </p:nvSpPr>
          <p:spPr bwMode="auto">
            <a:xfrm>
              <a:off x="2518" y="3493"/>
              <a:ext cx="0" cy="146"/>
            </a:xfrm>
            <a:prstGeom prst="line">
              <a:avLst/>
            </a:prstGeom>
            <a:noFill/>
            <a:ln w="9525">
              <a:solidFill>
                <a:schemeClr val="tx1"/>
              </a:solidFill>
              <a:round/>
              <a:headEnd/>
              <a:tailEnd type="triangle" w="med" len="med"/>
            </a:ln>
          </p:spPr>
          <p:txBody>
            <a:bodyPr/>
            <a:lstStyle/>
            <a:p>
              <a:endParaRPr lang="zh-CN" altLang="en-US"/>
            </a:p>
          </p:txBody>
        </p:sp>
      </p:grpSp>
      <p:graphicFrame>
        <p:nvGraphicFramePr>
          <p:cNvPr id="414758" name="Object 2"/>
          <p:cNvGraphicFramePr>
            <a:graphicFrameLocks noChangeAspect="1"/>
          </p:cNvGraphicFramePr>
          <p:nvPr/>
        </p:nvGraphicFramePr>
        <p:xfrm>
          <a:off x="5500688" y="3714750"/>
          <a:ext cx="1214437" cy="344488"/>
        </p:xfrm>
        <a:graphic>
          <a:graphicData uri="http://schemas.openxmlformats.org/presentationml/2006/ole">
            <mc:AlternateContent xmlns:mc="http://schemas.openxmlformats.org/markup-compatibility/2006">
              <mc:Choice xmlns:v="urn:schemas-microsoft-com:vml" Requires="v">
                <p:oleObj spid="_x0000_s69674" name="Equation" r:id="rId5" imgW="583920" imgH="164880" progId="Equation.3">
                  <p:embed/>
                </p:oleObj>
              </mc:Choice>
              <mc:Fallback>
                <p:oleObj name="Equation" r:id="rId5" imgW="583920" imgH="1648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0688" y="3714750"/>
                        <a:ext cx="121443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59" name="Object 3"/>
          <p:cNvGraphicFramePr>
            <a:graphicFrameLocks noChangeAspect="1"/>
          </p:cNvGraphicFramePr>
          <p:nvPr/>
        </p:nvGraphicFramePr>
        <p:xfrm>
          <a:off x="6215063" y="4143375"/>
          <a:ext cx="2000250" cy="873125"/>
        </p:xfrm>
        <a:graphic>
          <a:graphicData uri="http://schemas.openxmlformats.org/presentationml/2006/ole">
            <mc:AlternateContent xmlns:mc="http://schemas.openxmlformats.org/markup-compatibility/2006">
              <mc:Choice xmlns:v="urn:schemas-microsoft-com:vml" Requires="v">
                <p:oleObj spid="_x0000_s69675" name="Equation" r:id="rId7" imgW="1206360" imgH="393480" progId="Equation.DSMT4">
                  <p:embed/>
                </p:oleObj>
              </mc:Choice>
              <mc:Fallback>
                <p:oleObj name="Equation" r:id="rId7" imgW="1206360" imgH="39348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63" y="4143375"/>
                        <a:ext cx="200025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60" name="Line 40"/>
          <p:cNvSpPr>
            <a:spLocks noChangeShapeType="1"/>
          </p:cNvSpPr>
          <p:nvPr/>
        </p:nvSpPr>
        <p:spPr bwMode="auto">
          <a:xfrm flipV="1">
            <a:off x="5076825" y="4724400"/>
            <a:ext cx="863600" cy="1016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4722">
                                            <p:txEl>
                                              <p:pRg st="0" end="0"/>
                                            </p:txEl>
                                          </p:spTgt>
                                        </p:tgtEl>
                                        <p:attrNameLst>
                                          <p:attrName>style.visibility</p:attrName>
                                        </p:attrNameLst>
                                      </p:cBhvr>
                                      <p:to>
                                        <p:strVal val="visible"/>
                                      </p:to>
                                    </p:set>
                                    <p:animEffect transition="in" filter="barn(outHorizontal)">
                                      <p:cBhvr>
                                        <p:cTn id="7" dur="500"/>
                                        <p:tgtEl>
                                          <p:spTgt spid="414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414758"/>
                                        </p:tgtEl>
                                        <p:attrNameLst>
                                          <p:attrName>style.visibility</p:attrName>
                                        </p:attrNameLst>
                                      </p:cBhvr>
                                      <p:to>
                                        <p:strVal val="visible"/>
                                      </p:to>
                                    </p:set>
                                    <p:animEffect transition="in" filter="barn(outHorizontal)">
                                      <p:cBhvr>
                                        <p:cTn id="17" dur="500"/>
                                        <p:tgtEl>
                                          <p:spTgt spid="41475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14760"/>
                                        </p:tgtEl>
                                        <p:attrNameLst>
                                          <p:attrName>style.visibility</p:attrName>
                                        </p:attrNameLst>
                                      </p:cBhvr>
                                      <p:to>
                                        <p:strVal val="visible"/>
                                      </p:to>
                                    </p:set>
                                    <p:anim calcmode="lin" valueType="num">
                                      <p:cBhvr additive="base">
                                        <p:cTn id="22" dur="500" fill="hold"/>
                                        <p:tgtEl>
                                          <p:spTgt spid="414760"/>
                                        </p:tgtEl>
                                        <p:attrNameLst>
                                          <p:attrName>ppt_x</p:attrName>
                                        </p:attrNameLst>
                                      </p:cBhvr>
                                      <p:tavLst>
                                        <p:tav tm="0">
                                          <p:val>
                                            <p:strVal val="0-#ppt_w/2"/>
                                          </p:val>
                                        </p:tav>
                                        <p:tav tm="100000">
                                          <p:val>
                                            <p:strVal val="#ppt_x"/>
                                          </p:val>
                                        </p:tav>
                                      </p:tavLst>
                                    </p:anim>
                                    <p:anim calcmode="lin" valueType="num">
                                      <p:cBhvr additive="base">
                                        <p:cTn id="23" dur="500" fill="hold"/>
                                        <p:tgtEl>
                                          <p:spTgt spid="41476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414759"/>
                                        </p:tgtEl>
                                        <p:attrNameLst>
                                          <p:attrName>style.visibility</p:attrName>
                                        </p:attrNameLst>
                                      </p:cBhvr>
                                      <p:to>
                                        <p:strVal val="visible"/>
                                      </p:to>
                                    </p:set>
                                    <p:animEffect transition="in" filter="barn(outHorizontal)">
                                      <p:cBhvr>
                                        <p:cTn id="28" dur="500"/>
                                        <p:tgtEl>
                                          <p:spTgt spid="4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build="p" autoUpdateAnimBg="0"/>
      <p:bldP spid="4147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8600" y="228600"/>
            <a:ext cx="8686800" cy="5757863"/>
          </a:xfrm>
          <a:prstGeom prst="rect">
            <a:avLst/>
          </a:prstGeom>
          <a:noFill/>
          <a:ln w="9525">
            <a:noFill/>
            <a:miter lim="800000"/>
            <a:headEnd/>
            <a:tailEnd/>
          </a:ln>
        </p:spPr>
        <p:txBody>
          <a:bodyPr/>
          <a:lstStyle/>
          <a:p>
            <a:pPr>
              <a:spcBef>
                <a:spcPct val="50000"/>
              </a:spcBef>
            </a:pPr>
            <a:endParaRPr kumimoji="1" lang="zh-CN" altLang="en-US">
              <a:latin typeface="Times New Roman" pitchFamily="18" charset="0"/>
            </a:endParaRPr>
          </a:p>
        </p:txBody>
      </p:sp>
      <p:sp>
        <p:nvSpPr>
          <p:cNvPr id="52227" name="Text Box 3"/>
          <p:cNvSpPr txBox="1">
            <a:spLocks noChangeArrowheads="1"/>
          </p:cNvSpPr>
          <p:nvPr/>
        </p:nvSpPr>
        <p:spPr bwMode="auto">
          <a:xfrm>
            <a:off x="571500" y="1000125"/>
            <a:ext cx="5329238" cy="579438"/>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 2</a:t>
            </a:r>
            <a:r>
              <a:rPr kumimoji="1" lang="zh-CN" altLang="en-US" sz="3200" b="1">
                <a:latin typeface="Times New Roman" pitchFamily="18" charset="0"/>
              </a:rPr>
              <a:t>）加工制造及装配：</a:t>
            </a:r>
          </a:p>
        </p:txBody>
      </p:sp>
      <p:graphicFrame>
        <p:nvGraphicFramePr>
          <p:cNvPr id="52228" name="Object 2"/>
          <p:cNvGraphicFramePr>
            <a:graphicFrameLocks noChangeAspect="1"/>
          </p:cNvGraphicFramePr>
          <p:nvPr/>
        </p:nvGraphicFramePr>
        <p:xfrm>
          <a:off x="755650" y="1700213"/>
          <a:ext cx="7777163" cy="474662"/>
        </p:xfrm>
        <a:graphic>
          <a:graphicData uri="http://schemas.openxmlformats.org/presentationml/2006/ole">
            <mc:AlternateContent xmlns:mc="http://schemas.openxmlformats.org/markup-compatibility/2006">
              <mc:Choice xmlns:v="urn:schemas-microsoft-com:vml" Requires="v">
                <p:oleObj spid="_x0000_s9231" name="Equation" r:id="rId4" imgW="3263760" imgH="215640" progId="Equation.DSMT4">
                  <p:embed/>
                </p:oleObj>
              </mc:Choice>
              <mc:Fallback>
                <p:oleObj name="Equation" r:id="rId4" imgW="3263760" imgH="215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700213"/>
                        <a:ext cx="777716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9" name="Text Box 5"/>
          <p:cNvSpPr txBox="1">
            <a:spLocks noChangeArrowheads="1"/>
          </p:cNvSpPr>
          <p:nvPr/>
        </p:nvSpPr>
        <p:spPr bwMode="auto">
          <a:xfrm>
            <a:off x="500063" y="2214563"/>
            <a:ext cx="4824412" cy="579437"/>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  </a:t>
            </a:r>
            <a:r>
              <a:rPr kumimoji="1" lang="zh-CN" altLang="en-US" sz="3200" b="1">
                <a:latin typeface="Times New Roman" pitchFamily="18" charset="0"/>
              </a:rPr>
              <a:t>3）被测介质状况</a:t>
            </a:r>
          </a:p>
        </p:txBody>
      </p:sp>
      <p:sp>
        <p:nvSpPr>
          <p:cNvPr id="52230" name="Text Box 6"/>
          <p:cNvSpPr txBox="1">
            <a:spLocks noChangeArrowheads="1"/>
          </p:cNvSpPr>
          <p:nvPr/>
        </p:nvSpPr>
        <p:spPr bwMode="auto">
          <a:xfrm>
            <a:off x="827088" y="2924175"/>
            <a:ext cx="7389812" cy="1684338"/>
          </a:xfrm>
          <a:prstGeom prst="rect">
            <a:avLst/>
          </a:prstGeom>
          <a:noFill/>
          <a:ln w="9525">
            <a:noFill/>
            <a:miter lim="800000"/>
            <a:headEnd/>
            <a:tailEnd/>
          </a:ln>
        </p:spPr>
        <p:txBody>
          <a:bodyPr>
            <a:spAutoFit/>
          </a:bodyPr>
          <a:lstStyle/>
          <a:p>
            <a:pPr>
              <a:lnSpc>
                <a:spcPct val="150000"/>
              </a:lnSpc>
            </a:pPr>
            <a:r>
              <a:rPr kumimoji="1" lang="zh-CN" altLang="en-US" sz="2400">
                <a:latin typeface="Times New Roman" pitchFamily="18" charset="0"/>
              </a:rPr>
              <a:t>       </a:t>
            </a:r>
            <a:r>
              <a:rPr kumimoji="1" lang="zh-CN" altLang="en-US" sz="2400" b="1">
                <a:latin typeface="Times New Roman" pitchFamily="18" charset="0"/>
              </a:rPr>
              <a:t>如被测介质对节流装置侵蚀性及磨损性较强，最好选用文丘利管和喷嘴，因为孔板的尖锐进口边缘易被磨损成圆边，影响测量精度</a:t>
            </a:r>
          </a:p>
        </p:txBody>
      </p:sp>
    </p:spTree>
  </p:cSld>
  <p:clrMapOvr>
    <a:masterClrMapping/>
  </p:clrMapOvr>
  <p:transition>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nodePh="1">
                                  <p:stCondLst>
                                    <p:cond delay="0"/>
                                  </p:stCondLst>
                                  <p:endCondLst>
                                    <p:cond evt="begin" delay="0">
                                      <p:tn val="5"/>
                                    </p:cond>
                                  </p:end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arn(outVertical)">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52227"/>
                                        </p:tgtEl>
                                        <p:attrNameLst>
                                          <p:attrName>style.visibility</p:attrName>
                                        </p:attrNameLst>
                                      </p:cBhvr>
                                      <p:to>
                                        <p:strVal val="visible"/>
                                      </p:to>
                                    </p:set>
                                    <p:animEffect transition="in" filter="barn(outHorizontal)">
                                      <p:cBhvr>
                                        <p:cTn id="12" dur="3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barn(outHorizontal)">
                                      <p:cBhvr>
                                        <p:cTn id="17" dur="500"/>
                                        <p:tgtEl>
                                          <p:spTgt spid="522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barn(outHorizontal)">
                                      <p:cBhvr>
                                        <p:cTn id="22" dur="500"/>
                                        <p:tgtEl>
                                          <p:spTgt spid="5222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52230"/>
                                        </p:tgtEl>
                                        <p:attrNameLst>
                                          <p:attrName>style.visibility</p:attrName>
                                        </p:attrNameLst>
                                      </p:cBhvr>
                                      <p:to>
                                        <p:strVal val="visible"/>
                                      </p:to>
                                    </p:set>
                                    <p:animEffect transition="in" filter="barn(outHorizontal)">
                                      <p:cBhvr>
                                        <p:cTn id="27" dur="3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7" grpId="0" autoUpdateAnimBg="0"/>
      <p:bldP spid="52229" grpId="0" autoUpdateAnimBg="0"/>
      <p:bldP spid="52230" grpId="0"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5" name="标题 1"/>
          <p:cNvSpPr>
            <a:spLocks noGrp="1"/>
          </p:cNvSpPr>
          <p:nvPr>
            <p:ph type="title"/>
          </p:nvPr>
        </p:nvSpPr>
        <p:spPr>
          <a:xfrm>
            <a:off x="428625" y="214313"/>
            <a:ext cx="8229600" cy="1143000"/>
          </a:xfrm>
        </p:spPr>
        <p:txBody>
          <a:bodyPr/>
          <a:lstStyle/>
          <a:p>
            <a:pPr algn="l" eaLnBrk="1" hangingPunct="1"/>
            <a:r>
              <a:rPr lang="zh-CN" altLang="en-US" b="1" smtClean="0"/>
              <a:t>流量积算仪</a:t>
            </a:r>
          </a:p>
        </p:txBody>
      </p:sp>
      <p:sp>
        <p:nvSpPr>
          <p:cNvPr id="702466" name="内容占位符 2"/>
          <p:cNvSpPr>
            <a:spLocks noGrp="1"/>
          </p:cNvSpPr>
          <p:nvPr>
            <p:ph idx="1"/>
          </p:nvPr>
        </p:nvSpPr>
        <p:spPr>
          <a:xfrm>
            <a:off x="323850" y="1412875"/>
            <a:ext cx="4608513" cy="4303713"/>
          </a:xfrm>
        </p:spPr>
        <p:txBody>
          <a:bodyPr/>
          <a:lstStyle/>
          <a:p>
            <a:pPr eaLnBrk="1" hangingPunct="1">
              <a:lnSpc>
                <a:spcPct val="150000"/>
              </a:lnSpc>
              <a:spcBef>
                <a:spcPct val="0"/>
              </a:spcBef>
            </a:pPr>
            <a:r>
              <a:rPr lang="zh-CN" altLang="en-US" sz="2400" b="1" smtClean="0"/>
              <a:t> 流量积算仪与各种流量传感器或变送器、温度传感器或变送器和压力变送器配合使用，</a:t>
            </a:r>
            <a:endParaRPr lang="en-US" altLang="zh-CN" sz="2400" b="1" smtClean="0"/>
          </a:p>
          <a:p>
            <a:pPr eaLnBrk="1" hangingPunct="1">
              <a:lnSpc>
                <a:spcPct val="150000"/>
              </a:lnSpc>
              <a:spcBef>
                <a:spcPct val="0"/>
              </a:spcBef>
            </a:pPr>
            <a:r>
              <a:rPr lang="zh-CN" altLang="en-US" sz="2400" b="1" smtClean="0"/>
              <a:t>可对各种液体、蒸汽、天然气、一般气体等流量参数进行测量显示、</a:t>
            </a:r>
            <a:r>
              <a:rPr lang="zh-CN" altLang="en-US" sz="2400" b="1" smtClean="0">
                <a:solidFill>
                  <a:srgbClr val="FF0000"/>
                </a:solidFill>
              </a:rPr>
              <a:t>累积计算、报警控制、变送输出、数据采集及通讯</a:t>
            </a:r>
            <a:r>
              <a:rPr lang="zh-CN" altLang="en-US" sz="2400" b="1" smtClean="0"/>
              <a:t>。</a:t>
            </a:r>
          </a:p>
        </p:txBody>
      </p:sp>
      <p:pic>
        <p:nvPicPr>
          <p:cNvPr id="702467" name="图片 3" descr="c:\users\lenovo\appdata\roaming\360se6\User Data\temp\u=3045563653,3232325710&amp;fm=23&amp;gp=0.jpg"/>
          <p:cNvPicPr>
            <a:picLocks noChangeAspect="1" noChangeArrowheads="1"/>
          </p:cNvPicPr>
          <p:nvPr/>
        </p:nvPicPr>
        <p:blipFill>
          <a:blip r:embed="rId2"/>
          <a:srcRect/>
          <a:stretch>
            <a:fillRect/>
          </a:stretch>
        </p:blipFill>
        <p:spPr bwMode="auto">
          <a:xfrm>
            <a:off x="5148263" y="0"/>
            <a:ext cx="3357562" cy="2860675"/>
          </a:xfrm>
          <a:prstGeom prst="rect">
            <a:avLst/>
          </a:prstGeom>
          <a:noFill/>
          <a:ln w="9525">
            <a:noFill/>
            <a:miter lim="800000"/>
            <a:headEnd/>
            <a:tailEnd/>
          </a:ln>
        </p:spPr>
      </p:pic>
      <p:pic>
        <p:nvPicPr>
          <p:cNvPr id="702468" name="图片 4" descr="c:\users\lenovo\appdata\roaming\360se6\User Data\temp\u=549531187,2337697118&amp;fm=23&amp;gp=0.jpg"/>
          <p:cNvPicPr>
            <a:picLocks noChangeAspect="1" noChangeArrowheads="1"/>
          </p:cNvPicPr>
          <p:nvPr/>
        </p:nvPicPr>
        <p:blipFill>
          <a:blip r:embed="rId3"/>
          <a:srcRect/>
          <a:stretch>
            <a:fillRect/>
          </a:stretch>
        </p:blipFill>
        <p:spPr bwMode="auto">
          <a:xfrm>
            <a:off x="5364163" y="2924175"/>
            <a:ext cx="3068637" cy="2862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标题 1"/>
          <p:cNvSpPr>
            <a:spLocks noGrp="1"/>
          </p:cNvSpPr>
          <p:nvPr>
            <p:ph type="title"/>
          </p:nvPr>
        </p:nvSpPr>
        <p:spPr>
          <a:xfrm>
            <a:off x="357188" y="0"/>
            <a:ext cx="8229600" cy="1143000"/>
          </a:xfrm>
        </p:spPr>
        <p:txBody>
          <a:bodyPr/>
          <a:lstStyle/>
          <a:p>
            <a:pPr algn="l" eaLnBrk="1" hangingPunct="1"/>
            <a:r>
              <a:rPr lang="zh-CN" altLang="en-US" b="1" smtClean="0"/>
              <a:t>流量计算机</a:t>
            </a:r>
          </a:p>
        </p:txBody>
      </p:sp>
      <p:sp>
        <p:nvSpPr>
          <p:cNvPr id="703490" name="内容占位符 2"/>
          <p:cNvSpPr>
            <a:spLocks noGrp="1"/>
          </p:cNvSpPr>
          <p:nvPr>
            <p:ph idx="1"/>
          </p:nvPr>
        </p:nvSpPr>
        <p:spPr>
          <a:xfrm>
            <a:off x="428625" y="1285875"/>
            <a:ext cx="8715375" cy="4735513"/>
          </a:xfrm>
        </p:spPr>
        <p:txBody>
          <a:bodyPr/>
          <a:lstStyle/>
          <a:p>
            <a:pPr eaLnBrk="1" latinLnBrk="1" hangingPunct="1">
              <a:spcBef>
                <a:spcPct val="0"/>
              </a:spcBef>
            </a:pPr>
            <a:r>
              <a:rPr lang="en-US" altLang="zh-CN" sz="2400" b="1" smtClean="0">
                <a:latin typeface="Times New Roman" pitchFamily="18" charset="0"/>
                <a:cs typeface="Times New Roman" pitchFamily="18" charset="0"/>
              </a:rPr>
              <a:t>32</a:t>
            </a:r>
            <a:r>
              <a:rPr lang="zh-CN" altLang="en-US" sz="2400" b="1" smtClean="0">
                <a:latin typeface="Times New Roman" pitchFamily="18" charset="0"/>
                <a:cs typeface="Times New Roman" pitchFamily="18" charset="0"/>
              </a:rPr>
              <a:t>位处理器</a:t>
            </a:r>
          </a:p>
          <a:p>
            <a:pPr eaLnBrk="1" latinLnBrk="1" hangingPunct="1">
              <a:spcBef>
                <a:spcPct val="0"/>
              </a:spcBef>
            </a:pPr>
            <a:r>
              <a:rPr lang="zh-CN" altLang="en-US" sz="2400" b="1" smtClean="0">
                <a:latin typeface="Times New Roman" pitchFamily="18" charset="0"/>
                <a:cs typeface="Times New Roman" pitchFamily="18" charset="0"/>
              </a:rPr>
              <a:t>多回路模块式设计</a:t>
            </a:r>
          </a:p>
          <a:p>
            <a:pPr eaLnBrk="1" latinLnBrk="1" hangingPunct="1">
              <a:spcBef>
                <a:spcPct val="0"/>
              </a:spcBef>
            </a:pPr>
            <a:r>
              <a:rPr lang="zh-CN" altLang="en-US" sz="2400" b="1" smtClean="0">
                <a:latin typeface="Times New Roman" pitchFamily="18" charset="0"/>
                <a:cs typeface="Times New Roman" pitchFamily="18" charset="0"/>
              </a:rPr>
              <a:t>光电隔离</a:t>
            </a:r>
          </a:p>
          <a:p>
            <a:pPr eaLnBrk="1" latinLnBrk="1" hangingPunct="1">
              <a:spcBef>
                <a:spcPct val="0"/>
              </a:spcBef>
            </a:pPr>
            <a:r>
              <a:rPr lang="zh-CN" altLang="en-US" sz="2400" b="1" smtClean="0">
                <a:latin typeface="Times New Roman" pitchFamily="18" charset="0"/>
                <a:cs typeface="Times New Roman" pitchFamily="18" charset="0"/>
              </a:rPr>
              <a:t>与智能变送器兼容</a:t>
            </a:r>
          </a:p>
          <a:p>
            <a:pPr eaLnBrk="1" latinLnBrk="1" hangingPunct="1">
              <a:spcBef>
                <a:spcPct val="0"/>
              </a:spcBef>
            </a:pPr>
            <a:r>
              <a:rPr lang="zh-CN" altLang="en-US" sz="2400" b="1" smtClean="0">
                <a:latin typeface="Times New Roman" pitchFamily="18" charset="0"/>
                <a:cs typeface="Times New Roman" pitchFamily="18" charset="0"/>
              </a:rPr>
              <a:t>美制和国际制工程单位</a:t>
            </a:r>
          </a:p>
          <a:p>
            <a:pPr eaLnBrk="1" latinLnBrk="1" hangingPunct="1">
              <a:spcBef>
                <a:spcPct val="0"/>
              </a:spcBef>
            </a:pPr>
            <a:r>
              <a:rPr lang="zh-CN" altLang="en-US" sz="2400" b="1" smtClean="0">
                <a:latin typeface="Times New Roman" pitchFamily="18" charset="0"/>
                <a:cs typeface="Times New Roman" pitchFamily="18" charset="0"/>
              </a:rPr>
              <a:t>在线组态软件</a:t>
            </a:r>
          </a:p>
          <a:p>
            <a:pPr eaLnBrk="1" latinLnBrk="1" hangingPunct="1">
              <a:spcBef>
                <a:spcPct val="0"/>
              </a:spcBef>
            </a:pPr>
            <a:r>
              <a:rPr lang="zh-CN" altLang="en-US" sz="2400" b="1" smtClean="0">
                <a:latin typeface="Times New Roman" pitchFamily="18" charset="0"/>
                <a:cs typeface="Times New Roman" pitchFamily="18" charset="0"/>
              </a:rPr>
              <a:t>报表存储和数据归档</a:t>
            </a:r>
          </a:p>
          <a:p>
            <a:pPr eaLnBrk="1" latinLnBrk="1" hangingPunct="1">
              <a:spcBef>
                <a:spcPct val="0"/>
              </a:spcBef>
            </a:pPr>
            <a:r>
              <a:rPr lang="zh-CN" altLang="en-US" sz="2400" b="1" smtClean="0">
                <a:latin typeface="Times New Roman" pitchFamily="18" charset="0"/>
                <a:cs typeface="Times New Roman" pitchFamily="18" charset="0"/>
              </a:rPr>
              <a:t>可选式显示和报表界面</a:t>
            </a:r>
          </a:p>
          <a:p>
            <a:pPr eaLnBrk="1" latinLnBrk="1" hangingPunct="1">
              <a:spcBef>
                <a:spcPct val="0"/>
              </a:spcBef>
            </a:pPr>
            <a:r>
              <a:rPr lang="zh-CN" altLang="en-US" sz="2400" b="1" smtClean="0">
                <a:latin typeface="Times New Roman" pitchFamily="18" charset="0"/>
                <a:cs typeface="Times New Roman" pitchFamily="18" charset="0"/>
              </a:rPr>
              <a:t>四个流量和压力控制回路</a:t>
            </a:r>
          </a:p>
          <a:p>
            <a:pPr eaLnBrk="1" latinLnBrk="1" hangingPunct="1">
              <a:spcBef>
                <a:spcPct val="0"/>
              </a:spcBef>
            </a:pPr>
            <a:r>
              <a:rPr lang="zh-CN" altLang="en-US" sz="2400" b="1" smtClean="0">
                <a:latin typeface="Times New Roman" pitchFamily="18" charset="0"/>
                <a:cs typeface="Times New Roman" pitchFamily="18" charset="0"/>
              </a:rPr>
              <a:t>软件标定</a:t>
            </a:r>
          </a:p>
          <a:p>
            <a:pPr eaLnBrk="1" latinLnBrk="1" hangingPunct="1">
              <a:spcBef>
                <a:spcPct val="0"/>
              </a:spcBef>
            </a:pPr>
            <a:r>
              <a:rPr lang="zh-CN" altLang="en-US" sz="2400" b="1" smtClean="0">
                <a:latin typeface="Times New Roman" pitchFamily="18" charset="0"/>
                <a:cs typeface="Times New Roman" pitchFamily="18" charset="0"/>
              </a:rPr>
              <a:t>多组</a:t>
            </a:r>
            <a:r>
              <a:rPr lang="en-US" altLang="zh-CN" sz="2400" b="1" smtClean="0">
                <a:latin typeface="Times New Roman" pitchFamily="18" charset="0"/>
                <a:cs typeface="Times New Roman" pitchFamily="18" charset="0"/>
              </a:rPr>
              <a:t>RS232C/RS485C</a:t>
            </a:r>
            <a:r>
              <a:rPr lang="zh-CN" altLang="en-US" sz="2400" b="1" smtClean="0">
                <a:latin typeface="Times New Roman" pitchFamily="18" charset="0"/>
                <a:cs typeface="Times New Roman" pitchFamily="18" charset="0"/>
              </a:rPr>
              <a:t>串口，高达</a:t>
            </a:r>
            <a:r>
              <a:rPr lang="en-US" altLang="zh-CN" sz="2400" b="1" smtClean="0">
                <a:latin typeface="Times New Roman" pitchFamily="18" charset="0"/>
                <a:cs typeface="Times New Roman" pitchFamily="18" charset="0"/>
              </a:rPr>
              <a:t>38.4K</a:t>
            </a:r>
            <a:r>
              <a:rPr lang="zh-CN" altLang="en-US" sz="2400" b="1" smtClean="0">
                <a:latin typeface="Times New Roman" pitchFamily="18" charset="0"/>
                <a:cs typeface="Times New Roman" pitchFamily="18" charset="0"/>
              </a:rPr>
              <a:t>速率可与气体色谱仪、质量流量计和超声波流量计串口联机</a:t>
            </a:r>
          </a:p>
          <a:p>
            <a:pPr eaLnBrk="1" latinLnBrk="1" hangingPunct="1">
              <a:spcBef>
                <a:spcPct val="0"/>
              </a:spcBef>
            </a:pPr>
            <a:r>
              <a:rPr lang="en-US" altLang="zh-CN" sz="2400" b="1" smtClean="0">
                <a:latin typeface="Times New Roman" pitchFamily="18" charset="0"/>
                <a:cs typeface="Times New Roman" pitchFamily="18" charset="0"/>
              </a:rPr>
              <a:t>Modbus,Allen-Bradley, Honeywell DE</a:t>
            </a:r>
            <a:r>
              <a:rPr lang="zh-CN" altLang="en-US" sz="2400" b="1" smtClean="0">
                <a:latin typeface="Times New Roman" pitchFamily="18" charset="0"/>
                <a:cs typeface="Times New Roman" pitchFamily="18" charset="0"/>
              </a:rPr>
              <a:t>和</a:t>
            </a:r>
            <a:r>
              <a:rPr lang="en-US" altLang="zh-CN" sz="2400" b="1" smtClean="0">
                <a:latin typeface="Times New Roman" pitchFamily="18" charset="0"/>
                <a:cs typeface="Times New Roman" pitchFamily="18" charset="0"/>
              </a:rPr>
              <a:t>Instromet</a:t>
            </a:r>
            <a:r>
              <a:rPr lang="zh-CN" altLang="en-US" sz="2400" b="1" smtClean="0">
                <a:latin typeface="Times New Roman" pitchFamily="18" charset="0"/>
                <a:cs typeface="Times New Roman" pitchFamily="18" charset="0"/>
              </a:rPr>
              <a:t>协议</a:t>
            </a:r>
          </a:p>
          <a:p>
            <a:pPr eaLnBrk="1" hangingPunct="1">
              <a:spcBef>
                <a:spcPct val="0"/>
              </a:spcBef>
              <a:buFont typeface="Wingdings" pitchFamily="2" charset="2"/>
              <a:buNone/>
            </a:pPr>
            <a:endParaRPr lang="zh-CN" altLang="en-US" sz="2400" b="1" smtClean="0">
              <a:latin typeface="Times New Roman" pitchFamily="18" charset="0"/>
              <a:cs typeface="Times New Roman" pitchFamily="18" charset="0"/>
            </a:endParaRPr>
          </a:p>
        </p:txBody>
      </p:sp>
      <p:pic>
        <p:nvPicPr>
          <p:cNvPr id="703491" name="Picture 3"/>
          <p:cNvPicPr>
            <a:picLocks noChangeAspect="1" noChangeArrowheads="1"/>
          </p:cNvPicPr>
          <p:nvPr/>
        </p:nvPicPr>
        <p:blipFill>
          <a:blip r:embed="rId2"/>
          <a:srcRect/>
          <a:stretch>
            <a:fillRect/>
          </a:stretch>
        </p:blipFill>
        <p:spPr bwMode="auto">
          <a:xfrm>
            <a:off x="5000625" y="0"/>
            <a:ext cx="3544888"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1520" y="1412776"/>
            <a:ext cx="8424936" cy="2880320"/>
          </a:xfrm>
          <a:prstGeom prst="rect">
            <a:avLst/>
          </a:prstGeom>
        </p:spPr>
      </p:pic>
    </p:spTree>
    <p:extLst>
      <p:ext uri="{BB962C8B-B14F-4D97-AF65-F5344CB8AC3E}">
        <p14:creationId xmlns:p14="http://schemas.microsoft.com/office/powerpoint/2010/main" val="41154709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3" name="Rectangle 3"/>
          <p:cNvSpPr>
            <a:spLocks noGrp="1" noChangeArrowheads="1"/>
          </p:cNvSpPr>
          <p:nvPr>
            <p:ph type="body" idx="1"/>
          </p:nvPr>
        </p:nvSpPr>
        <p:spPr>
          <a:xfrm>
            <a:off x="468313" y="571500"/>
            <a:ext cx="7991475" cy="5472113"/>
          </a:xfrm>
        </p:spPr>
        <p:txBody>
          <a:bodyPr/>
          <a:lstStyle/>
          <a:p>
            <a:pPr eaLnBrk="1" hangingPunct="1">
              <a:lnSpc>
                <a:spcPct val="105000"/>
              </a:lnSpc>
              <a:spcBef>
                <a:spcPct val="0"/>
              </a:spcBef>
              <a:buFont typeface="Wingdings" pitchFamily="2" charset="2"/>
              <a:buNone/>
            </a:pPr>
            <a:r>
              <a:rPr lang="en-US" altLang="zh-CN" sz="2800" b="1" smtClean="0"/>
              <a:t>           4.12     </a:t>
            </a:r>
            <a:r>
              <a:rPr lang="zh-CN" altLang="en-US" sz="2800" b="1" smtClean="0"/>
              <a:t>流量仪表执行器调节阀</a:t>
            </a:r>
            <a:endParaRPr lang="en-US" altLang="zh-CN" sz="2800" b="1" smtClean="0"/>
          </a:p>
          <a:p>
            <a:pPr eaLnBrk="1" hangingPunct="1">
              <a:lnSpc>
                <a:spcPct val="105000"/>
              </a:lnSpc>
              <a:spcBef>
                <a:spcPct val="0"/>
              </a:spcBef>
              <a:buFont typeface="Wingdings" pitchFamily="2" charset="2"/>
              <a:buNone/>
            </a:pPr>
            <a:endParaRPr lang="zh-CN" altLang="en-US" sz="2800" b="1" smtClean="0"/>
          </a:p>
          <a:p>
            <a:pPr eaLnBrk="1" hangingPunct="1">
              <a:lnSpc>
                <a:spcPct val="150000"/>
              </a:lnSpc>
              <a:spcBef>
                <a:spcPct val="0"/>
              </a:spcBef>
              <a:buFont typeface="Wingdings" pitchFamily="2" charset="2"/>
              <a:buNone/>
            </a:pPr>
            <a:r>
              <a:rPr lang="zh-CN" altLang="en-US" sz="2800" b="1" smtClean="0"/>
              <a:t>一、执行技术简介</a:t>
            </a:r>
          </a:p>
          <a:p>
            <a:pPr eaLnBrk="1" hangingPunct="1">
              <a:lnSpc>
                <a:spcPct val="150000"/>
              </a:lnSpc>
              <a:spcBef>
                <a:spcPct val="0"/>
              </a:spcBef>
              <a:buFontTx/>
              <a:buChar char="•"/>
            </a:pPr>
            <a:r>
              <a:rPr lang="zh-CN" altLang="en-US" sz="2800" b="1" smtClean="0"/>
              <a:t>执行技术：如何正确执行仪器控制指令并完成输出的技术</a:t>
            </a:r>
          </a:p>
          <a:p>
            <a:pPr eaLnBrk="1" hangingPunct="1">
              <a:lnSpc>
                <a:spcPct val="150000"/>
              </a:lnSpc>
              <a:spcBef>
                <a:spcPct val="0"/>
              </a:spcBef>
              <a:buFontTx/>
              <a:buChar char="•"/>
            </a:pPr>
            <a:r>
              <a:rPr lang="zh-CN" altLang="en-US" sz="2800" b="1" smtClean="0"/>
              <a:t>执行器（</a:t>
            </a:r>
            <a:r>
              <a:rPr lang="en-US" altLang="zh-CN" sz="2800" b="1" smtClean="0">
                <a:latin typeface="Times New Roman" pitchFamily="18" charset="0"/>
                <a:cs typeface="Times New Roman" pitchFamily="18" charset="0"/>
              </a:rPr>
              <a:t>final controlling element </a:t>
            </a:r>
            <a:r>
              <a:rPr lang="zh-CN" altLang="en-US" sz="2800" b="1" smtClean="0"/>
              <a:t>）：接受控制信息并对受控对象施加控制作用的装置。 </a:t>
            </a:r>
          </a:p>
          <a:p>
            <a:pPr eaLnBrk="1" hangingPunct="1">
              <a:lnSpc>
                <a:spcPct val="105000"/>
              </a:lnSpc>
              <a:spcBef>
                <a:spcPct val="0"/>
              </a:spcBef>
            </a:pPr>
            <a:endParaRPr lang="en-US" altLang="zh-CN" sz="2800" b="1" smtClean="0">
              <a:latin typeface="宋体" charset="-122"/>
            </a:endParaRPr>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7" name="Rectangle 3"/>
          <p:cNvSpPr>
            <a:spLocks noGrp="1" noChangeArrowheads="1"/>
          </p:cNvSpPr>
          <p:nvPr>
            <p:ph type="body" idx="1"/>
          </p:nvPr>
        </p:nvSpPr>
        <p:spPr>
          <a:xfrm>
            <a:off x="357188" y="1357313"/>
            <a:ext cx="8031162" cy="4114800"/>
          </a:xfrm>
        </p:spPr>
        <p:txBody>
          <a:bodyPr/>
          <a:lstStyle/>
          <a:p>
            <a:pPr eaLnBrk="1" hangingPunct="1">
              <a:lnSpc>
                <a:spcPct val="150000"/>
              </a:lnSpc>
              <a:spcBef>
                <a:spcPct val="0"/>
              </a:spcBef>
              <a:buFontTx/>
              <a:buChar char="•"/>
            </a:pPr>
            <a:r>
              <a:rPr lang="zh-CN" altLang="en-US" sz="2400" b="1" smtClean="0"/>
              <a:t>执行器设计的基础效应：</a:t>
            </a:r>
            <a:r>
              <a:rPr lang="zh-CN" altLang="en-US" sz="2400" b="1" smtClean="0">
                <a:solidFill>
                  <a:srgbClr val="FF0000"/>
                </a:solidFill>
              </a:rPr>
              <a:t>电磁力效应、逆压电效应</a:t>
            </a:r>
            <a:r>
              <a:rPr lang="zh-CN" altLang="en-US" sz="2400" b="1" smtClean="0"/>
              <a:t>、磁致伸缩效应、静电效应、电光效应、磁光效应、声光效应</a:t>
            </a:r>
          </a:p>
          <a:p>
            <a:pPr eaLnBrk="1" hangingPunct="1">
              <a:lnSpc>
                <a:spcPct val="150000"/>
              </a:lnSpc>
              <a:spcBef>
                <a:spcPct val="0"/>
              </a:spcBef>
              <a:buFontTx/>
              <a:buChar char="•"/>
            </a:pPr>
            <a:r>
              <a:rPr lang="zh-CN" altLang="en-US" sz="2400" b="1" smtClean="0">
                <a:solidFill>
                  <a:srgbClr val="FF0000"/>
                </a:solidFill>
                <a:latin typeface="宋体" charset="-122"/>
              </a:rPr>
              <a:t>执行器直接安装在生产现场</a:t>
            </a:r>
            <a:r>
              <a:rPr lang="zh-CN" altLang="en-US" sz="2400" b="1" smtClean="0">
                <a:latin typeface="宋体" charset="-122"/>
              </a:rPr>
              <a:t>，能否保持正常工作直接影响自动调节系统的安全性和可靠性。</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1" name="Rectangle 2"/>
          <p:cNvSpPr>
            <a:spLocks noGrp="1" noChangeArrowheads="1"/>
          </p:cNvSpPr>
          <p:nvPr>
            <p:ph type="body" idx="1"/>
          </p:nvPr>
        </p:nvSpPr>
        <p:spPr>
          <a:xfrm>
            <a:off x="428625" y="1428750"/>
            <a:ext cx="8027988" cy="5049838"/>
          </a:xfrm>
        </p:spPr>
        <p:txBody>
          <a:bodyPr/>
          <a:lstStyle/>
          <a:p>
            <a:pPr eaLnBrk="1" hangingPunct="1">
              <a:lnSpc>
                <a:spcPct val="105000"/>
              </a:lnSpc>
              <a:buFont typeface="Wingdings" pitchFamily="2" charset="2"/>
              <a:buNone/>
            </a:pPr>
            <a:r>
              <a:rPr lang="zh-CN" altLang="en-US" sz="2800" b="1" smtClean="0"/>
              <a:t>分类</a:t>
            </a:r>
            <a:r>
              <a:rPr lang="en-US" altLang="zh-CN" sz="2800" b="1" smtClean="0"/>
              <a:t>:</a:t>
            </a:r>
          </a:p>
          <a:p>
            <a:pPr eaLnBrk="1" hangingPunct="1">
              <a:lnSpc>
                <a:spcPct val="105000"/>
              </a:lnSpc>
              <a:buFont typeface="Wingdings" pitchFamily="2" charset="2"/>
              <a:buNone/>
            </a:pPr>
            <a:r>
              <a:rPr lang="zh-CN" altLang="en-US" sz="2800" b="1" smtClean="0"/>
              <a:t>（</a:t>
            </a:r>
            <a:r>
              <a:rPr lang="en-US" altLang="zh-CN" sz="2800" b="1" smtClean="0"/>
              <a:t>1</a:t>
            </a:r>
            <a:r>
              <a:rPr lang="zh-CN" altLang="en-US" sz="2800" b="1" smtClean="0"/>
              <a:t>）执行器按所用驱动能源分为气动、电动和液压执行器三种。</a:t>
            </a:r>
          </a:p>
          <a:p>
            <a:pPr eaLnBrk="1" hangingPunct="1">
              <a:lnSpc>
                <a:spcPct val="105000"/>
              </a:lnSpc>
              <a:buFont typeface="Wingdings" pitchFamily="2" charset="2"/>
              <a:buNone/>
            </a:pPr>
            <a:r>
              <a:rPr lang="zh-CN" altLang="en-US" sz="2800" b="1" smtClean="0"/>
              <a:t>（</a:t>
            </a:r>
            <a:r>
              <a:rPr lang="en-US" altLang="zh-CN" sz="2800" b="1" smtClean="0"/>
              <a:t>2</a:t>
            </a:r>
            <a:r>
              <a:rPr lang="zh-CN" altLang="en-US" sz="2800" b="1" smtClean="0"/>
              <a:t>）按输出位移的形式，执行器有转角型和直线型两种。</a:t>
            </a:r>
          </a:p>
          <a:p>
            <a:pPr eaLnBrk="1" hangingPunct="1">
              <a:lnSpc>
                <a:spcPct val="105000"/>
              </a:lnSpc>
            </a:pPr>
            <a:endParaRPr lang="en-US" altLang="zh-CN" sz="2800" b="1" smtClean="0"/>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28625" y="1428750"/>
            <a:ext cx="8064500" cy="4114800"/>
          </a:xfrm>
        </p:spPr>
        <p:txBody>
          <a:bodyPr rtlCol="0">
            <a:normAutofit lnSpcReduction="10000"/>
          </a:bodyPr>
          <a:lstStyle/>
          <a:p>
            <a:pPr eaLnBrk="1" fontAlgn="auto" hangingPunct="1">
              <a:lnSpc>
                <a:spcPct val="150000"/>
              </a:lnSpc>
              <a:spcBef>
                <a:spcPts val="0"/>
              </a:spcBef>
              <a:spcAft>
                <a:spcPts val="0"/>
              </a:spcAft>
              <a:buFont typeface="Wingdings" pitchFamily="2" charset="2"/>
              <a:buNone/>
              <a:defRPr/>
            </a:pPr>
            <a:r>
              <a:rPr lang="zh-CN" altLang="en-US" sz="3000" b="1" dirty="0" smtClean="0"/>
              <a:t>（</a:t>
            </a:r>
            <a:r>
              <a:rPr lang="en-US" altLang="zh-CN" sz="3000" b="1" dirty="0" smtClean="0"/>
              <a:t>3</a:t>
            </a:r>
            <a:r>
              <a:rPr lang="zh-CN" altLang="en-US" sz="3000" b="1" dirty="0" smtClean="0"/>
              <a:t>）按动作规律，执行器可分为开关型、积分型和比例型三类。</a:t>
            </a:r>
          </a:p>
          <a:p>
            <a:pPr eaLnBrk="1" fontAlgn="auto" hangingPunct="1">
              <a:lnSpc>
                <a:spcPct val="150000"/>
              </a:lnSpc>
              <a:spcBef>
                <a:spcPts val="0"/>
              </a:spcBef>
              <a:spcAft>
                <a:spcPts val="0"/>
              </a:spcAft>
              <a:buFont typeface="Wingdings" pitchFamily="2" charset="2"/>
              <a:buNone/>
              <a:defRPr/>
            </a:pPr>
            <a:r>
              <a:rPr lang="zh-CN" altLang="en-US" sz="3000" b="1" dirty="0" smtClean="0"/>
              <a:t>（</a:t>
            </a:r>
            <a:r>
              <a:rPr lang="en-US" altLang="zh-CN" sz="3000" b="1" dirty="0" smtClean="0"/>
              <a:t>4</a:t>
            </a:r>
            <a:r>
              <a:rPr lang="zh-CN" altLang="en-US" sz="3000" b="1" dirty="0" smtClean="0"/>
              <a:t>）按输入控制型号，执行器分为可以输入空气压力信号、直流电流信号、电接点通断信号、脉冲信号等几类。</a:t>
            </a:r>
            <a:r>
              <a:rPr lang="zh-CN" altLang="en-US" b="1" dirty="0" smtClean="0"/>
              <a:t/>
            </a:r>
            <a:br>
              <a:rPr lang="zh-CN" altLang="en-US" b="1" dirty="0" smtClean="0"/>
            </a:br>
            <a:endParaRPr lang="zh-CN" altLang="en-US" b="1" dirty="0" smtClean="0"/>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09" name="Rectangle 3"/>
          <p:cNvSpPr>
            <a:spLocks noGrp="1" noChangeArrowheads="1"/>
          </p:cNvSpPr>
          <p:nvPr>
            <p:ph type="body" idx="1"/>
          </p:nvPr>
        </p:nvSpPr>
        <p:spPr>
          <a:xfrm>
            <a:off x="539750" y="692150"/>
            <a:ext cx="7667625" cy="4946650"/>
          </a:xfrm>
        </p:spPr>
        <p:txBody>
          <a:bodyPr/>
          <a:lstStyle/>
          <a:p>
            <a:pPr algn="just" eaLnBrk="1" hangingPunct="1">
              <a:lnSpc>
                <a:spcPct val="105000"/>
              </a:lnSpc>
              <a:spcBef>
                <a:spcPct val="10000"/>
              </a:spcBef>
            </a:pPr>
            <a:r>
              <a:rPr lang="zh-CN" altLang="en-US" b="1" smtClean="0">
                <a:latin typeface="宋体" charset="-122"/>
              </a:rPr>
              <a:t>执行器组成及功能</a:t>
            </a:r>
            <a:r>
              <a:rPr lang="en-US" altLang="zh-CN" b="1" smtClean="0">
                <a:latin typeface="宋体" charset="-122"/>
              </a:rPr>
              <a:t>:</a:t>
            </a:r>
          </a:p>
          <a:p>
            <a:pPr algn="just" eaLnBrk="1" hangingPunct="1">
              <a:lnSpc>
                <a:spcPct val="150000"/>
              </a:lnSpc>
              <a:spcBef>
                <a:spcPct val="0"/>
              </a:spcBef>
              <a:buFontTx/>
              <a:buChar char="•"/>
            </a:pPr>
            <a:r>
              <a:rPr lang="zh-CN" altLang="en-US" sz="2400" b="1" smtClean="0">
                <a:latin typeface="宋体" charset="-122"/>
              </a:rPr>
              <a:t>执行器由</a:t>
            </a:r>
            <a:r>
              <a:rPr lang="zh-CN" altLang="en-US" sz="2400" b="1" smtClean="0">
                <a:solidFill>
                  <a:srgbClr val="FF0000"/>
                </a:solidFill>
                <a:latin typeface="宋体" charset="-122"/>
              </a:rPr>
              <a:t>执行机构和调节机构</a:t>
            </a:r>
            <a:r>
              <a:rPr lang="zh-CN" altLang="en-US" sz="2400" b="1" smtClean="0">
                <a:latin typeface="宋体" charset="-122"/>
              </a:rPr>
              <a:t>两部分组成，根据需要还可配上</a:t>
            </a:r>
            <a:r>
              <a:rPr lang="zh-CN" altLang="en-US" sz="2400" b="1" smtClean="0">
                <a:solidFill>
                  <a:srgbClr val="FF0000"/>
                </a:solidFill>
                <a:latin typeface="宋体" charset="-122"/>
              </a:rPr>
              <a:t>阀门定位器和手轮机构</a:t>
            </a:r>
            <a:r>
              <a:rPr lang="zh-CN" altLang="en-US" sz="2400" b="1" smtClean="0">
                <a:latin typeface="宋体" charset="-122"/>
              </a:rPr>
              <a:t>等附件</a:t>
            </a:r>
          </a:p>
          <a:p>
            <a:pPr algn="just" eaLnBrk="1" hangingPunct="1">
              <a:lnSpc>
                <a:spcPct val="150000"/>
              </a:lnSpc>
              <a:spcBef>
                <a:spcPct val="0"/>
              </a:spcBef>
              <a:buFontTx/>
              <a:buChar char="•"/>
            </a:pPr>
            <a:r>
              <a:rPr lang="zh-CN" altLang="en-US" sz="2400" b="1" smtClean="0">
                <a:latin typeface="宋体" charset="-122"/>
              </a:rPr>
              <a:t>执行机构接收来自控制器的控制信息把它转换为</a:t>
            </a:r>
            <a:r>
              <a:rPr lang="zh-CN" altLang="en-US" sz="2400" b="1" smtClean="0">
                <a:solidFill>
                  <a:srgbClr val="FF0000"/>
                </a:solidFill>
                <a:latin typeface="宋体" charset="-122"/>
              </a:rPr>
              <a:t>驱动调节机构</a:t>
            </a:r>
            <a:r>
              <a:rPr lang="zh-CN" altLang="en-US" sz="2400" b="1" smtClean="0">
                <a:latin typeface="宋体" charset="-122"/>
              </a:rPr>
              <a:t>的输出信号（如角位移或直线位移输出）。</a:t>
            </a:r>
          </a:p>
          <a:p>
            <a:pPr algn="just" eaLnBrk="1" hangingPunct="1">
              <a:lnSpc>
                <a:spcPct val="150000"/>
              </a:lnSpc>
              <a:spcBef>
                <a:spcPct val="0"/>
              </a:spcBef>
              <a:buFontTx/>
              <a:buChar char="•"/>
            </a:pPr>
            <a:r>
              <a:rPr lang="zh-CN" altLang="en-US" sz="2400" b="1" smtClean="0">
                <a:latin typeface="宋体" charset="-122"/>
              </a:rPr>
              <a:t>调节机构通过执行元件直接</a:t>
            </a:r>
            <a:r>
              <a:rPr lang="zh-CN" altLang="en-US" sz="2400" b="1" smtClean="0">
                <a:solidFill>
                  <a:srgbClr val="FF0000"/>
                </a:solidFill>
                <a:latin typeface="宋体" charset="-122"/>
              </a:rPr>
              <a:t>改变生产过程的参数</a:t>
            </a:r>
            <a:r>
              <a:rPr lang="zh-CN" altLang="en-US" sz="2400" b="1" smtClean="0">
                <a:latin typeface="宋体" charset="-122"/>
              </a:rPr>
              <a:t>，使生产过程满足预定的要求，最常见的是</a:t>
            </a:r>
            <a:r>
              <a:rPr lang="zh-CN" altLang="en-US" sz="2400" b="1" smtClean="0">
                <a:solidFill>
                  <a:srgbClr val="FF0000"/>
                </a:solidFill>
                <a:latin typeface="宋体" charset="-122"/>
              </a:rPr>
              <a:t>调节阀</a:t>
            </a:r>
            <a:r>
              <a:rPr lang="zh-CN" altLang="en-US" sz="2400" b="1" smtClean="0">
                <a:latin typeface="宋体" charset="-122"/>
              </a:rPr>
              <a:t>。</a:t>
            </a:r>
          </a:p>
          <a:p>
            <a:pPr algn="just" eaLnBrk="1" hangingPunct="1">
              <a:lnSpc>
                <a:spcPct val="105000"/>
              </a:lnSpc>
              <a:spcBef>
                <a:spcPct val="10000"/>
              </a:spcBef>
            </a:pPr>
            <a:endParaRPr lang="zh-CN" altLang="en-US" sz="2800" b="1" smtClean="0">
              <a:latin typeface="宋体" charset="-122"/>
            </a:endParaRPr>
          </a:p>
          <a:p>
            <a:pPr algn="just" eaLnBrk="1" hangingPunct="1">
              <a:lnSpc>
                <a:spcPct val="105000"/>
              </a:lnSpc>
              <a:spcBef>
                <a:spcPct val="10000"/>
              </a:spcBef>
            </a:pPr>
            <a:endParaRPr lang="zh-CN" altLang="en-US" sz="2800" b="1" smtClean="0">
              <a:latin typeface="宋体" charset="-122"/>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3" name="Rectangle 3"/>
          <p:cNvSpPr>
            <a:spLocks noGrp="1" noChangeArrowheads="1"/>
          </p:cNvSpPr>
          <p:nvPr>
            <p:ph type="body" idx="1"/>
          </p:nvPr>
        </p:nvSpPr>
        <p:spPr>
          <a:xfrm>
            <a:off x="684213" y="1457325"/>
            <a:ext cx="7920037" cy="5400675"/>
          </a:xfrm>
        </p:spPr>
        <p:txBody>
          <a:bodyPr/>
          <a:lstStyle/>
          <a:p>
            <a:pPr algn="just" eaLnBrk="1" hangingPunct="1">
              <a:lnSpc>
                <a:spcPct val="120000"/>
              </a:lnSpc>
              <a:spcBef>
                <a:spcPct val="0"/>
              </a:spcBef>
            </a:pPr>
            <a:r>
              <a:rPr lang="zh-CN" altLang="en-US" sz="2800" b="1" smtClean="0"/>
              <a:t>执行机构</a:t>
            </a:r>
          </a:p>
          <a:p>
            <a:pPr algn="just" eaLnBrk="1" hangingPunct="1">
              <a:lnSpc>
                <a:spcPct val="120000"/>
              </a:lnSpc>
              <a:spcBef>
                <a:spcPct val="0"/>
              </a:spcBef>
              <a:buFontTx/>
              <a:buChar char="•"/>
            </a:pPr>
            <a:r>
              <a:rPr lang="zh-CN" altLang="en-US" sz="2800" b="1" smtClean="0"/>
              <a:t>一种能提供</a:t>
            </a:r>
            <a:r>
              <a:rPr lang="zh-CN" altLang="en-US" sz="2800" b="1" smtClean="0">
                <a:solidFill>
                  <a:srgbClr val="FF0000"/>
                </a:solidFill>
              </a:rPr>
              <a:t>直线或旋转运动</a:t>
            </a:r>
            <a:r>
              <a:rPr lang="zh-CN" altLang="en-US" sz="2800" b="1" smtClean="0"/>
              <a:t>的驱动装置，它利用某种</a:t>
            </a:r>
            <a:r>
              <a:rPr lang="zh-CN" altLang="en-US" sz="2800" b="1" smtClean="0">
                <a:solidFill>
                  <a:srgbClr val="FF0000"/>
                </a:solidFill>
              </a:rPr>
              <a:t>驱动能源</a:t>
            </a:r>
            <a:r>
              <a:rPr lang="zh-CN" altLang="en-US" sz="2800" b="1" smtClean="0"/>
              <a:t>将控制信号转换成相应的动作，来</a:t>
            </a:r>
            <a:r>
              <a:rPr lang="zh-CN" altLang="en-US" sz="2800" b="1" smtClean="0">
                <a:solidFill>
                  <a:srgbClr val="FF0000"/>
                </a:solidFill>
              </a:rPr>
              <a:t>控制阀内节流件的位置或其他机构</a:t>
            </a:r>
            <a:r>
              <a:rPr lang="zh-CN" altLang="en-US" sz="2800" b="1" smtClean="0"/>
              <a:t>。  </a:t>
            </a:r>
          </a:p>
          <a:p>
            <a:pPr algn="just" eaLnBrk="1" hangingPunct="1">
              <a:lnSpc>
                <a:spcPct val="120000"/>
              </a:lnSpc>
              <a:spcBef>
                <a:spcPct val="0"/>
              </a:spcBef>
              <a:buFontTx/>
              <a:buChar char="•"/>
            </a:pPr>
            <a:r>
              <a:rPr lang="zh-CN" altLang="en-US" sz="2800" b="1" smtClean="0"/>
              <a:t>大部分执行机构用于</a:t>
            </a:r>
            <a:r>
              <a:rPr lang="zh-CN" altLang="en-US" sz="2800" b="1" smtClean="0">
                <a:solidFill>
                  <a:srgbClr val="FF0000"/>
                </a:solidFill>
              </a:rPr>
              <a:t>驱动阀门的开关</a:t>
            </a:r>
            <a:r>
              <a:rPr lang="zh-CN" altLang="en-US" sz="2800" b="1" smtClean="0"/>
              <a:t>。</a:t>
            </a: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7" name="Rectangle 3"/>
          <p:cNvSpPr>
            <a:spLocks noGrp="1" noChangeArrowheads="1"/>
          </p:cNvSpPr>
          <p:nvPr>
            <p:ph type="body" idx="1"/>
          </p:nvPr>
        </p:nvSpPr>
        <p:spPr>
          <a:xfrm>
            <a:off x="611188" y="1484313"/>
            <a:ext cx="4392612" cy="3987800"/>
          </a:xfrm>
        </p:spPr>
        <p:txBody>
          <a:bodyPr/>
          <a:lstStyle/>
          <a:p>
            <a:pPr algn="just" eaLnBrk="1" hangingPunct="1">
              <a:spcBef>
                <a:spcPct val="0"/>
              </a:spcBef>
              <a:buFontTx/>
              <a:buChar char="•"/>
            </a:pPr>
            <a:r>
              <a:rPr lang="zh-CN" altLang="en-US" sz="2800" b="1" smtClean="0"/>
              <a:t>智能执行机构的集成了位置感应装置，力矩感应装置，电极保护装置，逻辑控制装置，数字通讯模块及</a:t>
            </a:r>
            <a:r>
              <a:rPr lang="en-US" altLang="zh-CN" sz="2800" b="1" smtClean="0">
                <a:latin typeface="Times New Roman" pitchFamily="18" charset="0"/>
                <a:cs typeface="Times New Roman" pitchFamily="18" charset="0"/>
              </a:rPr>
              <a:t>PID</a:t>
            </a:r>
            <a:r>
              <a:rPr lang="zh-CN" altLang="en-US" sz="2800" b="1" smtClean="0"/>
              <a:t>控制模块等。 </a:t>
            </a:r>
          </a:p>
          <a:p>
            <a:pPr eaLnBrk="1" hangingPunct="1"/>
            <a:endParaRPr lang="en-US" altLang="zh-CN" sz="2800" b="1" smtClean="0"/>
          </a:p>
        </p:txBody>
      </p:sp>
      <p:pic>
        <p:nvPicPr>
          <p:cNvPr id="710658" name="Picture 4" descr="u=1426801697,131825352&amp;fm=0&amp;gp=36">
            <a:hlinkClick r:id="rId2"/>
          </p:cNvPr>
          <p:cNvPicPr>
            <a:picLocks noChangeAspect="1" noChangeArrowheads="1"/>
          </p:cNvPicPr>
          <p:nvPr/>
        </p:nvPicPr>
        <p:blipFill>
          <a:blip r:embed="rId3"/>
          <a:srcRect/>
          <a:stretch>
            <a:fillRect/>
          </a:stretch>
        </p:blipFill>
        <p:spPr bwMode="auto">
          <a:xfrm>
            <a:off x="5219700" y="260350"/>
            <a:ext cx="3492500" cy="5256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5" name="Text Box 2"/>
          <p:cNvSpPr txBox="1">
            <a:spLocks noChangeArrowheads="1"/>
          </p:cNvSpPr>
          <p:nvPr/>
        </p:nvSpPr>
        <p:spPr bwMode="auto">
          <a:xfrm>
            <a:off x="228600" y="0"/>
            <a:ext cx="8915400" cy="5757863"/>
          </a:xfrm>
          <a:prstGeom prst="rect">
            <a:avLst/>
          </a:prstGeom>
          <a:noFill/>
          <a:ln w="9525">
            <a:noFill/>
            <a:miter lim="800000"/>
            <a:headEnd/>
            <a:tailEnd/>
          </a:ln>
        </p:spPr>
        <p:txBody>
          <a:bodyPr/>
          <a:lstStyle/>
          <a:p>
            <a:pPr>
              <a:spcBef>
                <a:spcPct val="50000"/>
              </a:spcBef>
            </a:pPr>
            <a:endParaRPr kumimoji="1" lang="zh-CN" altLang="en-US">
              <a:latin typeface="Times New Roman" pitchFamily="18" charset="0"/>
            </a:endParaRPr>
          </a:p>
        </p:txBody>
      </p:sp>
      <p:sp>
        <p:nvSpPr>
          <p:cNvPr id="290819" name="Text Box 3"/>
          <p:cNvSpPr txBox="1">
            <a:spLocks noChangeArrowheads="1"/>
          </p:cNvSpPr>
          <p:nvPr/>
        </p:nvSpPr>
        <p:spPr bwMode="auto">
          <a:xfrm>
            <a:off x="1258888" y="260350"/>
            <a:ext cx="5400675" cy="579438"/>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5</a:t>
            </a:r>
            <a:r>
              <a:rPr kumimoji="1" lang="zh-CN" altLang="en-US" sz="3200" b="1">
                <a:latin typeface="Times New Roman" pitchFamily="18" charset="0"/>
              </a:rPr>
              <a:t>、标准节流装置使用条件</a:t>
            </a:r>
          </a:p>
        </p:txBody>
      </p:sp>
      <p:sp>
        <p:nvSpPr>
          <p:cNvPr id="290820" name="Text Box 4"/>
          <p:cNvSpPr txBox="1">
            <a:spLocks noChangeArrowheads="1"/>
          </p:cNvSpPr>
          <p:nvPr/>
        </p:nvSpPr>
        <p:spPr bwMode="auto">
          <a:xfrm>
            <a:off x="881078" y="1109334"/>
            <a:ext cx="3527425"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1）流体条件</a:t>
            </a:r>
          </a:p>
        </p:txBody>
      </p:sp>
      <p:sp>
        <p:nvSpPr>
          <p:cNvPr id="290821" name="Text Box 5"/>
          <p:cNvSpPr txBox="1">
            <a:spLocks noChangeArrowheads="1"/>
          </p:cNvSpPr>
          <p:nvPr/>
        </p:nvSpPr>
        <p:spPr bwMode="auto">
          <a:xfrm>
            <a:off x="886135" y="1897994"/>
            <a:ext cx="7600329" cy="3841750"/>
          </a:xfrm>
          <a:prstGeom prst="rect">
            <a:avLst/>
          </a:prstGeom>
          <a:noFill/>
          <a:ln w="9525">
            <a:noFill/>
            <a:miter lim="800000"/>
            <a:headEnd/>
            <a:tailEnd/>
          </a:ln>
        </p:spPr>
        <p:txBody>
          <a:bodyPr wrap="square">
            <a:spAutoFit/>
          </a:bodyPr>
          <a:lstStyle/>
          <a:p>
            <a:pPr>
              <a:lnSpc>
                <a:spcPct val="110000"/>
              </a:lnSpc>
              <a:spcBef>
                <a:spcPct val="5000"/>
              </a:spcBef>
              <a:buClr>
                <a:srgbClr val="FF0000"/>
              </a:buClr>
              <a:buFont typeface="Wingdings" pitchFamily="2" charset="2"/>
              <a:buChar char="Ø"/>
            </a:pPr>
            <a:r>
              <a:rPr kumimoji="1" lang="zh-CN" altLang="en-US" sz="2400" b="1">
                <a:latin typeface="Times New Roman" pitchFamily="18" charset="0"/>
              </a:rPr>
              <a:t>只适用于圆管中单相、均质的流体或具有高度分散的胶体溶液（牛顿流体）。</a:t>
            </a:r>
          </a:p>
          <a:p>
            <a:pPr>
              <a:lnSpc>
                <a:spcPct val="110000"/>
              </a:lnSpc>
              <a:spcBef>
                <a:spcPct val="5000"/>
              </a:spcBef>
              <a:buClr>
                <a:srgbClr val="FF0000"/>
              </a:buClr>
              <a:buFont typeface="Wingdings" pitchFamily="2" charset="2"/>
              <a:buChar char="Ø"/>
            </a:pPr>
            <a:r>
              <a:rPr kumimoji="1" lang="zh-CN" altLang="en-US" sz="2400" b="1">
                <a:latin typeface="Calibri" pitchFamily="34" charset="0"/>
              </a:rPr>
              <a:t> 流体必须充满管道，其密度粘度已知。</a:t>
            </a:r>
          </a:p>
          <a:p>
            <a:pPr>
              <a:lnSpc>
                <a:spcPct val="110000"/>
              </a:lnSpc>
              <a:spcBef>
                <a:spcPct val="5000"/>
              </a:spcBef>
              <a:buClr>
                <a:srgbClr val="FF0000"/>
              </a:buClr>
              <a:buFont typeface="Wingdings" pitchFamily="2" charset="2"/>
              <a:buChar char="Ø"/>
            </a:pPr>
            <a:r>
              <a:rPr kumimoji="1" lang="zh-CN" altLang="en-US" sz="2400" b="1">
                <a:latin typeface="Calibri" pitchFamily="34" charset="0"/>
              </a:rPr>
              <a:t>不适用脉动流的测量，流速应是恒定的或者只随时间做轻微而缓慢的变化。</a:t>
            </a:r>
          </a:p>
          <a:p>
            <a:pPr>
              <a:lnSpc>
                <a:spcPct val="110000"/>
              </a:lnSpc>
              <a:spcBef>
                <a:spcPct val="5000"/>
              </a:spcBef>
              <a:buClr>
                <a:srgbClr val="FF0000"/>
              </a:buClr>
              <a:buFont typeface="Wingdings" pitchFamily="2" charset="2"/>
              <a:buChar char="Ø"/>
            </a:pPr>
            <a:r>
              <a:rPr kumimoji="1" lang="zh-CN" altLang="en-US" sz="2400" b="1">
                <a:latin typeface="Calibri" pitchFamily="34" charset="0"/>
              </a:rPr>
              <a:t>流体流经节流件前后，应符合无漩涡且充分发展的要求，流束必须与管道轴线平行，</a:t>
            </a:r>
          </a:p>
          <a:p>
            <a:pPr>
              <a:lnSpc>
                <a:spcPct val="110000"/>
              </a:lnSpc>
              <a:spcBef>
                <a:spcPct val="5000"/>
              </a:spcBef>
              <a:buClr>
                <a:srgbClr val="FF0000"/>
              </a:buClr>
              <a:buFont typeface="Wingdings" pitchFamily="2" charset="2"/>
              <a:buChar char="Ø"/>
            </a:pPr>
            <a:endParaRPr kumimoji="1" lang="zh-CN" altLang="en-US" sz="2400" b="1">
              <a:latin typeface="Calibri" pitchFamily="34" charset="0"/>
            </a:endParaRPr>
          </a:p>
          <a:p>
            <a:pPr>
              <a:lnSpc>
                <a:spcPct val="110000"/>
              </a:lnSpc>
              <a:spcBef>
                <a:spcPct val="5000"/>
              </a:spcBef>
              <a:buClr>
                <a:srgbClr val="FF0000"/>
              </a:buClr>
              <a:buFont typeface="Wingdings" pitchFamily="2" charset="2"/>
              <a:buChar char="Ø"/>
            </a:pPr>
            <a:endParaRPr kumimoji="1" lang="zh-CN" altLang="en-US" sz="2400" b="1">
              <a:latin typeface="Times New Roman" pitchFamily="18" charset="0"/>
            </a:endParaRPr>
          </a:p>
        </p:txBody>
      </p:sp>
    </p:spTree>
  </p:cSld>
  <p:clrMapOvr>
    <a:masterClrMapping/>
  </p:clrMapOvr>
  <p:transitio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gtEl>
                                        <p:attrNameLst>
                                          <p:attrName>style.visibility</p:attrName>
                                        </p:attrNameLst>
                                      </p:cBhvr>
                                      <p:to>
                                        <p:strVal val="visible"/>
                                      </p:to>
                                    </p:set>
                                    <p:anim calcmode="lin" valueType="num">
                                      <p:cBhvr additive="base">
                                        <p:cTn id="7" dur="500" fill="hold"/>
                                        <p:tgtEl>
                                          <p:spTgt spid="290819"/>
                                        </p:tgtEl>
                                        <p:attrNameLst>
                                          <p:attrName>ppt_x</p:attrName>
                                        </p:attrNameLst>
                                      </p:cBhvr>
                                      <p:tavLst>
                                        <p:tav tm="0">
                                          <p:val>
                                            <p:strVal val="0-#ppt_w/2"/>
                                          </p:val>
                                        </p:tav>
                                        <p:tav tm="100000">
                                          <p:val>
                                            <p:strVal val="#ppt_x"/>
                                          </p:val>
                                        </p:tav>
                                      </p:tavLst>
                                    </p:anim>
                                    <p:anim calcmode="lin" valueType="num">
                                      <p:cBhvr additive="base">
                                        <p:cTn id="8"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iterate type="wd">
                                    <p:tmPct val="100000"/>
                                  </p:iterate>
                                  <p:childTnLst>
                                    <p:set>
                                      <p:cBhvr>
                                        <p:cTn id="12" dur="1" fill="hold">
                                          <p:stCondLst>
                                            <p:cond delay="0"/>
                                          </p:stCondLst>
                                        </p:cTn>
                                        <p:tgtEl>
                                          <p:spTgt spid="290820"/>
                                        </p:tgtEl>
                                        <p:attrNameLst>
                                          <p:attrName>style.visibility</p:attrName>
                                        </p:attrNameLst>
                                      </p:cBhvr>
                                      <p:to>
                                        <p:strVal val="visible"/>
                                      </p:to>
                                    </p:set>
                                    <p:animEffect transition="in" filter="barn(outHorizontal)">
                                      <p:cBhvr>
                                        <p:cTn id="13" dur="300"/>
                                        <p:tgtEl>
                                          <p:spTgt spid="29082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iterate type="wd">
                                    <p:tmPct val="100000"/>
                                  </p:iterate>
                                  <p:childTnLst>
                                    <p:set>
                                      <p:cBhvr>
                                        <p:cTn id="17" dur="1" fill="hold">
                                          <p:stCondLst>
                                            <p:cond delay="0"/>
                                          </p:stCondLst>
                                        </p:cTn>
                                        <p:tgtEl>
                                          <p:spTgt spid="290821"/>
                                        </p:tgtEl>
                                        <p:attrNameLst>
                                          <p:attrName>style.visibility</p:attrName>
                                        </p:attrNameLst>
                                      </p:cBhvr>
                                      <p:to>
                                        <p:strVal val="visible"/>
                                      </p:to>
                                    </p:set>
                                    <p:animEffect transition="in" filter="barn(outHorizontal)">
                                      <p:cBhvr>
                                        <p:cTn id="18" dur="300"/>
                                        <p:tgtEl>
                                          <p:spTgt spid="29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p:bldP spid="290820" grpId="0" autoUpdateAnimBg="0"/>
      <p:bldP spid="290821"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1" name="Rectangle 2"/>
          <p:cNvSpPr>
            <a:spLocks noGrp="1" noChangeArrowheads="1"/>
          </p:cNvSpPr>
          <p:nvPr>
            <p:ph type="body" idx="1"/>
          </p:nvPr>
        </p:nvSpPr>
        <p:spPr>
          <a:xfrm>
            <a:off x="684213" y="1268413"/>
            <a:ext cx="7958137" cy="5068887"/>
          </a:xfrm>
        </p:spPr>
        <p:txBody>
          <a:bodyPr/>
          <a:lstStyle/>
          <a:p>
            <a:pPr eaLnBrk="1" hangingPunct="1">
              <a:lnSpc>
                <a:spcPct val="150000"/>
              </a:lnSpc>
              <a:spcBef>
                <a:spcPct val="0"/>
              </a:spcBef>
            </a:pPr>
            <a:r>
              <a:rPr lang="zh-CN" altLang="en-US" sz="2400" b="1" smtClean="0"/>
              <a:t>执行机构作用：执行机构是控制系统与阀门机械运动的之间的枢纽</a:t>
            </a:r>
          </a:p>
          <a:p>
            <a:pPr eaLnBrk="1" hangingPunct="1">
              <a:lnSpc>
                <a:spcPct val="150000"/>
              </a:lnSpc>
              <a:spcBef>
                <a:spcPct val="0"/>
              </a:spcBef>
            </a:pPr>
            <a:r>
              <a:rPr lang="zh-CN" altLang="en-US" sz="2400" b="1" smtClean="0"/>
              <a:t>对执行机构要求</a:t>
            </a:r>
          </a:p>
          <a:p>
            <a:pPr eaLnBrk="1" hangingPunct="1">
              <a:lnSpc>
                <a:spcPct val="150000"/>
              </a:lnSpc>
              <a:spcBef>
                <a:spcPct val="0"/>
              </a:spcBef>
              <a:buFontTx/>
              <a:buChar char="•"/>
            </a:pPr>
            <a:r>
              <a:rPr lang="zh-CN" altLang="en-US" sz="2400" b="1" smtClean="0"/>
              <a:t>要求执行机构</a:t>
            </a:r>
            <a:r>
              <a:rPr lang="zh-CN" altLang="en-US" sz="2400" b="1" smtClean="0">
                <a:solidFill>
                  <a:srgbClr val="FF0000"/>
                </a:solidFill>
              </a:rPr>
              <a:t>增强工作安全性能和环境保护性能</a:t>
            </a:r>
            <a:r>
              <a:rPr lang="zh-CN" altLang="en-US" sz="2400" b="1" smtClean="0"/>
              <a:t>。</a:t>
            </a:r>
          </a:p>
          <a:p>
            <a:pPr eaLnBrk="1" hangingPunct="1">
              <a:lnSpc>
                <a:spcPct val="150000"/>
              </a:lnSpc>
              <a:spcBef>
                <a:spcPct val="0"/>
              </a:spcBef>
              <a:buFontTx/>
              <a:buChar char="•"/>
            </a:pPr>
            <a:r>
              <a:rPr lang="zh-CN" altLang="en-US" sz="2400" b="1" smtClean="0"/>
              <a:t>在一些危险性的场合，自动化的执行机构装置能减少人员的伤害。</a:t>
            </a:r>
          </a:p>
          <a:p>
            <a:pPr eaLnBrk="1" hangingPunct="1">
              <a:lnSpc>
                <a:spcPct val="150000"/>
              </a:lnSpc>
              <a:spcBef>
                <a:spcPct val="0"/>
              </a:spcBef>
              <a:buFontTx/>
              <a:buChar char="•"/>
            </a:pPr>
            <a:r>
              <a:rPr lang="zh-CN" altLang="en-US" sz="2400" b="1" smtClean="0"/>
              <a:t>某些特殊阀门要求在特殊情况下紧急打开或关闭。</a:t>
            </a:r>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5" name="Rectangle 2"/>
          <p:cNvSpPr>
            <a:spLocks noGrp="1" noChangeArrowheads="1"/>
          </p:cNvSpPr>
          <p:nvPr>
            <p:ph type="body" idx="1"/>
          </p:nvPr>
        </p:nvSpPr>
        <p:spPr>
          <a:xfrm>
            <a:off x="5076825" y="4868863"/>
            <a:ext cx="3635375" cy="865187"/>
          </a:xfrm>
        </p:spPr>
        <p:txBody>
          <a:bodyPr/>
          <a:lstStyle/>
          <a:p>
            <a:pPr marL="514350" indent="-514350" eaLnBrk="1" hangingPunct="1">
              <a:buFont typeface="Wingdings" pitchFamily="2" charset="2"/>
              <a:buNone/>
            </a:pPr>
            <a:r>
              <a:rPr lang="en-US" altLang="zh-CN" sz="2800" b="1" smtClean="0"/>
              <a:t>  </a:t>
            </a:r>
            <a:r>
              <a:rPr lang="zh-CN" altLang="en-US" sz="2800" b="1" smtClean="0"/>
              <a:t>电动液压执行机构</a:t>
            </a:r>
          </a:p>
        </p:txBody>
      </p:sp>
      <p:pic>
        <p:nvPicPr>
          <p:cNvPr id="712706" name="Picture 3" descr="（图）气动执行器">
            <a:hlinkClick r:id="rId2" tooltip="点击查看原图"/>
          </p:cNvPr>
          <p:cNvPicPr>
            <a:picLocks noChangeAspect="1" noChangeArrowheads="1"/>
          </p:cNvPicPr>
          <p:nvPr/>
        </p:nvPicPr>
        <p:blipFill>
          <a:blip r:embed="rId3" r:link="rId4"/>
          <a:srcRect/>
          <a:stretch>
            <a:fillRect/>
          </a:stretch>
        </p:blipFill>
        <p:spPr bwMode="auto">
          <a:xfrm>
            <a:off x="468313" y="0"/>
            <a:ext cx="4392612" cy="2808288"/>
          </a:xfrm>
          <a:prstGeom prst="rect">
            <a:avLst/>
          </a:prstGeom>
          <a:noFill/>
          <a:ln w="9525">
            <a:noFill/>
            <a:miter lim="800000"/>
            <a:headEnd/>
            <a:tailEnd/>
          </a:ln>
        </p:spPr>
      </p:pic>
      <p:sp>
        <p:nvSpPr>
          <p:cNvPr id="712707" name="AutoShape 4">
            <a:hlinkClick r:id="rId2" tooltip="点击查看原图"/>
          </p:cNvPr>
          <p:cNvSpPr>
            <a:spLocks noChangeAspect="1" noChangeArrowheads="1"/>
          </p:cNvSpPr>
          <p:nvPr/>
        </p:nvSpPr>
        <p:spPr bwMode="auto">
          <a:xfrm>
            <a:off x="0" y="2066925"/>
            <a:ext cx="152400" cy="152400"/>
          </a:xfrm>
          <a:prstGeom prst="rect">
            <a:avLst/>
          </a:prstGeom>
          <a:noFill/>
          <a:ln w="9525">
            <a:noFill/>
            <a:miter lim="800000"/>
            <a:headEnd/>
            <a:tailEnd/>
          </a:ln>
        </p:spPr>
        <p:txBody>
          <a:bodyPr/>
          <a:lstStyle/>
          <a:p>
            <a:endParaRPr lang="zh-CN" altLang="en-US">
              <a:latin typeface="Calibri" pitchFamily="34" charset="0"/>
            </a:endParaRPr>
          </a:p>
        </p:txBody>
      </p:sp>
      <p:sp>
        <p:nvSpPr>
          <p:cNvPr id="71270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712709" name="Text Box 6"/>
          <p:cNvSpPr txBox="1">
            <a:spLocks noChangeArrowheads="1"/>
          </p:cNvSpPr>
          <p:nvPr/>
        </p:nvSpPr>
        <p:spPr bwMode="auto">
          <a:xfrm>
            <a:off x="1285875" y="2214563"/>
            <a:ext cx="2951163" cy="461962"/>
          </a:xfrm>
          <a:prstGeom prst="rect">
            <a:avLst/>
          </a:prstGeom>
          <a:noFill/>
          <a:ln w="9525">
            <a:noFill/>
            <a:miter lim="800000"/>
            <a:headEnd/>
            <a:tailEnd/>
          </a:ln>
        </p:spPr>
        <p:txBody>
          <a:bodyPr>
            <a:spAutoFit/>
          </a:bodyPr>
          <a:lstStyle/>
          <a:p>
            <a:pPr>
              <a:spcBef>
                <a:spcPct val="50000"/>
              </a:spcBef>
            </a:pPr>
            <a:r>
              <a:rPr lang="zh-CN" altLang="en-US" sz="2400" b="1">
                <a:latin typeface="Calibri" pitchFamily="34" charset="0"/>
              </a:rPr>
              <a:t>气动执行器</a:t>
            </a:r>
          </a:p>
        </p:txBody>
      </p:sp>
      <p:pic>
        <p:nvPicPr>
          <p:cNvPr id="712710" name="Picture 7" descr="西门子电动液压执行器SKC62"/>
          <p:cNvPicPr>
            <a:picLocks noChangeAspect="1" noChangeArrowheads="1"/>
          </p:cNvPicPr>
          <p:nvPr/>
        </p:nvPicPr>
        <p:blipFill>
          <a:blip r:embed="rId5"/>
          <a:srcRect/>
          <a:stretch>
            <a:fillRect/>
          </a:stretch>
        </p:blipFill>
        <p:spPr bwMode="auto">
          <a:xfrm>
            <a:off x="5724525" y="476250"/>
            <a:ext cx="2119313" cy="4176713"/>
          </a:xfrm>
          <a:prstGeom prst="rect">
            <a:avLst/>
          </a:prstGeom>
          <a:noFill/>
          <a:ln w="9525">
            <a:noFill/>
            <a:miter lim="800000"/>
            <a:headEnd/>
            <a:tailEnd/>
          </a:ln>
        </p:spPr>
      </p:pic>
      <p:pic>
        <p:nvPicPr>
          <p:cNvPr id="712711" name="Picture 8" descr="20078111691830">
            <a:hlinkClick r:id="rId6"/>
          </p:cNvPr>
          <p:cNvPicPr>
            <a:picLocks noChangeAspect="1" noChangeArrowheads="1"/>
          </p:cNvPicPr>
          <p:nvPr/>
        </p:nvPicPr>
        <p:blipFill>
          <a:blip r:embed="rId7"/>
          <a:srcRect/>
          <a:stretch>
            <a:fillRect/>
          </a:stretch>
        </p:blipFill>
        <p:spPr bwMode="auto">
          <a:xfrm>
            <a:off x="1357313" y="2857500"/>
            <a:ext cx="2082800" cy="2881313"/>
          </a:xfrm>
          <a:prstGeom prst="rect">
            <a:avLst/>
          </a:prstGeom>
          <a:noFill/>
          <a:ln w="9525">
            <a:noFill/>
            <a:miter lim="800000"/>
            <a:headEnd/>
            <a:tailEnd/>
          </a:ln>
        </p:spPr>
      </p:pic>
      <p:sp>
        <p:nvSpPr>
          <p:cNvPr id="712712" name="Rectangle 9"/>
          <p:cNvSpPr>
            <a:spLocks noChangeArrowheads="1"/>
          </p:cNvSpPr>
          <p:nvPr/>
        </p:nvSpPr>
        <p:spPr bwMode="auto">
          <a:xfrm>
            <a:off x="1214438" y="5643563"/>
            <a:ext cx="3635375" cy="571500"/>
          </a:xfrm>
          <a:prstGeom prst="rect">
            <a:avLst/>
          </a:prstGeom>
          <a:noFill/>
          <a:ln w="9525">
            <a:noFill/>
            <a:miter lim="800000"/>
            <a:headEnd/>
            <a:tailEnd/>
          </a:ln>
        </p:spPr>
        <p:txBody>
          <a:bodyPr/>
          <a:lstStyle/>
          <a:p>
            <a:pPr marL="609600" indent="-609600">
              <a:spcBef>
                <a:spcPct val="20000"/>
              </a:spcBef>
            </a:pPr>
            <a:r>
              <a:rPr lang="en-US" altLang="zh-CN" sz="2400" b="1">
                <a:latin typeface="Times New Roman" pitchFamily="18" charset="0"/>
              </a:rPr>
              <a:t>  </a:t>
            </a:r>
            <a:r>
              <a:rPr lang="zh-CN" altLang="en-US" sz="2400" b="1">
                <a:latin typeface="Times New Roman" pitchFamily="18" charset="0"/>
              </a:rPr>
              <a:t>电动执行机构</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29" name="Rectangle 2"/>
          <p:cNvSpPr>
            <a:spLocks noGrp="1" noChangeArrowheads="1"/>
          </p:cNvSpPr>
          <p:nvPr>
            <p:ph type="body" idx="1"/>
          </p:nvPr>
        </p:nvSpPr>
        <p:spPr>
          <a:xfrm>
            <a:off x="539750" y="549275"/>
            <a:ext cx="7777163" cy="5400675"/>
          </a:xfrm>
        </p:spPr>
        <p:txBody>
          <a:bodyPr/>
          <a:lstStyle/>
          <a:p>
            <a:pPr algn="just" eaLnBrk="1" hangingPunct="1">
              <a:lnSpc>
                <a:spcPct val="105000"/>
              </a:lnSpc>
              <a:spcBef>
                <a:spcPct val="0"/>
              </a:spcBef>
              <a:buFont typeface="Wingdings" pitchFamily="2" charset="2"/>
              <a:buNone/>
            </a:pPr>
            <a:r>
              <a:rPr lang="zh-CN" altLang="en-US" b="1" smtClean="0">
                <a:latin typeface="宋体" charset="-122"/>
              </a:rPr>
              <a:t>二、常用执行机构</a:t>
            </a:r>
          </a:p>
          <a:p>
            <a:pPr algn="just" eaLnBrk="1" hangingPunct="1">
              <a:lnSpc>
                <a:spcPct val="105000"/>
              </a:lnSpc>
              <a:spcBef>
                <a:spcPct val="0"/>
              </a:spcBef>
              <a:buFont typeface="Wingdings" pitchFamily="2" charset="2"/>
              <a:buNone/>
            </a:pPr>
            <a:endParaRPr lang="zh-CN" altLang="en-US" b="1" smtClean="0">
              <a:latin typeface="宋体" charset="-122"/>
            </a:endParaRPr>
          </a:p>
          <a:p>
            <a:pPr algn="just" eaLnBrk="1" hangingPunct="1">
              <a:lnSpc>
                <a:spcPct val="125000"/>
              </a:lnSpc>
              <a:spcBef>
                <a:spcPct val="0"/>
              </a:spcBef>
              <a:buFont typeface="Wingdings" pitchFamily="2" charset="2"/>
              <a:buNone/>
            </a:pPr>
            <a:r>
              <a:rPr lang="en-US" altLang="zh-CN" sz="2800" b="1" smtClean="0">
                <a:latin typeface="宋体" charset="-122"/>
              </a:rPr>
              <a:t>1</a:t>
            </a:r>
            <a:r>
              <a:rPr lang="zh-CN" altLang="en-US" sz="2800" b="1" smtClean="0">
                <a:latin typeface="宋体" charset="-122"/>
              </a:rPr>
              <a:t>、</a:t>
            </a:r>
            <a:r>
              <a:rPr lang="zh-CN" altLang="en-US" sz="2800" b="1" smtClean="0"/>
              <a:t>电动执行机构（</a:t>
            </a:r>
            <a:r>
              <a:rPr lang="zh-CN" altLang="en-US" sz="2800" b="1" smtClean="0">
                <a:latin typeface="宋体" charset="-122"/>
              </a:rPr>
              <a:t>器）</a:t>
            </a:r>
            <a:endParaRPr lang="zh-CN" altLang="en-US" sz="2800" b="1" smtClean="0"/>
          </a:p>
          <a:p>
            <a:pPr algn="just" eaLnBrk="1" hangingPunct="1">
              <a:lnSpc>
                <a:spcPct val="125000"/>
              </a:lnSpc>
              <a:spcBef>
                <a:spcPct val="0"/>
              </a:spcBef>
              <a:buFont typeface="Wingdings" pitchFamily="2" charset="2"/>
              <a:buNone/>
            </a:pPr>
            <a:r>
              <a:rPr lang="zh-CN" altLang="en-US" sz="2800" b="1" smtClean="0">
                <a:latin typeface="宋体" charset="-122"/>
              </a:rPr>
              <a:t>      电动执行器（在工业管道阀门行业称之为阀门电动装置，在仪表行业称之为电动执行器）</a:t>
            </a:r>
            <a:r>
              <a:rPr lang="zh-CN" altLang="en-US" sz="2800" b="1" smtClean="0"/>
              <a:t>的类型很多，不同类型和功能的</a:t>
            </a:r>
            <a:r>
              <a:rPr lang="zh-CN" altLang="en-US" sz="2800" b="1" smtClean="0">
                <a:solidFill>
                  <a:srgbClr val="FF0000"/>
                </a:solidFill>
              </a:rPr>
              <a:t>电动执行器与阀门配套后都可称之为电动阀门</a:t>
            </a:r>
            <a:r>
              <a:rPr lang="zh-CN" altLang="en-US" sz="2800" b="1" smtClean="0"/>
              <a:t>。</a:t>
            </a:r>
          </a:p>
          <a:p>
            <a:pPr algn="just" eaLnBrk="1" hangingPunct="1">
              <a:lnSpc>
                <a:spcPct val="110000"/>
              </a:lnSpc>
              <a:spcBef>
                <a:spcPct val="0"/>
              </a:spcBef>
              <a:buFont typeface="Wingdings" pitchFamily="2" charset="2"/>
              <a:buNone/>
            </a:pPr>
            <a:r>
              <a:rPr lang="zh-CN" altLang="en-US" sz="2800" b="1" smtClean="0"/>
              <a:t>              </a:t>
            </a:r>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3" name="Rectangle 2"/>
          <p:cNvSpPr>
            <a:spLocks noGrp="1" noChangeArrowheads="1"/>
          </p:cNvSpPr>
          <p:nvPr>
            <p:ph type="body" idx="1"/>
          </p:nvPr>
        </p:nvSpPr>
        <p:spPr>
          <a:xfrm>
            <a:off x="468313" y="1268413"/>
            <a:ext cx="7958137" cy="4114800"/>
          </a:xfrm>
        </p:spPr>
        <p:txBody>
          <a:bodyPr/>
          <a:lstStyle/>
          <a:p>
            <a:pPr algn="just" eaLnBrk="1" hangingPunct="1">
              <a:lnSpc>
                <a:spcPct val="150000"/>
              </a:lnSpc>
              <a:spcBef>
                <a:spcPct val="0"/>
              </a:spcBef>
              <a:buFontTx/>
              <a:buChar char="•"/>
            </a:pPr>
            <a:r>
              <a:rPr lang="en-US" altLang="zh-CN" sz="2400" b="1" smtClean="0"/>
              <a:t> </a:t>
            </a:r>
            <a:r>
              <a:rPr lang="zh-CN" altLang="en-US" sz="2400" b="1" smtClean="0"/>
              <a:t>电动执行机构以</a:t>
            </a:r>
            <a:r>
              <a:rPr lang="zh-CN" altLang="en-US" sz="2400" b="1" smtClean="0">
                <a:solidFill>
                  <a:srgbClr val="FF0000"/>
                </a:solidFill>
              </a:rPr>
              <a:t>电能</a:t>
            </a:r>
            <a:r>
              <a:rPr lang="zh-CN" altLang="en-US" sz="2400" b="1" smtClean="0"/>
              <a:t>为动力，接收控制器发出的标准信号</a:t>
            </a:r>
            <a:r>
              <a:rPr lang="en-US" altLang="zh-CN" sz="2400" b="1" smtClean="0"/>
              <a:t>(</a:t>
            </a:r>
            <a:r>
              <a:rPr lang="zh-CN" altLang="en-US" sz="2400" b="1" smtClean="0"/>
              <a:t>模拟量或数字量</a:t>
            </a:r>
            <a:r>
              <a:rPr lang="en-US" altLang="zh-CN" sz="2400" b="1" smtClean="0"/>
              <a:t>)</a:t>
            </a:r>
            <a:r>
              <a:rPr lang="zh-CN" altLang="en-US" sz="2400" b="1" smtClean="0"/>
              <a:t>，</a:t>
            </a:r>
          </a:p>
          <a:p>
            <a:pPr algn="just" eaLnBrk="1" hangingPunct="1">
              <a:lnSpc>
                <a:spcPct val="150000"/>
              </a:lnSpc>
              <a:spcBef>
                <a:spcPct val="0"/>
              </a:spcBef>
              <a:buFontTx/>
              <a:buChar char="•"/>
            </a:pPr>
            <a:r>
              <a:rPr lang="zh-CN" altLang="en-US" sz="2400" b="1" smtClean="0"/>
              <a:t>然后将这信号变成相对应的</a:t>
            </a:r>
            <a:r>
              <a:rPr lang="zh-CN" altLang="en-US" sz="2400" b="1" smtClean="0">
                <a:solidFill>
                  <a:srgbClr val="FF0000"/>
                </a:solidFill>
              </a:rPr>
              <a:t>机械位移</a:t>
            </a:r>
            <a:r>
              <a:rPr lang="en-US" altLang="zh-CN" sz="2400" b="1" smtClean="0"/>
              <a:t>(</a:t>
            </a:r>
            <a:r>
              <a:rPr lang="zh-CN" altLang="en-US" sz="2400" b="1" smtClean="0"/>
              <a:t>转角、直线或多转</a:t>
            </a:r>
            <a:r>
              <a:rPr lang="en-US" altLang="zh-CN" sz="2400" b="1" smtClean="0"/>
              <a:t>)</a:t>
            </a:r>
            <a:r>
              <a:rPr lang="zh-CN" altLang="en-US" sz="2400" b="1" smtClean="0"/>
              <a:t>来自动改变</a:t>
            </a:r>
            <a:r>
              <a:rPr lang="zh-CN" altLang="en-US" sz="2400" b="1" smtClean="0">
                <a:solidFill>
                  <a:srgbClr val="FF0000"/>
                </a:solidFill>
              </a:rPr>
              <a:t>操作变量</a:t>
            </a:r>
            <a:r>
              <a:rPr lang="en-US" altLang="zh-CN" sz="2400" b="1" smtClean="0"/>
              <a:t>(</a:t>
            </a:r>
            <a:r>
              <a:rPr lang="zh-CN" altLang="en-US" sz="2400" b="1" smtClean="0"/>
              <a:t>调节阀、风门、挡板开度等</a:t>
            </a:r>
            <a:r>
              <a:rPr lang="en-US" altLang="zh-CN" sz="2400" b="1" smtClean="0"/>
              <a:t>)</a:t>
            </a:r>
            <a:r>
              <a:rPr lang="zh-CN" altLang="en-US" sz="2400" b="1" smtClean="0"/>
              <a:t>，</a:t>
            </a:r>
          </a:p>
          <a:p>
            <a:pPr algn="just" eaLnBrk="1" hangingPunct="1">
              <a:lnSpc>
                <a:spcPct val="150000"/>
              </a:lnSpc>
              <a:spcBef>
                <a:spcPct val="0"/>
              </a:spcBef>
              <a:buFontTx/>
              <a:buChar char="•"/>
            </a:pPr>
            <a:r>
              <a:rPr lang="zh-CN" altLang="en-US" sz="2400" b="1" smtClean="0"/>
              <a:t>自动调节被调参数</a:t>
            </a:r>
            <a:r>
              <a:rPr lang="en-US" altLang="zh-CN" sz="2400" b="1" smtClean="0"/>
              <a:t>(</a:t>
            </a:r>
            <a:r>
              <a:rPr lang="zh-CN" altLang="en-US" sz="2400" b="1" smtClean="0"/>
              <a:t>温度、压力、流量、液位等</a:t>
            </a:r>
            <a:r>
              <a:rPr lang="en-US" altLang="zh-CN" sz="2400" b="1" smtClean="0"/>
              <a:t>)</a:t>
            </a:r>
            <a:r>
              <a:rPr lang="zh-CN" altLang="en-US" sz="2400" b="1" smtClean="0"/>
              <a:t>进行的目的。 </a:t>
            </a:r>
          </a:p>
          <a:p>
            <a:pPr eaLnBrk="1" hangingPunct="1">
              <a:lnSpc>
                <a:spcPct val="150000"/>
              </a:lnSpc>
            </a:pPr>
            <a:endParaRPr lang="en-US" altLang="zh-CN" sz="2400" b="1" smtClean="0"/>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7" name="Rectangle 2"/>
          <p:cNvSpPr>
            <a:spLocks noGrp="1" noChangeArrowheads="1"/>
          </p:cNvSpPr>
          <p:nvPr>
            <p:ph type="body" idx="1"/>
          </p:nvPr>
        </p:nvSpPr>
        <p:spPr>
          <a:xfrm>
            <a:off x="755650" y="1484313"/>
            <a:ext cx="7456488" cy="4114800"/>
          </a:xfrm>
        </p:spPr>
        <p:txBody>
          <a:bodyPr/>
          <a:lstStyle/>
          <a:p>
            <a:pPr eaLnBrk="1" hangingPunct="1">
              <a:lnSpc>
                <a:spcPct val="150000"/>
              </a:lnSpc>
              <a:spcBef>
                <a:spcPct val="0"/>
              </a:spcBef>
              <a:buFontTx/>
              <a:buChar char="•"/>
            </a:pPr>
            <a:r>
              <a:rPr lang="zh-CN" altLang="en-US" sz="2800" b="1" smtClean="0"/>
              <a:t>电动执行机构，适用于防爆要求不高，气源缺乏的场所；</a:t>
            </a:r>
          </a:p>
          <a:p>
            <a:pPr eaLnBrk="1" hangingPunct="1">
              <a:lnSpc>
                <a:spcPct val="150000"/>
              </a:lnSpc>
              <a:spcBef>
                <a:spcPct val="0"/>
              </a:spcBef>
              <a:buFontTx/>
              <a:buChar char="•"/>
            </a:pPr>
            <a:r>
              <a:rPr lang="zh-CN" altLang="en-US" sz="2800" b="1" smtClean="0"/>
              <a:t>适合在阀与执行机构相对分离的情况下使用</a:t>
            </a:r>
          </a:p>
          <a:p>
            <a:pPr eaLnBrk="1" hangingPunct="1">
              <a:lnSpc>
                <a:spcPct val="150000"/>
              </a:lnSpc>
              <a:spcBef>
                <a:spcPct val="0"/>
              </a:spcBef>
              <a:buFontTx/>
              <a:buChar char="•"/>
            </a:pPr>
            <a:r>
              <a:rPr lang="zh-CN" altLang="en-US" sz="2800" b="1" smtClean="0"/>
              <a:t>主要应用于动力厂或核动力厂</a:t>
            </a:r>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1" name="Rectangle 3"/>
          <p:cNvSpPr>
            <a:spLocks noGrp="1" noChangeArrowheads="1"/>
          </p:cNvSpPr>
          <p:nvPr>
            <p:ph type="body" idx="1"/>
          </p:nvPr>
        </p:nvSpPr>
        <p:spPr>
          <a:xfrm>
            <a:off x="357188" y="571500"/>
            <a:ext cx="4321175" cy="4679950"/>
          </a:xfrm>
        </p:spPr>
        <p:txBody>
          <a:bodyPr/>
          <a:lstStyle/>
          <a:p>
            <a:pPr algn="just" eaLnBrk="1" hangingPunct="1">
              <a:lnSpc>
                <a:spcPct val="110000"/>
              </a:lnSpc>
              <a:spcBef>
                <a:spcPct val="0"/>
              </a:spcBef>
            </a:pPr>
            <a:r>
              <a:rPr lang="zh-CN" altLang="en-US" sz="2400" b="1" smtClean="0"/>
              <a:t>优点</a:t>
            </a:r>
            <a:endParaRPr lang="en-US" altLang="zh-CN" sz="2400" b="1" smtClean="0"/>
          </a:p>
          <a:p>
            <a:pPr algn="just" eaLnBrk="1" hangingPunct="1">
              <a:lnSpc>
                <a:spcPct val="110000"/>
              </a:lnSpc>
              <a:spcBef>
                <a:spcPct val="0"/>
              </a:spcBef>
            </a:pPr>
            <a:endParaRPr lang="zh-CN" altLang="en-US" sz="2400" b="1" smtClean="0"/>
          </a:p>
          <a:p>
            <a:pPr algn="just" eaLnBrk="1" hangingPunct="1">
              <a:lnSpc>
                <a:spcPct val="110000"/>
              </a:lnSpc>
              <a:spcBef>
                <a:spcPct val="0"/>
              </a:spcBef>
              <a:buFontTx/>
              <a:buChar char="•"/>
            </a:pPr>
            <a:r>
              <a:rPr lang="zh-CN" altLang="en-US" sz="2400" b="1" smtClean="0"/>
              <a:t>能源取用方便</a:t>
            </a:r>
          </a:p>
          <a:p>
            <a:pPr algn="just" eaLnBrk="1" hangingPunct="1">
              <a:lnSpc>
                <a:spcPct val="110000"/>
              </a:lnSpc>
              <a:spcBef>
                <a:spcPct val="0"/>
              </a:spcBef>
              <a:buFontTx/>
              <a:buChar char="•"/>
            </a:pPr>
            <a:r>
              <a:rPr lang="zh-CN" altLang="en-US" sz="2400" b="1" smtClean="0"/>
              <a:t>信号传输速度快，传输距离远，便于集中控制，</a:t>
            </a:r>
          </a:p>
          <a:p>
            <a:pPr algn="just" eaLnBrk="1" hangingPunct="1">
              <a:lnSpc>
                <a:spcPct val="110000"/>
              </a:lnSpc>
              <a:spcBef>
                <a:spcPct val="0"/>
              </a:spcBef>
              <a:buFontTx/>
              <a:buChar char="•"/>
            </a:pPr>
            <a:r>
              <a:rPr lang="zh-CN" altLang="en-US" sz="2400" b="1" smtClean="0"/>
              <a:t>灵敏度和精度较高，</a:t>
            </a:r>
          </a:p>
          <a:p>
            <a:pPr algn="just" eaLnBrk="1" hangingPunct="1">
              <a:lnSpc>
                <a:spcPct val="110000"/>
              </a:lnSpc>
              <a:spcBef>
                <a:spcPct val="0"/>
              </a:spcBef>
              <a:buFontTx/>
              <a:buChar char="•"/>
            </a:pPr>
            <a:r>
              <a:rPr lang="zh-CN" altLang="en-US" sz="2400" b="1" smtClean="0"/>
              <a:t>与电动调节仪表配合方便，安装接线简单。</a:t>
            </a:r>
            <a:endParaRPr lang="zh-CN" altLang="en-US" sz="2400" b="1" smtClean="0">
              <a:latin typeface="宋体" charset="-122"/>
            </a:endParaRPr>
          </a:p>
        </p:txBody>
      </p:sp>
      <p:sp>
        <p:nvSpPr>
          <p:cNvPr id="716802" name="Text Box 4"/>
          <p:cNvSpPr txBox="1">
            <a:spLocks noChangeArrowheads="1"/>
          </p:cNvSpPr>
          <p:nvPr/>
        </p:nvSpPr>
        <p:spPr bwMode="auto">
          <a:xfrm>
            <a:off x="4643438" y="571500"/>
            <a:ext cx="4033837" cy="3416300"/>
          </a:xfrm>
          <a:prstGeom prst="rect">
            <a:avLst/>
          </a:prstGeom>
          <a:noFill/>
          <a:ln w="9525">
            <a:noFill/>
            <a:miter lim="800000"/>
            <a:headEnd/>
            <a:tailEnd/>
          </a:ln>
        </p:spPr>
        <p:txBody>
          <a:bodyPr>
            <a:spAutoFit/>
          </a:bodyPr>
          <a:lstStyle/>
          <a:p>
            <a:r>
              <a:rPr lang="zh-CN" altLang="en-US" sz="2400" b="1">
                <a:latin typeface="Calibri" pitchFamily="34" charset="0"/>
              </a:rPr>
              <a:t>缺点</a:t>
            </a:r>
            <a:endParaRPr lang="en-US" altLang="zh-CN" sz="2400" b="1">
              <a:latin typeface="Calibri" pitchFamily="34" charset="0"/>
            </a:endParaRPr>
          </a:p>
          <a:p>
            <a:endParaRPr lang="zh-CN" altLang="en-US" sz="2400" b="1">
              <a:latin typeface="Calibri" pitchFamily="34" charset="0"/>
            </a:endParaRPr>
          </a:p>
          <a:p>
            <a:pPr algn="just">
              <a:buClr>
                <a:srgbClr val="FF0000"/>
              </a:buClr>
              <a:buFontTx/>
              <a:buChar char="•"/>
            </a:pPr>
            <a:r>
              <a:rPr lang="zh-CN" altLang="en-US" sz="2400" b="1">
                <a:latin typeface="Calibri" pitchFamily="34" charset="0"/>
              </a:rPr>
              <a:t>结构复杂</a:t>
            </a:r>
          </a:p>
          <a:p>
            <a:pPr algn="just">
              <a:buClr>
                <a:srgbClr val="FF0000"/>
              </a:buClr>
              <a:buFontTx/>
              <a:buChar char="•"/>
            </a:pPr>
            <a:r>
              <a:rPr lang="zh-CN" altLang="en-US" sz="2400" b="1">
                <a:latin typeface="Calibri" pitchFamily="34" charset="0"/>
              </a:rPr>
              <a:t>平均故障率高于气动执行机构</a:t>
            </a:r>
          </a:p>
          <a:p>
            <a:pPr algn="just">
              <a:buClr>
                <a:srgbClr val="FF0000"/>
              </a:buClr>
              <a:buFontTx/>
              <a:buChar char="•"/>
            </a:pPr>
            <a:r>
              <a:rPr lang="zh-CN" altLang="en-US" sz="2400" b="1">
                <a:latin typeface="Calibri" pitchFamily="34" charset="0"/>
              </a:rPr>
              <a:t>若调节太频繁，容易造成电机过热，产生热保护，同时也会加大对减速齿轮的磨损。</a:t>
            </a:r>
          </a:p>
          <a:p>
            <a:pPr algn="just">
              <a:buClr>
                <a:srgbClr val="FF0000"/>
              </a:buClr>
              <a:buFontTx/>
              <a:buChar char="•"/>
            </a:pPr>
            <a:r>
              <a:rPr lang="zh-CN" altLang="en-US" sz="2400" b="1">
                <a:latin typeface="Calibri" pitchFamily="34" charset="0"/>
              </a:rPr>
              <a:t>运行较慢 </a:t>
            </a:r>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5" name="Rectangle 2"/>
          <p:cNvSpPr>
            <a:spLocks noGrp="1" noChangeArrowheads="1"/>
          </p:cNvSpPr>
          <p:nvPr>
            <p:ph type="body" idx="1"/>
          </p:nvPr>
        </p:nvSpPr>
        <p:spPr>
          <a:xfrm>
            <a:off x="500063" y="1285875"/>
            <a:ext cx="7527925" cy="4114800"/>
          </a:xfrm>
        </p:spPr>
        <p:txBody>
          <a:bodyPr/>
          <a:lstStyle/>
          <a:p>
            <a:pPr algn="just" eaLnBrk="1" hangingPunct="1">
              <a:lnSpc>
                <a:spcPct val="105000"/>
              </a:lnSpc>
              <a:spcBef>
                <a:spcPct val="0"/>
              </a:spcBef>
            </a:pPr>
            <a:r>
              <a:rPr lang="zh-CN" altLang="en-US" b="1" smtClean="0"/>
              <a:t>电动执行机构分类</a:t>
            </a:r>
          </a:p>
          <a:p>
            <a:pPr algn="just" eaLnBrk="1" hangingPunct="1">
              <a:lnSpc>
                <a:spcPct val="105000"/>
              </a:lnSpc>
              <a:spcBef>
                <a:spcPct val="0"/>
              </a:spcBef>
              <a:buFontTx/>
              <a:buChar char="•"/>
            </a:pPr>
            <a:r>
              <a:rPr lang="zh-CN" altLang="en-US" b="1" smtClean="0"/>
              <a:t>角行程电动执行器（转角</a:t>
            </a:r>
            <a:r>
              <a:rPr lang="en-US" altLang="zh-CN" b="1" smtClean="0"/>
              <a:t>&lt;360</a:t>
            </a:r>
            <a:r>
              <a:rPr lang="zh-CN" altLang="en-US" b="1" smtClean="0"/>
              <a:t>度）  </a:t>
            </a:r>
            <a:endParaRPr lang="en-US" altLang="zh-CN" b="1" smtClean="0"/>
          </a:p>
          <a:p>
            <a:pPr algn="just" eaLnBrk="1" hangingPunct="1">
              <a:lnSpc>
                <a:spcPct val="105000"/>
              </a:lnSpc>
              <a:spcBef>
                <a:spcPct val="0"/>
              </a:spcBef>
              <a:buFontTx/>
              <a:buChar char="•"/>
            </a:pPr>
            <a:r>
              <a:rPr lang="zh-CN" altLang="en-US" b="1" smtClean="0"/>
              <a:t>电动执行器输出轴的转动小于一周，通常为</a:t>
            </a:r>
            <a:r>
              <a:rPr lang="en-US" altLang="zh-CN" b="1" smtClean="0"/>
              <a:t>90</a:t>
            </a:r>
            <a:r>
              <a:rPr lang="zh-CN" altLang="en-US" b="1" smtClean="0"/>
              <a:t>度就实现阀门的启闭过程控制，适用于</a:t>
            </a:r>
            <a:r>
              <a:rPr lang="zh-CN" altLang="en-US" b="1" smtClean="0">
                <a:solidFill>
                  <a:srgbClr val="FF0000"/>
                </a:solidFill>
              </a:rPr>
              <a:t>蝶阀、球阀、旋塞阀</a:t>
            </a:r>
            <a:r>
              <a:rPr lang="zh-CN" altLang="en-US" b="1" smtClean="0"/>
              <a:t>等</a:t>
            </a:r>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49" name="Rectangle 2"/>
          <p:cNvSpPr>
            <a:spLocks noGrp="1" noChangeArrowheads="1"/>
          </p:cNvSpPr>
          <p:nvPr>
            <p:ph type="body" idx="1"/>
          </p:nvPr>
        </p:nvSpPr>
        <p:spPr>
          <a:xfrm>
            <a:off x="611188" y="1384300"/>
            <a:ext cx="7815262" cy="5473700"/>
          </a:xfrm>
        </p:spPr>
        <p:txBody>
          <a:bodyPr/>
          <a:lstStyle/>
          <a:p>
            <a:pPr algn="just" eaLnBrk="1" hangingPunct="1">
              <a:lnSpc>
                <a:spcPct val="105000"/>
              </a:lnSpc>
              <a:spcBef>
                <a:spcPct val="0"/>
              </a:spcBef>
              <a:buFontTx/>
              <a:buChar char="•"/>
            </a:pPr>
            <a:r>
              <a:rPr lang="zh-CN" altLang="en-US" sz="2800" b="1" smtClean="0"/>
              <a:t>多回转电动执行器（转角</a:t>
            </a:r>
            <a:r>
              <a:rPr lang="en-US" altLang="zh-CN" sz="2800" b="1" smtClean="0"/>
              <a:t>&gt;360</a:t>
            </a:r>
            <a:r>
              <a:rPr lang="zh-CN" altLang="en-US" sz="2800" b="1" smtClean="0"/>
              <a:t>度）  </a:t>
            </a:r>
          </a:p>
          <a:p>
            <a:pPr algn="just" eaLnBrk="1" hangingPunct="1">
              <a:lnSpc>
                <a:spcPct val="105000"/>
              </a:lnSpc>
              <a:spcBef>
                <a:spcPct val="0"/>
              </a:spcBef>
              <a:buFont typeface="Wingdings" pitchFamily="2" charset="2"/>
              <a:buNone/>
            </a:pPr>
            <a:r>
              <a:rPr lang="zh-CN" altLang="en-US" sz="2800" b="1" smtClean="0"/>
              <a:t>             电动执行器输出轴的转动大于一周，即大于</a:t>
            </a:r>
            <a:r>
              <a:rPr lang="en-US" altLang="zh-CN" sz="2800" b="1" smtClean="0"/>
              <a:t>360</a:t>
            </a:r>
            <a:r>
              <a:rPr lang="zh-CN" altLang="en-US" sz="2800" b="1" smtClean="0"/>
              <a:t>度，一般需</a:t>
            </a:r>
            <a:r>
              <a:rPr lang="zh-CN" altLang="en-US" sz="2800" b="1" smtClean="0">
                <a:solidFill>
                  <a:srgbClr val="FF0000"/>
                </a:solidFill>
              </a:rPr>
              <a:t>多圈</a:t>
            </a:r>
            <a:r>
              <a:rPr lang="zh-CN" altLang="en-US" sz="2800" b="1" smtClean="0"/>
              <a:t>才能实现阀门的启闭过程控制，适用于</a:t>
            </a:r>
            <a:r>
              <a:rPr lang="zh-CN" altLang="en-US" sz="2800" b="1" smtClean="0">
                <a:solidFill>
                  <a:srgbClr val="FF0000"/>
                </a:solidFill>
              </a:rPr>
              <a:t>闸阀、截止阀（直通阀</a:t>
            </a:r>
            <a:r>
              <a:rPr lang="zh-CN" altLang="en-US" sz="2800" b="1" smtClean="0"/>
              <a:t>）等。  </a:t>
            </a:r>
          </a:p>
          <a:p>
            <a:pPr algn="just" eaLnBrk="1" hangingPunct="1">
              <a:lnSpc>
                <a:spcPct val="105000"/>
              </a:lnSpc>
              <a:spcBef>
                <a:spcPct val="0"/>
              </a:spcBef>
              <a:buFontTx/>
              <a:buChar char="•"/>
            </a:pPr>
            <a:r>
              <a:rPr lang="zh-CN" altLang="en-US" sz="2800" b="1" smtClean="0"/>
              <a:t>直行程（直线运动）  </a:t>
            </a:r>
          </a:p>
          <a:p>
            <a:pPr algn="just" eaLnBrk="1" hangingPunct="1">
              <a:lnSpc>
                <a:spcPct val="105000"/>
              </a:lnSpc>
              <a:spcBef>
                <a:spcPct val="0"/>
              </a:spcBef>
              <a:buFont typeface="Wingdings" pitchFamily="2" charset="2"/>
              <a:buNone/>
            </a:pPr>
            <a:r>
              <a:rPr lang="zh-CN" altLang="en-US" sz="2800" b="1" smtClean="0"/>
              <a:t>             电动执行器输出轴的运动为直线运动式，适用于</a:t>
            </a:r>
            <a:r>
              <a:rPr lang="zh-CN" altLang="en-US" sz="2800" b="1" smtClean="0">
                <a:solidFill>
                  <a:srgbClr val="FF0000"/>
                </a:solidFill>
              </a:rPr>
              <a:t>单座调节阀、双座调节阀</a:t>
            </a:r>
            <a:r>
              <a:rPr lang="zh-CN" altLang="en-US" sz="2800" b="1" smtClean="0"/>
              <a:t>等。 </a:t>
            </a:r>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539750" y="404813"/>
            <a:ext cx="8135938" cy="5545137"/>
          </a:xfrm>
        </p:spPr>
        <p:txBody>
          <a:bodyPr rtlCol="0">
            <a:normAutofit fontScale="92500" lnSpcReduction="10000"/>
          </a:bodyPr>
          <a:lstStyle/>
          <a:p>
            <a:pPr eaLnBrk="1" fontAlgn="auto" hangingPunct="1">
              <a:lnSpc>
                <a:spcPct val="105000"/>
              </a:lnSpc>
              <a:spcBef>
                <a:spcPct val="0"/>
              </a:spcBef>
              <a:spcAft>
                <a:spcPts val="0"/>
              </a:spcAft>
              <a:buFont typeface="Wingdings" pitchFamily="2" charset="2"/>
              <a:buNone/>
              <a:defRPr/>
            </a:pPr>
            <a:r>
              <a:rPr lang="zh-CN" altLang="en-US" b="1" dirty="0" smtClean="0"/>
              <a:t>智能电动执行器</a:t>
            </a:r>
            <a:endParaRPr lang="en-US" altLang="zh-CN" b="1" dirty="0" smtClean="0"/>
          </a:p>
          <a:p>
            <a:pPr eaLnBrk="1" fontAlgn="auto" hangingPunct="1">
              <a:lnSpc>
                <a:spcPct val="150000"/>
              </a:lnSpc>
              <a:spcBef>
                <a:spcPct val="0"/>
              </a:spcBef>
              <a:spcAft>
                <a:spcPts val="0"/>
              </a:spcAft>
              <a:buFont typeface="Wingdings" pitchFamily="2" charset="2"/>
              <a:buNone/>
              <a:defRPr/>
            </a:pPr>
            <a:endParaRPr lang="zh-CN" altLang="en-US" sz="2400" b="1" dirty="0" smtClean="0"/>
          </a:p>
          <a:p>
            <a:pPr eaLnBrk="1" fontAlgn="auto" hangingPunct="1">
              <a:lnSpc>
                <a:spcPct val="150000"/>
              </a:lnSpc>
              <a:spcBef>
                <a:spcPct val="0"/>
              </a:spcBef>
              <a:spcAft>
                <a:spcPts val="0"/>
              </a:spcAft>
              <a:buFont typeface="Wingdings" pitchFamily="2" charset="2"/>
              <a:buNone/>
              <a:defRPr/>
            </a:pPr>
            <a:r>
              <a:rPr lang="en-US" altLang="zh-CN" sz="2400" b="1" dirty="0" smtClean="0"/>
              <a:t>1</a:t>
            </a:r>
            <a:r>
              <a:rPr lang="zh-CN" altLang="en-US" sz="2400" b="1" dirty="0" smtClean="0"/>
              <a:t>）</a:t>
            </a:r>
            <a:r>
              <a:rPr lang="zh-CN" altLang="en-US" sz="2400" b="1" dirty="0" smtClean="0">
                <a:solidFill>
                  <a:srgbClr val="FF0000"/>
                </a:solidFill>
              </a:rPr>
              <a:t>丰富的信息显示及人性化的人机对话界面  </a:t>
            </a:r>
            <a:br>
              <a:rPr lang="zh-CN" altLang="en-US" sz="2400" b="1" dirty="0" smtClean="0">
                <a:solidFill>
                  <a:srgbClr val="FF0000"/>
                </a:solidFill>
              </a:rPr>
            </a:br>
            <a:r>
              <a:rPr lang="zh-CN" altLang="en-US" sz="2400" b="1" dirty="0" smtClean="0">
                <a:latin typeface="Arial" pitchFamily="34" charset="0"/>
              </a:rPr>
              <a:t> </a:t>
            </a:r>
            <a:r>
              <a:rPr lang="zh-CN" altLang="en-US" sz="2400" b="1" dirty="0" smtClean="0"/>
              <a:t> </a:t>
            </a:r>
            <a:r>
              <a:rPr lang="zh-CN" altLang="en-US" sz="2400" b="1" dirty="0" smtClean="0">
                <a:latin typeface="Arial" pitchFamily="34" charset="0"/>
              </a:rPr>
              <a:t>    </a:t>
            </a:r>
            <a:r>
              <a:rPr lang="zh-CN" altLang="en-US" sz="2400" b="1" dirty="0" smtClean="0"/>
              <a:t>将电动执行器的运行进行检测并将信息通过显示屏显示，能及时排除故障恢复生产。</a:t>
            </a:r>
          </a:p>
          <a:p>
            <a:pPr eaLnBrk="1" fontAlgn="auto" hangingPunct="1">
              <a:lnSpc>
                <a:spcPct val="150000"/>
              </a:lnSpc>
              <a:spcBef>
                <a:spcPct val="0"/>
              </a:spcBef>
              <a:spcAft>
                <a:spcPts val="0"/>
              </a:spcAft>
              <a:buFont typeface="Wingdings" pitchFamily="2" charset="2"/>
              <a:buNone/>
              <a:defRPr/>
            </a:pPr>
            <a:r>
              <a:rPr lang="en-US" altLang="zh-CN" sz="2400" b="1" dirty="0" smtClean="0"/>
              <a:t>2</a:t>
            </a:r>
            <a:r>
              <a:rPr lang="zh-CN" altLang="en-US" sz="2400" b="1" dirty="0" smtClean="0"/>
              <a:t>）</a:t>
            </a:r>
            <a:r>
              <a:rPr lang="zh-CN" altLang="en-US" sz="2400" b="1" dirty="0" smtClean="0">
                <a:solidFill>
                  <a:srgbClr val="FF0000"/>
                </a:solidFill>
              </a:rPr>
              <a:t>可组态的多组信号输出 </a:t>
            </a:r>
          </a:p>
          <a:p>
            <a:pPr eaLnBrk="1" fontAlgn="auto" hangingPunct="1">
              <a:lnSpc>
                <a:spcPct val="150000"/>
              </a:lnSpc>
              <a:spcBef>
                <a:spcPct val="0"/>
              </a:spcBef>
              <a:spcAft>
                <a:spcPts val="0"/>
              </a:spcAft>
              <a:buFontTx/>
              <a:buChar char="•"/>
              <a:defRPr/>
            </a:pPr>
            <a:r>
              <a:rPr lang="zh-CN" altLang="en-US" sz="2400" b="1" dirty="0" smtClean="0"/>
              <a:t>电动执行器</a:t>
            </a:r>
            <a:r>
              <a:rPr lang="zh-CN" altLang="en-US" sz="2400" b="1" dirty="0" smtClean="0">
                <a:solidFill>
                  <a:srgbClr val="FF0000"/>
                </a:solidFill>
              </a:rPr>
              <a:t>信号输出的多少</a:t>
            </a:r>
            <a:r>
              <a:rPr lang="zh-CN" altLang="en-US" sz="2400" b="1" dirty="0" smtClean="0"/>
              <a:t>是执行器对其自身及阀门运行状态监视程度高低的体现之一，传统电动执行器一般是以机械微动开关触点输出，输出点数有限。</a:t>
            </a:r>
          </a:p>
          <a:p>
            <a:pPr eaLnBrk="1" fontAlgn="auto" hangingPunct="1">
              <a:lnSpc>
                <a:spcPct val="150000"/>
              </a:lnSpc>
              <a:spcBef>
                <a:spcPct val="0"/>
              </a:spcBef>
              <a:spcAft>
                <a:spcPts val="0"/>
              </a:spcAft>
              <a:buFontTx/>
              <a:buChar char="•"/>
              <a:defRPr/>
            </a:pPr>
            <a:r>
              <a:rPr lang="zh-CN" altLang="en-US" sz="2400" b="1" dirty="0" smtClean="0"/>
              <a:t>智能电动执行器必需能有更多的信号输出点数，且对应信息定义可灵活组态。</a:t>
            </a:r>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68313" y="476250"/>
            <a:ext cx="8064500" cy="5113338"/>
          </a:xfrm>
        </p:spPr>
        <p:txBody>
          <a:bodyPr rtlCol="0">
            <a:normAutofit lnSpcReduction="10000"/>
          </a:bodyPr>
          <a:lstStyle/>
          <a:p>
            <a:pPr eaLnBrk="1" fontAlgn="auto" hangingPunct="1">
              <a:lnSpc>
                <a:spcPct val="105000"/>
              </a:lnSpc>
              <a:spcBef>
                <a:spcPct val="5000"/>
              </a:spcBef>
              <a:spcAft>
                <a:spcPts val="0"/>
              </a:spcAft>
              <a:buFont typeface="Wingdings" pitchFamily="2" charset="2"/>
              <a:buNone/>
              <a:defRPr/>
            </a:pPr>
            <a:r>
              <a:rPr lang="en-US" altLang="zh-CN" sz="2400" b="1" dirty="0" smtClean="0"/>
              <a:t>3</a:t>
            </a:r>
            <a:r>
              <a:rPr lang="zh-CN" altLang="en-US" sz="2400" b="1" dirty="0" smtClean="0"/>
              <a:t>）解决相序问题</a:t>
            </a:r>
            <a:r>
              <a:rPr lang="zh-CN" altLang="en-US" sz="2400" b="1" dirty="0" smtClean="0">
                <a:latin typeface="Arial" pitchFamily="34" charset="0"/>
              </a:rPr>
              <a:t> </a:t>
            </a:r>
            <a:endParaRPr lang="en-US" altLang="zh-CN" sz="2400" b="1" dirty="0" smtClean="0">
              <a:latin typeface="Arial" pitchFamily="34" charset="0"/>
            </a:endParaRPr>
          </a:p>
          <a:p>
            <a:pPr eaLnBrk="1" fontAlgn="auto" hangingPunct="1">
              <a:lnSpc>
                <a:spcPct val="150000"/>
              </a:lnSpc>
              <a:spcBef>
                <a:spcPts val="0"/>
              </a:spcBef>
              <a:spcAft>
                <a:spcPts val="0"/>
              </a:spcAft>
              <a:buFont typeface="Wingdings" pitchFamily="2" charset="2"/>
              <a:buNone/>
              <a:defRPr/>
            </a:pPr>
            <a:endParaRPr lang="zh-CN" altLang="en-US" sz="2400" b="1" dirty="0" smtClean="0"/>
          </a:p>
          <a:p>
            <a:pPr eaLnBrk="1" fontAlgn="auto" hangingPunct="1">
              <a:lnSpc>
                <a:spcPct val="150000"/>
              </a:lnSpc>
              <a:spcBef>
                <a:spcPts val="0"/>
              </a:spcBef>
              <a:spcAft>
                <a:spcPts val="0"/>
              </a:spcAft>
              <a:buFontTx/>
              <a:buChar char="•"/>
              <a:defRPr/>
            </a:pPr>
            <a:r>
              <a:rPr lang="zh-CN" altLang="en-US" sz="2400" b="1" dirty="0" smtClean="0">
                <a:latin typeface="Arial" pitchFamily="34" charset="0"/>
              </a:rPr>
              <a:t> </a:t>
            </a:r>
            <a:r>
              <a:rPr lang="zh-CN" altLang="en-US" sz="2400" b="1" dirty="0" smtClean="0">
                <a:solidFill>
                  <a:srgbClr val="FF0000"/>
                </a:solidFill>
              </a:rPr>
              <a:t>三相电机存在着相序问题</a:t>
            </a:r>
            <a:r>
              <a:rPr lang="zh-CN" altLang="en-US" sz="2400" b="1" dirty="0" smtClean="0"/>
              <a:t>，当三相电源相序错误，控制开阀、关阀时与阀门的实际转向相反，失控将造成电动执行器、阀门严重损坏。</a:t>
            </a:r>
            <a:r>
              <a:rPr lang="zh-CN" altLang="en-US" sz="2400" b="1" dirty="0" smtClean="0">
                <a:solidFill>
                  <a:srgbClr val="FF0000"/>
                </a:solidFill>
              </a:rPr>
              <a:t>初次安装调试时必需手动进行相序纠错</a:t>
            </a:r>
            <a:r>
              <a:rPr lang="zh-CN" altLang="en-US" sz="2400" b="1" dirty="0" smtClean="0"/>
              <a:t>，否则损坏将不可避免。</a:t>
            </a:r>
          </a:p>
          <a:p>
            <a:pPr eaLnBrk="1" fontAlgn="auto" hangingPunct="1">
              <a:lnSpc>
                <a:spcPct val="150000"/>
              </a:lnSpc>
              <a:spcBef>
                <a:spcPts val="0"/>
              </a:spcBef>
              <a:spcAft>
                <a:spcPts val="0"/>
              </a:spcAft>
              <a:buFontTx/>
              <a:buChar char="•"/>
              <a:defRPr/>
            </a:pPr>
            <a:r>
              <a:rPr lang="zh-CN" altLang="en-US" sz="2400" b="1" dirty="0" smtClean="0"/>
              <a:t>智能电动执行器内部电路检测接入</a:t>
            </a:r>
            <a:r>
              <a:rPr lang="zh-CN" altLang="en-US" sz="2400" b="1" dirty="0" smtClean="0">
                <a:solidFill>
                  <a:srgbClr val="FF0000"/>
                </a:solidFill>
              </a:rPr>
              <a:t>交流电源的相序</a:t>
            </a:r>
            <a:r>
              <a:rPr lang="zh-CN" altLang="en-US" sz="2400" b="1" dirty="0" smtClean="0"/>
              <a:t>，通过逻辑运算实现自动纠错。 </a:t>
            </a:r>
            <a:br>
              <a:rPr lang="zh-CN" altLang="en-US" sz="2400" b="1" dirty="0" smtClean="0"/>
            </a:br>
            <a:r>
              <a:rPr lang="zh-CN" altLang="en-US" sz="2400" b="1" dirty="0" smtClean="0">
                <a:latin typeface="Arial" pitchFamily="34" charset="0"/>
              </a:rPr>
              <a:t> </a:t>
            </a:r>
            <a:r>
              <a:rPr lang="zh-CN" altLang="en-US" sz="2400" b="1" dirty="0" smtClean="0"/>
              <a:t> </a:t>
            </a:r>
            <a:br>
              <a:rPr lang="zh-CN" altLang="en-US" sz="2400" b="1" dirty="0" smtClean="0"/>
            </a:br>
            <a:endParaRPr lang="zh-CN" altLang="en-US" sz="2400" b="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285750" y="214313"/>
            <a:ext cx="8229600" cy="1143000"/>
          </a:xfrm>
        </p:spPr>
        <p:txBody>
          <a:bodyPr/>
          <a:lstStyle/>
          <a:p>
            <a:pPr eaLnBrk="1" hangingPunct="1"/>
            <a:r>
              <a:rPr lang="en-US" altLang="zh-CN" sz="3200" b="1" smtClean="0"/>
              <a:t>4.1 </a:t>
            </a:r>
            <a:r>
              <a:rPr lang="zh-CN" altLang="en-US" sz="3200" b="1" smtClean="0"/>
              <a:t>概述</a:t>
            </a:r>
          </a:p>
        </p:txBody>
      </p:sp>
      <p:sp>
        <p:nvSpPr>
          <p:cNvPr id="16386" name="内容占位符 2"/>
          <p:cNvSpPr>
            <a:spLocks noGrp="1"/>
          </p:cNvSpPr>
          <p:nvPr>
            <p:ph idx="1"/>
          </p:nvPr>
        </p:nvSpPr>
        <p:spPr>
          <a:xfrm>
            <a:off x="684213" y="1412875"/>
            <a:ext cx="7599362" cy="4525963"/>
          </a:xfrm>
        </p:spPr>
        <p:txBody>
          <a:bodyPr/>
          <a:lstStyle/>
          <a:p>
            <a:pPr eaLnBrk="1" hangingPunct="1">
              <a:buFont typeface="Wingdings" pitchFamily="2" charset="2"/>
              <a:buNone/>
            </a:pPr>
            <a:r>
              <a:rPr kumimoji="1" lang="zh-CN" altLang="en-US" sz="2400" b="1" smtClean="0">
                <a:latin typeface="Times New Roman" pitchFamily="18" charset="0"/>
              </a:rPr>
              <a:t>一、流量检测中常用的物理名词及参数</a:t>
            </a:r>
          </a:p>
          <a:p>
            <a:pPr eaLnBrk="1" hangingPunct="1">
              <a:buFont typeface="Wingdings" pitchFamily="2" charset="2"/>
              <a:buNone/>
            </a:pPr>
            <a:r>
              <a:rPr kumimoji="1" lang="zh-CN" altLang="en-US" sz="2400" b="1" smtClean="0">
                <a:latin typeface="Times New Roman" pitchFamily="18" charset="0"/>
              </a:rPr>
              <a:t> 1、流量(</a:t>
            </a:r>
            <a:r>
              <a:rPr kumimoji="1" lang="en-US" altLang="zh-CN" sz="2400" b="1" smtClean="0">
                <a:latin typeface="Times New Roman" pitchFamily="18" charset="0"/>
              </a:rPr>
              <a:t>flow rate)：</a:t>
            </a:r>
            <a:r>
              <a:rPr kumimoji="1" lang="zh-CN" altLang="en-US" sz="2400" b="1" smtClean="0">
                <a:latin typeface="Times New Roman" pitchFamily="18" charset="0"/>
              </a:rPr>
              <a:t>单位时间内通过管道横截面积的流体数量。</a:t>
            </a:r>
          </a:p>
          <a:p>
            <a:pPr eaLnBrk="1" hangingPunct="1">
              <a:buFont typeface="Wingdings" pitchFamily="2" charset="2"/>
              <a:buNone/>
            </a:pPr>
            <a:r>
              <a:rPr kumimoji="1" lang="zh-CN" altLang="en-US" sz="2400" b="1" smtClean="0">
                <a:latin typeface="Times New Roman" pitchFamily="18" charset="0"/>
              </a:rPr>
              <a:t>表示方式：</a:t>
            </a:r>
          </a:p>
          <a:p>
            <a:pPr eaLnBrk="1" hangingPunct="1">
              <a:buFont typeface="Wingdings" pitchFamily="2" charset="2"/>
              <a:buNone/>
            </a:pPr>
            <a:r>
              <a:rPr kumimoji="1" lang="en-US" altLang="zh-CN" sz="2400" b="1" smtClean="0">
                <a:latin typeface="Times New Roman" pitchFamily="18" charset="0"/>
              </a:rPr>
              <a:t>(1) </a:t>
            </a:r>
            <a:r>
              <a:rPr kumimoji="1" lang="zh-CN" altLang="en-US" sz="2400" b="1" smtClean="0">
                <a:solidFill>
                  <a:srgbClr val="FF0000"/>
                </a:solidFill>
                <a:latin typeface="Times New Roman" pitchFamily="18" charset="0"/>
              </a:rPr>
              <a:t>体积流量</a:t>
            </a:r>
            <a:r>
              <a:rPr kumimoji="1" lang="zh-CN" altLang="en-US" sz="2400" b="1" smtClean="0">
                <a:latin typeface="Times New Roman" pitchFamily="18" charset="0"/>
              </a:rPr>
              <a:t>( </a:t>
            </a:r>
            <a:r>
              <a:rPr kumimoji="1" lang="en-US" altLang="zh-CN" sz="2400" b="1" smtClean="0">
                <a:latin typeface="Times New Roman" pitchFamily="18" charset="0"/>
              </a:rPr>
              <a:t>volumetric flow rate ) </a:t>
            </a:r>
            <a:r>
              <a:rPr kumimoji="1" lang="en-US" altLang="zh-CN" sz="2400" b="1" i="1" smtClean="0">
                <a:latin typeface="Times New Roman" pitchFamily="18" charset="0"/>
              </a:rPr>
              <a:t>Q (q</a:t>
            </a:r>
            <a:r>
              <a:rPr kumimoji="1" lang="en-US" altLang="zh-CN" sz="2400" b="1" i="1" baseline="-25000" smtClean="0">
                <a:latin typeface="Times New Roman" pitchFamily="18" charset="0"/>
              </a:rPr>
              <a:t>v</a:t>
            </a:r>
            <a:r>
              <a:rPr kumimoji="1" lang="en-US" altLang="zh-CN" sz="2400" b="1" i="1" smtClean="0">
                <a:latin typeface="Times New Roman" pitchFamily="18" charset="0"/>
              </a:rPr>
              <a:t>)</a:t>
            </a:r>
            <a:r>
              <a:rPr kumimoji="1" lang="en-US" altLang="zh-CN" sz="2400" b="1" smtClean="0">
                <a:latin typeface="Times New Roman" pitchFamily="18" charset="0"/>
              </a:rPr>
              <a:t>    </a:t>
            </a:r>
          </a:p>
          <a:p>
            <a:pPr eaLnBrk="1" hangingPunct="1">
              <a:buFont typeface="Wingdings" pitchFamily="2" charset="2"/>
              <a:buNone/>
            </a:pPr>
            <a:r>
              <a:rPr kumimoji="1" lang="zh-CN" altLang="en-US" sz="2400" b="1" smtClean="0">
                <a:latin typeface="Times New Roman" pitchFamily="18" charset="0"/>
              </a:rPr>
              <a:t> 标准单位 </a:t>
            </a:r>
            <a:r>
              <a:rPr kumimoji="1" lang="en-US" altLang="zh-CN" sz="2400" b="1" smtClean="0">
                <a:latin typeface="Times New Roman" pitchFamily="18" charset="0"/>
              </a:rPr>
              <a:t>m</a:t>
            </a:r>
            <a:r>
              <a:rPr kumimoji="1" lang="en-US" altLang="zh-CN" sz="2400" b="1" baseline="30000" smtClean="0">
                <a:latin typeface="Times New Roman" pitchFamily="18" charset="0"/>
              </a:rPr>
              <a:t>3</a:t>
            </a:r>
            <a:r>
              <a:rPr kumimoji="1" lang="en-US" altLang="zh-CN" sz="2400" b="1" smtClean="0">
                <a:latin typeface="Times New Roman" pitchFamily="18" charset="0"/>
              </a:rPr>
              <a:t>/s   </a:t>
            </a:r>
            <a:r>
              <a:rPr kumimoji="1" lang="zh-CN" altLang="en-US" sz="2400" b="1" smtClean="0">
                <a:latin typeface="Times New Roman" pitchFamily="18" charset="0"/>
              </a:rPr>
              <a:t>常用单位: </a:t>
            </a:r>
            <a:r>
              <a:rPr kumimoji="1" lang="en-US" altLang="zh-CN" sz="2400" b="1" i="1" smtClean="0">
                <a:latin typeface="Times New Roman" pitchFamily="18" charset="0"/>
              </a:rPr>
              <a:t>l/s l/h  m</a:t>
            </a:r>
            <a:r>
              <a:rPr kumimoji="1" lang="en-US" altLang="zh-CN" sz="2400" b="1" i="1" baseline="30000" smtClean="0">
                <a:latin typeface="Times New Roman" pitchFamily="18" charset="0"/>
              </a:rPr>
              <a:t>3</a:t>
            </a:r>
            <a:r>
              <a:rPr kumimoji="1" lang="en-US" altLang="zh-CN" sz="2400" b="1" i="1" smtClean="0">
                <a:latin typeface="Times New Roman" pitchFamily="18" charset="0"/>
              </a:rPr>
              <a:t>/h</a:t>
            </a:r>
          </a:p>
          <a:p>
            <a:pPr eaLnBrk="1" hangingPunct="1">
              <a:buFont typeface="Wingdings" pitchFamily="2" charset="2"/>
              <a:buNone/>
            </a:pPr>
            <a:r>
              <a:rPr kumimoji="1" lang="en-US" altLang="zh-CN" sz="2400" b="1" smtClean="0">
                <a:latin typeface="Times New Roman" pitchFamily="18" charset="0"/>
              </a:rPr>
              <a:t>(2) </a:t>
            </a:r>
            <a:r>
              <a:rPr kumimoji="1" lang="zh-CN" altLang="en-US" sz="2400" b="1" smtClean="0">
                <a:solidFill>
                  <a:srgbClr val="FF0000"/>
                </a:solidFill>
                <a:latin typeface="Times New Roman" pitchFamily="18" charset="0"/>
              </a:rPr>
              <a:t>质量流量</a:t>
            </a:r>
            <a:r>
              <a:rPr kumimoji="1" lang="en-US" altLang="zh-CN" sz="2400" b="1" i="1" smtClean="0">
                <a:latin typeface="Times New Roman" pitchFamily="18" charset="0"/>
              </a:rPr>
              <a:t>M( q</a:t>
            </a:r>
            <a:r>
              <a:rPr kumimoji="1" lang="en-US" altLang="zh-CN" sz="2400" b="1" i="1" baseline="-25000" smtClean="0">
                <a:latin typeface="Times New Roman" pitchFamily="18" charset="0"/>
              </a:rPr>
              <a:t>m  </a:t>
            </a:r>
            <a:r>
              <a:rPr kumimoji="1" lang="en-US" altLang="zh-CN" sz="2400" b="1" i="1" smtClean="0">
                <a:latin typeface="Times New Roman" pitchFamily="18" charset="0"/>
              </a:rPr>
              <a:t>)</a:t>
            </a:r>
            <a:r>
              <a:rPr kumimoji="1" lang="en-US" altLang="zh-CN" sz="2400" b="1" smtClean="0">
                <a:latin typeface="Times New Roman" pitchFamily="18" charset="0"/>
              </a:rPr>
              <a:t> mass flow rate  </a:t>
            </a:r>
            <a:r>
              <a:rPr kumimoji="1" lang="zh-CN" altLang="en-US" sz="2400" b="1" smtClean="0">
                <a:latin typeface="Times New Roman" pitchFamily="18" charset="0"/>
              </a:rPr>
              <a:t>标准单位  </a:t>
            </a:r>
            <a:r>
              <a:rPr kumimoji="1" lang="en-US" altLang="zh-CN" sz="2400" b="1" i="1" smtClean="0">
                <a:latin typeface="Times New Roman" pitchFamily="18" charset="0"/>
              </a:rPr>
              <a:t>kg/s   </a:t>
            </a:r>
            <a:r>
              <a:rPr kumimoji="1" lang="zh-CN" altLang="en-US" sz="2400" b="1" smtClean="0">
                <a:latin typeface="Times New Roman" pitchFamily="18" charset="0"/>
              </a:rPr>
              <a:t>常用单位:   </a:t>
            </a:r>
            <a:r>
              <a:rPr kumimoji="1" lang="en-US" altLang="zh-CN" sz="2400" b="1" i="1" smtClean="0">
                <a:latin typeface="Times New Roman" pitchFamily="18" charset="0"/>
              </a:rPr>
              <a:t>t/h</a:t>
            </a:r>
          </a:p>
          <a:p>
            <a:pPr eaLnBrk="1" hangingPunct="1">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611188" y="333375"/>
            <a:ext cx="7913687" cy="5757863"/>
          </a:xfrm>
          <a:prstGeom prst="rect">
            <a:avLst/>
          </a:prstGeom>
          <a:noFill/>
          <a:ln w="9525">
            <a:noFill/>
            <a:miter lim="800000"/>
            <a:headEnd/>
            <a:tailEnd/>
          </a:ln>
        </p:spPr>
        <p:txBody>
          <a:bodyPr/>
          <a:lstStyle/>
          <a:p>
            <a:pPr>
              <a:spcBef>
                <a:spcPct val="50000"/>
              </a:spcBef>
            </a:pPr>
            <a:endParaRPr kumimoji="1" lang="zh-CN" altLang="en-US" sz="2800" b="1">
              <a:latin typeface="Times New Roman" pitchFamily="18" charset="0"/>
            </a:endParaRPr>
          </a:p>
          <a:p>
            <a:pPr>
              <a:spcBef>
                <a:spcPct val="50000"/>
              </a:spcBef>
            </a:pPr>
            <a:r>
              <a:rPr kumimoji="1" lang="zh-CN" altLang="en-US" sz="2800" b="1">
                <a:latin typeface="Times New Roman" pitchFamily="18" charset="0"/>
              </a:rPr>
              <a:t>2）管道条件</a:t>
            </a:r>
          </a:p>
        </p:txBody>
      </p:sp>
      <p:sp>
        <p:nvSpPr>
          <p:cNvPr id="291843" name="Text Box 3"/>
          <p:cNvSpPr txBox="1">
            <a:spLocks noChangeArrowheads="1"/>
          </p:cNvSpPr>
          <p:nvPr/>
        </p:nvSpPr>
        <p:spPr bwMode="auto">
          <a:xfrm>
            <a:off x="684213" y="1643063"/>
            <a:ext cx="7993062"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①节流装置前后的管段，应经目测是直的。</a:t>
            </a:r>
          </a:p>
        </p:txBody>
      </p:sp>
      <p:sp>
        <p:nvSpPr>
          <p:cNvPr id="291844" name="Text Box 4"/>
          <p:cNvSpPr txBox="1">
            <a:spLocks noChangeArrowheads="1"/>
          </p:cNvSpPr>
          <p:nvPr/>
        </p:nvSpPr>
        <p:spPr bwMode="auto">
          <a:xfrm>
            <a:off x="714375" y="2357438"/>
            <a:ext cx="7315200"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②管道内壁应该清洁。</a:t>
            </a:r>
          </a:p>
        </p:txBody>
      </p:sp>
      <p:sp>
        <p:nvSpPr>
          <p:cNvPr id="291845" name="Text Box 5"/>
          <p:cNvSpPr txBox="1">
            <a:spLocks noChangeArrowheads="1"/>
          </p:cNvSpPr>
          <p:nvPr/>
        </p:nvSpPr>
        <p:spPr bwMode="auto">
          <a:xfrm>
            <a:off x="714375" y="3143250"/>
            <a:ext cx="7215188" cy="523875"/>
          </a:xfrm>
          <a:prstGeom prst="rect">
            <a:avLst/>
          </a:prstGeom>
          <a:noFill/>
          <a:ln w="9525">
            <a:noFill/>
            <a:miter lim="800000"/>
            <a:headEnd/>
            <a:tailEnd/>
          </a:ln>
        </p:spPr>
        <p:txBody>
          <a:bodyPr>
            <a:spAutoFit/>
          </a:bodyPr>
          <a:lstStyle/>
          <a:p>
            <a:pPr algn="just">
              <a:spcBef>
                <a:spcPct val="50000"/>
              </a:spcBef>
            </a:pPr>
            <a:r>
              <a:rPr kumimoji="1" lang="zh-CN" altLang="en-US" sz="2800" b="1">
                <a:latin typeface="Times New Roman" pitchFamily="18" charset="0"/>
              </a:rPr>
              <a:t>③节流件上下游直管段</a:t>
            </a:r>
            <a:r>
              <a:rPr kumimoji="1" lang="en-US" altLang="zh-CN" sz="2800" b="1">
                <a:latin typeface="Times New Roman" pitchFamily="18" charset="0"/>
              </a:rPr>
              <a:t>(straight length)</a:t>
            </a:r>
            <a:r>
              <a:rPr kumimoji="1" lang="zh-CN" altLang="en-US" sz="2800" b="1">
                <a:latin typeface="Times New Roman" pitchFamily="18" charset="0"/>
              </a:rPr>
              <a:t>要求。</a:t>
            </a:r>
          </a:p>
        </p:txBody>
      </p:sp>
    </p:spTree>
  </p:cSld>
  <p:clrMapOvr>
    <a:masterClrMapping/>
  </p:clrMapOvr>
  <p:transitio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iterate type="wd">
                                    <p:tmPct val="100000"/>
                                  </p:iterate>
                                  <p:childTnLst>
                                    <p:set>
                                      <p:cBhvr>
                                        <p:cTn id="6" dur="1" fill="hold">
                                          <p:stCondLst>
                                            <p:cond delay="0"/>
                                          </p:stCondLst>
                                        </p:cTn>
                                        <p:tgtEl>
                                          <p:spTgt spid="291842">
                                            <p:txEl>
                                              <p:pRg st="1" end="1"/>
                                            </p:txEl>
                                          </p:spTgt>
                                        </p:tgtEl>
                                        <p:attrNameLst>
                                          <p:attrName>style.visibility</p:attrName>
                                        </p:attrNameLst>
                                      </p:cBhvr>
                                      <p:to>
                                        <p:strVal val="visible"/>
                                      </p:to>
                                    </p:set>
                                    <p:animEffect transition="in" filter="barn(outVertical)">
                                      <p:cBhvr>
                                        <p:cTn id="7" dur="300"/>
                                        <p:tgtEl>
                                          <p:spTgt spid="2918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291843"/>
                                        </p:tgtEl>
                                        <p:attrNameLst>
                                          <p:attrName>style.visibility</p:attrName>
                                        </p:attrNameLst>
                                      </p:cBhvr>
                                      <p:to>
                                        <p:strVal val="visible"/>
                                      </p:to>
                                    </p:set>
                                    <p:animEffect transition="in" filter="barn(outHorizontal)">
                                      <p:cBhvr>
                                        <p:cTn id="12" dur="300"/>
                                        <p:tgtEl>
                                          <p:spTgt spid="2918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291844"/>
                                        </p:tgtEl>
                                        <p:attrNameLst>
                                          <p:attrName>style.visibility</p:attrName>
                                        </p:attrNameLst>
                                      </p:cBhvr>
                                      <p:to>
                                        <p:strVal val="visible"/>
                                      </p:to>
                                    </p:set>
                                    <p:animEffect transition="in" filter="barn(outHorizontal)">
                                      <p:cBhvr>
                                        <p:cTn id="17" dur="300"/>
                                        <p:tgtEl>
                                          <p:spTgt spid="29184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291845"/>
                                        </p:tgtEl>
                                        <p:attrNameLst>
                                          <p:attrName>style.visibility</p:attrName>
                                        </p:attrNameLst>
                                      </p:cBhvr>
                                      <p:to>
                                        <p:strVal val="visible"/>
                                      </p:to>
                                    </p:set>
                                    <p:animEffect transition="in" filter="barn(outHorizontal)">
                                      <p:cBhvr>
                                        <p:cTn id="22" dur="300"/>
                                        <p:tgtEl>
                                          <p:spTgt spid="291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build="p" autoUpdateAnimBg="0"/>
      <p:bldP spid="291843" grpId="0" autoUpdateAnimBg="0"/>
      <p:bldP spid="291844" grpId="0" autoUpdateAnimBg="0"/>
      <p:bldP spid="291845" grpId="0"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1" name="Rectangle 2"/>
          <p:cNvSpPr>
            <a:spLocks noGrp="1" noChangeArrowheads="1"/>
          </p:cNvSpPr>
          <p:nvPr>
            <p:ph type="body" idx="1"/>
          </p:nvPr>
        </p:nvSpPr>
        <p:spPr>
          <a:xfrm>
            <a:off x="611188" y="476250"/>
            <a:ext cx="7848600" cy="5400675"/>
          </a:xfrm>
        </p:spPr>
        <p:txBody>
          <a:bodyPr/>
          <a:lstStyle/>
          <a:p>
            <a:pPr algn="just" eaLnBrk="1" hangingPunct="1">
              <a:lnSpc>
                <a:spcPct val="110000"/>
              </a:lnSpc>
              <a:spcBef>
                <a:spcPct val="0"/>
              </a:spcBef>
              <a:buFont typeface="Wingdings" pitchFamily="2" charset="2"/>
              <a:buNone/>
            </a:pPr>
            <a:r>
              <a:rPr lang="en-US" altLang="zh-CN" sz="2400" b="1" smtClean="0"/>
              <a:t>4</a:t>
            </a:r>
            <a:r>
              <a:rPr lang="zh-CN" altLang="en-US" sz="2400" b="1" smtClean="0"/>
              <a:t>）电源缺相保护</a:t>
            </a:r>
            <a:endParaRPr lang="en-US" altLang="zh-CN" sz="2400" b="1" smtClean="0"/>
          </a:p>
          <a:p>
            <a:pPr algn="just" eaLnBrk="1" hangingPunct="1">
              <a:lnSpc>
                <a:spcPct val="150000"/>
              </a:lnSpc>
              <a:spcBef>
                <a:spcPct val="0"/>
              </a:spcBef>
              <a:buFont typeface="Wingdings" pitchFamily="2" charset="2"/>
              <a:buNone/>
            </a:pPr>
            <a:endParaRPr lang="zh-CN" altLang="en-US" sz="2400" b="1" smtClean="0"/>
          </a:p>
          <a:p>
            <a:pPr algn="just" eaLnBrk="1" hangingPunct="1">
              <a:lnSpc>
                <a:spcPct val="150000"/>
              </a:lnSpc>
              <a:spcBef>
                <a:spcPct val="0"/>
              </a:spcBef>
              <a:buFontTx/>
              <a:buChar char="•"/>
            </a:pPr>
            <a:r>
              <a:rPr lang="zh-CN" altLang="en-US" sz="2400" b="1" smtClean="0"/>
              <a:t>  </a:t>
            </a:r>
            <a:r>
              <a:rPr lang="zh-CN" altLang="en-US" sz="2400" b="1" smtClean="0">
                <a:solidFill>
                  <a:srgbClr val="FF0000"/>
                </a:solidFill>
              </a:rPr>
              <a:t>三相电机一但缺相将会使电机损坏</a:t>
            </a:r>
            <a:r>
              <a:rPr lang="zh-CN" altLang="en-US" sz="2400" b="1" smtClean="0"/>
              <a:t>，传统电动执行器一般不具备缺相保护。</a:t>
            </a:r>
          </a:p>
          <a:p>
            <a:pPr algn="just" eaLnBrk="1" hangingPunct="1">
              <a:lnSpc>
                <a:spcPct val="150000"/>
              </a:lnSpc>
              <a:spcBef>
                <a:spcPct val="0"/>
              </a:spcBef>
              <a:buFontTx/>
              <a:buChar char="•"/>
            </a:pPr>
            <a:r>
              <a:rPr lang="zh-CN" altLang="en-US" sz="2400" b="1" smtClean="0"/>
              <a:t> 智能电动执行器对三相电源进行检测，能在缺相的时候及时进行保护。</a:t>
            </a:r>
          </a:p>
          <a:p>
            <a:pPr algn="just" eaLnBrk="1" hangingPunct="1">
              <a:lnSpc>
                <a:spcPct val="150000"/>
              </a:lnSpc>
              <a:spcBef>
                <a:spcPct val="0"/>
              </a:spcBef>
              <a:buFontTx/>
              <a:buChar char="•"/>
            </a:pPr>
            <a:r>
              <a:rPr lang="zh-CN" altLang="en-US" sz="2400" b="1" smtClean="0"/>
              <a:t>  绝大多数的电机缺相是在电机运行时发生的，而一般的缺相检测只能检测电机静态下的缺相。</a:t>
            </a:r>
          </a:p>
          <a:p>
            <a:pPr algn="just" eaLnBrk="1" hangingPunct="1">
              <a:lnSpc>
                <a:spcPct val="110000"/>
              </a:lnSpc>
              <a:spcBef>
                <a:spcPct val="0"/>
              </a:spcBef>
              <a:buFontTx/>
              <a:buChar char="•"/>
            </a:pPr>
            <a:endParaRPr lang="en-US" altLang="zh-CN" sz="2400" b="1" smtClean="0"/>
          </a:p>
        </p:txBody>
      </p:sp>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5" name="Rectangle 3"/>
          <p:cNvSpPr>
            <a:spLocks noGrp="1" noChangeArrowheads="1"/>
          </p:cNvSpPr>
          <p:nvPr>
            <p:ph type="body" idx="1"/>
          </p:nvPr>
        </p:nvSpPr>
        <p:spPr>
          <a:xfrm>
            <a:off x="684213" y="1412875"/>
            <a:ext cx="7531100" cy="4114800"/>
          </a:xfrm>
        </p:spPr>
        <p:txBody>
          <a:bodyPr/>
          <a:lstStyle/>
          <a:p>
            <a:pPr eaLnBrk="1" hangingPunct="1">
              <a:lnSpc>
                <a:spcPct val="150000"/>
              </a:lnSpc>
              <a:buFontTx/>
              <a:buChar char="•"/>
            </a:pPr>
            <a:r>
              <a:rPr lang="zh-CN" altLang="en-US" sz="2800" b="1" smtClean="0"/>
              <a:t>应选择能在动、静态下实时检测缺相是否存在智能电动执行器，一但缺相发生将及时进行保护，通过屏幕显示，发出报警信号。</a:t>
            </a:r>
            <a:r>
              <a:rPr lang="zh-CN" altLang="en-US" sz="2800" b="1" smtClean="0">
                <a:latin typeface="Arial" charset="0"/>
              </a:rPr>
              <a:t> </a:t>
            </a:r>
            <a:endParaRPr lang="zh-CN" altLang="en-US" sz="2800" b="1" smtClean="0"/>
          </a:p>
        </p:txBody>
      </p:sp>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69" name="Rectangle 2"/>
          <p:cNvSpPr>
            <a:spLocks noGrp="1" noChangeArrowheads="1"/>
          </p:cNvSpPr>
          <p:nvPr>
            <p:ph type="body" idx="1"/>
          </p:nvPr>
        </p:nvSpPr>
        <p:spPr>
          <a:xfrm>
            <a:off x="571500" y="611188"/>
            <a:ext cx="7848600" cy="4833937"/>
          </a:xfrm>
        </p:spPr>
        <p:txBody>
          <a:bodyPr/>
          <a:lstStyle/>
          <a:p>
            <a:pPr algn="just" eaLnBrk="1" hangingPunct="1">
              <a:lnSpc>
                <a:spcPct val="150000"/>
              </a:lnSpc>
              <a:spcBef>
                <a:spcPct val="0"/>
              </a:spcBef>
              <a:buFont typeface="Wingdings" pitchFamily="2" charset="2"/>
              <a:buNone/>
            </a:pPr>
            <a:r>
              <a:rPr lang="en-US" altLang="zh-CN" sz="2400" b="1" smtClean="0"/>
              <a:t>5</a:t>
            </a:r>
            <a:r>
              <a:rPr lang="zh-CN" altLang="en-US" sz="2400" b="1" smtClean="0"/>
              <a:t>）</a:t>
            </a:r>
            <a:r>
              <a:rPr lang="zh-CN" altLang="en-US" sz="2400" b="1" smtClean="0">
                <a:solidFill>
                  <a:srgbClr val="FF0000"/>
                </a:solidFill>
              </a:rPr>
              <a:t>超强自诊断功能 </a:t>
            </a:r>
            <a:r>
              <a:rPr lang="zh-CN" altLang="en-US" sz="2400" b="1" smtClean="0"/>
              <a:t> </a:t>
            </a:r>
          </a:p>
          <a:p>
            <a:pPr algn="just" eaLnBrk="1" hangingPunct="1">
              <a:lnSpc>
                <a:spcPct val="150000"/>
              </a:lnSpc>
              <a:spcBef>
                <a:spcPct val="0"/>
              </a:spcBef>
              <a:buFont typeface="Wingdings" pitchFamily="2" charset="2"/>
              <a:buNone/>
            </a:pPr>
            <a:r>
              <a:rPr lang="zh-CN" altLang="en-US" sz="2400" b="1" smtClean="0"/>
              <a:t>              接通电源时就能自行诊断检测，当诊断出故障时操作将被禁止，并显示故障报警信息，输出给控制系统，实现故障诊断智能化。</a:t>
            </a:r>
            <a:r>
              <a:rPr lang="zh-CN" altLang="en-US" sz="2400" b="1" smtClean="0">
                <a:latin typeface="Arial" charset="0"/>
              </a:rPr>
              <a:t> </a:t>
            </a:r>
            <a:endParaRPr lang="zh-CN" altLang="en-US" sz="2400" b="1" smtClean="0"/>
          </a:p>
          <a:p>
            <a:pPr eaLnBrk="1" hangingPunct="1">
              <a:lnSpc>
                <a:spcPct val="150000"/>
              </a:lnSpc>
              <a:spcBef>
                <a:spcPct val="0"/>
              </a:spcBef>
              <a:buFont typeface="Wingdings" pitchFamily="2" charset="2"/>
              <a:buNone/>
            </a:pPr>
            <a:r>
              <a:rPr lang="en-US" altLang="zh-CN" sz="2400" b="1" smtClean="0"/>
              <a:t>6</a:t>
            </a:r>
            <a:r>
              <a:rPr lang="zh-CN" altLang="en-US" sz="2400" b="1" smtClean="0"/>
              <a:t>）</a:t>
            </a:r>
            <a:r>
              <a:rPr lang="zh-CN" altLang="en-US" sz="2400" b="1" smtClean="0">
                <a:solidFill>
                  <a:srgbClr val="FF0000"/>
                </a:solidFill>
              </a:rPr>
              <a:t>可修改的参数设定  </a:t>
            </a:r>
          </a:p>
          <a:p>
            <a:pPr eaLnBrk="1" hangingPunct="1">
              <a:lnSpc>
                <a:spcPct val="150000"/>
              </a:lnSpc>
              <a:spcBef>
                <a:spcPct val="0"/>
              </a:spcBef>
              <a:buFontTx/>
              <a:buChar char="•"/>
            </a:pPr>
            <a:r>
              <a:rPr lang="zh-CN" altLang="en-US" sz="2400" b="1" smtClean="0"/>
              <a:t>传统电动执行器一般出厂后参数不可改</a:t>
            </a:r>
          </a:p>
          <a:p>
            <a:pPr eaLnBrk="1" hangingPunct="1">
              <a:lnSpc>
                <a:spcPct val="150000"/>
              </a:lnSpc>
              <a:spcBef>
                <a:spcPct val="0"/>
              </a:spcBef>
              <a:buFontTx/>
              <a:buChar char="•"/>
            </a:pPr>
            <a:r>
              <a:rPr lang="zh-CN" altLang="en-US" sz="2400" b="1" smtClean="0"/>
              <a:t>智能型电动执行器通过内部程序实现设定，可随时进行参数的修改。</a:t>
            </a:r>
            <a:r>
              <a:rPr lang="zh-CN" altLang="en-US" sz="2400" b="1" smtClean="0">
                <a:latin typeface="Arial" charset="0"/>
              </a:rPr>
              <a:t> </a:t>
            </a:r>
            <a:endParaRPr lang="zh-CN" altLang="en-US" sz="2400" b="1" smtClean="0"/>
          </a:p>
          <a:p>
            <a:pPr algn="just" eaLnBrk="1" hangingPunct="1">
              <a:lnSpc>
                <a:spcPct val="105000"/>
              </a:lnSpc>
              <a:spcBef>
                <a:spcPct val="0"/>
              </a:spcBef>
            </a:pPr>
            <a:endParaRPr lang="en-US" altLang="zh-CN" sz="2400" b="1" smtClean="0"/>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3" name="Rectangle 2"/>
          <p:cNvSpPr>
            <a:spLocks noGrp="1" noChangeArrowheads="1"/>
          </p:cNvSpPr>
          <p:nvPr>
            <p:ph type="body" idx="1"/>
          </p:nvPr>
        </p:nvSpPr>
        <p:spPr>
          <a:xfrm>
            <a:off x="684213" y="549275"/>
            <a:ext cx="7886700" cy="4392613"/>
          </a:xfrm>
        </p:spPr>
        <p:txBody>
          <a:bodyPr/>
          <a:lstStyle/>
          <a:p>
            <a:pPr eaLnBrk="1" hangingPunct="1">
              <a:lnSpc>
                <a:spcPct val="120000"/>
              </a:lnSpc>
              <a:spcBef>
                <a:spcPct val="0"/>
              </a:spcBef>
              <a:buFont typeface="Wingdings" pitchFamily="2" charset="2"/>
              <a:buNone/>
            </a:pPr>
            <a:r>
              <a:rPr lang="en-US" altLang="zh-CN" sz="2800" b="1" smtClean="0"/>
              <a:t>7</a:t>
            </a:r>
            <a:r>
              <a:rPr lang="zh-CN" altLang="en-US" sz="2800" b="1" smtClean="0"/>
              <a:t>）</a:t>
            </a:r>
            <a:r>
              <a:rPr lang="zh-CN" altLang="en-US" sz="2800" b="1" smtClean="0">
                <a:solidFill>
                  <a:srgbClr val="FF0000"/>
                </a:solidFill>
              </a:rPr>
              <a:t>非侵入隔离密封 </a:t>
            </a:r>
            <a:r>
              <a:rPr lang="zh-CN" altLang="en-US" sz="2800" b="1" smtClean="0"/>
              <a:t> </a:t>
            </a:r>
            <a:endParaRPr lang="en-US" altLang="zh-CN" sz="2800" b="1" smtClean="0"/>
          </a:p>
          <a:p>
            <a:pPr eaLnBrk="1" hangingPunct="1">
              <a:lnSpc>
                <a:spcPct val="120000"/>
              </a:lnSpc>
              <a:spcBef>
                <a:spcPct val="0"/>
              </a:spcBef>
            </a:pPr>
            <a:endParaRPr lang="zh-CN" altLang="en-US" sz="2800" b="1" smtClean="0"/>
          </a:p>
          <a:p>
            <a:pPr eaLnBrk="1" hangingPunct="1">
              <a:lnSpc>
                <a:spcPct val="150000"/>
              </a:lnSpc>
              <a:spcBef>
                <a:spcPct val="0"/>
              </a:spcBef>
              <a:buFontTx/>
              <a:buChar char="•"/>
            </a:pPr>
            <a:r>
              <a:rPr lang="zh-CN" altLang="en-US" sz="2400" b="1" smtClean="0"/>
              <a:t>传统电动执行器现场操作按钮（或旋钮）一般采用惯通轴，所以密封性能较差，</a:t>
            </a:r>
          </a:p>
          <a:p>
            <a:pPr eaLnBrk="1" hangingPunct="1">
              <a:lnSpc>
                <a:spcPct val="150000"/>
              </a:lnSpc>
              <a:spcBef>
                <a:spcPct val="0"/>
              </a:spcBef>
              <a:buFontTx/>
              <a:buChar char="•"/>
            </a:pPr>
            <a:r>
              <a:rPr lang="zh-CN" altLang="en-US" sz="2400" b="1" smtClean="0"/>
              <a:t> 智能型电动执行器一般采用非侵入式设计，操作按键与内部电路完全隔离，实现了免开盖设定、操作、查询。</a:t>
            </a:r>
            <a:r>
              <a:rPr lang="zh-CN" altLang="en-US" sz="2400" b="1" smtClean="0">
                <a:latin typeface="Arial" charset="0"/>
              </a:rPr>
              <a:t> </a:t>
            </a:r>
            <a:r>
              <a:rPr lang="zh-CN" altLang="en-US" sz="2800" b="1" smtClean="0"/>
              <a:t> </a:t>
            </a:r>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7" name="Rectangle 2"/>
          <p:cNvSpPr>
            <a:spLocks noGrp="1" noChangeArrowheads="1"/>
          </p:cNvSpPr>
          <p:nvPr>
            <p:ph type="body" idx="1"/>
          </p:nvPr>
        </p:nvSpPr>
        <p:spPr>
          <a:xfrm>
            <a:off x="611188" y="1457325"/>
            <a:ext cx="7993062" cy="5400675"/>
          </a:xfrm>
        </p:spPr>
        <p:txBody>
          <a:bodyPr/>
          <a:lstStyle/>
          <a:p>
            <a:pPr eaLnBrk="1" hangingPunct="1">
              <a:lnSpc>
                <a:spcPct val="110000"/>
              </a:lnSpc>
              <a:spcBef>
                <a:spcPct val="0"/>
              </a:spcBef>
              <a:buFont typeface="Wingdings" pitchFamily="2" charset="2"/>
              <a:buNone/>
            </a:pPr>
            <a:r>
              <a:rPr lang="en-US" altLang="zh-CN" b="1" smtClean="0"/>
              <a:t> </a:t>
            </a:r>
            <a:r>
              <a:rPr lang="zh-CN" altLang="en-US" b="1" smtClean="0"/>
              <a:t>智能电动执行器的发展趋势可以归纳为：</a:t>
            </a:r>
          </a:p>
          <a:p>
            <a:pPr eaLnBrk="1" hangingPunct="1">
              <a:lnSpc>
                <a:spcPct val="150000"/>
              </a:lnSpc>
              <a:spcBef>
                <a:spcPct val="0"/>
              </a:spcBef>
              <a:buFontTx/>
              <a:buChar char="•"/>
            </a:pPr>
            <a:r>
              <a:rPr lang="zh-CN" altLang="en-US" sz="2400" b="1" smtClean="0"/>
              <a:t>机电一体化结构逐步取代组合式结构</a:t>
            </a:r>
          </a:p>
          <a:p>
            <a:pPr eaLnBrk="1" hangingPunct="1">
              <a:lnSpc>
                <a:spcPct val="150000"/>
              </a:lnSpc>
              <a:spcBef>
                <a:spcPct val="0"/>
              </a:spcBef>
              <a:buFontTx/>
              <a:buChar char="•"/>
            </a:pPr>
            <a:r>
              <a:rPr lang="zh-CN" altLang="en-US" sz="2400" b="1" smtClean="0"/>
              <a:t>智能化控制技术逐步取代纯电子控制技术</a:t>
            </a:r>
          </a:p>
          <a:p>
            <a:pPr eaLnBrk="1" hangingPunct="1">
              <a:lnSpc>
                <a:spcPct val="150000"/>
              </a:lnSpc>
              <a:spcBef>
                <a:spcPct val="0"/>
              </a:spcBef>
              <a:buFontTx/>
              <a:buChar char="•"/>
            </a:pPr>
            <a:r>
              <a:rPr lang="zh-CN" altLang="en-US" sz="2400" b="1" smtClean="0"/>
              <a:t>带通信技术功能的逐步取代不带通信技术的</a:t>
            </a:r>
          </a:p>
          <a:p>
            <a:pPr eaLnBrk="1" hangingPunct="1">
              <a:lnSpc>
                <a:spcPct val="150000"/>
              </a:lnSpc>
              <a:spcBef>
                <a:spcPct val="0"/>
              </a:spcBef>
              <a:buFontTx/>
              <a:buChar char="•"/>
            </a:pPr>
            <a:r>
              <a:rPr lang="zh-CN" altLang="en-US" sz="2400" b="1" smtClean="0"/>
              <a:t>数字控制方式逐步取代传统的模拟控制方式</a:t>
            </a:r>
          </a:p>
          <a:p>
            <a:pPr eaLnBrk="1" hangingPunct="1">
              <a:lnSpc>
                <a:spcPct val="110000"/>
              </a:lnSpc>
              <a:spcBef>
                <a:spcPct val="0"/>
              </a:spcBef>
              <a:buFontTx/>
              <a:buChar char="•"/>
            </a:pPr>
            <a:endParaRPr lang="en-US" altLang="zh-CN" sz="2800" b="1" smtClean="0"/>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1" name="Rectangle 3"/>
          <p:cNvSpPr>
            <a:spLocks noGrp="1" noChangeArrowheads="1"/>
          </p:cNvSpPr>
          <p:nvPr>
            <p:ph type="body" idx="1"/>
          </p:nvPr>
        </p:nvSpPr>
        <p:spPr>
          <a:xfrm>
            <a:off x="539750" y="1412875"/>
            <a:ext cx="7632700" cy="4114800"/>
          </a:xfrm>
        </p:spPr>
        <p:txBody>
          <a:bodyPr/>
          <a:lstStyle/>
          <a:p>
            <a:pPr algn="just" eaLnBrk="1" hangingPunct="1">
              <a:lnSpc>
                <a:spcPct val="150000"/>
              </a:lnSpc>
              <a:spcBef>
                <a:spcPct val="0"/>
              </a:spcBef>
              <a:buFontTx/>
              <a:buChar char="•"/>
            </a:pPr>
            <a:r>
              <a:rPr lang="zh-CN" altLang="en-US" sz="2400" b="1" smtClean="0">
                <a:latin typeface="宋体" charset="-122"/>
              </a:rPr>
              <a:t>运用红外遥控的非接触式调试技术逐步取代接触式手动调试技术等。</a:t>
            </a:r>
          </a:p>
          <a:p>
            <a:pPr algn="just" eaLnBrk="1" hangingPunct="1">
              <a:lnSpc>
                <a:spcPct val="150000"/>
              </a:lnSpc>
              <a:spcBef>
                <a:spcPct val="0"/>
              </a:spcBef>
              <a:buFontTx/>
              <a:buChar char="•"/>
            </a:pPr>
            <a:r>
              <a:rPr lang="zh-CN" altLang="en-US" sz="2400" b="1" smtClean="0">
                <a:latin typeface="宋体" charset="-122"/>
              </a:rPr>
              <a:t>当智能电动执行器与现场总线连接时，智能执行器就成了现场总线控制系统</a:t>
            </a:r>
            <a:r>
              <a:rPr lang="en-US" altLang="zh-CN" sz="2400" b="1" smtClean="0">
                <a:latin typeface="宋体" charset="-122"/>
              </a:rPr>
              <a:t>(FCS)</a:t>
            </a:r>
            <a:r>
              <a:rPr lang="zh-CN" altLang="en-US" sz="2400" b="1" smtClean="0">
                <a:latin typeface="宋体" charset="-122"/>
              </a:rPr>
              <a:t>中的一块现场仪表，不仅具有执行器功能，还具有控制、运算和通信等功能。</a:t>
            </a:r>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5" name="Rectangle 2"/>
          <p:cNvSpPr>
            <a:spLocks noGrp="1" noChangeArrowheads="1"/>
          </p:cNvSpPr>
          <p:nvPr>
            <p:ph type="body" idx="1"/>
          </p:nvPr>
        </p:nvSpPr>
        <p:spPr>
          <a:xfrm>
            <a:off x="468313" y="692150"/>
            <a:ext cx="8245475" cy="5049838"/>
          </a:xfrm>
        </p:spPr>
        <p:txBody>
          <a:bodyPr/>
          <a:lstStyle/>
          <a:p>
            <a:pPr algn="just" eaLnBrk="1" hangingPunct="1">
              <a:lnSpc>
                <a:spcPct val="105000"/>
              </a:lnSpc>
              <a:spcBef>
                <a:spcPct val="0"/>
              </a:spcBef>
              <a:buFontTx/>
              <a:buAutoNum type="circleNumDbPlain"/>
            </a:pPr>
            <a:r>
              <a:rPr lang="zh-CN" altLang="en-US" sz="2800" b="1" smtClean="0">
                <a:latin typeface="宋体" charset="-122"/>
              </a:rPr>
              <a:t>电动多回转式执行机构</a:t>
            </a:r>
            <a:endParaRPr lang="en-US" altLang="zh-CN" sz="2800" b="1" smtClean="0">
              <a:latin typeface="宋体" charset="-122"/>
            </a:endParaRPr>
          </a:p>
          <a:p>
            <a:pPr algn="just" eaLnBrk="1" hangingPunct="1">
              <a:lnSpc>
                <a:spcPct val="105000"/>
              </a:lnSpc>
              <a:spcBef>
                <a:spcPct val="0"/>
              </a:spcBef>
              <a:buFontTx/>
              <a:buAutoNum type="circleNumDbPlain"/>
            </a:pPr>
            <a:endParaRPr lang="zh-CN" altLang="en-US" sz="2800" b="1" smtClean="0">
              <a:latin typeface="宋体" charset="-122"/>
            </a:endParaRPr>
          </a:p>
          <a:p>
            <a:pPr algn="just" eaLnBrk="1" hangingPunct="1">
              <a:lnSpc>
                <a:spcPct val="150000"/>
              </a:lnSpc>
              <a:spcBef>
                <a:spcPct val="0"/>
              </a:spcBef>
              <a:buFont typeface="Wingdings" pitchFamily="2" charset="2"/>
              <a:buNone/>
            </a:pPr>
            <a:r>
              <a:rPr lang="zh-CN" altLang="en-US" sz="2400" b="1" smtClean="0">
                <a:latin typeface="宋体" charset="-122"/>
              </a:rPr>
              <a:t>   原理：电力驱动的多回转式执行机构使用</a:t>
            </a:r>
            <a:r>
              <a:rPr lang="zh-CN" altLang="en-US" sz="2400" b="1" smtClean="0">
                <a:solidFill>
                  <a:srgbClr val="FF0000"/>
                </a:solidFill>
                <a:latin typeface="宋体" charset="-122"/>
              </a:rPr>
              <a:t>单相或三相电动机</a:t>
            </a:r>
            <a:r>
              <a:rPr lang="zh-CN" altLang="en-US" sz="2400" b="1" smtClean="0">
                <a:latin typeface="宋体" charset="-122"/>
              </a:rPr>
              <a:t>驱动使阀门打开或关闭。</a:t>
            </a:r>
          </a:p>
          <a:p>
            <a:pPr eaLnBrk="1" hangingPunct="1">
              <a:lnSpc>
                <a:spcPct val="150000"/>
              </a:lnSpc>
              <a:spcBef>
                <a:spcPct val="0"/>
              </a:spcBef>
            </a:pPr>
            <a:r>
              <a:rPr lang="zh-CN" altLang="en-US" sz="2400" b="1" smtClean="0">
                <a:latin typeface="宋体" charset="-122"/>
              </a:rPr>
              <a:t>优点：</a:t>
            </a:r>
          </a:p>
          <a:p>
            <a:pPr eaLnBrk="1" hangingPunct="1">
              <a:lnSpc>
                <a:spcPct val="150000"/>
              </a:lnSpc>
              <a:spcBef>
                <a:spcPct val="0"/>
              </a:spcBef>
              <a:buFontTx/>
              <a:buChar char="•"/>
            </a:pPr>
            <a:r>
              <a:rPr lang="zh-CN" altLang="en-US" sz="2400" b="1" smtClean="0">
                <a:latin typeface="宋体" charset="-122"/>
              </a:rPr>
              <a:t>快速驱动大尺寸阀门</a:t>
            </a:r>
          </a:p>
          <a:p>
            <a:pPr eaLnBrk="1" hangingPunct="1">
              <a:lnSpc>
                <a:spcPct val="150000"/>
              </a:lnSpc>
              <a:spcBef>
                <a:spcPct val="0"/>
              </a:spcBef>
              <a:buFontTx/>
              <a:buChar char="•"/>
            </a:pPr>
            <a:r>
              <a:rPr lang="zh-CN" altLang="en-US" sz="2400" b="1" smtClean="0">
                <a:latin typeface="宋体" charset="-122"/>
              </a:rPr>
              <a:t>所有部件都安装在一个壳体内，集成了所有基本及先进的功能。</a:t>
            </a:r>
          </a:p>
          <a:p>
            <a:pPr eaLnBrk="1" hangingPunct="1">
              <a:lnSpc>
                <a:spcPct val="110000"/>
              </a:lnSpc>
              <a:spcBef>
                <a:spcPct val="0"/>
              </a:spcBef>
              <a:buFont typeface="Wingdings" pitchFamily="2" charset="2"/>
              <a:buNone/>
            </a:pPr>
            <a:endParaRPr lang="zh-CN" altLang="en-US" sz="2800" b="1" smtClean="0">
              <a:latin typeface="宋体" charset="-122"/>
            </a:endParaRPr>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89" name="Rectangle 3"/>
          <p:cNvSpPr>
            <a:spLocks noGrp="1" noChangeArrowheads="1"/>
          </p:cNvSpPr>
          <p:nvPr>
            <p:ph type="body" idx="1"/>
          </p:nvPr>
        </p:nvSpPr>
        <p:spPr>
          <a:xfrm>
            <a:off x="539750" y="1268413"/>
            <a:ext cx="7561263" cy="4114800"/>
          </a:xfrm>
        </p:spPr>
        <p:txBody>
          <a:bodyPr/>
          <a:lstStyle/>
          <a:p>
            <a:pPr eaLnBrk="1" hangingPunct="1">
              <a:lnSpc>
                <a:spcPct val="150000"/>
              </a:lnSpc>
              <a:spcBef>
                <a:spcPct val="0"/>
              </a:spcBef>
            </a:pPr>
            <a:r>
              <a:rPr lang="zh-CN" altLang="en-US" sz="2800" b="1" smtClean="0">
                <a:latin typeface="宋体" charset="-122"/>
              </a:rPr>
              <a:t>缺点：</a:t>
            </a:r>
          </a:p>
          <a:p>
            <a:pPr eaLnBrk="1" hangingPunct="1">
              <a:lnSpc>
                <a:spcPct val="150000"/>
              </a:lnSpc>
              <a:spcBef>
                <a:spcPct val="0"/>
              </a:spcBef>
              <a:buFont typeface="Wingdings" pitchFamily="2" charset="2"/>
              <a:buNone/>
            </a:pPr>
            <a:r>
              <a:rPr lang="zh-CN" altLang="en-US" sz="2800" b="1" smtClean="0">
                <a:latin typeface="宋体" charset="-122"/>
              </a:rPr>
              <a:t>     当电源故障时，阀门只能保持在原位，只有使用</a:t>
            </a:r>
            <a:r>
              <a:rPr lang="zh-CN" altLang="en-US" sz="2800" b="1" smtClean="0">
                <a:solidFill>
                  <a:srgbClr val="FF0000"/>
                </a:solidFill>
                <a:latin typeface="宋体" charset="-122"/>
              </a:rPr>
              <a:t>备用电源系统</a:t>
            </a:r>
            <a:r>
              <a:rPr lang="zh-CN" altLang="en-US" sz="2800" b="1" smtClean="0">
                <a:latin typeface="宋体" charset="-122"/>
              </a:rPr>
              <a:t>，阀门才能实现故障安全位置（故障开或故障关）</a:t>
            </a:r>
          </a:p>
          <a:p>
            <a:pPr eaLnBrk="1" hangingPunct="1">
              <a:buFont typeface="Wingdings" pitchFamily="2" charset="2"/>
              <a:buNone/>
            </a:pPr>
            <a:endParaRPr lang="en-US" altLang="zh-CN" b="1" smtClean="0"/>
          </a:p>
        </p:txBody>
      </p:sp>
    </p:spTree>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3" name="Rectangle 2"/>
          <p:cNvSpPr>
            <a:spLocks noGrp="1" noChangeArrowheads="1"/>
          </p:cNvSpPr>
          <p:nvPr>
            <p:ph type="body" idx="1"/>
          </p:nvPr>
        </p:nvSpPr>
        <p:spPr>
          <a:xfrm>
            <a:off x="395288" y="549275"/>
            <a:ext cx="8107362" cy="5545138"/>
          </a:xfrm>
        </p:spPr>
        <p:txBody>
          <a:bodyPr/>
          <a:lstStyle/>
          <a:p>
            <a:pPr algn="just" eaLnBrk="1" hangingPunct="1">
              <a:lnSpc>
                <a:spcPct val="110000"/>
              </a:lnSpc>
              <a:spcBef>
                <a:spcPct val="0"/>
              </a:spcBef>
              <a:buFontTx/>
              <a:buAutoNum type="circleNumDbPlain" startAt="2"/>
            </a:pPr>
            <a:r>
              <a:rPr lang="zh-CN" altLang="en-US" sz="2800" b="1" smtClean="0">
                <a:latin typeface="宋体" charset="-122"/>
              </a:rPr>
              <a:t>电动单回转式执行机构 </a:t>
            </a:r>
            <a:endParaRPr lang="en-US" altLang="zh-CN" sz="2800" b="1" smtClean="0">
              <a:latin typeface="宋体" charset="-122"/>
            </a:endParaRPr>
          </a:p>
          <a:p>
            <a:pPr algn="just" eaLnBrk="1" hangingPunct="1">
              <a:lnSpc>
                <a:spcPct val="110000"/>
              </a:lnSpc>
              <a:spcBef>
                <a:spcPct val="0"/>
              </a:spcBef>
              <a:buFontTx/>
              <a:buAutoNum type="circleNumDbPlain" startAt="2"/>
            </a:pPr>
            <a:endParaRPr lang="zh-CN" altLang="en-US" sz="2800" b="1" smtClean="0">
              <a:latin typeface="宋体" charset="-122"/>
            </a:endParaRPr>
          </a:p>
          <a:p>
            <a:pPr algn="just" eaLnBrk="1" hangingPunct="1">
              <a:lnSpc>
                <a:spcPct val="150000"/>
              </a:lnSpc>
              <a:spcBef>
                <a:spcPct val="0"/>
              </a:spcBef>
              <a:buFontTx/>
              <a:buChar char="•"/>
            </a:pPr>
            <a:r>
              <a:rPr lang="zh-CN" altLang="en-US" sz="2400" b="1" smtClean="0">
                <a:latin typeface="宋体" charset="-122"/>
              </a:rPr>
              <a:t>电动单回转式执行机构类似于电动多回转执行机构，主要差别是执行机构最终输出的是</a:t>
            </a:r>
            <a:r>
              <a:rPr lang="en-US" altLang="zh-CN" sz="2400" b="1" smtClean="0">
                <a:latin typeface="宋体" charset="-122"/>
              </a:rPr>
              <a:t>1/4</a:t>
            </a:r>
            <a:r>
              <a:rPr lang="zh-CN" altLang="en-US" sz="2400" b="1" smtClean="0">
                <a:latin typeface="宋体" charset="-122"/>
              </a:rPr>
              <a:t>转（</a:t>
            </a:r>
            <a:r>
              <a:rPr lang="en-US" altLang="zh-CN" sz="2400" b="1" smtClean="0">
                <a:latin typeface="宋体" charset="-122"/>
              </a:rPr>
              <a:t>90</a:t>
            </a:r>
            <a:r>
              <a:rPr lang="zh-CN" altLang="en-US" sz="2400" b="1" smtClean="0">
                <a:latin typeface="宋体" charset="-122"/>
              </a:rPr>
              <a:t>度）的运动。</a:t>
            </a:r>
          </a:p>
          <a:p>
            <a:pPr algn="just" eaLnBrk="1" hangingPunct="1">
              <a:lnSpc>
                <a:spcPct val="150000"/>
              </a:lnSpc>
              <a:spcBef>
                <a:spcPct val="0"/>
              </a:spcBef>
              <a:buFontTx/>
              <a:buChar char="•"/>
            </a:pPr>
            <a:r>
              <a:rPr lang="zh-CN" altLang="en-US" sz="2400" b="1" smtClean="0">
                <a:latin typeface="宋体" charset="-122"/>
              </a:rPr>
              <a:t>新一代电动单回转式执行机构结合了大部分多回转执行机构的复杂功能。</a:t>
            </a:r>
          </a:p>
          <a:p>
            <a:pPr algn="just" eaLnBrk="1" hangingPunct="1">
              <a:lnSpc>
                <a:spcPct val="150000"/>
              </a:lnSpc>
              <a:spcBef>
                <a:spcPct val="0"/>
              </a:spcBef>
              <a:buFontTx/>
              <a:buChar char="•"/>
            </a:pPr>
            <a:r>
              <a:rPr lang="zh-CN" altLang="en-US" sz="2400" b="1" smtClean="0"/>
              <a:t>单回转执行机构</a:t>
            </a:r>
            <a:r>
              <a:rPr lang="zh-CN" altLang="en-US" sz="2400" b="1" smtClean="0">
                <a:solidFill>
                  <a:srgbClr val="FF0000"/>
                </a:solidFill>
              </a:rPr>
              <a:t>结构紧凑</a:t>
            </a:r>
            <a:r>
              <a:rPr lang="zh-CN" altLang="en-US" sz="2400" b="1" smtClean="0"/>
              <a:t>可以安装到小尺寸阀门上；可以</a:t>
            </a:r>
            <a:r>
              <a:rPr lang="zh-CN" altLang="en-US" sz="2400" b="1" smtClean="0">
                <a:solidFill>
                  <a:srgbClr val="FF0000"/>
                </a:solidFill>
              </a:rPr>
              <a:t>安装电池</a:t>
            </a:r>
            <a:r>
              <a:rPr lang="zh-CN" altLang="en-US" sz="2400" b="1" smtClean="0"/>
              <a:t>来实现故障安全操作。</a:t>
            </a:r>
            <a:r>
              <a:rPr lang="zh-CN" altLang="en-US" sz="2400" b="1" smtClean="0">
                <a:latin typeface="宋体" charset="-122"/>
              </a:rPr>
              <a:t> </a:t>
            </a:r>
          </a:p>
        </p:txBody>
      </p:sp>
    </p:spTree>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68313" y="260350"/>
            <a:ext cx="8135937" cy="5184775"/>
          </a:xfrm>
        </p:spPr>
        <p:txBody>
          <a:bodyPr rtlCol="0">
            <a:normAutofit/>
          </a:bodyPr>
          <a:lstStyle/>
          <a:p>
            <a:pPr marL="514350" indent="-514350" eaLnBrk="1" fontAlgn="auto" hangingPunct="1">
              <a:lnSpc>
                <a:spcPct val="115000"/>
              </a:lnSpc>
              <a:spcBef>
                <a:spcPct val="0"/>
              </a:spcBef>
              <a:spcAft>
                <a:spcPts val="0"/>
              </a:spcAft>
              <a:buFont typeface="Wingdings" pitchFamily="2" charset="2"/>
              <a:buAutoNum type="arabicPeriod" startAt="2"/>
              <a:defRPr/>
            </a:pPr>
            <a:r>
              <a:rPr lang="zh-CN" altLang="en-US" sz="2800" b="1" dirty="0" smtClean="0"/>
              <a:t>流体驱动执行机构 （气动，液动）</a:t>
            </a:r>
            <a:endParaRPr lang="en-US" altLang="zh-CN" sz="2800" b="1" dirty="0" smtClean="0"/>
          </a:p>
          <a:p>
            <a:pPr marL="514350" indent="-514350" eaLnBrk="1" fontAlgn="auto" hangingPunct="1">
              <a:lnSpc>
                <a:spcPct val="150000"/>
              </a:lnSpc>
              <a:spcBef>
                <a:spcPct val="0"/>
              </a:spcBef>
              <a:spcAft>
                <a:spcPts val="0"/>
              </a:spcAft>
              <a:buFont typeface="Wingdings" pitchFamily="2" charset="2"/>
              <a:buNone/>
              <a:defRPr/>
            </a:pPr>
            <a:endParaRPr lang="zh-CN" altLang="en-US" sz="2400" b="1" dirty="0" smtClean="0"/>
          </a:p>
          <a:p>
            <a:pPr eaLnBrk="1" fontAlgn="auto" hangingPunct="1">
              <a:lnSpc>
                <a:spcPct val="150000"/>
              </a:lnSpc>
              <a:spcBef>
                <a:spcPct val="0"/>
              </a:spcBef>
              <a:spcAft>
                <a:spcPts val="0"/>
              </a:spcAft>
              <a:defRPr/>
            </a:pPr>
            <a:r>
              <a:rPr lang="zh-CN" altLang="en-US" sz="2400" b="1" dirty="0" smtClean="0"/>
              <a:t>液动执行机构</a:t>
            </a:r>
          </a:p>
          <a:p>
            <a:pPr eaLnBrk="1" fontAlgn="auto" hangingPunct="1">
              <a:lnSpc>
                <a:spcPct val="150000"/>
              </a:lnSpc>
              <a:spcBef>
                <a:spcPct val="0"/>
              </a:spcBef>
              <a:spcAft>
                <a:spcPts val="0"/>
              </a:spcAft>
              <a:buFontTx/>
              <a:buChar char="•"/>
              <a:defRPr/>
            </a:pPr>
            <a:r>
              <a:rPr lang="zh-CN" altLang="en-US" sz="2400" b="1" dirty="0" smtClean="0"/>
              <a:t> 液动执行机构运行起来非常平稳，响应快，较强的抗偏离能力，所以能实现高精度的控制。</a:t>
            </a:r>
          </a:p>
          <a:p>
            <a:pPr eaLnBrk="1" fontAlgn="auto" hangingPunct="1">
              <a:lnSpc>
                <a:spcPct val="150000"/>
              </a:lnSpc>
              <a:spcBef>
                <a:spcPct val="0"/>
              </a:spcBef>
              <a:spcAft>
                <a:spcPts val="0"/>
              </a:spcAft>
              <a:buFontTx/>
              <a:buChar char="•"/>
              <a:defRPr/>
            </a:pPr>
            <a:r>
              <a:rPr lang="zh-CN" altLang="en-US" sz="2400" b="1" dirty="0" smtClean="0"/>
              <a:t> 液动执行机构的主要缺点就是</a:t>
            </a:r>
            <a:r>
              <a:rPr lang="zh-CN" altLang="en-US" sz="2400" b="1" dirty="0" smtClean="0">
                <a:solidFill>
                  <a:srgbClr val="FF0000"/>
                </a:solidFill>
              </a:rPr>
              <a:t>造价昂贵，体积庞大笨重，工作时需要外部的液压系统</a:t>
            </a:r>
            <a:r>
              <a:rPr lang="zh-CN" altLang="en-US" sz="2400" b="1" dirty="0" smtClean="0"/>
              <a:t>，工厂中需要配备液压站和输油管路，所以大多数都用在一些诸如电厂、石化等比较特殊的场合。</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a:xfrm>
            <a:off x="428625" y="428625"/>
            <a:ext cx="8286750" cy="5715000"/>
          </a:xfrm>
        </p:spPr>
        <p:txBody>
          <a:bodyPr/>
          <a:lstStyle/>
          <a:p>
            <a:pPr eaLnBrk="1" hangingPunct="1">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4.2.2</a:t>
            </a:r>
            <a:r>
              <a:rPr lang="zh-CN" altLang="en-US" sz="2800" b="1" smtClean="0">
                <a:latin typeface="Times New Roman" pitchFamily="18" charset="0"/>
              </a:rPr>
              <a:t>   非标准节流装置</a:t>
            </a:r>
          </a:p>
          <a:p>
            <a:pPr eaLnBrk="1" hangingPunct="1">
              <a:buFont typeface="Wingdings" pitchFamily="2" charset="2"/>
              <a:buNone/>
            </a:pPr>
            <a:endParaRPr lang="zh-CN" altLang="en-US" sz="2800" b="1" smtClean="0">
              <a:latin typeface="Times New Roman" pitchFamily="18" charset="0"/>
            </a:endParaRPr>
          </a:p>
          <a:p>
            <a:pPr eaLnBrk="1" hangingPunct="1">
              <a:buFont typeface="Wingdings" pitchFamily="2" charset="2"/>
              <a:buNone/>
            </a:pPr>
            <a:r>
              <a:rPr lang="zh-CN" altLang="en-US" sz="2800" b="1" smtClean="0">
                <a:latin typeface="Times New Roman" pitchFamily="18" charset="0"/>
              </a:rPr>
              <a:t> 1、适用条件：低速、高粘度和小口径管路的流动，即适用于低雷诺数的流动。而且适用于脏污流体</a:t>
            </a:r>
          </a:p>
          <a:p>
            <a:pPr eaLnBrk="1" hangingPunct="1">
              <a:spcBef>
                <a:spcPct val="50000"/>
              </a:spcBef>
              <a:buFont typeface="Wingdings" pitchFamily="2" charset="2"/>
              <a:buNone/>
            </a:pPr>
            <a:r>
              <a:rPr lang="zh-CN" altLang="en-US" sz="2800" b="1" smtClean="0">
                <a:latin typeface="Times New Roman" pitchFamily="18" charset="0"/>
              </a:rPr>
              <a:t> 2、类型</a:t>
            </a:r>
          </a:p>
          <a:p>
            <a:pPr eaLnBrk="1" hangingPunct="1">
              <a:buFont typeface="Wingdings" pitchFamily="2" charset="2"/>
              <a:buNone/>
            </a:pPr>
            <a:r>
              <a:rPr lang="zh-CN" altLang="en-US" sz="2800" b="1" smtClean="0">
                <a:latin typeface="Times New Roman" pitchFamily="18" charset="0"/>
              </a:rPr>
              <a:t>  1）四分之一圆弧孔板</a:t>
            </a:r>
          </a:p>
          <a:p>
            <a:pPr eaLnBrk="1" hangingPunct="1">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one-fourth</a:t>
            </a:r>
            <a:r>
              <a:rPr lang="en-US" altLang="zh-CN" sz="2800" smtClean="0">
                <a:latin typeface="Times New Roman" pitchFamily="18" charset="0"/>
              </a:rPr>
              <a:t> </a:t>
            </a:r>
            <a:r>
              <a:rPr lang="en-US" altLang="zh-CN" sz="2800" b="1" smtClean="0">
                <a:latin typeface="Times New Roman" pitchFamily="18" charset="0"/>
              </a:rPr>
              <a:t>arc</a:t>
            </a:r>
            <a:r>
              <a:rPr lang="en-US" altLang="zh-CN" sz="2800" smtClean="0">
                <a:latin typeface="Times New Roman" pitchFamily="18" charset="0"/>
              </a:rPr>
              <a:t> </a:t>
            </a:r>
            <a:r>
              <a:rPr lang="en-US" altLang="zh-CN" sz="2800" b="1" smtClean="0">
                <a:latin typeface="Times New Roman" pitchFamily="18" charset="0"/>
              </a:rPr>
              <a:t>orifice </a:t>
            </a:r>
            <a:endParaRPr lang="zh-CN" altLang="en-US" sz="2800" b="1" smtClean="0">
              <a:latin typeface="Times New Roman" pitchFamily="18" charset="0"/>
            </a:endParaRPr>
          </a:p>
          <a:p>
            <a:pPr eaLnBrk="1" hangingPunct="1">
              <a:buFont typeface="Wingdings" pitchFamily="2" charset="2"/>
              <a:buNone/>
            </a:pPr>
            <a:r>
              <a:rPr lang="zh-CN" altLang="en-US" sz="2800" b="1" smtClean="0">
                <a:latin typeface="Times New Roman" pitchFamily="18" charset="0"/>
              </a:rPr>
              <a:t>  2）锥形入口孔板</a:t>
            </a:r>
          </a:p>
          <a:p>
            <a:pPr eaLnBrk="1" hangingPunct="1">
              <a:buFont typeface="Wingdings" pitchFamily="2" charset="2"/>
              <a:buNone/>
            </a:pPr>
            <a:r>
              <a:rPr lang="en-US" altLang="zh-CN" sz="2800" b="1" smtClean="0">
                <a:latin typeface="Times New Roman" pitchFamily="18" charset="0"/>
              </a:rPr>
              <a:t>  conical entrance orifice plate</a:t>
            </a:r>
            <a:r>
              <a:rPr lang="en-US" altLang="zh-CN" sz="2800" smtClean="0">
                <a:latin typeface="Times New Roman" pitchFamily="18" charset="0"/>
              </a:rPr>
              <a:t> </a:t>
            </a:r>
            <a:r>
              <a:rPr lang="zh-CN" altLang="en-US" sz="2800" b="1" smtClean="0">
                <a:latin typeface="Times New Roman" pitchFamily="18" charset="0"/>
              </a:rPr>
              <a:t>（反向孔板）</a:t>
            </a:r>
          </a:p>
          <a:p>
            <a:pPr eaLnBrk="1" hangingPunct="1">
              <a:buFont typeface="Wingdings" pitchFamily="2" charset="2"/>
              <a:buNone/>
            </a:pPr>
            <a:r>
              <a:rPr lang="en-US" altLang="zh-CN" sz="2800" b="1" smtClean="0">
                <a:latin typeface="Times New Roman" pitchFamily="18" charset="0"/>
              </a:rPr>
              <a:t>  </a:t>
            </a:r>
          </a:p>
        </p:txBody>
      </p:sp>
      <p:sp>
        <p:nvSpPr>
          <p:cNvPr id="45058" name="Rectangle 10"/>
          <p:cNvSpPr>
            <a:spLocks noChangeArrowheads="1"/>
          </p:cNvSpPr>
          <p:nvPr/>
        </p:nvSpPr>
        <p:spPr bwMode="auto">
          <a:xfrm>
            <a:off x="-814388" y="1668463"/>
            <a:ext cx="9144001" cy="0"/>
          </a:xfrm>
          <a:prstGeom prst="rect">
            <a:avLst/>
          </a:prstGeom>
          <a:noFill/>
          <a:ln w="9525">
            <a:noFill/>
            <a:miter lim="800000"/>
            <a:headEnd/>
            <a:tailEnd/>
          </a:ln>
        </p:spPr>
        <p:txBody>
          <a:bodyPr>
            <a:spAutoFit/>
          </a:bodyPr>
          <a:lstStyle/>
          <a:p>
            <a:endParaRPr lang="zh-CN" altLang="en-US">
              <a:latin typeface="Calibri" pitchFamily="34" charset="0"/>
            </a:endParaRPr>
          </a:p>
        </p:txBody>
      </p:sp>
      <p:pic>
        <p:nvPicPr>
          <p:cNvPr id="45059" name="Picture 14" descr=" 供应低雷诺数用节流装置-1/4圆孔板">
            <a:hlinkClick r:id="rId3"/>
          </p:cNvPr>
          <p:cNvPicPr>
            <a:picLocks noChangeAspect="1" noChangeArrowheads="1"/>
          </p:cNvPicPr>
          <p:nvPr/>
        </p:nvPicPr>
        <p:blipFill>
          <a:blip r:embed="rId4"/>
          <a:srcRect/>
          <a:stretch>
            <a:fillRect/>
          </a:stretch>
        </p:blipFill>
        <p:spPr bwMode="auto">
          <a:xfrm>
            <a:off x="5435600" y="2492375"/>
            <a:ext cx="2592388" cy="2087563"/>
          </a:xfrm>
          <a:prstGeom prst="rect">
            <a:avLst/>
          </a:prstGeom>
          <a:noFill/>
          <a:ln w="9525">
            <a:noFill/>
            <a:miter lim="800000"/>
            <a:headEnd/>
            <a:tailEnd/>
          </a:ln>
        </p:spPr>
      </p:pic>
    </p:spTree>
  </p:cSld>
  <p:clrMapOvr>
    <a:masterClrMapping/>
  </p:clrMapOvr>
  <p:transition>
    <p:sndAc>
      <p:stSnd>
        <p:snd r:embed="rId2" name="chimes.wav"/>
      </p:stSnd>
    </p:sndAc>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1" name="Rectangle 3"/>
          <p:cNvSpPr>
            <a:spLocks noGrp="1" noChangeArrowheads="1"/>
          </p:cNvSpPr>
          <p:nvPr>
            <p:ph type="body" idx="1"/>
          </p:nvPr>
        </p:nvSpPr>
        <p:spPr>
          <a:xfrm>
            <a:off x="571500" y="1357313"/>
            <a:ext cx="7772400" cy="4114800"/>
          </a:xfrm>
        </p:spPr>
        <p:txBody>
          <a:bodyPr/>
          <a:lstStyle/>
          <a:p>
            <a:pPr eaLnBrk="1" hangingPunct="1">
              <a:lnSpc>
                <a:spcPct val="115000"/>
              </a:lnSpc>
              <a:spcBef>
                <a:spcPct val="0"/>
              </a:spcBef>
              <a:buFontTx/>
              <a:buChar char="•"/>
            </a:pPr>
            <a:r>
              <a:rPr lang="zh-CN" altLang="en-US" b="1" smtClean="0"/>
              <a:t>电液动执行机构是将</a:t>
            </a:r>
            <a:r>
              <a:rPr lang="zh-CN" altLang="en-US" b="1" smtClean="0">
                <a:solidFill>
                  <a:srgbClr val="FF0000"/>
                </a:solidFill>
              </a:rPr>
              <a:t>电机、油泵、电液伺服阀集成</a:t>
            </a:r>
            <a:r>
              <a:rPr lang="zh-CN" altLang="en-US" b="1" smtClean="0"/>
              <a:t>于一体，只要接入电源和控制信号即可工作。</a:t>
            </a:r>
          </a:p>
          <a:p>
            <a:pPr eaLnBrk="1" hangingPunct="1">
              <a:lnSpc>
                <a:spcPct val="115000"/>
              </a:lnSpc>
              <a:spcBef>
                <a:spcPct val="0"/>
              </a:spcBef>
              <a:buFont typeface="Wingdings" pitchFamily="2" charset="2"/>
              <a:buNone/>
            </a:pPr>
            <a:endParaRPr lang="zh-CN" altLang="en-US" b="1" smtClean="0"/>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1554" name="Object 2"/>
          <p:cNvGraphicFramePr>
            <a:graphicFrameLocks noChangeAspect="1"/>
          </p:cNvGraphicFramePr>
          <p:nvPr/>
        </p:nvGraphicFramePr>
        <p:xfrm>
          <a:off x="1258888" y="1052513"/>
          <a:ext cx="7416800" cy="5256212"/>
        </p:xfrm>
        <a:graphic>
          <a:graphicData uri="http://schemas.openxmlformats.org/presentationml/2006/ole">
            <mc:AlternateContent xmlns:mc="http://schemas.openxmlformats.org/markup-compatibility/2006">
              <mc:Choice xmlns:v="urn:schemas-microsoft-com:vml" Requires="v">
                <p:oleObj spid="_x0000_s350223" name="位图图像" r:id="rId3" imgW="6419048" imgH="3905795" progId="PBrush">
                  <p:embed/>
                </p:oleObj>
              </mc:Choice>
              <mc:Fallback>
                <p:oleObj name="位图图像" r:id="rId3" imgW="6419048" imgH="3905795"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052513"/>
                        <a:ext cx="74168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0211" name="Line 5"/>
          <p:cNvSpPr>
            <a:spLocks noChangeShapeType="1"/>
          </p:cNvSpPr>
          <p:nvPr/>
        </p:nvSpPr>
        <p:spPr bwMode="auto">
          <a:xfrm>
            <a:off x="395288" y="908050"/>
            <a:ext cx="8569325" cy="0"/>
          </a:xfrm>
          <a:prstGeom prst="line">
            <a:avLst/>
          </a:prstGeom>
          <a:noFill/>
          <a:ln w="38100">
            <a:solidFill>
              <a:srgbClr val="FF3300"/>
            </a:solidFill>
            <a:round/>
            <a:headEnd/>
            <a:tailEnd/>
          </a:ln>
        </p:spPr>
        <p:txBody>
          <a:bodyPr wrap="none"/>
          <a:lstStyle/>
          <a:p>
            <a:endParaRPr lang="zh-CN" altLang="en-US"/>
          </a:p>
        </p:txBody>
      </p:sp>
      <p:sp>
        <p:nvSpPr>
          <p:cNvPr id="791558" name="Text Box 6"/>
          <p:cNvSpPr txBox="1">
            <a:spLocks noChangeArrowheads="1"/>
          </p:cNvSpPr>
          <p:nvPr/>
        </p:nvSpPr>
        <p:spPr bwMode="auto">
          <a:xfrm>
            <a:off x="395288" y="1700213"/>
            <a:ext cx="503237" cy="1187450"/>
          </a:xfrm>
          <a:prstGeom prst="rect">
            <a:avLst/>
          </a:prstGeom>
          <a:noFill/>
          <a:ln w="9525">
            <a:noFill/>
            <a:miter lim="800000"/>
            <a:headEnd/>
            <a:tailEnd/>
          </a:ln>
        </p:spPr>
        <p:txBody>
          <a:bodyPr>
            <a:spAutoFit/>
          </a:bodyPr>
          <a:lstStyle/>
          <a:p>
            <a:pPr>
              <a:spcBef>
                <a:spcPct val="50000"/>
              </a:spcBef>
            </a:pPr>
            <a:r>
              <a:rPr kumimoji="1" lang="zh-CN" altLang="en-US" sz="2400" b="1">
                <a:latin typeface="Tahoma" pitchFamily="34" charset="0"/>
              </a:rPr>
              <a:t>液压缸</a:t>
            </a:r>
          </a:p>
        </p:txBody>
      </p:sp>
    </p:spTree>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3" name="Text Box 5"/>
          <p:cNvSpPr txBox="1">
            <a:spLocks noChangeArrowheads="1"/>
          </p:cNvSpPr>
          <p:nvPr/>
        </p:nvSpPr>
        <p:spPr bwMode="auto">
          <a:xfrm>
            <a:off x="900113" y="2276475"/>
            <a:ext cx="431800" cy="1552575"/>
          </a:xfrm>
          <a:prstGeom prst="rect">
            <a:avLst/>
          </a:prstGeom>
          <a:noFill/>
          <a:ln w="9525">
            <a:noFill/>
            <a:miter lim="800000"/>
            <a:headEnd/>
            <a:tailEnd/>
          </a:ln>
        </p:spPr>
        <p:txBody>
          <a:bodyPr>
            <a:spAutoFit/>
          </a:bodyPr>
          <a:lstStyle/>
          <a:p>
            <a:pPr>
              <a:spcBef>
                <a:spcPct val="50000"/>
              </a:spcBef>
            </a:pPr>
            <a:r>
              <a:rPr kumimoji="1" lang="zh-CN" altLang="en-US" sz="2400" b="1">
                <a:latin typeface="Tahoma" pitchFamily="34" charset="0"/>
              </a:rPr>
              <a:t>液压马达</a:t>
            </a:r>
          </a:p>
        </p:txBody>
      </p:sp>
      <p:pic>
        <p:nvPicPr>
          <p:cNvPr id="734210" name="Picture 1"/>
          <p:cNvPicPr>
            <a:picLocks noChangeAspect="1" noChangeArrowheads="1"/>
          </p:cNvPicPr>
          <p:nvPr/>
        </p:nvPicPr>
        <p:blipFill>
          <a:blip r:embed="rId2"/>
          <a:srcRect/>
          <a:stretch>
            <a:fillRect/>
          </a:stretch>
        </p:blipFill>
        <p:spPr bwMode="auto">
          <a:xfrm>
            <a:off x="1428750" y="1071563"/>
            <a:ext cx="6572250" cy="495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Text Box 2"/>
          <p:cNvSpPr txBox="1">
            <a:spLocks noChangeArrowheads="1"/>
          </p:cNvSpPr>
          <p:nvPr/>
        </p:nvSpPr>
        <p:spPr bwMode="auto">
          <a:xfrm>
            <a:off x="642938" y="357188"/>
            <a:ext cx="7993062" cy="2862262"/>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a:latin typeface="宋体" charset="-122"/>
              </a:rPr>
              <a:t>优点：</a:t>
            </a:r>
            <a:br>
              <a:rPr kumimoji="1" lang="zh-CN" altLang="en-US" sz="2400" b="1">
                <a:latin typeface="宋体" charset="-122"/>
              </a:rPr>
            </a:br>
            <a:r>
              <a:rPr kumimoji="1" lang="zh-CN" altLang="en-US" sz="2400" b="1">
                <a:latin typeface="宋体" charset="-122"/>
              </a:rPr>
              <a:t>　 （</a:t>
            </a:r>
            <a:r>
              <a:rPr kumimoji="1" lang="en-US" altLang="zh-CN" sz="2400" b="1">
                <a:latin typeface="宋体" charset="-122"/>
              </a:rPr>
              <a:t>1</a:t>
            </a:r>
            <a:r>
              <a:rPr kumimoji="1" lang="zh-CN" altLang="en-US" sz="2400" b="1">
                <a:latin typeface="宋体" charset="-122"/>
              </a:rPr>
              <a:t>）容易获得比较大的扭矩和功率；</a:t>
            </a:r>
            <a:br>
              <a:rPr kumimoji="1" lang="zh-CN" altLang="en-US" sz="2400" b="1">
                <a:latin typeface="宋体" charset="-122"/>
              </a:rPr>
            </a:br>
            <a:r>
              <a:rPr kumimoji="1" lang="zh-CN" altLang="en-US" sz="2400" b="1">
                <a:latin typeface="宋体" charset="-122"/>
              </a:rPr>
              <a:t>　 （</a:t>
            </a:r>
            <a:r>
              <a:rPr kumimoji="1" lang="en-US" altLang="zh-CN" sz="2400" b="1">
                <a:latin typeface="宋体" charset="-122"/>
              </a:rPr>
              <a:t>2</a:t>
            </a:r>
            <a:r>
              <a:rPr kumimoji="1" lang="zh-CN" altLang="en-US" sz="2400" b="1">
                <a:latin typeface="宋体" charset="-122"/>
              </a:rPr>
              <a:t>）功率</a:t>
            </a:r>
            <a:r>
              <a:rPr kumimoji="1" lang="en-US" altLang="zh-CN" sz="2400" b="1">
                <a:latin typeface="宋体" charset="-122"/>
              </a:rPr>
              <a:t>/</a:t>
            </a:r>
            <a:r>
              <a:rPr kumimoji="1" lang="zh-CN" altLang="en-US" sz="2400" b="1">
                <a:latin typeface="宋体" charset="-122"/>
              </a:rPr>
              <a:t>重量比大，可以减小执行装置的体积；</a:t>
            </a:r>
            <a:br>
              <a:rPr kumimoji="1" lang="zh-CN" altLang="en-US" sz="2400" b="1">
                <a:latin typeface="宋体" charset="-122"/>
              </a:rPr>
            </a:br>
            <a:r>
              <a:rPr kumimoji="1" lang="zh-CN" altLang="en-US" sz="2400" b="1">
                <a:latin typeface="宋体" charset="-122"/>
              </a:rPr>
              <a:t>　 （</a:t>
            </a:r>
            <a:r>
              <a:rPr kumimoji="1" lang="en-US" altLang="zh-CN" sz="2400" b="1">
                <a:latin typeface="宋体" charset="-122"/>
              </a:rPr>
              <a:t>3</a:t>
            </a:r>
            <a:r>
              <a:rPr kumimoji="1" lang="zh-CN" altLang="en-US" sz="2400" b="1">
                <a:latin typeface="宋体" charset="-122"/>
              </a:rPr>
              <a:t>）刚度高，能够实现高速、高精度的位置控制；</a:t>
            </a:r>
            <a:br>
              <a:rPr kumimoji="1" lang="zh-CN" altLang="en-US" sz="2400" b="1">
                <a:latin typeface="宋体" charset="-122"/>
              </a:rPr>
            </a:br>
            <a:r>
              <a:rPr kumimoji="1" lang="zh-CN" altLang="en-US" sz="2400" b="1">
                <a:latin typeface="宋体" charset="-122"/>
              </a:rPr>
              <a:t>　 （</a:t>
            </a:r>
            <a:r>
              <a:rPr kumimoji="1" lang="en-US" altLang="zh-CN" sz="2400" b="1">
                <a:latin typeface="宋体" charset="-122"/>
              </a:rPr>
              <a:t>4</a:t>
            </a:r>
            <a:r>
              <a:rPr kumimoji="1" lang="zh-CN" altLang="en-US" sz="2400" b="1">
                <a:latin typeface="宋体" charset="-122"/>
              </a:rPr>
              <a:t>）通过流量控制可以实现无级变速。</a:t>
            </a:r>
          </a:p>
        </p:txBody>
      </p:sp>
      <p:sp>
        <p:nvSpPr>
          <p:cNvPr id="792579" name="Text Box 3"/>
          <p:cNvSpPr txBox="1">
            <a:spLocks noChangeArrowheads="1"/>
          </p:cNvSpPr>
          <p:nvPr/>
        </p:nvSpPr>
        <p:spPr bwMode="auto">
          <a:xfrm>
            <a:off x="785813" y="3071813"/>
            <a:ext cx="7632700" cy="2216150"/>
          </a:xfrm>
          <a:prstGeom prst="rect">
            <a:avLst/>
          </a:prstGeom>
          <a:noFill/>
          <a:ln w="9525">
            <a:noFill/>
            <a:miter lim="800000"/>
            <a:headEnd/>
            <a:tailEnd/>
          </a:ln>
        </p:spPr>
        <p:txBody>
          <a:bodyPr>
            <a:spAutoFit/>
          </a:bodyPr>
          <a:lstStyle/>
          <a:p>
            <a:pPr>
              <a:lnSpc>
                <a:spcPct val="115000"/>
              </a:lnSpc>
            </a:pPr>
            <a:r>
              <a:rPr kumimoji="1" lang="zh-CN" altLang="en-US" b="1">
                <a:latin typeface="宋体" charset="-122"/>
              </a:rPr>
              <a:t>缺点：</a:t>
            </a:r>
            <a:r>
              <a:rPr kumimoji="1" lang="zh-CN" altLang="en-US" sz="2400" b="1">
                <a:latin typeface="宋体" charset="-122"/>
              </a:rPr>
              <a:t>　 </a:t>
            </a:r>
          </a:p>
          <a:p>
            <a:pPr>
              <a:lnSpc>
                <a:spcPct val="115000"/>
              </a:lnSpc>
            </a:pPr>
            <a:r>
              <a:rPr kumimoji="1" lang="zh-CN" altLang="en-US" sz="2400" b="1">
                <a:latin typeface="宋体" charset="-122"/>
              </a:rPr>
              <a:t>  （</a:t>
            </a:r>
            <a:r>
              <a:rPr kumimoji="1" lang="en-US" altLang="zh-CN" sz="2400" b="1">
                <a:latin typeface="宋体" charset="-122"/>
              </a:rPr>
              <a:t>1</a:t>
            </a:r>
            <a:r>
              <a:rPr kumimoji="1" lang="zh-CN" altLang="en-US" sz="2400" b="1">
                <a:latin typeface="宋体" charset="-122"/>
              </a:rPr>
              <a:t>）必须对油的温度和污染进行控制，稳定性较差；</a:t>
            </a:r>
            <a:br>
              <a:rPr kumimoji="1" lang="zh-CN" altLang="en-US" sz="2400" b="1">
                <a:latin typeface="宋体" charset="-122"/>
              </a:rPr>
            </a:br>
            <a:r>
              <a:rPr kumimoji="1" lang="zh-CN" altLang="en-US" sz="2400" b="1">
                <a:latin typeface="宋体" charset="-122"/>
              </a:rPr>
              <a:t>　（</a:t>
            </a:r>
            <a:r>
              <a:rPr kumimoji="1" lang="en-US" altLang="zh-CN" sz="2400" b="1">
                <a:latin typeface="宋体" charset="-122"/>
              </a:rPr>
              <a:t>2</a:t>
            </a:r>
            <a:r>
              <a:rPr kumimoji="1" lang="zh-CN" altLang="en-US" sz="2400" b="1">
                <a:latin typeface="宋体" charset="-122"/>
              </a:rPr>
              <a:t>）有因漏油而发生火灾的危险；</a:t>
            </a:r>
            <a:br>
              <a:rPr kumimoji="1" lang="zh-CN" altLang="en-US" sz="2400" b="1">
                <a:latin typeface="宋体" charset="-122"/>
              </a:rPr>
            </a:br>
            <a:r>
              <a:rPr kumimoji="1" lang="zh-CN" altLang="en-US" sz="2400" b="1">
                <a:latin typeface="宋体" charset="-122"/>
              </a:rPr>
              <a:t>　（</a:t>
            </a:r>
            <a:r>
              <a:rPr kumimoji="1" lang="en-US" altLang="zh-CN" sz="2400" b="1">
                <a:latin typeface="宋体" charset="-122"/>
              </a:rPr>
              <a:t>3</a:t>
            </a:r>
            <a:r>
              <a:rPr kumimoji="1" lang="zh-CN" altLang="en-US" sz="2400" b="1">
                <a:latin typeface="宋体" charset="-122"/>
              </a:rPr>
              <a:t>）液压油源和进油、回油管路等附属设备占空间较大。</a:t>
            </a:r>
          </a:p>
        </p:txBody>
      </p:sp>
    </p:spTree>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7" name="Text Box 4"/>
          <p:cNvSpPr txBox="1">
            <a:spLocks noChangeArrowheads="1"/>
          </p:cNvSpPr>
          <p:nvPr/>
        </p:nvSpPr>
        <p:spPr bwMode="auto">
          <a:xfrm>
            <a:off x="2743200" y="4343400"/>
            <a:ext cx="184150" cy="641350"/>
          </a:xfrm>
          <a:prstGeom prst="rect">
            <a:avLst/>
          </a:prstGeom>
          <a:noFill/>
          <a:ln w="9525">
            <a:noFill/>
            <a:miter lim="800000"/>
            <a:headEnd/>
            <a:tailEnd/>
          </a:ln>
        </p:spPr>
        <p:txBody>
          <a:bodyPr wrap="none">
            <a:spAutoFit/>
          </a:bodyPr>
          <a:lstStyle/>
          <a:p>
            <a:endParaRPr kumimoji="1" lang="zh-CN" altLang="zh-CN" sz="3600">
              <a:latin typeface="Times New Roman" pitchFamily="18" charset="0"/>
            </a:endParaRPr>
          </a:p>
        </p:txBody>
      </p:sp>
      <p:sp>
        <p:nvSpPr>
          <p:cNvPr id="736258" name="Text Box 5"/>
          <p:cNvSpPr txBox="1">
            <a:spLocks noChangeArrowheads="1"/>
          </p:cNvSpPr>
          <p:nvPr/>
        </p:nvSpPr>
        <p:spPr bwMode="auto">
          <a:xfrm>
            <a:off x="2627313" y="0"/>
            <a:ext cx="2952750"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ea typeface="楷体_GB2312" pitchFamily="49" charset="-122"/>
              </a:rPr>
              <a:t>气动驱动</a:t>
            </a:r>
          </a:p>
        </p:txBody>
      </p:sp>
      <p:pic>
        <p:nvPicPr>
          <p:cNvPr id="736259" name="Picture 63"/>
          <p:cNvPicPr>
            <a:picLocks noChangeAspect="1" noChangeArrowheads="1"/>
          </p:cNvPicPr>
          <p:nvPr/>
        </p:nvPicPr>
        <p:blipFill>
          <a:blip r:embed="rId2"/>
          <a:srcRect/>
          <a:stretch>
            <a:fillRect/>
          </a:stretch>
        </p:blipFill>
        <p:spPr bwMode="auto">
          <a:xfrm>
            <a:off x="500063" y="1428750"/>
            <a:ext cx="7816850" cy="3714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8" name="Rectangle 6"/>
          <p:cNvSpPr>
            <a:spLocks noChangeArrowheads="1"/>
          </p:cNvSpPr>
          <p:nvPr/>
        </p:nvSpPr>
        <p:spPr bwMode="auto">
          <a:xfrm>
            <a:off x="571500" y="214313"/>
            <a:ext cx="7164388" cy="461962"/>
          </a:xfrm>
          <a:prstGeom prst="rect">
            <a:avLst/>
          </a:prstGeom>
          <a:noFill/>
          <a:ln w="9525">
            <a:noFill/>
            <a:miter lim="800000"/>
            <a:headEnd/>
            <a:tailEnd/>
          </a:ln>
        </p:spPr>
        <p:txBody>
          <a:bodyPr>
            <a:spAutoFit/>
          </a:bodyPr>
          <a:lstStyle/>
          <a:p>
            <a:r>
              <a:rPr kumimoji="1" lang="zh-CN" altLang="en-US" sz="2400" b="1">
                <a:latin typeface="Times New Roman" pitchFamily="18" charset="0"/>
              </a:rPr>
              <a:t>气动执行装置的种类：气缸、气动马达。</a:t>
            </a:r>
          </a:p>
        </p:txBody>
      </p:sp>
      <p:pic>
        <p:nvPicPr>
          <p:cNvPr id="737282" name="Picture 8"/>
          <p:cNvPicPr>
            <a:picLocks noChangeAspect="1" noChangeArrowheads="1"/>
          </p:cNvPicPr>
          <p:nvPr/>
        </p:nvPicPr>
        <p:blipFill>
          <a:blip r:embed="rId2"/>
          <a:srcRect/>
          <a:stretch>
            <a:fillRect/>
          </a:stretch>
        </p:blipFill>
        <p:spPr bwMode="auto">
          <a:xfrm>
            <a:off x="611188" y="1844675"/>
            <a:ext cx="7561262" cy="33432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6678"/>
                                        </p:tgtEl>
                                        <p:attrNameLst>
                                          <p:attrName>style.visibility</p:attrName>
                                        </p:attrNameLst>
                                      </p:cBhvr>
                                      <p:to>
                                        <p:strVal val="visible"/>
                                      </p:to>
                                    </p:set>
                                    <p:anim calcmode="lin" valueType="num">
                                      <p:cBhvr additive="base">
                                        <p:cTn id="7" dur="500" fill="hold"/>
                                        <p:tgtEl>
                                          <p:spTgt spid="796678"/>
                                        </p:tgtEl>
                                        <p:attrNameLst>
                                          <p:attrName>ppt_x</p:attrName>
                                        </p:attrNameLst>
                                      </p:cBhvr>
                                      <p:tavLst>
                                        <p:tav tm="0">
                                          <p:val>
                                            <p:strVal val="#ppt_x"/>
                                          </p:val>
                                        </p:tav>
                                        <p:tav tm="100000">
                                          <p:val>
                                            <p:strVal val="#ppt_x"/>
                                          </p:val>
                                        </p:tav>
                                      </p:tavLst>
                                    </p:anim>
                                    <p:anim calcmode="lin" valueType="num">
                                      <p:cBhvr additive="base">
                                        <p:cTn id="8" dur="500" fill="hold"/>
                                        <p:tgtEl>
                                          <p:spTgt spid="79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8" grpId="0" autoUpdateAnimBg="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305" name="Picture 4"/>
          <p:cNvPicPr>
            <a:picLocks noChangeAspect="1" noChangeArrowheads="1"/>
          </p:cNvPicPr>
          <p:nvPr/>
        </p:nvPicPr>
        <p:blipFill>
          <a:blip r:embed="rId2"/>
          <a:srcRect/>
          <a:stretch>
            <a:fillRect/>
          </a:stretch>
        </p:blipFill>
        <p:spPr bwMode="auto">
          <a:xfrm>
            <a:off x="827088" y="765175"/>
            <a:ext cx="6697662" cy="57515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Text Box 2"/>
          <p:cNvSpPr txBox="1">
            <a:spLocks noChangeArrowheads="1"/>
          </p:cNvSpPr>
          <p:nvPr/>
        </p:nvSpPr>
        <p:spPr bwMode="auto">
          <a:xfrm>
            <a:off x="611188" y="908050"/>
            <a:ext cx="7561262" cy="5484813"/>
          </a:xfrm>
          <a:prstGeom prst="rect">
            <a:avLst/>
          </a:prstGeom>
          <a:noFill/>
          <a:ln w="9525">
            <a:noFill/>
            <a:miter lim="800000"/>
            <a:headEnd/>
            <a:tailEnd/>
          </a:ln>
        </p:spPr>
        <p:txBody>
          <a:bodyPr>
            <a:spAutoFit/>
          </a:bodyPr>
          <a:lstStyle/>
          <a:p>
            <a:pPr algn="just"/>
            <a:r>
              <a:rPr kumimoji="1" lang="zh-CN" altLang="en-US" sz="2400" b="1">
                <a:latin typeface="宋体" charset="-122"/>
              </a:rPr>
              <a:t>优点：</a:t>
            </a:r>
            <a:endParaRPr kumimoji="1" lang="en-US" altLang="zh-CN" sz="2400" b="1">
              <a:latin typeface="宋体" charset="-122"/>
            </a:endParaRPr>
          </a:p>
          <a:p>
            <a:pPr algn="just"/>
            <a:r>
              <a:rPr kumimoji="1" lang="zh-CN" altLang="en-US" sz="2400" b="1">
                <a:latin typeface="宋体" charset="-122"/>
              </a:rPr>
              <a:t>（</a:t>
            </a:r>
            <a:r>
              <a:rPr kumimoji="1" lang="en-US" altLang="zh-CN" sz="2400" b="1">
                <a:latin typeface="宋体" charset="-122"/>
              </a:rPr>
              <a:t>1</a:t>
            </a:r>
            <a:r>
              <a:rPr kumimoji="1" lang="zh-CN" altLang="en-US" sz="2400" b="1">
                <a:latin typeface="宋体" charset="-122"/>
              </a:rPr>
              <a:t>）利用气缸可以实现高速直线运动；　    </a:t>
            </a:r>
            <a:endParaRPr kumimoji="1" lang="en-US" altLang="zh-CN" sz="2400" b="1">
              <a:latin typeface="宋体" charset="-122"/>
            </a:endParaRPr>
          </a:p>
          <a:p>
            <a:pPr algn="just"/>
            <a:r>
              <a:rPr kumimoji="1" lang="zh-CN" altLang="en-US" sz="2400" b="1">
                <a:latin typeface="宋体" charset="-122"/>
              </a:rPr>
              <a:t>（</a:t>
            </a:r>
            <a:r>
              <a:rPr kumimoji="1" lang="en-US" altLang="zh-CN" sz="2400" b="1">
                <a:latin typeface="宋体" charset="-122"/>
              </a:rPr>
              <a:t>2</a:t>
            </a:r>
            <a:r>
              <a:rPr kumimoji="1" lang="zh-CN" altLang="en-US" sz="2400" b="1">
                <a:latin typeface="宋体" charset="-122"/>
              </a:rPr>
              <a:t>）利用空气的可压缩性容易实现力控制和缓冲控制     </a:t>
            </a:r>
            <a:endParaRPr kumimoji="1" lang="en-US" altLang="zh-CN" sz="2400" b="1">
              <a:latin typeface="宋体" charset="-122"/>
            </a:endParaRPr>
          </a:p>
          <a:p>
            <a:pPr algn="just"/>
            <a:r>
              <a:rPr kumimoji="1" lang="zh-CN" altLang="en-US" sz="2400" b="1">
                <a:latin typeface="宋体" charset="-122"/>
              </a:rPr>
              <a:t>（</a:t>
            </a:r>
            <a:r>
              <a:rPr kumimoji="1" lang="en-US" altLang="zh-CN" sz="2400" b="1">
                <a:latin typeface="宋体" charset="-122"/>
              </a:rPr>
              <a:t>3</a:t>
            </a:r>
            <a:r>
              <a:rPr kumimoji="1" lang="zh-CN" altLang="en-US" sz="2400" b="1">
                <a:latin typeface="宋体" charset="-122"/>
              </a:rPr>
              <a:t>）无火灾危险和环境污染；</a:t>
            </a:r>
            <a:endParaRPr kumimoji="1" lang="en-US" altLang="zh-CN" sz="2400" b="1">
              <a:latin typeface="宋体" charset="-122"/>
            </a:endParaRPr>
          </a:p>
          <a:p>
            <a:pPr algn="just"/>
            <a:r>
              <a:rPr kumimoji="1" lang="zh-CN" altLang="en-US" sz="2400" b="1">
                <a:latin typeface="宋体" charset="-122"/>
              </a:rPr>
              <a:t>（</a:t>
            </a:r>
            <a:r>
              <a:rPr kumimoji="1" lang="en-US" altLang="zh-CN" sz="2400" b="1">
                <a:latin typeface="宋体" charset="-122"/>
              </a:rPr>
              <a:t>4</a:t>
            </a:r>
            <a:r>
              <a:rPr kumimoji="1" lang="zh-CN" altLang="en-US" sz="2400" b="1">
                <a:latin typeface="宋体" charset="-122"/>
              </a:rPr>
              <a:t>）系统结构简单，价格低。</a:t>
            </a:r>
            <a:endParaRPr kumimoji="1" lang="en-US" altLang="zh-CN" sz="2400" b="1">
              <a:latin typeface="宋体" charset="-122"/>
            </a:endParaRPr>
          </a:p>
          <a:p>
            <a:pPr algn="just"/>
            <a:r>
              <a:rPr kumimoji="1" lang="zh-CN" altLang="en-US" sz="2400" b="1">
                <a:latin typeface="宋体" charset="-122"/>
              </a:rPr>
              <a:t>缺点：</a:t>
            </a:r>
            <a:endParaRPr kumimoji="1" lang="en-US" altLang="zh-CN" sz="2400" b="1">
              <a:latin typeface="宋体" charset="-122"/>
            </a:endParaRPr>
          </a:p>
          <a:p>
            <a:pPr algn="just"/>
            <a:r>
              <a:rPr kumimoji="1" lang="zh-CN" altLang="en-US" sz="2400" b="1">
                <a:latin typeface="宋体" charset="-122"/>
              </a:rPr>
              <a:t>（</a:t>
            </a:r>
            <a:r>
              <a:rPr kumimoji="1" lang="en-US" altLang="zh-CN" sz="2400" b="1">
                <a:latin typeface="宋体" charset="-122"/>
              </a:rPr>
              <a:t>1</a:t>
            </a:r>
            <a:r>
              <a:rPr kumimoji="1" lang="zh-CN" altLang="en-US" sz="2400" b="1">
                <a:latin typeface="宋体" charset="-122"/>
              </a:rPr>
              <a:t>） 由于空气的可压缩性，高精度的位置控制和速度</a:t>
            </a:r>
            <a:r>
              <a:rPr kumimoji="1" lang="en-US" altLang="zh-CN" sz="2400" b="1">
                <a:latin typeface="宋体" charset="-122"/>
              </a:rPr>
              <a:t>           </a:t>
            </a:r>
            <a:r>
              <a:rPr kumimoji="1" lang="zh-CN" altLang="en-US" sz="2400" b="1">
                <a:latin typeface="宋体" charset="-122"/>
              </a:rPr>
              <a:t>控制都比较困难，驱动刚性比较差；    </a:t>
            </a:r>
            <a:endParaRPr kumimoji="1" lang="en-US" altLang="zh-CN" sz="2400" b="1">
              <a:latin typeface="宋体" charset="-122"/>
            </a:endParaRPr>
          </a:p>
          <a:p>
            <a:pPr algn="just"/>
            <a:r>
              <a:rPr kumimoji="1" lang="zh-CN" altLang="en-US" sz="2400" b="1">
                <a:latin typeface="宋体" charset="-122"/>
              </a:rPr>
              <a:t>（</a:t>
            </a:r>
            <a:r>
              <a:rPr kumimoji="1" lang="en-US" altLang="zh-CN" sz="2400" b="1">
                <a:latin typeface="宋体" charset="-122"/>
              </a:rPr>
              <a:t>2</a:t>
            </a:r>
            <a:r>
              <a:rPr kumimoji="1" lang="zh-CN" altLang="en-US" sz="2400" b="1">
                <a:latin typeface="宋体" charset="-122"/>
              </a:rPr>
              <a:t>）虽然撞停等简单动作速度较高，但在任意位置上停止的动作速度很慢；</a:t>
            </a:r>
          </a:p>
          <a:p>
            <a:pPr algn="just"/>
            <a:r>
              <a:rPr kumimoji="1" lang="zh-CN" altLang="en-US" sz="2400" b="1">
                <a:latin typeface="宋体" charset="-122"/>
              </a:rPr>
              <a:t>（</a:t>
            </a:r>
            <a:r>
              <a:rPr kumimoji="1" lang="en-US" altLang="zh-CN" sz="2400" b="1">
                <a:latin typeface="宋体" charset="-122"/>
              </a:rPr>
              <a:t>3</a:t>
            </a:r>
            <a:r>
              <a:rPr kumimoji="1" lang="zh-CN" altLang="en-US" sz="2400" b="1">
                <a:latin typeface="宋体" charset="-122"/>
              </a:rPr>
              <a:t>）噪音大；</a:t>
            </a:r>
          </a:p>
          <a:p>
            <a:pPr>
              <a:lnSpc>
                <a:spcPct val="130000"/>
              </a:lnSpc>
              <a:spcBef>
                <a:spcPct val="50000"/>
              </a:spcBef>
            </a:pPr>
            <a:endParaRPr kumimoji="1" lang="en-US" altLang="zh-CN" sz="2400" b="1">
              <a:latin typeface="宋体" charset="-122"/>
            </a:endParaRPr>
          </a:p>
          <a:p>
            <a:pPr>
              <a:lnSpc>
                <a:spcPct val="130000"/>
              </a:lnSpc>
              <a:spcBef>
                <a:spcPct val="50000"/>
              </a:spcBef>
            </a:pPr>
            <a:endParaRPr kumimoji="1" lang="zh-CN" altLang="en-US" sz="2400" b="1">
              <a:latin typeface="宋体" charset="-122"/>
            </a:endParaRPr>
          </a:p>
        </p:txBody>
      </p:sp>
      <p:sp>
        <p:nvSpPr>
          <p:cNvPr id="739330" name="Text Box 4"/>
          <p:cNvSpPr txBox="1">
            <a:spLocks noChangeArrowheads="1"/>
          </p:cNvSpPr>
          <p:nvPr/>
        </p:nvSpPr>
        <p:spPr bwMode="auto">
          <a:xfrm>
            <a:off x="571500" y="285750"/>
            <a:ext cx="3743325" cy="523875"/>
          </a:xfrm>
          <a:prstGeom prst="rect">
            <a:avLst/>
          </a:prstGeom>
          <a:noFill/>
          <a:ln w="9525">
            <a:noFill/>
            <a:miter lim="800000"/>
            <a:headEnd/>
            <a:tailEnd/>
          </a:ln>
        </p:spPr>
        <p:txBody>
          <a:bodyPr>
            <a:spAutoFit/>
          </a:bodyPr>
          <a:lstStyle/>
          <a:p>
            <a:pPr>
              <a:spcBef>
                <a:spcPct val="50000"/>
              </a:spcBef>
            </a:pPr>
            <a:r>
              <a:rPr lang="zh-CN" altLang="en-US" sz="2800" b="1">
                <a:solidFill>
                  <a:srgbClr val="FF3300"/>
                </a:solidFill>
                <a:latin typeface="Tahoma" pitchFamily="34" charset="0"/>
              </a:rPr>
              <a:t>气动驱动的特点：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94626"/>
                                        </p:tgtEl>
                                        <p:attrNameLst>
                                          <p:attrName>style.visibility</p:attrName>
                                        </p:attrNameLst>
                                      </p:cBhvr>
                                      <p:to>
                                        <p:strVal val="visible"/>
                                      </p:to>
                                    </p:set>
                                    <p:anim calcmode="lin" valueType="num">
                                      <p:cBhvr>
                                        <p:cTn id="7" dur="500" fill="hold"/>
                                        <p:tgtEl>
                                          <p:spTgt spid="794626"/>
                                        </p:tgtEl>
                                        <p:attrNameLst>
                                          <p:attrName>ppt_w</p:attrName>
                                        </p:attrNameLst>
                                      </p:cBhvr>
                                      <p:tavLst>
                                        <p:tav tm="0">
                                          <p:val>
                                            <p:fltVal val="0"/>
                                          </p:val>
                                        </p:tav>
                                        <p:tav tm="100000">
                                          <p:val>
                                            <p:strVal val="#ppt_w"/>
                                          </p:val>
                                        </p:tav>
                                      </p:tavLst>
                                    </p:anim>
                                    <p:anim calcmode="lin" valueType="num">
                                      <p:cBhvr>
                                        <p:cTn id="8" dur="500" fill="hold"/>
                                        <p:tgtEl>
                                          <p:spTgt spid="794626"/>
                                        </p:tgtEl>
                                        <p:attrNameLst>
                                          <p:attrName>ppt_h</p:attrName>
                                        </p:attrNameLst>
                                      </p:cBhvr>
                                      <p:tavLst>
                                        <p:tav tm="0">
                                          <p:val>
                                            <p:fltVal val="0"/>
                                          </p:val>
                                        </p:tav>
                                        <p:tav tm="100000">
                                          <p:val>
                                            <p:strVal val="#ppt_h"/>
                                          </p:val>
                                        </p:tav>
                                      </p:tavLst>
                                    </p:anim>
                                    <p:animEffect transition="in" filter="fade">
                                      <p:cBhvr>
                                        <p:cTn id="9" dur="500"/>
                                        <p:tgtEl>
                                          <p:spTgt spid="79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6"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3" name="Rectangle 3"/>
          <p:cNvSpPr>
            <a:spLocks noGrp="1" noChangeArrowheads="1"/>
          </p:cNvSpPr>
          <p:nvPr>
            <p:ph type="body" idx="1"/>
          </p:nvPr>
        </p:nvSpPr>
        <p:spPr>
          <a:xfrm>
            <a:off x="755650" y="549275"/>
            <a:ext cx="7920038" cy="5543550"/>
          </a:xfrm>
        </p:spPr>
        <p:txBody>
          <a:bodyPr/>
          <a:lstStyle/>
          <a:p>
            <a:pPr eaLnBrk="1" hangingPunct="1">
              <a:lnSpc>
                <a:spcPct val="105000"/>
              </a:lnSpc>
              <a:spcBef>
                <a:spcPct val="0"/>
              </a:spcBef>
            </a:pPr>
            <a:r>
              <a:rPr lang="zh-CN" altLang="en-US" sz="2400" b="1" smtClean="0"/>
              <a:t>气动执行器</a:t>
            </a:r>
          </a:p>
          <a:p>
            <a:pPr eaLnBrk="1" hangingPunct="1">
              <a:lnSpc>
                <a:spcPct val="105000"/>
              </a:lnSpc>
              <a:spcBef>
                <a:spcPct val="0"/>
              </a:spcBef>
              <a:buFont typeface="Wingdings" pitchFamily="2" charset="2"/>
              <a:buNone/>
            </a:pPr>
            <a:r>
              <a:rPr lang="zh-CN" altLang="en-US" sz="2400" b="1" smtClean="0"/>
              <a:t>           </a:t>
            </a:r>
            <a:endParaRPr lang="en-US" altLang="zh-CN" sz="2400" b="1" smtClean="0"/>
          </a:p>
          <a:p>
            <a:pPr eaLnBrk="1" hangingPunct="1">
              <a:lnSpc>
                <a:spcPct val="150000"/>
              </a:lnSpc>
              <a:spcBef>
                <a:spcPct val="0"/>
              </a:spcBef>
              <a:buFont typeface="Wingdings" pitchFamily="2" charset="2"/>
              <a:buNone/>
            </a:pPr>
            <a:r>
              <a:rPr lang="en-US" altLang="zh-CN" sz="2400" b="1" smtClean="0"/>
              <a:t>             </a:t>
            </a:r>
            <a:r>
              <a:rPr lang="zh-CN" altLang="en-US" sz="2400" b="1" smtClean="0"/>
              <a:t>气动执行器的</a:t>
            </a:r>
            <a:r>
              <a:rPr lang="zh-CN" altLang="en-US" sz="2400" b="1" smtClean="0">
                <a:solidFill>
                  <a:srgbClr val="FF0000"/>
                </a:solidFill>
              </a:rPr>
              <a:t>执行机构和调节机构是统一的整体</a:t>
            </a:r>
            <a:r>
              <a:rPr lang="zh-CN" altLang="en-US" sz="2400" b="1" smtClean="0"/>
              <a:t>，     其执行机构有</a:t>
            </a:r>
            <a:r>
              <a:rPr lang="zh-CN" altLang="en-US" sz="2400" b="1" smtClean="0">
                <a:solidFill>
                  <a:srgbClr val="FF0000"/>
                </a:solidFill>
              </a:rPr>
              <a:t>薄膜式和活塞式</a:t>
            </a:r>
            <a:r>
              <a:rPr lang="zh-CN" altLang="en-US" sz="2400" b="1" smtClean="0"/>
              <a:t>两类。应用在发电厂、化工，炼油等对安全要求较高的生产过程中。</a:t>
            </a:r>
          </a:p>
          <a:p>
            <a:pPr eaLnBrk="1" hangingPunct="1">
              <a:lnSpc>
                <a:spcPct val="150000"/>
              </a:lnSpc>
              <a:spcBef>
                <a:spcPct val="0"/>
              </a:spcBef>
              <a:buFontTx/>
              <a:buChar char="•"/>
            </a:pPr>
            <a:r>
              <a:rPr lang="zh-CN" altLang="en-US" sz="2400" b="1" smtClean="0"/>
              <a:t>接收连续的气信号，输出直线位移（加电</a:t>
            </a:r>
            <a:r>
              <a:rPr lang="en-US" altLang="zh-CN" sz="2400" b="1" smtClean="0"/>
              <a:t>/</a:t>
            </a:r>
            <a:r>
              <a:rPr lang="zh-CN" altLang="en-US" sz="2400" b="1" smtClean="0"/>
              <a:t>气转换装置后，也可以接受连续的电信号，有的配上摇臂后，可输出角位移）。 </a:t>
            </a:r>
          </a:p>
          <a:p>
            <a:pPr eaLnBrk="1" hangingPunct="1">
              <a:lnSpc>
                <a:spcPct val="150000"/>
              </a:lnSpc>
              <a:spcBef>
                <a:spcPct val="0"/>
              </a:spcBef>
              <a:buFontTx/>
              <a:buChar char="•"/>
            </a:pPr>
            <a:r>
              <a:rPr lang="zh-CN" altLang="en-US" sz="2400" b="1" smtClean="0"/>
              <a:t>移动速度大，但负载增加时速度会变慢。 </a:t>
            </a:r>
          </a:p>
        </p:txBody>
      </p:sp>
    </p:spTree>
  </p:cSld>
  <p:clrMapOvr>
    <a:masterClrMapping/>
  </p:clrMapOv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7" name="Rectangle 3"/>
          <p:cNvSpPr>
            <a:spLocks noGrp="1" noChangeArrowheads="1"/>
          </p:cNvSpPr>
          <p:nvPr>
            <p:ph type="body" idx="1"/>
          </p:nvPr>
        </p:nvSpPr>
        <p:spPr>
          <a:xfrm>
            <a:off x="642938" y="1428750"/>
            <a:ext cx="7858125" cy="4114800"/>
          </a:xfrm>
        </p:spPr>
        <p:txBody>
          <a:bodyPr/>
          <a:lstStyle/>
          <a:p>
            <a:pPr eaLnBrk="1" hangingPunct="1">
              <a:lnSpc>
                <a:spcPct val="150000"/>
              </a:lnSpc>
              <a:spcBef>
                <a:spcPct val="0"/>
              </a:spcBef>
              <a:buFontTx/>
              <a:buChar char="•"/>
            </a:pPr>
            <a:r>
              <a:rPr lang="zh-CN" altLang="en-US" sz="2800" b="1" smtClean="0"/>
              <a:t>输出功率较大，输出力与操作压力有关。 </a:t>
            </a:r>
          </a:p>
          <a:p>
            <a:pPr eaLnBrk="1" hangingPunct="1">
              <a:lnSpc>
                <a:spcPct val="150000"/>
              </a:lnSpc>
              <a:spcBef>
                <a:spcPct val="0"/>
              </a:spcBef>
              <a:buFontTx/>
              <a:buChar char="•"/>
            </a:pPr>
            <a:r>
              <a:rPr lang="zh-CN" altLang="en-US" sz="2800" b="1" smtClean="0"/>
              <a:t>结构简单，可靠性高，检修维护简单。</a:t>
            </a:r>
          </a:p>
          <a:p>
            <a:pPr eaLnBrk="1" hangingPunct="1">
              <a:lnSpc>
                <a:spcPct val="150000"/>
              </a:lnSpc>
              <a:spcBef>
                <a:spcPct val="0"/>
              </a:spcBef>
              <a:buFontTx/>
              <a:buChar char="•"/>
            </a:pPr>
            <a:r>
              <a:rPr lang="zh-CN" altLang="en-US" sz="2800" b="1" smtClean="0"/>
              <a:t>主要缺点：响应较慢，控制精度欠佳，抗偏离能力较差。 </a:t>
            </a:r>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3" name="Rectangle 4"/>
          <p:cNvSpPr>
            <a:spLocks noChangeArrowheads="1"/>
          </p:cNvSpPr>
          <p:nvPr/>
        </p:nvSpPr>
        <p:spPr bwMode="auto">
          <a:xfrm>
            <a:off x="827088" y="1341438"/>
            <a:ext cx="7561262" cy="2676525"/>
          </a:xfrm>
          <a:prstGeom prst="rect">
            <a:avLst/>
          </a:prstGeom>
          <a:noFill/>
          <a:ln w="9525">
            <a:noFill/>
            <a:miter lim="800000"/>
            <a:headEnd/>
            <a:tailEnd/>
          </a:ln>
        </p:spPr>
        <p:txBody>
          <a:bodyPr>
            <a:spAutoFit/>
          </a:bodyPr>
          <a:lstStyle/>
          <a:p>
            <a:pPr>
              <a:lnSpc>
                <a:spcPct val="120000"/>
              </a:lnSpc>
            </a:pPr>
            <a:r>
              <a:rPr kumimoji="1" lang="en-US" altLang="zh-CN" sz="2800" b="1">
                <a:latin typeface="Times New Roman" pitchFamily="18" charset="0"/>
              </a:rPr>
              <a:t>3）</a:t>
            </a:r>
            <a:r>
              <a:rPr kumimoji="1" lang="zh-CN" altLang="en-US" sz="2800" b="1">
                <a:latin typeface="Times New Roman" pitchFamily="18" charset="0"/>
              </a:rPr>
              <a:t>偏心孔板（ </a:t>
            </a:r>
            <a:r>
              <a:rPr kumimoji="1" lang="en-US" altLang="zh-CN" sz="2800" b="1">
                <a:latin typeface="Times New Roman" pitchFamily="18" charset="0"/>
              </a:rPr>
              <a:t>eccentric orifice ）</a:t>
            </a:r>
          </a:p>
          <a:p>
            <a:pPr>
              <a:lnSpc>
                <a:spcPct val="120000"/>
              </a:lnSpc>
            </a:pPr>
            <a:r>
              <a:rPr kumimoji="1" lang="en-US" altLang="zh-CN" sz="2800" b="1">
                <a:latin typeface="Times New Roman" pitchFamily="18" charset="0"/>
              </a:rPr>
              <a:t>4）</a:t>
            </a:r>
            <a:r>
              <a:rPr kumimoji="1" lang="zh-CN" altLang="en-US" sz="2800" b="1">
                <a:latin typeface="Times New Roman" pitchFamily="18" charset="0"/>
              </a:rPr>
              <a:t>圆缺孔板（</a:t>
            </a:r>
            <a:r>
              <a:rPr kumimoji="1" lang="en-US" altLang="zh-CN" sz="2800" b="1">
                <a:latin typeface="Times New Roman" pitchFamily="18" charset="0"/>
              </a:rPr>
              <a:t>segmental orifice）</a:t>
            </a:r>
          </a:p>
          <a:p>
            <a:pPr>
              <a:lnSpc>
                <a:spcPct val="120000"/>
              </a:lnSpc>
            </a:pPr>
            <a:r>
              <a:rPr kumimoji="1" lang="en-US" altLang="zh-CN" sz="2800" b="1">
                <a:latin typeface="Times New Roman" pitchFamily="18" charset="0"/>
              </a:rPr>
              <a:t>5） </a:t>
            </a:r>
            <a:r>
              <a:rPr kumimoji="1" lang="zh-CN" altLang="en-US" sz="2800" b="1">
                <a:latin typeface="Times New Roman" pitchFamily="18" charset="0"/>
              </a:rPr>
              <a:t>楔形孔板（</a:t>
            </a:r>
            <a:r>
              <a:rPr kumimoji="1" lang="en-US" altLang="zh-CN" sz="2800" b="1">
                <a:latin typeface="Times New Roman" pitchFamily="18" charset="0"/>
              </a:rPr>
              <a:t>wedge )</a:t>
            </a:r>
          </a:p>
          <a:p>
            <a:pPr>
              <a:lnSpc>
                <a:spcPct val="120000"/>
              </a:lnSpc>
            </a:pPr>
            <a:r>
              <a:rPr kumimoji="1" lang="zh-CN" altLang="en-US" sz="2800" b="1">
                <a:solidFill>
                  <a:srgbClr val="000000"/>
                </a:solidFill>
                <a:latin typeface="Times New Roman" pitchFamily="18" charset="0"/>
              </a:rPr>
              <a:t>       楔型孔板是一块</a:t>
            </a:r>
            <a:r>
              <a:rPr kumimoji="1" lang="en-US" altLang="zh-CN" sz="2800" b="1">
                <a:solidFill>
                  <a:srgbClr val="000000"/>
                </a:solidFill>
                <a:latin typeface="Times New Roman" pitchFamily="18" charset="0"/>
              </a:rPr>
              <a:t>V</a:t>
            </a:r>
            <a:r>
              <a:rPr kumimoji="1" lang="zh-CN" altLang="en-US" sz="2800" b="1">
                <a:solidFill>
                  <a:srgbClr val="000000"/>
                </a:solidFill>
                <a:latin typeface="Times New Roman" pitchFamily="18" charset="0"/>
              </a:rPr>
              <a:t>形的节流件，圆滑顶角朝下。</a:t>
            </a:r>
            <a:endParaRPr kumimoji="1" lang="en-US" altLang="zh-CN" sz="28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1" name="Rectangle 2"/>
          <p:cNvSpPr>
            <a:spLocks noGrp="1" noChangeArrowheads="1"/>
          </p:cNvSpPr>
          <p:nvPr>
            <p:ph type="body" idx="1"/>
          </p:nvPr>
        </p:nvSpPr>
        <p:spPr>
          <a:xfrm>
            <a:off x="611188" y="549275"/>
            <a:ext cx="7743825" cy="5049838"/>
          </a:xfrm>
        </p:spPr>
        <p:txBody>
          <a:bodyPr/>
          <a:lstStyle/>
          <a:p>
            <a:pPr eaLnBrk="1" hangingPunct="1">
              <a:lnSpc>
                <a:spcPct val="120000"/>
              </a:lnSpc>
              <a:spcBef>
                <a:spcPct val="5000"/>
              </a:spcBef>
              <a:buFontTx/>
              <a:buAutoNum type="circleNumDbPlain"/>
            </a:pPr>
            <a:r>
              <a:rPr lang="zh-CN" altLang="en-US" sz="2400" b="1" smtClean="0"/>
              <a:t>流体驱动多回转式或直线输出执行机构 </a:t>
            </a:r>
            <a:endParaRPr lang="en-US" altLang="zh-CN" sz="2400" b="1" smtClean="0"/>
          </a:p>
          <a:p>
            <a:pPr eaLnBrk="1" hangingPunct="1">
              <a:lnSpc>
                <a:spcPct val="120000"/>
              </a:lnSpc>
              <a:spcBef>
                <a:spcPct val="5000"/>
              </a:spcBef>
              <a:buFont typeface="Wingdings" pitchFamily="2" charset="2"/>
              <a:buNone/>
            </a:pPr>
            <a:endParaRPr lang="zh-CN" altLang="en-US" sz="2400" b="1" smtClean="0"/>
          </a:p>
          <a:p>
            <a:pPr eaLnBrk="1" hangingPunct="1">
              <a:lnSpc>
                <a:spcPct val="120000"/>
              </a:lnSpc>
              <a:spcBef>
                <a:spcPct val="5000"/>
              </a:spcBef>
              <a:buFontTx/>
              <a:buChar char="•"/>
            </a:pPr>
            <a:r>
              <a:rPr lang="zh-CN" altLang="en-US" sz="2400" b="1" smtClean="0"/>
              <a:t>用于操作直通阀（截止阀）和闸阀，使用气动或液动操作方式。结构简单，工作可靠，很容易实现故障安全操作模式。 </a:t>
            </a:r>
          </a:p>
          <a:p>
            <a:pPr eaLnBrk="1" hangingPunct="1">
              <a:lnSpc>
                <a:spcPct val="150000"/>
              </a:lnSpc>
              <a:spcBef>
                <a:spcPct val="5000"/>
              </a:spcBef>
              <a:buFontTx/>
              <a:buChar char="•"/>
            </a:pPr>
            <a:r>
              <a:rPr lang="zh-CN" altLang="en-US" sz="2400" b="1" smtClean="0"/>
              <a:t>通常使用</a:t>
            </a:r>
            <a:r>
              <a:rPr lang="zh-CN" altLang="en-US" sz="2400" b="1" smtClean="0">
                <a:solidFill>
                  <a:srgbClr val="FF0000"/>
                </a:solidFill>
              </a:rPr>
              <a:t>电动多回转执行机构来驱动闸阀和截止阀</a:t>
            </a:r>
            <a:r>
              <a:rPr lang="zh-CN" altLang="en-US" sz="2400" b="1" smtClean="0"/>
              <a:t>，只有在无电源时才考虑使用液动或气动执行机构。 </a:t>
            </a:r>
          </a:p>
        </p:txBody>
      </p:sp>
    </p:spTree>
  </p:cSld>
  <p:clrMapOvr>
    <a:masterClrMapping/>
  </p:clrMapOv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5" name="Rectangle 2"/>
          <p:cNvSpPr>
            <a:spLocks noGrp="1" noChangeArrowheads="1"/>
          </p:cNvSpPr>
          <p:nvPr>
            <p:ph type="body" idx="1"/>
          </p:nvPr>
        </p:nvSpPr>
        <p:spPr>
          <a:xfrm>
            <a:off x="611188" y="549275"/>
            <a:ext cx="7848600" cy="5049838"/>
          </a:xfrm>
        </p:spPr>
        <p:txBody>
          <a:bodyPr/>
          <a:lstStyle/>
          <a:p>
            <a:pPr eaLnBrk="1" hangingPunct="1">
              <a:lnSpc>
                <a:spcPct val="110000"/>
              </a:lnSpc>
              <a:spcBef>
                <a:spcPct val="0"/>
              </a:spcBef>
              <a:buFontTx/>
              <a:buAutoNum type="circleNumDbPlain" startAt="2"/>
            </a:pPr>
            <a:r>
              <a:rPr lang="zh-CN" altLang="en-US" sz="2800" b="1" smtClean="0">
                <a:latin typeface="Times New Roman" pitchFamily="18" charset="0"/>
                <a:cs typeface="Times New Roman" pitchFamily="18" charset="0"/>
              </a:rPr>
              <a:t>流体驱动单回转式执行机构 </a:t>
            </a:r>
            <a:endParaRPr lang="en-US" altLang="zh-CN" sz="2800" b="1" smtClean="0">
              <a:latin typeface="Times New Roman" pitchFamily="18" charset="0"/>
              <a:cs typeface="Times New Roman" pitchFamily="18" charset="0"/>
            </a:endParaRPr>
          </a:p>
          <a:p>
            <a:pPr eaLnBrk="1" hangingPunct="1">
              <a:lnSpc>
                <a:spcPct val="110000"/>
              </a:lnSpc>
              <a:spcBef>
                <a:spcPct val="0"/>
              </a:spcBef>
              <a:buFont typeface="Wingdings" pitchFamily="2" charset="2"/>
              <a:buNone/>
            </a:pPr>
            <a:endParaRPr lang="zh-CN" altLang="en-US" sz="2800" b="1" smtClean="0">
              <a:latin typeface="Times New Roman" pitchFamily="18" charset="0"/>
              <a:cs typeface="Times New Roman" pitchFamily="18" charset="0"/>
            </a:endParaRPr>
          </a:p>
          <a:p>
            <a:pPr eaLnBrk="1" hangingPunct="1">
              <a:lnSpc>
                <a:spcPct val="150000"/>
              </a:lnSpc>
              <a:spcBef>
                <a:spcPct val="0"/>
              </a:spcBef>
              <a:buFontTx/>
              <a:buChar char="•"/>
            </a:pPr>
            <a:r>
              <a:rPr lang="zh-CN" altLang="en-US" sz="2400" b="1" smtClean="0">
                <a:latin typeface="Times New Roman" pitchFamily="18" charset="0"/>
                <a:cs typeface="Times New Roman" pitchFamily="18" charset="0"/>
              </a:rPr>
              <a:t>气动、液动单回转执行机构不需要电源并且结构简单，性能可靠，应用领域非广泛。通常输出力矩从几</a:t>
            </a:r>
            <a:r>
              <a:rPr lang="en-US" altLang="zh-CN" sz="2400" b="1" smtClean="0">
                <a:latin typeface="Times New Roman" pitchFamily="18" charset="0"/>
                <a:cs typeface="Times New Roman" pitchFamily="18" charset="0"/>
              </a:rPr>
              <a:t>kg.m</a:t>
            </a:r>
            <a:r>
              <a:rPr lang="zh-CN" altLang="en-US" sz="2400" b="1" smtClean="0">
                <a:latin typeface="Times New Roman" pitchFamily="18" charset="0"/>
                <a:cs typeface="Times New Roman" pitchFamily="18" charset="0"/>
              </a:rPr>
              <a:t>到几万</a:t>
            </a:r>
            <a:r>
              <a:rPr lang="en-US" altLang="zh-CN" sz="2400" b="1" smtClean="0">
                <a:latin typeface="Times New Roman" pitchFamily="18" charset="0"/>
                <a:cs typeface="Times New Roman" pitchFamily="18" charset="0"/>
              </a:rPr>
              <a:t>kg.m</a:t>
            </a:r>
            <a:r>
              <a:rPr lang="zh-CN" altLang="en-US" sz="2400" b="1" smtClean="0">
                <a:latin typeface="Times New Roman" pitchFamily="18" charset="0"/>
                <a:cs typeface="Times New Roman" pitchFamily="18" charset="0"/>
              </a:rPr>
              <a:t>。</a:t>
            </a:r>
          </a:p>
          <a:p>
            <a:pPr eaLnBrk="1" hangingPunct="1">
              <a:lnSpc>
                <a:spcPct val="150000"/>
              </a:lnSpc>
              <a:spcBef>
                <a:spcPct val="0"/>
              </a:spcBef>
              <a:buFontTx/>
              <a:buChar char="•"/>
            </a:pPr>
            <a:r>
              <a:rPr lang="zh-CN" altLang="en-US" sz="2400" b="1" smtClean="0">
                <a:latin typeface="Times New Roman" pitchFamily="18" charset="0"/>
                <a:cs typeface="Times New Roman" pitchFamily="18" charset="0"/>
              </a:rPr>
              <a:t>使用气缸及传动装置将</a:t>
            </a:r>
            <a:r>
              <a:rPr lang="zh-CN" altLang="en-US" sz="2400" b="1" smtClean="0">
                <a:solidFill>
                  <a:srgbClr val="FF0000"/>
                </a:solidFill>
                <a:latin typeface="Times New Roman" pitchFamily="18" charset="0"/>
                <a:cs typeface="Times New Roman" pitchFamily="18" charset="0"/>
              </a:rPr>
              <a:t>直线运动转换为直角输出。</a:t>
            </a:r>
          </a:p>
          <a:p>
            <a:pPr eaLnBrk="1" hangingPunct="1">
              <a:lnSpc>
                <a:spcPct val="150000"/>
              </a:lnSpc>
              <a:spcBef>
                <a:spcPct val="0"/>
              </a:spcBef>
              <a:buFontTx/>
              <a:buChar char="•"/>
            </a:pPr>
            <a:r>
              <a:rPr lang="zh-CN" altLang="en-US" sz="2400" b="1" smtClean="0">
                <a:latin typeface="Times New Roman" pitchFamily="18" charset="0"/>
                <a:cs typeface="Times New Roman" pitchFamily="18" charset="0"/>
              </a:rPr>
              <a:t>传动装置通常有：拨叉、齿轮齿条，杠杆。</a:t>
            </a:r>
          </a:p>
          <a:p>
            <a:pPr eaLnBrk="1" hangingPunct="1">
              <a:lnSpc>
                <a:spcPct val="110000"/>
              </a:lnSpc>
              <a:spcBef>
                <a:spcPct val="0"/>
              </a:spcBef>
              <a:buFontTx/>
              <a:buChar char="•"/>
            </a:pPr>
            <a:endParaRPr lang="en-US" altLang="zh-CN" sz="2800" b="1"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49" name="Rectangle 3"/>
          <p:cNvSpPr>
            <a:spLocks noGrp="1" noChangeArrowheads="1"/>
          </p:cNvSpPr>
          <p:nvPr>
            <p:ph type="body" idx="1"/>
          </p:nvPr>
        </p:nvSpPr>
        <p:spPr>
          <a:xfrm>
            <a:off x="611188" y="1412875"/>
            <a:ext cx="7672387" cy="4114800"/>
          </a:xfrm>
        </p:spPr>
        <p:txBody>
          <a:bodyPr/>
          <a:lstStyle/>
          <a:p>
            <a:pPr eaLnBrk="1" hangingPunct="1">
              <a:lnSpc>
                <a:spcPct val="120000"/>
              </a:lnSpc>
              <a:spcBef>
                <a:spcPct val="0"/>
              </a:spcBef>
              <a:buFontTx/>
              <a:buChar char="•"/>
            </a:pPr>
            <a:r>
              <a:rPr lang="zh-CN" altLang="en-US" b="1" smtClean="0"/>
              <a:t>齿轮齿条在全行程范围内输出相同力矩，它们非常适用于小尺寸阀门。</a:t>
            </a:r>
          </a:p>
          <a:p>
            <a:pPr eaLnBrk="1" hangingPunct="1">
              <a:lnSpc>
                <a:spcPct val="120000"/>
              </a:lnSpc>
              <a:spcBef>
                <a:spcPct val="0"/>
              </a:spcBef>
              <a:buFontTx/>
              <a:buChar char="•"/>
            </a:pPr>
            <a:r>
              <a:rPr lang="zh-CN" altLang="en-US" b="1" smtClean="0"/>
              <a:t>拨叉具有高力矩输出非常适合于大口径阀门。</a:t>
            </a:r>
          </a:p>
        </p:txBody>
      </p:sp>
    </p:spTree>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3" name="Rectangle 2"/>
          <p:cNvSpPr>
            <a:spLocks noGrp="1" noChangeArrowheads="1"/>
          </p:cNvSpPr>
          <p:nvPr>
            <p:ph type="body" idx="1"/>
          </p:nvPr>
        </p:nvSpPr>
        <p:spPr>
          <a:xfrm>
            <a:off x="571500" y="1571625"/>
            <a:ext cx="7993063" cy="5049838"/>
          </a:xfrm>
        </p:spPr>
        <p:txBody>
          <a:bodyPr/>
          <a:lstStyle/>
          <a:p>
            <a:pPr eaLnBrk="1" hangingPunct="1">
              <a:lnSpc>
                <a:spcPct val="150000"/>
              </a:lnSpc>
              <a:spcBef>
                <a:spcPct val="0"/>
              </a:spcBef>
              <a:buFontTx/>
              <a:buChar char="•"/>
            </a:pPr>
            <a:r>
              <a:rPr lang="en-US" altLang="zh-CN" sz="2800" b="1" smtClean="0"/>
              <a:t> </a:t>
            </a:r>
            <a:r>
              <a:rPr lang="zh-CN" altLang="en-US" sz="2800" b="1" smtClean="0"/>
              <a:t>气动执行机构一般安装</a:t>
            </a:r>
            <a:r>
              <a:rPr lang="zh-CN" altLang="en-US" sz="2800" b="1" smtClean="0">
                <a:solidFill>
                  <a:srgbClr val="FF0000"/>
                </a:solidFill>
              </a:rPr>
              <a:t>电磁阀、定位器或位置开关</a:t>
            </a:r>
            <a:r>
              <a:rPr lang="zh-CN" altLang="en-US" sz="2800" b="1" smtClean="0"/>
              <a:t>等附件来实现对阀门的控制和监测。 </a:t>
            </a:r>
          </a:p>
          <a:p>
            <a:pPr eaLnBrk="1" hangingPunct="1">
              <a:lnSpc>
                <a:spcPct val="150000"/>
              </a:lnSpc>
              <a:spcBef>
                <a:spcPct val="0"/>
              </a:spcBef>
              <a:buFontTx/>
              <a:buChar char="•"/>
            </a:pPr>
            <a:r>
              <a:rPr lang="zh-CN" altLang="en-US" sz="2800" b="1" smtClean="0"/>
              <a:t>流体驱动单回转式执行机构很容易实现故障安全操作模式。</a:t>
            </a:r>
          </a:p>
        </p:txBody>
      </p:sp>
    </p:spTree>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7" name="Rectangle 3"/>
          <p:cNvSpPr>
            <a:spLocks noGrp="1" noChangeArrowheads="1"/>
          </p:cNvSpPr>
          <p:nvPr>
            <p:ph type="body" idx="1"/>
          </p:nvPr>
        </p:nvSpPr>
        <p:spPr>
          <a:xfrm>
            <a:off x="611188" y="549275"/>
            <a:ext cx="7815262" cy="4729163"/>
          </a:xfrm>
        </p:spPr>
        <p:txBody>
          <a:bodyPr/>
          <a:lstStyle/>
          <a:p>
            <a:pPr eaLnBrk="1" hangingPunct="1">
              <a:lnSpc>
                <a:spcPct val="120000"/>
              </a:lnSpc>
              <a:spcBef>
                <a:spcPct val="10000"/>
              </a:spcBef>
              <a:buFont typeface="Wingdings" pitchFamily="2" charset="2"/>
              <a:buNone/>
            </a:pPr>
            <a:r>
              <a:rPr lang="zh-CN" altLang="en-US" sz="2800" b="1" smtClean="0"/>
              <a:t>三、调节机构</a:t>
            </a:r>
            <a:r>
              <a:rPr lang="en-US" altLang="zh-CN" sz="2800" b="1" smtClean="0"/>
              <a:t>[</a:t>
            </a:r>
            <a:r>
              <a:rPr lang="zh-CN" altLang="en-US" sz="2800" b="1" smtClean="0"/>
              <a:t>调节阀（</a:t>
            </a:r>
            <a:r>
              <a:rPr lang="en-US" altLang="zh-CN" sz="2800" b="1" smtClean="0"/>
              <a:t>control valve</a:t>
            </a:r>
            <a:r>
              <a:rPr lang="zh-CN" altLang="en-US" sz="2800" b="1" smtClean="0"/>
              <a:t>）</a:t>
            </a:r>
            <a:endParaRPr lang="en-US" altLang="zh-CN" sz="2800" b="1" smtClean="0"/>
          </a:p>
          <a:p>
            <a:pPr eaLnBrk="1" hangingPunct="1">
              <a:lnSpc>
                <a:spcPct val="120000"/>
              </a:lnSpc>
              <a:spcBef>
                <a:spcPct val="10000"/>
              </a:spcBef>
              <a:buFont typeface="Wingdings" pitchFamily="2" charset="2"/>
              <a:buNone/>
            </a:pPr>
            <a:endParaRPr lang="en-US" altLang="zh-CN" sz="2800" b="1" smtClean="0"/>
          </a:p>
          <a:p>
            <a:pPr eaLnBrk="1" hangingPunct="1">
              <a:lnSpc>
                <a:spcPct val="120000"/>
              </a:lnSpc>
              <a:spcBef>
                <a:spcPct val="10000"/>
              </a:spcBef>
              <a:buFont typeface="Wingdings" pitchFamily="2" charset="2"/>
              <a:buNone/>
            </a:pPr>
            <a:r>
              <a:rPr lang="zh-CN" altLang="en-US" sz="2800" b="1" smtClean="0">
                <a:latin typeface="宋体" charset="-122"/>
              </a:rPr>
              <a:t>（</a:t>
            </a:r>
            <a:r>
              <a:rPr lang="zh-CN" altLang="en-US" sz="2800" b="1" smtClean="0">
                <a:latin typeface="宋体" charset="-122"/>
                <a:hlinkClick r:id="rId2" action="ppaction://hlinkfile"/>
              </a:rPr>
              <a:t>调节阀结构</a:t>
            </a:r>
            <a:r>
              <a:rPr lang="zh-CN" altLang="en-US" sz="2800" b="1" smtClean="0">
                <a:latin typeface="宋体" charset="-122"/>
              </a:rPr>
              <a:t>）</a:t>
            </a:r>
            <a:endParaRPr lang="zh-CN" altLang="en-US" sz="2800" b="1" smtClean="0"/>
          </a:p>
          <a:p>
            <a:pPr eaLnBrk="1" hangingPunct="1">
              <a:lnSpc>
                <a:spcPct val="120000"/>
              </a:lnSpc>
              <a:spcBef>
                <a:spcPct val="0"/>
              </a:spcBef>
              <a:buFontTx/>
              <a:buChar char="•"/>
            </a:pPr>
            <a:r>
              <a:rPr lang="zh-CN" altLang="en-US" sz="2800" b="1" smtClean="0"/>
              <a:t>调节阀用于调节介质的流量、压力和液位。</a:t>
            </a:r>
          </a:p>
          <a:p>
            <a:pPr eaLnBrk="1" hangingPunct="1">
              <a:lnSpc>
                <a:spcPct val="120000"/>
              </a:lnSpc>
              <a:spcBef>
                <a:spcPct val="0"/>
              </a:spcBef>
              <a:buFontTx/>
              <a:buChar char="•"/>
            </a:pPr>
            <a:r>
              <a:rPr lang="zh-CN" altLang="en-US" sz="2800" b="1" smtClean="0"/>
              <a:t>根据调节部位信号，自动控制阀门的开度，从而达到介质流量、压力和液位的调节。</a:t>
            </a:r>
          </a:p>
          <a:p>
            <a:pPr eaLnBrk="1" hangingPunct="1">
              <a:lnSpc>
                <a:spcPct val="120000"/>
              </a:lnSpc>
              <a:spcBef>
                <a:spcPct val="0"/>
              </a:spcBef>
              <a:buFontTx/>
              <a:buChar char="•"/>
            </a:pPr>
            <a:r>
              <a:rPr lang="zh-CN" altLang="en-US" sz="2800" b="1" smtClean="0"/>
              <a:t>分为直行程和角行程两类</a:t>
            </a:r>
          </a:p>
          <a:p>
            <a:pPr eaLnBrk="1" hangingPunct="1">
              <a:lnSpc>
                <a:spcPct val="120000"/>
              </a:lnSpc>
              <a:spcBef>
                <a:spcPct val="10000"/>
              </a:spcBef>
            </a:pPr>
            <a:endParaRPr lang="en-US" altLang="zh-CN" sz="2800" b="1" smtClean="0"/>
          </a:p>
        </p:txBody>
      </p:sp>
    </p:spTree>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ChangeArrowheads="1"/>
          </p:cNvSpPr>
          <p:nvPr/>
        </p:nvSpPr>
        <p:spPr bwMode="auto">
          <a:xfrm>
            <a:off x="467544" y="188640"/>
            <a:ext cx="3506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i="0" smtClean="0">
                <a:latin typeface="华文细黑" panose="02010600040101010101" pitchFamily="2" charset="-122"/>
                <a:ea typeface="华文细黑" panose="02010600040101010101" pitchFamily="2" charset="-122"/>
              </a:rPr>
              <a:t>阀门</a:t>
            </a:r>
            <a:r>
              <a:rPr lang="zh-CN" altLang="en-US" sz="2800" i="0">
                <a:latin typeface="华文细黑" panose="02010600040101010101" pitchFamily="2" charset="-122"/>
                <a:ea typeface="华文细黑" panose="02010600040101010101" pitchFamily="2" charset="-122"/>
              </a:rPr>
              <a:t>型号的标志说明</a:t>
            </a:r>
            <a:r>
              <a:rPr lang="zh-CN" altLang="en-US" sz="2800">
                <a:latin typeface="华文细黑" panose="02010600040101010101" pitchFamily="2" charset="-122"/>
                <a:ea typeface="华文细黑" panose="02010600040101010101" pitchFamily="2" charset="-122"/>
              </a:rPr>
              <a:t> </a:t>
            </a:r>
          </a:p>
        </p:txBody>
      </p:sp>
      <p:pic>
        <p:nvPicPr>
          <p:cNvPr id="520196" name="Picture 4" descr="96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64235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318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20195"/>
                                        </p:tgtEl>
                                        <p:attrNameLst>
                                          <p:attrName>style.visibility</p:attrName>
                                        </p:attrNameLst>
                                      </p:cBhvr>
                                      <p:to>
                                        <p:strVal val="visible"/>
                                      </p:to>
                                    </p:set>
                                    <p:anim calcmode="lin" valueType="num">
                                      <p:cBhvr>
                                        <p:cTn id="7" dur="500" fill="hold"/>
                                        <p:tgtEl>
                                          <p:spTgt spid="52019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20195"/>
                                        </p:tgtEl>
                                        <p:attrNameLst>
                                          <p:attrName>ppt_y</p:attrName>
                                        </p:attrNameLst>
                                      </p:cBhvr>
                                      <p:tavLst>
                                        <p:tav tm="0">
                                          <p:val>
                                            <p:strVal val="#ppt_y"/>
                                          </p:val>
                                        </p:tav>
                                        <p:tav tm="100000">
                                          <p:val>
                                            <p:strVal val="#ppt_y"/>
                                          </p:val>
                                        </p:tav>
                                      </p:tavLst>
                                    </p:anim>
                                    <p:anim calcmode="lin" valueType="num">
                                      <p:cBhvr>
                                        <p:cTn id="9" dur="500" fill="hold"/>
                                        <p:tgtEl>
                                          <p:spTgt spid="52019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2019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201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ntr" presetSubtype="0" fill="hold" nodeType="clickEffect">
                                  <p:stCondLst>
                                    <p:cond delay="0"/>
                                  </p:stCondLst>
                                  <p:childTnLst>
                                    <p:set>
                                      <p:cBhvr>
                                        <p:cTn id="15" dur="1" fill="hold">
                                          <p:stCondLst>
                                            <p:cond delay="0"/>
                                          </p:stCondLst>
                                        </p:cTn>
                                        <p:tgtEl>
                                          <p:spTgt spid="520196"/>
                                        </p:tgtEl>
                                        <p:attrNameLst>
                                          <p:attrName>style.visibility</p:attrName>
                                        </p:attrNameLst>
                                      </p:cBhvr>
                                      <p:to>
                                        <p:strVal val="visible"/>
                                      </p:to>
                                    </p:set>
                                    <p:animEffect transition="in" filter="fade">
                                      <p:cBhvr>
                                        <p:cTn id="16" dur="1000"/>
                                        <p:tgtEl>
                                          <p:spTgt spid="520196"/>
                                        </p:tgtEl>
                                      </p:cBhvr>
                                    </p:animEffect>
                                    <p:anim calcmode="lin" valueType="num">
                                      <p:cBhvr>
                                        <p:cTn id="17" dur="1000" fill="hold"/>
                                        <p:tgtEl>
                                          <p:spTgt spid="520196"/>
                                        </p:tgtEl>
                                        <p:attrNameLst>
                                          <p:attrName>style.rotation</p:attrName>
                                        </p:attrNameLst>
                                      </p:cBhvr>
                                      <p:tavLst>
                                        <p:tav tm="0">
                                          <p:val>
                                            <p:fltVal val="720"/>
                                          </p:val>
                                        </p:tav>
                                        <p:tav tm="100000">
                                          <p:val>
                                            <p:fltVal val="0"/>
                                          </p:val>
                                        </p:tav>
                                      </p:tavLst>
                                    </p:anim>
                                    <p:anim calcmode="lin" valueType="num">
                                      <p:cBhvr>
                                        <p:cTn id="18" dur="1000" fill="hold"/>
                                        <p:tgtEl>
                                          <p:spTgt spid="520196"/>
                                        </p:tgtEl>
                                        <p:attrNameLst>
                                          <p:attrName>ppt_h</p:attrName>
                                        </p:attrNameLst>
                                      </p:cBhvr>
                                      <p:tavLst>
                                        <p:tav tm="0">
                                          <p:val>
                                            <p:fltVal val="0"/>
                                          </p:val>
                                        </p:tav>
                                        <p:tav tm="100000">
                                          <p:val>
                                            <p:strVal val="#ppt_h"/>
                                          </p:val>
                                        </p:tav>
                                      </p:tavLst>
                                    </p:anim>
                                    <p:anim calcmode="lin" valueType="num">
                                      <p:cBhvr>
                                        <p:cTn id="19" dur="1000" fill="hold"/>
                                        <p:tgtEl>
                                          <p:spTgt spid="52019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395288" y="476250"/>
            <a:ext cx="8064500" cy="4968875"/>
          </a:xfrm>
        </p:spPr>
        <p:txBody>
          <a:bodyPr rtlCol="0">
            <a:normAutofit lnSpcReduction="10000"/>
          </a:bodyPr>
          <a:lstStyle/>
          <a:p>
            <a:pPr eaLnBrk="1" fontAlgn="auto" hangingPunct="1">
              <a:lnSpc>
                <a:spcPct val="105000"/>
              </a:lnSpc>
              <a:spcBef>
                <a:spcPct val="0"/>
              </a:spcBef>
              <a:spcAft>
                <a:spcPts val="0"/>
              </a:spcAft>
              <a:buFont typeface="Wingdings" pitchFamily="2" charset="2"/>
              <a:buNone/>
              <a:defRPr/>
            </a:pPr>
            <a:r>
              <a:rPr lang="en-US" altLang="zh-CN" b="1" dirty="0" smtClean="0"/>
              <a:t>1</a:t>
            </a:r>
            <a:r>
              <a:rPr lang="zh-CN" altLang="en-US" b="1" dirty="0" smtClean="0"/>
              <a:t>、直行程式的调节阀</a:t>
            </a:r>
            <a:endParaRPr lang="en-US" altLang="zh-CN" b="1" dirty="0" smtClean="0"/>
          </a:p>
          <a:p>
            <a:pPr eaLnBrk="1" fontAlgn="auto" hangingPunct="1">
              <a:lnSpc>
                <a:spcPct val="105000"/>
              </a:lnSpc>
              <a:spcBef>
                <a:spcPct val="0"/>
              </a:spcBef>
              <a:spcAft>
                <a:spcPts val="0"/>
              </a:spcAft>
              <a:buFont typeface="Wingdings" pitchFamily="2" charset="2"/>
              <a:buNone/>
              <a:defRPr/>
            </a:pPr>
            <a:endParaRPr lang="zh-CN" altLang="en-US" b="1" dirty="0" smtClean="0"/>
          </a:p>
          <a:p>
            <a:pPr eaLnBrk="1" fontAlgn="auto" hangingPunct="1">
              <a:lnSpc>
                <a:spcPct val="150000"/>
              </a:lnSpc>
              <a:spcBef>
                <a:spcPct val="0"/>
              </a:spcBef>
              <a:spcAft>
                <a:spcPts val="0"/>
              </a:spcAft>
              <a:buFont typeface="Wingdings" pitchFamily="2" charset="2"/>
              <a:buNone/>
              <a:defRPr/>
            </a:pPr>
            <a:r>
              <a:rPr lang="en-US" altLang="zh-CN" sz="2400" b="1" dirty="0" smtClean="0"/>
              <a:t>1</a:t>
            </a:r>
            <a:r>
              <a:rPr lang="zh-CN" altLang="en-US" sz="2400" b="1" dirty="0" smtClean="0"/>
              <a:t>）直通单座阀</a:t>
            </a:r>
          </a:p>
          <a:p>
            <a:pPr eaLnBrk="1" fontAlgn="auto" hangingPunct="1">
              <a:lnSpc>
                <a:spcPct val="150000"/>
              </a:lnSpc>
              <a:spcBef>
                <a:spcPct val="0"/>
              </a:spcBef>
              <a:spcAft>
                <a:spcPts val="0"/>
              </a:spcAft>
              <a:buFontTx/>
              <a:buChar char="•"/>
              <a:defRPr/>
            </a:pPr>
            <a:r>
              <a:rPr lang="zh-CN" altLang="en-US" sz="2400" b="1" dirty="0" smtClean="0"/>
              <a:t>所谓单座是指阀体内只有一个阀芯和一个阀座。</a:t>
            </a:r>
            <a:r>
              <a:rPr lang="zh-CN" altLang="en-US" sz="2400" b="1" dirty="0" smtClean="0">
                <a:hlinkClick r:id="rId2" action="ppaction://hlinkfile"/>
              </a:rPr>
              <a:t>如图所示</a:t>
            </a:r>
            <a:r>
              <a:rPr lang="zh-CN" altLang="en-US" sz="2400" b="1" dirty="0" smtClean="0"/>
              <a:t>。</a:t>
            </a:r>
          </a:p>
          <a:p>
            <a:pPr eaLnBrk="1" fontAlgn="auto" hangingPunct="1">
              <a:lnSpc>
                <a:spcPct val="150000"/>
              </a:lnSpc>
              <a:spcBef>
                <a:spcPct val="0"/>
              </a:spcBef>
              <a:spcAft>
                <a:spcPts val="0"/>
              </a:spcAft>
              <a:buFontTx/>
              <a:buChar char="•"/>
              <a:defRPr/>
            </a:pPr>
            <a:r>
              <a:rPr lang="zh-CN" altLang="en-US" sz="2400" b="1" dirty="0" smtClean="0"/>
              <a:t>结构简单、泄漏量小</a:t>
            </a:r>
            <a:r>
              <a:rPr lang="en-US" altLang="zh-CN" sz="2400" b="1" dirty="0" smtClean="0"/>
              <a:t>(</a:t>
            </a:r>
            <a:r>
              <a:rPr lang="zh-CN" altLang="en-US" sz="2400" b="1" dirty="0" smtClean="0"/>
              <a:t>甚至可以完全切断</a:t>
            </a:r>
            <a:r>
              <a:rPr lang="en-US" altLang="zh-CN" sz="2400" b="1" dirty="0" smtClean="0"/>
              <a:t>)</a:t>
            </a:r>
            <a:r>
              <a:rPr lang="zh-CN" altLang="en-US" sz="2400" b="1" dirty="0" smtClean="0"/>
              <a:t>和允许压差小。</a:t>
            </a:r>
          </a:p>
          <a:p>
            <a:pPr eaLnBrk="1" fontAlgn="auto" hangingPunct="1">
              <a:lnSpc>
                <a:spcPct val="150000"/>
              </a:lnSpc>
              <a:spcBef>
                <a:spcPct val="0"/>
              </a:spcBef>
              <a:spcAft>
                <a:spcPts val="0"/>
              </a:spcAft>
              <a:buFontTx/>
              <a:buChar char="•"/>
              <a:defRPr/>
            </a:pPr>
            <a:r>
              <a:rPr lang="zh-CN" altLang="en-US" sz="2400" b="1" dirty="0" smtClean="0"/>
              <a:t>适用于要求泄漏量小，工作压差较小的干净介质的场合。在应用中特别注意其允许压差，防止阀不能完全切断。</a:t>
            </a:r>
            <a:r>
              <a:rPr lang="zh-CN" altLang="en-US" sz="2800" b="1" dirty="0" smtClean="0"/>
              <a:t/>
            </a:r>
            <a:br>
              <a:rPr lang="zh-CN" altLang="en-US" sz="2800" b="1" dirty="0" smtClean="0"/>
            </a:br>
            <a:endParaRPr lang="zh-CN" altLang="en-US" sz="2800" b="1" dirty="0" smtClean="0"/>
          </a:p>
        </p:txBody>
      </p:sp>
    </p:spTree>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5" name="Rectangle 2"/>
          <p:cNvSpPr>
            <a:spLocks noGrp="1" noChangeArrowheads="1"/>
          </p:cNvSpPr>
          <p:nvPr>
            <p:ph type="body" idx="1"/>
          </p:nvPr>
        </p:nvSpPr>
        <p:spPr>
          <a:xfrm>
            <a:off x="468313" y="765175"/>
            <a:ext cx="7920037" cy="4967288"/>
          </a:xfrm>
        </p:spPr>
        <p:txBody>
          <a:bodyPr/>
          <a:lstStyle/>
          <a:p>
            <a:pPr algn="just" eaLnBrk="1" hangingPunct="1">
              <a:lnSpc>
                <a:spcPct val="105000"/>
              </a:lnSpc>
              <a:buFont typeface="Wingdings" pitchFamily="2" charset="2"/>
              <a:buNone/>
            </a:pPr>
            <a:r>
              <a:rPr lang="en-US" altLang="zh-CN" sz="2800" b="1" smtClean="0">
                <a:latin typeface="Times New Roman" pitchFamily="18" charset="0"/>
                <a:cs typeface="Times New Roman" pitchFamily="18" charset="0"/>
              </a:rPr>
              <a:t>2</a:t>
            </a:r>
            <a:r>
              <a:rPr lang="zh-CN" altLang="en-US" sz="2800" b="1" smtClean="0">
                <a:latin typeface="Times New Roman" pitchFamily="18" charset="0"/>
                <a:cs typeface="Times New Roman" pitchFamily="18" charset="0"/>
              </a:rPr>
              <a:t>）直通双座阀</a:t>
            </a:r>
          </a:p>
          <a:p>
            <a:pPr algn="just" eaLnBrk="1" hangingPunct="1">
              <a:lnSpc>
                <a:spcPct val="150000"/>
              </a:lnSpc>
              <a:spcBef>
                <a:spcPct val="0"/>
              </a:spcBef>
              <a:buFontTx/>
              <a:buChar char="•"/>
            </a:pPr>
            <a:r>
              <a:rPr lang="zh-CN" altLang="en-US" sz="2400" b="1" smtClean="0">
                <a:latin typeface="Times New Roman" pitchFamily="18" charset="0"/>
                <a:cs typeface="Times New Roman" pitchFamily="18" charset="0"/>
              </a:rPr>
              <a:t>直通双座</a:t>
            </a:r>
            <a:r>
              <a:rPr lang="zh-CN" altLang="en-US" sz="2400" b="1" smtClean="0">
                <a:latin typeface="Times New Roman" pitchFamily="18" charset="0"/>
                <a:cs typeface="Times New Roman" pitchFamily="18" charset="0"/>
                <a:hlinkClick r:id="rId2" action="ppaction://hlinkfile"/>
              </a:rPr>
              <a:t>调节阀</a:t>
            </a:r>
            <a:r>
              <a:rPr lang="zh-CN" altLang="en-US" sz="2400" b="1" smtClean="0">
                <a:latin typeface="Times New Roman" pitchFamily="18" charset="0"/>
                <a:cs typeface="Times New Roman" pitchFamily="18" charset="0"/>
              </a:rPr>
              <a:t>的阀体内有两个阀芯和阀座。它与同口径的单座阀相比，流通能力约大</a:t>
            </a:r>
            <a:r>
              <a:rPr lang="en-US" altLang="zh-CN" sz="2400" b="1" smtClean="0">
                <a:latin typeface="Times New Roman" pitchFamily="18" charset="0"/>
                <a:cs typeface="Times New Roman" pitchFamily="18" charset="0"/>
              </a:rPr>
              <a:t>20%</a:t>
            </a:r>
            <a:r>
              <a:rPr lang="zh-CN" altLang="en-US" sz="2400" b="1" smtClean="0">
                <a:latin typeface="Times New Roman" pitchFamily="18" charset="0"/>
                <a:cs typeface="Times New Roman" pitchFamily="18" charset="0"/>
              </a:rPr>
              <a:t>～</a:t>
            </a:r>
            <a:r>
              <a:rPr lang="en-US" altLang="zh-CN" sz="2400" b="1" smtClean="0">
                <a:latin typeface="Times New Roman" pitchFamily="18" charset="0"/>
                <a:cs typeface="Times New Roman" pitchFamily="18" charset="0"/>
              </a:rPr>
              <a:t>25%</a:t>
            </a:r>
            <a:r>
              <a:rPr lang="zh-CN" altLang="en-US" sz="2400" b="1" smtClean="0">
                <a:latin typeface="Times New Roman" pitchFamily="18" charset="0"/>
                <a:cs typeface="Times New Roman" pitchFamily="18" charset="0"/>
              </a:rPr>
              <a:t>。</a:t>
            </a:r>
          </a:p>
          <a:p>
            <a:pPr algn="just" eaLnBrk="1" hangingPunct="1">
              <a:lnSpc>
                <a:spcPct val="150000"/>
              </a:lnSpc>
              <a:spcBef>
                <a:spcPct val="0"/>
              </a:spcBef>
              <a:buFontTx/>
              <a:buChar char="•"/>
            </a:pPr>
            <a:r>
              <a:rPr lang="zh-CN" altLang="en-US" sz="2400" b="1" smtClean="0">
                <a:latin typeface="Times New Roman" pitchFamily="18" charset="0"/>
                <a:cs typeface="Times New Roman" pitchFamily="18" charset="0"/>
              </a:rPr>
              <a:t> 因为流体对上、下两阀芯上的作用力可以相互抵消，但上、下两阀芯不易同时关闭，因此双座阀具有允许压差大、泄漏量较大的特点。</a:t>
            </a:r>
          </a:p>
          <a:p>
            <a:pPr algn="just" eaLnBrk="1" hangingPunct="1">
              <a:lnSpc>
                <a:spcPct val="150000"/>
              </a:lnSpc>
              <a:spcBef>
                <a:spcPct val="0"/>
              </a:spcBef>
              <a:buFontTx/>
              <a:buChar char="•"/>
            </a:pPr>
            <a:r>
              <a:rPr lang="zh-CN" altLang="en-US" sz="2400" b="1" smtClean="0">
                <a:latin typeface="Times New Roman" pitchFamily="18" charset="0"/>
                <a:cs typeface="Times New Roman" pitchFamily="18" charset="0"/>
              </a:rPr>
              <a:t> 适用于阀两端压差较大，泄漏量要求不高的干净介质场合，不适用于高粘度和含纤维的场合</a:t>
            </a:r>
            <a:r>
              <a:rPr lang="zh-CN" altLang="en-US" sz="2800" b="1" smtClean="0">
                <a:latin typeface="Times New Roman" pitchFamily="18" charset="0"/>
                <a:cs typeface="Times New Roman" pitchFamily="18" charset="0"/>
              </a:rPr>
              <a:t>。</a:t>
            </a:r>
          </a:p>
          <a:p>
            <a:pPr eaLnBrk="1" hangingPunct="1">
              <a:lnSpc>
                <a:spcPct val="105000"/>
              </a:lnSpc>
            </a:pPr>
            <a:endParaRPr lang="en-US" altLang="zh-CN" sz="2800" b="1"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11188" y="476250"/>
            <a:ext cx="7921625" cy="5400675"/>
          </a:xfrm>
        </p:spPr>
        <p:txBody>
          <a:bodyPr rtlCol="0">
            <a:normAutofit fontScale="92500"/>
          </a:bodyPr>
          <a:lstStyle/>
          <a:p>
            <a:pPr eaLnBrk="1" fontAlgn="auto" hangingPunct="1">
              <a:lnSpc>
                <a:spcPct val="115000"/>
              </a:lnSpc>
              <a:spcAft>
                <a:spcPts val="0"/>
              </a:spcAft>
              <a:buFont typeface="Wingdings" pitchFamily="2" charset="2"/>
              <a:buNone/>
              <a:defRPr/>
            </a:pPr>
            <a:r>
              <a:rPr lang="en-US" altLang="zh-CN" sz="2800" b="1" dirty="0" smtClean="0"/>
              <a:t>3</a:t>
            </a:r>
            <a:r>
              <a:rPr lang="zh-CN" altLang="en-US" sz="2800" b="1" dirty="0" smtClean="0"/>
              <a:t>）角形阀</a:t>
            </a:r>
            <a:endParaRPr lang="en-US" altLang="zh-CN" sz="2800" b="1" dirty="0" smtClean="0"/>
          </a:p>
          <a:p>
            <a:pPr eaLnBrk="1" fontAlgn="auto" hangingPunct="1">
              <a:lnSpc>
                <a:spcPct val="115000"/>
              </a:lnSpc>
              <a:spcAft>
                <a:spcPts val="0"/>
              </a:spcAft>
              <a:buFont typeface="Wingdings" pitchFamily="2" charset="2"/>
              <a:buNone/>
              <a:defRPr/>
            </a:pPr>
            <a:endParaRPr lang="zh-CN" altLang="en-US" sz="2800" b="1" dirty="0" smtClean="0"/>
          </a:p>
          <a:p>
            <a:pPr eaLnBrk="1" fontAlgn="auto" hangingPunct="1">
              <a:lnSpc>
                <a:spcPct val="115000"/>
              </a:lnSpc>
              <a:spcAft>
                <a:spcPts val="0"/>
              </a:spcAft>
              <a:buFont typeface="Wingdings" pitchFamily="2" charset="2"/>
              <a:buNone/>
              <a:defRPr/>
            </a:pPr>
            <a:r>
              <a:rPr lang="zh-CN" altLang="en-US" sz="2800" b="1" dirty="0" smtClean="0"/>
              <a:t>       角形</a:t>
            </a:r>
            <a:r>
              <a:rPr lang="zh-CN" altLang="en-US" sz="2800" b="1" dirty="0" smtClean="0">
                <a:hlinkClick r:id="rId2" action="ppaction://hlinkfile"/>
              </a:rPr>
              <a:t>调节阀</a:t>
            </a:r>
            <a:r>
              <a:rPr lang="zh-CN" altLang="en-US" sz="2800" b="1" dirty="0" smtClean="0"/>
              <a:t>的阀体为直角形，其流路简单。</a:t>
            </a:r>
          </a:p>
          <a:p>
            <a:pPr algn="just" eaLnBrk="1" fontAlgn="auto" hangingPunct="1">
              <a:lnSpc>
                <a:spcPct val="115000"/>
              </a:lnSpc>
              <a:spcAft>
                <a:spcPts val="0"/>
              </a:spcAft>
              <a:buFontTx/>
              <a:buChar char="•"/>
              <a:defRPr/>
            </a:pPr>
            <a:r>
              <a:rPr lang="zh-CN" altLang="en-US" sz="2800" b="1" dirty="0" smtClean="0"/>
              <a:t>适用于高压差、高粘度、含悬浮物和颗粒状物料流量的控制。</a:t>
            </a:r>
          </a:p>
          <a:p>
            <a:pPr algn="just" eaLnBrk="1" fontAlgn="auto" hangingPunct="1">
              <a:lnSpc>
                <a:spcPct val="115000"/>
              </a:lnSpc>
              <a:spcAft>
                <a:spcPts val="0"/>
              </a:spcAft>
              <a:buFontTx/>
              <a:buChar char="•"/>
              <a:defRPr/>
            </a:pPr>
            <a:r>
              <a:rPr lang="zh-CN" altLang="en-US" sz="2800" b="1" dirty="0" smtClean="0"/>
              <a:t>一般使用于底进侧出、此种调节阀稳定性较好。</a:t>
            </a:r>
          </a:p>
          <a:p>
            <a:pPr algn="just" eaLnBrk="1" fontAlgn="auto" hangingPunct="1">
              <a:lnSpc>
                <a:spcPct val="115000"/>
              </a:lnSpc>
              <a:spcAft>
                <a:spcPts val="0"/>
              </a:spcAft>
              <a:buFontTx/>
              <a:buChar char="•"/>
              <a:defRPr/>
            </a:pPr>
            <a:r>
              <a:rPr lang="zh-CN" altLang="en-US" sz="2800" b="1" dirty="0" smtClean="0"/>
              <a:t>在高压场合下，为了延长阀芯使用寿命，可采用侧</a:t>
            </a:r>
            <a:endParaRPr lang="en-US" altLang="zh-CN" sz="2800" b="1" dirty="0" smtClean="0"/>
          </a:p>
          <a:p>
            <a:pPr algn="just" eaLnBrk="1" fontAlgn="auto" hangingPunct="1">
              <a:lnSpc>
                <a:spcPct val="115000"/>
              </a:lnSpc>
              <a:spcAft>
                <a:spcPts val="0"/>
              </a:spcAft>
              <a:buFont typeface="Wingdings" pitchFamily="2" charset="2"/>
              <a:buNone/>
              <a:defRPr/>
            </a:pPr>
            <a:r>
              <a:rPr lang="zh-CN" altLang="en-US" sz="2800" b="1" dirty="0" smtClean="0"/>
              <a:t>进底出，但在小开度容易发生振荡。</a:t>
            </a:r>
            <a:endParaRPr lang="en-US" altLang="zh-CN" sz="2800" b="1" dirty="0" smtClean="0"/>
          </a:p>
          <a:p>
            <a:pPr algn="just" eaLnBrk="1" fontAlgn="auto" hangingPunct="1">
              <a:lnSpc>
                <a:spcPct val="115000"/>
              </a:lnSpc>
              <a:spcAft>
                <a:spcPts val="0"/>
              </a:spcAft>
              <a:buFont typeface="Wingdings" pitchFamily="2" charset="2"/>
              <a:buNone/>
              <a:defRPr/>
            </a:pPr>
            <a:r>
              <a:rPr lang="zh-CN" altLang="en-US" sz="2800" b="1" dirty="0" smtClean="0"/>
              <a:t/>
            </a:r>
            <a:br>
              <a:rPr lang="zh-CN" altLang="en-US" sz="2800" b="1" dirty="0" smtClean="0"/>
            </a:br>
            <a:endParaRPr lang="zh-CN" altLang="en-US" sz="2800" b="1" dirty="0" smtClean="0"/>
          </a:p>
        </p:txBody>
      </p:sp>
    </p:spTree>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611188" y="404813"/>
            <a:ext cx="8001000" cy="4968875"/>
          </a:xfrm>
        </p:spPr>
        <p:txBody>
          <a:bodyPr rtlCol="0">
            <a:normAutofit fontScale="92500"/>
          </a:bodyPr>
          <a:lstStyle/>
          <a:p>
            <a:pPr eaLnBrk="1" fontAlgn="auto" hangingPunct="1">
              <a:lnSpc>
                <a:spcPct val="105000"/>
              </a:lnSpc>
              <a:spcBef>
                <a:spcPct val="0"/>
              </a:spcBef>
              <a:spcAft>
                <a:spcPts val="0"/>
              </a:spcAft>
              <a:buFont typeface="Wingdings" pitchFamily="2" charset="2"/>
              <a:buNone/>
              <a:defRPr/>
            </a:pPr>
            <a:r>
              <a:rPr lang="en-US" altLang="zh-CN" sz="2800" b="1" dirty="0" smtClean="0"/>
              <a:t>2</a:t>
            </a:r>
            <a:r>
              <a:rPr lang="zh-CN" altLang="en-US" sz="2800" b="1" dirty="0" smtClean="0"/>
              <a:t>、角行程式的调节阀</a:t>
            </a:r>
            <a:endParaRPr lang="en-US" altLang="zh-CN" sz="2800" b="1" dirty="0" smtClean="0"/>
          </a:p>
          <a:p>
            <a:pPr eaLnBrk="1" fontAlgn="auto" hangingPunct="1">
              <a:lnSpc>
                <a:spcPct val="105000"/>
              </a:lnSpc>
              <a:spcBef>
                <a:spcPct val="0"/>
              </a:spcBef>
              <a:spcAft>
                <a:spcPts val="0"/>
              </a:spcAft>
              <a:buFont typeface="Wingdings" pitchFamily="2" charset="2"/>
              <a:buNone/>
              <a:defRPr/>
            </a:pPr>
            <a:endParaRPr lang="zh-CN" altLang="en-US" sz="2800" b="1" dirty="0" smtClean="0"/>
          </a:p>
          <a:p>
            <a:pPr eaLnBrk="1" fontAlgn="auto" hangingPunct="1">
              <a:lnSpc>
                <a:spcPct val="150000"/>
              </a:lnSpc>
              <a:spcBef>
                <a:spcPct val="0"/>
              </a:spcBef>
              <a:spcAft>
                <a:spcPts val="0"/>
              </a:spcAft>
              <a:buFont typeface="Wingdings" pitchFamily="2" charset="2"/>
              <a:buNone/>
              <a:defRPr/>
            </a:pPr>
            <a:r>
              <a:rPr lang="en-US" altLang="zh-CN" sz="2400" b="1" dirty="0" smtClean="0"/>
              <a:t>1</a:t>
            </a:r>
            <a:r>
              <a:rPr lang="zh-CN" altLang="en-US" sz="2400" b="1" dirty="0" smtClean="0"/>
              <a:t>）蝶阀</a:t>
            </a:r>
          </a:p>
          <a:p>
            <a:pPr eaLnBrk="1" fontAlgn="auto" hangingPunct="1">
              <a:lnSpc>
                <a:spcPct val="150000"/>
              </a:lnSpc>
              <a:spcBef>
                <a:spcPct val="0"/>
              </a:spcBef>
              <a:spcAft>
                <a:spcPts val="0"/>
              </a:spcAft>
              <a:buFontTx/>
              <a:buChar char="•"/>
              <a:defRPr/>
            </a:pPr>
            <a:r>
              <a:rPr lang="zh-CN" altLang="en-US" sz="2400" b="1" dirty="0" smtClean="0">
                <a:hlinkClick r:id="rId2" action="ppaction://hlinkfile"/>
              </a:rPr>
              <a:t>蝶阀</a:t>
            </a:r>
            <a:r>
              <a:rPr lang="zh-CN" altLang="en-US" sz="2400" b="1" dirty="0" smtClean="0"/>
              <a:t>由阀体、挡板、挡板轴和轴封等部件组成。它的挡板以转轴的旋转来控制流体的流量。</a:t>
            </a:r>
          </a:p>
          <a:p>
            <a:pPr eaLnBrk="1" fontAlgn="auto" hangingPunct="1">
              <a:lnSpc>
                <a:spcPct val="150000"/>
              </a:lnSpc>
              <a:spcBef>
                <a:spcPct val="0"/>
              </a:spcBef>
              <a:spcAft>
                <a:spcPts val="0"/>
              </a:spcAft>
              <a:buFontTx/>
              <a:buChar char="•"/>
              <a:defRPr/>
            </a:pPr>
            <a:r>
              <a:rPr lang="zh-CN" altLang="en-US" sz="2400" b="1" dirty="0" smtClean="0"/>
              <a:t>其结构简单、体积小、重量轻、成本低、流通能力大，特别适用于低压差、大口径、大流量气体和带有悬浮物流体的场合，但泄漏量较大。</a:t>
            </a:r>
          </a:p>
          <a:p>
            <a:pPr eaLnBrk="1" fontAlgn="auto" hangingPunct="1">
              <a:lnSpc>
                <a:spcPct val="150000"/>
              </a:lnSpc>
              <a:spcBef>
                <a:spcPct val="0"/>
              </a:spcBef>
              <a:spcAft>
                <a:spcPts val="0"/>
              </a:spcAft>
              <a:buFontTx/>
              <a:buChar char="•"/>
              <a:defRPr/>
            </a:pPr>
            <a:r>
              <a:rPr lang="zh-CN" altLang="en-US" sz="2400" b="1" dirty="0" smtClean="0"/>
              <a:t>蝶阀在石油、煤气、化工、水处理、热电站的冷却水系统得到广泛应用。</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7953" name="Group 8"/>
          <p:cNvGrpSpPr>
            <a:grpSpLocks/>
          </p:cNvGrpSpPr>
          <p:nvPr/>
        </p:nvGrpSpPr>
        <p:grpSpPr bwMode="auto">
          <a:xfrm>
            <a:off x="4452938" y="2492375"/>
            <a:ext cx="6788150" cy="0"/>
            <a:chOff x="0" y="0"/>
            <a:chExt cx="4276" cy="0"/>
          </a:xfrm>
        </p:grpSpPr>
        <p:sp>
          <p:nvSpPr>
            <p:cNvPr id="637955" name="Rectangle 7"/>
            <p:cNvSpPr>
              <a:spLocks noChangeArrowheads="1"/>
            </p:cNvSpPr>
            <p:nvPr/>
          </p:nvSpPr>
          <p:spPr bwMode="auto">
            <a:xfrm>
              <a:off x="0" y="0"/>
              <a:ext cx="4276" cy="0"/>
            </a:xfrm>
            <a:prstGeom prst="rect">
              <a:avLst/>
            </a:prstGeom>
            <a:solidFill>
              <a:srgbClr val="F3F3F3"/>
            </a:solidFill>
            <a:ln w="9525">
              <a:noFill/>
              <a:miter lim="800000"/>
              <a:headEnd/>
              <a:tailEnd/>
            </a:ln>
          </p:spPr>
          <p:txBody>
            <a:bodyPr wrap="none"/>
            <a:lstStyle/>
            <a:p>
              <a:endParaRPr lang="zh-CN" altLang="en-US">
                <a:latin typeface="Calibri" pitchFamily="34" charset="0"/>
              </a:endParaRPr>
            </a:p>
          </p:txBody>
        </p:sp>
        <p:grpSp>
          <p:nvGrpSpPr>
            <p:cNvPr id="637956" name="Group 6"/>
            <p:cNvGrpSpPr>
              <a:grpSpLocks/>
            </p:cNvGrpSpPr>
            <p:nvPr/>
          </p:nvGrpSpPr>
          <p:grpSpPr bwMode="auto">
            <a:xfrm>
              <a:off x="0" y="0"/>
              <a:ext cx="4276" cy="0"/>
              <a:chOff x="0" y="0"/>
              <a:chExt cx="4276" cy="0"/>
            </a:xfrm>
          </p:grpSpPr>
          <p:sp>
            <p:nvSpPr>
              <p:cNvPr id="637957" name="Rectangle 2"/>
              <p:cNvSpPr>
                <a:spLocks noChangeArrowheads="1"/>
              </p:cNvSpPr>
              <p:nvPr/>
            </p:nvSpPr>
            <p:spPr bwMode="auto">
              <a:xfrm>
                <a:off x="0" y="0"/>
                <a:ext cx="4275" cy="0"/>
              </a:xfrm>
              <a:prstGeom prst="rect">
                <a:avLst/>
              </a:prstGeom>
              <a:solidFill>
                <a:srgbClr val="F3F3F3"/>
              </a:solidFill>
              <a:ln w="9525">
                <a:noFill/>
                <a:miter lim="800000"/>
                <a:headEnd/>
                <a:tailEnd/>
              </a:ln>
            </p:spPr>
            <p:txBody>
              <a:bodyPr>
                <a:spAutoFit/>
              </a:bodyPr>
              <a:lstStyle/>
              <a:p>
                <a:endParaRPr lang="zh-CN" altLang="en-US">
                  <a:latin typeface="Calibri" pitchFamily="34" charset="0"/>
                </a:endParaRPr>
              </a:p>
            </p:txBody>
          </p:sp>
          <p:sp>
            <p:nvSpPr>
              <p:cNvPr id="637958" name="Rectangle 3"/>
              <p:cNvSpPr>
                <a:spLocks noChangeArrowheads="1"/>
              </p:cNvSpPr>
              <p:nvPr/>
            </p:nvSpPr>
            <p:spPr bwMode="auto">
              <a:xfrm>
                <a:off x="0" y="0"/>
                <a:ext cx="4276" cy="0"/>
              </a:xfrm>
              <a:prstGeom prst="rect">
                <a:avLst/>
              </a:prstGeom>
              <a:solidFill>
                <a:srgbClr val="F3F3F3"/>
              </a:solidFill>
              <a:ln w="9525">
                <a:noFill/>
                <a:miter lim="800000"/>
                <a:headEnd/>
                <a:tailEnd/>
              </a:ln>
            </p:spPr>
            <p:txBody>
              <a:bodyPr>
                <a:spAutoFit/>
              </a:bodyPr>
              <a:lstStyle/>
              <a:p>
                <a:endParaRPr lang="zh-CN" altLang="en-US">
                  <a:latin typeface="Calibri" pitchFamily="34" charset="0"/>
                </a:endParaRPr>
              </a:p>
            </p:txBody>
          </p:sp>
        </p:grpSp>
      </p:grpSp>
      <p:pic>
        <p:nvPicPr>
          <p:cNvPr id="637954" name="Picture 5" descr="210632006155744_1"/>
          <p:cNvPicPr>
            <a:picLocks noChangeAspect="1" noChangeArrowheads="1"/>
          </p:cNvPicPr>
          <p:nvPr/>
        </p:nvPicPr>
        <p:blipFill>
          <a:blip r:embed="rId2"/>
          <a:srcRect/>
          <a:stretch>
            <a:fillRect/>
          </a:stretch>
        </p:blipFill>
        <p:spPr bwMode="auto">
          <a:xfrm>
            <a:off x="685800" y="1341438"/>
            <a:ext cx="6781800" cy="4757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11188" y="620713"/>
            <a:ext cx="7777162" cy="5111750"/>
          </a:xfrm>
        </p:spPr>
        <p:txBody>
          <a:bodyPr rtlCol="0">
            <a:normAutofit fontScale="92500"/>
          </a:bodyPr>
          <a:lstStyle/>
          <a:p>
            <a:pPr algn="just" eaLnBrk="1" fontAlgn="auto" hangingPunct="1">
              <a:lnSpc>
                <a:spcPct val="105000"/>
              </a:lnSpc>
              <a:spcBef>
                <a:spcPct val="10000"/>
              </a:spcBef>
              <a:spcAft>
                <a:spcPts val="0"/>
              </a:spcAft>
              <a:buFont typeface="Wingdings" pitchFamily="2" charset="2"/>
              <a:buNone/>
              <a:defRPr/>
            </a:pPr>
            <a:r>
              <a:rPr lang="en-US" altLang="zh-CN" sz="2800" b="1" dirty="0" smtClean="0"/>
              <a:t>2</a:t>
            </a:r>
            <a:r>
              <a:rPr lang="zh-CN" altLang="en-US" sz="2800" b="1" dirty="0" smtClean="0"/>
              <a:t>）凸轮挠曲阀</a:t>
            </a:r>
            <a:endParaRPr lang="en-US" altLang="zh-CN" sz="2800" b="1" dirty="0" smtClean="0"/>
          </a:p>
          <a:p>
            <a:pPr algn="just" eaLnBrk="1" fontAlgn="auto" hangingPunct="1">
              <a:lnSpc>
                <a:spcPct val="105000"/>
              </a:lnSpc>
              <a:spcBef>
                <a:spcPct val="10000"/>
              </a:spcBef>
              <a:spcAft>
                <a:spcPts val="0"/>
              </a:spcAft>
              <a:buFont typeface="Wingdings" pitchFamily="2" charset="2"/>
              <a:buNone/>
              <a:defRPr/>
            </a:pPr>
            <a:endParaRPr lang="zh-CN" altLang="en-US" sz="2800" b="1" dirty="0" smtClean="0"/>
          </a:p>
          <a:p>
            <a:pPr algn="just" eaLnBrk="1" fontAlgn="auto" hangingPunct="1">
              <a:lnSpc>
                <a:spcPct val="150000"/>
              </a:lnSpc>
              <a:spcBef>
                <a:spcPts val="0"/>
              </a:spcBef>
              <a:spcAft>
                <a:spcPts val="0"/>
              </a:spcAft>
              <a:buFontTx/>
              <a:buChar char="•"/>
              <a:defRPr/>
            </a:pPr>
            <a:r>
              <a:rPr lang="zh-CN" altLang="en-US" sz="2400" b="1" dirty="0" smtClean="0"/>
              <a:t>凸轮挠曲阀（偏心旋转阀），其球面阀芯的中心线与转轴中心偏离，转轴带动阀芯偏心旋转，使阀芯向前下方进入阀座。</a:t>
            </a:r>
          </a:p>
          <a:p>
            <a:pPr algn="just" eaLnBrk="1" fontAlgn="auto" hangingPunct="1">
              <a:lnSpc>
                <a:spcPct val="150000"/>
              </a:lnSpc>
              <a:spcBef>
                <a:spcPts val="0"/>
              </a:spcBef>
              <a:spcAft>
                <a:spcPts val="0"/>
              </a:spcAft>
              <a:buFontTx/>
              <a:buChar char="•"/>
              <a:defRPr/>
            </a:pPr>
            <a:r>
              <a:rPr lang="zh-CN" altLang="en-US" sz="2400" b="1" dirty="0" smtClean="0"/>
              <a:t>偏心旋转阀具有体积小，重量轻，使用可靠，维修方便，通用性强，流体阻力小等优点。</a:t>
            </a:r>
          </a:p>
          <a:p>
            <a:pPr eaLnBrk="1" fontAlgn="auto" hangingPunct="1">
              <a:lnSpc>
                <a:spcPct val="150000"/>
              </a:lnSpc>
              <a:spcBef>
                <a:spcPts val="0"/>
              </a:spcBef>
              <a:spcAft>
                <a:spcPts val="0"/>
              </a:spcAft>
              <a:buFontTx/>
              <a:buChar char="•"/>
              <a:defRPr/>
            </a:pPr>
            <a:r>
              <a:rPr lang="zh-CN" altLang="en-US" sz="2400" b="1" dirty="0" smtClean="0"/>
              <a:t> 适用粘度较大的场合，在石灰、泥浆等流体中，具有较好的使用性能。</a:t>
            </a:r>
            <a:r>
              <a:rPr lang="zh-CN" altLang="en-US" sz="2800" b="1" dirty="0" smtClean="0"/>
              <a:t/>
            </a:r>
            <a:br>
              <a:rPr lang="zh-CN" altLang="en-US" sz="2800" b="1" dirty="0" smtClean="0"/>
            </a:br>
            <a:endParaRPr lang="zh-CN" altLang="en-US" sz="2800" b="1" dirty="0" smtClean="0"/>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1" name="Rectangle 3"/>
          <p:cNvSpPr>
            <a:spLocks noGrp="1" noChangeArrowheads="1"/>
          </p:cNvSpPr>
          <p:nvPr>
            <p:ph type="body" idx="1"/>
          </p:nvPr>
        </p:nvSpPr>
        <p:spPr>
          <a:xfrm>
            <a:off x="250825" y="836613"/>
            <a:ext cx="8101013" cy="5400675"/>
          </a:xfrm>
        </p:spPr>
        <p:txBody>
          <a:bodyPr/>
          <a:lstStyle/>
          <a:p>
            <a:pPr eaLnBrk="1" hangingPunct="1">
              <a:lnSpc>
                <a:spcPct val="90000"/>
              </a:lnSpc>
              <a:buFont typeface="Wingdings" pitchFamily="2" charset="2"/>
              <a:buNone/>
            </a:pPr>
            <a:r>
              <a:rPr lang="en-US" altLang="zh-CN" sz="2800" b="1" smtClean="0"/>
              <a:t>    3</a:t>
            </a:r>
            <a:r>
              <a:rPr lang="zh-CN" altLang="en-US" sz="2800" b="1" smtClean="0"/>
              <a:t>、阀门操作类型</a:t>
            </a:r>
          </a:p>
          <a:p>
            <a:pPr eaLnBrk="1" hangingPunct="1">
              <a:lnSpc>
                <a:spcPct val="110000"/>
              </a:lnSpc>
              <a:spcBef>
                <a:spcPct val="0"/>
              </a:spcBef>
            </a:pPr>
            <a:endParaRPr lang="zh-CN" altLang="en-US" sz="2800" b="1" smtClean="0"/>
          </a:p>
          <a:p>
            <a:pPr eaLnBrk="1" hangingPunct="1">
              <a:lnSpc>
                <a:spcPct val="150000"/>
              </a:lnSpc>
              <a:spcBef>
                <a:spcPct val="0"/>
              </a:spcBef>
              <a:buFont typeface="Wingdings" pitchFamily="2" charset="2"/>
              <a:buNone/>
            </a:pPr>
            <a:r>
              <a:rPr lang="zh-CN" altLang="en-US" sz="2800" b="1" smtClean="0"/>
              <a:t>     </a:t>
            </a:r>
            <a:r>
              <a:rPr lang="en-US" altLang="zh-CN" sz="2800" b="1" smtClean="0"/>
              <a:t>1</a:t>
            </a:r>
            <a:r>
              <a:rPr lang="zh-CN" altLang="en-US" sz="2800" b="1" smtClean="0"/>
              <a:t>） 旋转式阀门（单回转阀门） </a:t>
            </a:r>
          </a:p>
          <a:p>
            <a:pPr eaLnBrk="1" hangingPunct="1">
              <a:lnSpc>
                <a:spcPct val="150000"/>
              </a:lnSpc>
              <a:spcBef>
                <a:spcPct val="0"/>
              </a:spcBef>
              <a:buFont typeface="Wingdings" pitchFamily="2" charset="2"/>
              <a:buNone/>
            </a:pPr>
            <a:r>
              <a:rPr lang="zh-CN" altLang="en-US" sz="2800" b="1" smtClean="0"/>
              <a:t>              旋转式阀门包括：旋塞阀、球阀、蝶阀以及风门或挡板。这类阀门需要能够进行</a:t>
            </a:r>
            <a:r>
              <a:rPr lang="en-US" altLang="zh-CN" sz="2800" b="1" smtClean="0"/>
              <a:t>90</a:t>
            </a:r>
            <a:r>
              <a:rPr lang="zh-CN" altLang="en-US" sz="2800" b="1" smtClean="0"/>
              <a:t>度旋转操作的执行机构 。</a:t>
            </a:r>
          </a:p>
        </p:txBody>
      </p:sp>
    </p:spTree>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5" name="Rectangle 3"/>
          <p:cNvSpPr>
            <a:spLocks noGrp="1" noChangeArrowheads="1"/>
          </p:cNvSpPr>
          <p:nvPr>
            <p:ph type="body" idx="1"/>
          </p:nvPr>
        </p:nvSpPr>
        <p:spPr>
          <a:xfrm>
            <a:off x="611188" y="549275"/>
            <a:ext cx="8072437" cy="4114800"/>
          </a:xfrm>
        </p:spPr>
        <p:txBody>
          <a:bodyPr/>
          <a:lstStyle/>
          <a:p>
            <a:pPr eaLnBrk="1" hangingPunct="1">
              <a:lnSpc>
                <a:spcPct val="110000"/>
              </a:lnSpc>
              <a:spcBef>
                <a:spcPct val="0"/>
              </a:spcBef>
              <a:buFont typeface="Wingdings" pitchFamily="2" charset="2"/>
              <a:buNone/>
            </a:pPr>
            <a:r>
              <a:rPr lang="en-US" altLang="zh-CN" b="1" smtClean="0"/>
              <a:t>2</a:t>
            </a:r>
            <a:r>
              <a:rPr lang="zh-CN" altLang="en-US" b="1" smtClean="0"/>
              <a:t>）多回转阀门 </a:t>
            </a:r>
            <a:endParaRPr lang="en-US" altLang="zh-CN" b="1" smtClean="0"/>
          </a:p>
          <a:p>
            <a:pPr eaLnBrk="1" hangingPunct="1">
              <a:lnSpc>
                <a:spcPct val="110000"/>
              </a:lnSpc>
              <a:spcBef>
                <a:spcPct val="0"/>
              </a:spcBef>
              <a:buFont typeface="Wingdings" pitchFamily="2" charset="2"/>
              <a:buNone/>
            </a:pPr>
            <a:endParaRPr lang="zh-CN" altLang="en-US" b="1" smtClean="0"/>
          </a:p>
          <a:p>
            <a:pPr eaLnBrk="1" hangingPunct="1">
              <a:lnSpc>
                <a:spcPct val="150000"/>
              </a:lnSpc>
              <a:spcBef>
                <a:spcPct val="0"/>
              </a:spcBef>
              <a:buFontTx/>
              <a:buChar char="•"/>
            </a:pPr>
            <a:r>
              <a:rPr lang="zh-CN" altLang="en-US" sz="2800" b="1" smtClean="0"/>
              <a:t>多回转阀门阀门需要多转操作去驱动阀门到开或关的位置。</a:t>
            </a:r>
          </a:p>
          <a:p>
            <a:pPr eaLnBrk="1" hangingPunct="1">
              <a:lnSpc>
                <a:spcPct val="150000"/>
              </a:lnSpc>
              <a:spcBef>
                <a:spcPct val="0"/>
              </a:spcBef>
              <a:buFontTx/>
              <a:buChar char="•"/>
            </a:pPr>
            <a:r>
              <a:rPr lang="zh-CN" altLang="en-US" sz="2800" b="1" smtClean="0"/>
              <a:t>多回转阀门包括：直通阀（截止阀）、闸阀、刀闸阀等。</a:t>
            </a:r>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89" name="Rectangle 2"/>
          <p:cNvSpPr>
            <a:spLocks noGrp="1" noChangeArrowheads="1"/>
          </p:cNvSpPr>
          <p:nvPr>
            <p:ph type="body" idx="1"/>
          </p:nvPr>
        </p:nvSpPr>
        <p:spPr>
          <a:xfrm>
            <a:off x="468313" y="476250"/>
            <a:ext cx="7991475" cy="5184775"/>
          </a:xfrm>
        </p:spPr>
        <p:txBody>
          <a:bodyPr/>
          <a:lstStyle/>
          <a:p>
            <a:pPr eaLnBrk="1" hangingPunct="1">
              <a:spcBef>
                <a:spcPct val="0"/>
              </a:spcBef>
              <a:buFont typeface="Wingdings" pitchFamily="2" charset="2"/>
              <a:buNone/>
            </a:pPr>
            <a:r>
              <a:rPr lang="zh-CN" altLang="en-US" sz="2800" b="1" smtClean="0"/>
              <a:t>四、执行器的选择</a:t>
            </a:r>
            <a:endParaRPr lang="en-US" altLang="zh-CN" sz="2800" b="1" smtClean="0"/>
          </a:p>
          <a:p>
            <a:pPr eaLnBrk="1" hangingPunct="1">
              <a:spcBef>
                <a:spcPct val="0"/>
              </a:spcBef>
              <a:buFont typeface="Wingdings" pitchFamily="2" charset="2"/>
              <a:buNone/>
            </a:pPr>
            <a:endParaRPr lang="zh-CN" altLang="en-US" sz="2800" b="1" smtClean="0"/>
          </a:p>
          <a:p>
            <a:pPr eaLnBrk="1" hangingPunct="1">
              <a:lnSpc>
                <a:spcPct val="150000"/>
              </a:lnSpc>
              <a:spcBef>
                <a:spcPct val="0"/>
              </a:spcBef>
              <a:buFont typeface="Wingdings" pitchFamily="2" charset="2"/>
              <a:buNone/>
            </a:pPr>
            <a:r>
              <a:rPr lang="en-US" altLang="zh-CN" sz="2400" b="1" smtClean="0"/>
              <a:t>1</a:t>
            </a:r>
            <a:r>
              <a:rPr lang="zh-CN" altLang="en-US" sz="2400" b="1" smtClean="0"/>
              <a:t>、执行机构选择要素 </a:t>
            </a:r>
          </a:p>
          <a:p>
            <a:pPr eaLnBrk="1" hangingPunct="1">
              <a:lnSpc>
                <a:spcPct val="150000"/>
              </a:lnSpc>
              <a:spcBef>
                <a:spcPct val="0"/>
              </a:spcBef>
              <a:buFont typeface="Wingdings" pitchFamily="2" charset="2"/>
              <a:buNone/>
            </a:pPr>
            <a:r>
              <a:rPr lang="en-US" altLang="zh-CN" sz="2400" b="1" smtClean="0"/>
              <a:t>(1)</a:t>
            </a:r>
            <a:r>
              <a:rPr lang="zh-CN" altLang="en-US" sz="2400" b="1" smtClean="0"/>
              <a:t>驱动能源 ：最常用的驱动能源是电源或流体源。</a:t>
            </a:r>
          </a:p>
          <a:p>
            <a:pPr eaLnBrk="1" hangingPunct="1">
              <a:lnSpc>
                <a:spcPct val="150000"/>
              </a:lnSpc>
              <a:spcBef>
                <a:spcPct val="0"/>
              </a:spcBef>
              <a:buFont typeface="Wingdings" pitchFamily="2" charset="2"/>
              <a:buNone/>
            </a:pPr>
            <a:r>
              <a:rPr lang="zh-CN" altLang="en-US" sz="2400" b="1" smtClean="0"/>
              <a:t>  电源：</a:t>
            </a:r>
          </a:p>
          <a:p>
            <a:pPr eaLnBrk="1" hangingPunct="1">
              <a:lnSpc>
                <a:spcPct val="150000"/>
              </a:lnSpc>
              <a:spcBef>
                <a:spcPct val="0"/>
              </a:spcBef>
              <a:buFontTx/>
              <a:buChar char="•"/>
            </a:pPr>
            <a:r>
              <a:rPr lang="zh-CN" altLang="en-US" sz="2400" b="1" smtClean="0"/>
              <a:t>对于</a:t>
            </a:r>
            <a:r>
              <a:rPr lang="zh-CN" altLang="en-US" sz="2400" b="1" smtClean="0">
                <a:solidFill>
                  <a:srgbClr val="FF0000"/>
                </a:solidFill>
              </a:rPr>
              <a:t>大尺寸阀门</a:t>
            </a:r>
            <a:r>
              <a:rPr lang="zh-CN" altLang="en-US" sz="2400" b="1" smtClean="0"/>
              <a:t>一般选用</a:t>
            </a:r>
            <a:r>
              <a:rPr lang="zh-CN" altLang="en-US" sz="2400" b="1" smtClean="0">
                <a:solidFill>
                  <a:srgbClr val="FF0000"/>
                </a:solidFill>
              </a:rPr>
              <a:t>三相电源</a:t>
            </a:r>
            <a:r>
              <a:rPr lang="zh-CN" altLang="en-US" sz="2400" b="1" smtClean="0"/>
              <a:t>，对于</a:t>
            </a:r>
            <a:r>
              <a:rPr lang="zh-CN" altLang="en-US" sz="2400" b="1" smtClean="0">
                <a:solidFill>
                  <a:srgbClr val="FF0000"/>
                </a:solidFill>
              </a:rPr>
              <a:t>小尺寸阀门</a:t>
            </a:r>
            <a:r>
              <a:rPr lang="zh-CN" altLang="en-US" sz="2400" b="1" smtClean="0"/>
              <a:t>可选用</a:t>
            </a:r>
            <a:r>
              <a:rPr lang="zh-CN" altLang="en-US" sz="2400" b="1" smtClean="0">
                <a:solidFill>
                  <a:srgbClr val="FF0000"/>
                </a:solidFill>
              </a:rPr>
              <a:t>单相电源</a:t>
            </a:r>
            <a:r>
              <a:rPr lang="zh-CN" altLang="en-US" sz="2400" b="1" smtClean="0"/>
              <a:t>。</a:t>
            </a:r>
          </a:p>
          <a:p>
            <a:pPr eaLnBrk="1" hangingPunct="1">
              <a:lnSpc>
                <a:spcPct val="150000"/>
              </a:lnSpc>
              <a:spcBef>
                <a:spcPct val="0"/>
              </a:spcBef>
              <a:buFontTx/>
              <a:buChar char="•"/>
            </a:pPr>
            <a:r>
              <a:rPr lang="zh-CN" altLang="en-US" sz="2400" b="1" smtClean="0">
                <a:solidFill>
                  <a:srgbClr val="FF0000"/>
                </a:solidFill>
              </a:rPr>
              <a:t>电动执行机构可有多种电源类型</a:t>
            </a:r>
            <a:r>
              <a:rPr lang="zh-CN" altLang="en-US" sz="2400" b="1" smtClean="0"/>
              <a:t>供选择。有时也可选直流供电，此时可通过安装电池实现电源故障安全操作。 </a:t>
            </a:r>
          </a:p>
        </p:txBody>
      </p:sp>
    </p:spTree>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3" name="Rectangle 2"/>
          <p:cNvSpPr>
            <a:spLocks noGrp="1" noChangeArrowheads="1"/>
          </p:cNvSpPr>
          <p:nvPr>
            <p:ph type="body" idx="1"/>
          </p:nvPr>
        </p:nvSpPr>
        <p:spPr>
          <a:xfrm>
            <a:off x="684213" y="620713"/>
            <a:ext cx="7848600" cy="4824412"/>
          </a:xfrm>
        </p:spPr>
        <p:txBody>
          <a:bodyPr/>
          <a:lstStyle/>
          <a:p>
            <a:pPr algn="just" eaLnBrk="1" hangingPunct="1">
              <a:lnSpc>
                <a:spcPct val="105000"/>
              </a:lnSpc>
              <a:spcBef>
                <a:spcPct val="10000"/>
              </a:spcBef>
              <a:buFont typeface="Wingdings" pitchFamily="2" charset="2"/>
              <a:buNone/>
            </a:pPr>
            <a:r>
              <a:rPr lang="zh-CN" altLang="en-US" b="1" smtClean="0"/>
              <a:t>流体源：</a:t>
            </a:r>
            <a:endParaRPr lang="en-US" altLang="zh-CN" b="1" smtClean="0"/>
          </a:p>
          <a:p>
            <a:pPr algn="just" eaLnBrk="1" hangingPunct="1">
              <a:lnSpc>
                <a:spcPct val="105000"/>
              </a:lnSpc>
              <a:spcBef>
                <a:spcPct val="10000"/>
              </a:spcBef>
              <a:buFont typeface="Wingdings" pitchFamily="2" charset="2"/>
              <a:buNone/>
            </a:pPr>
            <a:endParaRPr lang="zh-CN" altLang="en-US" b="1" smtClean="0"/>
          </a:p>
          <a:p>
            <a:pPr algn="just" eaLnBrk="1" hangingPunct="1">
              <a:lnSpc>
                <a:spcPct val="150000"/>
              </a:lnSpc>
              <a:spcBef>
                <a:spcPct val="10000"/>
              </a:spcBef>
              <a:buFontTx/>
              <a:buChar char="•"/>
            </a:pPr>
            <a:r>
              <a:rPr lang="zh-CN" altLang="en-US" sz="2400" b="1" smtClean="0"/>
              <a:t>流体源种类很多：如压缩空气、氮气、天然气、液压流体等，</a:t>
            </a:r>
          </a:p>
          <a:p>
            <a:pPr algn="just" eaLnBrk="1" hangingPunct="1">
              <a:lnSpc>
                <a:spcPct val="150000"/>
              </a:lnSpc>
              <a:spcBef>
                <a:spcPct val="10000"/>
              </a:spcBef>
              <a:buFontTx/>
              <a:buChar char="•"/>
            </a:pPr>
            <a:r>
              <a:rPr lang="zh-CN" altLang="en-US" sz="2400" b="1" smtClean="0"/>
              <a:t>流体源可以具备各种压力</a:t>
            </a:r>
          </a:p>
          <a:p>
            <a:pPr algn="just" eaLnBrk="1" hangingPunct="1">
              <a:lnSpc>
                <a:spcPct val="150000"/>
              </a:lnSpc>
              <a:spcBef>
                <a:spcPct val="10000"/>
              </a:spcBef>
              <a:buFontTx/>
              <a:buChar char="•"/>
            </a:pPr>
            <a:r>
              <a:rPr lang="zh-CN" altLang="en-US" sz="2400" b="1" smtClean="0"/>
              <a:t>执行机构具有各种尺寸以提供输出力和力矩。 </a:t>
            </a:r>
          </a:p>
          <a:p>
            <a:pPr algn="just" eaLnBrk="1" hangingPunct="1">
              <a:lnSpc>
                <a:spcPct val="105000"/>
              </a:lnSpc>
              <a:spcBef>
                <a:spcPct val="10000"/>
              </a:spcBef>
            </a:pPr>
            <a:endParaRPr lang="en-US" altLang="zh-CN" b="1" smtClean="0"/>
          </a:p>
        </p:txBody>
      </p:sp>
    </p:spTree>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7" name="Rectangle 2"/>
          <p:cNvSpPr>
            <a:spLocks noGrp="1" noChangeArrowheads="1"/>
          </p:cNvSpPr>
          <p:nvPr>
            <p:ph type="body" idx="1"/>
          </p:nvPr>
        </p:nvSpPr>
        <p:spPr>
          <a:xfrm>
            <a:off x="468313" y="476250"/>
            <a:ext cx="8174037" cy="5235575"/>
          </a:xfrm>
        </p:spPr>
        <p:txBody>
          <a:bodyPr/>
          <a:lstStyle/>
          <a:p>
            <a:pPr algn="just" eaLnBrk="1" hangingPunct="1">
              <a:lnSpc>
                <a:spcPct val="110000"/>
              </a:lnSpc>
              <a:spcBef>
                <a:spcPct val="0"/>
              </a:spcBef>
              <a:buFont typeface="Wingdings" pitchFamily="2" charset="2"/>
              <a:buNone/>
            </a:pPr>
            <a:r>
              <a:rPr lang="en-US" altLang="zh-CN" sz="2800" b="1" smtClean="0"/>
              <a:t>(2) </a:t>
            </a:r>
            <a:r>
              <a:rPr lang="zh-CN" altLang="en-US" sz="2800" b="1" smtClean="0"/>
              <a:t>阀门类型 </a:t>
            </a:r>
            <a:endParaRPr lang="en-US" altLang="zh-CN" sz="2800" b="1" smtClean="0"/>
          </a:p>
          <a:p>
            <a:pPr algn="just" eaLnBrk="1" hangingPunct="1">
              <a:lnSpc>
                <a:spcPct val="110000"/>
              </a:lnSpc>
              <a:spcBef>
                <a:spcPct val="0"/>
              </a:spcBef>
              <a:buFont typeface="Wingdings" pitchFamily="2" charset="2"/>
              <a:buNone/>
            </a:pPr>
            <a:endParaRPr lang="zh-CN" altLang="en-US" sz="2800" b="1" smtClean="0"/>
          </a:p>
          <a:p>
            <a:pPr algn="just" eaLnBrk="1" hangingPunct="1">
              <a:lnSpc>
                <a:spcPct val="150000"/>
              </a:lnSpc>
              <a:spcBef>
                <a:spcPct val="0"/>
              </a:spcBef>
              <a:buFontTx/>
              <a:buChar char="•"/>
            </a:pPr>
            <a:r>
              <a:rPr lang="zh-CN" altLang="en-US" sz="2400" b="1" smtClean="0"/>
              <a:t>当选择阀门用执行机构时，必须要知道</a:t>
            </a:r>
            <a:r>
              <a:rPr lang="zh-CN" altLang="en-US" sz="2400" b="1" smtClean="0">
                <a:solidFill>
                  <a:srgbClr val="FF0000"/>
                </a:solidFill>
              </a:rPr>
              <a:t>阀门的种类</a:t>
            </a:r>
            <a:r>
              <a:rPr lang="zh-CN" altLang="en-US" sz="2400" b="1" smtClean="0"/>
              <a:t>。</a:t>
            </a:r>
          </a:p>
          <a:p>
            <a:pPr algn="just" eaLnBrk="1" hangingPunct="1">
              <a:lnSpc>
                <a:spcPct val="150000"/>
              </a:lnSpc>
              <a:spcBef>
                <a:spcPct val="0"/>
              </a:spcBef>
              <a:buFontTx/>
              <a:buChar char="•"/>
            </a:pPr>
            <a:r>
              <a:rPr lang="zh-CN" altLang="en-US" sz="2400" b="1" smtClean="0"/>
              <a:t>有些阀门需要多回转驱动，有些需要单回转驱动，有些需要往复式驱动</a:t>
            </a:r>
          </a:p>
          <a:p>
            <a:pPr eaLnBrk="1" hangingPunct="1">
              <a:lnSpc>
                <a:spcPct val="150000"/>
              </a:lnSpc>
              <a:spcBef>
                <a:spcPct val="0"/>
              </a:spcBef>
              <a:buFontTx/>
              <a:buChar char="•"/>
            </a:pPr>
            <a:r>
              <a:rPr lang="zh-CN" altLang="en-US" sz="2400" b="1" smtClean="0"/>
              <a:t>通常气动多回转执行机构比电动多回转执行机构价格高。</a:t>
            </a:r>
          </a:p>
          <a:p>
            <a:pPr eaLnBrk="1" hangingPunct="1">
              <a:lnSpc>
                <a:spcPct val="150000"/>
              </a:lnSpc>
              <a:spcBef>
                <a:spcPct val="0"/>
              </a:spcBef>
              <a:buFontTx/>
              <a:buChar char="•"/>
            </a:pPr>
            <a:r>
              <a:rPr lang="zh-CN" altLang="en-US" sz="2400" b="1" smtClean="0"/>
              <a:t>往复式直行程输出的气动执行机构比电动多回转执行机构价格低。</a:t>
            </a:r>
          </a:p>
        </p:txBody>
      </p:sp>
    </p:spTree>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500063" y="0"/>
            <a:ext cx="7743825" cy="5157788"/>
          </a:xfrm>
        </p:spPr>
        <p:txBody>
          <a:bodyPr rtlCol="0">
            <a:normAutofit lnSpcReduction="10000"/>
          </a:bodyPr>
          <a:lstStyle/>
          <a:p>
            <a:pPr eaLnBrk="1" fontAlgn="auto" hangingPunct="1">
              <a:lnSpc>
                <a:spcPct val="110000"/>
              </a:lnSpc>
              <a:spcBef>
                <a:spcPct val="0"/>
              </a:spcBef>
              <a:spcAft>
                <a:spcPts val="0"/>
              </a:spcAft>
              <a:buFontTx/>
              <a:buChar char="•"/>
              <a:defRPr/>
            </a:pPr>
            <a:endParaRPr lang="en-US" altLang="zh-CN" sz="2800" b="1" dirty="0" smtClean="0"/>
          </a:p>
          <a:p>
            <a:pPr eaLnBrk="1" fontAlgn="auto" hangingPunct="1">
              <a:lnSpc>
                <a:spcPct val="110000"/>
              </a:lnSpc>
              <a:spcBef>
                <a:spcPct val="0"/>
              </a:spcBef>
              <a:spcAft>
                <a:spcPts val="0"/>
              </a:spcAft>
              <a:buFont typeface="Wingdings" pitchFamily="2" charset="2"/>
              <a:buNone/>
              <a:defRPr/>
            </a:pPr>
            <a:r>
              <a:rPr lang="en-US" altLang="zh-CN" b="1" dirty="0" smtClean="0"/>
              <a:t>(3) </a:t>
            </a:r>
            <a:r>
              <a:rPr lang="zh-CN" altLang="en-US" b="1" dirty="0" smtClean="0"/>
              <a:t>力矩大小 </a:t>
            </a:r>
            <a:endParaRPr lang="en-US" altLang="zh-CN" b="1" dirty="0" smtClean="0"/>
          </a:p>
          <a:p>
            <a:pPr eaLnBrk="1" fontAlgn="auto" hangingPunct="1">
              <a:lnSpc>
                <a:spcPct val="110000"/>
              </a:lnSpc>
              <a:spcBef>
                <a:spcPct val="0"/>
              </a:spcBef>
              <a:spcAft>
                <a:spcPts val="0"/>
              </a:spcAft>
              <a:buFont typeface="Wingdings" pitchFamily="2" charset="2"/>
              <a:buNone/>
              <a:defRPr/>
            </a:pPr>
            <a:endParaRPr lang="zh-CN" altLang="en-US" b="1" dirty="0" smtClean="0"/>
          </a:p>
          <a:p>
            <a:pPr eaLnBrk="1" fontAlgn="auto" hangingPunct="1">
              <a:lnSpc>
                <a:spcPct val="150000"/>
              </a:lnSpc>
              <a:spcBef>
                <a:spcPct val="0"/>
              </a:spcBef>
              <a:spcAft>
                <a:spcPts val="0"/>
              </a:spcAft>
              <a:buFontTx/>
              <a:buChar char="•"/>
              <a:defRPr/>
            </a:pPr>
            <a:r>
              <a:rPr lang="zh-CN" altLang="en-US" sz="2400" b="1" dirty="0" smtClean="0"/>
              <a:t>对于</a:t>
            </a:r>
            <a:r>
              <a:rPr lang="en-US" altLang="zh-CN" sz="2400" b="1" dirty="0" smtClean="0"/>
              <a:t>90</a:t>
            </a:r>
            <a:r>
              <a:rPr lang="zh-CN" altLang="en-US" sz="2400" b="1" dirty="0" smtClean="0"/>
              <a:t>度回转的阀门如：球阀、碟阀、旋塞阀，最好通过阀门厂商获得相应阀门力矩大小。</a:t>
            </a:r>
          </a:p>
          <a:p>
            <a:pPr eaLnBrk="1" fontAlgn="auto" hangingPunct="1">
              <a:lnSpc>
                <a:spcPct val="150000"/>
              </a:lnSpc>
              <a:spcBef>
                <a:spcPct val="0"/>
              </a:spcBef>
              <a:spcAft>
                <a:spcPts val="0"/>
              </a:spcAft>
              <a:buFontTx/>
              <a:buChar char="•"/>
              <a:defRPr/>
            </a:pPr>
            <a:r>
              <a:rPr lang="zh-CN" altLang="en-US" sz="2400" b="1" dirty="0" smtClean="0"/>
              <a:t> 对于多回转的阀门：往复式（提升式）运动</a:t>
            </a:r>
            <a:r>
              <a:rPr lang="en-US" altLang="zh-CN" sz="2400" b="1" dirty="0" smtClean="0">
                <a:latin typeface="Arial" pitchFamily="34" charset="0"/>
              </a:rPr>
              <a:t>—</a:t>
            </a:r>
            <a:r>
              <a:rPr lang="zh-CN" altLang="en-US" sz="2400" b="1" dirty="0" smtClean="0"/>
              <a:t>阀杆不旋转、往复式运动</a:t>
            </a:r>
            <a:r>
              <a:rPr lang="en-US" altLang="zh-CN" sz="2400" b="1" dirty="0" smtClean="0">
                <a:latin typeface="Arial" pitchFamily="34" charset="0"/>
              </a:rPr>
              <a:t>—</a:t>
            </a:r>
            <a:r>
              <a:rPr lang="zh-CN" altLang="en-US" sz="2400" b="1" dirty="0" smtClean="0"/>
              <a:t>阀杆旋转、非往复式</a:t>
            </a:r>
            <a:r>
              <a:rPr lang="en-US" altLang="zh-CN" sz="2400" b="1" dirty="0" smtClean="0">
                <a:latin typeface="Arial" pitchFamily="34" charset="0"/>
              </a:rPr>
              <a:t>—</a:t>
            </a:r>
            <a:r>
              <a:rPr lang="zh-CN" altLang="en-US" sz="2400" b="1" dirty="0" smtClean="0"/>
              <a:t>阀杆旋转，必须测量阀杆的直径，阀杆连接螺纹尺寸来决定执行机构规格。 </a:t>
            </a:r>
          </a:p>
          <a:p>
            <a:pPr eaLnBrk="1" fontAlgn="auto" hangingPunct="1">
              <a:lnSpc>
                <a:spcPct val="110000"/>
              </a:lnSpc>
              <a:spcBef>
                <a:spcPct val="0"/>
              </a:spcBef>
              <a:spcAft>
                <a:spcPts val="0"/>
              </a:spcAft>
              <a:buFont typeface="Wingdings" pitchFamily="2" charset="2"/>
              <a:buNone/>
              <a:defRPr/>
            </a:pPr>
            <a:r>
              <a:rPr lang="zh-CN" altLang="en-US" sz="2800" b="1" dirty="0" smtClean="0"/>
              <a:t>　</a:t>
            </a:r>
          </a:p>
        </p:txBody>
      </p:sp>
    </p:spTree>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539750" y="404813"/>
            <a:ext cx="8135938" cy="4824412"/>
          </a:xfrm>
        </p:spPr>
        <p:txBody>
          <a:bodyPr rtlCol="0">
            <a:noAutofit/>
          </a:bodyPr>
          <a:lstStyle/>
          <a:p>
            <a:pPr marL="514350" indent="-514350" eaLnBrk="1" fontAlgn="auto" hangingPunct="1">
              <a:lnSpc>
                <a:spcPct val="120000"/>
              </a:lnSpc>
              <a:spcBef>
                <a:spcPct val="0"/>
              </a:spcBef>
              <a:spcAft>
                <a:spcPts val="0"/>
              </a:spcAft>
              <a:buFont typeface="Wingdings" pitchFamily="2" charset="2"/>
              <a:buNone/>
              <a:defRPr/>
            </a:pPr>
            <a:r>
              <a:rPr lang="en-US" altLang="zh-CN" sz="2800" b="1" dirty="0" smtClean="0"/>
              <a:t>2</a:t>
            </a:r>
            <a:r>
              <a:rPr lang="zh-CN" altLang="en-US" sz="2800" b="1" dirty="0" smtClean="0"/>
              <a:t>、执行机构选型 </a:t>
            </a:r>
            <a:endParaRPr lang="en-US" altLang="zh-CN" sz="2800" b="1" dirty="0" smtClean="0"/>
          </a:p>
          <a:p>
            <a:pPr marL="514350" indent="-514350" eaLnBrk="1" fontAlgn="auto" hangingPunct="1">
              <a:lnSpc>
                <a:spcPct val="120000"/>
              </a:lnSpc>
              <a:spcBef>
                <a:spcPct val="0"/>
              </a:spcBef>
              <a:spcAft>
                <a:spcPts val="0"/>
              </a:spcAft>
              <a:buFont typeface="Wingdings" pitchFamily="2" charset="2"/>
              <a:buAutoNum type="arabicPeriod" startAt="2"/>
              <a:defRPr/>
            </a:pPr>
            <a:endParaRPr lang="zh-CN" altLang="en-US" sz="2800" b="1" dirty="0" smtClean="0"/>
          </a:p>
          <a:p>
            <a:pPr eaLnBrk="1" fontAlgn="auto" hangingPunct="1">
              <a:lnSpc>
                <a:spcPct val="120000"/>
              </a:lnSpc>
              <a:spcBef>
                <a:spcPct val="0"/>
              </a:spcBef>
              <a:spcAft>
                <a:spcPts val="0"/>
              </a:spcAft>
              <a:buFontTx/>
              <a:buChar char="•"/>
              <a:defRPr/>
            </a:pPr>
            <a:r>
              <a:rPr lang="zh-CN" altLang="en-US" sz="2800" b="1" dirty="0" smtClean="0"/>
              <a:t> 执行机构类型和阀门所需</a:t>
            </a:r>
            <a:r>
              <a:rPr lang="zh-CN" altLang="en-US" sz="2800" b="1" dirty="0" smtClean="0">
                <a:solidFill>
                  <a:srgbClr val="FF0000"/>
                </a:solidFill>
              </a:rPr>
              <a:t>驱动力矩</a:t>
            </a:r>
            <a:r>
              <a:rPr lang="zh-CN" altLang="en-US" sz="2800" b="1" dirty="0" smtClean="0"/>
              <a:t>确定后，就可以使用执行机构厂商提供的数据表或选型软件进行选型。有时还需考虑</a:t>
            </a:r>
            <a:r>
              <a:rPr lang="zh-CN" altLang="en-US" sz="2800" b="1" dirty="0" smtClean="0">
                <a:solidFill>
                  <a:srgbClr val="FF0000"/>
                </a:solidFill>
              </a:rPr>
              <a:t>阀门操作的速度和频率</a:t>
            </a:r>
            <a:r>
              <a:rPr lang="zh-CN" altLang="en-US" sz="2800" b="1" dirty="0" smtClean="0"/>
              <a:t>。 </a:t>
            </a:r>
          </a:p>
          <a:p>
            <a:pPr eaLnBrk="1" fontAlgn="auto" hangingPunct="1">
              <a:lnSpc>
                <a:spcPct val="120000"/>
              </a:lnSpc>
              <a:spcBef>
                <a:spcPct val="0"/>
              </a:spcBef>
              <a:spcAft>
                <a:spcPts val="0"/>
              </a:spcAft>
              <a:buFontTx/>
              <a:buChar char="•"/>
              <a:defRPr/>
            </a:pPr>
            <a:r>
              <a:rPr lang="zh-CN" altLang="en-US" sz="2800" b="1" dirty="0" smtClean="0"/>
              <a:t> </a:t>
            </a:r>
            <a:r>
              <a:rPr lang="zh-CN" altLang="en-US" sz="2800" b="1" dirty="0" smtClean="0">
                <a:solidFill>
                  <a:srgbClr val="FF0000"/>
                </a:solidFill>
              </a:rPr>
              <a:t>流体驱动的执行机构可调节行程速度</a:t>
            </a:r>
            <a:r>
              <a:rPr lang="zh-CN" altLang="en-US" sz="2800" b="1" dirty="0" smtClean="0"/>
              <a:t>，但是三相电源的电动执行机构只有固定的行程时间。 </a:t>
            </a:r>
          </a:p>
          <a:p>
            <a:pPr eaLnBrk="1" fontAlgn="auto" hangingPunct="1">
              <a:lnSpc>
                <a:spcPct val="120000"/>
              </a:lnSpc>
              <a:spcBef>
                <a:spcPct val="0"/>
              </a:spcBef>
              <a:spcAft>
                <a:spcPts val="0"/>
              </a:spcAft>
              <a:buFontTx/>
              <a:buChar char="•"/>
              <a:defRPr/>
            </a:pPr>
            <a:r>
              <a:rPr lang="zh-CN" altLang="en-US" sz="2800" b="1" dirty="0" smtClean="0"/>
              <a:t>部分小规格的直流电动单回转执行机构可调节行程速度。 </a:t>
            </a:r>
          </a:p>
        </p:txBody>
      </p:sp>
    </p:spTree>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09" name="Rectangle 2"/>
          <p:cNvSpPr>
            <a:spLocks noGrp="1" noChangeArrowheads="1"/>
          </p:cNvSpPr>
          <p:nvPr>
            <p:ph type="body" idx="1"/>
          </p:nvPr>
        </p:nvSpPr>
        <p:spPr>
          <a:xfrm>
            <a:off x="539552" y="548680"/>
            <a:ext cx="7920038" cy="5040312"/>
          </a:xfrm>
        </p:spPr>
        <p:txBody>
          <a:bodyPr/>
          <a:lstStyle/>
          <a:p>
            <a:pPr eaLnBrk="1" hangingPunct="1">
              <a:lnSpc>
                <a:spcPct val="150000"/>
              </a:lnSpc>
              <a:spcBef>
                <a:spcPct val="0"/>
              </a:spcBef>
              <a:buFont typeface="Wingdings" pitchFamily="2" charset="2"/>
              <a:buNone/>
            </a:pPr>
            <a:r>
              <a:rPr lang="en-US" altLang="zh-CN" b="1" smtClean="0"/>
              <a:t>3</a:t>
            </a:r>
            <a:r>
              <a:rPr lang="zh-CN" altLang="en-US" b="1" smtClean="0"/>
              <a:t>、其它方面的考虑</a:t>
            </a:r>
            <a:endParaRPr lang="en-US" altLang="zh-CN" b="1" smtClean="0"/>
          </a:p>
          <a:p>
            <a:pPr eaLnBrk="1" hangingPunct="1">
              <a:lnSpc>
                <a:spcPct val="150000"/>
              </a:lnSpc>
              <a:spcBef>
                <a:spcPct val="0"/>
              </a:spcBef>
              <a:buFont typeface="Wingdings" pitchFamily="2" charset="2"/>
              <a:buNone/>
            </a:pPr>
            <a:r>
              <a:rPr lang="zh-CN" altLang="en-US" b="1" smtClean="0"/>
              <a:t>连续控制</a:t>
            </a:r>
          </a:p>
          <a:p>
            <a:pPr algn="just" eaLnBrk="1" hangingPunct="1">
              <a:lnSpc>
                <a:spcPct val="150000"/>
              </a:lnSpc>
              <a:spcBef>
                <a:spcPct val="0"/>
              </a:spcBef>
              <a:buFontTx/>
              <a:buChar char="•"/>
            </a:pPr>
            <a:r>
              <a:rPr lang="zh-CN" altLang="en-US" sz="2800" b="1" smtClean="0">
                <a:latin typeface="Times New Roman" pitchFamily="18" charset="0"/>
                <a:cs typeface="Times New Roman" pitchFamily="18" charset="0"/>
              </a:rPr>
              <a:t> 用于控制过程系统的液位、流量或压力等参数的</a:t>
            </a:r>
            <a:r>
              <a:rPr lang="zh-CN" altLang="en-US" sz="2800" b="1" smtClean="0">
                <a:solidFill>
                  <a:srgbClr val="FF0000"/>
                </a:solidFill>
                <a:latin typeface="Times New Roman" pitchFamily="18" charset="0"/>
                <a:cs typeface="Times New Roman" pitchFamily="18" charset="0"/>
              </a:rPr>
              <a:t>执行机构会频繁动作</a:t>
            </a:r>
            <a:r>
              <a:rPr lang="zh-CN" altLang="en-US" sz="2800" b="1" smtClean="0">
                <a:latin typeface="Times New Roman" pitchFamily="18" charset="0"/>
                <a:cs typeface="Times New Roman" pitchFamily="18" charset="0"/>
              </a:rPr>
              <a:t>。</a:t>
            </a:r>
          </a:p>
          <a:p>
            <a:pPr algn="just" eaLnBrk="1" hangingPunct="1">
              <a:lnSpc>
                <a:spcPct val="150000"/>
              </a:lnSpc>
              <a:spcBef>
                <a:spcPct val="0"/>
              </a:spcBef>
              <a:buFontTx/>
              <a:buChar char="•"/>
            </a:pPr>
            <a:r>
              <a:rPr lang="zh-CN" altLang="en-US" sz="2800" b="1" smtClean="0">
                <a:latin typeface="Times New Roman" pitchFamily="18" charset="0"/>
                <a:cs typeface="Times New Roman" pitchFamily="18" charset="0"/>
              </a:rPr>
              <a:t> 可以用</a:t>
            </a:r>
            <a:r>
              <a:rPr lang="en-US" altLang="zh-CN" sz="2800" b="1" smtClean="0">
                <a:latin typeface="Times New Roman" pitchFamily="18" charset="0"/>
                <a:cs typeface="Times New Roman" pitchFamily="18" charset="0"/>
              </a:rPr>
              <a:t>4-20mA</a:t>
            </a:r>
            <a:r>
              <a:rPr lang="zh-CN" altLang="en-US" sz="2800" b="1" smtClean="0">
                <a:latin typeface="Times New Roman" pitchFamily="18" charset="0"/>
                <a:cs typeface="Times New Roman" pitchFamily="18" charset="0"/>
              </a:rPr>
              <a:t>信号作为执行机构控制信号，然而这个信号可能会和过程一样频繁改变。</a:t>
            </a:r>
          </a:p>
        </p:txBody>
      </p:sp>
    </p:spTree>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3" name="Rectangle 3"/>
          <p:cNvSpPr>
            <a:spLocks noGrp="1" noChangeArrowheads="1"/>
          </p:cNvSpPr>
          <p:nvPr>
            <p:ph type="body" idx="1"/>
          </p:nvPr>
        </p:nvSpPr>
        <p:spPr>
          <a:xfrm>
            <a:off x="323850" y="1268413"/>
            <a:ext cx="7886700" cy="3944937"/>
          </a:xfrm>
        </p:spPr>
        <p:txBody>
          <a:bodyPr/>
          <a:lstStyle/>
          <a:p>
            <a:pPr eaLnBrk="1" hangingPunct="1">
              <a:lnSpc>
                <a:spcPct val="150000"/>
              </a:lnSpc>
              <a:spcBef>
                <a:spcPct val="0"/>
              </a:spcBef>
              <a:buFontTx/>
              <a:buChar char="•"/>
            </a:pPr>
            <a:r>
              <a:rPr lang="zh-CN" altLang="en-US" sz="2800" b="1" smtClean="0"/>
              <a:t>需要非常高频率动作的执行机构，就需选择特殊的能</a:t>
            </a:r>
            <a:r>
              <a:rPr lang="zh-CN" altLang="en-US" sz="2800" b="1" smtClean="0">
                <a:solidFill>
                  <a:srgbClr val="FF0000"/>
                </a:solidFill>
              </a:rPr>
              <a:t>频繁启停的调节型执行机构</a:t>
            </a:r>
            <a:r>
              <a:rPr lang="zh-CN" altLang="en-US" sz="2800" b="1" smtClean="0"/>
              <a:t>。</a:t>
            </a:r>
          </a:p>
          <a:p>
            <a:pPr eaLnBrk="1" hangingPunct="1">
              <a:lnSpc>
                <a:spcPct val="150000"/>
              </a:lnSpc>
              <a:spcBef>
                <a:spcPct val="0"/>
              </a:spcBef>
              <a:buFontTx/>
              <a:buChar char="•"/>
            </a:pPr>
            <a:r>
              <a:rPr lang="zh-CN" altLang="en-US" sz="2800" b="1" smtClean="0"/>
              <a:t>当一个过程中需要多台执行机构时，可以通过使用数字通讯系统将各个执行机构连接起来，这样可大大降低安装费用。</a:t>
            </a:r>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1" name="Rectangle 3"/>
          <p:cNvSpPr>
            <a:spLocks noGrp="1" noChangeArrowheads="1"/>
          </p:cNvSpPr>
          <p:nvPr>
            <p:ph type="body" idx="1"/>
          </p:nvPr>
        </p:nvSpPr>
        <p:spPr>
          <a:xfrm>
            <a:off x="611188" y="1295400"/>
            <a:ext cx="8075612" cy="2205038"/>
          </a:xfrm>
        </p:spPr>
        <p:txBody>
          <a:bodyPr/>
          <a:lstStyle/>
          <a:p>
            <a:pPr eaLnBrk="1" hangingPunct="1">
              <a:buFont typeface="Wingdings" pitchFamily="2" charset="2"/>
              <a:buNone/>
            </a:pPr>
            <a:r>
              <a:rPr lang="zh-CN" altLang="en-US" b="1" smtClean="0">
                <a:solidFill>
                  <a:srgbClr val="000000"/>
                </a:solidFill>
                <a:latin typeface="宋体" charset="-122"/>
              </a:rPr>
              <a:t>6）</a:t>
            </a:r>
            <a:r>
              <a:rPr lang="zh-CN" altLang="en-US" sz="2800" b="1" smtClean="0">
                <a:solidFill>
                  <a:srgbClr val="000000"/>
                </a:solidFill>
                <a:latin typeface="宋体" charset="-122"/>
              </a:rPr>
              <a:t>透镜孔板，机械强度大，材质优良，具有良好的耐高温、高压性能。 适用于各种高温、高压液体，气体或过热蒸汽的流量测量。 </a:t>
            </a:r>
          </a:p>
          <a:p>
            <a:pPr eaLnBrk="1" hangingPunct="1"/>
            <a:endParaRPr lang="zh-CN" altLang="en-US" b="1" smtClean="0"/>
          </a:p>
        </p:txBody>
      </p:sp>
      <p:sp>
        <p:nvSpPr>
          <p:cNvPr id="640002" name="Rectangle 4"/>
          <p:cNvSpPr>
            <a:spLocks noChangeArrowheads="1"/>
          </p:cNvSpPr>
          <p:nvPr/>
        </p:nvSpPr>
        <p:spPr bwMode="auto">
          <a:xfrm>
            <a:off x="1588" y="2571750"/>
            <a:ext cx="9144000" cy="0"/>
          </a:xfrm>
          <a:prstGeom prst="rect">
            <a:avLst/>
          </a:prstGeom>
          <a:noFill/>
          <a:ln w="9525">
            <a:noFill/>
            <a:miter lim="800000"/>
            <a:headEnd/>
            <a:tailEnd/>
          </a:ln>
        </p:spPr>
        <p:txBody>
          <a:bodyPr>
            <a:spAutoFit/>
          </a:bodyPr>
          <a:lstStyle/>
          <a:p>
            <a:endParaRPr lang="zh-CN" altLang="en-US">
              <a:latin typeface="Calibri" pitchFamily="34" charset="0"/>
            </a:endParaRPr>
          </a:p>
        </p:txBody>
      </p:sp>
      <p:grpSp>
        <p:nvGrpSpPr>
          <p:cNvPr id="640003" name="Group 8"/>
          <p:cNvGrpSpPr>
            <a:grpSpLocks/>
          </p:cNvGrpSpPr>
          <p:nvPr/>
        </p:nvGrpSpPr>
        <p:grpSpPr bwMode="auto">
          <a:xfrm>
            <a:off x="2703513" y="2571750"/>
            <a:ext cx="3738562" cy="1692275"/>
            <a:chOff x="0" y="0"/>
            <a:chExt cx="2355" cy="1066"/>
          </a:xfrm>
        </p:grpSpPr>
        <p:sp>
          <p:nvSpPr>
            <p:cNvPr id="640005" name="Rectangle 5"/>
            <p:cNvSpPr>
              <a:spLocks noChangeArrowheads="1"/>
            </p:cNvSpPr>
            <p:nvPr/>
          </p:nvSpPr>
          <p:spPr bwMode="auto">
            <a:xfrm>
              <a:off x="0" y="0"/>
              <a:ext cx="2355" cy="0"/>
            </a:xfrm>
            <a:prstGeom prst="rect">
              <a:avLst/>
            </a:prstGeom>
            <a:noFill/>
            <a:ln w="9525">
              <a:noFill/>
              <a:miter lim="800000"/>
              <a:headEnd/>
              <a:tailEnd/>
            </a:ln>
          </p:spPr>
          <p:txBody>
            <a:bodyPr>
              <a:spAutoFit/>
            </a:bodyPr>
            <a:lstStyle/>
            <a:p>
              <a:endParaRPr lang="zh-CN" altLang="en-US">
                <a:latin typeface="Calibri" pitchFamily="34" charset="0"/>
              </a:endParaRPr>
            </a:p>
          </p:txBody>
        </p:sp>
        <p:sp>
          <p:nvSpPr>
            <p:cNvPr id="640006" name="Rectangle 6"/>
            <p:cNvSpPr>
              <a:spLocks noChangeArrowheads="1"/>
            </p:cNvSpPr>
            <p:nvPr/>
          </p:nvSpPr>
          <p:spPr bwMode="auto">
            <a:xfrm>
              <a:off x="0" y="0"/>
              <a:ext cx="2355" cy="1066"/>
            </a:xfrm>
            <a:prstGeom prst="rect">
              <a:avLst/>
            </a:prstGeom>
            <a:noFill/>
            <a:ln w="9525">
              <a:noFill/>
              <a:miter lim="800000"/>
              <a:headEnd/>
              <a:tailEnd/>
            </a:ln>
          </p:spPr>
          <p:txBody>
            <a:bodyPr/>
            <a:lstStyle/>
            <a:p>
              <a:pPr algn="ctr"/>
              <a:r>
                <a:rPr kumimoji="1" lang="zh-CN" altLang="en-US" sz="900" b="1">
                  <a:solidFill>
                    <a:srgbClr val="3D362B"/>
                  </a:solidFill>
                  <a:latin typeface="宋体" charset="-122"/>
                  <a:hlinkClick r:id="rId2"/>
                </a:rPr>
                <a:t>  </a:t>
              </a:r>
              <a:r>
                <a:rPr kumimoji="1" lang="zh-CN" altLang="en-US" sz="10500" b="1">
                  <a:solidFill>
                    <a:srgbClr val="3D362B"/>
                  </a:solidFill>
                  <a:latin typeface="Times New Roman" pitchFamily="18" charset="0"/>
                </a:rPr>
                <a:t> </a:t>
              </a:r>
              <a:r>
                <a:rPr kumimoji="1" lang="zh-CN" altLang="en-US" sz="900" b="1">
                  <a:solidFill>
                    <a:srgbClr val="3D362B"/>
                  </a:solidFill>
                  <a:latin typeface="Times New Roman" pitchFamily="18" charset="0"/>
                </a:rPr>
                <a:t>                                           </a:t>
              </a:r>
              <a:endParaRPr kumimoji="1" lang="zh-CN" altLang="en-US" sz="900" b="1">
                <a:solidFill>
                  <a:srgbClr val="3D362B"/>
                </a:solidFill>
                <a:latin typeface="宋体" charset="-122"/>
              </a:endParaRPr>
            </a:p>
          </p:txBody>
        </p:sp>
      </p:grpSp>
      <p:pic>
        <p:nvPicPr>
          <p:cNvPr id="640004" name="Picture 7" descr=" 供应节流装置-高压透镜孔板">
            <a:hlinkClick r:id="rId2"/>
          </p:cNvPr>
          <p:cNvPicPr>
            <a:picLocks noChangeAspect="1" noChangeArrowheads="1"/>
          </p:cNvPicPr>
          <p:nvPr/>
        </p:nvPicPr>
        <p:blipFill>
          <a:blip r:embed="rId3"/>
          <a:srcRect/>
          <a:stretch>
            <a:fillRect/>
          </a:stretch>
        </p:blipFill>
        <p:spPr bwMode="auto">
          <a:xfrm>
            <a:off x="2428875" y="3000375"/>
            <a:ext cx="4176713" cy="2551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7" name="Rectangle 2"/>
          <p:cNvSpPr>
            <a:spLocks noGrp="1" noChangeArrowheads="1"/>
          </p:cNvSpPr>
          <p:nvPr>
            <p:ph type="body" idx="1"/>
          </p:nvPr>
        </p:nvSpPr>
        <p:spPr>
          <a:xfrm>
            <a:off x="536575" y="611188"/>
            <a:ext cx="7821613" cy="5049837"/>
          </a:xfrm>
        </p:spPr>
        <p:txBody>
          <a:bodyPr/>
          <a:lstStyle/>
          <a:p>
            <a:pPr algn="just" eaLnBrk="1" hangingPunct="1">
              <a:lnSpc>
                <a:spcPct val="115000"/>
              </a:lnSpc>
              <a:spcBef>
                <a:spcPct val="0"/>
              </a:spcBef>
              <a:buFont typeface="Wingdings" pitchFamily="2" charset="2"/>
              <a:buNone/>
            </a:pPr>
            <a:r>
              <a:rPr lang="en-US" altLang="zh-CN" sz="2800" b="1" smtClean="0"/>
              <a:t>      </a:t>
            </a:r>
            <a:r>
              <a:rPr lang="zh-CN" altLang="en-US" sz="2800" b="1" smtClean="0"/>
              <a:t>智能变频控制</a:t>
            </a:r>
          </a:p>
          <a:p>
            <a:pPr algn="just" eaLnBrk="1" hangingPunct="1">
              <a:lnSpc>
                <a:spcPct val="150000"/>
              </a:lnSpc>
              <a:spcBef>
                <a:spcPct val="0"/>
              </a:spcBef>
            </a:pPr>
            <a:r>
              <a:rPr lang="zh-CN" altLang="en-US" sz="2800" b="1" smtClean="0"/>
              <a:t>  </a:t>
            </a:r>
            <a:r>
              <a:rPr lang="zh-CN" altLang="en-US" sz="2400" b="1" smtClean="0"/>
              <a:t>执行机构在工作过程中，由于电机的频繁启动，导致工作时额定频率的变化，通过智能变频控制可使频率达到额定值。</a:t>
            </a:r>
          </a:p>
          <a:p>
            <a:pPr algn="just" eaLnBrk="1" hangingPunct="1">
              <a:lnSpc>
                <a:spcPct val="150000"/>
              </a:lnSpc>
              <a:spcBef>
                <a:spcPct val="0"/>
              </a:spcBef>
            </a:pPr>
            <a:r>
              <a:rPr lang="zh-CN" altLang="en-US" sz="2400" b="1" smtClean="0"/>
              <a:t>例如：由于电阻或外力原因，电机启动速度变慢，导致执行机构行程控制的误差，运用智能变频控制，可以改变输入转速，从而使执行机构的工作更可靠和稳定。</a:t>
            </a:r>
          </a:p>
        </p:txBody>
      </p:sp>
    </p:spTree>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332656"/>
            <a:ext cx="8229600" cy="4525963"/>
          </a:xfrm>
        </p:spPr>
        <p:txBody>
          <a:bodyPr/>
          <a:lstStyle/>
          <a:p>
            <a:pPr marL="0" indent="0">
              <a:buNone/>
            </a:pPr>
            <a:r>
              <a:rPr lang="zh-CN" altLang="en-US" b="1"/>
              <a:t>开关</a:t>
            </a:r>
            <a:r>
              <a:rPr lang="zh-CN" altLang="en-US" b="1" smtClean="0"/>
              <a:t>控制</a:t>
            </a:r>
            <a:endParaRPr lang="en-US" altLang="zh-CN" b="1" smtClean="0"/>
          </a:p>
          <a:p>
            <a:pPr marL="0" indent="0">
              <a:buNone/>
            </a:pPr>
            <a:endParaRPr lang="zh-CN" altLang="en-US" b="1"/>
          </a:p>
          <a:p>
            <a:pPr>
              <a:lnSpc>
                <a:spcPct val="150000"/>
              </a:lnSpc>
            </a:pPr>
            <a:r>
              <a:rPr lang="zh-CN" altLang="en-US" sz="2400" b="1" smtClean="0"/>
              <a:t>   自动控制阀可以</a:t>
            </a:r>
            <a:r>
              <a:rPr lang="zh-CN" altLang="en-US" sz="2400" b="1"/>
              <a:t>远距离的操作阀门</a:t>
            </a:r>
            <a:r>
              <a:rPr lang="zh-CN" altLang="en-US" sz="2400" b="1" smtClean="0"/>
              <a:t>，操作</a:t>
            </a:r>
            <a:r>
              <a:rPr lang="zh-CN" altLang="en-US" sz="2400" b="1"/>
              <a:t>人员可以坐在控制室控制生产过程而不需要亲临现场去人工操作阀门的开和关</a:t>
            </a:r>
            <a:r>
              <a:rPr lang="zh-CN" altLang="en-US" sz="2400" b="1" smtClean="0"/>
              <a:t>。</a:t>
            </a:r>
            <a:endParaRPr lang="en-US" altLang="zh-CN" sz="2400" b="1" smtClean="0"/>
          </a:p>
          <a:p>
            <a:pPr>
              <a:lnSpc>
                <a:spcPct val="150000"/>
              </a:lnSpc>
            </a:pPr>
            <a:r>
              <a:rPr lang="zh-CN" altLang="en-US" sz="2400" b="1" smtClean="0"/>
              <a:t>通过铺设</a:t>
            </a:r>
            <a:r>
              <a:rPr lang="zh-CN" altLang="en-US" sz="2400" b="1"/>
              <a:t>一些管线连接控制室和执行机构，驱动能源通过管线直接激励电动或气动执行机构，通常用的</a:t>
            </a:r>
            <a:r>
              <a:rPr lang="en-US" altLang="zh-CN" sz="2400" b="1"/>
              <a:t>4-20mA</a:t>
            </a:r>
            <a:r>
              <a:rPr lang="zh-CN" altLang="en-US" sz="2400" b="1"/>
              <a:t>信号来反馈阀门的位置。</a:t>
            </a:r>
          </a:p>
        </p:txBody>
      </p:sp>
    </p:spTree>
    <p:extLst>
      <p:ext uri="{BB962C8B-B14F-4D97-AF65-F5344CB8AC3E}">
        <p14:creationId xmlns:p14="http://schemas.microsoft.com/office/powerpoint/2010/main" val="378947135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720" y="519002"/>
            <a:ext cx="8229600" cy="1143000"/>
          </a:xfrm>
        </p:spPr>
        <p:txBody>
          <a:bodyPr/>
          <a:lstStyle/>
          <a:p>
            <a:pPr algn="l"/>
            <a:r>
              <a:rPr lang="zh-CN" altLang="en-US" sz="3200" b="1"/>
              <a:t>预测性维护</a:t>
            </a:r>
            <a:br>
              <a:rPr lang="zh-CN" altLang="en-US" sz="3200" b="1"/>
            </a:br>
            <a:endParaRPr lang="zh-CN" altLang="en-US" sz="3200" b="1"/>
          </a:p>
        </p:txBody>
      </p:sp>
      <p:sp>
        <p:nvSpPr>
          <p:cNvPr id="3" name="内容占位符 2"/>
          <p:cNvSpPr>
            <a:spLocks noGrp="1"/>
          </p:cNvSpPr>
          <p:nvPr>
            <p:ph idx="1"/>
          </p:nvPr>
        </p:nvSpPr>
        <p:spPr>
          <a:xfrm>
            <a:off x="457200" y="1268760"/>
            <a:ext cx="8229600" cy="4525963"/>
          </a:xfrm>
        </p:spPr>
        <p:txBody>
          <a:bodyPr/>
          <a:lstStyle/>
          <a:p>
            <a:pPr marL="0" indent="0">
              <a:buNone/>
            </a:pPr>
            <a:r>
              <a:rPr lang="zh-CN" altLang="en-US" sz="2400" b="1" smtClean="0"/>
              <a:t>操作</a:t>
            </a:r>
            <a:r>
              <a:rPr lang="zh-CN" altLang="en-US" sz="2400" b="1"/>
              <a:t>人员可以借助</a:t>
            </a:r>
            <a:r>
              <a:rPr lang="zh-CN" altLang="en-US" sz="2400" b="1">
                <a:solidFill>
                  <a:srgbClr val="FF0000"/>
                </a:solidFill>
              </a:rPr>
              <a:t>内置的数据存储器</a:t>
            </a:r>
            <a:r>
              <a:rPr lang="zh-CN" altLang="en-US" sz="2400" b="1"/>
              <a:t>来记录阀门每次动作时力矩感应装置测得的数据，这些数据可以用来监测阀门运行的状态</a:t>
            </a:r>
            <a:r>
              <a:rPr lang="zh-CN" altLang="en-US" sz="2400" b="1" smtClean="0"/>
              <a:t>，提示</a:t>
            </a:r>
            <a:r>
              <a:rPr lang="zh-CN" altLang="en-US" sz="2400" b="1"/>
              <a:t>阀门是否需要</a:t>
            </a:r>
            <a:r>
              <a:rPr lang="zh-CN" altLang="en-US" sz="2400" b="1" smtClean="0"/>
              <a:t>维修</a:t>
            </a:r>
            <a:r>
              <a:rPr lang="zh-CN" altLang="en-US" sz="2400" b="1"/>
              <a:t>及</a:t>
            </a:r>
            <a:r>
              <a:rPr lang="zh-CN" altLang="en-US" sz="2400" b="1" smtClean="0"/>
              <a:t>诊断</a:t>
            </a:r>
            <a:r>
              <a:rPr lang="zh-CN" altLang="en-US" sz="2400" b="1"/>
              <a:t>阀门。</a:t>
            </a:r>
          </a:p>
          <a:p>
            <a:pPr marL="0" indent="0">
              <a:buNone/>
            </a:pPr>
            <a:r>
              <a:rPr lang="zh-CN" altLang="en-US" sz="2400" b="1"/>
              <a:t>针对阀门可以诊断如下数据：</a:t>
            </a:r>
          </a:p>
          <a:p>
            <a:pPr marL="0" indent="0">
              <a:buNone/>
            </a:pPr>
            <a:r>
              <a:rPr lang="en-US" altLang="zh-CN" sz="2400" b="1"/>
              <a:t>1.</a:t>
            </a:r>
            <a:r>
              <a:rPr lang="zh-CN" altLang="en-US" sz="2400" b="1"/>
              <a:t>阀门密封或填料摩擦力</a:t>
            </a:r>
          </a:p>
          <a:p>
            <a:pPr marL="0" indent="0">
              <a:buNone/>
            </a:pPr>
            <a:r>
              <a:rPr lang="en-US" altLang="zh-CN" sz="2400" b="1"/>
              <a:t>2.</a:t>
            </a:r>
            <a:r>
              <a:rPr lang="zh-CN" altLang="en-US" sz="2400" b="1"/>
              <a:t>阀杆、阀门轴承的摩擦力矩</a:t>
            </a:r>
          </a:p>
          <a:p>
            <a:pPr marL="0" indent="0">
              <a:buNone/>
            </a:pPr>
            <a:r>
              <a:rPr lang="en-US" altLang="zh-CN" sz="2400" b="1"/>
              <a:t>3.</a:t>
            </a:r>
            <a:r>
              <a:rPr lang="zh-CN" altLang="en-US" sz="2400" b="1"/>
              <a:t>阀座摩擦力</a:t>
            </a:r>
          </a:p>
          <a:p>
            <a:pPr marL="0" indent="0">
              <a:buNone/>
            </a:pPr>
            <a:r>
              <a:rPr lang="en-US" altLang="zh-CN" sz="2400" b="1"/>
              <a:t>4.</a:t>
            </a:r>
            <a:r>
              <a:rPr lang="zh-CN" altLang="en-US" sz="2400" b="1"/>
              <a:t>阀门运行中的摩擦力</a:t>
            </a:r>
          </a:p>
          <a:p>
            <a:pPr marL="0" indent="0">
              <a:buNone/>
            </a:pPr>
            <a:r>
              <a:rPr lang="en-US" altLang="zh-CN" sz="2400" b="1"/>
              <a:t>5.</a:t>
            </a:r>
            <a:r>
              <a:rPr lang="zh-CN" altLang="en-US" sz="2400" b="1"/>
              <a:t>阀芯的所受的动态力</a:t>
            </a:r>
          </a:p>
          <a:p>
            <a:pPr marL="0" indent="0">
              <a:buNone/>
            </a:pPr>
            <a:r>
              <a:rPr lang="en-US" altLang="zh-CN" sz="2400" b="1"/>
              <a:t>6.</a:t>
            </a:r>
            <a:r>
              <a:rPr lang="zh-CN" altLang="en-US" sz="2400" b="1"/>
              <a:t>阀杆螺纹摩擦力</a:t>
            </a:r>
          </a:p>
          <a:p>
            <a:pPr marL="0" indent="0">
              <a:buNone/>
            </a:pPr>
            <a:r>
              <a:rPr lang="en-US" altLang="zh-CN" sz="2400" b="1"/>
              <a:t>7.</a:t>
            </a:r>
            <a:r>
              <a:rPr lang="zh-CN" altLang="en-US" sz="2400" b="1"/>
              <a:t>阀杆</a:t>
            </a:r>
            <a:r>
              <a:rPr lang="zh-CN" altLang="en-US" sz="2400" b="1" smtClean="0"/>
              <a:t>位置</a:t>
            </a:r>
            <a:endParaRPr lang="zh-CN" altLang="en-US" sz="2400" b="1"/>
          </a:p>
        </p:txBody>
      </p:sp>
      <p:sp>
        <p:nvSpPr>
          <p:cNvPr id="4" name="文本框 3"/>
          <p:cNvSpPr txBox="1"/>
          <p:nvPr/>
        </p:nvSpPr>
        <p:spPr>
          <a:xfrm>
            <a:off x="5004048" y="3212976"/>
            <a:ext cx="3240360" cy="2677656"/>
          </a:xfrm>
          <a:prstGeom prst="rect">
            <a:avLst/>
          </a:prstGeom>
          <a:noFill/>
        </p:spPr>
        <p:txBody>
          <a:bodyPr wrap="square" rtlCol="0">
            <a:spAutoFit/>
          </a:bodyPr>
          <a:lstStyle/>
          <a:p>
            <a:pPr marL="0" indent="0">
              <a:buNone/>
            </a:pPr>
            <a:r>
              <a:rPr lang="zh-CN" altLang="en-US" sz="2400" b="1" smtClean="0"/>
              <a:t>大部分</a:t>
            </a:r>
            <a:r>
              <a:rPr lang="zh-CN" altLang="en-US" sz="2400" b="1"/>
              <a:t>数据存在于所有种类的阀门，但着重点不同，例如：对于蝶阀，阀门运行中的摩擦力是可以忽略的，但对于旋塞阀这个力数值却很大。</a:t>
            </a:r>
          </a:p>
        </p:txBody>
      </p:sp>
    </p:spTree>
    <p:extLst>
      <p:ext uri="{BB962C8B-B14F-4D97-AF65-F5344CB8AC3E}">
        <p14:creationId xmlns:p14="http://schemas.microsoft.com/office/powerpoint/2010/main" val="75682635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170" y="283038"/>
            <a:ext cx="8229600" cy="1143000"/>
          </a:xfrm>
        </p:spPr>
        <p:txBody>
          <a:bodyPr/>
          <a:lstStyle/>
          <a:p>
            <a:pPr algn="l"/>
            <a:r>
              <a:rPr lang="zh-CN" altLang="en-US" sz="3200" b="1"/>
              <a:t>广义执行机构</a:t>
            </a:r>
            <a:br>
              <a:rPr lang="zh-CN" altLang="en-US" sz="3200" b="1"/>
            </a:br>
            <a:endParaRPr lang="zh-CN" altLang="en-US" sz="3200" b="1"/>
          </a:p>
        </p:txBody>
      </p:sp>
      <p:sp>
        <p:nvSpPr>
          <p:cNvPr id="3" name="内容占位符 2"/>
          <p:cNvSpPr>
            <a:spLocks noGrp="1"/>
          </p:cNvSpPr>
          <p:nvPr>
            <p:ph idx="1"/>
          </p:nvPr>
        </p:nvSpPr>
        <p:spPr>
          <a:xfrm>
            <a:off x="583488" y="1417638"/>
            <a:ext cx="8020960" cy="4525963"/>
          </a:xfrm>
        </p:spPr>
        <p:txBody>
          <a:bodyPr/>
          <a:lstStyle/>
          <a:p>
            <a:pPr>
              <a:spcBef>
                <a:spcPts val="0"/>
              </a:spcBef>
            </a:pPr>
            <a:r>
              <a:rPr lang="zh-CN" altLang="en-US" sz="2400" b="1" smtClean="0"/>
              <a:t>广义</a:t>
            </a:r>
            <a:r>
              <a:rPr lang="zh-CN" altLang="en-US" sz="2400" b="1"/>
              <a:t>执行机构是由</a:t>
            </a:r>
            <a:r>
              <a:rPr lang="zh-CN" altLang="en-US" sz="2400" b="1">
                <a:solidFill>
                  <a:srgbClr val="FF0000"/>
                </a:solidFill>
              </a:rPr>
              <a:t>驱动单元与执行单元</a:t>
            </a:r>
            <a:r>
              <a:rPr lang="zh-CN" altLang="en-US" sz="2400" b="1"/>
              <a:t>组成的可控执行机构，是实现机器的机械能转化、运动生成和转化等功能的执行者，是</a:t>
            </a:r>
            <a:r>
              <a:rPr lang="zh-CN" altLang="en-US" sz="2400" b="1">
                <a:solidFill>
                  <a:srgbClr val="FF0000"/>
                </a:solidFill>
              </a:rPr>
              <a:t>机电一体化</a:t>
            </a:r>
            <a:r>
              <a:rPr lang="zh-CN" altLang="en-US" sz="2400" b="1"/>
              <a:t>系统的核心</a:t>
            </a:r>
            <a:r>
              <a:rPr lang="zh-CN" altLang="en-US" sz="2400" b="1" smtClean="0"/>
              <a:t>。</a:t>
            </a:r>
            <a:endParaRPr lang="zh-CN" altLang="en-US" sz="2400" b="1"/>
          </a:p>
          <a:p>
            <a:pPr>
              <a:spcBef>
                <a:spcPts val="0"/>
              </a:spcBef>
            </a:pPr>
            <a:r>
              <a:rPr lang="zh-CN" altLang="en-US" sz="2400" b="1"/>
              <a:t>广义执行机构的基本特性</a:t>
            </a:r>
          </a:p>
          <a:p>
            <a:pPr marL="0" indent="0">
              <a:spcBef>
                <a:spcPts val="0"/>
              </a:spcBef>
              <a:buNone/>
            </a:pPr>
            <a:r>
              <a:rPr lang="zh-CN" altLang="en-US" sz="2400" b="1" smtClean="0"/>
              <a:t>可控性</a:t>
            </a:r>
            <a:r>
              <a:rPr lang="zh-CN" altLang="en-US" sz="2400" b="1"/>
              <a:t>：广义执行机构通过</a:t>
            </a:r>
            <a:r>
              <a:rPr lang="zh-CN" altLang="en-US" sz="2400" b="1">
                <a:solidFill>
                  <a:srgbClr val="FF0000"/>
                </a:solidFill>
              </a:rPr>
              <a:t>传感技术、电子技术、控制技术等使机电融合在一起</a:t>
            </a:r>
            <a:r>
              <a:rPr lang="zh-CN" altLang="en-US" sz="2400" b="1"/>
              <a:t>，可根据功能需求的变化，只要对驱动元件进行可编程控制即可实现复杂多变的输出运动，使原来“刚性化”输出发展成“柔性化”输出，实现输出运动的多样性。</a:t>
            </a:r>
          </a:p>
          <a:p>
            <a:pPr marL="0" indent="0">
              <a:spcBef>
                <a:spcPts val="0"/>
              </a:spcBef>
              <a:buNone/>
            </a:pPr>
            <a:r>
              <a:rPr lang="zh-CN" altLang="en-US" sz="2400" b="1" smtClean="0"/>
              <a:t>智能化</a:t>
            </a:r>
            <a:r>
              <a:rPr lang="zh-CN" altLang="en-US" sz="2400" b="1"/>
              <a:t>：通过采用一些智能化驱动元件，如形状记忆合金等，使机构输出运动具有智能化，实现机器的智能控制。</a:t>
            </a:r>
          </a:p>
          <a:p>
            <a:pPr>
              <a:spcBef>
                <a:spcPts val="0"/>
              </a:spcBef>
            </a:pPr>
            <a:endParaRPr lang="zh-CN" altLang="en-US" sz="2400" b="1"/>
          </a:p>
        </p:txBody>
      </p:sp>
    </p:spTree>
    <p:extLst>
      <p:ext uri="{BB962C8B-B14F-4D97-AF65-F5344CB8AC3E}">
        <p14:creationId xmlns:p14="http://schemas.microsoft.com/office/powerpoint/2010/main" val="308257647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064896" cy="4824536"/>
          </a:xfrm>
        </p:spPr>
        <p:txBody>
          <a:bodyPr/>
          <a:lstStyle/>
          <a:p>
            <a:pPr marL="0" indent="0">
              <a:spcBef>
                <a:spcPts val="0"/>
              </a:spcBef>
              <a:buNone/>
            </a:pPr>
            <a:r>
              <a:rPr lang="zh-CN" altLang="en-US" sz="2400" b="1" smtClean="0">
                <a:solidFill>
                  <a:srgbClr val="FF0000"/>
                </a:solidFill>
              </a:rPr>
              <a:t>微型化</a:t>
            </a:r>
            <a:r>
              <a:rPr lang="zh-CN" altLang="en-US" sz="2400" b="1"/>
              <a:t>：通过微型马达、压电晶体等作用可使机构产生微米级工作行程，实现机构微型化。</a:t>
            </a:r>
          </a:p>
          <a:p>
            <a:pPr marL="0" indent="0">
              <a:spcBef>
                <a:spcPts val="0"/>
              </a:spcBef>
              <a:buNone/>
            </a:pPr>
            <a:r>
              <a:rPr lang="zh-CN" altLang="en-US" sz="2400" b="1" smtClean="0">
                <a:solidFill>
                  <a:srgbClr val="FF0000"/>
                </a:solidFill>
              </a:rPr>
              <a:t>集成性</a:t>
            </a:r>
            <a:r>
              <a:rPr lang="zh-CN" altLang="en-US" sz="2400" b="1"/>
              <a:t>：随着现代机构技术的发展，通过设计可制造出实现各种运动输出的“运动集成块”，如直线位移单元等</a:t>
            </a:r>
            <a:r>
              <a:rPr lang="zh-CN" altLang="en-US" sz="2400" b="1" smtClean="0"/>
              <a:t>。</a:t>
            </a:r>
            <a:endParaRPr lang="en-US" altLang="zh-CN" sz="2400" b="1" smtClean="0"/>
          </a:p>
          <a:p>
            <a:pPr marL="0" indent="0">
              <a:spcBef>
                <a:spcPts val="0"/>
              </a:spcBef>
              <a:buNone/>
            </a:pPr>
            <a:r>
              <a:rPr lang="zh-CN" altLang="en-US" sz="2400" b="1" smtClean="0">
                <a:solidFill>
                  <a:srgbClr val="FF0000"/>
                </a:solidFill>
              </a:rPr>
              <a:t>高性能</a:t>
            </a:r>
            <a:r>
              <a:rPr lang="zh-CN" altLang="en-US" sz="2400" b="1">
                <a:solidFill>
                  <a:srgbClr val="FF0000"/>
                </a:solidFill>
              </a:rPr>
              <a:t>化</a:t>
            </a:r>
            <a:r>
              <a:rPr lang="zh-CN" altLang="en-US" sz="2400" b="1" smtClean="0"/>
              <a:t>：</a:t>
            </a:r>
            <a:endParaRPr lang="en-US" altLang="zh-CN" sz="2400" b="1" smtClean="0"/>
          </a:p>
          <a:p>
            <a:pPr>
              <a:spcBef>
                <a:spcPts val="0"/>
              </a:spcBef>
              <a:buFont typeface="Wingdings" panose="05000000000000000000" pitchFamily="2" charset="2"/>
              <a:buChar char="ü"/>
            </a:pPr>
            <a:r>
              <a:rPr lang="zh-CN" altLang="en-US" sz="2400" b="1" smtClean="0"/>
              <a:t>现代</a:t>
            </a:r>
            <a:r>
              <a:rPr lang="zh-CN" altLang="en-US" sz="2400" b="1"/>
              <a:t>的驱动元件己包括</a:t>
            </a:r>
            <a:r>
              <a:rPr lang="zh-CN" altLang="en-US" sz="2400" b="1">
                <a:solidFill>
                  <a:srgbClr val="FF0000"/>
                </a:solidFill>
              </a:rPr>
              <a:t>各类电机、液压缸和气动缸、压电驱动器、电磁开关、形状记忆合金等</a:t>
            </a:r>
            <a:r>
              <a:rPr lang="zh-CN" altLang="en-US" sz="2400" b="1"/>
              <a:t>多种形式，其驱动特性不同于传统单一的动力源</a:t>
            </a:r>
            <a:r>
              <a:rPr lang="zh-CN" altLang="en-US" sz="2400" b="1" smtClean="0"/>
              <a:t>。</a:t>
            </a:r>
            <a:endParaRPr lang="en-US" altLang="zh-CN" sz="2400" b="1" smtClean="0"/>
          </a:p>
          <a:p>
            <a:pPr>
              <a:spcBef>
                <a:spcPts val="0"/>
              </a:spcBef>
              <a:buFont typeface="Wingdings" panose="05000000000000000000" pitchFamily="2" charset="2"/>
              <a:buChar char="ü"/>
            </a:pPr>
            <a:r>
              <a:rPr lang="zh-CN" altLang="en-US" sz="2400" b="1" smtClean="0"/>
              <a:t>将</a:t>
            </a:r>
            <a:r>
              <a:rPr lang="zh-CN" altLang="en-US" sz="2400" b="1"/>
              <a:t>机构内涵扩大为驱动元件与机构的</a:t>
            </a:r>
            <a:r>
              <a:rPr lang="zh-CN" altLang="en-US" sz="2400" b="1">
                <a:solidFill>
                  <a:srgbClr val="FF0000"/>
                </a:solidFill>
              </a:rPr>
              <a:t>集成</a:t>
            </a:r>
            <a:r>
              <a:rPr lang="zh-CN" altLang="en-US" sz="2400" b="1" smtClean="0">
                <a:solidFill>
                  <a:srgbClr val="FF0000"/>
                </a:solidFill>
              </a:rPr>
              <a:t>体，</a:t>
            </a:r>
            <a:r>
              <a:rPr lang="zh-CN" altLang="en-US" sz="2400" b="1" smtClean="0"/>
              <a:t>设计师</a:t>
            </a:r>
            <a:r>
              <a:rPr lang="zh-CN" altLang="en-US" sz="2400" b="1"/>
              <a:t>的</a:t>
            </a:r>
            <a:r>
              <a:rPr lang="zh-CN" altLang="en-US" sz="2400" b="1" smtClean="0"/>
              <a:t>设计同时</a:t>
            </a:r>
            <a:r>
              <a:rPr lang="zh-CN" altLang="en-US" sz="2400" b="1"/>
              <a:t>设计驱动元件参数和机构结构参数并考虑两者</a:t>
            </a:r>
            <a:r>
              <a:rPr lang="zh-CN" altLang="en-US" sz="2400" b="1" smtClean="0"/>
              <a:t>集成。</a:t>
            </a:r>
            <a:endParaRPr lang="en-US" altLang="zh-CN" sz="2400" b="1" smtClean="0"/>
          </a:p>
          <a:p>
            <a:pPr>
              <a:spcBef>
                <a:spcPts val="0"/>
              </a:spcBef>
              <a:buFont typeface="Wingdings" panose="05000000000000000000" pitchFamily="2" charset="2"/>
              <a:buChar char="ü"/>
            </a:pPr>
            <a:r>
              <a:rPr lang="zh-CN" altLang="en-US" sz="2400" b="1" smtClean="0"/>
              <a:t>设计者</a:t>
            </a:r>
            <a:r>
              <a:rPr lang="zh-CN" altLang="en-US" sz="2400" b="1"/>
              <a:t>有更多的设计参数用以提升机构的运动和动力性能，扩大机构的功能。</a:t>
            </a:r>
          </a:p>
          <a:p>
            <a:pPr marL="0" indent="0">
              <a:spcBef>
                <a:spcPts val="0"/>
              </a:spcBef>
              <a:buNone/>
            </a:pPr>
            <a:endParaRPr lang="zh-CN" altLang="en-US" sz="2400" b="1"/>
          </a:p>
        </p:txBody>
      </p:sp>
    </p:spTree>
    <p:extLst>
      <p:ext uri="{BB962C8B-B14F-4D97-AF65-F5344CB8AC3E}">
        <p14:creationId xmlns:p14="http://schemas.microsoft.com/office/powerpoint/2010/main" val="398533273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340768"/>
            <a:ext cx="8064896" cy="4154984"/>
          </a:xfrm>
          <a:prstGeom prst="rect">
            <a:avLst/>
          </a:prstGeom>
        </p:spPr>
        <p:txBody>
          <a:bodyPr wrap="square">
            <a:spAutoFit/>
          </a:bodyPr>
          <a:lstStyle/>
          <a:p>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缝制</a:t>
            </a:r>
            <a:r>
              <a:rPr lang="zh-CN" altLang="en-US" sz="2400" b="1" smtClean="0">
                <a:latin typeface="Times New Roman" panose="02020603050405020304" pitchFamily="18" charset="0"/>
                <a:cs typeface="Times New Roman" panose="02020603050405020304" pitchFamily="18" charset="0"/>
              </a:rPr>
              <a:t>设备</a:t>
            </a:r>
            <a:endParaRPr lang="en-US" altLang="zh-CN" sz="2400" b="1" smtClean="0">
              <a:latin typeface="Times New Roman" panose="02020603050405020304" pitchFamily="18" charset="0"/>
              <a:cs typeface="Times New Roman" panose="02020603050405020304" pitchFamily="18" charset="0"/>
            </a:endParaRPr>
          </a:p>
          <a:p>
            <a:r>
              <a:rPr lang="zh-CN" altLang="en-US" sz="2400" b="1" smtClean="0">
                <a:latin typeface="Times New Roman" panose="02020603050405020304" pitchFamily="18" charset="0"/>
                <a:cs typeface="Times New Roman" panose="02020603050405020304" pitchFamily="18" charset="0"/>
              </a:rPr>
              <a:t>        缝制</a:t>
            </a:r>
            <a:r>
              <a:rPr lang="zh-CN" altLang="en-US" sz="2400" b="1">
                <a:latin typeface="Times New Roman" panose="02020603050405020304" pitchFamily="18" charset="0"/>
                <a:cs typeface="Times New Roman" panose="02020603050405020304" pitchFamily="18" charset="0"/>
              </a:rPr>
              <a:t>设备向机电结合的方向</a:t>
            </a:r>
            <a:r>
              <a:rPr lang="zh-CN" altLang="en-US" sz="2400" b="1" smtClean="0">
                <a:latin typeface="Times New Roman" panose="02020603050405020304" pitchFamily="18" charset="0"/>
                <a:cs typeface="Times New Roman" panose="02020603050405020304" pitchFamily="18" charset="0"/>
              </a:rPr>
              <a:t>发展，</a:t>
            </a:r>
            <a:r>
              <a:rPr lang="zh-CN" altLang="en-US" sz="2400" b="1">
                <a:latin typeface="Times New Roman" panose="02020603050405020304" pitchFamily="18" charset="0"/>
                <a:cs typeface="Times New Roman" panose="02020603050405020304" pitchFamily="18" charset="0"/>
              </a:rPr>
              <a:t>例如任意改变针杆的行为、挑线孔的轨迹和横针的动作，只采用“传统机构”己是无能为力</a:t>
            </a:r>
            <a:r>
              <a:rPr lang="zh-CN" altLang="en-US" sz="2400" b="1" smtClean="0">
                <a:latin typeface="Times New Roman" panose="02020603050405020304" pitchFamily="18" charset="0"/>
                <a:cs typeface="Times New Roman" panose="02020603050405020304" pitchFamily="18" charset="0"/>
              </a:rPr>
              <a:t>，而应用“机电运动技术”</a:t>
            </a:r>
            <a:r>
              <a:rPr lang="zh-CN" altLang="en-US" sz="2400" b="1">
                <a:latin typeface="Times New Roman" panose="02020603050405020304" pitchFamily="18" charset="0"/>
                <a:cs typeface="Times New Roman" panose="02020603050405020304" pitchFamily="18" charset="0"/>
              </a:rPr>
              <a:t>，以提高缝制设备的性能</a:t>
            </a:r>
            <a:r>
              <a:rPr lang="zh-CN" altLang="en-US" sz="2400" b="1" smtClean="0">
                <a:latin typeface="Times New Roman" panose="02020603050405020304" pitchFamily="18" charset="0"/>
                <a:cs typeface="Times New Roman" panose="02020603050405020304" pitchFamily="18" charset="0"/>
              </a:rPr>
              <a:t>。</a:t>
            </a:r>
            <a:endParaRPr lang="en-US" altLang="zh-CN" sz="2400" b="1" smtClean="0">
              <a:latin typeface="Times New Roman" panose="02020603050405020304" pitchFamily="18" charset="0"/>
              <a:cs typeface="Times New Roman" panose="02020603050405020304" pitchFamily="18" charset="0"/>
            </a:endParaRPr>
          </a:p>
          <a:p>
            <a:r>
              <a:rPr lang="en-US" altLang="zh-CN" sz="2400" b="1" smtClean="0">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照相机调焦系统</a:t>
            </a:r>
          </a:p>
          <a:p>
            <a:r>
              <a:rPr lang="zh-CN" altLang="en-US" sz="2400" b="1" smtClean="0">
                <a:latin typeface="Times New Roman" panose="02020603050405020304" pitchFamily="18" charset="0"/>
                <a:cs typeface="Times New Roman" panose="02020603050405020304" pitchFamily="18" charset="0"/>
              </a:rPr>
              <a:t>        照相机</a:t>
            </a:r>
            <a:r>
              <a:rPr lang="zh-CN" altLang="en-US" sz="2400" b="1">
                <a:latin typeface="Times New Roman" panose="02020603050405020304" pitchFamily="18" charset="0"/>
                <a:cs typeface="Times New Roman" panose="02020603050405020304" pitchFamily="18" charset="0"/>
              </a:rPr>
              <a:t>由镜头、快门、光圈、调焦装置、取景器、卷片机构和盒体等部分组成</a:t>
            </a:r>
            <a:r>
              <a:rPr lang="zh-CN" altLang="en-US" sz="2400" b="1" smtClean="0">
                <a:latin typeface="Times New Roman" panose="02020603050405020304" pitchFamily="18" charset="0"/>
                <a:cs typeface="Times New Roman" panose="02020603050405020304" pitchFamily="18" charset="0"/>
              </a:rPr>
              <a:t>。相机内部</a:t>
            </a:r>
            <a:r>
              <a:rPr lang="zh-CN" altLang="en-US" sz="2400" b="1">
                <a:latin typeface="Times New Roman" panose="02020603050405020304" pitchFamily="18" charset="0"/>
                <a:cs typeface="Times New Roman" panose="02020603050405020304" pitchFamily="18" charset="0"/>
              </a:rPr>
              <a:t>大量复杂的机构己经被集成电路、驱动电机和电磁执行元件所代替。照相机从精密机械与光学结合的传统产品已发展为</a:t>
            </a:r>
            <a:r>
              <a:rPr lang="zh-CN" altLang="en-US" sz="2400" b="1">
                <a:solidFill>
                  <a:srgbClr val="FF0000"/>
                </a:solidFill>
                <a:latin typeface="Times New Roman" panose="02020603050405020304" pitchFamily="18" charset="0"/>
                <a:cs typeface="Times New Roman" panose="02020603050405020304" pitchFamily="18" charset="0"/>
              </a:rPr>
              <a:t>精密机械、光学和微电子技术三者一体化的自动化系统</a:t>
            </a:r>
            <a:r>
              <a:rPr lang="zh-CN" altLang="en-US" sz="2400" b="1" smtClean="0">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sp>
        <p:nvSpPr>
          <p:cNvPr id="2" name="文本框 1"/>
          <p:cNvSpPr txBox="1"/>
          <p:nvPr/>
        </p:nvSpPr>
        <p:spPr>
          <a:xfrm>
            <a:off x="611560" y="620688"/>
            <a:ext cx="2088232" cy="523220"/>
          </a:xfrm>
          <a:prstGeom prst="rect">
            <a:avLst/>
          </a:prstGeom>
          <a:noFill/>
        </p:spPr>
        <p:txBody>
          <a:bodyPr wrap="square" rtlCol="0">
            <a:spAutoFit/>
          </a:bodyPr>
          <a:lstStyle/>
          <a:p>
            <a:r>
              <a:rPr lang="zh-CN" altLang="en-US" sz="2800" b="1" smtClean="0"/>
              <a:t>应用领域</a:t>
            </a:r>
            <a:endParaRPr lang="zh-CN" altLang="en-US" sz="2800" b="1"/>
          </a:p>
        </p:txBody>
      </p:sp>
    </p:spTree>
    <p:extLst>
      <p:ext uri="{BB962C8B-B14F-4D97-AF65-F5344CB8AC3E}">
        <p14:creationId xmlns:p14="http://schemas.microsoft.com/office/powerpoint/2010/main" val="295244068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268760"/>
            <a:ext cx="8208912" cy="4524315"/>
          </a:xfrm>
          <a:prstGeom prst="rect">
            <a:avLst/>
          </a:prstGeom>
        </p:spPr>
        <p:txBody>
          <a:bodyPr wrap="square">
            <a:spAutoFit/>
          </a:bodyPr>
          <a:lstStyle/>
          <a:p>
            <a:r>
              <a:rPr lang="en-US" altLang="zh-CN" sz="2400" b="1"/>
              <a:t>(3)</a:t>
            </a:r>
            <a:r>
              <a:rPr lang="zh-CN" altLang="en-US" sz="2400" b="1">
                <a:solidFill>
                  <a:srgbClr val="FF0000"/>
                </a:solidFill>
              </a:rPr>
              <a:t>数控</a:t>
            </a:r>
            <a:r>
              <a:rPr lang="zh-CN" altLang="en-US" sz="2400" b="1" smtClean="0">
                <a:solidFill>
                  <a:srgbClr val="FF0000"/>
                </a:solidFill>
              </a:rPr>
              <a:t>铣床</a:t>
            </a:r>
            <a:endParaRPr lang="zh-CN" altLang="en-US" sz="2400" b="1">
              <a:solidFill>
                <a:srgbClr val="FF0000"/>
              </a:solidFill>
            </a:endParaRPr>
          </a:p>
          <a:p>
            <a:r>
              <a:rPr lang="zh-CN" altLang="en-US" sz="2400" b="1" smtClean="0"/>
              <a:t>        在</a:t>
            </a:r>
            <a:r>
              <a:rPr lang="zh-CN" altLang="en-US" sz="2400" b="1"/>
              <a:t>数控铣床中，主要分别以伺服马达、齿轮减速机和螺旋机构为原动机，传动机构和执行机构，通过</a:t>
            </a:r>
            <a:r>
              <a:rPr lang="zh-CN" altLang="en-US" sz="2400" b="1">
                <a:solidFill>
                  <a:srgbClr val="FF0000"/>
                </a:solidFill>
              </a:rPr>
              <a:t>利用伺服控制系统来控制伺服马达的输出运动</a:t>
            </a:r>
            <a:r>
              <a:rPr lang="zh-CN" altLang="en-US" sz="2400" b="1"/>
              <a:t>，以补偿螺旋机构的运动误差。广义执行机构的应用使得螺旋机构的输入运动呈非线性函数，可有效地改善输出运动的三维精度，从而提高机床的整体性能。</a:t>
            </a:r>
          </a:p>
          <a:p>
            <a:r>
              <a:rPr lang="en-US" altLang="zh-CN" sz="2400" b="1"/>
              <a:t>(4)</a:t>
            </a:r>
            <a:r>
              <a:rPr lang="zh-CN" altLang="en-US" sz="2400" b="1">
                <a:solidFill>
                  <a:srgbClr val="FF0000"/>
                </a:solidFill>
              </a:rPr>
              <a:t>金属成形压力机</a:t>
            </a:r>
          </a:p>
          <a:p>
            <a:r>
              <a:rPr lang="zh-CN" altLang="en-US" sz="2400" b="1" smtClean="0"/>
              <a:t>       在</a:t>
            </a:r>
            <a:r>
              <a:rPr lang="zh-CN" altLang="en-US" sz="2400" b="1"/>
              <a:t>金属成形压力机的设计中，出现了由大功率的常速电机和小功率的伺服电机混合驱动一个两自由度的平面七杆机构。这种混合驱动压力机具有非常优越的性能，可以实现压力机的低成本数控化</a:t>
            </a:r>
            <a:r>
              <a:rPr lang="zh-CN" altLang="en-US" sz="2400" b="1" smtClean="0"/>
              <a:t>。  </a:t>
            </a:r>
            <a:endParaRPr lang="zh-CN" altLang="en-US" sz="2400" b="1"/>
          </a:p>
        </p:txBody>
      </p:sp>
    </p:spTree>
    <p:extLst>
      <p:ext uri="{BB962C8B-B14F-4D97-AF65-F5344CB8AC3E}">
        <p14:creationId xmlns:p14="http://schemas.microsoft.com/office/powerpoint/2010/main" val="365546510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1" name="标题 1"/>
          <p:cNvSpPr>
            <a:spLocks noGrp="1"/>
          </p:cNvSpPr>
          <p:nvPr>
            <p:ph type="title"/>
          </p:nvPr>
        </p:nvSpPr>
        <p:spPr>
          <a:xfrm>
            <a:off x="323850" y="1125538"/>
            <a:ext cx="8229600" cy="1143000"/>
          </a:xfrm>
        </p:spPr>
        <p:txBody>
          <a:bodyPr/>
          <a:lstStyle/>
          <a:p>
            <a:pPr algn="l" eaLnBrk="1" hangingPunct="1"/>
            <a:r>
              <a:rPr lang="zh-CN" altLang="zh-CN" sz="2400" b="1" smtClean="0"/>
              <a:t>流量测量技术和仪表的应用领域 </a:t>
            </a:r>
            <a:br>
              <a:rPr lang="zh-CN" altLang="zh-CN" sz="2400" b="1" smtClean="0"/>
            </a:br>
            <a:endParaRPr lang="zh-CN" altLang="en-US" sz="2400" b="1" smtClean="0"/>
          </a:p>
        </p:txBody>
      </p:sp>
      <p:sp>
        <p:nvSpPr>
          <p:cNvPr id="3" name="内容占位符 2"/>
          <p:cNvSpPr>
            <a:spLocks noGrp="1"/>
          </p:cNvSpPr>
          <p:nvPr>
            <p:ph idx="1"/>
          </p:nvPr>
        </p:nvSpPr>
        <p:spPr>
          <a:xfrm>
            <a:off x="539553" y="1697038"/>
            <a:ext cx="8013898" cy="4968875"/>
          </a:xfrm>
        </p:spPr>
        <p:txBody>
          <a:bodyPr rtlCol="0">
            <a:normAutofit/>
          </a:bodyPr>
          <a:lstStyle/>
          <a:p>
            <a:pPr marL="0" indent="-288000" eaLnBrk="1" fontAlgn="auto" hangingPunct="1">
              <a:lnSpc>
                <a:spcPct val="120000"/>
              </a:lnSpc>
              <a:spcBef>
                <a:spcPts val="0"/>
              </a:spcBef>
              <a:spcAft>
                <a:spcPts val="0"/>
              </a:spcAft>
              <a:buFont typeface="Wingdings" pitchFamily="2" charset="2"/>
              <a:buNone/>
              <a:defRPr/>
            </a:pPr>
            <a:r>
              <a:rPr lang="en-US" altLang="zh-CN" sz="2400" b="1" dirty="0" smtClean="0"/>
              <a:t>1. </a:t>
            </a:r>
            <a:r>
              <a:rPr lang="zh-CN" altLang="zh-CN" sz="2400" b="1" dirty="0" smtClean="0"/>
              <a:t>工业生产过程 </a:t>
            </a:r>
          </a:p>
          <a:p>
            <a:pPr marL="0" indent="-288000" eaLnBrk="1" fontAlgn="auto" hangingPunct="1">
              <a:lnSpc>
                <a:spcPct val="120000"/>
              </a:lnSpc>
              <a:spcBef>
                <a:spcPts val="0"/>
              </a:spcBef>
              <a:spcAft>
                <a:spcPts val="0"/>
              </a:spcAft>
              <a:defRPr/>
            </a:pPr>
            <a:r>
              <a:rPr lang="zh-CN" altLang="zh-CN" sz="2400" b="1" dirty="0" smtClean="0"/>
              <a:t>　流量仪表是</a:t>
            </a:r>
            <a:r>
              <a:rPr lang="zh-CN" altLang="zh-CN" sz="2400" b="1" dirty="0" smtClean="0">
                <a:solidFill>
                  <a:srgbClr val="FF0000"/>
                </a:solidFill>
              </a:rPr>
              <a:t>过程自动化仪表与装置中</a:t>
            </a:r>
            <a:r>
              <a:rPr lang="zh-CN" altLang="zh-CN" sz="2400" b="1" dirty="0" smtClean="0"/>
              <a:t>的大类仪表之一，被广泛应用于</a:t>
            </a:r>
            <a:r>
              <a:rPr lang="zh-CN" altLang="zh-CN" sz="2400" b="1" dirty="0" smtClean="0">
                <a:solidFill>
                  <a:srgbClr val="FF0000"/>
                </a:solidFill>
              </a:rPr>
              <a:t>冶金、电力、煤炭、化工、石油、交通、建筑、轻纺、食品、医药、农业、环境保护及人民日常生活</a:t>
            </a:r>
            <a:r>
              <a:rPr lang="zh-CN" altLang="zh-CN" sz="2400" b="1" dirty="0" smtClean="0"/>
              <a:t>等国民经济</a:t>
            </a:r>
            <a:r>
              <a:rPr lang="zh-CN" altLang="zh-CN" sz="2400" b="1" smtClean="0"/>
              <a:t>各个</a:t>
            </a:r>
            <a:r>
              <a:rPr lang="zh-CN" altLang="zh-CN" sz="2400" b="1" smtClean="0"/>
              <a:t>领域</a:t>
            </a:r>
            <a:r>
              <a:rPr lang="zh-CN" altLang="en-US" sz="2400" b="1" smtClean="0"/>
              <a:t>。</a:t>
            </a:r>
            <a:endParaRPr lang="en-US" altLang="zh-CN" sz="2400" b="1" dirty="0" smtClean="0"/>
          </a:p>
          <a:p>
            <a:pPr marL="0" indent="-288000" eaLnBrk="1" fontAlgn="auto" hangingPunct="1">
              <a:lnSpc>
                <a:spcPct val="120000"/>
              </a:lnSpc>
              <a:spcBef>
                <a:spcPts val="0"/>
              </a:spcBef>
              <a:spcAft>
                <a:spcPts val="0"/>
              </a:spcAft>
              <a:defRPr/>
            </a:pPr>
            <a:r>
              <a:rPr lang="en-US" altLang="zh-CN" sz="2400" b="1" dirty="0" smtClean="0"/>
              <a:t>  </a:t>
            </a:r>
            <a:r>
              <a:rPr lang="zh-CN" altLang="zh-CN" sz="2400" b="1" dirty="0" smtClean="0"/>
              <a:t>在过程自动化仪表与装置中，流量仪表有两大功用：作为</a:t>
            </a:r>
            <a:r>
              <a:rPr lang="zh-CN" altLang="zh-CN" sz="2400" b="1" dirty="0" smtClean="0">
                <a:solidFill>
                  <a:srgbClr val="FF0000"/>
                </a:solidFill>
              </a:rPr>
              <a:t>过程自动化控制系统的检测仪表</a:t>
            </a:r>
            <a:r>
              <a:rPr lang="zh-CN" altLang="zh-CN" sz="2400" b="1" dirty="0" smtClean="0"/>
              <a:t>和测量物料数量的</a:t>
            </a:r>
            <a:r>
              <a:rPr lang="zh-CN" altLang="zh-CN" sz="2400" b="1" dirty="0" smtClean="0">
                <a:solidFill>
                  <a:srgbClr val="FF0000"/>
                </a:solidFill>
              </a:rPr>
              <a:t>总量</a:t>
            </a:r>
            <a:r>
              <a:rPr lang="zh-CN" altLang="zh-CN" sz="2400" b="1" dirty="0" smtClean="0"/>
              <a:t>表。 据统计，流量仪表的</a:t>
            </a:r>
            <a:r>
              <a:rPr lang="zh-CN" altLang="zh-CN" sz="2400" b="1" dirty="0" smtClean="0">
                <a:solidFill>
                  <a:srgbClr val="FF0000"/>
                </a:solidFill>
              </a:rPr>
              <a:t>产值约占全部过程自动化检测仪表与装置产值的五分之一</a:t>
            </a:r>
            <a:r>
              <a:rPr lang="zh-CN" altLang="zh-CN" sz="2400" b="1" dirty="0" smtClean="0"/>
              <a:t>。 </a:t>
            </a:r>
          </a:p>
          <a:p>
            <a:pPr eaLnBrk="1" fontAlgn="auto" hangingPunct="1">
              <a:spcAft>
                <a:spcPts val="0"/>
              </a:spcAft>
              <a:buFont typeface="Wingdings" pitchFamily="2" charset="2"/>
              <a:buNone/>
              <a:defRPr/>
            </a:pPr>
            <a:endParaRPr lang="zh-CN" altLang="en-US" sz="2400" b="1" dirty="0"/>
          </a:p>
        </p:txBody>
      </p:sp>
      <p:sp>
        <p:nvSpPr>
          <p:cNvPr id="762883" name="矩形 3"/>
          <p:cNvSpPr>
            <a:spLocks noChangeArrowheads="1"/>
          </p:cNvSpPr>
          <p:nvPr/>
        </p:nvSpPr>
        <p:spPr bwMode="auto">
          <a:xfrm>
            <a:off x="2357438" y="428625"/>
            <a:ext cx="4197350" cy="584200"/>
          </a:xfrm>
          <a:prstGeom prst="rect">
            <a:avLst/>
          </a:prstGeom>
          <a:noFill/>
          <a:ln w="9525">
            <a:noFill/>
            <a:miter lim="800000"/>
            <a:headEnd/>
            <a:tailEnd/>
          </a:ln>
        </p:spPr>
        <p:txBody>
          <a:bodyPr wrap="none">
            <a:spAutoFit/>
          </a:bodyPr>
          <a:lstStyle/>
          <a:p>
            <a:r>
              <a:rPr lang="zh-CN" altLang="en-US" sz="3200" b="1">
                <a:latin typeface="Times New Roman" pitchFamily="18" charset="0"/>
              </a:rPr>
              <a:t> </a:t>
            </a:r>
            <a:r>
              <a:rPr lang="en-US" altLang="zh-CN" sz="3200" b="1">
                <a:latin typeface="Times New Roman" pitchFamily="18" charset="0"/>
              </a:rPr>
              <a:t>4.13   </a:t>
            </a:r>
            <a:r>
              <a:rPr lang="zh-CN" altLang="en-US" sz="3200" b="1">
                <a:latin typeface="Times New Roman" pitchFamily="18" charset="0"/>
              </a:rPr>
              <a:t>流量仪表的选择</a:t>
            </a:r>
            <a:endParaRPr lang="zh-CN" altLang="en-US" sz="3200">
              <a:latin typeface="Calibri" pitchFamily="34" charset="0"/>
            </a:endParaRP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5" name="内容占位符 2"/>
          <p:cNvSpPr>
            <a:spLocks noGrp="1"/>
          </p:cNvSpPr>
          <p:nvPr>
            <p:ph idx="1"/>
          </p:nvPr>
        </p:nvSpPr>
        <p:spPr>
          <a:xfrm>
            <a:off x="500063" y="642938"/>
            <a:ext cx="7816353" cy="5040312"/>
          </a:xfrm>
        </p:spPr>
        <p:txBody>
          <a:bodyPr/>
          <a:lstStyle/>
          <a:p>
            <a:pPr eaLnBrk="1" hangingPunct="1">
              <a:lnSpc>
                <a:spcPct val="150000"/>
              </a:lnSpc>
              <a:spcBef>
                <a:spcPts val="0"/>
              </a:spcBef>
              <a:buFont typeface="Wingdings" pitchFamily="2" charset="2"/>
              <a:buNone/>
            </a:pPr>
            <a:r>
              <a:rPr lang="en-US" altLang="zh-CN" sz="2400" b="1" smtClean="0"/>
              <a:t>2</a:t>
            </a:r>
            <a:r>
              <a:rPr lang="zh-CN" altLang="en-US" sz="2400" b="1" smtClean="0"/>
              <a:t>、能源计量 </a:t>
            </a:r>
          </a:p>
          <a:p>
            <a:pPr eaLnBrk="1" hangingPunct="1">
              <a:lnSpc>
                <a:spcPct val="150000"/>
              </a:lnSpc>
              <a:spcBef>
                <a:spcPts val="0"/>
              </a:spcBef>
            </a:pPr>
            <a:r>
              <a:rPr lang="zh-CN" altLang="en-US" sz="2400" b="1" smtClean="0"/>
              <a:t>能源分为</a:t>
            </a:r>
            <a:endParaRPr lang="en-US" altLang="zh-CN" sz="2400" b="1" smtClean="0"/>
          </a:p>
          <a:p>
            <a:pPr lvl="1" eaLnBrk="1" hangingPunct="1">
              <a:lnSpc>
                <a:spcPct val="150000"/>
              </a:lnSpc>
              <a:spcBef>
                <a:spcPts val="0"/>
              </a:spcBef>
            </a:pPr>
            <a:r>
              <a:rPr lang="zh-CN" altLang="en-US" sz="2400" b="1" smtClean="0"/>
              <a:t>一次能源（煤炭、原油、瓦斯气、石油气、天然气）</a:t>
            </a:r>
            <a:endParaRPr lang="en-US" altLang="zh-CN" sz="2400" b="1" smtClean="0"/>
          </a:p>
          <a:p>
            <a:pPr lvl="1" eaLnBrk="1" hangingPunct="1">
              <a:lnSpc>
                <a:spcPct val="150000"/>
              </a:lnSpc>
              <a:spcBef>
                <a:spcPts val="0"/>
              </a:spcBef>
            </a:pPr>
            <a:r>
              <a:rPr lang="zh-CN" altLang="en-US" sz="2400" b="1" smtClean="0"/>
              <a:t>二次能源（电力、焦炭、煤气、成品油、液化石油气、蒸汽）及含能工质（压缩空气、氧、氮、氢、水）等。</a:t>
            </a:r>
            <a:endParaRPr lang="en-US" altLang="zh-CN" sz="2400" b="1" smtClean="0"/>
          </a:p>
          <a:p>
            <a:pPr eaLnBrk="1" hangingPunct="1">
              <a:lnSpc>
                <a:spcPct val="150000"/>
              </a:lnSpc>
              <a:spcBef>
                <a:spcPts val="0"/>
              </a:spcBef>
            </a:pPr>
            <a:r>
              <a:rPr lang="zh-CN" altLang="en-US" sz="2400" b="1" smtClean="0"/>
              <a:t>能耗是考核企业管理水平的一个重要指标，要节能除采用</a:t>
            </a:r>
            <a:r>
              <a:rPr lang="zh-CN" altLang="en-US" sz="2400" b="1" smtClean="0">
                <a:solidFill>
                  <a:srgbClr val="FF0000"/>
                </a:solidFill>
              </a:rPr>
              <a:t>先进设备与工艺外</a:t>
            </a:r>
            <a:r>
              <a:rPr lang="zh-CN" altLang="en-US" sz="2400" b="1" smtClean="0"/>
              <a:t>，主要是</a:t>
            </a:r>
            <a:r>
              <a:rPr lang="zh-CN" altLang="en-US" sz="2400" b="1" smtClean="0">
                <a:solidFill>
                  <a:srgbClr val="FF0000"/>
                </a:solidFill>
              </a:rPr>
              <a:t>加强管理</a:t>
            </a:r>
            <a:r>
              <a:rPr lang="zh-CN" altLang="en-US" sz="2400" b="1" smtClean="0"/>
              <a:t>的问题。</a:t>
            </a:r>
          </a:p>
          <a:p>
            <a:pPr eaLnBrk="1" hangingPunct="1">
              <a:lnSpc>
                <a:spcPct val="150000"/>
              </a:lnSpc>
              <a:spcBef>
                <a:spcPts val="0"/>
              </a:spcBef>
            </a:pPr>
            <a:endParaRPr lang="en-US" altLang="zh-CN" sz="2400" b="1" smtClean="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29" name="内容占位符 2"/>
          <p:cNvSpPr>
            <a:spLocks noGrp="1"/>
          </p:cNvSpPr>
          <p:nvPr>
            <p:ph idx="1"/>
          </p:nvPr>
        </p:nvSpPr>
        <p:spPr>
          <a:xfrm>
            <a:off x="395288" y="1412875"/>
            <a:ext cx="8064500" cy="4176713"/>
          </a:xfrm>
        </p:spPr>
        <p:txBody>
          <a:bodyPr/>
          <a:lstStyle/>
          <a:p>
            <a:pPr eaLnBrk="1" hangingPunct="1">
              <a:lnSpc>
                <a:spcPct val="150000"/>
              </a:lnSpc>
            </a:pPr>
            <a:r>
              <a:rPr lang="zh-CN" altLang="en-US" sz="2400" b="1" smtClean="0"/>
              <a:t>对进厂、出厂、自产自用的能源进行计量，对生产过程中的</a:t>
            </a:r>
            <a:r>
              <a:rPr lang="zh-CN" altLang="en-US" sz="2400" b="1" smtClean="0">
                <a:solidFill>
                  <a:srgbClr val="FF0000"/>
                </a:solidFill>
              </a:rPr>
              <a:t>分配、加工、转换、储运和消耗</a:t>
            </a:r>
            <a:r>
              <a:rPr lang="zh-CN" altLang="en-US" sz="2400" b="1" smtClean="0"/>
              <a:t>，</a:t>
            </a:r>
            <a:r>
              <a:rPr lang="zh-CN" altLang="en-US" sz="2400" b="1" smtClean="0">
                <a:solidFill>
                  <a:srgbClr val="FF0000"/>
                </a:solidFill>
              </a:rPr>
              <a:t>生活和辅助部门</a:t>
            </a:r>
            <a:r>
              <a:rPr lang="zh-CN" altLang="en-US" sz="2400" b="1" smtClean="0"/>
              <a:t>的能耗进行计量。</a:t>
            </a:r>
            <a:endParaRPr lang="en-US" altLang="zh-CN" sz="2400" b="1" smtClean="0"/>
          </a:p>
          <a:p>
            <a:pPr eaLnBrk="1" hangingPunct="1">
              <a:lnSpc>
                <a:spcPct val="150000"/>
              </a:lnSpc>
            </a:pPr>
            <a:r>
              <a:rPr lang="zh-CN" altLang="en-US" sz="2400" b="1" smtClean="0"/>
              <a:t>流量计量系统正常工作的百分率低，除仪表质量外，尚有许多复杂原因影响正常运转，这些原因如</a:t>
            </a:r>
            <a:r>
              <a:rPr lang="zh-CN" altLang="en-US" sz="2400" b="1" smtClean="0">
                <a:solidFill>
                  <a:srgbClr val="FF0000"/>
                </a:solidFill>
              </a:rPr>
              <a:t>介质条件恶劣、维修困难、校验问题大</a:t>
            </a:r>
            <a:r>
              <a:rPr lang="zh-CN" altLang="en-US" sz="2400" b="1" smtClean="0"/>
              <a:t>等。</a:t>
            </a:r>
            <a:endParaRPr lang="zh-CN" alt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Text Box 2"/>
          <p:cNvSpPr txBox="1">
            <a:spLocks noChangeArrowheads="1"/>
          </p:cNvSpPr>
          <p:nvPr/>
        </p:nvSpPr>
        <p:spPr bwMode="auto">
          <a:xfrm>
            <a:off x="323850" y="333375"/>
            <a:ext cx="8534400" cy="5757863"/>
          </a:xfrm>
          <a:prstGeom prst="rect">
            <a:avLst/>
          </a:prstGeom>
          <a:noFill/>
          <a:ln w="9525">
            <a:noFill/>
            <a:miter lim="800000"/>
            <a:headEnd/>
            <a:tailEnd/>
          </a:ln>
        </p:spPr>
        <p:txBody>
          <a:bodyPr/>
          <a:lstStyle/>
          <a:p>
            <a:pPr>
              <a:spcBef>
                <a:spcPct val="50000"/>
              </a:spcBef>
            </a:pPr>
            <a:r>
              <a:rPr kumimoji="1" lang="zh-CN" altLang="en-US" sz="3200" b="1">
                <a:latin typeface="Times New Roman" pitchFamily="18" charset="0"/>
              </a:rPr>
              <a:t>         </a:t>
            </a:r>
            <a:r>
              <a:rPr kumimoji="1" lang="en-US" altLang="zh-CN" sz="3200" b="1">
                <a:latin typeface="Times New Roman" pitchFamily="18" charset="0"/>
              </a:rPr>
              <a:t>4.2.3</a:t>
            </a:r>
            <a:r>
              <a:rPr kumimoji="1" lang="zh-CN" altLang="en-US" sz="3200" b="1">
                <a:latin typeface="Times New Roman" pitchFamily="18" charset="0"/>
              </a:rPr>
              <a:t>  标准节流装置的流量公式</a:t>
            </a:r>
          </a:p>
        </p:txBody>
      </p:sp>
      <p:sp>
        <p:nvSpPr>
          <p:cNvPr id="10250" name="Text Box 3"/>
          <p:cNvSpPr txBox="1">
            <a:spLocks noChangeArrowheads="1"/>
          </p:cNvSpPr>
          <p:nvPr/>
        </p:nvSpPr>
        <p:spPr bwMode="auto">
          <a:xfrm>
            <a:off x="539750" y="1125538"/>
            <a:ext cx="6840538"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不可压缩流体的流量公式</a:t>
            </a:r>
          </a:p>
        </p:txBody>
      </p:sp>
      <p:grpSp>
        <p:nvGrpSpPr>
          <p:cNvPr id="10251" name="Group 153"/>
          <p:cNvGrpSpPr>
            <a:grpSpLocks/>
          </p:cNvGrpSpPr>
          <p:nvPr/>
        </p:nvGrpSpPr>
        <p:grpSpPr bwMode="auto">
          <a:xfrm>
            <a:off x="1357313" y="1714500"/>
            <a:ext cx="5668962" cy="4237038"/>
            <a:chOff x="416" y="890"/>
            <a:chExt cx="2491" cy="2754"/>
          </a:xfrm>
        </p:grpSpPr>
        <p:grpSp>
          <p:nvGrpSpPr>
            <p:cNvPr id="10252" name="Group 4"/>
            <p:cNvGrpSpPr>
              <a:grpSpLocks/>
            </p:cNvGrpSpPr>
            <p:nvPr/>
          </p:nvGrpSpPr>
          <p:grpSpPr bwMode="auto">
            <a:xfrm>
              <a:off x="416" y="1776"/>
              <a:ext cx="2491" cy="1728"/>
              <a:chOff x="984" y="1776"/>
              <a:chExt cx="2491" cy="1728"/>
            </a:xfrm>
          </p:grpSpPr>
          <p:graphicFrame>
            <p:nvGraphicFramePr>
              <p:cNvPr id="10242" name="Object 2"/>
              <p:cNvGraphicFramePr>
                <a:graphicFrameLocks noChangeAspect="1"/>
              </p:cNvGraphicFramePr>
              <p:nvPr/>
            </p:nvGraphicFramePr>
            <p:xfrm>
              <a:off x="984" y="2259"/>
              <a:ext cx="299" cy="384"/>
            </p:xfrm>
            <a:graphic>
              <a:graphicData uri="http://schemas.openxmlformats.org/presentationml/2006/ole">
                <mc:AlternateContent xmlns:mc="http://schemas.openxmlformats.org/markup-compatibility/2006">
                  <mc:Choice xmlns:v="urn:schemas-microsoft-com:vml" Requires="v">
                    <p:oleObj spid="_x0000_s10333" name="Equation" r:id="rId5" imgW="177480" imgH="228600" progId="Equation.3">
                      <p:embed/>
                    </p:oleObj>
                  </mc:Choice>
                  <mc:Fallback>
                    <p:oleObj name="Equation" r:id="rId5" imgW="17748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 y="2259"/>
                            <a:ext cx="29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2356" y="2472"/>
              <a:ext cx="280" cy="336"/>
            </p:xfrm>
            <a:graphic>
              <a:graphicData uri="http://schemas.openxmlformats.org/presentationml/2006/ole">
                <mc:AlternateContent xmlns:mc="http://schemas.openxmlformats.org/markup-compatibility/2006">
                  <mc:Choice xmlns:v="urn:schemas-microsoft-com:vml" Requires="v">
                    <p:oleObj spid="_x0000_s10334" name="Equation" r:id="rId7" imgW="190440" imgH="228600" progId="Equation.3">
                      <p:embed/>
                    </p:oleObj>
                  </mc:Choice>
                  <mc:Fallback>
                    <p:oleObj name="Equation" r:id="rId7" imgW="190440" imgH="2286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 y="2472"/>
                            <a:ext cx="28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3132" y="2352"/>
              <a:ext cx="324" cy="354"/>
            </p:xfrm>
            <a:graphic>
              <a:graphicData uri="http://schemas.openxmlformats.org/presentationml/2006/ole">
                <mc:AlternateContent xmlns:mc="http://schemas.openxmlformats.org/markup-compatibility/2006">
                  <mc:Choice xmlns:v="urn:schemas-microsoft-com:vml" Requires="v">
                    <p:oleObj spid="_x0000_s10335" name="Equation" r:id="rId9" imgW="190440" imgH="241200" progId="Equation.3">
                      <p:embed/>
                    </p:oleObj>
                  </mc:Choice>
                  <mc:Fallback>
                    <p:oleObj name="Equation" r:id="rId9" imgW="190440" imgH="2412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 y="2352"/>
                            <a:ext cx="32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nvGraphicFramePr>
            <p:xfrm>
              <a:off x="3180" y="1776"/>
              <a:ext cx="276" cy="378"/>
            </p:xfrm>
            <a:graphic>
              <a:graphicData uri="http://schemas.openxmlformats.org/presentationml/2006/ole">
                <mc:AlternateContent xmlns:mc="http://schemas.openxmlformats.org/markup-compatibility/2006">
                  <mc:Choice xmlns:v="urn:schemas-microsoft-com:vml" Requires="v">
                    <p:oleObj spid="_x0000_s10336" name="Equation" r:id="rId11" imgW="190440" imgH="241200" progId="Equation.3">
                      <p:embed/>
                    </p:oleObj>
                  </mc:Choice>
                  <mc:Fallback>
                    <p:oleObj name="Equation" r:id="rId11" imgW="190440" imgH="2412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0" y="1776"/>
                            <a:ext cx="276"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209" y="2685"/>
              <a:ext cx="303" cy="519"/>
            </p:xfrm>
            <a:graphic>
              <a:graphicData uri="http://schemas.openxmlformats.org/presentationml/2006/ole">
                <mc:AlternateContent xmlns:mc="http://schemas.openxmlformats.org/markup-compatibility/2006">
                  <mc:Choice xmlns:v="urn:schemas-microsoft-com:vml" Requires="v">
                    <p:oleObj spid="_x0000_s10337" name="Equation" r:id="rId13" imgW="241200" imgH="380880" progId="Equation.3">
                      <p:embed/>
                    </p:oleObj>
                  </mc:Choice>
                  <mc:Fallback>
                    <p:oleObj name="Equation" r:id="rId13" imgW="241200" imgH="38088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9" y="2685"/>
                            <a:ext cx="303"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nvGraphicFramePr>
            <p:xfrm>
              <a:off x="2160" y="3024"/>
              <a:ext cx="288" cy="480"/>
            </p:xfrm>
            <a:graphic>
              <a:graphicData uri="http://schemas.openxmlformats.org/presentationml/2006/ole">
                <mc:AlternateContent xmlns:mc="http://schemas.openxmlformats.org/markup-compatibility/2006">
                  <mc:Choice xmlns:v="urn:schemas-microsoft-com:vml" Requires="v">
                    <p:oleObj spid="_x0000_s10338" name="Equation" r:id="rId15" imgW="253800" imgH="342720" progId="Equation.3">
                      <p:embed/>
                    </p:oleObj>
                  </mc:Choice>
                  <mc:Fallback>
                    <p:oleObj name="Equation" r:id="rId15" imgW="253800" imgH="34272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0" y="3024"/>
                            <a:ext cx="28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nvGraphicFramePr>
            <p:xfrm>
              <a:off x="3120" y="2976"/>
              <a:ext cx="355" cy="432"/>
            </p:xfrm>
            <a:graphic>
              <a:graphicData uri="http://schemas.openxmlformats.org/presentationml/2006/ole">
                <mc:AlternateContent xmlns:mc="http://schemas.openxmlformats.org/markup-compatibility/2006">
                  <mc:Choice xmlns:v="urn:schemas-microsoft-com:vml" Requires="v">
                    <p:oleObj spid="_x0000_s10339" name="Equation" r:id="rId17" imgW="241200" imgH="342720" progId="Equation.3">
                      <p:embed/>
                    </p:oleObj>
                  </mc:Choice>
                  <mc:Fallback>
                    <p:oleObj name="Equation" r:id="rId17" imgW="241200" imgH="342720" progId="Equation.3">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0" y="2976"/>
                            <a:ext cx="355"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253" name="Group 27"/>
            <p:cNvGrpSpPr>
              <a:grpSpLocks/>
            </p:cNvGrpSpPr>
            <p:nvPr/>
          </p:nvGrpSpPr>
          <p:grpSpPr bwMode="auto">
            <a:xfrm>
              <a:off x="431" y="890"/>
              <a:ext cx="2461" cy="2754"/>
              <a:chOff x="2524" y="6588"/>
              <a:chExt cx="6154" cy="6885"/>
            </a:xfrm>
          </p:grpSpPr>
          <p:grpSp>
            <p:nvGrpSpPr>
              <p:cNvPr id="10254" name="Group 28"/>
              <p:cNvGrpSpPr>
                <a:grpSpLocks/>
              </p:cNvGrpSpPr>
              <p:nvPr/>
            </p:nvGrpSpPr>
            <p:grpSpPr bwMode="auto">
              <a:xfrm>
                <a:off x="2728" y="7212"/>
                <a:ext cx="2164" cy="630"/>
                <a:chOff x="2705" y="4872"/>
                <a:chExt cx="2172" cy="630"/>
              </a:xfrm>
            </p:grpSpPr>
            <p:sp>
              <p:nvSpPr>
                <p:cNvPr id="10361" name="Line 29"/>
                <p:cNvSpPr>
                  <a:spLocks noChangeShapeType="1"/>
                </p:cNvSpPr>
                <p:nvPr/>
              </p:nvSpPr>
              <p:spPr bwMode="auto">
                <a:xfrm>
                  <a:off x="2705" y="5340"/>
                  <a:ext cx="1991" cy="0"/>
                </a:xfrm>
                <a:prstGeom prst="line">
                  <a:avLst/>
                </a:prstGeom>
                <a:noFill/>
                <a:ln w="9525">
                  <a:solidFill>
                    <a:srgbClr val="000000"/>
                  </a:solidFill>
                  <a:round/>
                  <a:headEnd/>
                  <a:tailEnd/>
                </a:ln>
              </p:spPr>
              <p:txBody>
                <a:bodyPr/>
                <a:lstStyle/>
                <a:p>
                  <a:endParaRPr lang="zh-CN" altLang="en-US"/>
                </a:p>
              </p:txBody>
            </p:sp>
            <p:sp>
              <p:nvSpPr>
                <p:cNvPr id="10362" name="Line 30"/>
                <p:cNvSpPr>
                  <a:spLocks noChangeShapeType="1"/>
                </p:cNvSpPr>
                <p:nvPr/>
              </p:nvSpPr>
              <p:spPr bwMode="auto">
                <a:xfrm flipV="1">
                  <a:off x="4696" y="4872"/>
                  <a:ext cx="0" cy="468"/>
                </a:xfrm>
                <a:prstGeom prst="line">
                  <a:avLst/>
                </a:prstGeom>
                <a:noFill/>
                <a:ln w="9525">
                  <a:solidFill>
                    <a:srgbClr val="000000"/>
                  </a:solidFill>
                  <a:round/>
                  <a:headEnd/>
                  <a:tailEnd/>
                </a:ln>
              </p:spPr>
              <p:txBody>
                <a:bodyPr/>
                <a:lstStyle/>
                <a:p>
                  <a:endParaRPr lang="zh-CN" altLang="en-US"/>
                </a:p>
              </p:txBody>
            </p:sp>
            <p:sp>
              <p:nvSpPr>
                <p:cNvPr id="10363" name="Line 31"/>
                <p:cNvSpPr>
                  <a:spLocks noChangeShapeType="1"/>
                </p:cNvSpPr>
                <p:nvPr/>
              </p:nvSpPr>
              <p:spPr bwMode="auto">
                <a:xfrm>
                  <a:off x="4696" y="4872"/>
                  <a:ext cx="181" cy="0"/>
                </a:xfrm>
                <a:prstGeom prst="line">
                  <a:avLst/>
                </a:prstGeom>
                <a:noFill/>
                <a:ln w="9525">
                  <a:solidFill>
                    <a:srgbClr val="000000"/>
                  </a:solidFill>
                  <a:round/>
                  <a:headEnd/>
                  <a:tailEnd/>
                </a:ln>
              </p:spPr>
              <p:txBody>
                <a:bodyPr/>
                <a:lstStyle/>
                <a:p>
                  <a:endParaRPr lang="zh-CN" altLang="en-US"/>
                </a:p>
              </p:txBody>
            </p:sp>
            <p:sp>
              <p:nvSpPr>
                <p:cNvPr id="10364" name="Line 32"/>
                <p:cNvSpPr>
                  <a:spLocks noChangeShapeType="1"/>
                </p:cNvSpPr>
                <p:nvPr/>
              </p:nvSpPr>
              <p:spPr bwMode="auto">
                <a:xfrm>
                  <a:off x="4877" y="4872"/>
                  <a:ext cx="0" cy="624"/>
                </a:xfrm>
                <a:prstGeom prst="line">
                  <a:avLst/>
                </a:prstGeom>
                <a:noFill/>
                <a:ln w="9525">
                  <a:solidFill>
                    <a:srgbClr val="000000"/>
                  </a:solidFill>
                  <a:round/>
                  <a:headEnd/>
                  <a:tailEnd/>
                </a:ln>
              </p:spPr>
              <p:txBody>
                <a:bodyPr/>
                <a:lstStyle/>
                <a:p>
                  <a:endParaRPr lang="zh-CN" altLang="en-US"/>
                </a:p>
              </p:txBody>
            </p:sp>
            <p:sp>
              <p:nvSpPr>
                <p:cNvPr id="10365" name="Line 33"/>
                <p:cNvSpPr>
                  <a:spLocks noChangeShapeType="1"/>
                </p:cNvSpPr>
                <p:nvPr/>
              </p:nvSpPr>
              <p:spPr bwMode="auto">
                <a:xfrm flipH="1">
                  <a:off x="2705" y="5496"/>
                  <a:ext cx="2172" cy="0"/>
                </a:xfrm>
                <a:prstGeom prst="line">
                  <a:avLst/>
                </a:prstGeom>
                <a:noFill/>
                <a:ln w="9525">
                  <a:solidFill>
                    <a:srgbClr val="000000"/>
                  </a:solidFill>
                  <a:round/>
                  <a:headEnd/>
                  <a:tailEnd/>
                </a:ln>
              </p:spPr>
              <p:txBody>
                <a:bodyPr/>
                <a:lstStyle/>
                <a:p>
                  <a:endParaRPr lang="zh-CN" altLang="en-US"/>
                </a:p>
              </p:txBody>
            </p:sp>
            <p:sp>
              <p:nvSpPr>
                <p:cNvPr id="10366" name="Line 34"/>
                <p:cNvSpPr>
                  <a:spLocks noChangeShapeType="1"/>
                </p:cNvSpPr>
                <p:nvPr/>
              </p:nvSpPr>
              <p:spPr bwMode="auto">
                <a:xfrm flipH="1">
                  <a:off x="2705" y="5340"/>
                  <a:ext cx="181" cy="156"/>
                </a:xfrm>
                <a:prstGeom prst="line">
                  <a:avLst/>
                </a:prstGeom>
                <a:noFill/>
                <a:ln w="9525">
                  <a:solidFill>
                    <a:srgbClr val="000000"/>
                  </a:solidFill>
                  <a:round/>
                  <a:headEnd/>
                  <a:tailEnd/>
                </a:ln>
              </p:spPr>
              <p:txBody>
                <a:bodyPr/>
                <a:lstStyle/>
                <a:p>
                  <a:endParaRPr lang="zh-CN" altLang="en-US"/>
                </a:p>
              </p:txBody>
            </p:sp>
            <p:sp>
              <p:nvSpPr>
                <p:cNvPr id="10367" name="Line 35"/>
                <p:cNvSpPr>
                  <a:spLocks noChangeShapeType="1"/>
                </p:cNvSpPr>
                <p:nvPr/>
              </p:nvSpPr>
              <p:spPr bwMode="auto">
                <a:xfrm flipH="1">
                  <a:off x="2945" y="5346"/>
                  <a:ext cx="181" cy="156"/>
                </a:xfrm>
                <a:prstGeom prst="line">
                  <a:avLst/>
                </a:prstGeom>
                <a:noFill/>
                <a:ln w="9525">
                  <a:solidFill>
                    <a:srgbClr val="000000"/>
                  </a:solidFill>
                  <a:round/>
                  <a:headEnd/>
                  <a:tailEnd/>
                </a:ln>
              </p:spPr>
              <p:txBody>
                <a:bodyPr/>
                <a:lstStyle/>
                <a:p>
                  <a:endParaRPr lang="zh-CN" altLang="en-US"/>
                </a:p>
              </p:txBody>
            </p:sp>
            <p:sp>
              <p:nvSpPr>
                <p:cNvPr id="10368" name="Line 36"/>
                <p:cNvSpPr>
                  <a:spLocks noChangeShapeType="1"/>
                </p:cNvSpPr>
                <p:nvPr/>
              </p:nvSpPr>
              <p:spPr bwMode="auto">
                <a:xfrm flipH="1">
                  <a:off x="3185" y="5340"/>
                  <a:ext cx="181" cy="156"/>
                </a:xfrm>
                <a:prstGeom prst="line">
                  <a:avLst/>
                </a:prstGeom>
                <a:noFill/>
                <a:ln w="9525">
                  <a:solidFill>
                    <a:srgbClr val="000000"/>
                  </a:solidFill>
                  <a:round/>
                  <a:headEnd/>
                  <a:tailEnd/>
                </a:ln>
              </p:spPr>
              <p:txBody>
                <a:bodyPr/>
                <a:lstStyle/>
                <a:p>
                  <a:endParaRPr lang="zh-CN" altLang="en-US"/>
                </a:p>
              </p:txBody>
            </p:sp>
            <p:sp>
              <p:nvSpPr>
                <p:cNvPr id="10369" name="Line 37"/>
                <p:cNvSpPr>
                  <a:spLocks noChangeShapeType="1"/>
                </p:cNvSpPr>
                <p:nvPr/>
              </p:nvSpPr>
              <p:spPr bwMode="auto">
                <a:xfrm flipH="1">
                  <a:off x="3470" y="5340"/>
                  <a:ext cx="181" cy="156"/>
                </a:xfrm>
                <a:prstGeom prst="line">
                  <a:avLst/>
                </a:prstGeom>
                <a:noFill/>
                <a:ln w="9525">
                  <a:solidFill>
                    <a:srgbClr val="000000"/>
                  </a:solidFill>
                  <a:round/>
                  <a:headEnd/>
                  <a:tailEnd/>
                </a:ln>
              </p:spPr>
              <p:txBody>
                <a:bodyPr/>
                <a:lstStyle/>
                <a:p>
                  <a:endParaRPr lang="zh-CN" altLang="en-US"/>
                </a:p>
              </p:txBody>
            </p:sp>
            <p:sp>
              <p:nvSpPr>
                <p:cNvPr id="10370" name="Line 38"/>
                <p:cNvSpPr>
                  <a:spLocks noChangeShapeType="1"/>
                </p:cNvSpPr>
                <p:nvPr/>
              </p:nvSpPr>
              <p:spPr bwMode="auto">
                <a:xfrm flipH="1">
                  <a:off x="3680" y="5340"/>
                  <a:ext cx="181" cy="156"/>
                </a:xfrm>
                <a:prstGeom prst="line">
                  <a:avLst/>
                </a:prstGeom>
                <a:noFill/>
                <a:ln w="9525">
                  <a:solidFill>
                    <a:srgbClr val="000000"/>
                  </a:solidFill>
                  <a:round/>
                  <a:headEnd/>
                  <a:tailEnd/>
                </a:ln>
              </p:spPr>
              <p:txBody>
                <a:bodyPr/>
                <a:lstStyle/>
                <a:p>
                  <a:endParaRPr lang="zh-CN" altLang="en-US"/>
                </a:p>
              </p:txBody>
            </p:sp>
            <p:sp>
              <p:nvSpPr>
                <p:cNvPr id="10371" name="Line 39"/>
                <p:cNvSpPr>
                  <a:spLocks noChangeShapeType="1"/>
                </p:cNvSpPr>
                <p:nvPr/>
              </p:nvSpPr>
              <p:spPr bwMode="auto">
                <a:xfrm flipH="1">
                  <a:off x="3905" y="5343"/>
                  <a:ext cx="181" cy="156"/>
                </a:xfrm>
                <a:prstGeom prst="line">
                  <a:avLst/>
                </a:prstGeom>
                <a:noFill/>
                <a:ln w="9525">
                  <a:solidFill>
                    <a:srgbClr val="000000"/>
                  </a:solidFill>
                  <a:round/>
                  <a:headEnd/>
                  <a:tailEnd/>
                </a:ln>
              </p:spPr>
              <p:txBody>
                <a:bodyPr/>
                <a:lstStyle/>
                <a:p>
                  <a:endParaRPr lang="zh-CN" altLang="en-US"/>
                </a:p>
              </p:txBody>
            </p:sp>
            <p:sp>
              <p:nvSpPr>
                <p:cNvPr id="10372" name="Line 40"/>
                <p:cNvSpPr>
                  <a:spLocks noChangeShapeType="1"/>
                </p:cNvSpPr>
                <p:nvPr/>
              </p:nvSpPr>
              <p:spPr bwMode="auto">
                <a:xfrm flipH="1">
                  <a:off x="4145" y="5340"/>
                  <a:ext cx="181" cy="156"/>
                </a:xfrm>
                <a:prstGeom prst="line">
                  <a:avLst/>
                </a:prstGeom>
                <a:noFill/>
                <a:ln w="9525">
                  <a:solidFill>
                    <a:srgbClr val="000000"/>
                  </a:solidFill>
                  <a:round/>
                  <a:headEnd/>
                  <a:tailEnd/>
                </a:ln>
              </p:spPr>
              <p:txBody>
                <a:bodyPr/>
                <a:lstStyle/>
                <a:p>
                  <a:endParaRPr lang="zh-CN" altLang="en-US"/>
                </a:p>
              </p:txBody>
            </p:sp>
            <p:sp>
              <p:nvSpPr>
                <p:cNvPr id="10373" name="Line 41"/>
                <p:cNvSpPr>
                  <a:spLocks noChangeShapeType="1"/>
                </p:cNvSpPr>
                <p:nvPr/>
              </p:nvSpPr>
              <p:spPr bwMode="auto">
                <a:xfrm flipH="1">
                  <a:off x="4514" y="5340"/>
                  <a:ext cx="181" cy="156"/>
                </a:xfrm>
                <a:prstGeom prst="line">
                  <a:avLst/>
                </a:prstGeom>
                <a:noFill/>
                <a:ln w="9525">
                  <a:solidFill>
                    <a:srgbClr val="000000"/>
                  </a:solidFill>
                  <a:round/>
                  <a:headEnd/>
                  <a:tailEnd/>
                </a:ln>
              </p:spPr>
              <p:txBody>
                <a:bodyPr/>
                <a:lstStyle/>
                <a:p>
                  <a:endParaRPr lang="zh-CN" altLang="en-US"/>
                </a:p>
              </p:txBody>
            </p:sp>
            <p:sp>
              <p:nvSpPr>
                <p:cNvPr id="10374" name="Line 42"/>
                <p:cNvSpPr>
                  <a:spLocks noChangeShapeType="1"/>
                </p:cNvSpPr>
                <p:nvPr/>
              </p:nvSpPr>
              <p:spPr bwMode="auto">
                <a:xfrm flipH="1">
                  <a:off x="4325" y="5340"/>
                  <a:ext cx="181" cy="156"/>
                </a:xfrm>
                <a:prstGeom prst="line">
                  <a:avLst/>
                </a:prstGeom>
                <a:noFill/>
                <a:ln w="9525">
                  <a:solidFill>
                    <a:srgbClr val="000000"/>
                  </a:solidFill>
                  <a:round/>
                  <a:headEnd/>
                  <a:tailEnd/>
                </a:ln>
              </p:spPr>
              <p:txBody>
                <a:bodyPr/>
                <a:lstStyle/>
                <a:p>
                  <a:endParaRPr lang="zh-CN" altLang="en-US"/>
                </a:p>
              </p:txBody>
            </p:sp>
            <p:sp>
              <p:nvSpPr>
                <p:cNvPr id="10375" name="Line 43"/>
                <p:cNvSpPr>
                  <a:spLocks noChangeShapeType="1"/>
                </p:cNvSpPr>
                <p:nvPr/>
              </p:nvSpPr>
              <p:spPr bwMode="auto">
                <a:xfrm flipH="1">
                  <a:off x="4681" y="5214"/>
                  <a:ext cx="181" cy="156"/>
                </a:xfrm>
                <a:prstGeom prst="line">
                  <a:avLst/>
                </a:prstGeom>
                <a:noFill/>
                <a:ln w="9525">
                  <a:solidFill>
                    <a:srgbClr val="000000"/>
                  </a:solidFill>
                  <a:round/>
                  <a:headEnd/>
                  <a:tailEnd/>
                </a:ln>
              </p:spPr>
              <p:txBody>
                <a:bodyPr/>
                <a:lstStyle/>
                <a:p>
                  <a:endParaRPr lang="zh-CN" altLang="en-US"/>
                </a:p>
              </p:txBody>
            </p:sp>
            <p:sp>
              <p:nvSpPr>
                <p:cNvPr id="10376" name="Line 44"/>
                <p:cNvSpPr>
                  <a:spLocks noChangeShapeType="1"/>
                </p:cNvSpPr>
                <p:nvPr/>
              </p:nvSpPr>
              <p:spPr bwMode="auto">
                <a:xfrm flipH="1">
                  <a:off x="4696" y="5064"/>
                  <a:ext cx="181" cy="156"/>
                </a:xfrm>
                <a:prstGeom prst="line">
                  <a:avLst/>
                </a:prstGeom>
                <a:noFill/>
                <a:ln w="9525">
                  <a:solidFill>
                    <a:srgbClr val="000000"/>
                  </a:solidFill>
                  <a:round/>
                  <a:headEnd/>
                  <a:tailEnd/>
                </a:ln>
              </p:spPr>
              <p:txBody>
                <a:bodyPr/>
                <a:lstStyle/>
                <a:p>
                  <a:endParaRPr lang="zh-CN" altLang="en-US"/>
                </a:p>
              </p:txBody>
            </p:sp>
            <p:sp>
              <p:nvSpPr>
                <p:cNvPr id="10377" name="Line 45"/>
                <p:cNvSpPr>
                  <a:spLocks noChangeShapeType="1"/>
                </p:cNvSpPr>
                <p:nvPr/>
              </p:nvSpPr>
              <p:spPr bwMode="auto">
                <a:xfrm flipH="1">
                  <a:off x="4696" y="4932"/>
                  <a:ext cx="181" cy="156"/>
                </a:xfrm>
                <a:prstGeom prst="line">
                  <a:avLst/>
                </a:prstGeom>
                <a:noFill/>
                <a:ln w="9525">
                  <a:solidFill>
                    <a:srgbClr val="000000"/>
                  </a:solidFill>
                  <a:round/>
                  <a:headEnd/>
                  <a:tailEnd/>
                </a:ln>
              </p:spPr>
              <p:txBody>
                <a:bodyPr/>
                <a:lstStyle/>
                <a:p>
                  <a:endParaRPr lang="zh-CN" altLang="en-US"/>
                </a:p>
              </p:txBody>
            </p:sp>
            <p:sp>
              <p:nvSpPr>
                <p:cNvPr id="10378" name="Line 46"/>
                <p:cNvSpPr>
                  <a:spLocks noChangeShapeType="1"/>
                </p:cNvSpPr>
                <p:nvPr/>
              </p:nvSpPr>
              <p:spPr bwMode="auto">
                <a:xfrm flipH="1">
                  <a:off x="4693" y="5328"/>
                  <a:ext cx="181" cy="156"/>
                </a:xfrm>
                <a:prstGeom prst="line">
                  <a:avLst/>
                </a:prstGeom>
                <a:noFill/>
                <a:ln w="9525">
                  <a:solidFill>
                    <a:srgbClr val="000000"/>
                  </a:solidFill>
                  <a:round/>
                  <a:headEnd/>
                  <a:tailEnd/>
                </a:ln>
              </p:spPr>
              <p:txBody>
                <a:bodyPr/>
                <a:lstStyle/>
                <a:p>
                  <a:endParaRPr lang="zh-CN" altLang="en-US"/>
                </a:p>
              </p:txBody>
            </p:sp>
          </p:grpSp>
          <p:sp>
            <p:nvSpPr>
              <p:cNvPr id="10255" name="Line 47"/>
              <p:cNvSpPr>
                <a:spLocks noChangeShapeType="1"/>
              </p:cNvSpPr>
              <p:nvPr/>
            </p:nvSpPr>
            <p:spPr bwMode="auto">
              <a:xfrm>
                <a:off x="5064" y="7212"/>
                <a:ext cx="0" cy="624"/>
              </a:xfrm>
              <a:prstGeom prst="line">
                <a:avLst/>
              </a:prstGeom>
              <a:noFill/>
              <a:ln w="9525">
                <a:solidFill>
                  <a:srgbClr val="000000"/>
                </a:solidFill>
                <a:round/>
                <a:headEnd/>
                <a:tailEnd/>
              </a:ln>
            </p:spPr>
            <p:txBody>
              <a:bodyPr/>
              <a:lstStyle/>
              <a:p>
                <a:endParaRPr lang="zh-CN" altLang="en-US"/>
              </a:p>
            </p:txBody>
          </p:sp>
          <p:sp>
            <p:nvSpPr>
              <p:cNvPr id="10256" name="Line 48"/>
              <p:cNvSpPr>
                <a:spLocks noChangeShapeType="1"/>
              </p:cNvSpPr>
              <p:nvPr/>
            </p:nvSpPr>
            <p:spPr bwMode="auto">
              <a:xfrm>
                <a:off x="5064" y="7836"/>
                <a:ext cx="3245" cy="0"/>
              </a:xfrm>
              <a:prstGeom prst="line">
                <a:avLst/>
              </a:prstGeom>
              <a:noFill/>
              <a:ln w="9525">
                <a:solidFill>
                  <a:srgbClr val="000000"/>
                </a:solidFill>
                <a:round/>
                <a:headEnd/>
                <a:tailEnd/>
              </a:ln>
            </p:spPr>
            <p:txBody>
              <a:bodyPr/>
              <a:lstStyle/>
              <a:p>
                <a:endParaRPr lang="zh-CN" altLang="en-US"/>
              </a:p>
            </p:txBody>
          </p:sp>
          <p:sp>
            <p:nvSpPr>
              <p:cNvPr id="10257" name="Line 49"/>
              <p:cNvSpPr>
                <a:spLocks noChangeShapeType="1"/>
              </p:cNvSpPr>
              <p:nvPr/>
            </p:nvSpPr>
            <p:spPr bwMode="auto">
              <a:xfrm>
                <a:off x="5064" y="7212"/>
                <a:ext cx="180" cy="0"/>
              </a:xfrm>
              <a:prstGeom prst="line">
                <a:avLst/>
              </a:prstGeom>
              <a:noFill/>
              <a:ln w="9525">
                <a:solidFill>
                  <a:srgbClr val="000000"/>
                </a:solidFill>
                <a:round/>
                <a:headEnd/>
                <a:tailEnd/>
              </a:ln>
            </p:spPr>
            <p:txBody>
              <a:bodyPr/>
              <a:lstStyle/>
              <a:p>
                <a:endParaRPr lang="zh-CN" altLang="en-US"/>
              </a:p>
            </p:txBody>
          </p:sp>
          <p:sp>
            <p:nvSpPr>
              <p:cNvPr id="10258" name="Line 50"/>
              <p:cNvSpPr>
                <a:spLocks noChangeShapeType="1"/>
              </p:cNvSpPr>
              <p:nvPr/>
            </p:nvSpPr>
            <p:spPr bwMode="auto">
              <a:xfrm>
                <a:off x="5244" y="7212"/>
                <a:ext cx="0" cy="468"/>
              </a:xfrm>
              <a:prstGeom prst="line">
                <a:avLst/>
              </a:prstGeom>
              <a:noFill/>
              <a:ln w="9525">
                <a:solidFill>
                  <a:srgbClr val="000000"/>
                </a:solidFill>
                <a:round/>
                <a:headEnd/>
                <a:tailEnd/>
              </a:ln>
            </p:spPr>
            <p:txBody>
              <a:bodyPr/>
              <a:lstStyle/>
              <a:p>
                <a:endParaRPr lang="zh-CN" altLang="en-US"/>
              </a:p>
            </p:txBody>
          </p:sp>
          <p:sp>
            <p:nvSpPr>
              <p:cNvPr id="10259" name="Line 51"/>
              <p:cNvSpPr>
                <a:spLocks noChangeShapeType="1"/>
              </p:cNvSpPr>
              <p:nvPr/>
            </p:nvSpPr>
            <p:spPr bwMode="auto">
              <a:xfrm>
                <a:off x="5244" y="7665"/>
                <a:ext cx="3065" cy="0"/>
              </a:xfrm>
              <a:prstGeom prst="line">
                <a:avLst/>
              </a:prstGeom>
              <a:noFill/>
              <a:ln w="9525">
                <a:solidFill>
                  <a:srgbClr val="000000"/>
                </a:solidFill>
                <a:round/>
                <a:headEnd/>
                <a:tailEnd/>
              </a:ln>
            </p:spPr>
            <p:txBody>
              <a:bodyPr/>
              <a:lstStyle/>
              <a:p>
                <a:endParaRPr lang="zh-CN" altLang="en-US"/>
              </a:p>
            </p:txBody>
          </p:sp>
          <p:sp>
            <p:nvSpPr>
              <p:cNvPr id="10260" name="Line 52"/>
              <p:cNvSpPr>
                <a:spLocks noChangeShapeType="1"/>
              </p:cNvSpPr>
              <p:nvPr/>
            </p:nvSpPr>
            <p:spPr bwMode="auto">
              <a:xfrm flipV="1">
                <a:off x="5064" y="7212"/>
                <a:ext cx="180" cy="156"/>
              </a:xfrm>
              <a:prstGeom prst="line">
                <a:avLst/>
              </a:prstGeom>
              <a:noFill/>
              <a:ln w="9525">
                <a:solidFill>
                  <a:srgbClr val="000000"/>
                </a:solidFill>
                <a:round/>
                <a:headEnd/>
                <a:tailEnd/>
              </a:ln>
            </p:spPr>
            <p:txBody>
              <a:bodyPr/>
              <a:lstStyle/>
              <a:p>
                <a:endParaRPr lang="zh-CN" altLang="en-US"/>
              </a:p>
            </p:txBody>
          </p:sp>
          <p:sp>
            <p:nvSpPr>
              <p:cNvPr id="10261" name="Line 53"/>
              <p:cNvSpPr>
                <a:spLocks noChangeShapeType="1"/>
              </p:cNvSpPr>
              <p:nvPr/>
            </p:nvSpPr>
            <p:spPr bwMode="auto">
              <a:xfrm flipV="1">
                <a:off x="5064" y="7392"/>
                <a:ext cx="180" cy="156"/>
              </a:xfrm>
              <a:prstGeom prst="line">
                <a:avLst/>
              </a:prstGeom>
              <a:noFill/>
              <a:ln w="9525">
                <a:solidFill>
                  <a:srgbClr val="000000"/>
                </a:solidFill>
                <a:round/>
                <a:headEnd/>
                <a:tailEnd/>
              </a:ln>
            </p:spPr>
            <p:txBody>
              <a:bodyPr/>
              <a:lstStyle/>
              <a:p>
                <a:endParaRPr lang="zh-CN" altLang="en-US"/>
              </a:p>
            </p:txBody>
          </p:sp>
          <p:sp>
            <p:nvSpPr>
              <p:cNvPr id="10262" name="Line 54"/>
              <p:cNvSpPr>
                <a:spLocks noChangeShapeType="1"/>
              </p:cNvSpPr>
              <p:nvPr/>
            </p:nvSpPr>
            <p:spPr bwMode="auto">
              <a:xfrm flipV="1">
                <a:off x="5064" y="7587"/>
                <a:ext cx="180" cy="156"/>
              </a:xfrm>
              <a:prstGeom prst="line">
                <a:avLst/>
              </a:prstGeom>
              <a:noFill/>
              <a:ln w="9525">
                <a:solidFill>
                  <a:srgbClr val="000000"/>
                </a:solidFill>
                <a:round/>
                <a:headEnd/>
                <a:tailEnd/>
              </a:ln>
            </p:spPr>
            <p:txBody>
              <a:bodyPr/>
              <a:lstStyle/>
              <a:p>
                <a:endParaRPr lang="zh-CN" altLang="en-US"/>
              </a:p>
            </p:txBody>
          </p:sp>
          <p:sp>
            <p:nvSpPr>
              <p:cNvPr id="10263" name="Line 55"/>
              <p:cNvSpPr>
                <a:spLocks noChangeShapeType="1"/>
              </p:cNvSpPr>
              <p:nvPr/>
            </p:nvSpPr>
            <p:spPr bwMode="auto">
              <a:xfrm flipV="1">
                <a:off x="5216" y="7680"/>
                <a:ext cx="180" cy="156"/>
              </a:xfrm>
              <a:prstGeom prst="line">
                <a:avLst/>
              </a:prstGeom>
              <a:noFill/>
              <a:ln w="9525">
                <a:solidFill>
                  <a:srgbClr val="000000"/>
                </a:solidFill>
                <a:round/>
                <a:headEnd/>
                <a:tailEnd/>
              </a:ln>
            </p:spPr>
            <p:txBody>
              <a:bodyPr/>
              <a:lstStyle/>
              <a:p>
                <a:endParaRPr lang="zh-CN" altLang="en-US"/>
              </a:p>
            </p:txBody>
          </p:sp>
          <p:sp>
            <p:nvSpPr>
              <p:cNvPr id="10264" name="Line 56"/>
              <p:cNvSpPr>
                <a:spLocks noChangeShapeType="1"/>
              </p:cNvSpPr>
              <p:nvPr/>
            </p:nvSpPr>
            <p:spPr bwMode="auto">
              <a:xfrm flipV="1">
                <a:off x="5471" y="7680"/>
                <a:ext cx="180" cy="156"/>
              </a:xfrm>
              <a:prstGeom prst="line">
                <a:avLst/>
              </a:prstGeom>
              <a:noFill/>
              <a:ln w="9525">
                <a:solidFill>
                  <a:srgbClr val="000000"/>
                </a:solidFill>
                <a:round/>
                <a:headEnd/>
                <a:tailEnd/>
              </a:ln>
            </p:spPr>
            <p:txBody>
              <a:bodyPr/>
              <a:lstStyle/>
              <a:p>
                <a:endParaRPr lang="zh-CN" altLang="en-US"/>
              </a:p>
            </p:txBody>
          </p:sp>
          <p:sp>
            <p:nvSpPr>
              <p:cNvPr id="10265" name="Line 57"/>
              <p:cNvSpPr>
                <a:spLocks noChangeShapeType="1"/>
              </p:cNvSpPr>
              <p:nvPr/>
            </p:nvSpPr>
            <p:spPr bwMode="auto">
              <a:xfrm flipV="1">
                <a:off x="5722" y="7677"/>
                <a:ext cx="180" cy="156"/>
              </a:xfrm>
              <a:prstGeom prst="line">
                <a:avLst/>
              </a:prstGeom>
              <a:noFill/>
              <a:ln w="9525">
                <a:solidFill>
                  <a:srgbClr val="000000"/>
                </a:solidFill>
                <a:round/>
                <a:headEnd/>
                <a:tailEnd/>
              </a:ln>
            </p:spPr>
            <p:txBody>
              <a:bodyPr/>
              <a:lstStyle/>
              <a:p>
                <a:endParaRPr lang="zh-CN" altLang="en-US"/>
              </a:p>
            </p:txBody>
          </p:sp>
          <p:sp>
            <p:nvSpPr>
              <p:cNvPr id="10266" name="Line 58"/>
              <p:cNvSpPr>
                <a:spLocks noChangeShapeType="1"/>
              </p:cNvSpPr>
              <p:nvPr/>
            </p:nvSpPr>
            <p:spPr bwMode="auto">
              <a:xfrm flipV="1">
                <a:off x="5990" y="7662"/>
                <a:ext cx="181" cy="156"/>
              </a:xfrm>
              <a:prstGeom prst="line">
                <a:avLst/>
              </a:prstGeom>
              <a:noFill/>
              <a:ln w="9525">
                <a:solidFill>
                  <a:srgbClr val="000000"/>
                </a:solidFill>
                <a:round/>
                <a:headEnd/>
                <a:tailEnd/>
              </a:ln>
            </p:spPr>
            <p:txBody>
              <a:bodyPr/>
              <a:lstStyle/>
              <a:p>
                <a:endParaRPr lang="zh-CN" altLang="en-US"/>
              </a:p>
            </p:txBody>
          </p:sp>
          <p:sp>
            <p:nvSpPr>
              <p:cNvPr id="10267" name="Line 59"/>
              <p:cNvSpPr>
                <a:spLocks noChangeShapeType="1"/>
              </p:cNvSpPr>
              <p:nvPr/>
            </p:nvSpPr>
            <p:spPr bwMode="auto">
              <a:xfrm flipV="1">
                <a:off x="6653" y="7677"/>
                <a:ext cx="180" cy="156"/>
              </a:xfrm>
              <a:prstGeom prst="line">
                <a:avLst/>
              </a:prstGeom>
              <a:noFill/>
              <a:ln w="9525">
                <a:solidFill>
                  <a:srgbClr val="000000"/>
                </a:solidFill>
                <a:round/>
                <a:headEnd/>
                <a:tailEnd/>
              </a:ln>
            </p:spPr>
            <p:txBody>
              <a:bodyPr/>
              <a:lstStyle/>
              <a:p>
                <a:endParaRPr lang="zh-CN" altLang="en-US"/>
              </a:p>
            </p:txBody>
          </p:sp>
          <p:sp>
            <p:nvSpPr>
              <p:cNvPr id="10268" name="Line 60"/>
              <p:cNvSpPr>
                <a:spLocks noChangeShapeType="1"/>
              </p:cNvSpPr>
              <p:nvPr/>
            </p:nvSpPr>
            <p:spPr bwMode="auto">
              <a:xfrm flipV="1">
                <a:off x="6439" y="7677"/>
                <a:ext cx="180" cy="156"/>
              </a:xfrm>
              <a:prstGeom prst="line">
                <a:avLst/>
              </a:prstGeom>
              <a:noFill/>
              <a:ln w="9525">
                <a:solidFill>
                  <a:srgbClr val="000000"/>
                </a:solidFill>
                <a:round/>
                <a:headEnd/>
                <a:tailEnd/>
              </a:ln>
            </p:spPr>
            <p:txBody>
              <a:bodyPr/>
              <a:lstStyle/>
              <a:p>
                <a:endParaRPr lang="zh-CN" altLang="en-US"/>
              </a:p>
            </p:txBody>
          </p:sp>
          <p:sp>
            <p:nvSpPr>
              <p:cNvPr id="10269" name="Line 61"/>
              <p:cNvSpPr>
                <a:spLocks noChangeShapeType="1"/>
              </p:cNvSpPr>
              <p:nvPr/>
            </p:nvSpPr>
            <p:spPr bwMode="auto">
              <a:xfrm flipV="1">
                <a:off x="7698" y="7677"/>
                <a:ext cx="180" cy="156"/>
              </a:xfrm>
              <a:prstGeom prst="line">
                <a:avLst/>
              </a:prstGeom>
              <a:noFill/>
              <a:ln w="9525">
                <a:solidFill>
                  <a:srgbClr val="000000"/>
                </a:solidFill>
                <a:round/>
                <a:headEnd/>
                <a:tailEnd/>
              </a:ln>
            </p:spPr>
            <p:txBody>
              <a:bodyPr/>
              <a:lstStyle/>
              <a:p>
                <a:endParaRPr lang="zh-CN" altLang="en-US"/>
              </a:p>
            </p:txBody>
          </p:sp>
          <p:sp>
            <p:nvSpPr>
              <p:cNvPr id="10270" name="Line 62"/>
              <p:cNvSpPr>
                <a:spLocks noChangeShapeType="1"/>
              </p:cNvSpPr>
              <p:nvPr/>
            </p:nvSpPr>
            <p:spPr bwMode="auto">
              <a:xfrm flipV="1">
                <a:off x="7183" y="7680"/>
                <a:ext cx="180" cy="156"/>
              </a:xfrm>
              <a:prstGeom prst="line">
                <a:avLst/>
              </a:prstGeom>
              <a:noFill/>
              <a:ln w="9525">
                <a:solidFill>
                  <a:srgbClr val="000000"/>
                </a:solidFill>
                <a:round/>
                <a:headEnd/>
                <a:tailEnd/>
              </a:ln>
            </p:spPr>
            <p:txBody>
              <a:bodyPr/>
              <a:lstStyle/>
              <a:p>
                <a:endParaRPr lang="zh-CN" altLang="en-US"/>
              </a:p>
            </p:txBody>
          </p:sp>
          <p:sp>
            <p:nvSpPr>
              <p:cNvPr id="10271" name="Line 63"/>
              <p:cNvSpPr>
                <a:spLocks noChangeShapeType="1"/>
              </p:cNvSpPr>
              <p:nvPr/>
            </p:nvSpPr>
            <p:spPr bwMode="auto">
              <a:xfrm flipV="1">
                <a:off x="6924" y="7665"/>
                <a:ext cx="180" cy="156"/>
              </a:xfrm>
              <a:prstGeom prst="line">
                <a:avLst/>
              </a:prstGeom>
              <a:noFill/>
              <a:ln w="9525">
                <a:solidFill>
                  <a:srgbClr val="000000"/>
                </a:solidFill>
                <a:round/>
                <a:headEnd/>
                <a:tailEnd/>
              </a:ln>
            </p:spPr>
            <p:txBody>
              <a:bodyPr/>
              <a:lstStyle/>
              <a:p>
                <a:endParaRPr lang="zh-CN" altLang="en-US"/>
              </a:p>
            </p:txBody>
          </p:sp>
          <p:sp>
            <p:nvSpPr>
              <p:cNvPr id="10272" name="Line 64"/>
              <p:cNvSpPr>
                <a:spLocks noChangeShapeType="1"/>
              </p:cNvSpPr>
              <p:nvPr/>
            </p:nvSpPr>
            <p:spPr bwMode="auto">
              <a:xfrm flipV="1">
                <a:off x="6200" y="7677"/>
                <a:ext cx="180" cy="156"/>
              </a:xfrm>
              <a:prstGeom prst="line">
                <a:avLst/>
              </a:prstGeom>
              <a:noFill/>
              <a:ln w="9525">
                <a:solidFill>
                  <a:srgbClr val="000000"/>
                </a:solidFill>
                <a:round/>
                <a:headEnd/>
                <a:tailEnd/>
              </a:ln>
            </p:spPr>
            <p:txBody>
              <a:bodyPr/>
              <a:lstStyle/>
              <a:p>
                <a:endParaRPr lang="zh-CN" altLang="en-US"/>
              </a:p>
            </p:txBody>
          </p:sp>
          <p:sp>
            <p:nvSpPr>
              <p:cNvPr id="10273" name="Line 65"/>
              <p:cNvSpPr>
                <a:spLocks noChangeShapeType="1"/>
              </p:cNvSpPr>
              <p:nvPr/>
            </p:nvSpPr>
            <p:spPr bwMode="auto">
              <a:xfrm flipV="1">
                <a:off x="7948" y="7662"/>
                <a:ext cx="180" cy="156"/>
              </a:xfrm>
              <a:prstGeom prst="line">
                <a:avLst/>
              </a:prstGeom>
              <a:noFill/>
              <a:ln w="9525">
                <a:solidFill>
                  <a:srgbClr val="000000"/>
                </a:solidFill>
                <a:round/>
                <a:headEnd/>
                <a:tailEnd/>
              </a:ln>
            </p:spPr>
            <p:txBody>
              <a:bodyPr/>
              <a:lstStyle/>
              <a:p>
                <a:endParaRPr lang="zh-CN" altLang="en-US"/>
              </a:p>
            </p:txBody>
          </p:sp>
          <p:sp>
            <p:nvSpPr>
              <p:cNvPr id="10274" name="Line 66"/>
              <p:cNvSpPr>
                <a:spLocks noChangeShapeType="1"/>
              </p:cNvSpPr>
              <p:nvPr/>
            </p:nvSpPr>
            <p:spPr bwMode="auto">
              <a:xfrm flipV="1">
                <a:off x="7441" y="7677"/>
                <a:ext cx="180" cy="156"/>
              </a:xfrm>
              <a:prstGeom prst="line">
                <a:avLst/>
              </a:prstGeom>
              <a:noFill/>
              <a:ln w="9525">
                <a:solidFill>
                  <a:srgbClr val="000000"/>
                </a:solidFill>
                <a:round/>
                <a:headEnd/>
                <a:tailEnd/>
              </a:ln>
            </p:spPr>
            <p:txBody>
              <a:bodyPr/>
              <a:lstStyle/>
              <a:p>
                <a:endParaRPr lang="zh-CN" altLang="en-US"/>
              </a:p>
            </p:txBody>
          </p:sp>
          <p:sp>
            <p:nvSpPr>
              <p:cNvPr id="10275" name="Line 67"/>
              <p:cNvSpPr>
                <a:spLocks noChangeShapeType="1"/>
              </p:cNvSpPr>
              <p:nvPr/>
            </p:nvSpPr>
            <p:spPr bwMode="auto">
              <a:xfrm flipV="1">
                <a:off x="8154" y="7662"/>
                <a:ext cx="180" cy="156"/>
              </a:xfrm>
              <a:prstGeom prst="line">
                <a:avLst/>
              </a:prstGeom>
              <a:noFill/>
              <a:ln w="9525">
                <a:solidFill>
                  <a:srgbClr val="000000"/>
                </a:solidFill>
                <a:round/>
                <a:headEnd/>
                <a:tailEnd/>
              </a:ln>
            </p:spPr>
            <p:txBody>
              <a:bodyPr/>
              <a:lstStyle/>
              <a:p>
                <a:endParaRPr lang="zh-CN" altLang="en-US"/>
              </a:p>
            </p:txBody>
          </p:sp>
          <p:sp>
            <p:nvSpPr>
              <p:cNvPr id="10276" name="Line 68"/>
              <p:cNvSpPr>
                <a:spLocks noChangeShapeType="1"/>
              </p:cNvSpPr>
              <p:nvPr/>
            </p:nvSpPr>
            <p:spPr bwMode="auto">
              <a:xfrm rot="10800000">
                <a:off x="5244" y="8619"/>
                <a:ext cx="3066" cy="0"/>
              </a:xfrm>
              <a:prstGeom prst="line">
                <a:avLst/>
              </a:prstGeom>
              <a:noFill/>
              <a:ln w="9525">
                <a:solidFill>
                  <a:srgbClr val="000000"/>
                </a:solidFill>
                <a:round/>
                <a:headEnd/>
                <a:tailEnd/>
              </a:ln>
            </p:spPr>
            <p:txBody>
              <a:bodyPr/>
              <a:lstStyle/>
              <a:p>
                <a:endParaRPr lang="zh-CN" altLang="en-US"/>
              </a:p>
            </p:txBody>
          </p:sp>
          <p:sp>
            <p:nvSpPr>
              <p:cNvPr id="10277" name="Line 69"/>
              <p:cNvSpPr>
                <a:spLocks noChangeShapeType="1"/>
              </p:cNvSpPr>
              <p:nvPr/>
            </p:nvSpPr>
            <p:spPr bwMode="auto">
              <a:xfrm rot="10800000" flipV="1">
                <a:off x="5251" y="8619"/>
                <a:ext cx="0" cy="463"/>
              </a:xfrm>
              <a:prstGeom prst="line">
                <a:avLst/>
              </a:prstGeom>
              <a:noFill/>
              <a:ln w="9525">
                <a:solidFill>
                  <a:srgbClr val="000000"/>
                </a:solidFill>
                <a:round/>
                <a:headEnd/>
                <a:tailEnd/>
              </a:ln>
            </p:spPr>
            <p:txBody>
              <a:bodyPr/>
              <a:lstStyle/>
              <a:p>
                <a:endParaRPr lang="zh-CN" altLang="en-US"/>
              </a:p>
            </p:txBody>
          </p:sp>
          <p:sp>
            <p:nvSpPr>
              <p:cNvPr id="10278" name="Line 70"/>
              <p:cNvSpPr>
                <a:spLocks noChangeShapeType="1"/>
              </p:cNvSpPr>
              <p:nvPr/>
            </p:nvSpPr>
            <p:spPr bwMode="auto">
              <a:xfrm rot="10800000">
                <a:off x="5070" y="9083"/>
                <a:ext cx="180" cy="0"/>
              </a:xfrm>
              <a:prstGeom prst="line">
                <a:avLst/>
              </a:prstGeom>
              <a:noFill/>
              <a:ln w="9525">
                <a:solidFill>
                  <a:srgbClr val="000000"/>
                </a:solidFill>
                <a:round/>
                <a:headEnd/>
                <a:tailEnd/>
              </a:ln>
            </p:spPr>
            <p:txBody>
              <a:bodyPr/>
              <a:lstStyle/>
              <a:p>
                <a:endParaRPr lang="zh-CN" altLang="en-US"/>
              </a:p>
            </p:txBody>
          </p:sp>
          <p:sp>
            <p:nvSpPr>
              <p:cNvPr id="10279" name="Line 71"/>
              <p:cNvSpPr>
                <a:spLocks noChangeShapeType="1"/>
              </p:cNvSpPr>
              <p:nvPr/>
            </p:nvSpPr>
            <p:spPr bwMode="auto">
              <a:xfrm rot="10800000">
                <a:off x="5071" y="8465"/>
                <a:ext cx="0" cy="617"/>
              </a:xfrm>
              <a:prstGeom prst="line">
                <a:avLst/>
              </a:prstGeom>
              <a:noFill/>
              <a:ln w="9525">
                <a:solidFill>
                  <a:srgbClr val="000000"/>
                </a:solidFill>
                <a:round/>
                <a:headEnd/>
                <a:tailEnd/>
              </a:ln>
            </p:spPr>
            <p:txBody>
              <a:bodyPr/>
              <a:lstStyle/>
              <a:p>
                <a:endParaRPr lang="zh-CN" altLang="en-US"/>
              </a:p>
            </p:txBody>
          </p:sp>
          <p:sp>
            <p:nvSpPr>
              <p:cNvPr id="10280" name="Line 72"/>
              <p:cNvSpPr>
                <a:spLocks noChangeShapeType="1"/>
              </p:cNvSpPr>
              <p:nvPr/>
            </p:nvSpPr>
            <p:spPr bwMode="auto">
              <a:xfrm rot="10800000" flipH="1">
                <a:off x="5063" y="8465"/>
                <a:ext cx="3247" cy="0"/>
              </a:xfrm>
              <a:prstGeom prst="line">
                <a:avLst/>
              </a:prstGeom>
              <a:noFill/>
              <a:ln w="9525">
                <a:solidFill>
                  <a:srgbClr val="000000"/>
                </a:solidFill>
                <a:round/>
                <a:headEnd/>
                <a:tailEnd/>
              </a:ln>
            </p:spPr>
            <p:txBody>
              <a:bodyPr/>
              <a:lstStyle/>
              <a:p>
                <a:endParaRPr lang="zh-CN" altLang="en-US"/>
              </a:p>
            </p:txBody>
          </p:sp>
          <p:sp>
            <p:nvSpPr>
              <p:cNvPr id="10281" name="Line 73"/>
              <p:cNvSpPr>
                <a:spLocks noChangeShapeType="1"/>
              </p:cNvSpPr>
              <p:nvPr/>
            </p:nvSpPr>
            <p:spPr bwMode="auto">
              <a:xfrm rot="10800000" flipH="1">
                <a:off x="7010" y="8466"/>
                <a:ext cx="180" cy="154"/>
              </a:xfrm>
              <a:prstGeom prst="line">
                <a:avLst/>
              </a:prstGeom>
              <a:noFill/>
              <a:ln w="9525">
                <a:solidFill>
                  <a:srgbClr val="000000"/>
                </a:solidFill>
                <a:round/>
                <a:headEnd/>
                <a:tailEnd/>
              </a:ln>
            </p:spPr>
            <p:txBody>
              <a:bodyPr/>
              <a:lstStyle/>
              <a:p>
                <a:endParaRPr lang="zh-CN" altLang="en-US"/>
              </a:p>
            </p:txBody>
          </p:sp>
          <p:sp>
            <p:nvSpPr>
              <p:cNvPr id="10282" name="Line 74"/>
              <p:cNvSpPr>
                <a:spLocks noChangeShapeType="1"/>
              </p:cNvSpPr>
              <p:nvPr/>
            </p:nvSpPr>
            <p:spPr bwMode="auto">
              <a:xfrm rot="10800000" flipH="1">
                <a:off x="6785" y="8460"/>
                <a:ext cx="181" cy="154"/>
              </a:xfrm>
              <a:prstGeom prst="line">
                <a:avLst/>
              </a:prstGeom>
              <a:noFill/>
              <a:ln w="9525">
                <a:solidFill>
                  <a:srgbClr val="000000"/>
                </a:solidFill>
                <a:round/>
                <a:headEnd/>
                <a:tailEnd/>
              </a:ln>
            </p:spPr>
            <p:txBody>
              <a:bodyPr/>
              <a:lstStyle/>
              <a:p>
                <a:endParaRPr lang="zh-CN" altLang="en-US"/>
              </a:p>
            </p:txBody>
          </p:sp>
          <p:sp>
            <p:nvSpPr>
              <p:cNvPr id="10283" name="Line 75"/>
              <p:cNvSpPr>
                <a:spLocks noChangeShapeType="1"/>
              </p:cNvSpPr>
              <p:nvPr/>
            </p:nvSpPr>
            <p:spPr bwMode="auto">
              <a:xfrm rot="10800000" flipH="1">
                <a:off x="6531" y="8466"/>
                <a:ext cx="181" cy="154"/>
              </a:xfrm>
              <a:prstGeom prst="line">
                <a:avLst/>
              </a:prstGeom>
              <a:noFill/>
              <a:ln w="9525">
                <a:solidFill>
                  <a:srgbClr val="000000"/>
                </a:solidFill>
                <a:round/>
                <a:headEnd/>
                <a:tailEnd/>
              </a:ln>
            </p:spPr>
            <p:txBody>
              <a:bodyPr/>
              <a:lstStyle/>
              <a:p>
                <a:endParaRPr lang="zh-CN" altLang="en-US"/>
              </a:p>
            </p:txBody>
          </p:sp>
          <p:sp>
            <p:nvSpPr>
              <p:cNvPr id="10284" name="Line 76"/>
              <p:cNvSpPr>
                <a:spLocks noChangeShapeType="1"/>
              </p:cNvSpPr>
              <p:nvPr/>
            </p:nvSpPr>
            <p:spPr bwMode="auto">
              <a:xfrm rot="10800000" flipH="1">
                <a:off x="6292" y="8466"/>
                <a:ext cx="181" cy="154"/>
              </a:xfrm>
              <a:prstGeom prst="line">
                <a:avLst/>
              </a:prstGeom>
              <a:noFill/>
              <a:ln w="9525">
                <a:solidFill>
                  <a:srgbClr val="000000"/>
                </a:solidFill>
                <a:round/>
                <a:headEnd/>
                <a:tailEnd/>
              </a:ln>
            </p:spPr>
            <p:txBody>
              <a:bodyPr/>
              <a:lstStyle/>
              <a:p>
                <a:endParaRPr lang="zh-CN" altLang="en-US"/>
              </a:p>
            </p:txBody>
          </p:sp>
          <p:sp>
            <p:nvSpPr>
              <p:cNvPr id="10285" name="Line 77"/>
              <p:cNvSpPr>
                <a:spLocks noChangeShapeType="1"/>
              </p:cNvSpPr>
              <p:nvPr/>
            </p:nvSpPr>
            <p:spPr bwMode="auto">
              <a:xfrm rot="10800000" flipH="1">
                <a:off x="6083" y="8466"/>
                <a:ext cx="181" cy="154"/>
              </a:xfrm>
              <a:prstGeom prst="line">
                <a:avLst/>
              </a:prstGeom>
              <a:noFill/>
              <a:ln w="9525">
                <a:solidFill>
                  <a:srgbClr val="000000"/>
                </a:solidFill>
                <a:round/>
                <a:headEnd/>
                <a:tailEnd/>
              </a:ln>
            </p:spPr>
            <p:txBody>
              <a:bodyPr/>
              <a:lstStyle/>
              <a:p>
                <a:endParaRPr lang="zh-CN" altLang="en-US"/>
              </a:p>
            </p:txBody>
          </p:sp>
          <p:sp>
            <p:nvSpPr>
              <p:cNvPr id="10286" name="Line 78"/>
              <p:cNvSpPr>
                <a:spLocks noChangeShapeType="1"/>
              </p:cNvSpPr>
              <p:nvPr/>
            </p:nvSpPr>
            <p:spPr bwMode="auto">
              <a:xfrm rot="10800000" flipH="1">
                <a:off x="5858" y="8466"/>
                <a:ext cx="180" cy="154"/>
              </a:xfrm>
              <a:prstGeom prst="line">
                <a:avLst/>
              </a:prstGeom>
              <a:noFill/>
              <a:ln w="9525">
                <a:solidFill>
                  <a:srgbClr val="000000"/>
                </a:solidFill>
                <a:round/>
                <a:headEnd/>
                <a:tailEnd/>
              </a:ln>
            </p:spPr>
            <p:txBody>
              <a:bodyPr/>
              <a:lstStyle/>
              <a:p>
                <a:endParaRPr lang="zh-CN" altLang="en-US"/>
              </a:p>
            </p:txBody>
          </p:sp>
          <p:sp>
            <p:nvSpPr>
              <p:cNvPr id="10287" name="Line 79"/>
              <p:cNvSpPr>
                <a:spLocks noChangeShapeType="1"/>
              </p:cNvSpPr>
              <p:nvPr/>
            </p:nvSpPr>
            <p:spPr bwMode="auto">
              <a:xfrm rot="10800000" flipH="1">
                <a:off x="5619" y="8466"/>
                <a:ext cx="180" cy="154"/>
              </a:xfrm>
              <a:prstGeom prst="line">
                <a:avLst/>
              </a:prstGeom>
              <a:noFill/>
              <a:ln w="9525">
                <a:solidFill>
                  <a:srgbClr val="000000"/>
                </a:solidFill>
                <a:round/>
                <a:headEnd/>
                <a:tailEnd/>
              </a:ln>
            </p:spPr>
            <p:txBody>
              <a:bodyPr/>
              <a:lstStyle/>
              <a:p>
                <a:endParaRPr lang="zh-CN" altLang="en-US"/>
              </a:p>
            </p:txBody>
          </p:sp>
          <p:sp>
            <p:nvSpPr>
              <p:cNvPr id="10288" name="Line 80"/>
              <p:cNvSpPr>
                <a:spLocks noChangeShapeType="1"/>
              </p:cNvSpPr>
              <p:nvPr/>
            </p:nvSpPr>
            <p:spPr bwMode="auto">
              <a:xfrm rot="10800000" flipH="1">
                <a:off x="5251" y="8466"/>
                <a:ext cx="181" cy="154"/>
              </a:xfrm>
              <a:prstGeom prst="line">
                <a:avLst/>
              </a:prstGeom>
              <a:noFill/>
              <a:ln w="9525">
                <a:solidFill>
                  <a:srgbClr val="000000"/>
                </a:solidFill>
                <a:round/>
                <a:headEnd/>
                <a:tailEnd/>
              </a:ln>
            </p:spPr>
            <p:txBody>
              <a:bodyPr/>
              <a:lstStyle/>
              <a:p>
                <a:endParaRPr lang="zh-CN" altLang="en-US"/>
              </a:p>
            </p:txBody>
          </p:sp>
          <p:sp>
            <p:nvSpPr>
              <p:cNvPr id="10289" name="Line 81"/>
              <p:cNvSpPr>
                <a:spLocks noChangeShapeType="1"/>
              </p:cNvSpPr>
              <p:nvPr/>
            </p:nvSpPr>
            <p:spPr bwMode="auto">
              <a:xfrm rot="10800000" flipH="1">
                <a:off x="5440" y="8466"/>
                <a:ext cx="180" cy="154"/>
              </a:xfrm>
              <a:prstGeom prst="line">
                <a:avLst/>
              </a:prstGeom>
              <a:noFill/>
              <a:ln w="9525">
                <a:solidFill>
                  <a:srgbClr val="000000"/>
                </a:solidFill>
                <a:round/>
                <a:headEnd/>
                <a:tailEnd/>
              </a:ln>
            </p:spPr>
            <p:txBody>
              <a:bodyPr/>
              <a:lstStyle/>
              <a:p>
                <a:endParaRPr lang="zh-CN" altLang="en-US"/>
              </a:p>
            </p:txBody>
          </p:sp>
          <p:sp>
            <p:nvSpPr>
              <p:cNvPr id="10290" name="Line 82"/>
              <p:cNvSpPr>
                <a:spLocks noChangeShapeType="1"/>
              </p:cNvSpPr>
              <p:nvPr/>
            </p:nvSpPr>
            <p:spPr bwMode="auto">
              <a:xfrm rot="10800000" flipH="1">
                <a:off x="5085" y="8591"/>
                <a:ext cx="180" cy="154"/>
              </a:xfrm>
              <a:prstGeom prst="line">
                <a:avLst/>
              </a:prstGeom>
              <a:noFill/>
              <a:ln w="9525">
                <a:solidFill>
                  <a:srgbClr val="000000"/>
                </a:solidFill>
                <a:round/>
                <a:headEnd/>
                <a:tailEnd/>
              </a:ln>
            </p:spPr>
            <p:txBody>
              <a:bodyPr/>
              <a:lstStyle/>
              <a:p>
                <a:endParaRPr lang="zh-CN" altLang="en-US"/>
              </a:p>
            </p:txBody>
          </p:sp>
          <p:sp>
            <p:nvSpPr>
              <p:cNvPr id="10291" name="Line 83"/>
              <p:cNvSpPr>
                <a:spLocks noChangeShapeType="1"/>
              </p:cNvSpPr>
              <p:nvPr/>
            </p:nvSpPr>
            <p:spPr bwMode="auto">
              <a:xfrm rot="10800000" flipH="1">
                <a:off x="5070" y="8739"/>
                <a:ext cx="180" cy="154"/>
              </a:xfrm>
              <a:prstGeom prst="line">
                <a:avLst/>
              </a:prstGeom>
              <a:noFill/>
              <a:ln w="9525">
                <a:solidFill>
                  <a:srgbClr val="000000"/>
                </a:solidFill>
                <a:round/>
                <a:headEnd/>
                <a:tailEnd/>
              </a:ln>
            </p:spPr>
            <p:txBody>
              <a:bodyPr/>
              <a:lstStyle/>
              <a:p>
                <a:endParaRPr lang="zh-CN" altLang="en-US"/>
              </a:p>
            </p:txBody>
          </p:sp>
          <p:sp>
            <p:nvSpPr>
              <p:cNvPr id="10292" name="Line 84"/>
              <p:cNvSpPr>
                <a:spLocks noChangeShapeType="1"/>
              </p:cNvSpPr>
              <p:nvPr/>
            </p:nvSpPr>
            <p:spPr bwMode="auto">
              <a:xfrm rot="10800000" flipH="1">
                <a:off x="5070" y="8868"/>
                <a:ext cx="180" cy="155"/>
              </a:xfrm>
              <a:prstGeom prst="line">
                <a:avLst/>
              </a:prstGeom>
              <a:noFill/>
              <a:ln w="9525">
                <a:solidFill>
                  <a:srgbClr val="000000"/>
                </a:solidFill>
                <a:round/>
                <a:headEnd/>
                <a:tailEnd/>
              </a:ln>
            </p:spPr>
            <p:txBody>
              <a:bodyPr/>
              <a:lstStyle/>
              <a:p>
                <a:endParaRPr lang="zh-CN" altLang="en-US"/>
              </a:p>
            </p:txBody>
          </p:sp>
          <p:sp>
            <p:nvSpPr>
              <p:cNvPr id="10293" name="Line 85"/>
              <p:cNvSpPr>
                <a:spLocks noChangeShapeType="1"/>
              </p:cNvSpPr>
              <p:nvPr/>
            </p:nvSpPr>
            <p:spPr bwMode="auto">
              <a:xfrm rot="10800000" flipH="1">
                <a:off x="5073" y="8478"/>
                <a:ext cx="180" cy="154"/>
              </a:xfrm>
              <a:prstGeom prst="line">
                <a:avLst/>
              </a:prstGeom>
              <a:noFill/>
              <a:ln w="9525">
                <a:solidFill>
                  <a:srgbClr val="000000"/>
                </a:solidFill>
                <a:round/>
                <a:headEnd/>
                <a:tailEnd/>
              </a:ln>
            </p:spPr>
            <p:txBody>
              <a:bodyPr/>
              <a:lstStyle/>
              <a:p>
                <a:endParaRPr lang="zh-CN" altLang="en-US"/>
              </a:p>
            </p:txBody>
          </p:sp>
          <p:sp>
            <p:nvSpPr>
              <p:cNvPr id="10294" name="Line 86"/>
              <p:cNvSpPr>
                <a:spLocks noChangeShapeType="1"/>
              </p:cNvSpPr>
              <p:nvPr/>
            </p:nvSpPr>
            <p:spPr bwMode="auto">
              <a:xfrm rot="10800000">
                <a:off x="4887" y="8459"/>
                <a:ext cx="0" cy="624"/>
              </a:xfrm>
              <a:prstGeom prst="line">
                <a:avLst/>
              </a:prstGeom>
              <a:noFill/>
              <a:ln w="9525">
                <a:solidFill>
                  <a:srgbClr val="000000"/>
                </a:solidFill>
                <a:round/>
                <a:headEnd/>
                <a:tailEnd/>
              </a:ln>
            </p:spPr>
            <p:txBody>
              <a:bodyPr/>
              <a:lstStyle/>
              <a:p>
                <a:endParaRPr lang="zh-CN" altLang="en-US"/>
              </a:p>
            </p:txBody>
          </p:sp>
          <p:sp>
            <p:nvSpPr>
              <p:cNvPr id="10295" name="Line 87"/>
              <p:cNvSpPr>
                <a:spLocks noChangeShapeType="1"/>
              </p:cNvSpPr>
              <p:nvPr/>
            </p:nvSpPr>
            <p:spPr bwMode="auto">
              <a:xfrm rot="10800000">
                <a:off x="2722" y="8458"/>
                <a:ext cx="2163" cy="0"/>
              </a:xfrm>
              <a:prstGeom prst="line">
                <a:avLst/>
              </a:prstGeom>
              <a:noFill/>
              <a:ln w="9525">
                <a:solidFill>
                  <a:srgbClr val="000000"/>
                </a:solidFill>
                <a:round/>
                <a:headEnd/>
                <a:tailEnd/>
              </a:ln>
            </p:spPr>
            <p:txBody>
              <a:bodyPr/>
              <a:lstStyle/>
              <a:p>
                <a:endParaRPr lang="zh-CN" altLang="en-US"/>
              </a:p>
            </p:txBody>
          </p:sp>
          <p:sp>
            <p:nvSpPr>
              <p:cNvPr id="10296" name="Line 88"/>
              <p:cNvSpPr>
                <a:spLocks noChangeShapeType="1"/>
              </p:cNvSpPr>
              <p:nvPr/>
            </p:nvSpPr>
            <p:spPr bwMode="auto">
              <a:xfrm rot="10800000">
                <a:off x="4705" y="9083"/>
                <a:ext cx="181" cy="0"/>
              </a:xfrm>
              <a:prstGeom prst="line">
                <a:avLst/>
              </a:prstGeom>
              <a:noFill/>
              <a:ln w="9525">
                <a:solidFill>
                  <a:srgbClr val="000000"/>
                </a:solidFill>
                <a:round/>
                <a:headEnd/>
                <a:tailEnd/>
              </a:ln>
            </p:spPr>
            <p:txBody>
              <a:bodyPr/>
              <a:lstStyle/>
              <a:p>
                <a:endParaRPr lang="zh-CN" altLang="en-US"/>
              </a:p>
            </p:txBody>
          </p:sp>
          <p:sp>
            <p:nvSpPr>
              <p:cNvPr id="10297" name="Line 89"/>
              <p:cNvSpPr>
                <a:spLocks noChangeShapeType="1"/>
              </p:cNvSpPr>
              <p:nvPr/>
            </p:nvSpPr>
            <p:spPr bwMode="auto">
              <a:xfrm rot="10800000">
                <a:off x="4706" y="8615"/>
                <a:ext cx="0" cy="468"/>
              </a:xfrm>
              <a:prstGeom prst="line">
                <a:avLst/>
              </a:prstGeom>
              <a:noFill/>
              <a:ln w="9525">
                <a:solidFill>
                  <a:srgbClr val="000000"/>
                </a:solidFill>
                <a:round/>
                <a:headEnd/>
                <a:tailEnd/>
              </a:ln>
            </p:spPr>
            <p:txBody>
              <a:bodyPr/>
              <a:lstStyle/>
              <a:p>
                <a:endParaRPr lang="zh-CN" altLang="en-US"/>
              </a:p>
            </p:txBody>
          </p:sp>
          <p:sp>
            <p:nvSpPr>
              <p:cNvPr id="10298" name="Line 90"/>
              <p:cNvSpPr>
                <a:spLocks noChangeShapeType="1"/>
              </p:cNvSpPr>
              <p:nvPr/>
            </p:nvSpPr>
            <p:spPr bwMode="auto">
              <a:xfrm rot="10800000">
                <a:off x="2598" y="8629"/>
                <a:ext cx="2106" cy="0"/>
              </a:xfrm>
              <a:prstGeom prst="line">
                <a:avLst/>
              </a:prstGeom>
              <a:noFill/>
              <a:ln w="9525">
                <a:solidFill>
                  <a:srgbClr val="000000"/>
                </a:solidFill>
                <a:round/>
                <a:headEnd/>
                <a:tailEnd/>
              </a:ln>
            </p:spPr>
            <p:txBody>
              <a:bodyPr/>
              <a:lstStyle/>
              <a:p>
                <a:endParaRPr lang="zh-CN" altLang="en-US"/>
              </a:p>
            </p:txBody>
          </p:sp>
          <p:sp>
            <p:nvSpPr>
              <p:cNvPr id="10299" name="Line 91"/>
              <p:cNvSpPr>
                <a:spLocks noChangeShapeType="1"/>
              </p:cNvSpPr>
              <p:nvPr/>
            </p:nvSpPr>
            <p:spPr bwMode="auto">
              <a:xfrm rot="10800000" flipV="1">
                <a:off x="4705" y="8927"/>
                <a:ext cx="181" cy="156"/>
              </a:xfrm>
              <a:prstGeom prst="line">
                <a:avLst/>
              </a:prstGeom>
              <a:noFill/>
              <a:ln w="9525">
                <a:solidFill>
                  <a:srgbClr val="000000"/>
                </a:solidFill>
                <a:round/>
                <a:headEnd/>
                <a:tailEnd/>
              </a:ln>
            </p:spPr>
            <p:txBody>
              <a:bodyPr/>
              <a:lstStyle/>
              <a:p>
                <a:endParaRPr lang="zh-CN" altLang="en-US"/>
              </a:p>
            </p:txBody>
          </p:sp>
          <p:sp>
            <p:nvSpPr>
              <p:cNvPr id="10300" name="Line 92"/>
              <p:cNvSpPr>
                <a:spLocks noChangeShapeType="1"/>
              </p:cNvSpPr>
              <p:nvPr/>
            </p:nvSpPr>
            <p:spPr bwMode="auto">
              <a:xfrm rot="10800000" flipV="1">
                <a:off x="4705" y="8747"/>
                <a:ext cx="181" cy="156"/>
              </a:xfrm>
              <a:prstGeom prst="line">
                <a:avLst/>
              </a:prstGeom>
              <a:noFill/>
              <a:ln w="9525">
                <a:solidFill>
                  <a:srgbClr val="000000"/>
                </a:solidFill>
                <a:round/>
                <a:headEnd/>
                <a:tailEnd/>
              </a:ln>
            </p:spPr>
            <p:txBody>
              <a:bodyPr/>
              <a:lstStyle/>
              <a:p>
                <a:endParaRPr lang="zh-CN" altLang="en-US"/>
              </a:p>
            </p:txBody>
          </p:sp>
          <p:sp>
            <p:nvSpPr>
              <p:cNvPr id="10301" name="Line 93"/>
              <p:cNvSpPr>
                <a:spLocks noChangeShapeType="1"/>
              </p:cNvSpPr>
              <p:nvPr/>
            </p:nvSpPr>
            <p:spPr bwMode="auto">
              <a:xfrm rot="10800000" flipV="1">
                <a:off x="4705" y="8552"/>
                <a:ext cx="181" cy="156"/>
              </a:xfrm>
              <a:prstGeom prst="line">
                <a:avLst/>
              </a:prstGeom>
              <a:noFill/>
              <a:ln w="9525">
                <a:solidFill>
                  <a:srgbClr val="000000"/>
                </a:solidFill>
                <a:round/>
                <a:headEnd/>
                <a:tailEnd/>
              </a:ln>
            </p:spPr>
            <p:txBody>
              <a:bodyPr/>
              <a:lstStyle/>
              <a:p>
                <a:endParaRPr lang="zh-CN" altLang="en-US"/>
              </a:p>
            </p:txBody>
          </p:sp>
          <p:sp>
            <p:nvSpPr>
              <p:cNvPr id="10302" name="Line 94"/>
              <p:cNvSpPr>
                <a:spLocks noChangeShapeType="1"/>
              </p:cNvSpPr>
              <p:nvPr/>
            </p:nvSpPr>
            <p:spPr bwMode="auto">
              <a:xfrm rot="10800000" flipV="1">
                <a:off x="4554" y="8459"/>
                <a:ext cx="180" cy="156"/>
              </a:xfrm>
              <a:prstGeom prst="line">
                <a:avLst/>
              </a:prstGeom>
              <a:noFill/>
              <a:ln w="9525">
                <a:solidFill>
                  <a:srgbClr val="000000"/>
                </a:solidFill>
                <a:round/>
                <a:headEnd/>
                <a:tailEnd/>
              </a:ln>
            </p:spPr>
            <p:txBody>
              <a:bodyPr/>
              <a:lstStyle/>
              <a:p>
                <a:endParaRPr lang="zh-CN" altLang="en-US"/>
              </a:p>
            </p:txBody>
          </p:sp>
          <p:sp>
            <p:nvSpPr>
              <p:cNvPr id="10303" name="Line 95"/>
              <p:cNvSpPr>
                <a:spLocks noChangeShapeType="1"/>
              </p:cNvSpPr>
              <p:nvPr/>
            </p:nvSpPr>
            <p:spPr bwMode="auto">
              <a:xfrm rot="10800000" flipV="1">
                <a:off x="4299" y="8459"/>
                <a:ext cx="180" cy="156"/>
              </a:xfrm>
              <a:prstGeom prst="line">
                <a:avLst/>
              </a:prstGeom>
              <a:noFill/>
              <a:ln w="9525">
                <a:solidFill>
                  <a:srgbClr val="000000"/>
                </a:solidFill>
                <a:round/>
                <a:headEnd/>
                <a:tailEnd/>
              </a:ln>
            </p:spPr>
            <p:txBody>
              <a:bodyPr/>
              <a:lstStyle/>
              <a:p>
                <a:endParaRPr lang="zh-CN" altLang="en-US"/>
              </a:p>
            </p:txBody>
          </p:sp>
          <p:sp>
            <p:nvSpPr>
              <p:cNvPr id="10304" name="Line 96"/>
              <p:cNvSpPr>
                <a:spLocks noChangeShapeType="1"/>
              </p:cNvSpPr>
              <p:nvPr/>
            </p:nvSpPr>
            <p:spPr bwMode="auto">
              <a:xfrm rot="10800000" flipV="1">
                <a:off x="4048" y="8462"/>
                <a:ext cx="180" cy="156"/>
              </a:xfrm>
              <a:prstGeom prst="line">
                <a:avLst/>
              </a:prstGeom>
              <a:noFill/>
              <a:ln w="9525">
                <a:solidFill>
                  <a:srgbClr val="000000"/>
                </a:solidFill>
                <a:round/>
                <a:headEnd/>
                <a:tailEnd/>
              </a:ln>
            </p:spPr>
            <p:txBody>
              <a:bodyPr/>
              <a:lstStyle/>
              <a:p>
                <a:endParaRPr lang="zh-CN" altLang="en-US"/>
              </a:p>
            </p:txBody>
          </p:sp>
          <p:sp>
            <p:nvSpPr>
              <p:cNvPr id="10305" name="Line 97"/>
              <p:cNvSpPr>
                <a:spLocks noChangeShapeType="1"/>
              </p:cNvSpPr>
              <p:nvPr/>
            </p:nvSpPr>
            <p:spPr bwMode="auto">
              <a:xfrm rot="10800000" flipV="1">
                <a:off x="3779" y="8477"/>
                <a:ext cx="180" cy="156"/>
              </a:xfrm>
              <a:prstGeom prst="line">
                <a:avLst/>
              </a:prstGeom>
              <a:noFill/>
              <a:ln w="9525">
                <a:solidFill>
                  <a:srgbClr val="000000"/>
                </a:solidFill>
                <a:round/>
                <a:headEnd/>
                <a:tailEnd/>
              </a:ln>
            </p:spPr>
            <p:txBody>
              <a:bodyPr/>
              <a:lstStyle/>
              <a:p>
                <a:endParaRPr lang="zh-CN" altLang="en-US"/>
              </a:p>
            </p:txBody>
          </p:sp>
          <p:sp>
            <p:nvSpPr>
              <p:cNvPr id="10306" name="Line 98"/>
              <p:cNvSpPr>
                <a:spLocks noChangeShapeType="1"/>
              </p:cNvSpPr>
              <p:nvPr/>
            </p:nvSpPr>
            <p:spPr bwMode="auto">
              <a:xfrm rot="10800000" flipV="1">
                <a:off x="3117" y="8462"/>
                <a:ext cx="180" cy="156"/>
              </a:xfrm>
              <a:prstGeom prst="line">
                <a:avLst/>
              </a:prstGeom>
              <a:noFill/>
              <a:ln w="9525">
                <a:solidFill>
                  <a:srgbClr val="000000"/>
                </a:solidFill>
                <a:round/>
                <a:headEnd/>
                <a:tailEnd/>
              </a:ln>
            </p:spPr>
            <p:txBody>
              <a:bodyPr/>
              <a:lstStyle/>
              <a:p>
                <a:endParaRPr lang="zh-CN" altLang="en-US"/>
              </a:p>
            </p:txBody>
          </p:sp>
          <p:sp>
            <p:nvSpPr>
              <p:cNvPr id="10307" name="Line 99"/>
              <p:cNvSpPr>
                <a:spLocks noChangeShapeType="1"/>
              </p:cNvSpPr>
              <p:nvPr/>
            </p:nvSpPr>
            <p:spPr bwMode="auto">
              <a:xfrm rot="10800000" flipV="1">
                <a:off x="3331" y="8462"/>
                <a:ext cx="180" cy="156"/>
              </a:xfrm>
              <a:prstGeom prst="line">
                <a:avLst/>
              </a:prstGeom>
              <a:noFill/>
              <a:ln w="9525">
                <a:solidFill>
                  <a:srgbClr val="000000"/>
                </a:solidFill>
                <a:round/>
                <a:headEnd/>
                <a:tailEnd/>
              </a:ln>
            </p:spPr>
            <p:txBody>
              <a:bodyPr/>
              <a:lstStyle/>
              <a:p>
                <a:endParaRPr lang="zh-CN" altLang="en-US"/>
              </a:p>
            </p:txBody>
          </p:sp>
          <p:sp>
            <p:nvSpPr>
              <p:cNvPr id="10308" name="Line 100"/>
              <p:cNvSpPr>
                <a:spLocks noChangeShapeType="1"/>
              </p:cNvSpPr>
              <p:nvPr/>
            </p:nvSpPr>
            <p:spPr bwMode="auto">
              <a:xfrm rot="10800000" flipV="1">
                <a:off x="2587" y="8459"/>
                <a:ext cx="180" cy="156"/>
              </a:xfrm>
              <a:prstGeom prst="line">
                <a:avLst/>
              </a:prstGeom>
              <a:noFill/>
              <a:ln w="9525">
                <a:solidFill>
                  <a:srgbClr val="000000"/>
                </a:solidFill>
                <a:round/>
                <a:headEnd/>
                <a:tailEnd/>
              </a:ln>
            </p:spPr>
            <p:txBody>
              <a:bodyPr/>
              <a:lstStyle/>
              <a:p>
                <a:endParaRPr lang="zh-CN" altLang="en-US"/>
              </a:p>
            </p:txBody>
          </p:sp>
          <p:sp>
            <p:nvSpPr>
              <p:cNvPr id="10309" name="Line 101"/>
              <p:cNvSpPr>
                <a:spLocks noChangeShapeType="1"/>
              </p:cNvSpPr>
              <p:nvPr/>
            </p:nvSpPr>
            <p:spPr bwMode="auto">
              <a:xfrm rot="10800000" flipV="1">
                <a:off x="2846" y="8474"/>
                <a:ext cx="180" cy="156"/>
              </a:xfrm>
              <a:prstGeom prst="line">
                <a:avLst/>
              </a:prstGeom>
              <a:noFill/>
              <a:ln w="9525">
                <a:solidFill>
                  <a:srgbClr val="000000"/>
                </a:solidFill>
                <a:round/>
                <a:headEnd/>
                <a:tailEnd/>
              </a:ln>
            </p:spPr>
            <p:txBody>
              <a:bodyPr/>
              <a:lstStyle/>
              <a:p>
                <a:endParaRPr lang="zh-CN" altLang="en-US"/>
              </a:p>
            </p:txBody>
          </p:sp>
          <p:sp>
            <p:nvSpPr>
              <p:cNvPr id="10310" name="Line 102"/>
              <p:cNvSpPr>
                <a:spLocks noChangeShapeType="1"/>
              </p:cNvSpPr>
              <p:nvPr/>
            </p:nvSpPr>
            <p:spPr bwMode="auto">
              <a:xfrm rot="10800000" flipV="1">
                <a:off x="3570" y="8462"/>
                <a:ext cx="180" cy="156"/>
              </a:xfrm>
              <a:prstGeom prst="line">
                <a:avLst/>
              </a:prstGeom>
              <a:noFill/>
              <a:ln w="9525">
                <a:solidFill>
                  <a:srgbClr val="000000"/>
                </a:solidFill>
                <a:round/>
                <a:headEnd/>
                <a:tailEnd/>
              </a:ln>
            </p:spPr>
            <p:txBody>
              <a:bodyPr/>
              <a:lstStyle/>
              <a:p>
                <a:endParaRPr lang="zh-CN" altLang="en-US"/>
              </a:p>
            </p:txBody>
          </p:sp>
          <p:sp>
            <p:nvSpPr>
              <p:cNvPr id="10311" name="Rectangle 103"/>
              <p:cNvSpPr>
                <a:spLocks noChangeArrowheads="1"/>
              </p:cNvSpPr>
              <p:nvPr/>
            </p:nvSpPr>
            <p:spPr bwMode="auto">
              <a:xfrm>
                <a:off x="4892" y="7596"/>
                <a:ext cx="180" cy="1092"/>
              </a:xfrm>
              <a:prstGeom prst="rect">
                <a:avLst/>
              </a:prstGeom>
              <a:solidFill>
                <a:srgbClr val="FFFFFF"/>
              </a:solidFill>
              <a:ln w="9525">
                <a:solidFill>
                  <a:srgbClr val="000000"/>
                </a:solidFill>
                <a:miter lim="800000"/>
                <a:headEnd/>
                <a:tailEnd/>
              </a:ln>
            </p:spPr>
            <p:txBody>
              <a:bodyPr/>
              <a:lstStyle/>
              <a:p>
                <a:endParaRPr lang="zh-CN" altLang="en-US" sz="2400">
                  <a:latin typeface="Calibri" pitchFamily="34" charset="0"/>
                </a:endParaRPr>
              </a:p>
            </p:txBody>
          </p:sp>
          <p:sp>
            <p:nvSpPr>
              <p:cNvPr id="10312" name="Line 104"/>
              <p:cNvSpPr>
                <a:spLocks noChangeShapeType="1"/>
              </p:cNvSpPr>
              <p:nvPr/>
            </p:nvSpPr>
            <p:spPr bwMode="auto">
              <a:xfrm rot="10800000" flipV="1">
                <a:off x="7957" y="8460"/>
                <a:ext cx="180" cy="156"/>
              </a:xfrm>
              <a:prstGeom prst="line">
                <a:avLst/>
              </a:prstGeom>
              <a:noFill/>
              <a:ln w="9525">
                <a:solidFill>
                  <a:srgbClr val="000000"/>
                </a:solidFill>
                <a:round/>
                <a:headEnd/>
                <a:tailEnd/>
              </a:ln>
            </p:spPr>
            <p:txBody>
              <a:bodyPr/>
              <a:lstStyle/>
              <a:p>
                <a:endParaRPr lang="zh-CN" altLang="en-US"/>
              </a:p>
            </p:txBody>
          </p:sp>
          <p:sp>
            <p:nvSpPr>
              <p:cNvPr id="10313" name="Line 105"/>
              <p:cNvSpPr>
                <a:spLocks noChangeShapeType="1"/>
              </p:cNvSpPr>
              <p:nvPr/>
            </p:nvSpPr>
            <p:spPr bwMode="auto">
              <a:xfrm rot="10800000" flipV="1">
                <a:off x="8137" y="8460"/>
                <a:ext cx="180" cy="156"/>
              </a:xfrm>
              <a:prstGeom prst="line">
                <a:avLst/>
              </a:prstGeom>
              <a:noFill/>
              <a:ln w="9525">
                <a:solidFill>
                  <a:srgbClr val="000000"/>
                </a:solidFill>
                <a:round/>
                <a:headEnd/>
                <a:tailEnd/>
              </a:ln>
            </p:spPr>
            <p:txBody>
              <a:bodyPr/>
              <a:lstStyle/>
              <a:p>
                <a:endParaRPr lang="zh-CN" altLang="en-US"/>
              </a:p>
            </p:txBody>
          </p:sp>
          <p:sp>
            <p:nvSpPr>
              <p:cNvPr id="10314" name="Line 106"/>
              <p:cNvSpPr>
                <a:spLocks noChangeShapeType="1"/>
              </p:cNvSpPr>
              <p:nvPr/>
            </p:nvSpPr>
            <p:spPr bwMode="auto">
              <a:xfrm rot="10800000" flipV="1">
                <a:off x="7717" y="8460"/>
                <a:ext cx="180" cy="156"/>
              </a:xfrm>
              <a:prstGeom prst="line">
                <a:avLst/>
              </a:prstGeom>
              <a:noFill/>
              <a:ln w="9525">
                <a:solidFill>
                  <a:srgbClr val="000000"/>
                </a:solidFill>
                <a:round/>
                <a:headEnd/>
                <a:tailEnd/>
              </a:ln>
            </p:spPr>
            <p:txBody>
              <a:bodyPr/>
              <a:lstStyle/>
              <a:p>
                <a:endParaRPr lang="zh-CN" altLang="en-US"/>
              </a:p>
            </p:txBody>
          </p:sp>
          <p:sp>
            <p:nvSpPr>
              <p:cNvPr id="10315" name="Line 107"/>
              <p:cNvSpPr>
                <a:spLocks noChangeShapeType="1"/>
              </p:cNvSpPr>
              <p:nvPr/>
            </p:nvSpPr>
            <p:spPr bwMode="auto">
              <a:xfrm rot="10800000" flipV="1">
                <a:off x="7492" y="8460"/>
                <a:ext cx="180" cy="156"/>
              </a:xfrm>
              <a:prstGeom prst="line">
                <a:avLst/>
              </a:prstGeom>
              <a:noFill/>
              <a:ln w="9525">
                <a:solidFill>
                  <a:srgbClr val="000000"/>
                </a:solidFill>
                <a:round/>
                <a:headEnd/>
                <a:tailEnd/>
              </a:ln>
            </p:spPr>
            <p:txBody>
              <a:bodyPr/>
              <a:lstStyle/>
              <a:p>
                <a:endParaRPr lang="zh-CN" altLang="en-US"/>
              </a:p>
            </p:txBody>
          </p:sp>
          <p:sp>
            <p:nvSpPr>
              <p:cNvPr id="10316" name="Line 108"/>
              <p:cNvSpPr>
                <a:spLocks noChangeShapeType="1"/>
              </p:cNvSpPr>
              <p:nvPr/>
            </p:nvSpPr>
            <p:spPr bwMode="auto">
              <a:xfrm rot="10800000" flipV="1">
                <a:off x="7256" y="8472"/>
                <a:ext cx="180" cy="156"/>
              </a:xfrm>
              <a:prstGeom prst="line">
                <a:avLst/>
              </a:prstGeom>
              <a:noFill/>
              <a:ln w="9525">
                <a:solidFill>
                  <a:srgbClr val="000000"/>
                </a:solidFill>
                <a:round/>
                <a:headEnd/>
                <a:tailEnd/>
              </a:ln>
            </p:spPr>
            <p:txBody>
              <a:bodyPr/>
              <a:lstStyle/>
              <a:p>
                <a:endParaRPr lang="zh-CN" altLang="en-US"/>
              </a:p>
            </p:txBody>
          </p:sp>
          <p:sp>
            <p:nvSpPr>
              <p:cNvPr id="10317" name="Line 109"/>
              <p:cNvSpPr>
                <a:spLocks noChangeShapeType="1"/>
              </p:cNvSpPr>
              <p:nvPr/>
            </p:nvSpPr>
            <p:spPr bwMode="auto">
              <a:xfrm flipH="1">
                <a:off x="4892" y="7680"/>
                <a:ext cx="180" cy="156"/>
              </a:xfrm>
              <a:prstGeom prst="line">
                <a:avLst/>
              </a:prstGeom>
              <a:noFill/>
              <a:ln w="9525">
                <a:solidFill>
                  <a:srgbClr val="000000"/>
                </a:solidFill>
                <a:round/>
                <a:headEnd/>
                <a:tailEnd/>
              </a:ln>
            </p:spPr>
            <p:txBody>
              <a:bodyPr/>
              <a:lstStyle/>
              <a:p>
                <a:endParaRPr lang="zh-CN" altLang="en-US"/>
              </a:p>
            </p:txBody>
          </p:sp>
          <p:sp>
            <p:nvSpPr>
              <p:cNvPr id="10318" name="Line 110"/>
              <p:cNvSpPr>
                <a:spLocks noChangeShapeType="1"/>
              </p:cNvSpPr>
              <p:nvPr/>
            </p:nvSpPr>
            <p:spPr bwMode="auto">
              <a:xfrm flipH="1">
                <a:off x="4892" y="8280"/>
                <a:ext cx="180" cy="156"/>
              </a:xfrm>
              <a:prstGeom prst="line">
                <a:avLst/>
              </a:prstGeom>
              <a:noFill/>
              <a:ln w="9525">
                <a:solidFill>
                  <a:srgbClr val="000000"/>
                </a:solidFill>
                <a:round/>
                <a:headEnd/>
                <a:tailEnd/>
              </a:ln>
            </p:spPr>
            <p:txBody>
              <a:bodyPr/>
              <a:lstStyle/>
              <a:p>
                <a:endParaRPr lang="zh-CN" altLang="en-US"/>
              </a:p>
            </p:txBody>
          </p:sp>
          <p:sp>
            <p:nvSpPr>
              <p:cNvPr id="10319" name="Line 111"/>
              <p:cNvSpPr>
                <a:spLocks noChangeShapeType="1"/>
              </p:cNvSpPr>
              <p:nvPr/>
            </p:nvSpPr>
            <p:spPr bwMode="auto">
              <a:xfrm flipH="1">
                <a:off x="4892" y="8475"/>
                <a:ext cx="180" cy="156"/>
              </a:xfrm>
              <a:prstGeom prst="line">
                <a:avLst/>
              </a:prstGeom>
              <a:noFill/>
              <a:ln w="9525">
                <a:solidFill>
                  <a:srgbClr val="000000"/>
                </a:solidFill>
                <a:round/>
                <a:headEnd/>
                <a:tailEnd/>
              </a:ln>
            </p:spPr>
            <p:txBody>
              <a:bodyPr/>
              <a:lstStyle/>
              <a:p>
                <a:endParaRPr lang="zh-CN" altLang="en-US"/>
              </a:p>
            </p:txBody>
          </p:sp>
          <p:sp>
            <p:nvSpPr>
              <p:cNvPr id="10320" name="Line 112"/>
              <p:cNvSpPr>
                <a:spLocks noChangeShapeType="1"/>
              </p:cNvSpPr>
              <p:nvPr/>
            </p:nvSpPr>
            <p:spPr bwMode="auto">
              <a:xfrm flipH="1">
                <a:off x="4892" y="7890"/>
                <a:ext cx="180" cy="156"/>
              </a:xfrm>
              <a:prstGeom prst="line">
                <a:avLst/>
              </a:prstGeom>
              <a:noFill/>
              <a:ln w="9525">
                <a:solidFill>
                  <a:srgbClr val="000000"/>
                </a:solidFill>
                <a:round/>
                <a:headEnd/>
                <a:tailEnd/>
              </a:ln>
            </p:spPr>
            <p:txBody>
              <a:bodyPr/>
              <a:lstStyle/>
              <a:p>
                <a:endParaRPr lang="zh-CN" altLang="en-US"/>
              </a:p>
            </p:txBody>
          </p:sp>
          <p:sp>
            <p:nvSpPr>
              <p:cNvPr id="10321" name="Freeform 113"/>
              <p:cNvSpPr>
                <a:spLocks/>
              </p:cNvSpPr>
              <p:nvPr/>
            </p:nvSpPr>
            <p:spPr bwMode="auto">
              <a:xfrm>
                <a:off x="3990" y="7829"/>
                <a:ext cx="3602" cy="261"/>
              </a:xfrm>
              <a:custGeom>
                <a:avLst/>
                <a:gdLst>
                  <a:gd name="T0" fmla="*/ 0 w 3077"/>
                  <a:gd name="T1" fmla="*/ 33 h 416"/>
                  <a:gd name="T2" fmla="*/ 424 w 3077"/>
                  <a:gd name="T3" fmla="*/ 33 h 416"/>
                  <a:gd name="T4" fmla="*/ 1059 w 3077"/>
                  <a:gd name="T5" fmla="*/ 228 h 416"/>
                  <a:gd name="T6" fmla="*/ 1695 w 3077"/>
                  <a:gd name="T7" fmla="*/ 228 h 416"/>
                  <a:gd name="T8" fmla="*/ 2966 w 3077"/>
                  <a:gd name="T9" fmla="*/ 33 h 416"/>
                  <a:gd name="T10" fmla="*/ 3602 w 3077"/>
                  <a:gd name="T11" fmla="*/ 33 h 416"/>
                  <a:gd name="T12" fmla="*/ 0 60000 65536"/>
                  <a:gd name="T13" fmla="*/ 0 60000 65536"/>
                  <a:gd name="T14" fmla="*/ 0 60000 65536"/>
                  <a:gd name="T15" fmla="*/ 0 60000 65536"/>
                  <a:gd name="T16" fmla="*/ 0 60000 65536"/>
                  <a:gd name="T17" fmla="*/ 0 60000 65536"/>
                  <a:gd name="T18" fmla="*/ 0 w 3077"/>
                  <a:gd name="T19" fmla="*/ 0 h 416"/>
                  <a:gd name="T20" fmla="*/ 3077 w 3077"/>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3077" h="416">
                    <a:moveTo>
                      <a:pt x="0" y="52"/>
                    </a:moveTo>
                    <a:cubicBezTo>
                      <a:pt x="105" y="26"/>
                      <a:pt x="211" y="0"/>
                      <a:pt x="362" y="52"/>
                    </a:cubicBezTo>
                    <a:cubicBezTo>
                      <a:pt x="513" y="104"/>
                      <a:pt x="724" y="312"/>
                      <a:pt x="905" y="364"/>
                    </a:cubicBezTo>
                    <a:cubicBezTo>
                      <a:pt x="1086" y="416"/>
                      <a:pt x="1176" y="416"/>
                      <a:pt x="1448" y="364"/>
                    </a:cubicBezTo>
                    <a:cubicBezTo>
                      <a:pt x="1720" y="312"/>
                      <a:pt x="2262" y="104"/>
                      <a:pt x="2534" y="52"/>
                    </a:cubicBezTo>
                    <a:cubicBezTo>
                      <a:pt x="2806" y="0"/>
                      <a:pt x="2941" y="26"/>
                      <a:pt x="3077" y="52"/>
                    </a:cubicBezTo>
                  </a:path>
                </a:pathLst>
              </a:custGeom>
              <a:noFill/>
              <a:ln w="9525">
                <a:solidFill>
                  <a:srgbClr val="000000"/>
                </a:solidFill>
                <a:round/>
                <a:headEnd/>
                <a:tailEnd/>
              </a:ln>
            </p:spPr>
            <p:txBody>
              <a:bodyPr/>
              <a:lstStyle/>
              <a:p>
                <a:endParaRPr lang="zh-CN" altLang="en-US"/>
              </a:p>
            </p:txBody>
          </p:sp>
          <p:sp>
            <p:nvSpPr>
              <p:cNvPr id="10322" name="Freeform 114"/>
              <p:cNvSpPr>
                <a:spLocks/>
              </p:cNvSpPr>
              <p:nvPr/>
            </p:nvSpPr>
            <p:spPr bwMode="auto">
              <a:xfrm>
                <a:off x="3901" y="8208"/>
                <a:ext cx="3600" cy="261"/>
              </a:xfrm>
              <a:custGeom>
                <a:avLst/>
                <a:gdLst>
                  <a:gd name="T0" fmla="*/ 0 w 3439"/>
                  <a:gd name="T1" fmla="*/ 224 h 364"/>
                  <a:gd name="T2" fmla="*/ 189 w 3439"/>
                  <a:gd name="T3" fmla="*/ 224 h 364"/>
                  <a:gd name="T4" fmla="*/ 758 w 3439"/>
                  <a:gd name="T5" fmla="*/ 224 h 364"/>
                  <a:gd name="T6" fmla="*/ 1516 w 3439"/>
                  <a:gd name="T7" fmla="*/ 0 h 364"/>
                  <a:gd name="T8" fmla="*/ 2842 w 3439"/>
                  <a:gd name="T9" fmla="*/ 224 h 364"/>
                  <a:gd name="T10" fmla="*/ 3600 w 3439"/>
                  <a:gd name="T11" fmla="*/ 224 h 364"/>
                  <a:gd name="T12" fmla="*/ 0 60000 65536"/>
                  <a:gd name="T13" fmla="*/ 0 60000 65536"/>
                  <a:gd name="T14" fmla="*/ 0 60000 65536"/>
                  <a:gd name="T15" fmla="*/ 0 60000 65536"/>
                  <a:gd name="T16" fmla="*/ 0 60000 65536"/>
                  <a:gd name="T17" fmla="*/ 0 60000 65536"/>
                  <a:gd name="T18" fmla="*/ 0 w 3439"/>
                  <a:gd name="T19" fmla="*/ 0 h 364"/>
                  <a:gd name="T20" fmla="*/ 3439 w 3439"/>
                  <a:gd name="T21" fmla="*/ 364 h 364"/>
                </a:gdLst>
                <a:ahLst/>
                <a:cxnLst>
                  <a:cxn ang="T12">
                    <a:pos x="T0" y="T1"/>
                  </a:cxn>
                  <a:cxn ang="T13">
                    <a:pos x="T2" y="T3"/>
                  </a:cxn>
                  <a:cxn ang="T14">
                    <a:pos x="T4" y="T5"/>
                  </a:cxn>
                  <a:cxn ang="T15">
                    <a:pos x="T6" y="T7"/>
                  </a:cxn>
                  <a:cxn ang="T16">
                    <a:pos x="T8" y="T9"/>
                  </a:cxn>
                  <a:cxn ang="T17">
                    <a:pos x="T10" y="T11"/>
                  </a:cxn>
                </a:cxnLst>
                <a:rect l="T18" t="T19" r="T20" b="T21"/>
                <a:pathLst>
                  <a:path w="3439" h="364">
                    <a:moveTo>
                      <a:pt x="0" y="312"/>
                    </a:moveTo>
                    <a:cubicBezTo>
                      <a:pt x="30" y="312"/>
                      <a:pt x="60" y="312"/>
                      <a:pt x="181" y="312"/>
                    </a:cubicBezTo>
                    <a:cubicBezTo>
                      <a:pt x="302" y="312"/>
                      <a:pt x="513" y="364"/>
                      <a:pt x="724" y="312"/>
                    </a:cubicBezTo>
                    <a:cubicBezTo>
                      <a:pt x="935" y="260"/>
                      <a:pt x="1116" y="0"/>
                      <a:pt x="1448" y="0"/>
                    </a:cubicBezTo>
                    <a:cubicBezTo>
                      <a:pt x="1780" y="0"/>
                      <a:pt x="2383" y="260"/>
                      <a:pt x="2715" y="312"/>
                    </a:cubicBezTo>
                    <a:cubicBezTo>
                      <a:pt x="3047" y="364"/>
                      <a:pt x="3318" y="312"/>
                      <a:pt x="3439" y="312"/>
                    </a:cubicBezTo>
                  </a:path>
                </a:pathLst>
              </a:custGeom>
              <a:noFill/>
              <a:ln w="9525">
                <a:solidFill>
                  <a:srgbClr val="000000"/>
                </a:solidFill>
                <a:round/>
                <a:headEnd/>
                <a:tailEnd/>
              </a:ln>
            </p:spPr>
            <p:txBody>
              <a:bodyPr/>
              <a:lstStyle/>
              <a:p>
                <a:endParaRPr lang="zh-CN" altLang="en-US"/>
              </a:p>
            </p:txBody>
          </p:sp>
          <p:sp>
            <p:nvSpPr>
              <p:cNvPr id="10323" name="Line 115"/>
              <p:cNvSpPr>
                <a:spLocks noChangeShapeType="1"/>
              </p:cNvSpPr>
              <p:nvPr/>
            </p:nvSpPr>
            <p:spPr bwMode="auto">
              <a:xfrm>
                <a:off x="2728" y="9708"/>
                <a:ext cx="5589" cy="0"/>
              </a:xfrm>
              <a:prstGeom prst="line">
                <a:avLst/>
              </a:prstGeom>
              <a:noFill/>
              <a:ln w="9525">
                <a:solidFill>
                  <a:srgbClr val="000000"/>
                </a:solidFill>
                <a:prstDash val="dash"/>
                <a:round/>
                <a:headEnd/>
                <a:tailEnd/>
              </a:ln>
            </p:spPr>
            <p:txBody>
              <a:bodyPr/>
              <a:lstStyle/>
              <a:p>
                <a:endParaRPr lang="zh-CN" altLang="en-US"/>
              </a:p>
            </p:txBody>
          </p:sp>
          <p:sp>
            <p:nvSpPr>
              <p:cNvPr id="10324" name="Line 116"/>
              <p:cNvSpPr>
                <a:spLocks noChangeShapeType="1"/>
              </p:cNvSpPr>
              <p:nvPr/>
            </p:nvSpPr>
            <p:spPr bwMode="auto">
              <a:xfrm>
                <a:off x="2728" y="11268"/>
                <a:ext cx="5589" cy="0"/>
              </a:xfrm>
              <a:prstGeom prst="line">
                <a:avLst/>
              </a:prstGeom>
              <a:noFill/>
              <a:ln w="9525">
                <a:solidFill>
                  <a:srgbClr val="000000"/>
                </a:solidFill>
                <a:round/>
                <a:headEnd/>
                <a:tailEnd/>
              </a:ln>
            </p:spPr>
            <p:txBody>
              <a:bodyPr/>
              <a:lstStyle/>
              <a:p>
                <a:endParaRPr lang="zh-CN" altLang="en-US"/>
              </a:p>
            </p:txBody>
          </p:sp>
          <p:sp>
            <p:nvSpPr>
              <p:cNvPr id="10325" name="Line 117"/>
              <p:cNvSpPr>
                <a:spLocks noChangeShapeType="1"/>
              </p:cNvSpPr>
              <p:nvPr/>
            </p:nvSpPr>
            <p:spPr bwMode="auto">
              <a:xfrm>
                <a:off x="2728" y="13140"/>
                <a:ext cx="5770" cy="0"/>
              </a:xfrm>
              <a:prstGeom prst="line">
                <a:avLst/>
              </a:prstGeom>
              <a:noFill/>
              <a:ln w="9525">
                <a:solidFill>
                  <a:srgbClr val="000000"/>
                </a:solidFill>
                <a:round/>
                <a:headEnd/>
                <a:tailEnd/>
              </a:ln>
            </p:spPr>
            <p:txBody>
              <a:bodyPr/>
              <a:lstStyle/>
              <a:p>
                <a:endParaRPr lang="zh-CN" altLang="en-US"/>
              </a:p>
            </p:txBody>
          </p:sp>
          <p:sp>
            <p:nvSpPr>
              <p:cNvPr id="10326" name="Line 118"/>
              <p:cNvSpPr>
                <a:spLocks noChangeShapeType="1"/>
              </p:cNvSpPr>
              <p:nvPr/>
            </p:nvSpPr>
            <p:spPr bwMode="auto">
              <a:xfrm>
                <a:off x="4272" y="7233"/>
                <a:ext cx="0" cy="6240"/>
              </a:xfrm>
              <a:prstGeom prst="line">
                <a:avLst/>
              </a:prstGeom>
              <a:noFill/>
              <a:ln w="9525">
                <a:solidFill>
                  <a:srgbClr val="000000"/>
                </a:solidFill>
                <a:prstDash val="lgDashDot"/>
                <a:round/>
                <a:headEnd/>
                <a:tailEnd/>
              </a:ln>
            </p:spPr>
            <p:txBody>
              <a:bodyPr/>
              <a:lstStyle/>
              <a:p>
                <a:endParaRPr lang="zh-CN" altLang="en-US"/>
              </a:p>
            </p:txBody>
          </p:sp>
          <p:sp>
            <p:nvSpPr>
              <p:cNvPr id="10327" name="Line 119"/>
              <p:cNvSpPr>
                <a:spLocks noChangeShapeType="1"/>
              </p:cNvSpPr>
              <p:nvPr/>
            </p:nvSpPr>
            <p:spPr bwMode="auto">
              <a:xfrm>
                <a:off x="7596" y="7212"/>
                <a:ext cx="0" cy="4368"/>
              </a:xfrm>
              <a:prstGeom prst="line">
                <a:avLst/>
              </a:prstGeom>
              <a:noFill/>
              <a:ln w="9525">
                <a:solidFill>
                  <a:srgbClr val="000000"/>
                </a:solidFill>
                <a:prstDash val="lgDashDot"/>
                <a:round/>
                <a:headEnd/>
                <a:tailEnd/>
              </a:ln>
            </p:spPr>
            <p:txBody>
              <a:bodyPr/>
              <a:lstStyle/>
              <a:p>
                <a:endParaRPr lang="zh-CN" altLang="en-US"/>
              </a:p>
            </p:txBody>
          </p:sp>
          <p:sp>
            <p:nvSpPr>
              <p:cNvPr id="10328" name="Line 120"/>
              <p:cNvSpPr>
                <a:spLocks noChangeShapeType="1"/>
              </p:cNvSpPr>
              <p:nvPr/>
            </p:nvSpPr>
            <p:spPr bwMode="auto">
              <a:xfrm>
                <a:off x="5435" y="7212"/>
                <a:ext cx="0" cy="4836"/>
              </a:xfrm>
              <a:prstGeom prst="line">
                <a:avLst/>
              </a:prstGeom>
              <a:noFill/>
              <a:ln w="9525">
                <a:solidFill>
                  <a:srgbClr val="000000"/>
                </a:solidFill>
                <a:prstDash val="lgDashDot"/>
                <a:round/>
                <a:headEnd/>
                <a:tailEnd/>
              </a:ln>
            </p:spPr>
            <p:txBody>
              <a:bodyPr/>
              <a:lstStyle/>
              <a:p>
                <a:endParaRPr lang="zh-CN" altLang="en-US"/>
              </a:p>
            </p:txBody>
          </p:sp>
          <p:sp>
            <p:nvSpPr>
              <p:cNvPr id="10329" name="Line 121"/>
              <p:cNvSpPr>
                <a:spLocks noChangeShapeType="1"/>
              </p:cNvSpPr>
              <p:nvPr/>
            </p:nvSpPr>
            <p:spPr bwMode="auto">
              <a:xfrm>
                <a:off x="4892" y="9396"/>
                <a:ext cx="0" cy="1872"/>
              </a:xfrm>
              <a:prstGeom prst="line">
                <a:avLst/>
              </a:prstGeom>
              <a:noFill/>
              <a:ln w="9525">
                <a:solidFill>
                  <a:srgbClr val="000000"/>
                </a:solidFill>
                <a:round/>
                <a:headEnd/>
                <a:tailEnd/>
              </a:ln>
            </p:spPr>
            <p:txBody>
              <a:bodyPr/>
              <a:lstStyle/>
              <a:p>
                <a:endParaRPr lang="zh-CN" altLang="en-US"/>
              </a:p>
            </p:txBody>
          </p:sp>
          <p:sp>
            <p:nvSpPr>
              <p:cNvPr id="10330" name="Line 122"/>
              <p:cNvSpPr>
                <a:spLocks noChangeShapeType="1"/>
              </p:cNvSpPr>
              <p:nvPr/>
            </p:nvSpPr>
            <p:spPr bwMode="auto">
              <a:xfrm>
                <a:off x="5072" y="9396"/>
                <a:ext cx="0" cy="1872"/>
              </a:xfrm>
              <a:prstGeom prst="line">
                <a:avLst/>
              </a:prstGeom>
              <a:noFill/>
              <a:ln w="9525">
                <a:solidFill>
                  <a:srgbClr val="000000"/>
                </a:solidFill>
                <a:round/>
                <a:headEnd/>
                <a:tailEnd/>
              </a:ln>
            </p:spPr>
            <p:txBody>
              <a:bodyPr/>
              <a:lstStyle/>
              <a:p>
                <a:endParaRPr lang="zh-CN" altLang="en-US"/>
              </a:p>
            </p:txBody>
          </p:sp>
          <p:sp>
            <p:nvSpPr>
              <p:cNvPr id="10331" name="Line 123"/>
              <p:cNvSpPr>
                <a:spLocks noChangeShapeType="1"/>
              </p:cNvSpPr>
              <p:nvPr/>
            </p:nvSpPr>
            <p:spPr bwMode="auto">
              <a:xfrm>
                <a:off x="5072" y="10800"/>
                <a:ext cx="902" cy="0"/>
              </a:xfrm>
              <a:prstGeom prst="line">
                <a:avLst/>
              </a:prstGeom>
              <a:noFill/>
              <a:ln w="9525">
                <a:solidFill>
                  <a:srgbClr val="000000"/>
                </a:solidFill>
                <a:round/>
                <a:headEnd/>
                <a:tailEnd/>
              </a:ln>
            </p:spPr>
            <p:txBody>
              <a:bodyPr/>
              <a:lstStyle/>
              <a:p>
                <a:endParaRPr lang="zh-CN" altLang="en-US"/>
              </a:p>
            </p:txBody>
          </p:sp>
          <p:sp>
            <p:nvSpPr>
              <p:cNvPr id="10332" name="Line 124"/>
              <p:cNvSpPr>
                <a:spLocks noChangeShapeType="1"/>
              </p:cNvSpPr>
              <p:nvPr/>
            </p:nvSpPr>
            <p:spPr bwMode="auto">
              <a:xfrm>
                <a:off x="6875" y="10020"/>
                <a:ext cx="1262" cy="0"/>
              </a:xfrm>
              <a:prstGeom prst="line">
                <a:avLst/>
              </a:prstGeom>
              <a:noFill/>
              <a:ln w="9525">
                <a:solidFill>
                  <a:srgbClr val="000000"/>
                </a:solidFill>
                <a:prstDash val="dash"/>
                <a:round/>
                <a:headEnd/>
                <a:tailEnd/>
              </a:ln>
            </p:spPr>
            <p:txBody>
              <a:bodyPr/>
              <a:lstStyle/>
              <a:p>
                <a:endParaRPr lang="zh-CN" altLang="en-US"/>
              </a:p>
            </p:txBody>
          </p:sp>
          <p:sp>
            <p:nvSpPr>
              <p:cNvPr id="10333" name="Line 125"/>
              <p:cNvSpPr>
                <a:spLocks noChangeShapeType="1"/>
              </p:cNvSpPr>
              <p:nvPr/>
            </p:nvSpPr>
            <p:spPr bwMode="auto">
              <a:xfrm>
                <a:off x="3269" y="9708"/>
                <a:ext cx="0" cy="1560"/>
              </a:xfrm>
              <a:prstGeom prst="line">
                <a:avLst/>
              </a:prstGeom>
              <a:noFill/>
              <a:ln w="9525">
                <a:solidFill>
                  <a:srgbClr val="000000"/>
                </a:solidFill>
                <a:round/>
                <a:headEnd type="stealth" w="sm" len="med"/>
                <a:tailEnd type="stealth" w="sm" len="med"/>
              </a:ln>
            </p:spPr>
            <p:txBody>
              <a:bodyPr/>
              <a:lstStyle/>
              <a:p>
                <a:endParaRPr lang="zh-CN" altLang="en-US"/>
              </a:p>
            </p:txBody>
          </p:sp>
          <p:sp>
            <p:nvSpPr>
              <p:cNvPr id="10334" name="Line 126"/>
              <p:cNvSpPr>
                <a:spLocks noChangeShapeType="1"/>
              </p:cNvSpPr>
              <p:nvPr/>
            </p:nvSpPr>
            <p:spPr bwMode="auto">
              <a:xfrm>
                <a:off x="5793" y="10803"/>
                <a:ext cx="0" cy="468"/>
              </a:xfrm>
              <a:prstGeom prst="line">
                <a:avLst/>
              </a:prstGeom>
              <a:noFill/>
              <a:ln w="9525">
                <a:solidFill>
                  <a:srgbClr val="000000"/>
                </a:solidFill>
                <a:round/>
                <a:headEnd type="stealth" w="sm" len="med"/>
                <a:tailEnd type="stealth" w="sm" len="med"/>
              </a:ln>
            </p:spPr>
            <p:txBody>
              <a:bodyPr/>
              <a:lstStyle/>
              <a:p>
                <a:endParaRPr lang="zh-CN" altLang="en-US"/>
              </a:p>
            </p:txBody>
          </p:sp>
          <p:sp>
            <p:nvSpPr>
              <p:cNvPr id="10335" name="Line 127"/>
              <p:cNvSpPr>
                <a:spLocks noChangeShapeType="1"/>
              </p:cNvSpPr>
              <p:nvPr/>
            </p:nvSpPr>
            <p:spPr bwMode="auto">
              <a:xfrm>
                <a:off x="7777" y="10020"/>
                <a:ext cx="0" cy="1248"/>
              </a:xfrm>
              <a:prstGeom prst="line">
                <a:avLst/>
              </a:prstGeom>
              <a:noFill/>
              <a:ln w="9525">
                <a:solidFill>
                  <a:srgbClr val="000000"/>
                </a:solidFill>
                <a:round/>
                <a:headEnd type="stealth" w="sm" len="med"/>
                <a:tailEnd type="stealth" w="sm" len="med"/>
              </a:ln>
            </p:spPr>
            <p:txBody>
              <a:bodyPr/>
              <a:lstStyle/>
              <a:p>
                <a:endParaRPr lang="zh-CN" altLang="en-US"/>
              </a:p>
            </p:txBody>
          </p:sp>
          <p:sp>
            <p:nvSpPr>
              <p:cNvPr id="10336" name="Text Box 128"/>
              <p:cNvSpPr txBox="1">
                <a:spLocks noChangeArrowheads="1"/>
              </p:cNvSpPr>
              <p:nvPr/>
            </p:nvSpPr>
            <p:spPr bwMode="auto">
              <a:xfrm>
                <a:off x="5974" y="10491"/>
                <a:ext cx="700" cy="777"/>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a:p>
                <a:pPr algn="just" eaLnBrk="0" hangingPunct="0"/>
                <a:endParaRPr lang="zh-CN" altLang="en-US" sz="2400">
                  <a:latin typeface="Times New Roman" pitchFamily="18" charset="0"/>
                </a:endParaRPr>
              </a:p>
            </p:txBody>
          </p:sp>
          <p:sp>
            <p:nvSpPr>
              <p:cNvPr id="10337" name="Text Box 129"/>
              <p:cNvSpPr txBox="1">
                <a:spLocks noChangeArrowheads="1"/>
              </p:cNvSpPr>
              <p:nvPr/>
            </p:nvSpPr>
            <p:spPr bwMode="auto">
              <a:xfrm>
                <a:off x="7978" y="10332"/>
                <a:ext cx="700" cy="777"/>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a:p>
                <a:pPr algn="just" eaLnBrk="0" hangingPunct="0"/>
                <a:endParaRPr lang="zh-CN" altLang="en-US" sz="2400">
                  <a:latin typeface="Times New Roman" pitchFamily="18" charset="0"/>
                </a:endParaRPr>
              </a:p>
            </p:txBody>
          </p:sp>
          <p:sp>
            <p:nvSpPr>
              <p:cNvPr id="10338" name="Text Box 130"/>
              <p:cNvSpPr txBox="1">
                <a:spLocks noChangeArrowheads="1"/>
              </p:cNvSpPr>
              <p:nvPr/>
            </p:nvSpPr>
            <p:spPr bwMode="auto">
              <a:xfrm>
                <a:off x="3089" y="11736"/>
                <a:ext cx="700" cy="777"/>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a:p>
                <a:pPr algn="just" eaLnBrk="0" hangingPunct="0"/>
                <a:endParaRPr lang="zh-CN" altLang="en-US" sz="2400">
                  <a:latin typeface="Times New Roman" pitchFamily="18" charset="0"/>
                </a:endParaRPr>
              </a:p>
            </p:txBody>
          </p:sp>
          <p:sp>
            <p:nvSpPr>
              <p:cNvPr id="10339" name="Arc 131"/>
              <p:cNvSpPr>
                <a:spLocks/>
              </p:cNvSpPr>
              <p:nvPr/>
            </p:nvSpPr>
            <p:spPr bwMode="auto">
              <a:xfrm flipV="1">
                <a:off x="2876" y="9411"/>
                <a:ext cx="1983" cy="306"/>
              </a:xfrm>
              <a:custGeom>
                <a:avLst/>
                <a:gdLst>
                  <a:gd name="T0" fmla="*/ 0 w 21600"/>
                  <a:gd name="T1" fmla="*/ 0 h 21600"/>
                  <a:gd name="T2" fmla="*/ 182 w 21600"/>
                  <a:gd name="T3" fmla="*/ 4 h 21600"/>
                  <a:gd name="T4" fmla="*/ 0 w 21600"/>
                  <a:gd name="T5" fmla="*/ 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p>
            </p:txBody>
          </p:sp>
          <p:sp>
            <p:nvSpPr>
              <p:cNvPr id="10340" name="Freeform 132"/>
              <p:cNvSpPr>
                <a:spLocks/>
              </p:cNvSpPr>
              <p:nvPr/>
            </p:nvSpPr>
            <p:spPr bwMode="auto">
              <a:xfrm>
                <a:off x="5072" y="9983"/>
                <a:ext cx="3245" cy="862"/>
              </a:xfrm>
              <a:custGeom>
                <a:avLst/>
                <a:gdLst>
                  <a:gd name="T0" fmla="*/ 0 w 3620"/>
                  <a:gd name="T1" fmla="*/ 612 h 806"/>
                  <a:gd name="T2" fmla="*/ 487 w 3620"/>
                  <a:gd name="T3" fmla="*/ 779 h 806"/>
                  <a:gd name="T4" fmla="*/ 1623 w 3620"/>
                  <a:gd name="T5" fmla="*/ 111 h 806"/>
                  <a:gd name="T6" fmla="*/ 3245 w 3620"/>
                  <a:gd name="T7" fmla="*/ 111 h 806"/>
                  <a:gd name="T8" fmla="*/ 0 60000 65536"/>
                  <a:gd name="T9" fmla="*/ 0 60000 65536"/>
                  <a:gd name="T10" fmla="*/ 0 60000 65536"/>
                  <a:gd name="T11" fmla="*/ 0 60000 65536"/>
                  <a:gd name="T12" fmla="*/ 0 w 3620"/>
                  <a:gd name="T13" fmla="*/ 0 h 806"/>
                  <a:gd name="T14" fmla="*/ 3620 w 3620"/>
                  <a:gd name="T15" fmla="*/ 806 h 806"/>
                </a:gdLst>
                <a:ahLst/>
                <a:cxnLst>
                  <a:cxn ang="T8">
                    <a:pos x="T0" y="T1"/>
                  </a:cxn>
                  <a:cxn ang="T9">
                    <a:pos x="T2" y="T3"/>
                  </a:cxn>
                  <a:cxn ang="T10">
                    <a:pos x="T4" y="T5"/>
                  </a:cxn>
                  <a:cxn ang="T11">
                    <a:pos x="T6" y="T7"/>
                  </a:cxn>
                </a:cxnLst>
                <a:rect l="T12" t="T13" r="T14" b="T15"/>
                <a:pathLst>
                  <a:path w="3620" h="806">
                    <a:moveTo>
                      <a:pt x="0" y="572"/>
                    </a:moveTo>
                    <a:cubicBezTo>
                      <a:pt x="120" y="689"/>
                      <a:pt x="241" y="806"/>
                      <a:pt x="543" y="728"/>
                    </a:cubicBezTo>
                    <a:cubicBezTo>
                      <a:pt x="845" y="650"/>
                      <a:pt x="1297" y="208"/>
                      <a:pt x="1810" y="104"/>
                    </a:cubicBezTo>
                    <a:cubicBezTo>
                      <a:pt x="2323" y="0"/>
                      <a:pt x="3319" y="52"/>
                      <a:pt x="3620" y="104"/>
                    </a:cubicBezTo>
                  </a:path>
                </a:pathLst>
              </a:custGeom>
              <a:noFill/>
              <a:ln w="9525">
                <a:solidFill>
                  <a:srgbClr val="000000"/>
                </a:solidFill>
                <a:round/>
                <a:headEnd/>
                <a:tailEnd/>
              </a:ln>
            </p:spPr>
            <p:txBody>
              <a:bodyPr/>
              <a:lstStyle/>
              <a:p>
                <a:endParaRPr lang="zh-CN" altLang="en-US"/>
              </a:p>
            </p:txBody>
          </p:sp>
          <p:sp>
            <p:nvSpPr>
              <p:cNvPr id="10341" name="Freeform 133"/>
              <p:cNvSpPr>
                <a:spLocks/>
              </p:cNvSpPr>
              <p:nvPr/>
            </p:nvSpPr>
            <p:spPr bwMode="auto">
              <a:xfrm>
                <a:off x="4276" y="9708"/>
                <a:ext cx="1082" cy="1118"/>
              </a:xfrm>
              <a:custGeom>
                <a:avLst/>
                <a:gdLst>
                  <a:gd name="T0" fmla="*/ 0 w 1267"/>
                  <a:gd name="T1" fmla="*/ 0 h 1430"/>
                  <a:gd name="T2" fmla="*/ 309 w 1267"/>
                  <a:gd name="T3" fmla="*/ 244 h 1430"/>
                  <a:gd name="T4" fmla="*/ 773 w 1267"/>
                  <a:gd name="T5" fmla="*/ 976 h 1430"/>
                  <a:gd name="T6" fmla="*/ 1082 w 1267"/>
                  <a:gd name="T7" fmla="*/ 1098 h 1430"/>
                  <a:gd name="T8" fmla="*/ 0 60000 65536"/>
                  <a:gd name="T9" fmla="*/ 0 60000 65536"/>
                  <a:gd name="T10" fmla="*/ 0 60000 65536"/>
                  <a:gd name="T11" fmla="*/ 0 60000 65536"/>
                  <a:gd name="T12" fmla="*/ 0 w 1267"/>
                  <a:gd name="T13" fmla="*/ 0 h 1430"/>
                  <a:gd name="T14" fmla="*/ 1267 w 1267"/>
                  <a:gd name="T15" fmla="*/ 1430 h 1430"/>
                </a:gdLst>
                <a:ahLst/>
                <a:cxnLst>
                  <a:cxn ang="T8">
                    <a:pos x="T0" y="T1"/>
                  </a:cxn>
                  <a:cxn ang="T9">
                    <a:pos x="T2" y="T3"/>
                  </a:cxn>
                  <a:cxn ang="T10">
                    <a:pos x="T4" y="T5"/>
                  </a:cxn>
                  <a:cxn ang="T11">
                    <a:pos x="T6" y="T7"/>
                  </a:cxn>
                </a:cxnLst>
                <a:rect l="T12" t="T13" r="T14" b="T15"/>
                <a:pathLst>
                  <a:path w="1267" h="1430">
                    <a:moveTo>
                      <a:pt x="0" y="0"/>
                    </a:moveTo>
                    <a:cubicBezTo>
                      <a:pt x="105" y="52"/>
                      <a:pt x="211" y="104"/>
                      <a:pt x="362" y="312"/>
                    </a:cubicBezTo>
                    <a:cubicBezTo>
                      <a:pt x="513" y="520"/>
                      <a:pt x="754" y="1066"/>
                      <a:pt x="905" y="1248"/>
                    </a:cubicBezTo>
                    <a:cubicBezTo>
                      <a:pt x="1056" y="1430"/>
                      <a:pt x="1177" y="1378"/>
                      <a:pt x="1267" y="1404"/>
                    </a:cubicBezTo>
                  </a:path>
                </a:pathLst>
              </a:custGeom>
              <a:noFill/>
              <a:ln w="9525" cap="flat">
                <a:solidFill>
                  <a:srgbClr val="000000"/>
                </a:solidFill>
                <a:prstDash val="lgDashDot"/>
                <a:round/>
                <a:headEnd/>
                <a:tailEnd/>
              </a:ln>
            </p:spPr>
            <p:txBody>
              <a:bodyPr/>
              <a:lstStyle/>
              <a:p>
                <a:endParaRPr lang="zh-CN" altLang="en-US"/>
              </a:p>
            </p:txBody>
          </p:sp>
          <p:sp>
            <p:nvSpPr>
              <p:cNvPr id="10342" name="Line 134"/>
              <p:cNvSpPr>
                <a:spLocks noChangeShapeType="1"/>
              </p:cNvSpPr>
              <p:nvPr/>
            </p:nvSpPr>
            <p:spPr bwMode="auto">
              <a:xfrm>
                <a:off x="2893" y="12828"/>
                <a:ext cx="1262" cy="0"/>
              </a:xfrm>
              <a:prstGeom prst="line">
                <a:avLst/>
              </a:prstGeom>
              <a:noFill/>
              <a:ln w="9525">
                <a:solidFill>
                  <a:srgbClr val="000000"/>
                </a:solidFill>
                <a:round/>
                <a:headEnd/>
                <a:tailEnd/>
              </a:ln>
            </p:spPr>
            <p:txBody>
              <a:bodyPr/>
              <a:lstStyle/>
              <a:p>
                <a:endParaRPr lang="zh-CN" altLang="en-US"/>
              </a:p>
            </p:txBody>
          </p:sp>
          <p:sp>
            <p:nvSpPr>
              <p:cNvPr id="10343" name="Freeform 135"/>
              <p:cNvSpPr>
                <a:spLocks/>
              </p:cNvSpPr>
              <p:nvPr/>
            </p:nvSpPr>
            <p:spPr bwMode="auto">
              <a:xfrm>
                <a:off x="4170" y="11862"/>
                <a:ext cx="3966" cy="1014"/>
              </a:xfrm>
              <a:custGeom>
                <a:avLst/>
                <a:gdLst>
                  <a:gd name="T0" fmla="*/ 0 w 3982"/>
                  <a:gd name="T1" fmla="*/ 978 h 1482"/>
                  <a:gd name="T2" fmla="*/ 541 w 3982"/>
                  <a:gd name="T3" fmla="*/ 765 h 1482"/>
                  <a:gd name="T4" fmla="*/ 901 w 3982"/>
                  <a:gd name="T5" fmla="*/ 125 h 1482"/>
                  <a:gd name="T6" fmla="*/ 1622 w 3982"/>
                  <a:gd name="T7" fmla="*/ 125 h 1482"/>
                  <a:gd name="T8" fmla="*/ 2344 w 3982"/>
                  <a:gd name="T9" fmla="*/ 872 h 1482"/>
                  <a:gd name="T10" fmla="*/ 3966 w 3982"/>
                  <a:gd name="T11" fmla="*/ 978 h 1482"/>
                  <a:gd name="T12" fmla="*/ 0 60000 65536"/>
                  <a:gd name="T13" fmla="*/ 0 60000 65536"/>
                  <a:gd name="T14" fmla="*/ 0 60000 65536"/>
                  <a:gd name="T15" fmla="*/ 0 60000 65536"/>
                  <a:gd name="T16" fmla="*/ 0 60000 65536"/>
                  <a:gd name="T17" fmla="*/ 0 60000 65536"/>
                  <a:gd name="T18" fmla="*/ 0 w 3982"/>
                  <a:gd name="T19" fmla="*/ 0 h 1482"/>
                  <a:gd name="T20" fmla="*/ 3982 w 3982"/>
                  <a:gd name="T21" fmla="*/ 1482 h 1482"/>
                </a:gdLst>
                <a:ahLst/>
                <a:cxnLst>
                  <a:cxn ang="T12">
                    <a:pos x="T0" y="T1"/>
                  </a:cxn>
                  <a:cxn ang="T13">
                    <a:pos x="T2" y="T3"/>
                  </a:cxn>
                  <a:cxn ang="T14">
                    <a:pos x="T4" y="T5"/>
                  </a:cxn>
                  <a:cxn ang="T15">
                    <a:pos x="T6" y="T7"/>
                  </a:cxn>
                  <a:cxn ang="T16">
                    <a:pos x="T8" y="T9"/>
                  </a:cxn>
                  <a:cxn ang="T17">
                    <a:pos x="T10" y="T11"/>
                  </a:cxn>
                </a:cxnLst>
                <a:rect l="T18" t="T19" r="T20" b="T21"/>
                <a:pathLst>
                  <a:path w="3982" h="1482">
                    <a:moveTo>
                      <a:pt x="0" y="1430"/>
                    </a:moveTo>
                    <a:cubicBezTo>
                      <a:pt x="196" y="1378"/>
                      <a:pt x="392" y="1326"/>
                      <a:pt x="543" y="1118"/>
                    </a:cubicBezTo>
                    <a:cubicBezTo>
                      <a:pt x="694" y="910"/>
                      <a:pt x="724" y="338"/>
                      <a:pt x="905" y="182"/>
                    </a:cubicBezTo>
                    <a:cubicBezTo>
                      <a:pt x="1086" y="26"/>
                      <a:pt x="1388" y="0"/>
                      <a:pt x="1629" y="182"/>
                    </a:cubicBezTo>
                    <a:cubicBezTo>
                      <a:pt x="1870" y="364"/>
                      <a:pt x="1961" y="1066"/>
                      <a:pt x="2353" y="1274"/>
                    </a:cubicBezTo>
                    <a:cubicBezTo>
                      <a:pt x="2745" y="1482"/>
                      <a:pt x="3741" y="1404"/>
                      <a:pt x="3982" y="1430"/>
                    </a:cubicBezTo>
                  </a:path>
                </a:pathLst>
              </a:custGeom>
              <a:noFill/>
              <a:ln w="9525">
                <a:solidFill>
                  <a:srgbClr val="000000"/>
                </a:solidFill>
                <a:round/>
                <a:headEnd/>
                <a:tailEnd/>
              </a:ln>
            </p:spPr>
            <p:txBody>
              <a:bodyPr/>
              <a:lstStyle/>
              <a:p>
                <a:endParaRPr lang="zh-CN" altLang="en-US"/>
              </a:p>
            </p:txBody>
          </p:sp>
          <p:sp>
            <p:nvSpPr>
              <p:cNvPr id="10344" name="Line 136"/>
              <p:cNvSpPr>
                <a:spLocks noChangeShapeType="1"/>
              </p:cNvSpPr>
              <p:nvPr/>
            </p:nvSpPr>
            <p:spPr bwMode="auto">
              <a:xfrm>
                <a:off x="3449" y="12516"/>
                <a:ext cx="0" cy="312"/>
              </a:xfrm>
              <a:prstGeom prst="line">
                <a:avLst/>
              </a:prstGeom>
              <a:noFill/>
              <a:ln w="9525">
                <a:solidFill>
                  <a:srgbClr val="000000"/>
                </a:solidFill>
                <a:round/>
                <a:headEnd/>
                <a:tailEnd type="stealth" w="sm" len="med"/>
              </a:ln>
            </p:spPr>
            <p:txBody>
              <a:bodyPr/>
              <a:lstStyle/>
              <a:p>
                <a:endParaRPr lang="zh-CN" altLang="en-US"/>
              </a:p>
            </p:txBody>
          </p:sp>
          <p:sp>
            <p:nvSpPr>
              <p:cNvPr id="10345" name="Line 137"/>
              <p:cNvSpPr>
                <a:spLocks noChangeShapeType="1"/>
              </p:cNvSpPr>
              <p:nvPr/>
            </p:nvSpPr>
            <p:spPr bwMode="auto">
              <a:xfrm flipV="1">
                <a:off x="3449" y="13140"/>
                <a:ext cx="0" cy="312"/>
              </a:xfrm>
              <a:prstGeom prst="line">
                <a:avLst/>
              </a:prstGeom>
              <a:noFill/>
              <a:ln w="9525">
                <a:solidFill>
                  <a:srgbClr val="000000"/>
                </a:solidFill>
                <a:round/>
                <a:headEnd/>
                <a:tailEnd type="stealth" w="sm" len="med"/>
              </a:ln>
            </p:spPr>
            <p:txBody>
              <a:bodyPr/>
              <a:lstStyle/>
              <a:p>
                <a:endParaRPr lang="zh-CN" altLang="en-US"/>
              </a:p>
            </p:txBody>
          </p:sp>
          <p:sp>
            <p:nvSpPr>
              <p:cNvPr id="10346" name="Line 138"/>
              <p:cNvSpPr>
                <a:spLocks noChangeShapeType="1"/>
              </p:cNvSpPr>
              <p:nvPr/>
            </p:nvSpPr>
            <p:spPr bwMode="auto">
              <a:xfrm>
                <a:off x="7611" y="12546"/>
                <a:ext cx="0" cy="312"/>
              </a:xfrm>
              <a:prstGeom prst="line">
                <a:avLst/>
              </a:prstGeom>
              <a:noFill/>
              <a:ln w="9525">
                <a:solidFill>
                  <a:srgbClr val="000000"/>
                </a:solidFill>
                <a:round/>
                <a:headEnd/>
                <a:tailEnd type="stealth" w="sm" len="med"/>
              </a:ln>
            </p:spPr>
            <p:txBody>
              <a:bodyPr/>
              <a:lstStyle/>
              <a:p>
                <a:endParaRPr lang="zh-CN" altLang="en-US"/>
              </a:p>
            </p:txBody>
          </p:sp>
          <p:sp>
            <p:nvSpPr>
              <p:cNvPr id="10347" name="Line 139"/>
              <p:cNvSpPr>
                <a:spLocks noChangeShapeType="1"/>
              </p:cNvSpPr>
              <p:nvPr/>
            </p:nvSpPr>
            <p:spPr bwMode="auto">
              <a:xfrm flipV="1">
                <a:off x="7626" y="13140"/>
                <a:ext cx="0" cy="312"/>
              </a:xfrm>
              <a:prstGeom prst="line">
                <a:avLst/>
              </a:prstGeom>
              <a:noFill/>
              <a:ln w="9525">
                <a:solidFill>
                  <a:srgbClr val="000000"/>
                </a:solidFill>
                <a:round/>
                <a:headEnd/>
                <a:tailEnd type="stealth" w="sm" len="med"/>
              </a:ln>
            </p:spPr>
            <p:txBody>
              <a:bodyPr/>
              <a:lstStyle/>
              <a:p>
                <a:endParaRPr lang="zh-CN" altLang="en-US"/>
              </a:p>
            </p:txBody>
          </p:sp>
          <p:sp>
            <p:nvSpPr>
              <p:cNvPr id="10348" name="Text Box 140"/>
              <p:cNvSpPr txBox="1">
                <a:spLocks noChangeArrowheads="1"/>
              </p:cNvSpPr>
              <p:nvPr/>
            </p:nvSpPr>
            <p:spPr bwMode="auto">
              <a:xfrm>
                <a:off x="5433" y="12288"/>
                <a:ext cx="700" cy="777"/>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a:p>
                <a:pPr algn="just" eaLnBrk="0" hangingPunct="0"/>
                <a:endParaRPr lang="zh-CN" altLang="en-US" sz="2400">
                  <a:latin typeface="Times New Roman" pitchFamily="18" charset="0"/>
                </a:endParaRPr>
              </a:p>
            </p:txBody>
          </p:sp>
          <p:sp>
            <p:nvSpPr>
              <p:cNvPr id="10349" name="Text Box 141"/>
              <p:cNvSpPr txBox="1">
                <a:spLocks noChangeArrowheads="1"/>
              </p:cNvSpPr>
              <p:nvPr/>
            </p:nvSpPr>
            <p:spPr bwMode="auto">
              <a:xfrm>
                <a:off x="7295" y="11856"/>
                <a:ext cx="701" cy="777"/>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a:p>
                <a:pPr algn="just" eaLnBrk="0" hangingPunct="0"/>
                <a:endParaRPr lang="zh-CN" altLang="en-US" sz="2400">
                  <a:latin typeface="Times New Roman" pitchFamily="18" charset="0"/>
                </a:endParaRPr>
              </a:p>
            </p:txBody>
          </p:sp>
          <p:sp>
            <p:nvSpPr>
              <p:cNvPr id="10350" name="Line 142"/>
              <p:cNvSpPr>
                <a:spLocks noChangeShapeType="1"/>
              </p:cNvSpPr>
              <p:nvPr/>
            </p:nvSpPr>
            <p:spPr bwMode="auto">
              <a:xfrm>
                <a:off x="5430" y="11892"/>
                <a:ext cx="0" cy="1248"/>
              </a:xfrm>
              <a:prstGeom prst="line">
                <a:avLst/>
              </a:prstGeom>
              <a:noFill/>
              <a:ln w="9525">
                <a:solidFill>
                  <a:srgbClr val="000000"/>
                </a:solidFill>
                <a:round/>
                <a:headEnd type="stealth" w="sm" len="med"/>
                <a:tailEnd type="stealth" w="sm" len="med"/>
              </a:ln>
            </p:spPr>
            <p:txBody>
              <a:bodyPr/>
              <a:lstStyle/>
              <a:p>
                <a:endParaRPr lang="zh-CN" altLang="en-US"/>
              </a:p>
            </p:txBody>
          </p:sp>
          <p:sp>
            <p:nvSpPr>
              <p:cNvPr id="10351" name="Text Box 143"/>
              <p:cNvSpPr txBox="1">
                <a:spLocks noChangeArrowheads="1"/>
              </p:cNvSpPr>
              <p:nvPr/>
            </p:nvSpPr>
            <p:spPr bwMode="auto">
              <a:xfrm>
                <a:off x="3990" y="6588"/>
                <a:ext cx="721"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1</a:t>
                </a:r>
              </a:p>
            </p:txBody>
          </p:sp>
          <p:sp>
            <p:nvSpPr>
              <p:cNvPr id="10352" name="Text Box 144"/>
              <p:cNvSpPr txBox="1">
                <a:spLocks noChangeArrowheads="1"/>
              </p:cNvSpPr>
              <p:nvPr/>
            </p:nvSpPr>
            <p:spPr bwMode="auto">
              <a:xfrm>
                <a:off x="3945" y="11394"/>
                <a:ext cx="722"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1</a:t>
                </a:r>
              </a:p>
            </p:txBody>
          </p:sp>
          <p:sp>
            <p:nvSpPr>
              <p:cNvPr id="10353" name="Text Box 145"/>
              <p:cNvSpPr txBox="1">
                <a:spLocks noChangeArrowheads="1"/>
              </p:cNvSpPr>
              <p:nvPr/>
            </p:nvSpPr>
            <p:spPr bwMode="auto">
              <a:xfrm>
                <a:off x="5403" y="11409"/>
                <a:ext cx="721"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2</a:t>
                </a:r>
              </a:p>
            </p:txBody>
          </p:sp>
          <p:sp>
            <p:nvSpPr>
              <p:cNvPr id="10354" name="Text Box 146"/>
              <p:cNvSpPr txBox="1">
                <a:spLocks noChangeArrowheads="1"/>
              </p:cNvSpPr>
              <p:nvPr/>
            </p:nvSpPr>
            <p:spPr bwMode="auto">
              <a:xfrm>
                <a:off x="5252" y="6588"/>
                <a:ext cx="722"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2</a:t>
                </a:r>
              </a:p>
            </p:txBody>
          </p:sp>
          <p:sp>
            <p:nvSpPr>
              <p:cNvPr id="10355" name="Text Box 147"/>
              <p:cNvSpPr txBox="1">
                <a:spLocks noChangeArrowheads="1"/>
              </p:cNvSpPr>
              <p:nvPr/>
            </p:nvSpPr>
            <p:spPr bwMode="auto">
              <a:xfrm>
                <a:off x="7295" y="6633"/>
                <a:ext cx="722"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3</a:t>
                </a:r>
              </a:p>
            </p:txBody>
          </p:sp>
          <p:sp>
            <p:nvSpPr>
              <p:cNvPr id="10356" name="Text Box 148"/>
              <p:cNvSpPr txBox="1">
                <a:spLocks noChangeArrowheads="1"/>
              </p:cNvSpPr>
              <p:nvPr/>
            </p:nvSpPr>
            <p:spPr bwMode="auto">
              <a:xfrm>
                <a:off x="7280" y="11418"/>
                <a:ext cx="722"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3</a:t>
                </a:r>
              </a:p>
            </p:txBody>
          </p:sp>
          <p:sp>
            <p:nvSpPr>
              <p:cNvPr id="10357" name="Line 149"/>
              <p:cNvSpPr>
                <a:spLocks noChangeShapeType="1"/>
              </p:cNvSpPr>
              <p:nvPr/>
            </p:nvSpPr>
            <p:spPr bwMode="auto">
              <a:xfrm>
                <a:off x="7777" y="9708"/>
                <a:ext cx="0" cy="312"/>
              </a:xfrm>
              <a:prstGeom prst="line">
                <a:avLst/>
              </a:prstGeom>
              <a:noFill/>
              <a:ln w="9525">
                <a:solidFill>
                  <a:srgbClr val="000000"/>
                </a:solidFill>
                <a:round/>
                <a:headEnd/>
                <a:tailEnd/>
              </a:ln>
            </p:spPr>
            <p:txBody>
              <a:bodyPr/>
              <a:lstStyle/>
              <a:p>
                <a:endParaRPr lang="zh-CN" altLang="en-US"/>
              </a:p>
            </p:txBody>
          </p:sp>
          <p:sp>
            <p:nvSpPr>
              <p:cNvPr id="10358" name="Line 150"/>
              <p:cNvSpPr>
                <a:spLocks noChangeShapeType="1"/>
              </p:cNvSpPr>
              <p:nvPr/>
            </p:nvSpPr>
            <p:spPr bwMode="auto">
              <a:xfrm>
                <a:off x="7777" y="9243"/>
                <a:ext cx="0" cy="468"/>
              </a:xfrm>
              <a:prstGeom prst="line">
                <a:avLst/>
              </a:prstGeom>
              <a:noFill/>
              <a:ln w="9525">
                <a:solidFill>
                  <a:srgbClr val="000000"/>
                </a:solidFill>
                <a:round/>
                <a:headEnd/>
                <a:tailEnd type="stealth" w="sm" len="med"/>
              </a:ln>
            </p:spPr>
            <p:txBody>
              <a:bodyPr/>
              <a:lstStyle/>
              <a:p>
                <a:endParaRPr lang="zh-CN" altLang="en-US"/>
              </a:p>
            </p:txBody>
          </p:sp>
          <p:sp>
            <p:nvSpPr>
              <p:cNvPr id="10359" name="Text Box 151"/>
              <p:cNvSpPr txBox="1">
                <a:spLocks noChangeArrowheads="1"/>
              </p:cNvSpPr>
              <p:nvPr/>
            </p:nvSpPr>
            <p:spPr bwMode="auto">
              <a:xfrm>
                <a:off x="7476" y="8559"/>
                <a:ext cx="700" cy="777"/>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a:p>
                <a:pPr algn="just" eaLnBrk="0" hangingPunct="0"/>
                <a:endParaRPr lang="zh-CN" altLang="en-US" sz="2400">
                  <a:latin typeface="Times New Roman" pitchFamily="18" charset="0"/>
                </a:endParaRPr>
              </a:p>
            </p:txBody>
          </p:sp>
          <p:sp>
            <p:nvSpPr>
              <p:cNvPr id="10360" name="Text Box 152"/>
              <p:cNvSpPr txBox="1">
                <a:spLocks noChangeArrowheads="1"/>
              </p:cNvSpPr>
              <p:nvPr/>
            </p:nvSpPr>
            <p:spPr bwMode="auto">
              <a:xfrm>
                <a:off x="2524" y="9864"/>
                <a:ext cx="565" cy="1284"/>
              </a:xfrm>
              <a:prstGeom prst="rect">
                <a:avLst/>
              </a:prstGeom>
              <a:noFill/>
              <a:ln w="9525">
                <a:noFill/>
                <a:miter lim="800000"/>
                <a:headEnd/>
                <a:tailEnd/>
              </a:ln>
            </p:spPr>
            <p:txBody>
              <a:bodyPr/>
              <a:lstStyle/>
              <a:p>
                <a:pPr algn="just" eaLnBrk="0" hangingPunct="0"/>
                <a:endParaRPr lang="zh-CN" altLang="en-US" sz="2400">
                  <a:latin typeface="Times New Roman" pitchFamily="18" charset="0"/>
                </a:endParaRPr>
              </a:p>
            </p:txBody>
          </p:sp>
        </p:grpSp>
      </p:grpSp>
    </p:spTree>
  </p:cSld>
  <p:clrMapOvr>
    <a:masterClrMapping/>
  </p:clrMapOvr>
  <p:transition>
    <p:sndAc>
      <p:stSnd>
        <p:snd r:embed="rId4" name="chimes.wav"/>
      </p:stSnd>
    </p:sndAc>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3" name="内容占位符 2"/>
          <p:cNvSpPr>
            <a:spLocks noGrp="1"/>
          </p:cNvSpPr>
          <p:nvPr>
            <p:ph idx="1"/>
          </p:nvPr>
        </p:nvSpPr>
        <p:spPr>
          <a:xfrm>
            <a:off x="428625" y="1357313"/>
            <a:ext cx="8229600" cy="4525962"/>
          </a:xfrm>
        </p:spPr>
        <p:txBody>
          <a:bodyPr/>
          <a:lstStyle/>
          <a:p>
            <a:pPr eaLnBrk="1" hangingPunct="1"/>
            <a:r>
              <a:rPr lang="zh-CN" altLang="en-US" sz="2400" b="1" smtClean="0"/>
              <a:t>城市庞大的水管网进行输配，从水厂到用户水表种类繁多，大口径水表的计量精度一直存在问题，水表种类大致有孔板、电磁、超声、插入式流量计等，除孔板外，其它类型大口径水表的校验不断困扰着用户。</a:t>
            </a:r>
            <a:endParaRPr lang="en-US" altLang="zh-CN" sz="2400" b="1" smtClean="0"/>
          </a:p>
          <a:p>
            <a:pPr eaLnBrk="1" hangingPunct="1"/>
            <a:r>
              <a:rPr lang="zh-CN" altLang="en-US" sz="2400" b="1" smtClean="0"/>
              <a:t>我国家用水表年产量估计在</a:t>
            </a:r>
            <a:r>
              <a:rPr lang="en-US" altLang="zh-CN" sz="2400" b="1" smtClean="0"/>
              <a:t>1000</a:t>
            </a:r>
            <a:r>
              <a:rPr lang="zh-CN" altLang="en-US" sz="2400" b="1" smtClean="0"/>
              <a:t>万只以上，家用水表为</a:t>
            </a:r>
            <a:r>
              <a:rPr lang="zh-CN" altLang="en-US" sz="2400" b="1" smtClean="0">
                <a:solidFill>
                  <a:srgbClr val="FF0000"/>
                </a:solidFill>
              </a:rPr>
              <a:t>叶轮式，不但精度低，计量抄表</a:t>
            </a:r>
            <a:r>
              <a:rPr lang="zh-CN" altLang="en-US" sz="2400" b="1" smtClean="0"/>
              <a:t>需大量人工亦是个问题。</a:t>
            </a:r>
            <a:endParaRPr lang="en-US" altLang="zh-CN" sz="2400" b="1" smtClean="0"/>
          </a:p>
          <a:p>
            <a:pPr eaLnBrk="1" hangingPunct="1"/>
            <a:r>
              <a:rPr lang="zh-CN" altLang="en-US" sz="2400" b="1" smtClean="0"/>
              <a:t>水价的提高如计量</a:t>
            </a:r>
            <a:r>
              <a:rPr lang="zh-CN" altLang="en-US" sz="2400" b="1" smtClean="0">
                <a:solidFill>
                  <a:srgbClr val="FF0000"/>
                </a:solidFill>
              </a:rPr>
              <a:t>精度不相应提高</a:t>
            </a:r>
            <a:r>
              <a:rPr lang="zh-CN" altLang="en-US" sz="2400" b="1" smtClean="0"/>
              <a:t>亦会产生新的矛盾。故家用水表型式性能的改进已提到议事日程。 </a:t>
            </a:r>
          </a:p>
          <a:p>
            <a:pPr eaLnBrk="1" hangingPunct="1">
              <a:buFont typeface="Wingdings" pitchFamily="2" charset="2"/>
              <a:buNone/>
            </a:pPr>
            <a:endParaRPr lang="zh-CN" altLang="en-US" sz="2400" b="1" smtClean="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7" name="标题 1"/>
          <p:cNvSpPr>
            <a:spLocks noGrp="1"/>
          </p:cNvSpPr>
          <p:nvPr>
            <p:ph type="title"/>
          </p:nvPr>
        </p:nvSpPr>
        <p:spPr>
          <a:xfrm>
            <a:off x="536819" y="404664"/>
            <a:ext cx="8229600" cy="1143000"/>
          </a:xfrm>
        </p:spPr>
        <p:txBody>
          <a:bodyPr/>
          <a:lstStyle/>
          <a:p>
            <a:pPr algn="l" eaLnBrk="1" hangingPunct="1"/>
            <a:r>
              <a:rPr lang="zh-CN" altLang="en-US" sz="2800" b="1" smtClean="0"/>
              <a:t>煤气、天然气 </a:t>
            </a:r>
            <a:br>
              <a:rPr lang="zh-CN" altLang="en-US" sz="2800" b="1" smtClean="0"/>
            </a:br>
            <a:endParaRPr lang="zh-CN" altLang="en-US" sz="2800" b="1" smtClean="0"/>
          </a:p>
        </p:txBody>
      </p:sp>
      <p:sp>
        <p:nvSpPr>
          <p:cNvPr id="766978" name="内容占位符 2"/>
          <p:cNvSpPr>
            <a:spLocks noGrp="1"/>
          </p:cNvSpPr>
          <p:nvPr>
            <p:ph idx="1"/>
          </p:nvPr>
        </p:nvSpPr>
        <p:spPr>
          <a:xfrm>
            <a:off x="539750" y="1341438"/>
            <a:ext cx="7958138" cy="4375150"/>
          </a:xfrm>
        </p:spPr>
        <p:txBody>
          <a:bodyPr/>
          <a:lstStyle/>
          <a:p>
            <a:pPr eaLnBrk="1" hangingPunct="1"/>
            <a:r>
              <a:rPr lang="zh-CN" altLang="en-US" sz="2400" b="1" smtClean="0"/>
              <a:t>煤气的流量计量由于</a:t>
            </a:r>
            <a:r>
              <a:rPr lang="zh-CN" altLang="en-US" sz="2400" b="1" smtClean="0">
                <a:solidFill>
                  <a:srgbClr val="FF0000"/>
                </a:solidFill>
              </a:rPr>
              <a:t>介质脏、含湿高、大口径、低流速、宽范围度</a:t>
            </a:r>
            <a:r>
              <a:rPr lang="zh-CN" altLang="en-US" sz="2400" b="1" smtClean="0"/>
              <a:t>等为困难的测量问题，一直未能很好的解决。</a:t>
            </a:r>
          </a:p>
          <a:p>
            <a:pPr eaLnBrk="1" hangingPunct="1"/>
            <a:r>
              <a:rPr lang="zh-CN" altLang="en-US" sz="2400" b="1" smtClean="0"/>
              <a:t>天然气是高效、清洁的燃料，优质的化工原料，并有望成为城市汽车的清洁燃料。</a:t>
            </a:r>
            <a:endParaRPr lang="en-US" altLang="zh-CN" sz="2400" b="1" smtClean="0"/>
          </a:p>
          <a:p>
            <a:pPr eaLnBrk="1" hangingPunct="1"/>
            <a:r>
              <a:rPr lang="zh-CN" altLang="en-US" sz="2400" b="1" smtClean="0"/>
              <a:t>天然气从气井开采经处理（脱硫、脱水）集输到城市要经过许多复杂的工艺过程，从计量角度对被测介质可分为三种类型：</a:t>
            </a:r>
            <a:endParaRPr lang="en-US" altLang="zh-CN" sz="2400" b="1" smtClean="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1" name="内容占位符 2"/>
          <p:cNvSpPr>
            <a:spLocks noGrp="1"/>
          </p:cNvSpPr>
          <p:nvPr>
            <p:ph idx="1"/>
          </p:nvPr>
        </p:nvSpPr>
        <p:spPr>
          <a:xfrm>
            <a:off x="0" y="1268413"/>
            <a:ext cx="8676456" cy="5256212"/>
          </a:xfrm>
        </p:spPr>
        <p:txBody>
          <a:bodyPr/>
          <a:lstStyle/>
          <a:p>
            <a:pPr lvl="1" eaLnBrk="1" hangingPunct="1">
              <a:lnSpc>
                <a:spcPct val="120000"/>
              </a:lnSpc>
              <a:spcBef>
                <a:spcPct val="0"/>
              </a:spcBef>
            </a:pPr>
            <a:r>
              <a:rPr lang="zh-CN" altLang="en-US" sz="2400" b="1" smtClean="0"/>
              <a:t>第一种类型：气井到集气站、脱硫厂及脱水厂称为原料气，具有多相、高压、腐蚀、中小口径等特点；</a:t>
            </a:r>
            <a:endParaRPr lang="en-US" altLang="zh-CN" sz="2400" b="1" smtClean="0"/>
          </a:p>
          <a:p>
            <a:pPr lvl="1" eaLnBrk="1" hangingPunct="1">
              <a:lnSpc>
                <a:spcPct val="120000"/>
              </a:lnSpc>
              <a:spcBef>
                <a:spcPct val="0"/>
              </a:spcBef>
            </a:pPr>
            <a:r>
              <a:rPr lang="zh-CN" altLang="en-US" sz="2400" b="1" smtClean="0"/>
              <a:t>第二种类型：处理厂出来后称为</a:t>
            </a:r>
            <a:r>
              <a:rPr lang="zh-CN" altLang="en-US" sz="2400" b="1" smtClean="0">
                <a:solidFill>
                  <a:srgbClr val="FF0000"/>
                </a:solidFill>
              </a:rPr>
              <a:t>净化气</a:t>
            </a:r>
            <a:r>
              <a:rPr lang="zh-CN" altLang="en-US" sz="2400" b="1" smtClean="0"/>
              <a:t>，经长输管线送到城市，具有</a:t>
            </a:r>
            <a:r>
              <a:rPr lang="zh-CN" altLang="en-US" sz="2400" b="1" smtClean="0">
                <a:solidFill>
                  <a:srgbClr val="FF0000"/>
                </a:solidFill>
              </a:rPr>
              <a:t>单相、中压、大口径、要求高精度</a:t>
            </a:r>
            <a:r>
              <a:rPr lang="zh-CN" altLang="en-US" sz="2400" b="1" smtClean="0"/>
              <a:t>计量的特点；</a:t>
            </a:r>
            <a:endParaRPr lang="en-US" altLang="zh-CN" sz="2400" b="1" smtClean="0"/>
          </a:p>
          <a:p>
            <a:pPr lvl="1" eaLnBrk="1" hangingPunct="1">
              <a:spcBef>
                <a:spcPct val="0"/>
              </a:spcBef>
            </a:pPr>
            <a:r>
              <a:rPr lang="zh-CN" altLang="en-US" sz="2400" b="1" smtClean="0"/>
              <a:t>第三种类型：城市广大用户使用的</a:t>
            </a:r>
            <a:r>
              <a:rPr lang="zh-CN" altLang="en-US" sz="2400" b="1" smtClean="0">
                <a:solidFill>
                  <a:srgbClr val="FF0000"/>
                </a:solidFill>
              </a:rPr>
              <a:t>天然气，具有单相低压或常压、中小口径、计量精度适中</a:t>
            </a:r>
            <a:r>
              <a:rPr lang="zh-CN" altLang="en-US" sz="2400" b="1" smtClean="0"/>
              <a:t>等。</a:t>
            </a:r>
            <a:endParaRPr lang="en-US" altLang="zh-CN" sz="2400" b="1" smtClean="0"/>
          </a:p>
          <a:p>
            <a:pPr lvl="1" eaLnBrk="1" hangingPunct="1">
              <a:lnSpc>
                <a:spcPct val="120000"/>
              </a:lnSpc>
              <a:spcBef>
                <a:spcPct val="0"/>
              </a:spcBef>
              <a:buFont typeface="Wingdings" pitchFamily="2" charset="2"/>
              <a:buNone/>
            </a:pPr>
            <a:r>
              <a:rPr lang="zh-CN" altLang="en-US" sz="2400" b="1" smtClean="0"/>
              <a:t>     第一种类型尚无合适流量计可用</a:t>
            </a:r>
            <a:r>
              <a:rPr lang="en-US" altLang="zh-CN" sz="2400" b="1" smtClean="0"/>
              <a:t>;</a:t>
            </a:r>
          </a:p>
          <a:p>
            <a:pPr lvl="1" eaLnBrk="1" hangingPunct="1">
              <a:lnSpc>
                <a:spcPct val="120000"/>
              </a:lnSpc>
              <a:spcBef>
                <a:spcPct val="0"/>
              </a:spcBef>
              <a:buFont typeface="Wingdings" pitchFamily="2" charset="2"/>
              <a:buNone/>
            </a:pPr>
            <a:r>
              <a:rPr lang="zh-CN" altLang="en-US" sz="2400" b="1" smtClean="0"/>
              <a:t>     第二种类型采用孔板、涡轮、超声等</a:t>
            </a:r>
            <a:r>
              <a:rPr lang="en-US" altLang="zh-CN" sz="2400" b="1" smtClean="0"/>
              <a:t>;</a:t>
            </a:r>
          </a:p>
          <a:p>
            <a:pPr lvl="1" eaLnBrk="1" hangingPunct="1">
              <a:lnSpc>
                <a:spcPct val="120000"/>
              </a:lnSpc>
              <a:spcBef>
                <a:spcPct val="0"/>
              </a:spcBef>
              <a:buFont typeface="Wingdings" pitchFamily="2" charset="2"/>
              <a:buNone/>
            </a:pPr>
            <a:r>
              <a:rPr lang="zh-CN" altLang="en-US" sz="2400" b="1" smtClean="0"/>
              <a:t>    第三种类型除上述仪表外还有涡街、腰轮、膜式气量计（家用煤气表）等。</a:t>
            </a:r>
          </a:p>
          <a:p>
            <a:pPr lvl="1" eaLnBrk="1" hangingPunct="1">
              <a:lnSpc>
                <a:spcPct val="120000"/>
              </a:lnSpc>
              <a:spcBef>
                <a:spcPct val="0"/>
              </a:spcBef>
              <a:buFont typeface="Wingdings" pitchFamily="2" charset="2"/>
              <a:buNone/>
            </a:pPr>
            <a:endParaRPr lang="en-US" altLang="zh-CN" sz="2400" b="1" smtClean="0"/>
          </a:p>
          <a:p>
            <a:pPr lvl="1" eaLnBrk="1" hangingPunct="1">
              <a:lnSpc>
                <a:spcPct val="120000"/>
              </a:lnSpc>
              <a:spcBef>
                <a:spcPct val="0"/>
              </a:spcBef>
              <a:buFont typeface="Wingdings" pitchFamily="2" charset="2"/>
              <a:buNone/>
            </a:pPr>
            <a:r>
              <a:rPr lang="en-US" altLang="zh-CN" sz="2400" b="1" smtClean="0"/>
              <a:t>		</a:t>
            </a:r>
            <a:r>
              <a:rPr lang="zh-CN" altLang="en-US" sz="2400" b="1" smtClean="0"/>
              <a:t> </a:t>
            </a:r>
          </a:p>
          <a:p>
            <a:pPr eaLnBrk="1" hangingPunct="1">
              <a:buFont typeface="Wingdings" pitchFamily="2" charset="2"/>
              <a:buNone/>
            </a:pPr>
            <a:endParaRPr lang="zh-CN" altLang="en-US" sz="2400" smtClean="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algn="l" eaLnBrk="1" fontAlgn="auto" hangingPunct="1">
              <a:spcAft>
                <a:spcPts val="0"/>
              </a:spcAft>
              <a:defRPr/>
            </a:pPr>
            <a:r>
              <a:rPr lang="zh-CN" altLang="en-US" dirty="0" smtClean="0"/>
              <a:t>蒸汽 </a:t>
            </a:r>
            <a:br>
              <a:rPr lang="zh-CN" altLang="en-US" dirty="0" smtClean="0"/>
            </a:br>
            <a:endParaRPr lang="zh-CN" altLang="en-US" dirty="0"/>
          </a:p>
        </p:txBody>
      </p:sp>
      <p:sp>
        <p:nvSpPr>
          <p:cNvPr id="769026" name="内容占位符 2"/>
          <p:cNvSpPr>
            <a:spLocks noGrp="1"/>
          </p:cNvSpPr>
          <p:nvPr>
            <p:ph idx="1"/>
          </p:nvPr>
        </p:nvSpPr>
        <p:spPr>
          <a:xfrm>
            <a:off x="285750" y="1417638"/>
            <a:ext cx="8572500" cy="4519612"/>
          </a:xfrm>
        </p:spPr>
        <p:txBody>
          <a:bodyPr/>
          <a:lstStyle/>
          <a:p>
            <a:pPr eaLnBrk="1" hangingPunct="1"/>
            <a:r>
              <a:rPr lang="zh-CN" altLang="en-US" sz="2400" b="1" smtClean="0">
                <a:latin typeface="Times New Roman" pitchFamily="18" charset="0"/>
                <a:cs typeface="Times New Roman" pitchFamily="18" charset="0"/>
              </a:rPr>
              <a:t>蒸汽</a:t>
            </a:r>
            <a:r>
              <a:rPr lang="zh-CN" altLang="en-US" sz="2400" b="1" smtClean="0">
                <a:latin typeface="Times New Roman" pitchFamily="18" charset="0"/>
                <a:cs typeface="Times New Roman" pitchFamily="18" charset="0"/>
              </a:rPr>
              <a:t>分过热蒸汽和饱和蒸汽。</a:t>
            </a:r>
            <a:r>
              <a:rPr lang="zh-CN" altLang="en-US" sz="2400" b="1" smtClean="0">
                <a:solidFill>
                  <a:srgbClr val="FF0000"/>
                </a:solidFill>
                <a:latin typeface="Times New Roman" pitchFamily="18" charset="0"/>
                <a:cs typeface="Times New Roman" pitchFamily="18" charset="0"/>
              </a:rPr>
              <a:t>过热蒸汽</a:t>
            </a:r>
            <a:r>
              <a:rPr lang="zh-CN" altLang="en-US" sz="2400" b="1" smtClean="0">
                <a:latin typeface="Times New Roman" pitchFamily="18" charset="0"/>
                <a:cs typeface="Times New Roman" pitchFamily="18" charset="0"/>
              </a:rPr>
              <a:t>为单相介质，在火力发电厂中</a:t>
            </a:r>
            <a:r>
              <a:rPr lang="zh-CN" altLang="en-US" sz="2400" b="1" smtClean="0">
                <a:solidFill>
                  <a:srgbClr val="FF0000"/>
                </a:solidFill>
                <a:latin typeface="Times New Roman" pitchFamily="18" charset="0"/>
                <a:cs typeface="Times New Roman" pitchFamily="18" charset="0"/>
              </a:rPr>
              <a:t>过热蒸汽推动汽轮机带动发电机</a:t>
            </a:r>
            <a:r>
              <a:rPr lang="zh-CN" altLang="en-US" sz="2400" b="1" smtClean="0">
                <a:latin typeface="Times New Roman" pitchFamily="18" charset="0"/>
                <a:cs typeface="Times New Roman" pitchFamily="18" charset="0"/>
              </a:rPr>
              <a:t>发电，现代火力发电厂机组为高压高温状态，过热蒸汽流量采用</a:t>
            </a:r>
            <a:r>
              <a:rPr lang="zh-CN" altLang="en-US" sz="2400" b="1" smtClean="0">
                <a:solidFill>
                  <a:srgbClr val="FF0000"/>
                </a:solidFill>
                <a:latin typeface="Times New Roman" pitchFamily="18" charset="0"/>
                <a:cs typeface="Times New Roman" pitchFamily="18" charset="0"/>
              </a:rPr>
              <a:t>喷嘴测量</a:t>
            </a:r>
            <a:r>
              <a:rPr lang="zh-CN" altLang="en-US" sz="2400" b="1" smtClean="0">
                <a:latin typeface="Times New Roman" pitchFamily="18" charset="0"/>
                <a:cs typeface="Times New Roman" pitchFamily="18" charset="0"/>
              </a:rPr>
              <a:t>，有国际标准或国家标准做为依据。</a:t>
            </a:r>
            <a:endParaRPr lang="en-US" altLang="zh-CN" sz="2400" b="1" smtClean="0">
              <a:latin typeface="Times New Roman" pitchFamily="18" charset="0"/>
              <a:cs typeface="Times New Roman" pitchFamily="18" charset="0"/>
            </a:endParaRPr>
          </a:p>
          <a:p>
            <a:pPr eaLnBrk="1" hangingPunct="1"/>
            <a:r>
              <a:rPr lang="zh-CN" altLang="en-US" sz="2400" b="1" smtClean="0">
                <a:solidFill>
                  <a:srgbClr val="FF0000"/>
                </a:solidFill>
                <a:latin typeface="Times New Roman" pitchFamily="18" charset="0"/>
                <a:cs typeface="Times New Roman" pitchFamily="18" charset="0"/>
              </a:rPr>
              <a:t>饱和蒸汽</a:t>
            </a:r>
            <a:r>
              <a:rPr lang="zh-CN" altLang="en-US" sz="2400" b="1" smtClean="0">
                <a:latin typeface="Times New Roman" pitchFamily="18" charset="0"/>
                <a:cs typeface="Times New Roman" pitchFamily="18" charset="0"/>
              </a:rPr>
              <a:t>是由工业锅炉生产的一般为</a:t>
            </a:r>
            <a:r>
              <a:rPr lang="zh-CN" altLang="en-US" sz="2400" b="1" smtClean="0">
                <a:solidFill>
                  <a:srgbClr val="FF0000"/>
                </a:solidFill>
                <a:latin typeface="Times New Roman" pitchFamily="18" charset="0"/>
                <a:cs typeface="Times New Roman" pitchFamily="18" charset="0"/>
              </a:rPr>
              <a:t>低压中温状态</a:t>
            </a:r>
            <a:r>
              <a:rPr lang="zh-CN" altLang="en-US" sz="2400" b="1" smtClean="0">
                <a:latin typeface="Times New Roman" pitchFamily="18" charset="0"/>
                <a:cs typeface="Times New Roman" pitchFamily="18" charset="0"/>
              </a:rPr>
              <a:t>，锅炉出口处为饱和蒸汽，但输送到用户处，由于</a:t>
            </a:r>
            <a:r>
              <a:rPr lang="zh-CN" altLang="en-US" sz="2400" b="1" smtClean="0">
                <a:solidFill>
                  <a:srgbClr val="FF0000"/>
                </a:solidFill>
                <a:latin typeface="Times New Roman" pitchFamily="18" charset="0"/>
                <a:cs typeface="Times New Roman" pitchFamily="18" charset="0"/>
              </a:rPr>
              <a:t>管道热散耗含水量大成为汽水混合物</a:t>
            </a:r>
            <a:r>
              <a:rPr lang="zh-CN" altLang="en-US" sz="2400" b="1" smtClean="0">
                <a:latin typeface="Times New Roman" pitchFamily="18" charset="0"/>
                <a:cs typeface="Times New Roman" pitchFamily="18" charset="0"/>
              </a:rPr>
              <a:t>，对于测量</a:t>
            </a:r>
            <a:r>
              <a:rPr lang="zh-CN" altLang="en-US" sz="2400" b="1" smtClean="0">
                <a:solidFill>
                  <a:srgbClr val="FF0000"/>
                </a:solidFill>
                <a:latin typeface="Times New Roman" pitchFamily="18" charset="0"/>
                <a:cs typeface="Times New Roman" pitchFamily="18" charset="0"/>
              </a:rPr>
              <a:t>混相流</a:t>
            </a:r>
            <a:r>
              <a:rPr lang="zh-CN" altLang="en-US" sz="2400" b="1" smtClean="0">
                <a:latin typeface="Times New Roman" pitchFamily="18" charset="0"/>
                <a:cs typeface="Times New Roman" pitchFamily="18" charset="0"/>
              </a:rPr>
              <a:t>是个困难的测量问题。</a:t>
            </a:r>
            <a:endParaRPr lang="en-US" altLang="zh-CN" sz="2400" b="1" smtClean="0">
              <a:latin typeface="Times New Roman" pitchFamily="18" charset="0"/>
              <a:cs typeface="Times New Roman" pitchFamily="18" charset="0"/>
            </a:endParaRPr>
          </a:p>
          <a:p>
            <a:pPr eaLnBrk="1" hangingPunct="1"/>
            <a:r>
              <a:rPr lang="zh-CN" altLang="en-US" sz="2400" b="1" smtClean="0">
                <a:latin typeface="Times New Roman" pitchFamily="18" charset="0"/>
                <a:cs typeface="Times New Roman" pitchFamily="18" charset="0"/>
              </a:rPr>
              <a:t>据估计我国煤产量</a:t>
            </a:r>
            <a:r>
              <a:rPr lang="en-US" altLang="zh-CN" sz="2400" b="1" smtClean="0">
                <a:latin typeface="Times New Roman" pitchFamily="18" charset="0"/>
                <a:cs typeface="Times New Roman" pitchFamily="18" charset="0"/>
              </a:rPr>
              <a:t>1/3</a:t>
            </a:r>
            <a:r>
              <a:rPr lang="zh-CN" altLang="en-US" sz="2400" b="1" smtClean="0">
                <a:latin typeface="Times New Roman" pitchFamily="18" charset="0"/>
                <a:cs typeface="Times New Roman" pitchFamily="18" charset="0"/>
              </a:rPr>
              <a:t>～</a:t>
            </a:r>
            <a:r>
              <a:rPr lang="en-US" altLang="zh-CN" sz="2400" b="1" smtClean="0">
                <a:latin typeface="Times New Roman" pitchFamily="18" charset="0"/>
                <a:cs typeface="Times New Roman" pitchFamily="18" charset="0"/>
              </a:rPr>
              <a:t>1/4</a:t>
            </a:r>
            <a:r>
              <a:rPr lang="zh-CN" altLang="en-US" sz="2400" b="1" smtClean="0">
                <a:latin typeface="Times New Roman" pitchFamily="18" charset="0"/>
                <a:cs typeface="Times New Roman" pitchFamily="18" charset="0"/>
              </a:rPr>
              <a:t>用于</a:t>
            </a:r>
            <a:r>
              <a:rPr lang="zh-CN" altLang="en-US" sz="2400" b="1" smtClean="0">
                <a:latin typeface="Times New Roman" pitchFamily="18" charset="0"/>
                <a:cs typeface="Times New Roman" pitchFamily="18" charset="0"/>
              </a:rPr>
              <a:t>工业锅炉燃料，全国有几十万台工业锅炉，需配备数量巨大的蒸汽流量计，目前常用的仪表为</a:t>
            </a:r>
            <a:r>
              <a:rPr lang="zh-CN" altLang="en-US" sz="2400" b="1" smtClean="0">
                <a:solidFill>
                  <a:srgbClr val="FF0000"/>
                </a:solidFill>
                <a:latin typeface="Times New Roman" pitchFamily="18" charset="0"/>
                <a:cs typeface="Times New Roman" pitchFamily="18" charset="0"/>
              </a:rPr>
              <a:t>孔板、涡街、均速管及分流旋翼式</a:t>
            </a:r>
            <a:r>
              <a:rPr lang="zh-CN" altLang="en-US" sz="2400" b="1" smtClean="0">
                <a:latin typeface="Times New Roman" pitchFamily="18" charset="0"/>
                <a:cs typeface="Times New Roman" pitchFamily="18" charset="0"/>
              </a:rPr>
              <a:t>流量计，这些流量计在</a:t>
            </a:r>
            <a:r>
              <a:rPr lang="zh-CN" altLang="en-US" sz="2400" b="1" smtClean="0">
                <a:solidFill>
                  <a:srgbClr val="FF0000"/>
                </a:solidFill>
                <a:latin typeface="Times New Roman" pitchFamily="18" charset="0"/>
                <a:cs typeface="Times New Roman" pitchFamily="18" charset="0"/>
              </a:rPr>
              <a:t>低干度下</a:t>
            </a:r>
            <a:r>
              <a:rPr lang="zh-CN" altLang="en-US" sz="2400" b="1" smtClean="0">
                <a:latin typeface="Times New Roman" pitchFamily="18" charset="0"/>
                <a:cs typeface="Times New Roman" pitchFamily="18" charset="0"/>
              </a:rPr>
              <a:t>使用都不能令人满意</a:t>
            </a:r>
            <a:r>
              <a:rPr lang="en-US" altLang="zh-CN" sz="2400" b="1" smtClean="0">
                <a:latin typeface="Times New Roman" pitchFamily="18" charset="0"/>
                <a:cs typeface="Times New Roman" pitchFamily="18" charset="0"/>
              </a:rPr>
              <a:t>.</a:t>
            </a:r>
            <a:endParaRPr lang="zh-CN" altLang="en-US" sz="2400" b="1" smtClean="0">
              <a:latin typeface="Times New Roman" pitchFamily="18" charset="0"/>
              <a:cs typeface="Times New Roman" pitchFamily="18" charset="0"/>
            </a:endParaRPr>
          </a:p>
          <a:p>
            <a:pPr eaLnBrk="1" hangingPunct="1"/>
            <a:endParaRPr lang="zh-CN" altLang="en-US" sz="24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内容占位符 2"/>
          <p:cNvSpPr>
            <a:spLocks noGrp="1"/>
          </p:cNvSpPr>
          <p:nvPr>
            <p:ph idx="1"/>
          </p:nvPr>
        </p:nvSpPr>
        <p:spPr>
          <a:xfrm>
            <a:off x="684213" y="1357313"/>
            <a:ext cx="7902575" cy="4376737"/>
          </a:xfrm>
        </p:spPr>
        <p:txBody>
          <a:bodyPr/>
          <a:lstStyle/>
          <a:p>
            <a:pPr eaLnBrk="1" hangingPunct="1">
              <a:buFont typeface="Wingdings" pitchFamily="2" charset="2"/>
              <a:buNone/>
            </a:pPr>
            <a:r>
              <a:rPr lang="zh-CN" altLang="en-US" sz="2800" b="1" smtClean="0"/>
              <a:t>油品 　　</a:t>
            </a:r>
          </a:p>
          <a:p>
            <a:pPr eaLnBrk="1" hangingPunct="1"/>
            <a:r>
              <a:rPr lang="zh-CN" altLang="en-US" sz="2800" b="1" smtClean="0"/>
              <a:t>目前大量使用的类型为容积式和涡轮流量计。</a:t>
            </a:r>
            <a:endParaRPr lang="en-US" altLang="zh-CN" sz="2800" b="1" smtClean="0"/>
          </a:p>
          <a:p>
            <a:pPr eaLnBrk="1" hangingPunct="1"/>
            <a:r>
              <a:rPr lang="zh-CN" altLang="en-US" sz="2800" b="1" smtClean="0">
                <a:latin typeface="Times New Roman" pitchFamily="18" charset="0"/>
              </a:rPr>
              <a:t>经流量仪表流转财富为数甚巨，例如生产一亿多吨石油及后续成品的交接计量，0.1%～0.2%计量损失就</a:t>
            </a:r>
            <a:r>
              <a:rPr lang="zh-CN" altLang="en-US" sz="2800" b="1" smtClean="0">
                <a:solidFill>
                  <a:srgbClr val="FF0000"/>
                </a:solidFill>
                <a:latin typeface="Times New Roman" pitchFamily="18" charset="0"/>
              </a:rPr>
              <a:t>高达数十亿元</a:t>
            </a:r>
            <a:r>
              <a:rPr lang="zh-CN" altLang="en-US" sz="2800" b="1" smtClean="0">
                <a:latin typeface="Times New Roman" pitchFamily="18" charset="0"/>
              </a:rPr>
              <a:t>。</a:t>
            </a:r>
            <a:endParaRPr lang="zh-CN" altLang="en-US" sz="2800" b="1" smtClean="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1073" name="Rectangle 2"/>
          <p:cNvSpPr>
            <a:spLocks noGrp="1" noChangeArrowheads="1"/>
          </p:cNvSpPr>
          <p:nvPr>
            <p:ph type="body" idx="1"/>
          </p:nvPr>
        </p:nvSpPr>
        <p:spPr>
          <a:xfrm>
            <a:off x="357188" y="1357313"/>
            <a:ext cx="8105775" cy="5157787"/>
          </a:xfrm>
        </p:spPr>
        <p:txBody>
          <a:bodyPr/>
          <a:lstStyle/>
          <a:p>
            <a:pPr algn="just" eaLnBrk="1" hangingPunct="1">
              <a:buFont typeface="Wingdings" pitchFamily="2" charset="2"/>
              <a:buNone/>
            </a:pPr>
            <a:r>
              <a:rPr lang="zh-CN" altLang="en-US" sz="2600" b="1" smtClean="0">
                <a:latin typeface="Times New Roman" pitchFamily="18" charset="0"/>
              </a:rPr>
              <a:t>    1. </a:t>
            </a:r>
            <a:r>
              <a:rPr lang="zh-CN" altLang="en-US" sz="2600" b="1" smtClean="0">
                <a:solidFill>
                  <a:srgbClr val="FF0000"/>
                </a:solidFill>
                <a:latin typeface="Times New Roman" pitchFamily="18" charset="0"/>
              </a:rPr>
              <a:t>环保工程</a:t>
            </a:r>
            <a:r>
              <a:rPr lang="zh-CN" altLang="en-US" sz="2600" b="1" smtClean="0">
                <a:latin typeface="Times New Roman" pitchFamily="18" charset="0"/>
              </a:rPr>
              <a:t>等新兴产业提出的要求，现有手段不能满足，尚待开发。</a:t>
            </a:r>
          </a:p>
          <a:p>
            <a:pPr algn="just" eaLnBrk="1" hangingPunct="1">
              <a:buFont typeface="Wingdings" pitchFamily="2" charset="2"/>
              <a:buNone/>
            </a:pPr>
            <a:r>
              <a:rPr lang="zh-CN" altLang="en-US" sz="2600" b="1" smtClean="0">
                <a:latin typeface="Times New Roman" pitchFamily="18" charset="0"/>
              </a:rPr>
              <a:t>    2.  仪表</a:t>
            </a:r>
            <a:r>
              <a:rPr lang="zh-CN" altLang="en-US" sz="2600" b="1" smtClean="0">
                <a:solidFill>
                  <a:srgbClr val="FF0000"/>
                </a:solidFill>
                <a:latin typeface="Times New Roman" pitchFamily="18" charset="0"/>
              </a:rPr>
              <a:t>性能指标提高</a:t>
            </a:r>
            <a:r>
              <a:rPr lang="zh-CN" altLang="en-US" sz="2600" b="1" smtClean="0">
                <a:latin typeface="Times New Roman" pitchFamily="18" charset="0"/>
              </a:rPr>
              <a:t>。</a:t>
            </a:r>
          </a:p>
          <a:p>
            <a:pPr algn="just" eaLnBrk="1" hangingPunct="1">
              <a:buFont typeface="Wingdings" pitchFamily="2" charset="2"/>
              <a:buNone/>
            </a:pPr>
            <a:r>
              <a:rPr lang="zh-CN" altLang="en-US" sz="2600" b="1" smtClean="0">
                <a:latin typeface="Times New Roman" pitchFamily="18" charset="0"/>
              </a:rPr>
              <a:t>    3. 流量仪表应用技术中</a:t>
            </a:r>
            <a:r>
              <a:rPr lang="zh-CN" altLang="en-US" sz="2600" b="1" smtClean="0">
                <a:solidFill>
                  <a:srgbClr val="FF0000"/>
                </a:solidFill>
                <a:latin typeface="Times New Roman" pitchFamily="18" charset="0"/>
              </a:rPr>
              <a:t>克服或减少管线安装影响</a:t>
            </a:r>
            <a:r>
              <a:rPr lang="zh-CN" altLang="en-US" sz="2600" b="1" smtClean="0">
                <a:latin typeface="Times New Roman" pitchFamily="18" charset="0"/>
              </a:rPr>
              <a:t>是长期探索的工作</a:t>
            </a:r>
          </a:p>
          <a:p>
            <a:pPr algn="just" eaLnBrk="1" hangingPunct="1">
              <a:buFont typeface="Wingdings" pitchFamily="2" charset="2"/>
              <a:buNone/>
            </a:pPr>
            <a:r>
              <a:rPr lang="zh-CN" altLang="en-US" sz="2600" b="1" smtClean="0">
                <a:latin typeface="Times New Roman" pitchFamily="18" charset="0"/>
              </a:rPr>
              <a:t>    4. </a:t>
            </a:r>
            <a:r>
              <a:rPr lang="zh-CN" altLang="en-US" sz="2600" b="1" smtClean="0">
                <a:solidFill>
                  <a:srgbClr val="FF0000"/>
                </a:solidFill>
                <a:latin typeface="Times New Roman" pitchFamily="18" charset="0"/>
              </a:rPr>
              <a:t>流体参量变化对流量仪表测量值的影响</a:t>
            </a:r>
            <a:r>
              <a:rPr lang="zh-CN" altLang="en-US" sz="2600" b="1" smtClean="0">
                <a:latin typeface="Times New Roman" pitchFamily="18" charset="0"/>
              </a:rPr>
              <a:t>是用户非常关心的问题，</a:t>
            </a:r>
          </a:p>
        </p:txBody>
      </p:sp>
      <p:sp>
        <p:nvSpPr>
          <p:cNvPr id="771074" name="Text Box 3"/>
          <p:cNvSpPr txBox="1">
            <a:spLocks noChangeArrowheads="1"/>
          </p:cNvSpPr>
          <p:nvPr/>
        </p:nvSpPr>
        <p:spPr bwMode="auto">
          <a:xfrm>
            <a:off x="0" y="549275"/>
            <a:ext cx="8064500"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               流量计量存在的问题</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7" name="标题 1"/>
          <p:cNvSpPr>
            <a:spLocks noGrp="1"/>
          </p:cNvSpPr>
          <p:nvPr>
            <p:ph type="title"/>
          </p:nvPr>
        </p:nvSpPr>
        <p:spPr>
          <a:xfrm>
            <a:off x="457200" y="274638"/>
            <a:ext cx="8186738" cy="1154112"/>
          </a:xfrm>
        </p:spPr>
        <p:txBody>
          <a:bodyPr/>
          <a:lstStyle/>
          <a:p>
            <a:pPr algn="l" eaLnBrk="1" hangingPunct="1"/>
            <a:r>
              <a:rPr lang="zh-CN" altLang="en-US" sz="2800" b="1" smtClean="0"/>
              <a:t>新工作原理流量仪表的研究和开发</a:t>
            </a:r>
          </a:p>
        </p:txBody>
      </p:sp>
      <p:sp>
        <p:nvSpPr>
          <p:cNvPr id="3" name="内容占位符 2"/>
          <p:cNvSpPr>
            <a:spLocks noGrp="1"/>
          </p:cNvSpPr>
          <p:nvPr>
            <p:ph idx="1"/>
          </p:nvPr>
        </p:nvSpPr>
        <p:spPr>
          <a:xfrm>
            <a:off x="395288" y="1268413"/>
            <a:ext cx="8143875" cy="4714875"/>
          </a:xfrm>
        </p:spPr>
        <p:txBody>
          <a:bodyPr rtlCol="0">
            <a:normAutofit fontScale="77500" lnSpcReduction="20000"/>
          </a:bodyPr>
          <a:lstStyle/>
          <a:p>
            <a:pPr marL="514350" indent="-514350" eaLnBrk="1" fontAlgn="auto" hangingPunct="1">
              <a:lnSpc>
                <a:spcPct val="120000"/>
              </a:lnSpc>
              <a:spcAft>
                <a:spcPts val="0"/>
              </a:spcAft>
              <a:buFont typeface="Wingdings" pitchFamily="2" charset="2"/>
              <a:buNone/>
              <a:defRPr/>
            </a:pP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、复合效应流量</a:t>
            </a:r>
          </a:p>
          <a:p>
            <a:pPr marL="514350" indent="-514350" algn="just" eaLnBrk="1" fontAlgn="auto" hangingPunct="1">
              <a:lnSpc>
                <a:spcPct val="120000"/>
              </a:lnSpc>
              <a:spcAft>
                <a:spcPts val="0"/>
              </a:spcAft>
              <a:defRPr/>
            </a:pPr>
            <a:r>
              <a:rPr lang="zh-CN" altLang="en-US" b="1" dirty="0" smtClean="0">
                <a:latin typeface="Times New Roman" pitchFamily="18" charset="0"/>
                <a:cs typeface="Times New Roman" pitchFamily="18" charset="0"/>
              </a:rPr>
              <a:t>仪表</a:t>
            </a:r>
            <a:r>
              <a:rPr lang="en-US" altLang="zh-CN" b="1" dirty="0" smtClean="0">
                <a:latin typeface="Times New Roman" pitchFamily="18" charset="0"/>
                <a:cs typeface="Times New Roman" pitchFamily="18" charset="0"/>
              </a:rPr>
              <a:t>( combined effects meter) </a:t>
            </a:r>
            <a:r>
              <a:rPr lang="zh-CN" altLang="en-US" b="1" dirty="0" smtClean="0">
                <a:latin typeface="Times New Roman" pitchFamily="18" charset="0"/>
                <a:cs typeface="Times New Roman" pitchFamily="18" charset="0"/>
              </a:rPr>
              <a:t>的工作原理是基于流体的动量和压力作用于仪表腔体产生的变形</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测量复合效应的变形求取流量。</a:t>
            </a:r>
            <a:endParaRPr lang="en-US" altLang="zh-CN" b="1" dirty="0" smtClean="0">
              <a:latin typeface="Times New Roman" pitchFamily="18" charset="0"/>
              <a:cs typeface="Times New Roman" pitchFamily="18" charset="0"/>
            </a:endParaRPr>
          </a:p>
          <a:p>
            <a:pPr marL="514350" indent="-514350" eaLnBrk="1" fontAlgn="auto" hangingPunct="1">
              <a:lnSpc>
                <a:spcPct val="120000"/>
              </a:lnSpc>
              <a:spcAft>
                <a:spcPts val="0"/>
              </a:spcAft>
              <a:defRPr/>
            </a:pPr>
            <a:r>
              <a:rPr lang="zh-CN" altLang="en-US" b="1" dirty="0" smtClean="0">
                <a:latin typeface="Times New Roman" pitchFamily="18" charset="0"/>
                <a:cs typeface="Times New Roman" pitchFamily="18" charset="0"/>
              </a:rPr>
              <a:t>本仪表由美国</a:t>
            </a:r>
            <a:r>
              <a:rPr lang="en-US" altLang="zh-CN" b="1" dirty="0" smtClean="0">
                <a:latin typeface="Times New Roman" pitchFamily="18" charset="0"/>
                <a:cs typeface="Times New Roman" pitchFamily="18" charset="0"/>
              </a:rPr>
              <a:t>GM I</a:t>
            </a:r>
            <a:r>
              <a:rPr lang="zh-CN" altLang="en-US" b="1" dirty="0" smtClean="0">
                <a:latin typeface="Times New Roman" pitchFamily="18" charset="0"/>
                <a:cs typeface="Times New Roman" pitchFamily="18" charset="0"/>
              </a:rPr>
              <a:t>工程和管理学院开发，已申请</a:t>
            </a:r>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项专利。</a:t>
            </a:r>
            <a:endParaRPr lang="en-US" altLang="zh-CN" b="1" dirty="0" smtClean="0">
              <a:latin typeface="Times New Roman" pitchFamily="18" charset="0"/>
              <a:cs typeface="Times New Roman" pitchFamily="18" charset="0"/>
            </a:endParaRPr>
          </a:p>
          <a:p>
            <a:pPr marL="514350" indent="-514350" eaLnBrk="1" fontAlgn="auto" hangingPunct="1">
              <a:lnSpc>
                <a:spcPct val="120000"/>
              </a:lnSpc>
              <a:spcAft>
                <a:spcPts val="0"/>
              </a:spcAft>
              <a:buFont typeface="Wingdings" pitchFamily="2" charset="2"/>
              <a:buNone/>
              <a:defRPr/>
            </a:pPr>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、转速表式流量传感器</a:t>
            </a:r>
            <a:r>
              <a:rPr lang="en-US" altLang="zh-CN" b="1" dirty="0" smtClean="0">
                <a:latin typeface="Times New Roman" pitchFamily="18" charset="0"/>
                <a:cs typeface="Times New Roman" pitchFamily="18" charset="0"/>
              </a:rPr>
              <a:t>( tachometric flow rate sensor) </a:t>
            </a:r>
          </a:p>
          <a:p>
            <a:pPr marL="514350" indent="-514350" eaLnBrk="1" fontAlgn="auto" hangingPunct="1">
              <a:lnSpc>
                <a:spcPct val="120000"/>
              </a:lnSpc>
              <a:spcAft>
                <a:spcPts val="0"/>
              </a:spcAft>
              <a:defRPr/>
            </a:pPr>
            <a:r>
              <a:rPr lang="zh-CN" altLang="en-US" b="1" dirty="0" smtClean="0">
                <a:latin typeface="Times New Roman" pitchFamily="18" charset="0"/>
                <a:cs typeface="Times New Roman" pitchFamily="18" charset="0"/>
              </a:rPr>
              <a:t>俄罗斯科学工程中心工业仪表公司开发</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基于</a:t>
            </a:r>
            <a:r>
              <a:rPr lang="zh-CN" altLang="en-US" b="1" dirty="0" smtClean="0">
                <a:solidFill>
                  <a:srgbClr val="FF0000"/>
                </a:solidFill>
                <a:latin typeface="Times New Roman" pitchFamily="18" charset="0"/>
                <a:cs typeface="Times New Roman" pitchFamily="18" charset="0"/>
              </a:rPr>
              <a:t>悬浮效应理论</a:t>
            </a:r>
            <a:r>
              <a:rPr lang="zh-CN" altLang="en-US" b="1" dirty="0" smtClean="0">
                <a:latin typeface="Times New Roman" pitchFamily="18" charset="0"/>
                <a:cs typeface="Times New Roman" pitchFamily="18" charset="0"/>
              </a:rPr>
              <a:t>研制的。</a:t>
            </a:r>
            <a:endParaRPr lang="en-US" altLang="zh-CN" b="1" dirty="0" smtClean="0">
              <a:latin typeface="Times New Roman" pitchFamily="18" charset="0"/>
              <a:cs typeface="Times New Roman" pitchFamily="18" charset="0"/>
            </a:endParaRPr>
          </a:p>
          <a:p>
            <a:pPr marL="514350" indent="-514350" eaLnBrk="1" fontAlgn="auto" hangingPunct="1">
              <a:lnSpc>
                <a:spcPct val="120000"/>
              </a:lnSpc>
              <a:spcAft>
                <a:spcPts val="0"/>
              </a:spcAft>
              <a:defRPr/>
            </a:pPr>
            <a:r>
              <a:rPr lang="zh-CN" altLang="en-US" b="1" dirty="0" smtClean="0">
                <a:latin typeface="Times New Roman" pitchFamily="18" charset="0"/>
                <a:cs typeface="Times New Roman" pitchFamily="18" charset="0"/>
              </a:rPr>
              <a:t>该仪表已在若干现场成功的应用，</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例如</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在核电站测量热水流量，在不断改进以扩大应用领域。</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1" name="Rectangle 2"/>
          <p:cNvSpPr>
            <a:spLocks noGrp="1" noChangeArrowheads="1"/>
          </p:cNvSpPr>
          <p:nvPr>
            <p:ph type="body" idx="1"/>
          </p:nvPr>
        </p:nvSpPr>
        <p:spPr>
          <a:xfrm>
            <a:off x="428625" y="549275"/>
            <a:ext cx="7959799" cy="5732463"/>
          </a:xfrm>
        </p:spPr>
        <p:txBody>
          <a:bodyPr/>
          <a:lstStyle/>
          <a:p>
            <a:pPr eaLnBrk="1" hangingPunct="1">
              <a:lnSpc>
                <a:spcPct val="115000"/>
              </a:lnSpc>
              <a:spcBef>
                <a:spcPct val="0"/>
              </a:spcBef>
              <a:buFont typeface="Wingdings" pitchFamily="2" charset="2"/>
              <a:buNone/>
            </a:pPr>
            <a:r>
              <a:rPr lang="zh-CN" altLang="en-US" sz="2400" b="1" smtClean="0">
                <a:latin typeface="Times New Roman" pitchFamily="18" charset="0"/>
              </a:rPr>
              <a:t>流量仪表的选择考虑因素</a:t>
            </a:r>
          </a:p>
          <a:p>
            <a:pPr eaLnBrk="1" hangingPunct="1">
              <a:spcBef>
                <a:spcPct val="5000"/>
              </a:spcBef>
              <a:buFont typeface="Wingdings" pitchFamily="2" charset="2"/>
              <a:buNone/>
            </a:pPr>
            <a:r>
              <a:rPr lang="zh-CN" altLang="en-US" sz="2400" b="1" smtClean="0">
                <a:latin typeface="Times New Roman" pitchFamily="18" charset="0"/>
              </a:rPr>
              <a:t>　       </a:t>
            </a:r>
          </a:p>
          <a:p>
            <a:pPr eaLnBrk="1" hangingPunct="1">
              <a:spcBef>
                <a:spcPct val="5000"/>
              </a:spcBef>
              <a:buFont typeface="Wingdings" pitchFamily="2" charset="2"/>
              <a:buNone/>
            </a:pPr>
            <a:r>
              <a:rPr lang="zh-CN" altLang="en-US" sz="2400" b="1" smtClean="0">
                <a:latin typeface="Times New Roman" pitchFamily="18" charset="0"/>
              </a:rPr>
              <a:t>      </a:t>
            </a:r>
            <a:r>
              <a:rPr lang="zh-CN" altLang="en-US" sz="2400" b="1" smtClean="0">
                <a:latin typeface="Times New Roman" pitchFamily="18" charset="0"/>
              </a:rPr>
              <a:t>       归纳</a:t>
            </a:r>
            <a:r>
              <a:rPr lang="zh-CN" altLang="en-US" sz="2400" b="1" smtClean="0">
                <a:latin typeface="Times New Roman" pitchFamily="18" charset="0"/>
              </a:rPr>
              <a:t>起来有五个方面因素：即</a:t>
            </a:r>
            <a:r>
              <a:rPr lang="zh-CN" altLang="en-US" sz="2400" b="1" smtClean="0">
                <a:solidFill>
                  <a:srgbClr val="FF0000"/>
                </a:solidFill>
                <a:latin typeface="Times New Roman" pitchFamily="18" charset="0"/>
              </a:rPr>
              <a:t>性能要求，流体特性、安装要求、环境条件和费用 </a:t>
            </a:r>
            <a:r>
              <a:rPr lang="zh-CN" altLang="en-US" sz="2400" b="1" smtClean="0">
                <a:latin typeface="Times New Roman" pitchFamily="18" charset="0"/>
              </a:rPr>
              <a:t>。</a:t>
            </a:r>
          </a:p>
          <a:p>
            <a:pPr algn="just" eaLnBrk="1" hangingPunct="1">
              <a:spcBef>
                <a:spcPct val="5000"/>
              </a:spcBef>
              <a:buFont typeface="Wingdings" pitchFamily="2" charset="2"/>
              <a:buNone/>
            </a:pPr>
            <a:r>
              <a:rPr lang="zh-CN" altLang="en-US" sz="2400" b="1" smtClean="0">
                <a:latin typeface="Times New Roman" pitchFamily="18" charset="0"/>
              </a:rPr>
              <a:t>１、测量方法和仪表的选择步序</a:t>
            </a:r>
          </a:p>
          <a:p>
            <a:pPr algn="just" eaLnBrk="1" hangingPunct="1">
              <a:spcBef>
                <a:spcPct val="5000"/>
              </a:spcBef>
              <a:buFont typeface="Wingdings" pitchFamily="2" charset="2"/>
              <a:buNone/>
            </a:pPr>
            <a:r>
              <a:rPr lang="zh-CN" altLang="en-US" sz="2400" b="1" smtClean="0">
                <a:latin typeface="Times New Roman" pitchFamily="18" charset="0"/>
              </a:rPr>
              <a:t>1.1  确定是否真正要安装流量仪表</a:t>
            </a:r>
            <a:r>
              <a:rPr lang="zh-CN" altLang="en-US" sz="2400" b="1" smtClean="0">
                <a:solidFill>
                  <a:srgbClr val="FFFFFF"/>
                </a:solidFill>
                <a:latin typeface="Times New Roman" pitchFamily="18" charset="0"/>
              </a:rPr>
              <a:t> </a:t>
            </a:r>
          </a:p>
          <a:p>
            <a:pPr algn="just" eaLnBrk="1" hangingPunct="1">
              <a:buFont typeface="Wingdings" pitchFamily="2" charset="2"/>
              <a:buNone/>
            </a:pPr>
            <a:r>
              <a:rPr lang="zh-CN" altLang="en-US" sz="2400" b="1" smtClean="0">
                <a:latin typeface="Times New Roman" pitchFamily="18" charset="0"/>
              </a:rPr>
              <a:t>1.2 初选测量发放</a:t>
            </a:r>
          </a:p>
          <a:p>
            <a:pPr algn="just" eaLnBrk="1" hangingPunct="1">
              <a:buFont typeface="Wingdings" pitchFamily="2" charset="2"/>
              <a:buNone/>
            </a:pPr>
            <a:r>
              <a:rPr lang="zh-CN" altLang="en-US" sz="2400" b="1" smtClean="0">
                <a:latin typeface="Times New Roman" pitchFamily="18" charset="0"/>
              </a:rPr>
              <a:t>           确定必须安装流量仪表后，进一步详细了解使用要求和各种条件。首先按照流体类型和特性，采取排除法在初选表上舍去不能和不宜采用的测量方案，作第二步深入考虑和分析。</a:t>
            </a:r>
            <a:r>
              <a:rPr lang="zh-CN" altLang="en-US" sz="2400" b="1" smtClean="0">
                <a:solidFill>
                  <a:srgbClr val="FFFFFF"/>
                </a:solidFill>
                <a:latin typeface="Times New Roman" pitchFamily="18" charset="0"/>
              </a:rPr>
              <a:t> </a:t>
            </a:r>
          </a:p>
          <a:p>
            <a:pPr algn="just" eaLnBrk="1" hangingPunct="1">
              <a:spcBef>
                <a:spcPct val="5000"/>
              </a:spcBef>
              <a:buFont typeface="Wingdings" pitchFamily="2" charset="2"/>
              <a:buNone/>
            </a:pPr>
            <a:r>
              <a:rPr lang="zh-CN" altLang="en-US" sz="2400" b="1" smtClean="0">
                <a:solidFill>
                  <a:srgbClr val="FFFFFF"/>
                </a:solidFill>
                <a:latin typeface="Times New Roman" pitchFamily="18" charset="0"/>
              </a:rPr>
              <a:t>       </a:t>
            </a:r>
          </a:p>
          <a:p>
            <a:pPr eaLnBrk="1" hangingPunct="1">
              <a:buFont typeface="Wingdings" pitchFamily="2" charset="2"/>
              <a:buNone/>
            </a:pPr>
            <a:endParaRPr lang="zh-CN" alt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45" name="Rectangle 2"/>
          <p:cNvSpPr>
            <a:spLocks noGrp="1" noChangeArrowheads="1"/>
          </p:cNvSpPr>
          <p:nvPr>
            <p:ph type="body" idx="1"/>
          </p:nvPr>
        </p:nvSpPr>
        <p:spPr>
          <a:xfrm>
            <a:off x="395288" y="1484313"/>
            <a:ext cx="8059737" cy="3230562"/>
          </a:xfrm>
        </p:spPr>
        <p:txBody>
          <a:bodyPr/>
          <a:lstStyle/>
          <a:p>
            <a:pPr algn="just" eaLnBrk="1" hangingPunct="1">
              <a:lnSpc>
                <a:spcPct val="150000"/>
              </a:lnSpc>
              <a:spcBef>
                <a:spcPts val="0"/>
              </a:spcBef>
              <a:buFont typeface="Wingdings" pitchFamily="2" charset="2"/>
              <a:buNone/>
            </a:pPr>
            <a:r>
              <a:rPr lang="zh-CN" altLang="en-US" sz="2800" b="1" smtClean="0">
                <a:latin typeface="Times New Roman" pitchFamily="18" charset="0"/>
              </a:rPr>
              <a:t>   1.3   分析因素</a:t>
            </a:r>
          </a:p>
          <a:p>
            <a:pPr algn="just" eaLnBrk="1" hangingPunct="1">
              <a:lnSpc>
                <a:spcPct val="150000"/>
              </a:lnSpc>
              <a:spcBef>
                <a:spcPts val="0"/>
              </a:spcBef>
            </a:pPr>
            <a:r>
              <a:rPr lang="en-US" altLang="zh-CN" sz="2800" b="1" smtClean="0">
                <a:solidFill>
                  <a:srgbClr val="FFFFFF"/>
                </a:solidFill>
                <a:latin typeface="Times New Roman" pitchFamily="18" charset="0"/>
              </a:rPr>
              <a:t>  </a:t>
            </a:r>
            <a:r>
              <a:rPr lang="zh-CN" altLang="en-US" sz="2800" b="1" smtClean="0">
                <a:latin typeface="Times New Roman" pitchFamily="18" charset="0"/>
              </a:rPr>
              <a:t>按初选确定的各方案，向初选仪表的各制造厂收集资料，充分了解仪表规范性能；</a:t>
            </a:r>
            <a:endParaRPr lang="en-US" altLang="zh-CN" sz="2800" b="1" smtClean="0">
              <a:latin typeface="Times New Roman" pitchFamily="18" charset="0"/>
            </a:endParaRPr>
          </a:p>
          <a:p>
            <a:pPr algn="just" eaLnBrk="1" hangingPunct="1">
              <a:lnSpc>
                <a:spcPct val="150000"/>
              </a:lnSpc>
              <a:spcBef>
                <a:spcPts val="0"/>
              </a:spcBef>
            </a:pPr>
            <a:r>
              <a:rPr lang="zh-CN" altLang="en-US" sz="2800" b="1" smtClean="0">
                <a:latin typeface="Times New Roman" pitchFamily="18" charset="0"/>
              </a:rPr>
              <a:t>再分别按</a:t>
            </a:r>
            <a:r>
              <a:rPr lang="zh-CN" altLang="en-US" sz="2800" b="1" smtClean="0">
                <a:solidFill>
                  <a:srgbClr val="FF0000"/>
                </a:solidFill>
                <a:latin typeface="Times New Roman" pitchFamily="18" charset="0"/>
              </a:rPr>
              <a:t>性能要求，流体特性、安装要求、环境条件和费用</a:t>
            </a:r>
            <a:r>
              <a:rPr lang="zh-CN" altLang="en-US" sz="2800" b="1" smtClean="0">
                <a:latin typeface="Times New Roman" pitchFamily="18" charset="0"/>
              </a:rPr>
              <a:t>五个方面因素。</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69" name="Rectangle 2"/>
          <p:cNvSpPr>
            <a:spLocks noGrp="1" noChangeArrowheads="1"/>
          </p:cNvSpPr>
          <p:nvPr>
            <p:ph type="body" idx="1"/>
          </p:nvPr>
        </p:nvSpPr>
        <p:spPr>
          <a:xfrm>
            <a:off x="683568" y="620688"/>
            <a:ext cx="7632848" cy="5238750"/>
          </a:xfrm>
        </p:spPr>
        <p:txBody>
          <a:bodyPr/>
          <a:lstStyle/>
          <a:p>
            <a:pPr algn="just" eaLnBrk="1" hangingPunct="1">
              <a:lnSpc>
                <a:spcPct val="105000"/>
              </a:lnSpc>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2   </a:t>
            </a:r>
            <a:r>
              <a:rPr lang="zh-CN" altLang="en-US" sz="2800" b="1" smtClean="0">
                <a:latin typeface="Times New Roman" pitchFamily="18" charset="0"/>
              </a:rPr>
              <a:t>性能要求和仪表规范方向的考虑</a:t>
            </a:r>
          </a:p>
          <a:p>
            <a:pPr algn="just" eaLnBrk="1" hangingPunct="1">
              <a:lnSpc>
                <a:spcPct val="105000"/>
              </a:lnSpc>
              <a:buFont typeface="Wingdings" pitchFamily="2" charset="2"/>
              <a:buNone/>
            </a:pPr>
            <a:endParaRPr lang="zh-CN" altLang="en-US" sz="2800" b="1" smtClean="0">
              <a:latin typeface="Times New Roman" pitchFamily="18" charset="0"/>
            </a:endParaRPr>
          </a:p>
          <a:p>
            <a:pPr algn="just" eaLnBrk="1" hangingPunct="1">
              <a:lnSpc>
                <a:spcPct val="105000"/>
              </a:lnSpc>
              <a:buFont typeface="Wingdings" pitchFamily="2" charset="2"/>
              <a:buNone/>
            </a:pPr>
            <a:r>
              <a:rPr lang="zh-CN" altLang="en-US" sz="2400" b="1" smtClean="0">
                <a:latin typeface="Times New Roman" pitchFamily="18" charset="0"/>
              </a:rPr>
              <a:t>  2.1 总论</a:t>
            </a:r>
          </a:p>
          <a:p>
            <a:pPr algn="just" eaLnBrk="1" hangingPunct="1">
              <a:lnSpc>
                <a:spcPct val="105000"/>
              </a:lnSpc>
              <a:buFont typeface="Wingdings" pitchFamily="2" charset="2"/>
              <a:buNone/>
            </a:pPr>
            <a:r>
              <a:rPr lang="zh-CN" altLang="en-US" sz="2400" b="1" smtClean="0">
                <a:latin typeface="Times New Roman" pitchFamily="18" charset="0"/>
              </a:rPr>
              <a:t>          不同测量对象有各自测量目的，在仪表性能方面有其不同侧重点。   </a:t>
            </a:r>
          </a:p>
          <a:p>
            <a:pPr algn="just" eaLnBrk="1" hangingPunct="1">
              <a:lnSpc>
                <a:spcPct val="105000"/>
              </a:lnSpc>
              <a:buFont typeface="Wingdings" pitchFamily="2" charset="2"/>
              <a:buNone/>
            </a:pPr>
            <a:r>
              <a:rPr lang="zh-CN" altLang="en-US" sz="2400" b="1" smtClean="0">
                <a:latin typeface="Times New Roman" pitchFamily="18" charset="0"/>
              </a:rPr>
              <a:t>  2.2    测量瞬时流量还是总量</a:t>
            </a:r>
            <a:endParaRPr lang="en-US" altLang="zh-CN" sz="2400" b="1" smtClean="0">
              <a:latin typeface="Times New Roman" pitchFamily="18" charset="0"/>
            </a:endParaRPr>
          </a:p>
          <a:p>
            <a:pPr algn="just" eaLnBrk="1" hangingPunct="1">
              <a:lnSpc>
                <a:spcPct val="105000"/>
              </a:lnSpc>
              <a:spcBef>
                <a:spcPct val="5000"/>
              </a:spcBef>
            </a:pPr>
            <a:r>
              <a:rPr lang="zh-CN" altLang="en-US" sz="2400" b="1" smtClean="0">
                <a:solidFill>
                  <a:srgbClr val="FF0000"/>
                </a:solidFill>
                <a:latin typeface="Times New Roman" pitchFamily="18" charset="0"/>
              </a:rPr>
              <a:t>管道连续配比</a:t>
            </a:r>
            <a:r>
              <a:rPr lang="zh-CN" altLang="en-US" sz="2400" b="1" smtClean="0">
                <a:latin typeface="Times New Roman" pitchFamily="18" charset="0"/>
              </a:rPr>
              <a:t>生产或过程控制使用场所主要测量</a:t>
            </a:r>
            <a:r>
              <a:rPr lang="zh-CN" altLang="en-US" sz="2400" b="1" smtClean="0">
                <a:solidFill>
                  <a:srgbClr val="FF0000"/>
                </a:solidFill>
                <a:latin typeface="Times New Roman" pitchFamily="18" charset="0"/>
              </a:rPr>
              <a:t>瞬时</a:t>
            </a:r>
            <a:r>
              <a:rPr lang="zh-CN" altLang="en-US" sz="2400" b="1" smtClean="0">
                <a:latin typeface="Times New Roman" pitchFamily="18" charset="0"/>
              </a:rPr>
              <a:t>流量；</a:t>
            </a:r>
            <a:endParaRPr lang="en-US" altLang="zh-CN" sz="2400" b="1" smtClean="0">
              <a:latin typeface="Times New Roman" pitchFamily="18" charset="0"/>
            </a:endParaRPr>
          </a:p>
          <a:p>
            <a:pPr algn="just" eaLnBrk="1" hangingPunct="1">
              <a:lnSpc>
                <a:spcPct val="105000"/>
              </a:lnSpc>
              <a:spcBef>
                <a:spcPct val="5000"/>
              </a:spcBef>
            </a:pPr>
            <a:r>
              <a:rPr lang="zh-CN" altLang="en-US" sz="2400" b="1" smtClean="0">
                <a:latin typeface="Times New Roman" pitchFamily="18" charset="0"/>
              </a:rPr>
              <a:t>灌装容器批量生产以及商贸核算、储运分配等使用场所大部分只要取得总量。</a:t>
            </a:r>
          </a:p>
          <a:p>
            <a:pPr algn="just" eaLnBrk="1" hangingPunct="1">
              <a:lnSpc>
                <a:spcPct val="105000"/>
              </a:lnSpc>
              <a:buFont typeface="Wingdings" pitchFamily="2" charset="2"/>
              <a:buNone/>
            </a:pPr>
            <a:endParaRPr lang="zh-CN" altLang="en-US" sz="2800" b="1" smtClean="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8" name="Object 2"/>
          <p:cNvGraphicFramePr>
            <a:graphicFrameLocks noChangeAspect="1"/>
          </p:cNvGraphicFramePr>
          <p:nvPr/>
        </p:nvGraphicFramePr>
        <p:xfrm>
          <a:off x="928688" y="1000125"/>
          <a:ext cx="4714875" cy="987425"/>
        </p:xfrm>
        <a:graphic>
          <a:graphicData uri="http://schemas.openxmlformats.org/presentationml/2006/ole">
            <mc:AlternateContent xmlns:mc="http://schemas.openxmlformats.org/markup-compatibility/2006">
              <mc:Choice xmlns:v="urn:schemas-microsoft-com:vml" Requires="v">
                <p:oleObj spid="_x0000_s11347" name="Equation" r:id="rId3" imgW="2234880" imgH="457200" progId="Equation.3">
                  <p:embed/>
                </p:oleObj>
              </mc:Choice>
              <mc:Fallback>
                <p:oleObj name="Equation" r:id="rId3" imgW="22348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000125"/>
                        <a:ext cx="4714875"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49" name="Text Box 5"/>
          <p:cNvSpPr txBox="1">
            <a:spLocks noChangeArrowheads="1"/>
          </p:cNvSpPr>
          <p:nvPr/>
        </p:nvSpPr>
        <p:spPr bwMode="auto">
          <a:xfrm>
            <a:off x="857250" y="2143125"/>
            <a:ext cx="5541963" cy="46196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取管道轴心截面为基准面</a:t>
            </a:r>
          </a:p>
        </p:txBody>
      </p:sp>
      <p:sp>
        <p:nvSpPr>
          <p:cNvPr id="108555" name="Text Box 11"/>
          <p:cNvSpPr txBox="1">
            <a:spLocks noChangeArrowheads="1"/>
          </p:cNvSpPr>
          <p:nvPr/>
        </p:nvSpPr>
        <p:spPr bwMode="auto">
          <a:xfrm>
            <a:off x="857250" y="3500438"/>
            <a:ext cx="685800" cy="461962"/>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p>
        </p:txBody>
      </p:sp>
      <p:graphicFrame>
        <p:nvGraphicFramePr>
          <p:cNvPr id="108556" name="Object 6"/>
          <p:cNvGraphicFramePr>
            <a:graphicFrameLocks noChangeAspect="1"/>
          </p:cNvGraphicFramePr>
          <p:nvPr/>
        </p:nvGraphicFramePr>
        <p:xfrm>
          <a:off x="1714500" y="3429000"/>
          <a:ext cx="2857500" cy="785813"/>
        </p:xfrm>
        <a:graphic>
          <a:graphicData uri="http://schemas.openxmlformats.org/presentationml/2006/ole">
            <mc:AlternateContent xmlns:mc="http://schemas.openxmlformats.org/markup-compatibility/2006">
              <mc:Choice xmlns:v="urn:schemas-microsoft-com:vml" Requires="v">
                <p:oleObj spid="_x0000_s11348" name="Equation" r:id="rId5" imgW="1676160" imgH="457200" progId="Equation.3">
                  <p:embed/>
                </p:oleObj>
              </mc:Choice>
              <mc:Fallback>
                <p:oleObj name="Equation" r:id="rId5" imgW="1676160" imgH="4572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3429000"/>
                        <a:ext cx="28575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7" name="Text Box 13"/>
          <p:cNvSpPr txBox="1">
            <a:spLocks noChangeArrowheads="1"/>
          </p:cNvSpPr>
          <p:nvPr/>
        </p:nvSpPr>
        <p:spPr bwMode="auto">
          <a:xfrm>
            <a:off x="785813" y="285750"/>
            <a:ext cx="5184775"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1-1 2-2截面列伯努利方程</a:t>
            </a:r>
          </a:p>
        </p:txBody>
      </p:sp>
      <p:sp>
        <p:nvSpPr>
          <p:cNvPr id="108558" name="Text Box 14"/>
          <p:cNvSpPr txBox="1">
            <a:spLocks noChangeArrowheads="1"/>
          </p:cNvSpPr>
          <p:nvPr/>
        </p:nvSpPr>
        <p:spPr bwMode="auto">
          <a:xfrm>
            <a:off x="785813" y="4214813"/>
            <a:ext cx="2520950" cy="461962"/>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连续性方程</a:t>
            </a:r>
          </a:p>
        </p:txBody>
      </p:sp>
      <p:graphicFrame>
        <p:nvGraphicFramePr>
          <p:cNvPr id="108559" name="Object 7"/>
          <p:cNvGraphicFramePr>
            <a:graphicFrameLocks noChangeAspect="1"/>
          </p:cNvGraphicFramePr>
          <p:nvPr/>
        </p:nvGraphicFramePr>
        <p:xfrm>
          <a:off x="3143250" y="4214813"/>
          <a:ext cx="2000250" cy="461962"/>
        </p:xfrm>
        <a:graphic>
          <a:graphicData uri="http://schemas.openxmlformats.org/presentationml/2006/ole">
            <mc:AlternateContent xmlns:mc="http://schemas.openxmlformats.org/markup-compatibility/2006">
              <mc:Choice xmlns:v="urn:schemas-microsoft-com:vml" Requires="v">
                <p:oleObj spid="_x0000_s11349" name="Equation" r:id="rId7" imgW="1054080" imgH="215640" progId="Equation.3">
                  <p:embed/>
                </p:oleObj>
              </mc:Choice>
              <mc:Fallback>
                <p:oleObj name="Equation" r:id="rId7" imgW="1054080" imgH="2156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4214813"/>
                        <a:ext cx="20002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60" name="Object 8"/>
          <p:cNvGraphicFramePr>
            <a:graphicFrameLocks noChangeAspect="1"/>
          </p:cNvGraphicFramePr>
          <p:nvPr/>
        </p:nvGraphicFramePr>
        <p:xfrm>
          <a:off x="2786063" y="4857750"/>
          <a:ext cx="2714625" cy="852488"/>
        </p:xfrm>
        <a:graphic>
          <a:graphicData uri="http://schemas.openxmlformats.org/presentationml/2006/ole">
            <mc:AlternateContent xmlns:mc="http://schemas.openxmlformats.org/markup-compatibility/2006">
              <mc:Choice xmlns:v="urn:schemas-microsoft-com:vml" Requires="v">
                <p:oleObj spid="_x0000_s11350" name="Equation" r:id="rId9" imgW="1384200" imgH="419040" progId="Equation.3">
                  <p:embed/>
                </p:oleObj>
              </mc:Choice>
              <mc:Fallback>
                <p:oleObj name="Equation" r:id="rId9" imgW="1384200" imgH="41904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63" y="4857750"/>
                        <a:ext cx="2714625"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1" name="Text Box 17"/>
          <p:cNvSpPr txBox="1">
            <a:spLocks noChangeArrowheads="1"/>
          </p:cNvSpPr>
          <p:nvPr/>
        </p:nvSpPr>
        <p:spPr bwMode="auto">
          <a:xfrm>
            <a:off x="5643563" y="3643313"/>
            <a:ext cx="1368425" cy="461962"/>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（1）</a:t>
            </a:r>
          </a:p>
        </p:txBody>
      </p:sp>
      <p:sp>
        <p:nvSpPr>
          <p:cNvPr id="108562" name="Text Box 18"/>
          <p:cNvSpPr txBox="1">
            <a:spLocks noChangeArrowheads="1"/>
          </p:cNvSpPr>
          <p:nvPr/>
        </p:nvSpPr>
        <p:spPr bwMode="auto">
          <a:xfrm>
            <a:off x="5643563" y="5000625"/>
            <a:ext cx="1512887" cy="579438"/>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（2）</a:t>
            </a:r>
          </a:p>
        </p:txBody>
      </p:sp>
      <p:grpSp>
        <p:nvGrpSpPr>
          <p:cNvPr id="16" name="组合 15"/>
          <p:cNvGrpSpPr>
            <a:grpSpLocks/>
          </p:cNvGrpSpPr>
          <p:nvPr/>
        </p:nvGrpSpPr>
        <p:grpSpPr bwMode="auto">
          <a:xfrm>
            <a:off x="1143000" y="2714625"/>
            <a:ext cx="4311650" cy="622300"/>
            <a:chOff x="1142976" y="2714620"/>
            <a:chExt cx="4311650" cy="622300"/>
          </a:xfrm>
        </p:grpSpPr>
        <p:sp>
          <p:nvSpPr>
            <p:cNvPr id="11282" name="Text Box 6"/>
            <p:cNvSpPr txBox="1">
              <a:spLocks noChangeArrowheads="1"/>
            </p:cNvSpPr>
            <p:nvPr/>
          </p:nvSpPr>
          <p:spPr bwMode="auto">
            <a:xfrm>
              <a:off x="1142976" y="2757482"/>
              <a:ext cx="1071570" cy="579438"/>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则</a:t>
              </a:r>
            </a:p>
          </p:txBody>
        </p:sp>
        <p:sp>
          <p:nvSpPr>
            <p:cNvPr id="11283" name="Text Box 9"/>
            <p:cNvSpPr txBox="1">
              <a:spLocks noChangeArrowheads="1"/>
            </p:cNvSpPr>
            <p:nvPr/>
          </p:nvSpPr>
          <p:spPr bwMode="auto">
            <a:xfrm>
              <a:off x="3555976" y="2719382"/>
              <a:ext cx="914400" cy="579438"/>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                     </a:t>
              </a:r>
            </a:p>
          </p:txBody>
        </p:sp>
        <p:graphicFrame>
          <p:nvGraphicFramePr>
            <p:cNvPr id="11269" name="Object 5"/>
            <p:cNvGraphicFramePr>
              <a:graphicFrameLocks noChangeAspect="1"/>
            </p:cNvGraphicFramePr>
            <p:nvPr/>
          </p:nvGraphicFramePr>
          <p:xfrm>
            <a:off x="4311626" y="2830507"/>
            <a:ext cx="1143000" cy="363538"/>
          </p:xfrm>
          <a:graphic>
            <a:graphicData uri="http://schemas.openxmlformats.org/presentationml/2006/ole">
              <mc:AlternateContent xmlns:mc="http://schemas.openxmlformats.org/markup-compatibility/2006">
                <mc:Choice xmlns:v="urn:schemas-microsoft-com:vml" Requires="v">
                  <p:oleObj spid="_x0000_s11351" name="Equation" r:id="rId11" imgW="469800" imgH="164880" progId="Equation.3">
                    <p:embed/>
                  </p:oleObj>
                </mc:Choice>
                <mc:Fallback>
                  <p:oleObj name="Equation" r:id="rId11" imgW="469800" imgH="16488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1626" y="2830507"/>
                          <a:ext cx="11430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357422" y="2714620"/>
            <a:ext cx="911225" cy="493712"/>
          </p:xfrm>
          <a:graphic>
            <a:graphicData uri="http://schemas.openxmlformats.org/presentationml/2006/ole">
              <mc:AlternateContent xmlns:mc="http://schemas.openxmlformats.org/markup-compatibility/2006">
                <mc:Choice xmlns:v="urn:schemas-microsoft-com:vml" Requires="v">
                  <p:oleObj spid="_x0000_s11352" name="Equation" r:id="rId13" imgW="431640" imgH="228600" progId="Equation.DSMT4">
                    <p:embed/>
                  </p:oleObj>
                </mc:Choice>
                <mc:Fallback>
                  <p:oleObj name="Equation" r:id="rId13" imgW="431640" imgH="22860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7422" y="2714620"/>
                          <a:ext cx="9112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08557"/>
                                        </p:tgtEl>
                                        <p:attrNameLst>
                                          <p:attrName>style.visibility</p:attrName>
                                        </p:attrNameLst>
                                      </p:cBhvr>
                                      <p:to>
                                        <p:strVal val="visible"/>
                                      </p:to>
                                    </p:set>
                                    <p:animEffect transition="in" filter="barn(outHorizontal)">
                                      <p:cBhvr>
                                        <p:cTn id="7" dur="300"/>
                                        <p:tgtEl>
                                          <p:spTgt spid="1085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barn(outHorizontal)">
                                      <p:cBhvr>
                                        <p:cTn id="12" dur="500"/>
                                        <p:tgtEl>
                                          <p:spTgt spid="1085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iterate type="wd">
                                    <p:tmPct val="100000"/>
                                  </p:iterate>
                                  <p:childTnLst>
                                    <p:set>
                                      <p:cBhvr>
                                        <p:cTn id="16" dur="1" fill="hold">
                                          <p:stCondLst>
                                            <p:cond delay="0"/>
                                          </p:stCondLst>
                                        </p:cTn>
                                        <p:tgtEl>
                                          <p:spTgt spid="108549"/>
                                        </p:tgtEl>
                                        <p:attrNameLst>
                                          <p:attrName>style.visibility</p:attrName>
                                        </p:attrNameLst>
                                      </p:cBhvr>
                                      <p:to>
                                        <p:strVal val="visible"/>
                                      </p:to>
                                    </p:set>
                                    <p:animEffect transition="in" filter="barn(outVertical)">
                                      <p:cBhvr>
                                        <p:cTn id="17" dur="300"/>
                                        <p:tgtEl>
                                          <p:spTgt spid="1085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108555"/>
                                        </p:tgtEl>
                                        <p:attrNameLst>
                                          <p:attrName>style.visibility</p:attrName>
                                        </p:attrNameLst>
                                      </p:cBhvr>
                                      <p:to>
                                        <p:strVal val="visible"/>
                                      </p:to>
                                    </p:set>
                                    <p:animEffect transition="in" filter="barn(outHorizontal)">
                                      <p:cBhvr>
                                        <p:cTn id="27" dur="300"/>
                                        <p:tgtEl>
                                          <p:spTgt spid="10855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08556"/>
                                        </p:tgtEl>
                                        <p:attrNameLst>
                                          <p:attrName>style.visibility</p:attrName>
                                        </p:attrNameLst>
                                      </p:cBhvr>
                                      <p:to>
                                        <p:strVal val="visible"/>
                                      </p:to>
                                    </p:set>
                                    <p:animEffect transition="in" filter="barn(outHorizontal)">
                                      <p:cBhvr>
                                        <p:cTn id="32" dur="500"/>
                                        <p:tgtEl>
                                          <p:spTgt spid="10855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8561"/>
                                        </p:tgtEl>
                                        <p:attrNameLst>
                                          <p:attrName>style.visibility</p:attrName>
                                        </p:attrNameLst>
                                      </p:cBhvr>
                                      <p:to>
                                        <p:strVal val="visible"/>
                                      </p:to>
                                    </p:set>
                                    <p:anim calcmode="lin" valueType="num">
                                      <p:cBhvr additive="base">
                                        <p:cTn id="37" dur="500" fill="hold"/>
                                        <p:tgtEl>
                                          <p:spTgt spid="108561"/>
                                        </p:tgtEl>
                                        <p:attrNameLst>
                                          <p:attrName>ppt_x</p:attrName>
                                        </p:attrNameLst>
                                      </p:cBhvr>
                                      <p:tavLst>
                                        <p:tav tm="0">
                                          <p:val>
                                            <p:strVal val="1+#ppt_w/2"/>
                                          </p:val>
                                        </p:tav>
                                        <p:tav tm="100000">
                                          <p:val>
                                            <p:strVal val="#ppt_x"/>
                                          </p:val>
                                        </p:tav>
                                      </p:tavLst>
                                    </p:anim>
                                    <p:anim calcmode="lin" valueType="num">
                                      <p:cBhvr additive="base">
                                        <p:cTn id="38" dur="500" fill="hold"/>
                                        <p:tgtEl>
                                          <p:spTgt spid="1085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08558"/>
                                        </p:tgtEl>
                                        <p:attrNameLst>
                                          <p:attrName>style.visibility</p:attrName>
                                        </p:attrNameLst>
                                      </p:cBhvr>
                                      <p:to>
                                        <p:strVal val="visible"/>
                                      </p:to>
                                    </p:set>
                                    <p:animEffect transition="in" filter="barn(outVertical)">
                                      <p:cBhvr>
                                        <p:cTn id="43" dur="500"/>
                                        <p:tgtEl>
                                          <p:spTgt spid="10855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nodeType="clickEffect">
                                  <p:stCondLst>
                                    <p:cond delay="0"/>
                                  </p:stCondLst>
                                  <p:childTnLst>
                                    <p:set>
                                      <p:cBhvr>
                                        <p:cTn id="47" dur="1" fill="hold">
                                          <p:stCondLst>
                                            <p:cond delay="0"/>
                                          </p:stCondLst>
                                        </p:cTn>
                                        <p:tgtEl>
                                          <p:spTgt spid="108559"/>
                                        </p:tgtEl>
                                        <p:attrNameLst>
                                          <p:attrName>style.visibility</p:attrName>
                                        </p:attrNameLst>
                                      </p:cBhvr>
                                      <p:to>
                                        <p:strVal val="visible"/>
                                      </p:to>
                                    </p:set>
                                    <p:anim calcmode="lin" valueType="num">
                                      <p:cBhvr additive="base">
                                        <p:cTn id="48" dur="500" fill="hold"/>
                                        <p:tgtEl>
                                          <p:spTgt spid="108559"/>
                                        </p:tgtEl>
                                        <p:attrNameLst>
                                          <p:attrName>ppt_x</p:attrName>
                                        </p:attrNameLst>
                                      </p:cBhvr>
                                      <p:tavLst>
                                        <p:tav tm="0">
                                          <p:val>
                                            <p:strVal val="1+#ppt_w/2"/>
                                          </p:val>
                                        </p:tav>
                                        <p:tav tm="100000">
                                          <p:val>
                                            <p:strVal val="#ppt_x"/>
                                          </p:val>
                                        </p:tav>
                                      </p:tavLst>
                                    </p:anim>
                                    <p:anim calcmode="lin" valueType="num">
                                      <p:cBhvr additive="base">
                                        <p:cTn id="49" dur="500" fill="hold"/>
                                        <p:tgtEl>
                                          <p:spTgt spid="10855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6" fill="hold" nodeType="clickEffect">
                                  <p:stCondLst>
                                    <p:cond delay="0"/>
                                  </p:stCondLst>
                                  <p:childTnLst>
                                    <p:set>
                                      <p:cBhvr>
                                        <p:cTn id="53" dur="1" fill="hold">
                                          <p:stCondLst>
                                            <p:cond delay="0"/>
                                          </p:stCondLst>
                                        </p:cTn>
                                        <p:tgtEl>
                                          <p:spTgt spid="108560"/>
                                        </p:tgtEl>
                                        <p:attrNameLst>
                                          <p:attrName>style.visibility</p:attrName>
                                        </p:attrNameLst>
                                      </p:cBhvr>
                                      <p:to>
                                        <p:strVal val="visible"/>
                                      </p:to>
                                    </p:set>
                                    <p:anim calcmode="lin" valueType="num">
                                      <p:cBhvr additive="base">
                                        <p:cTn id="54" dur="500" fill="hold"/>
                                        <p:tgtEl>
                                          <p:spTgt spid="108560"/>
                                        </p:tgtEl>
                                        <p:attrNameLst>
                                          <p:attrName>ppt_x</p:attrName>
                                        </p:attrNameLst>
                                      </p:cBhvr>
                                      <p:tavLst>
                                        <p:tav tm="0">
                                          <p:val>
                                            <p:strVal val="1+#ppt_w/2"/>
                                          </p:val>
                                        </p:tav>
                                        <p:tav tm="100000">
                                          <p:val>
                                            <p:strVal val="#ppt_x"/>
                                          </p:val>
                                        </p:tav>
                                      </p:tavLst>
                                    </p:anim>
                                    <p:anim calcmode="lin" valueType="num">
                                      <p:cBhvr additive="base">
                                        <p:cTn id="55" dur="500" fill="hold"/>
                                        <p:tgtEl>
                                          <p:spTgt spid="10856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6" fill="hold" grpId="0" nodeType="clickEffect">
                                  <p:stCondLst>
                                    <p:cond delay="0"/>
                                  </p:stCondLst>
                                  <p:childTnLst>
                                    <p:set>
                                      <p:cBhvr>
                                        <p:cTn id="59" dur="1" fill="hold">
                                          <p:stCondLst>
                                            <p:cond delay="0"/>
                                          </p:stCondLst>
                                        </p:cTn>
                                        <p:tgtEl>
                                          <p:spTgt spid="108562"/>
                                        </p:tgtEl>
                                        <p:attrNameLst>
                                          <p:attrName>style.visibility</p:attrName>
                                        </p:attrNameLst>
                                      </p:cBhvr>
                                      <p:to>
                                        <p:strVal val="visible"/>
                                      </p:to>
                                    </p:set>
                                    <p:anim calcmode="lin" valueType="num">
                                      <p:cBhvr additive="base">
                                        <p:cTn id="60" dur="500" fill="hold"/>
                                        <p:tgtEl>
                                          <p:spTgt spid="108562"/>
                                        </p:tgtEl>
                                        <p:attrNameLst>
                                          <p:attrName>ppt_x</p:attrName>
                                        </p:attrNameLst>
                                      </p:cBhvr>
                                      <p:tavLst>
                                        <p:tav tm="0">
                                          <p:val>
                                            <p:strVal val="1+#ppt_w/2"/>
                                          </p:val>
                                        </p:tav>
                                        <p:tav tm="100000">
                                          <p:val>
                                            <p:strVal val="#ppt_x"/>
                                          </p:val>
                                        </p:tav>
                                      </p:tavLst>
                                    </p:anim>
                                    <p:anim calcmode="lin" valueType="num">
                                      <p:cBhvr additive="base">
                                        <p:cTn id="61" dur="500" fill="hold"/>
                                        <p:tgtEl>
                                          <p:spTgt spid="108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utoUpdateAnimBg="0"/>
      <p:bldP spid="108555" grpId="0" autoUpdateAnimBg="0"/>
      <p:bldP spid="108557" grpId="0" autoUpdateAnimBg="0"/>
      <p:bldP spid="108558" grpId="0" autoUpdateAnimBg="0"/>
      <p:bldP spid="108561" grpId="0" autoUpdateAnimBg="0"/>
      <p:bldP spid="108562" grpId="0" autoUpdateAnimBg="0"/>
    </p:bldLst>
  </p:timing>
</p:sld>
</file>

<file path=ppt/slides/slide2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6193" name="Rectangle 2"/>
          <p:cNvSpPr>
            <a:spLocks noGrp="1" noChangeArrowheads="1"/>
          </p:cNvSpPr>
          <p:nvPr>
            <p:ph type="body" idx="1"/>
          </p:nvPr>
        </p:nvSpPr>
        <p:spPr>
          <a:xfrm>
            <a:off x="611188" y="620713"/>
            <a:ext cx="7921252" cy="3944937"/>
          </a:xfrm>
        </p:spPr>
        <p:txBody>
          <a:bodyPr/>
          <a:lstStyle/>
          <a:p>
            <a:pPr algn="just" eaLnBrk="1" hangingPunct="1">
              <a:lnSpc>
                <a:spcPct val="150000"/>
              </a:lnSpc>
              <a:spcBef>
                <a:spcPct val="0"/>
              </a:spcBef>
              <a:buFont typeface="Wingdings" pitchFamily="2" charset="2"/>
              <a:buNone/>
            </a:pPr>
            <a:r>
              <a:rPr lang="zh-CN" altLang="en-US" sz="2400" b="1" smtClean="0">
                <a:latin typeface="Times New Roman" pitchFamily="18" charset="0"/>
              </a:rPr>
              <a:t>2.3 精确度</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如不是单纯计量总量，而是应用在流量控制系统中，则检测仪表精确度的确定要在整个系统控制精确度要求下进行。</a:t>
            </a:r>
          </a:p>
          <a:p>
            <a:pPr algn="just" eaLnBrk="1" hangingPunct="1">
              <a:lnSpc>
                <a:spcPct val="150000"/>
              </a:lnSpc>
              <a:spcBef>
                <a:spcPct val="0"/>
              </a:spcBef>
            </a:pPr>
            <a:r>
              <a:rPr lang="zh-CN" altLang="en-US" sz="2400" b="1" smtClean="0">
                <a:latin typeface="Times New Roman" pitchFamily="18" charset="0"/>
              </a:rPr>
              <a:t>满度相对误差(量程的百分率，常用％</a:t>
            </a:r>
            <a:r>
              <a:rPr lang="en-US" altLang="zh-CN" sz="2400" b="1" smtClean="0">
                <a:latin typeface="Times New Roman" pitchFamily="18" charset="0"/>
              </a:rPr>
              <a:t>F.S</a:t>
            </a:r>
            <a:r>
              <a:rPr lang="zh-CN" altLang="en-US" sz="2400" b="1" smtClean="0">
                <a:latin typeface="Times New Roman" pitchFamily="18" charset="0"/>
              </a:rPr>
              <a:t>表示)</a:t>
            </a:r>
          </a:p>
          <a:p>
            <a:pPr algn="just" eaLnBrk="1" hangingPunct="1">
              <a:lnSpc>
                <a:spcPct val="150000"/>
              </a:lnSpc>
              <a:spcBef>
                <a:spcPct val="0"/>
              </a:spcBef>
            </a:pPr>
            <a:r>
              <a:rPr lang="zh-CN" altLang="en-US" sz="2400" b="1" smtClean="0">
                <a:latin typeface="Times New Roman" pitchFamily="18" charset="0"/>
              </a:rPr>
              <a:t>示值相对误差（测量值的百分率，常用％</a:t>
            </a:r>
            <a:r>
              <a:rPr lang="en-US" altLang="zh-CN" sz="2400" b="1" smtClean="0">
                <a:latin typeface="Times New Roman" pitchFamily="18" charset="0"/>
              </a:rPr>
              <a:t>R</a:t>
            </a:r>
            <a:r>
              <a:rPr lang="zh-CN" altLang="en-US" sz="2400" b="1" smtClean="0">
                <a:latin typeface="Times New Roman" pitchFamily="18" charset="0"/>
              </a:rPr>
              <a:t>表示）</a:t>
            </a:r>
          </a:p>
          <a:p>
            <a:pPr algn="just" eaLnBrk="1" hangingPunct="1">
              <a:lnSpc>
                <a:spcPct val="150000"/>
              </a:lnSpc>
              <a:spcBef>
                <a:spcPct val="0"/>
              </a:spcBef>
            </a:pPr>
            <a:r>
              <a:rPr lang="zh-CN" altLang="en-US" sz="2400" b="1" smtClean="0">
                <a:latin typeface="Times New Roman" pitchFamily="18" charset="0"/>
              </a:rPr>
              <a:t>而未注明％Ｆ.</a:t>
            </a:r>
            <a:r>
              <a:rPr lang="en-US" altLang="zh-CN" sz="2400" b="1" smtClean="0">
                <a:latin typeface="Times New Roman" pitchFamily="18" charset="0"/>
              </a:rPr>
              <a:t>S</a:t>
            </a:r>
            <a:r>
              <a:rPr lang="zh-CN" altLang="en-US" sz="2400" b="1" smtClean="0">
                <a:latin typeface="Times New Roman" pitchFamily="18" charset="0"/>
              </a:rPr>
              <a:t>或％</a:t>
            </a:r>
            <a:r>
              <a:rPr lang="en-US" altLang="zh-CN" sz="2400" b="1" smtClean="0">
                <a:latin typeface="Times New Roman" pitchFamily="18" charset="0"/>
              </a:rPr>
              <a:t>R，</a:t>
            </a:r>
            <a:r>
              <a:rPr lang="zh-CN" altLang="en-US" sz="2400" b="1" smtClean="0">
                <a:latin typeface="Times New Roman" pitchFamily="18" charset="0"/>
              </a:rPr>
              <a:t>往往是指％</a:t>
            </a:r>
            <a:r>
              <a:rPr lang="en-US" altLang="zh-CN" sz="2400" b="1" smtClean="0">
                <a:latin typeface="Times New Roman" pitchFamily="18" charset="0"/>
              </a:rPr>
              <a:t>F.S</a:t>
            </a:r>
            <a:endParaRPr lang="zh-CN" alt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7217" name="Rectangle 2"/>
          <p:cNvSpPr>
            <a:spLocks noGrp="1" noChangeArrowheads="1"/>
          </p:cNvSpPr>
          <p:nvPr>
            <p:ph type="body" idx="1"/>
          </p:nvPr>
        </p:nvSpPr>
        <p:spPr>
          <a:xfrm>
            <a:off x="467544" y="836712"/>
            <a:ext cx="8064896" cy="6165850"/>
          </a:xfrm>
        </p:spPr>
        <p:txBody>
          <a:bodyPr/>
          <a:lstStyle/>
          <a:p>
            <a:pPr algn="just" eaLnBrk="1" hangingPunct="1">
              <a:lnSpc>
                <a:spcPct val="105000"/>
              </a:lnSpc>
              <a:spcBef>
                <a:spcPct val="0"/>
              </a:spcBef>
              <a:buFont typeface="Wingdings" pitchFamily="2" charset="2"/>
              <a:buNone/>
            </a:pPr>
            <a:r>
              <a:rPr lang="zh-CN" altLang="en-US" sz="2400" b="1" smtClean="0">
                <a:latin typeface="Times New Roman" pitchFamily="18" charset="0"/>
              </a:rPr>
              <a:t>              </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2.4 重复性</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a:t>
            </a:r>
            <a:r>
              <a:rPr lang="zh-CN" altLang="en-US" sz="2400" b="1" smtClean="0">
                <a:latin typeface="Times New Roman" pitchFamily="18" charset="0"/>
              </a:rPr>
              <a:t> 重复性</a:t>
            </a:r>
            <a:r>
              <a:rPr lang="zh-CN" altLang="en-US" sz="2400" b="1" smtClean="0">
                <a:latin typeface="Times New Roman" pitchFamily="18" charset="0"/>
              </a:rPr>
              <a:t>在过程控制应用中是重要的指标，由仪器本身原理与制造质量所决定，实际应用中，仪表优良的重复性被许多因素包括</a:t>
            </a:r>
            <a:r>
              <a:rPr lang="zh-CN" altLang="en-US" sz="2400" b="1" smtClean="0">
                <a:solidFill>
                  <a:srgbClr val="FF0000"/>
                </a:solidFill>
                <a:latin typeface="Times New Roman" pitchFamily="18" charset="0"/>
              </a:rPr>
              <a:t>流体粘度、密度等变化</a:t>
            </a:r>
            <a:r>
              <a:rPr lang="zh-CN" altLang="en-US" sz="2400" b="1" smtClean="0">
                <a:latin typeface="Times New Roman" pitchFamily="18" charset="0"/>
              </a:rPr>
              <a:t>所干扰</a:t>
            </a:r>
            <a:r>
              <a:rPr lang="zh-CN" altLang="en-US" sz="2400" b="1" smtClean="0">
                <a:solidFill>
                  <a:srgbClr val="FF0000"/>
                </a:solidFill>
                <a:latin typeface="Times New Roman" pitchFamily="18" charset="0"/>
              </a:rPr>
              <a:t>。</a:t>
            </a:r>
            <a:endParaRPr lang="zh-CN" altLang="en-US" sz="2400" b="1" smtClean="0">
              <a:latin typeface="Times New Roman" pitchFamily="18" charset="0"/>
            </a:endParaRPr>
          </a:p>
          <a:p>
            <a:pPr algn="just" eaLnBrk="1" hangingPunct="1">
              <a:lnSpc>
                <a:spcPct val="150000"/>
              </a:lnSpc>
              <a:spcBef>
                <a:spcPct val="0"/>
              </a:spcBef>
              <a:buFont typeface="Wingdings" pitchFamily="2" charset="2"/>
              <a:buNone/>
            </a:pPr>
            <a:r>
              <a:rPr lang="zh-CN" altLang="en-US" sz="2400" b="1" smtClean="0">
                <a:latin typeface="Times New Roman" pitchFamily="18" charset="0"/>
              </a:rPr>
              <a:t>  2.5 线性度</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a:t>
            </a:r>
            <a:r>
              <a:rPr lang="zh-CN" altLang="en-US" sz="2400" b="1" smtClean="0">
                <a:latin typeface="Times New Roman" pitchFamily="18" charset="0"/>
              </a:rPr>
              <a:t> 流量</a:t>
            </a:r>
            <a:r>
              <a:rPr lang="zh-CN" altLang="en-US" sz="2400" b="1" smtClean="0">
                <a:latin typeface="Times New Roman" pitchFamily="18" charset="0"/>
              </a:rPr>
              <a:t>仪表输出主要有</a:t>
            </a:r>
            <a:r>
              <a:rPr lang="zh-CN" altLang="en-US" sz="2400" b="1" smtClean="0">
                <a:solidFill>
                  <a:srgbClr val="FF0000"/>
                </a:solidFill>
                <a:latin typeface="Times New Roman" pitchFamily="18" charset="0"/>
              </a:rPr>
              <a:t>线性和平方根非线性</a:t>
            </a:r>
            <a:r>
              <a:rPr lang="zh-CN" altLang="en-US" sz="2400" b="1" smtClean="0">
                <a:latin typeface="Times New Roman" pitchFamily="18" charset="0"/>
              </a:rPr>
              <a:t>两种。对于用作总量积算的仪表，线性度是一个重要指标。</a:t>
            </a:r>
            <a:endParaRPr lang="en-US" altLang="zh-CN"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a:xfrm>
            <a:off x="395288" y="1196975"/>
            <a:ext cx="8001000" cy="4419600"/>
          </a:xfrm>
        </p:spPr>
        <p:txBody>
          <a:bodyPr rtlCol="0">
            <a:normAutofit lnSpcReduction="10000"/>
          </a:bodyPr>
          <a:lstStyle/>
          <a:p>
            <a:pPr algn="just" eaLnBrk="1" fontAlgn="auto" hangingPunct="1">
              <a:lnSpc>
                <a:spcPct val="150000"/>
              </a:lnSpc>
              <a:spcBef>
                <a:spcPts val="0"/>
              </a:spcBef>
              <a:spcAft>
                <a:spcPts val="0"/>
              </a:spcAft>
              <a:buFont typeface="Wingdings" pitchFamily="2" charset="2"/>
              <a:buNone/>
              <a:defRPr/>
            </a:pPr>
            <a:r>
              <a:rPr lang="zh-CN" altLang="en-US" sz="2400" b="1" dirty="0" smtClean="0">
                <a:latin typeface="Times New Roman" pitchFamily="18" charset="0"/>
                <a:cs typeface="Times New Roman" pitchFamily="18" charset="0"/>
              </a:rPr>
              <a:t>   2</a:t>
            </a:r>
            <a:r>
              <a:rPr lang="zh-CN" altLang="en-US" sz="2400" b="1" dirty="0">
                <a:latin typeface="Times New Roman" pitchFamily="18" charset="0"/>
                <a:cs typeface="Times New Roman" pitchFamily="18" charset="0"/>
              </a:rPr>
              <a:t>.6 上限流量和流量范围</a:t>
            </a:r>
          </a:p>
          <a:p>
            <a:pPr algn="just" eaLnBrk="1" fontAlgn="auto" hangingPunct="1">
              <a:lnSpc>
                <a:spcPct val="150000"/>
              </a:lnSpc>
              <a:spcBef>
                <a:spcPts val="0"/>
              </a:spcBef>
              <a:spcAft>
                <a:spcPts val="0"/>
              </a:spcAft>
              <a:defRPr/>
            </a:pPr>
            <a:r>
              <a:rPr lang="zh-CN" altLang="en-US" sz="2400" b="1" dirty="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选择</a:t>
            </a:r>
            <a:r>
              <a:rPr lang="zh-CN" altLang="en-US" sz="2400" b="1" dirty="0">
                <a:latin typeface="Times New Roman" pitchFamily="18" charset="0"/>
                <a:cs typeface="Times New Roman" pitchFamily="18" charset="0"/>
              </a:rPr>
              <a:t>流量仪表的口径应按被测管道</a:t>
            </a:r>
            <a:r>
              <a:rPr lang="zh-CN" altLang="en-US" sz="2400" b="1" dirty="0">
                <a:solidFill>
                  <a:srgbClr val="FF0000"/>
                </a:solidFill>
                <a:latin typeface="Times New Roman" pitchFamily="18" charset="0"/>
                <a:cs typeface="Times New Roman" pitchFamily="18" charset="0"/>
              </a:rPr>
              <a:t>使用的流量范围和被选仪表的上限流量和下限流量来选配，</a:t>
            </a:r>
            <a:r>
              <a:rPr lang="zh-CN" altLang="en-US" sz="2400" b="1" dirty="0">
                <a:latin typeface="Times New Roman" pitchFamily="18" charset="0"/>
                <a:cs typeface="Times New Roman" pitchFamily="18" charset="0"/>
              </a:rPr>
              <a:t>而不是简单地按管道通</a:t>
            </a:r>
            <a:r>
              <a:rPr lang="zh-CN" altLang="en-US" sz="2400" b="1" dirty="0" smtClean="0">
                <a:latin typeface="Times New Roman" pitchFamily="18" charset="0"/>
                <a:cs typeface="Times New Roman" pitchFamily="18" charset="0"/>
              </a:rPr>
              <a:t>径</a:t>
            </a:r>
            <a:r>
              <a:rPr lang="zh-CN" altLang="en-US" sz="2400" b="1" dirty="0" smtClean="0">
                <a:latin typeface="+mn-ea"/>
                <a:cs typeface="Times New Roman" pitchFamily="18" charset="0"/>
              </a:rPr>
              <a:t>配</a:t>
            </a:r>
            <a:r>
              <a:rPr lang="zh-CN" altLang="en-US" sz="2400" b="1" dirty="0" smtClean="0">
                <a:latin typeface="Times New Roman" pitchFamily="18" charset="0"/>
                <a:cs typeface="Times New Roman" pitchFamily="18" charset="0"/>
              </a:rPr>
              <a:t>用</a:t>
            </a:r>
            <a:r>
              <a:rPr lang="zh-CN" altLang="en-US" sz="2400" b="1" dirty="0">
                <a:latin typeface="Times New Roman" pitchFamily="18" charset="0"/>
                <a:cs typeface="Times New Roman" pitchFamily="18" charset="0"/>
              </a:rPr>
              <a:t>。</a:t>
            </a:r>
          </a:p>
          <a:p>
            <a:pPr algn="just" eaLnBrk="1" fontAlgn="auto" hangingPunct="1">
              <a:lnSpc>
                <a:spcPct val="150000"/>
              </a:lnSpc>
              <a:spcBef>
                <a:spcPts val="0"/>
              </a:spcBef>
              <a:spcAft>
                <a:spcPts val="0"/>
              </a:spcAft>
              <a:defRPr/>
            </a:pPr>
            <a:r>
              <a:rPr lang="zh-CN" altLang="en-US" sz="2400" b="1" dirty="0" smtClean="0">
                <a:latin typeface="Times New Roman" pitchFamily="18" charset="0"/>
                <a:cs typeface="Times New Roman" pitchFamily="18" charset="0"/>
              </a:rPr>
              <a:t> 通常</a:t>
            </a:r>
            <a:r>
              <a:rPr lang="zh-CN" altLang="en-US" sz="2400" b="1" dirty="0">
                <a:latin typeface="Times New Roman" pitchFamily="18" charset="0"/>
                <a:cs typeface="Times New Roman" pitchFamily="18" charset="0"/>
              </a:rPr>
              <a:t>设计管道流体最大流速是按</a:t>
            </a:r>
            <a:r>
              <a:rPr lang="zh-CN" altLang="en-US" sz="2400" b="1" dirty="0">
                <a:solidFill>
                  <a:srgbClr val="FF0000"/>
                </a:solidFill>
                <a:latin typeface="Times New Roman" pitchFamily="18" charset="0"/>
                <a:cs typeface="Times New Roman" pitchFamily="18" charset="0"/>
              </a:rPr>
              <a:t>经济流速</a:t>
            </a:r>
            <a:r>
              <a:rPr lang="zh-CN" altLang="en-US" sz="2400" b="1" dirty="0">
                <a:latin typeface="Times New Roman" pitchFamily="18" charset="0"/>
                <a:cs typeface="Times New Roman" pitchFamily="18" charset="0"/>
              </a:rPr>
              <a:t>来确定的。例如水等低粘度液体经济流速为1</a:t>
            </a:r>
            <a:r>
              <a:rPr lang="zh-CN" altLang="en-US" sz="2400" b="1">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5</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ｍ</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ｓ</a:t>
            </a:r>
            <a:r>
              <a:rPr lang="zh-CN" altLang="en-US" sz="2400" b="1" dirty="0">
                <a:latin typeface="Times New Roman" pitchFamily="18" charset="0"/>
                <a:cs typeface="Times New Roman" pitchFamily="18" charset="0"/>
              </a:rPr>
              <a:t>，高粘度液体0</a:t>
            </a:r>
            <a:r>
              <a:rPr lang="zh-CN" altLang="en-US" sz="2400" b="1">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2</a:t>
            </a:r>
            <a:r>
              <a:rPr lang="en-US" altLang="zh-CN" sz="2400" b="1" smtClean="0">
                <a:latin typeface="Times New Roman" pitchFamily="18" charset="0"/>
                <a:cs typeface="Times New Roman" pitchFamily="18" charset="0"/>
              </a:rPr>
              <a:t>~</a:t>
            </a:r>
            <a:r>
              <a:rPr lang="zh-CN" altLang="en-US" sz="2400" b="1"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ｍ</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ｓ</a:t>
            </a:r>
            <a:r>
              <a:rPr lang="zh-CN" altLang="en-US" sz="2400" b="1" dirty="0">
                <a:latin typeface="Times New Roman" pitchFamily="18" charset="0"/>
                <a:cs typeface="Times New Roman" pitchFamily="18" charset="0"/>
              </a:rPr>
              <a:t>，液体的上限流速还需考虑不要产生</a:t>
            </a:r>
            <a:r>
              <a:rPr lang="zh-CN" altLang="en-US" sz="2400" b="1" dirty="0">
                <a:solidFill>
                  <a:srgbClr val="FF0000"/>
                </a:solidFill>
                <a:latin typeface="Times New Roman" pitchFamily="18" charset="0"/>
                <a:cs typeface="Times New Roman" pitchFamily="18" charset="0"/>
              </a:rPr>
              <a:t>气穴</a:t>
            </a:r>
            <a:r>
              <a:rPr lang="zh-CN" altLang="en-US" sz="2400" b="1" dirty="0">
                <a:latin typeface="Times New Roman" pitchFamily="18" charset="0"/>
                <a:cs typeface="Times New Roman" pitchFamily="18" charset="0"/>
              </a:rPr>
              <a:t>现象（速度增大，压力降低）。</a:t>
            </a:r>
          </a:p>
          <a:p>
            <a:pPr algn="just" eaLnBrk="1" fontAlgn="auto" hangingPunct="1">
              <a:lnSpc>
                <a:spcPct val="105000"/>
              </a:lnSpc>
              <a:spcBef>
                <a:spcPct val="5000"/>
              </a:spcBef>
              <a:spcAft>
                <a:spcPts val="0"/>
              </a:spcAft>
              <a:buFont typeface="Wingdings" pitchFamily="2" charset="2"/>
              <a:buNone/>
              <a:defRPr/>
            </a:pPr>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5" name="Rectangle 2"/>
          <p:cNvSpPr>
            <a:spLocks noGrp="1" noChangeArrowheads="1"/>
          </p:cNvSpPr>
          <p:nvPr>
            <p:ph type="body" idx="1"/>
          </p:nvPr>
        </p:nvSpPr>
        <p:spPr>
          <a:xfrm>
            <a:off x="755576" y="620688"/>
            <a:ext cx="7920880" cy="5302250"/>
          </a:xfrm>
        </p:spPr>
        <p:txBody>
          <a:bodyPr/>
          <a:lstStyle/>
          <a:p>
            <a:pPr algn="just" eaLnBrk="1" hangingPunct="1">
              <a:lnSpc>
                <a:spcPct val="150000"/>
              </a:lnSpc>
              <a:spcBef>
                <a:spcPct val="0"/>
              </a:spcBef>
              <a:buFont typeface="Wingdings" pitchFamily="2" charset="2"/>
              <a:buNone/>
            </a:pPr>
            <a:r>
              <a:rPr lang="zh-CN" altLang="en-US" sz="2400" b="1" smtClean="0">
                <a:latin typeface="Times New Roman" pitchFamily="18" charset="0"/>
              </a:rPr>
              <a:t>   2.7 范围度（量程比）</a:t>
            </a:r>
          </a:p>
          <a:p>
            <a:pPr algn="just" eaLnBrk="1" hangingPunct="1">
              <a:lnSpc>
                <a:spcPct val="150000"/>
              </a:lnSpc>
              <a:spcBef>
                <a:spcPct val="0"/>
              </a:spcBef>
            </a:pPr>
            <a:r>
              <a:rPr lang="zh-CN" altLang="en-US" sz="2400" b="1" smtClean="0">
                <a:latin typeface="Times New Roman" pitchFamily="18" charset="0"/>
              </a:rPr>
              <a:t> 范围度为上限流量和下限流量的比值。</a:t>
            </a:r>
            <a:endParaRPr lang="en-US" altLang="zh-CN" sz="2400" b="1" smtClean="0">
              <a:latin typeface="Times New Roman" pitchFamily="18" charset="0"/>
            </a:endParaRPr>
          </a:p>
          <a:p>
            <a:pPr algn="just" eaLnBrk="1" hangingPunct="1">
              <a:lnSpc>
                <a:spcPct val="150000"/>
              </a:lnSpc>
              <a:spcBef>
                <a:spcPct val="0"/>
              </a:spcBef>
            </a:pPr>
            <a:r>
              <a:rPr lang="zh-CN" altLang="en-US" sz="2400" b="1" smtClean="0">
                <a:latin typeface="Times New Roman" pitchFamily="18" charset="0"/>
              </a:rPr>
              <a:t>线性仪表有较大范围度，一般为10：1；</a:t>
            </a:r>
            <a:endParaRPr lang="en-US" altLang="zh-CN" sz="2400" b="1" smtClean="0">
              <a:latin typeface="Times New Roman" pitchFamily="18" charset="0"/>
            </a:endParaRPr>
          </a:p>
          <a:p>
            <a:pPr algn="just" eaLnBrk="1" hangingPunct="1">
              <a:lnSpc>
                <a:spcPct val="150000"/>
              </a:lnSpc>
              <a:spcBef>
                <a:spcPct val="0"/>
              </a:spcBef>
            </a:pPr>
            <a:r>
              <a:rPr lang="zh-CN" altLang="en-US" sz="2400" b="1" smtClean="0">
                <a:latin typeface="Times New Roman" pitchFamily="18" charset="0"/>
              </a:rPr>
              <a:t>非线性仪表则较小，通常仅3:1，。     </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2.8  压力损失</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a:t>
            </a:r>
            <a:r>
              <a:rPr lang="zh-CN" altLang="en-US" sz="2400" b="1" smtClean="0">
                <a:latin typeface="Times New Roman" pitchFamily="18" charset="0"/>
              </a:rPr>
              <a:t>  应</a:t>
            </a:r>
            <a:r>
              <a:rPr lang="zh-CN" altLang="en-US" sz="2400" b="1" smtClean="0">
                <a:latin typeface="Times New Roman" pitchFamily="18" charset="0"/>
              </a:rPr>
              <a:t>按管道系统</a:t>
            </a:r>
            <a:r>
              <a:rPr lang="zh-CN" altLang="en-US" sz="2400" b="1" smtClean="0">
                <a:solidFill>
                  <a:srgbClr val="FF0000"/>
                </a:solidFill>
                <a:latin typeface="Times New Roman" pitchFamily="18" charset="0"/>
              </a:rPr>
              <a:t>泵送能力和仪表进口压力</a:t>
            </a:r>
            <a:r>
              <a:rPr lang="zh-CN" altLang="en-US" sz="2400" b="1" smtClean="0">
                <a:latin typeface="Times New Roman" pitchFamily="18" charset="0"/>
              </a:rPr>
              <a:t>等条件，确定最大流量时容许的压力损失，据此选定仪表。</a:t>
            </a:r>
          </a:p>
          <a:p>
            <a:pPr algn="just" eaLnBrk="1" hangingPunct="1">
              <a:lnSpc>
                <a:spcPct val="90000"/>
              </a:lnSpc>
              <a:buFont typeface="Wingdings" pitchFamily="2" charset="2"/>
              <a:buNone/>
            </a:pPr>
            <a:r>
              <a:rPr lang="zh-CN" altLang="en-US" sz="2800" b="1" smtClean="0">
                <a:latin typeface="Times New Roman" pitchFamily="18" charset="0"/>
              </a:rPr>
              <a:t>   </a:t>
            </a: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89" name="Rectangle 2"/>
          <p:cNvSpPr>
            <a:spLocks noGrp="1" noChangeArrowheads="1"/>
          </p:cNvSpPr>
          <p:nvPr>
            <p:ph type="body" idx="1"/>
          </p:nvPr>
        </p:nvSpPr>
        <p:spPr>
          <a:xfrm>
            <a:off x="395288" y="504825"/>
            <a:ext cx="8248650" cy="6524625"/>
          </a:xfrm>
        </p:spPr>
        <p:txBody>
          <a:bodyPr/>
          <a:lstStyle/>
          <a:p>
            <a:pPr algn="just" eaLnBrk="1" hangingPunct="1">
              <a:lnSpc>
                <a:spcPct val="150000"/>
              </a:lnSpc>
              <a:spcBef>
                <a:spcPct val="0"/>
              </a:spcBef>
              <a:buFont typeface="Wingdings" pitchFamily="2" charset="2"/>
              <a:buNone/>
            </a:pPr>
            <a:r>
              <a:rPr lang="zh-CN" altLang="en-US" sz="2800" b="1" smtClean="0">
                <a:latin typeface="Times New Roman" pitchFamily="18" charset="0"/>
              </a:rPr>
              <a:t>  2.9 输出信号特性</a:t>
            </a:r>
          </a:p>
          <a:p>
            <a:pPr algn="just" eaLnBrk="1" hangingPunct="1">
              <a:lnSpc>
                <a:spcPct val="150000"/>
              </a:lnSpc>
              <a:spcBef>
                <a:spcPct val="0"/>
              </a:spcBef>
            </a:pPr>
            <a:r>
              <a:rPr lang="zh-CN" altLang="en-US" sz="2800" b="1" smtClean="0">
                <a:solidFill>
                  <a:srgbClr val="FF0000"/>
                </a:solidFill>
                <a:latin typeface="Times New Roman" pitchFamily="18" charset="0"/>
              </a:rPr>
              <a:t>  </a:t>
            </a:r>
            <a:r>
              <a:rPr lang="zh-CN" altLang="en-US" sz="2400" b="1" smtClean="0">
                <a:solidFill>
                  <a:srgbClr val="FF0000"/>
                </a:solidFill>
                <a:latin typeface="Times New Roman" pitchFamily="18" charset="0"/>
              </a:rPr>
              <a:t>模拟量输出</a:t>
            </a:r>
            <a:r>
              <a:rPr lang="zh-CN" altLang="en-US" sz="2400" b="1" smtClean="0">
                <a:latin typeface="Times New Roman" pitchFamily="18" charset="0"/>
              </a:rPr>
              <a:t>一般认为适合于</a:t>
            </a:r>
            <a:r>
              <a:rPr lang="zh-CN" altLang="en-US" sz="2400" b="1" u="sng" smtClean="0">
                <a:solidFill>
                  <a:srgbClr val="FF0000"/>
                </a:solidFill>
                <a:latin typeface="Times New Roman" pitchFamily="18" charset="0"/>
              </a:rPr>
              <a:t>过程控制</a:t>
            </a:r>
            <a:r>
              <a:rPr lang="zh-CN" altLang="en-US" sz="2400" b="1" smtClean="0">
                <a:latin typeface="Times New Roman" pitchFamily="18" charset="0"/>
              </a:rPr>
              <a:t>；</a:t>
            </a:r>
          </a:p>
          <a:p>
            <a:pPr algn="just" eaLnBrk="1" hangingPunct="1">
              <a:lnSpc>
                <a:spcPct val="150000"/>
              </a:lnSpc>
              <a:spcBef>
                <a:spcPct val="0"/>
              </a:spcBef>
            </a:pPr>
            <a:r>
              <a:rPr lang="zh-CN" altLang="en-US" sz="2400" b="1" smtClean="0">
                <a:latin typeface="Times New Roman" pitchFamily="18" charset="0"/>
              </a:rPr>
              <a:t>  </a:t>
            </a:r>
            <a:r>
              <a:rPr lang="zh-CN" altLang="en-US" sz="2400" b="1" smtClean="0">
                <a:solidFill>
                  <a:srgbClr val="FF0000"/>
                </a:solidFill>
                <a:latin typeface="Times New Roman" pitchFamily="18" charset="0"/>
              </a:rPr>
              <a:t>脉冲量</a:t>
            </a:r>
            <a:r>
              <a:rPr lang="zh-CN" altLang="en-US" sz="2400" b="1" smtClean="0">
                <a:latin typeface="Times New Roman" pitchFamily="18" charset="0"/>
              </a:rPr>
              <a:t>输出适用于</a:t>
            </a:r>
            <a:r>
              <a:rPr lang="zh-CN" altLang="en-US" sz="2400" b="1" smtClean="0">
                <a:solidFill>
                  <a:srgbClr val="FF0000"/>
                </a:solidFill>
                <a:latin typeface="Times New Roman" pitchFamily="18" charset="0"/>
              </a:rPr>
              <a:t>总量和高精度测量。</a:t>
            </a:r>
          </a:p>
          <a:p>
            <a:pPr algn="just" eaLnBrk="1" hangingPunct="1">
              <a:lnSpc>
                <a:spcPct val="150000"/>
              </a:lnSpc>
              <a:spcBef>
                <a:spcPct val="0"/>
              </a:spcBef>
            </a:pPr>
            <a:r>
              <a:rPr lang="zh-CN" altLang="en-US" sz="2400" b="1" smtClean="0">
                <a:latin typeface="Times New Roman" pitchFamily="18" charset="0"/>
              </a:rPr>
              <a:t> 输出信号的方式和幅值还应有</a:t>
            </a:r>
            <a:r>
              <a:rPr lang="zh-CN" altLang="en-US" sz="2400" b="1" smtClean="0">
                <a:solidFill>
                  <a:srgbClr val="FF0000"/>
                </a:solidFill>
                <a:latin typeface="Times New Roman" pitchFamily="18" charset="0"/>
              </a:rPr>
              <a:t>与其它设备相适应的能力</a:t>
            </a:r>
            <a:r>
              <a:rPr lang="zh-CN" altLang="en-US" sz="2400" b="1" smtClean="0">
                <a:latin typeface="Times New Roman" pitchFamily="18" charset="0"/>
              </a:rPr>
              <a:t>，如控制接口、数据记录器、报警装置、断路保护回路和数据传送系统等。 </a:t>
            </a:r>
          </a:p>
          <a:p>
            <a:pPr eaLnBrk="1" hangingPunct="1">
              <a:lnSpc>
                <a:spcPct val="150000"/>
              </a:lnSpc>
              <a:spcBef>
                <a:spcPct val="0"/>
              </a:spcBef>
              <a:buFont typeface="Wingdings" pitchFamily="2" charset="2"/>
              <a:buNone/>
            </a:pPr>
            <a:r>
              <a:rPr lang="zh-CN" altLang="en-US" sz="2400" b="1" smtClean="0">
                <a:latin typeface="Times New Roman" pitchFamily="18" charset="0"/>
              </a:rPr>
              <a:t>   2.10  响应时间</a:t>
            </a:r>
            <a:br>
              <a:rPr lang="zh-CN" altLang="en-US" sz="2400" b="1" smtClean="0">
                <a:latin typeface="Times New Roman" pitchFamily="18" charset="0"/>
              </a:rPr>
            </a:br>
            <a:r>
              <a:rPr lang="zh-CN" altLang="en-US" sz="2400" b="1" smtClean="0">
                <a:latin typeface="Times New Roman" pitchFamily="18" charset="0"/>
              </a:rPr>
              <a:t>      </a:t>
            </a:r>
            <a:r>
              <a:rPr lang="zh-CN" altLang="en-US" sz="2400" b="1" smtClean="0">
                <a:latin typeface="Times New Roman" pitchFamily="18" charset="0"/>
              </a:rPr>
              <a:t>  瞬态</a:t>
            </a:r>
            <a:r>
              <a:rPr lang="zh-CN" altLang="en-US" sz="2400" b="1" smtClean="0">
                <a:latin typeface="Times New Roman" pitchFamily="18" charset="0"/>
              </a:rPr>
              <a:t>响应（</a:t>
            </a:r>
            <a:r>
              <a:rPr lang="en-US" altLang="zh-CN" sz="2400" b="1" smtClean="0">
                <a:latin typeface="Times New Roman" pitchFamily="18" charset="0"/>
              </a:rPr>
              <a:t>transient response</a:t>
            </a:r>
            <a:r>
              <a:rPr lang="zh-CN" altLang="en-US" sz="2400" b="1" smtClean="0">
                <a:latin typeface="Times New Roman" pitchFamily="18" charset="0"/>
              </a:rPr>
              <a:t>）常以时间常数或响应频率表示。 </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3" name="Rectangle 2"/>
          <p:cNvSpPr>
            <a:spLocks noGrp="1" noChangeArrowheads="1"/>
          </p:cNvSpPr>
          <p:nvPr>
            <p:ph type="body" idx="1"/>
          </p:nvPr>
        </p:nvSpPr>
        <p:spPr>
          <a:xfrm>
            <a:off x="285750" y="1341438"/>
            <a:ext cx="8031163" cy="5256212"/>
          </a:xfrm>
        </p:spPr>
        <p:txBody>
          <a:bodyPr/>
          <a:lstStyle/>
          <a:p>
            <a:pPr algn="just" eaLnBrk="1" hangingPunct="1">
              <a:lnSpc>
                <a:spcPct val="150000"/>
              </a:lnSpc>
              <a:spcBef>
                <a:spcPct val="0"/>
              </a:spcBef>
              <a:buFont typeface="Wingdings" pitchFamily="2" charset="2"/>
              <a:buNone/>
            </a:pPr>
            <a:r>
              <a:rPr lang="zh-CN" altLang="en-US" sz="2400" b="1" smtClean="0">
                <a:latin typeface="Times New Roman" pitchFamily="18" charset="0"/>
                <a:cs typeface="Times New Roman" pitchFamily="18" charset="0"/>
              </a:rPr>
              <a:t>    </a:t>
            </a:r>
            <a:r>
              <a:rPr lang="zh-CN" altLang="en-US" sz="2400" b="1" smtClean="0">
                <a:latin typeface="Times New Roman" pitchFamily="18" charset="0"/>
              </a:rPr>
              <a:t>3、流体特性方面的考虑</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考虑流体的温度、压力、密度、粘度和润滑性、腐蚀性和磨蚀性等，有些应用场所还有卫生要求。</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4、安装方面的考虑</a:t>
            </a:r>
          </a:p>
          <a:p>
            <a:pPr algn="just" eaLnBrk="1" hangingPunct="1">
              <a:lnSpc>
                <a:spcPct val="150000"/>
              </a:lnSpc>
              <a:spcBef>
                <a:spcPct val="0"/>
              </a:spcBef>
              <a:buFont typeface="Wingdings" pitchFamily="2" charset="2"/>
              <a:buNone/>
            </a:pPr>
            <a:r>
              <a:rPr lang="zh-CN" altLang="en-US" sz="2400" b="1" smtClean="0">
                <a:latin typeface="Times New Roman" pitchFamily="18" charset="0"/>
              </a:rPr>
              <a:t>           仪表的安装方向、流动方向、上下游管道状况、阀门位置、防护性配件、脉动流影响、振动、电气干扰和维护空间等。</a:t>
            </a:r>
          </a:p>
          <a:p>
            <a:pPr algn="just" eaLnBrk="1" hangingPunct="1">
              <a:lnSpc>
                <a:spcPct val="105000"/>
              </a:lnSpc>
              <a:spcBef>
                <a:spcPct val="5000"/>
              </a:spcBef>
              <a:spcAft>
                <a:spcPct val="5000"/>
              </a:spcAft>
              <a:buFont typeface="Wingdings" pitchFamily="2" charset="2"/>
              <a:buNone/>
            </a:pPr>
            <a:r>
              <a:rPr lang="zh-CN" altLang="en-US" sz="2400" b="1" smtClean="0">
                <a:solidFill>
                  <a:srgbClr val="FFFFFF"/>
                </a:solidFill>
                <a:latin typeface="Times New Roman" pitchFamily="18" charset="0"/>
              </a:rPr>
              <a:t>     </a:t>
            </a:r>
            <a:endParaRPr lang="zh-CN" altLang="en-US" sz="2400" b="1" smtClean="0">
              <a:latin typeface="Times New Roman" pitchFamily="18" charset="0"/>
            </a:endParaRPr>
          </a:p>
          <a:p>
            <a:pPr algn="just" eaLnBrk="1" hangingPunct="1">
              <a:lnSpc>
                <a:spcPct val="105000"/>
              </a:lnSpc>
              <a:spcBef>
                <a:spcPct val="5000"/>
              </a:spcBef>
              <a:spcAft>
                <a:spcPct val="5000"/>
              </a:spcAft>
              <a:buFont typeface="Wingdings" pitchFamily="2" charset="2"/>
              <a:buNone/>
            </a:pPr>
            <a:r>
              <a:rPr lang="zh-CN" altLang="en-US" sz="2400" b="1" smtClean="0">
                <a:latin typeface="Times New Roman" pitchFamily="18" charset="0"/>
              </a:rPr>
              <a:t>    </a:t>
            </a:r>
          </a:p>
          <a:p>
            <a:pPr algn="just" eaLnBrk="1" hangingPunct="1">
              <a:lnSpc>
                <a:spcPct val="105000"/>
              </a:lnSpc>
              <a:spcBef>
                <a:spcPct val="5000"/>
              </a:spcBef>
              <a:spcAft>
                <a:spcPct val="5000"/>
              </a:spcAft>
              <a:buFont typeface="Wingdings" pitchFamily="2" charset="2"/>
              <a:buNone/>
            </a:pPr>
            <a:r>
              <a:rPr lang="zh-CN" altLang="en-US" sz="2400" b="1" smtClean="0">
                <a:latin typeface="Times New Roman" pitchFamily="18" charset="0"/>
              </a:rPr>
              <a:t>    </a:t>
            </a:r>
          </a:p>
          <a:p>
            <a:pPr algn="just" eaLnBrk="1" hangingPunct="1">
              <a:lnSpc>
                <a:spcPct val="105000"/>
              </a:lnSpc>
              <a:spcBef>
                <a:spcPct val="5000"/>
              </a:spcBef>
              <a:spcAft>
                <a:spcPct val="5000"/>
              </a:spcAft>
              <a:buFont typeface="Wingdings" pitchFamily="2" charset="2"/>
              <a:buNone/>
            </a:pPr>
            <a:r>
              <a:rPr lang="zh-CN" altLang="en-US" sz="2400" b="1" smtClean="0">
                <a:latin typeface="Times New Roman" pitchFamily="18" charset="0"/>
                <a:cs typeface="Times New Roman" pitchFamily="18" charset="0"/>
              </a:rPr>
              <a:t> </a:t>
            </a:r>
            <a:endParaRPr lang="en-US" altLang="zh-CN" sz="24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7" name="Rectangle 2"/>
          <p:cNvSpPr>
            <a:spLocks noGrp="1" noChangeArrowheads="1"/>
          </p:cNvSpPr>
          <p:nvPr>
            <p:ph type="body" idx="1"/>
          </p:nvPr>
        </p:nvSpPr>
        <p:spPr>
          <a:xfrm>
            <a:off x="755650" y="1196975"/>
            <a:ext cx="8032750" cy="4546600"/>
          </a:xfrm>
        </p:spPr>
        <p:txBody>
          <a:bodyPr/>
          <a:lstStyle/>
          <a:p>
            <a:pPr eaLnBrk="1" hangingPunct="1">
              <a:lnSpc>
                <a:spcPct val="150000"/>
              </a:lnSpc>
              <a:spcBef>
                <a:spcPct val="0"/>
              </a:spcBef>
              <a:buFont typeface="Wingdings" pitchFamily="2" charset="2"/>
              <a:buNone/>
            </a:pPr>
            <a:r>
              <a:rPr lang="en-US" altLang="zh-CN" sz="2400" b="1" smtClean="0">
                <a:latin typeface="宋体" charset="-122"/>
              </a:rPr>
              <a:t>5</a:t>
            </a:r>
            <a:r>
              <a:rPr lang="zh-CN" altLang="en-US" sz="2400" b="1" smtClean="0">
                <a:latin typeface="宋体" charset="-122"/>
              </a:rPr>
              <a:t>、环境条件方面的考虑</a:t>
            </a:r>
          </a:p>
          <a:p>
            <a:pPr algn="just" eaLnBrk="1" hangingPunct="1">
              <a:lnSpc>
                <a:spcPct val="150000"/>
              </a:lnSpc>
              <a:spcBef>
                <a:spcPct val="0"/>
              </a:spcBef>
              <a:buFont typeface="Wingdings" pitchFamily="2" charset="2"/>
              <a:buNone/>
            </a:pPr>
            <a:r>
              <a:rPr lang="zh-CN" altLang="en-US" sz="2400" b="1" smtClean="0">
                <a:latin typeface="宋体" charset="-122"/>
              </a:rPr>
              <a:t>      选型过程中应考虑仪表的</a:t>
            </a:r>
            <a:r>
              <a:rPr lang="zh-CN" altLang="en-US" sz="2400" b="1" smtClean="0">
                <a:solidFill>
                  <a:srgbClr val="FF0000"/>
                </a:solidFill>
                <a:latin typeface="宋体" charset="-122"/>
              </a:rPr>
              <a:t>周围条件及其预期变化</a:t>
            </a:r>
            <a:r>
              <a:rPr lang="zh-CN" altLang="en-US" sz="2400" b="1" smtClean="0">
                <a:latin typeface="宋体" charset="-122"/>
              </a:rPr>
              <a:t>，这些因累积环境温度、湿度、安全性和电气干扰等。</a:t>
            </a:r>
          </a:p>
          <a:p>
            <a:pPr eaLnBrk="1" hangingPunct="1">
              <a:lnSpc>
                <a:spcPct val="150000"/>
              </a:lnSpc>
              <a:spcBef>
                <a:spcPct val="0"/>
              </a:spcBef>
              <a:buFont typeface="Wingdings" pitchFamily="2" charset="2"/>
              <a:buNone/>
            </a:pPr>
            <a:r>
              <a:rPr lang="en-US" altLang="zh-CN" sz="2400" b="1" smtClean="0">
                <a:latin typeface="宋体" charset="-122"/>
              </a:rPr>
              <a:t>6</a:t>
            </a:r>
            <a:r>
              <a:rPr lang="zh-CN" altLang="en-US" sz="2400" b="1" smtClean="0">
                <a:latin typeface="宋体" charset="-122"/>
              </a:rPr>
              <a:t>、经济方面    </a:t>
            </a:r>
          </a:p>
          <a:p>
            <a:pPr eaLnBrk="1" hangingPunct="1">
              <a:lnSpc>
                <a:spcPct val="150000"/>
              </a:lnSpc>
              <a:spcBef>
                <a:spcPct val="0"/>
              </a:spcBef>
            </a:pPr>
            <a:r>
              <a:rPr lang="zh-CN" altLang="en-US" sz="2400" b="1" smtClean="0">
                <a:latin typeface="宋体" charset="-122"/>
              </a:rPr>
              <a:t>仪表的购置费</a:t>
            </a:r>
          </a:p>
          <a:p>
            <a:pPr eaLnBrk="1" hangingPunct="1">
              <a:lnSpc>
                <a:spcPct val="150000"/>
              </a:lnSpc>
              <a:spcBef>
                <a:spcPct val="0"/>
              </a:spcBef>
            </a:pPr>
            <a:r>
              <a:rPr lang="zh-CN" altLang="en-US" sz="2400" b="1" smtClean="0">
                <a:latin typeface="宋体" charset="-122"/>
              </a:rPr>
              <a:t>其他的费用：附件购置费、安装费、维护和流量校验（或检定）费、运行费和备用件费等。</a:t>
            </a:r>
          </a:p>
          <a:p>
            <a:pPr eaLnBrk="1" hangingPunct="1">
              <a:lnSpc>
                <a:spcPct val="150000"/>
              </a:lnSpc>
              <a:spcBef>
                <a:spcPct val="0"/>
              </a:spcBef>
            </a:pPr>
            <a:r>
              <a:rPr lang="zh-CN" altLang="en-US" sz="2400" b="1" smtClean="0">
                <a:latin typeface="宋体" charset="-122"/>
              </a:rPr>
              <a:t>商贸核算和储运发放还应</a:t>
            </a:r>
            <a:r>
              <a:rPr lang="zh-CN" altLang="en-US" sz="2400" b="1" smtClean="0">
                <a:solidFill>
                  <a:srgbClr val="FF0000"/>
                </a:solidFill>
                <a:latin typeface="宋体" charset="-122"/>
              </a:rPr>
              <a:t>比较测量误差造成经济损失</a:t>
            </a:r>
            <a:r>
              <a:rPr lang="zh-CN" altLang="en-US" sz="2400" b="1" smtClean="0">
                <a:latin typeface="宋体"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3" name="Object 2"/>
          <p:cNvGraphicFramePr>
            <a:graphicFrameLocks noChangeAspect="1"/>
          </p:cNvGraphicFramePr>
          <p:nvPr/>
        </p:nvGraphicFramePr>
        <p:xfrm>
          <a:off x="2143125" y="857250"/>
          <a:ext cx="1455738" cy="895350"/>
        </p:xfrm>
        <a:graphic>
          <a:graphicData uri="http://schemas.openxmlformats.org/presentationml/2006/ole">
            <mc:AlternateContent xmlns:mc="http://schemas.openxmlformats.org/markup-compatibility/2006">
              <mc:Choice xmlns:v="urn:schemas-microsoft-com:vml" Requires="v">
                <p:oleObj spid="_x0000_s12342" name="Equation" r:id="rId5" imgW="583920" imgH="444240" progId="Equation.3">
                  <p:embed/>
                </p:oleObj>
              </mc:Choice>
              <mc:Fallback>
                <p:oleObj name="Equation" r:id="rId5" imgW="583920" imgH="4442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857250"/>
                        <a:ext cx="1455738"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4" name="Text Box 4"/>
          <p:cNvSpPr txBox="1">
            <a:spLocks noChangeArrowheads="1"/>
          </p:cNvSpPr>
          <p:nvPr/>
        </p:nvSpPr>
        <p:spPr bwMode="auto">
          <a:xfrm>
            <a:off x="4214813" y="1000125"/>
            <a:ext cx="1495425" cy="461963"/>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（3）</a:t>
            </a:r>
          </a:p>
        </p:txBody>
      </p:sp>
      <p:sp>
        <p:nvSpPr>
          <p:cNvPr id="56325" name="Text Box 5"/>
          <p:cNvSpPr txBox="1">
            <a:spLocks noChangeArrowheads="1"/>
          </p:cNvSpPr>
          <p:nvPr/>
        </p:nvSpPr>
        <p:spPr bwMode="auto">
          <a:xfrm>
            <a:off x="1071563" y="1714500"/>
            <a:ext cx="5976937" cy="461963"/>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公式（1）（2）（3）联立求得</a:t>
            </a:r>
          </a:p>
        </p:txBody>
      </p:sp>
      <p:graphicFrame>
        <p:nvGraphicFramePr>
          <p:cNvPr id="56326" name="Object 3"/>
          <p:cNvGraphicFramePr>
            <a:graphicFrameLocks noChangeAspect="1"/>
          </p:cNvGraphicFramePr>
          <p:nvPr/>
        </p:nvGraphicFramePr>
        <p:xfrm>
          <a:off x="1071563" y="2286000"/>
          <a:ext cx="3929062" cy="950913"/>
        </p:xfrm>
        <a:graphic>
          <a:graphicData uri="http://schemas.openxmlformats.org/presentationml/2006/ole">
            <mc:AlternateContent xmlns:mc="http://schemas.openxmlformats.org/markup-compatibility/2006">
              <mc:Choice xmlns:v="urn:schemas-microsoft-com:vml" Requires="v">
                <p:oleObj spid="_x0000_s12343" name="Equation" r:id="rId7" imgW="2247840" imgH="520560" progId="Equation.3">
                  <p:embed/>
                </p:oleObj>
              </mc:Choice>
              <mc:Fallback>
                <p:oleObj name="Equation" r:id="rId7" imgW="2247840" imgH="52056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2286000"/>
                        <a:ext cx="3929062"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7" name="Object 4"/>
          <p:cNvGraphicFramePr>
            <a:graphicFrameLocks noChangeAspect="1"/>
          </p:cNvGraphicFramePr>
          <p:nvPr/>
        </p:nvGraphicFramePr>
        <p:xfrm>
          <a:off x="5357813" y="2286000"/>
          <a:ext cx="996950" cy="882650"/>
        </p:xfrm>
        <a:graphic>
          <a:graphicData uri="http://schemas.openxmlformats.org/presentationml/2006/ole">
            <mc:AlternateContent xmlns:mc="http://schemas.openxmlformats.org/markup-compatibility/2006">
              <mc:Choice xmlns:v="urn:schemas-microsoft-com:vml" Requires="v">
                <p:oleObj spid="_x0000_s12344" name="Equation" r:id="rId9" imgW="469800" imgH="393480" progId="Equation.3">
                  <p:embed/>
                </p:oleObj>
              </mc:Choice>
              <mc:Fallback>
                <p:oleObj name="Equation" r:id="rId9" imgW="469800" imgH="39348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7813" y="2286000"/>
                        <a:ext cx="9969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8" name="Object 5"/>
          <p:cNvGraphicFramePr>
            <a:graphicFrameLocks noChangeAspect="1"/>
          </p:cNvGraphicFramePr>
          <p:nvPr/>
        </p:nvGraphicFramePr>
        <p:xfrm>
          <a:off x="928688" y="3500438"/>
          <a:ext cx="6667500" cy="1606550"/>
        </p:xfrm>
        <a:graphic>
          <a:graphicData uri="http://schemas.openxmlformats.org/presentationml/2006/ole">
            <mc:AlternateContent xmlns:mc="http://schemas.openxmlformats.org/markup-compatibility/2006">
              <mc:Choice xmlns:v="urn:schemas-microsoft-com:vml" Requires="v">
                <p:oleObj spid="_x0000_s12345" name="Equation" r:id="rId11" imgW="2730240" imgH="838080" progId="Equation.DSMT4">
                  <p:embed/>
                </p:oleObj>
              </mc:Choice>
              <mc:Fallback>
                <p:oleObj name="Equation" r:id="rId11" imgW="2730240" imgH="83808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88" y="3500438"/>
                        <a:ext cx="666750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barn(outHorizontal)">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 calcmode="lin" valueType="num">
                                      <p:cBhvr additive="base">
                                        <p:cTn id="12" dur="500" fill="hold"/>
                                        <p:tgtEl>
                                          <p:spTgt spid="56324"/>
                                        </p:tgtEl>
                                        <p:attrNameLst>
                                          <p:attrName>ppt_x</p:attrName>
                                        </p:attrNameLst>
                                      </p:cBhvr>
                                      <p:tavLst>
                                        <p:tav tm="0">
                                          <p:val>
                                            <p:strVal val="#ppt_x"/>
                                          </p:val>
                                        </p:tav>
                                        <p:tav tm="100000">
                                          <p:val>
                                            <p:strVal val="#ppt_x"/>
                                          </p:val>
                                        </p:tav>
                                      </p:tavLst>
                                    </p:anim>
                                    <p:anim calcmode="lin" valueType="num">
                                      <p:cBhvr additive="base">
                                        <p:cTn id="13" dur="500" fill="hold"/>
                                        <p:tgtEl>
                                          <p:spTgt spid="5632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56325"/>
                                        </p:tgtEl>
                                        <p:attrNameLst>
                                          <p:attrName>style.visibility</p:attrName>
                                        </p:attrNameLst>
                                      </p:cBhvr>
                                      <p:to>
                                        <p:strVal val="visible"/>
                                      </p:to>
                                    </p:set>
                                    <p:animEffect transition="in" filter="barn(outHorizontal)">
                                      <p:cBhvr>
                                        <p:cTn id="18" dur="500"/>
                                        <p:tgtEl>
                                          <p:spTgt spid="5632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56326"/>
                                        </p:tgtEl>
                                        <p:attrNameLst>
                                          <p:attrName>style.visibility</p:attrName>
                                        </p:attrNameLst>
                                      </p:cBhvr>
                                      <p:to>
                                        <p:strVal val="visible"/>
                                      </p:to>
                                    </p:set>
                                    <p:animEffect transition="in" filter="barn(outHorizontal)">
                                      <p:cBhvr>
                                        <p:cTn id="23" dur="500"/>
                                        <p:tgtEl>
                                          <p:spTgt spid="563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56327"/>
                                        </p:tgtEl>
                                        <p:attrNameLst>
                                          <p:attrName>style.visibility</p:attrName>
                                        </p:attrNameLst>
                                      </p:cBhvr>
                                      <p:to>
                                        <p:strVal val="visible"/>
                                      </p:to>
                                    </p:set>
                                    <p:anim calcmode="lin" valueType="num">
                                      <p:cBhvr additive="base">
                                        <p:cTn id="28" dur="500" fill="hold"/>
                                        <p:tgtEl>
                                          <p:spTgt spid="56327"/>
                                        </p:tgtEl>
                                        <p:attrNameLst>
                                          <p:attrName>ppt_x</p:attrName>
                                        </p:attrNameLst>
                                      </p:cBhvr>
                                      <p:tavLst>
                                        <p:tav tm="0">
                                          <p:val>
                                            <p:strVal val="1+#ppt_w/2"/>
                                          </p:val>
                                        </p:tav>
                                        <p:tav tm="100000">
                                          <p:val>
                                            <p:strVal val="#ppt_x"/>
                                          </p:val>
                                        </p:tav>
                                      </p:tavLst>
                                    </p:anim>
                                    <p:anim calcmode="lin" valueType="num">
                                      <p:cBhvr additive="base">
                                        <p:cTn id="29"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56328"/>
                                        </p:tgtEl>
                                        <p:attrNameLst>
                                          <p:attrName>style.visibility</p:attrName>
                                        </p:attrNameLst>
                                      </p:cBhvr>
                                      <p:to>
                                        <p:strVal val="visible"/>
                                      </p:to>
                                    </p:set>
                                    <p:animEffect transition="in" filter="barn(outHorizontal)">
                                      <p:cBhvr>
                                        <p:cTn id="34"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P spid="5632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2" name="Object 2"/>
          <p:cNvGraphicFramePr>
            <a:graphicFrameLocks noChangeAspect="1"/>
          </p:cNvGraphicFramePr>
          <p:nvPr/>
        </p:nvGraphicFramePr>
        <p:xfrm>
          <a:off x="1214438" y="1214438"/>
          <a:ext cx="5429250" cy="1019175"/>
        </p:xfrm>
        <a:graphic>
          <a:graphicData uri="http://schemas.openxmlformats.org/presentationml/2006/ole">
            <mc:AlternateContent xmlns:mc="http://schemas.openxmlformats.org/markup-compatibility/2006">
              <mc:Choice xmlns:v="urn:schemas-microsoft-com:vml" Requires="v">
                <p:oleObj spid="_x0000_s13353" name="Equation" r:id="rId3" imgW="2539800" imgH="482400" progId="Equation.DSMT4">
                  <p:embed/>
                </p:oleObj>
              </mc:Choice>
              <mc:Fallback>
                <p:oleObj name="Equation" r:id="rId3" imgW="253980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214438"/>
                        <a:ext cx="542925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3" name="Object 3"/>
          <p:cNvGraphicFramePr>
            <a:graphicFrameLocks noChangeAspect="1"/>
          </p:cNvGraphicFramePr>
          <p:nvPr/>
        </p:nvGraphicFramePr>
        <p:xfrm>
          <a:off x="1785938" y="2357438"/>
          <a:ext cx="3214687" cy="671512"/>
        </p:xfrm>
        <a:graphic>
          <a:graphicData uri="http://schemas.openxmlformats.org/presentationml/2006/ole">
            <mc:AlternateContent xmlns:mc="http://schemas.openxmlformats.org/markup-compatibility/2006">
              <mc:Choice xmlns:v="urn:schemas-microsoft-com:vml" Requires="v">
                <p:oleObj spid="_x0000_s13354" name="Microsoft 公式 3.0" r:id="rId5" imgW="1523880" imgH="279360" progId="Equation.3">
                  <p:embed/>
                </p:oleObj>
              </mc:Choice>
              <mc:Fallback>
                <p:oleObj name="Microsoft 公式 3.0" r:id="rId5" imgW="1523880" imgH="2793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2357438"/>
                        <a:ext cx="3214687"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4" name="Object 4"/>
          <p:cNvGraphicFramePr>
            <a:graphicFrameLocks noChangeAspect="1"/>
          </p:cNvGraphicFramePr>
          <p:nvPr/>
        </p:nvGraphicFramePr>
        <p:xfrm>
          <a:off x="1857375" y="3429000"/>
          <a:ext cx="4500563" cy="1843088"/>
        </p:xfrm>
        <a:graphic>
          <a:graphicData uri="http://schemas.openxmlformats.org/presentationml/2006/ole">
            <mc:AlternateContent xmlns:mc="http://schemas.openxmlformats.org/markup-compatibility/2006">
              <mc:Choice xmlns:v="urn:schemas-microsoft-com:vml" Requires="v">
                <p:oleObj spid="_x0000_s13355" name="Equation" r:id="rId7" imgW="2323800" imgH="939600" progId="Equation.DSMT4">
                  <p:embed/>
                </p:oleObj>
              </mc:Choice>
              <mc:Fallback>
                <p:oleObj name="Equation" r:id="rId7" imgW="2323800" imgH="939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429000"/>
                        <a:ext cx="4500563" cy="184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arn(outVertical)">
                                      <p:cBhvr>
                                        <p:cTn id="7" dur="500"/>
                                        <p:tgtEl>
                                          <p:spTgt spid="1095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09573"/>
                                        </p:tgtEl>
                                        <p:attrNameLst>
                                          <p:attrName>style.visibility</p:attrName>
                                        </p:attrNameLst>
                                      </p:cBhvr>
                                      <p:to>
                                        <p:strVal val="visible"/>
                                      </p:to>
                                    </p:set>
                                    <p:animEffect transition="in" filter="barn(outHorizontal)">
                                      <p:cBhvr>
                                        <p:cTn id="12" dur="500"/>
                                        <p:tgtEl>
                                          <p:spTgt spid="10957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9574"/>
                                        </p:tgtEl>
                                        <p:attrNameLst>
                                          <p:attrName>style.visibility</p:attrName>
                                        </p:attrNameLst>
                                      </p:cBhvr>
                                      <p:to>
                                        <p:strVal val="visible"/>
                                      </p:to>
                                    </p:set>
                                    <p:animEffect transition="in" filter="barn(outHorizontal)">
                                      <p:cBhvr>
                                        <p:cTn id="17" dur="5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346" name="Object 2"/>
          <p:cNvGraphicFramePr>
            <a:graphicFrameLocks noChangeAspect="1"/>
          </p:cNvGraphicFramePr>
          <p:nvPr/>
        </p:nvGraphicFramePr>
        <p:xfrm>
          <a:off x="1042988" y="1268413"/>
          <a:ext cx="4743450" cy="1263650"/>
        </p:xfrm>
        <a:graphic>
          <a:graphicData uri="http://schemas.openxmlformats.org/presentationml/2006/ole">
            <mc:AlternateContent xmlns:mc="http://schemas.openxmlformats.org/markup-compatibility/2006">
              <mc:Choice xmlns:v="urn:schemas-microsoft-com:vml" Requires="v">
                <p:oleObj spid="_x0000_s14364" name="Equation" r:id="rId5" imgW="2120760" imgH="533160" progId="Equation.3">
                  <p:embed/>
                </p:oleObj>
              </mc:Choice>
              <mc:Fallback>
                <p:oleObj name="Equation" r:id="rId5" imgW="2120760" imgH="53316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268413"/>
                        <a:ext cx="4743450"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47" name="Object 3"/>
          <p:cNvGraphicFramePr>
            <a:graphicFrameLocks noChangeAspect="1"/>
          </p:cNvGraphicFramePr>
          <p:nvPr/>
        </p:nvGraphicFramePr>
        <p:xfrm>
          <a:off x="1835150" y="2997200"/>
          <a:ext cx="3594100" cy="1131888"/>
        </p:xfrm>
        <a:graphic>
          <a:graphicData uri="http://schemas.openxmlformats.org/presentationml/2006/ole">
            <mc:AlternateContent xmlns:mc="http://schemas.openxmlformats.org/markup-compatibility/2006">
              <mc:Choice xmlns:v="urn:schemas-microsoft-com:vml" Requires="v">
                <p:oleObj spid="_x0000_s14365" name="Equation" r:id="rId7" imgW="1587240" imgH="469800" progId="Equation.3">
                  <p:embed/>
                </p:oleObj>
              </mc:Choice>
              <mc:Fallback>
                <p:oleObj name="Equation" r:id="rId7" imgW="1587240" imgH="4698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997200"/>
                        <a:ext cx="3594100"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13346"/>
                                        </p:tgtEl>
                                        <p:attrNameLst>
                                          <p:attrName>style.visibility</p:attrName>
                                        </p:attrNameLst>
                                      </p:cBhvr>
                                      <p:to>
                                        <p:strVal val="visible"/>
                                      </p:to>
                                    </p:set>
                                    <p:animEffect transition="in" filter="barn(outHorizontal)">
                                      <p:cBhvr>
                                        <p:cTn id="7" dur="500"/>
                                        <p:tgtEl>
                                          <p:spTgt spid="3133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13347"/>
                                        </p:tgtEl>
                                        <p:attrNameLst>
                                          <p:attrName>style.visibility</p:attrName>
                                        </p:attrNameLst>
                                      </p:cBhvr>
                                      <p:to>
                                        <p:strVal val="visible"/>
                                      </p:to>
                                    </p:set>
                                    <p:animEffect transition="in" filter="barn(outHorizontal)">
                                      <p:cBhvr>
                                        <p:cTn id="12" dur="500"/>
                                        <p:tgtEl>
                                          <p:spTgt spid="31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ext Box 4"/>
          <p:cNvSpPr txBox="1">
            <a:spLocks noChangeArrowheads="1"/>
          </p:cNvSpPr>
          <p:nvPr/>
        </p:nvSpPr>
        <p:spPr bwMode="auto">
          <a:xfrm>
            <a:off x="642938" y="1143000"/>
            <a:ext cx="7675562" cy="1606550"/>
          </a:xfrm>
          <a:prstGeom prst="rect">
            <a:avLst/>
          </a:prstGeom>
          <a:noFill/>
          <a:ln w="9525">
            <a:noFill/>
            <a:miter lim="800000"/>
            <a:headEnd/>
            <a:tailEnd/>
          </a:ln>
        </p:spPr>
        <p:txBody>
          <a:bodyPr>
            <a:spAutoFit/>
          </a:bodyPr>
          <a:lstStyle/>
          <a:p>
            <a:pPr>
              <a:spcBef>
                <a:spcPct val="10000"/>
              </a:spcBef>
            </a:pPr>
            <a:r>
              <a:rPr kumimoji="1" lang="zh-CN" altLang="en-US" sz="2400" b="1">
                <a:latin typeface="Times New Roman" pitchFamily="18" charset="0"/>
              </a:rPr>
              <a:t> </a:t>
            </a:r>
            <a:r>
              <a:rPr kumimoji="1" lang="en-US" altLang="zh-CN" sz="2400" b="1">
                <a:latin typeface="Times New Roman" pitchFamily="18" charset="0"/>
              </a:rPr>
              <a:t>2、</a:t>
            </a:r>
            <a:r>
              <a:rPr kumimoji="1" lang="zh-CN" altLang="en-US" sz="2400" b="1">
                <a:latin typeface="Times New Roman" pitchFamily="18" charset="0"/>
              </a:rPr>
              <a:t>粘度 (</a:t>
            </a:r>
            <a:r>
              <a:rPr kumimoji="1" lang="en-US" altLang="zh-CN" sz="2400" b="1">
                <a:latin typeface="Times New Roman" pitchFamily="18" charset="0"/>
              </a:rPr>
              <a:t>viscosity )</a:t>
            </a:r>
            <a:r>
              <a:rPr kumimoji="1" lang="zh-CN" altLang="en-US" sz="2400" b="1">
                <a:latin typeface="Times New Roman" pitchFamily="18" charset="0"/>
              </a:rPr>
              <a:t>：流体运动时，其内部质点沿接触面相对运动，产生</a:t>
            </a:r>
            <a:r>
              <a:rPr kumimoji="1" lang="zh-CN" altLang="en-US" sz="2400" b="1">
                <a:solidFill>
                  <a:srgbClr val="FF0000"/>
                </a:solidFill>
                <a:latin typeface="Times New Roman" pitchFamily="18" charset="0"/>
              </a:rPr>
              <a:t>内摩擦力</a:t>
            </a:r>
            <a:r>
              <a:rPr kumimoji="1" lang="zh-CN" altLang="en-US" sz="2400" b="1">
                <a:latin typeface="Times New Roman" pitchFamily="18" charset="0"/>
              </a:rPr>
              <a:t>以抗拒流体变形的性质，称之为粘度。</a:t>
            </a:r>
            <a:endParaRPr kumimoji="1" lang="en-US" altLang="zh-CN" sz="2400" b="1">
              <a:latin typeface="Times New Roman" pitchFamily="18" charset="0"/>
            </a:endParaRPr>
          </a:p>
          <a:p>
            <a:pPr>
              <a:spcBef>
                <a:spcPct val="10000"/>
              </a:spcBef>
            </a:pPr>
            <a:r>
              <a:rPr kumimoji="1" lang="zh-CN" altLang="en-US" sz="2400" b="1">
                <a:latin typeface="Times New Roman" pitchFamily="18" charset="0"/>
              </a:rPr>
              <a:t>     </a:t>
            </a:r>
          </a:p>
        </p:txBody>
      </p:sp>
      <p:graphicFrame>
        <p:nvGraphicFramePr>
          <p:cNvPr id="99336" name="Object 2"/>
          <p:cNvGraphicFramePr>
            <a:graphicFrameLocks noChangeAspect="1"/>
          </p:cNvGraphicFramePr>
          <p:nvPr/>
        </p:nvGraphicFramePr>
        <p:xfrm>
          <a:off x="785813" y="2428875"/>
          <a:ext cx="5500687" cy="776288"/>
        </p:xfrm>
        <a:graphic>
          <a:graphicData uri="http://schemas.openxmlformats.org/presentationml/2006/ole">
            <mc:AlternateContent xmlns:mc="http://schemas.openxmlformats.org/markup-compatibility/2006">
              <mc:Choice xmlns:v="urn:schemas-microsoft-com:vml" Requires="v">
                <p:oleObj spid="_x0000_s1065" name="Equation" r:id="rId3" imgW="2666880" imgH="393480" progId="Equation.DSMT4">
                  <p:embed/>
                </p:oleObj>
              </mc:Choice>
              <mc:Fallback>
                <p:oleObj name="Equation" r:id="rId3" imgW="26668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428875"/>
                        <a:ext cx="5500687"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4"/>
          <p:cNvGrpSpPr>
            <a:grpSpLocks/>
          </p:cNvGrpSpPr>
          <p:nvPr/>
        </p:nvGrpSpPr>
        <p:grpSpPr bwMode="auto">
          <a:xfrm>
            <a:off x="928688" y="3214688"/>
            <a:ext cx="6345237" cy="457200"/>
            <a:chOff x="585" y="2025"/>
            <a:chExt cx="3997" cy="288"/>
          </a:xfrm>
        </p:grpSpPr>
        <p:graphicFrame>
          <p:nvGraphicFramePr>
            <p:cNvPr id="1028" name="Object 4"/>
            <p:cNvGraphicFramePr>
              <a:graphicFrameLocks noChangeAspect="1"/>
            </p:cNvGraphicFramePr>
            <p:nvPr/>
          </p:nvGraphicFramePr>
          <p:xfrm>
            <a:off x="3960" y="2025"/>
            <a:ext cx="201" cy="287"/>
          </p:xfrm>
          <a:graphic>
            <a:graphicData uri="http://schemas.openxmlformats.org/presentationml/2006/ole">
              <mc:AlternateContent xmlns:mc="http://schemas.openxmlformats.org/markup-compatibility/2006">
                <mc:Choice xmlns:v="urn:schemas-microsoft-com:vml" Requires="v">
                  <p:oleObj spid="_x0000_s1066" name="Equation" r:id="rId5" imgW="126720" imgH="164880" progId="Equation.DSMT4">
                    <p:embed/>
                  </p:oleObj>
                </mc:Choice>
                <mc:Fallback>
                  <p:oleObj name="Equation" r:id="rId5" imgW="126720" imgH="1648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 y="2025"/>
                          <a:ext cx="20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Text Box 12"/>
            <p:cNvSpPr txBox="1">
              <a:spLocks noChangeArrowheads="1"/>
            </p:cNvSpPr>
            <p:nvPr/>
          </p:nvSpPr>
          <p:spPr bwMode="auto">
            <a:xfrm>
              <a:off x="585" y="2025"/>
              <a:ext cx="3997"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动力粘度系数(</a:t>
              </a:r>
              <a:r>
                <a:rPr kumimoji="1" lang="en-US" altLang="zh-CN" sz="2400" b="1">
                  <a:latin typeface="Times New Roman" pitchFamily="18" charset="0"/>
                </a:rPr>
                <a:t>kinetic viscosity </a:t>
              </a:r>
              <a:r>
                <a:rPr kumimoji="1" lang="en-US" altLang="zh-CN" sz="2400" b="1">
                  <a:latin typeface="Times New Roman" pitchFamily="18" charset="0"/>
                  <a:cs typeface="Times New Roman" pitchFamily="18" charset="0"/>
                </a:rPr>
                <a:t>factor</a:t>
              </a:r>
              <a:r>
                <a:rPr kumimoji="1" lang="en-US" altLang="zh-CN" sz="2400" b="1" i="1">
                  <a:latin typeface="Times New Roman" pitchFamily="18" charset="0"/>
                  <a:cs typeface="Times New Roman" pitchFamily="18" charset="0"/>
                </a:rPr>
                <a:t>) </a:t>
              </a:r>
            </a:p>
          </p:txBody>
        </p:sp>
      </p:grpSp>
      <p:grpSp>
        <p:nvGrpSpPr>
          <p:cNvPr id="3" name="Group 15"/>
          <p:cNvGrpSpPr>
            <a:grpSpLocks/>
          </p:cNvGrpSpPr>
          <p:nvPr/>
        </p:nvGrpSpPr>
        <p:grpSpPr bwMode="auto">
          <a:xfrm>
            <a:off x="928688" y="3929063"/>
            <a:ext cx="6467475" cy="1092200"/>
            <a:chOff x="585" y="2475"/>
            <a:chExt cx="4074" cy="688"/>
          </a:xfrm>
        </p:grpSpPr>
        <p:graphicFrame>
          <p:nvGraphicFramePr>
            <p:cNvPr id="1027" name="Object 3"/>
            <p:cNvGraphicFramePr>
              <a:graphicFrameLocks noChangeAspect="1"/>
            </p:cNvGraphicFramePr>
            <p:nvPr/>
          </p:nvGraphicFramePr>
          <p:xfrm>
            <a:off x="3870" y="2475"/>
            <a:ext cx="789" cy="688"/>
          </p:xfrm>
          <a:graphic>
            <a:graphicData uri="http://schemas.openxmlformats.org/presentationml/2006/ole">
              <mc:AlternateContent xmlns:mc="http://schemas.openxmlformats.org/markup-compatibility/2006">
                <mc:Choice xmlns:v="urn:schemas-microsoft-com:vml" Requires="v">
                  <p:oleObj spid="_x0000_s1067" name="Equation" r:id="rId7" imgW="406080" imgH="419040" progId="Equation.DSMT4">
                    <p:embed/>
                  </p:oleObj>
                </mc:Choice>
                <mc:Fallback>
                  <p:oleObj name="Equation" r:id="rId7" imgW="406080" imgH="4190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0" y="2475"/>
                          <a:ext cx="789" cy="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13"/>
            <p:cNvSpPr txBox="1">
              <a:spLocks noChangeArrowheads="1"/>
            </p:cNvSpPr>
            <p:nvPr/>
          </p:nvSpPr>
          <p:spPr bwMode="auto">
            <a:xfrm>
              <a:off x="585" y="2475"/>
              <a:ext cx="3150" cy="52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运动粘度系数(</a:t>
              </a:r>
              <a:r>
                <a:rPr kumimoji="1" lang="en-US" altLang="zh-CN" sz="2400" b="1">
                  <a:latin typeface="Times New Roman" pitchFamily="18" charset="0"/>
                </a:rPr>
                <a:t>kinematical viscosity </a:t>
              </a:r>
              <a:r>
                <a:rPr kumimoji="1" lang="en-US" altLang="zh-CN" sz="2400" b="1">
                  <a:latin typeface="Times New Roman" pitchFamily="18" charset="0"/>
                  <a:cs typeface="Times New Roman" pitchFamily="18" charset="0"/>
                </a:rPr>
                <a:t>factor</a:t>
              </a:r>
              <a:r>
                <a:rPr kumimoji="1" lang="en-US" altLang="zh-CN" sz="2400" b="1" i="1">
                  <a:latin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arn(inHorizontal)">
                                      <p:cBhvr>
                                        <p:cTn id="7" dur="500"/>
                                        <p:tgtEl>
                                          <p:spTgt spid="993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9336"/>
                                        </p:tgtEl>
                                        <p:attrNameLst>
                                          <p:attrName>style.visibility</p:attrName>
                                        </p:attrNameLst>
                                      </p:cBhvr>
                                      <p:to>
                                        <p:strVal val="visible"/>
                                      </p:to>
                                    </p:set>
                                    <p:animEffect transition="in" filter="barn(outHorizontal)">
                                      <p:cBhvr>
                                        <p:cTn id="12" dur="500"/>
                                        <p:tgtEl>
                                          <p:spTgt spid="993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Rectangle 2"/>
          <p:cNvSpPr>
            <a:spLocks noGrp="1" noChangeArrowheads="1"/>
          </p:cNvSpPr>
          <p:nvPr>
            <p:ph type="body" idx="1"/>
          </p:nvPr>
        </p:nvSpPr>
        <p:spPr>
          <a:xfrm>
            <a:off x="0" y="428625"/>
            <a:ext cx="9144000" cy="6021388"/>
          </a:xfrm>
        </p:spPr>
        <p:txBody>
          <a:bodyPr/>
          <a:lstStyle/>
          <a:p>
            <a:pPr eaLnBrk="1" hangingPunct="1"/>
            <a:r>
              <a:rPr lang="zh-CN" altLang="en-US" sz="2600" b="1" smtClean="0"/>
              <a:t>被测流体为洁净液体时管路安装示意图</a:t>
            </a:r>
          </a:p>
        </p:txBody>
      </p:sp>
      <p:sp>
        <p:nvSpPr>
          <p:cNvPr id="305155" name="Text Box 3"/>
          <p:cNvSpPr txBox="1">
            <a:spLocks noChangeArrowheads="1"/>
          </p:cNvSpPr>
          <p:nvPr/>
        </p:nvSpPr>
        <p:spPr bwMode="auto">
          <a:xfrm>
            <a:off x="3779838" y="836613"/>
            <a:ext cx="5143500" cy="1938337"/>
          </a:xfrm>
          <a:prstGeom prst="rect">
            <a:avLst/>
          </a:prstGeom>
          <a:noFill/>
          <a:ln w="9525">
            <a:noFill/>
            <a:miter lim="800000"/>
            <a:headEnd/>
            <a:tailEnd/>
          </a:ln>
        </p:spPr>
        <p:txBody>
          <a:bodyPr>
            <a:spAutoFit/>
          </a:bodyPr>
          <a:lstStyle/>
          <a:p>
            <a:r>
              <a:rPr kumimoji="1" lang="zh-CN" altLang="en-US" sz="2400" b="1">
                <a:latin typeface="Times New Roman" pitchFamily="18" charset="0"/>
              </a:rPr>
              <a:t>工作过程：</a:t>
            </a:r>
          </a:p>
          <a:p>
            <a:r>
              <a:rPr kumimoji="1" lang="en-US" altLang="zh-CN" sz="2400" b="1">
                <a:latin typeface="Times New Roman" pitchFamily="18" charset="0"/>
              </a:rPr>
              <a:t>1</a:t>
            </a:r>
            <a:r>
              <a:rPr kumimoji="1" lang="zh-CN" altLang="en-US" sz="2400" b="1">
                <a:latin typeface="Times New Roman" pitchFamily="18" charset="0"/>
              </a:rPr>
              <a:t>、缓慢打开二截止阀，用管内流体</a:t>
            </a:r>
            <a:r>
              <a:rPr kumimoji="1" lang="zh-CN" altLang="en-US" sz="2400" b="1">
                <a:solidFill>
                  <a:srgbClr val="FF0000"/>
                </a:solidFill>
                <a:latin typeface="Times New Roman" pitchFamily="18" charset="0"/>
              </a:rPr>
              <a:t>清洗导压管</a:t>
            </a:r>
            <a:r>
              <a:rPr kumimoji="1" lang="zh-CN" altLang="en-US" sz="2400" b="1">
                <a:latin typeface="Times New Roman" pitchFamily="18" charset="0"/>
              </a:rPr>
              <a:t>，然后关闭这两个阀门，接上差压计，关闭高低压阀，打开均压阀。</a:t>
            </a:r>
            <a:endParaRPr kumimoji="1" lang="en-US" altLang="zh-CN" sz="2400" b="1">
              <a:latin typeface="Times New Roman" pitchFamily="18" charset="0"/>
            </a:endParaRPr>
          </a:p>
        </p:txBody>
      </p:sp>
      <p:grpSp>
        <p:nvGrpSpPr>
          <p:cNvPr id="2" name="Group 4"/>
          <p:cNvGrpSpPr>
            <a:grpSpLocks/>
          </p:cNvGrpSpPr>
          <p:nvPr/>
        </p:nvGrpSpPr>
        <p:grpSpPr bwMode="auto">
          <a:xfrm>
            <a:off x="323850" y="1628775"/>
            <a:ext cx="4267200" cy="3962400"/>
            <a:chOff x="0" y="624"/>
            <a:chExt cx="2688" cy="2496"/>
          </a:xfrm>
        </p:grpSpPr>
        <p:grpSp>
          <p:nvGrpSpPr>
            <p:cNvPr id="677896" name="Group 5"/>
            <p:cNvGrpSpPr>
              <a:grpSpLocks/>
            </p:cNvGrpSpPr>
            <p:nvPr/>
          </p:nvGrpSpPr>
          <p:grpSpPr bwMode="auto">
            <a:xfrm>
              <a:off x="0" y="624"/>
              <a:ext cx="1872" cy="2496"/>
              <a:chOff x="4515" y="11424"/>
              <a:chExt cx="2700" cy="4383"/>
            </a:xfrm>
          </p:grpSpPr>
          <p:sp>
            <p:nvSpPr>
              <p:cNvPr id="677910" name="AutoShape 6"/>
              <p:cNvSpPr>
                <a:spLocks noChangeArrowheads="1"/>
              </p:cNvSpPr>
              <p:nvPr/>
            </p:nvSpPr>
            <p:spPr bwMode="auto">
              <a:xfrm rot="-6900000">
                <a:off x="5595" y="10514"/>
                <a:ext cx="540" cy="2700"/>
              </a:xfrm>
              <a:prstGeom prst="can">
                <a:avLst>
                  <a:gd name="adj" fmla="val 125000"/>
                </a:avLst>
              </a:prstGeom>
              <a:solidFill>
                <a:srgbClr val="FFFF00"/>
              </a:solidFill>
              <a:ln w="9525">
                <a:solidFill>
                  <a:srgbClr val="0000FF"/>
                </a:solidFill>
                <a:round/>
                <a:headEnd/>
                <a:tailEnd/>
              </a:ln>
            </p:spPr>
            <p:txBody>
              <a:bodyPr vert="eaVert"/>
              <a:lstStyle/>
              <a:p>
                <a:endParaRPr lang="zh-CN" altLang="en-US" sz="2800" b="1"/>
              </a:p>
            </p:txBody>
          </p:sp>
          <p:sp>
            <p:nvSpPr>
              <p:cNvPr id="677911" name="Line 7"/>
              <p:cNvSpPr>
                <a:spLocks noChangeShapeType="1"/>
              </p:cNvSpPr>
              <p:nvPr/>
            </p:nvSpPr>
            <p:spPr bwMode="auto">
              <a:xfrm flipV="1">
                <a:off x="4547" y="11424"/>
                <a:ext cx="2160" cy="1092"/>
              </a:xfrm>
              <a:prstGeom prst="line">
                <a:avLst/>
              </a:prstGeom>
              <a:noFill/>
              <a:ln w="9525">
                <a:solidFill>
                  <a:srgbClr val="000000"/>
                </a:solidFill>
                <a:prstDash val="lgDashDot"/>
                <a:round/>
                <a:headEnd/>
                <a:tailEnd/>
              </a:ln>
            </p:spPr>
            <p:txBody>
              <a:bodyPr/>
              <a:lstStyle/>
              <a:p>
                <a:endParaRPr lang="zh-CN" altLang="en-US"/>
              </a:p>
            </p:txBody>
          </p:sp>
          <p:sp>
            <p:nvSpPr>
              <p:cNvPr id="677912" name="Arc 8"/>
              <p:cNvSpPr>
                <a:spLocks/>
              </p:cNvSpPr>
              <p:nvPr/>
            </p:nvSpPr>
            <p:spPr bwMode="auto">
              <a:xfrm rot="-7200000" flipH="1" flipV="1">
                <a:off x="5452" y="11599"/>
                <a:ext cx="782" cy="431"/>
              </a:xfrm>
              <a:custGeom>
                <a:avLst/>
                <a:gdLst>
                  <a:gd name="T0" fmla="*/ 2 w 43200"/>
                  <a:gd name="T1" fmla="*/ 5 h 36894"/>
                  <a:gd name="T2" fmla="*/ 12 w 43200"/>
                  <a:gd name="T3" fmla="*/ 5 h 36894"/>
                  <a:gd name="T4" fmla="*/ 7 w 43200"/>
                  <a:gd name="T5" fmla="*/ 3 h 36894"/>
                  <a:gd name="T6" fmla="*/ 0 60000 65536"/>
                  <a:gd name="T7" fmla="*/ 0 60000 65536"/>
                  <a:gd name="T8" fmla="*/ 0 60000 65536"/>
                  <a:gd name="T9" fmla="*/ 0 w 43200"/>
                  <a:gd name="T10" fmla="*/ 0 h 36894"/>
                  <a:gd name="T11" fmla="*/ 43200 w 43200"/>
                  <a:gd name="T12" fmla="*/ 36894 h 36894"/>
                </a:gdLst>
                <a:ahLst/>
                <a:cxnLst>
                  <a:cxn ang="T6">
                    <a:pos x="T0" y="T1"/>
                  </a:cxn>
                  <a:cxn ang="T7">
                    <a:pos x="T2" y="T3"/>
                  </a:cxn>
                  <a:cxn ang="T8">
                    <a:pos x="T4" y="T5"/>
                  </a:cxn>
                </a:cxnLst>
                <a:rect l="T9" t="T10" r="T11" b="T12"/>
                <a:pathLst>
                  <a:path w="43200" h="36894" fill="none" extrusionOk="0">
                    <a:moveTo>
                      <a:pt x="5311" y="35786"/>
                    </a:moveTo>
                    <a:cubicBezTo>
                      <a:pt x="1886" y="31853"/>
                      <a:pt x="0" y="26814"/>
                      <a:pt x="0" y="21600"/>
                    </a:cubicBezTo>
                    <a:cubicBezTo>
                      <a:pt x="0" y="9670"/>
                      <a:pt x="9670" y="0"/>
                      <a:pt x="21600" y="0"/>
                    </a:cubicBezTo>
                    <a:cubicBezTo>
                      <a:pt x="33529" y="0"/>
                      <a:pt x="43200" y="9670"/>
                      <a:pt x="43200" y="21600"/>
                    </a:cubicBezTo>
                    <a:cubicBezTo>
                      <a:pt x="43200" y="27338"/>
                      <a:pt x="40916" y="32841"/>
                      <a:pt x="36852" y="36893"/>
                    </a:cubicBezTo>
                  </a:path>
                  <a:path w="43200" h="36894" stroke="0" extrusionOk="0">
                    <a:moveTo>
                      <a:pt x="5311" y="35786"/>
                    </a:moveTo>
                    <a:cubicBezTo>
                      <a:pt x="1886" y="31853"/>
                      <a:pt x="0" y="26814"/>
                      <a:pt x="0" y="21600"/>
                    </a:cubicBezTo>
                    <a:cubicBezTo>
                      <a:pt x="0" y="9670"/>
                      <a:pt x="9670" y="0"/>
                      <a:pt x="21600" y="0"/>
                    </a:cubicBezTo>
                    <a:cubicBezTo>
                      <a:pt x="33529" y="0"/>
                      <a:pt x="43200" y="9670"/>
                      <a:pt x="43200" y="21600"/>
                    </a:cubicBezTo>
                    <a:cubicBezTo>
                      <a:pt x="43200" y="27338"/>
                      <a:pt x="40916" y="32841"/>
                      <a:pt x="36852" y="36893"/>
                    </a:cubicBezTo>
                    <a:lnTo>
                      <a:pt x="21600" y="21600"/>
                    </a:lnTo>
                    <a:close/>
                  </a:path>
                </a:pathLst>
              </a:custGeom>
              <a:solidFill>
                <a:srgbClr val="008000"/>
              </a:solidFill>
              <a:ln w="9525">
                <a:solidFill>
                  <a:srgbClr val="000000"/>
                </a:solidFill>
                <a:round/>
                <a:headEnd/>
                <a:tailEnd/>
              </a:ln>
            </p:spPr>
            <p:txBody>
              <a:bodyPr/>
              <a:lstStyle/>
              <a:p>
                <a:endParaRPr lang="zh-CN" altLang="en-US"/>
              </a:p>
            </p:txBody>
          </p:sp>
          <p:sp>
            <p:nvSpPr>
              <p:cNvPr id="677913" name="Line 9"/>
              <p:cNvSpPr>
                <a:spLocks noChangeShapeType="1"/>
              </p:cNvSpPr>
              <p:nvPr/>
            </p:nvSpPr>
            <p:spPr bwMode="auto">
              <a:xfrm>
                <a:off x="5447" y="12048"/>
                <a:ext cx="0" cy="780"/>
              </a:xfrm>
              <a:prstGeom prst="line">
                <a:avLst/>
              </a:prstGeom>
              <a:noFill/>
              <a:ln w="9525">
                <a:solidFill>
                  <a:srgbClr val="000000"/>
                </a:solidFill>
                <a:round/>
                <a:headEnd/>
                <a:tailEnd/>
              </a:ln>
            </p:spPr>
            <p:txBody>
              <a:bodyPr/>
              <a:lstStyle/>
              <a:p>
                <a:endParaRPr lang="zh-CN" altLang="en-US"/>
              </a:p>
            </p:txBody>
          </p:sp>
          <p:sp>
            <p:nvSpPr>
              <p:cNvPr id="677914" name="Line 10"/>
              <p:cNvSpPr>
                <a:spLocks noChangeShapeType="1"/>
              </p:cNvSpPr>
              <p:nvPr/>
            </p:nvSpPr>
            <p:spPr bwMode="auto">
              <a:xfrm>
                <a:off x="6542" y="11520"/>
                <a:ext cx="0" cy="780"/>
              </a:xfrm>
              <a:prstGeom prst="line">
                <a:avLst/>
              </a:prstGeom>
              <a:noFill/>
              <a:ln w="9525">
                <a:solidFill>
                  <a:srgbClr val="000000"/>
                </a:solidFill>
                <a:round/>
                <a:headEnd/>
                <a:tailEnd/>
              </a:ln>
            </p:spPr>
            <p:txBody>
              <a:bodyPr/>
              <a:lstStyle/>
              <a:p>
                <a:endParaRPr lang="zh-CN" altLang="en-US"/>
              </a:p>
            </p:txBody>
          </p:sp>
          <p:grpSp>
            <p:nvGrpSpPr>
              <p:cNvPr id="677915" name="Group 11"/>
              <p:cNvGrpSpPr>
                <a:grpSpLocks/>
              </p:cNvGrpSpPr>
              <p:nvPr/>
            </p:nvGrpSpPr>
            <p:grpSpPr bwMode="auto">
              <a:xfrm>
                <a:off x="5357" y="12828"/>
                <a:ext cx="180" cy="300"/>
                <a:chOff x="3420" y="5310"/>
                <a:chExt cx="360" cy="639"/>
              </a:xfrm>
            </p:grpSpPr>
            <p:sp>
              <p:nvSpPr>
                <p:cNvPr id="677953" name="AutoShape 12"/>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54" name="AutoShape 13"/>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grpSp>
            <p:nvGrpSpPr>
              <p:cNvPr id="677916" name="Group 14"/>
              <p:cNvGrpSpPr>
                <a:grpSpLocks/>
              </p:cNvGrpSpPr>
              <p:nvPr/>
            </p:nvGrpSpPr>
            <p:grpSpPr bwMode="auto">
              <a:xfrm>
                <a:off x="6467" y="12288"/>
                <a:ext cx="180" cy="300"/>
                <a:chOff x="3420" y="5310"/>
                <a:chExt cx="360" cy="639"/>
              </a:xfrm>
            </p:grpSpPr>
            <p:sp>
              <p:nvSpPr>
                <p:cNvPr id="677951" name="AutoShape 15"/>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52" name="AutoShape 16"/>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sp>
            <p:nvSpPr>
              <p:cNvPr id="677917" name="Line 17"/>
              <p:cNvSpPr>
                <a:spLocks noChangeShapeType="1"/>
              </p:cNvSpPr>
              <p:nvPr/>
            </p:nvSpPr>
            <p:spPr bwMode="auto">
              <a:xfrm>
                <a:off x="5447" y="13140"/>
                <a:ext cx="0" cy="624"/>
              </a:xfrm>
              <a:prstGeom prst="line">
                <a:avLst/>
              </a:prstGeom>
              <a:noFill/>
              <a:ln w="9525">
                <a:solidFill>
                  <a:srgbClr val="000000"/>
                </a:solidFill>
                <a:round/>
                <a:headEnd/>
                <a:tailEnd/>
              </a:ln>
            </p:spPr>
            <p:txBody>
              <a:bodyPr/>
              <a:lstStyle/>
              <a:p>
                <a:endParaRPr lang="zh-CN" altLang="en-US"/>
              </a:p>
            </p:txBody>
          </p:sp>
          <p:sp>
            <p:nvSpPr>
              <p:cNvPr id="677918" name="Line 18"/>
              <p:cNvSpPr>
                <a:spLocks noChangeShapeType="1"/>
              </p:cNvSpPr>
              <p:nvPr/>
            </p:nvSpPr>
            <p:spPr bwMode="auto">
              <a:xfrm>
                <a:off x="6572" y="12597"/>
                <a:ext cx="0" cy="624"/>
              </a:xfrm>
              <a:prstGeom prst="line">
                <a:avLst/>
              </a:prstGeom>
              <a:noFill/>
              <a:ln w="9525">
                <a:solidFill>
                  <a:srgbClr val="000000"/>
                </a:solidFill>
                <a:round/>
                <a:headEnd/>
                <a:tailEnd/>
              </a:ln>
            </p:spPr>
            <p:txBody>
              <a:bodyPr/>
              <a:lstStyle/>
              <a:p>
                <a:endParaRPr lang="zh-CN" altLang="en-US"/>
              </a:p>
            </p:txBody>
          </p:sp>
          <p:grpSp>
            <p:nvGrpSpPr>
              <p:cNvPr id="677919" name="Group 19"/>
              <p:cNvGrpSpPr>
                <a:grpSpLocks/>
              </p:cNvGrpSpPr>
              <p:nvPr/>
            </p:nvGrpSpPr>
            <p:grpSpPr bwMode="auto">
              <a:xfrm>
                <a:off x="5357" y="13764"/>
                <a:ext cx="180" cy="75"/>
                <a:chOff x="3960" y="3936"/>
                <a:chExt cx="180" cy="75"/>
              </a:xfrm>
            </p:grpSpPr>
            <p:sp>
              <p:nvSpPr>
                <p:cNvPr id="677949" name="Line 20"/>
                <p:cNvSpPr>
                  <a:spLocks noChangeShapeType="1"/>
                </p:cNvSpPr>
                <p:nvPr/>
              </p:nvSpPr>
              <p:spPr bwMode="auto">
                <a:xfrm>
                  <a:off x="3960" y="3936"/>
                  <a:ext cx="180" cy="0"/>
                </a:xfrm>
                <a:prstGeom prst="line">
                  <a:avLst/>
                </a:prstGeom>
                <a:noFill/>
                <a:ln w="9525">
                  <a:solidFill>
                    <a:srgbClr val="000000"/>
                  </a:solidFill>
                  <a:round/>
                  <a:headEnd/>
                  <a:tailEnd/>
                </a:ln>
              </p:spPr>
              <p:txBody>
                <a:bodyPr/>
                <a:lstStyle/>
                <a:p>
                  <a:endParaRPr lang="zh-CN" altLang="en-US"/>
                </a:p>
              </p:txBody>
            </p:sp>
            <p:sp>
              <p:nvSpPr>
                <p:cNvPr id="677950" name="Line 21"/>
                <p:cNvSpPr>
                  <a:spLocks noChangeShapeType="1"/>
                </p:cNvSpPr>
                <p:nvPr/>
              </p:nvSpPr>
              <p:spPr bwMode="auto">
                <a:xfrm>
                  <a:off x="3960" y="4011"/>
                  <a:ext cx="180" cy="0"/>
                </a:xfrm>
                <a:prstGeom prst="line">
                  <a:avLst/>
                </a:prstGeom>
                <a:noFill/>
                <a:ln w="9525">
                  <a:solidFill>
                    <a:srgbClr val="000000"/>
                  </a:solidFill>
                  <a:round/>
                  <a:headEnd/>
                  <a:tailEnd/>
                </a:ln>
              </p:spPr>
              <p:txBody>
                <a:bodyPr/>
                <a:lstStyle/>
                <a:p>
                  <a:endParaRPr lang="zh-CN" altLang="en-US"/>
                </a:p>
              </p:txBody>
            </p:sp>
          </p:grpSp>
          <p:grpSp>
            <p:nvGrpSpPr>
              <p:cNvPr id="677920" name="Group 22"/>
              <p:cNvGrpSpPr>
                <a:grpSpLocks/>
              </p:cNvGrpSpPr>
              <p:nvPr/>
            </p:nvGrpSpPr>
            <p:grpSpPr bwMode="auto">
              <a:xfrm>
                <a:off x="6482" y="13236"/>
                <a:ext cx="180" cy="75"/>
                <a:chOff x="3960" y="3936"/>
                <a:chExt cx="180" cy="75"/>
              </a:xfrm>
            </p:grpSpPr>
            <p:sp>
              <p:nvSpPr>
                <p:cNvPr id="677947" name="Line 23"/>
                <p:cNvSpPr>
                  <a:spLocks noChangeShapeType="1"/>
                </p:cNvSpPr>
                <p:nvPr/>
              </p:nvSpPr>
              <p:spPr bwMode="auto">
                <a:xfrm>
                  <a:off x="3960" y="3936"/>
                  <a:ext cx="180" cy="0"/>
                </a:xfrm>
                <a:prstGeom prst="line">
                  <a:avLst/>
                </a:prstGeom>
                <a:noFill/>
                <a:ln w="9525">
                  <a:solidFill>
                    <a:srgbClr val="000000"/>
                  </a:solidFill>
                  <a:round/>
                  <a:headEnd/>
                  <a:tailEnd/>
                </a:ln>
              </p:spPr>
              <p:txBody>
                <a:bodyPr/>
                <a:lstStyle/>
                <a:p>
                  <a:endParaRPr lang="zh-CN" altLang="en-US"/>
                </a:p>
              </p:txBody>
            </p:sp>
            <p:sp>
              <p:nvSpPr>
                <p:cNvPr id="677948" name="Line 24"/>
                <p:cNvSpPr>
                  <a:spLocks noChangeShapeType="1"/>
                </p:cNvSpPr>
                <p:nvPr/>
              </p:nvSpPr>
              <p:spPr bwMode="auto">
                <a:xfrm>
                  <a:off x="3960" y="4011"/>
                  <a:ext cx="180" cy="0"/>
                </a:xfrm>
                <a:prstGeom prst="line">
                  <a:avLst/>
                </a:prstGeom>
                <a:noFill/>
                <a:ln w="9525">
                  <a:solidFill>
                    <a:srgbClr val="000000"/>
                  </a:solidFill>
                  <a:round/>
                  <a:headEnd/>
                  <a:tailEnd/>
                </a:ln>
              </p:spPr>
              <p:txBody>
                <a:bodyPr/>
                <a:lstStyle/>
                <a:p>
                  <a:endParaRPr lang="zh-CN" altLang="en-US"/>
                </a:p>
              </p:txBody>
            </p:sp>
          </p:grpSp>
          <p:grpSp>
            <p:nvGrpSpPr>
              <p:cNvPr id="677921" name="Group 25"/>
              <p:cNvGrpSpPr>
                <a:grpSpLocks/>
              </p:cNvGrpSpPr>
              <p:nvPr/>
            </p:nvGrpSpPr>
            <p:grpSpPr bwMode="auto">
              <a:xfrm>
                <a:off x="6467" y="13629"/>
                <a:ext cx="180" cy="300"/>
                <a:chOff x="3420" y="5310"/>
                <a:chExt cx="360" cy="639"/>
              </a:xfrm>
            </p:grpSpPr>
            <p:sp>
              <p:nvSpPr>
                <p:cNvPr id="677945" name="AutoShape 26"/>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46" name="AutoShape 27"/>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grpSp>
            <p:nvGrpSpPr>
              <p:cNvPr id="677922" name="Group 28"/>
              <p:cNvGrpSpPr>
                <a:grpSpLocks/>
              </p:cNvGrpSpPr>
              <p:nvPr/>
            </p:nvGrpSpPr>
            <p:grpSpPr bwMode="auto">
              <a:xfrm>
                <a:off x="5357" y="14187"/>
                <a:ext cx="180" cy="300"/>
                <a:chOff x="3420" y="5310"/>
                <a:chExt cx="360" cy="639"/>
              </a:xfrm>
            </p:grpSpPr>
            <p:sp>
              <p:nvSpPr>
                <p:cNvPr id="677943" name="AutoShape 29"/>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44" name="AutoShape 30"/>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sp>
            <p:nvSpPr>
              <p:cNvPr id="677923" name="AutoShape 31"/>
              <p:cNvSpPr>
                <a:spLocks noChangeArrowheads="1"/>
              </p:cNvSpPr>
              <p:nvPr/>
            </p:nvSpPr>
            <p:spPr bwMode="auto">
              <a:xfrm rot="-1500000">
                <a:off x="5239" y="15183"/>
                <a:ext cx="1800" cy="624"/>
              </a:xfrm>
              <a:prstGeom prst="bevel">
                <a:avLst>
                  <a:gd name="adj" fmla="val 125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24" name="Line 32"/>
              <p:cNvSpPr>
                <a:spLocks noChangeShapeType="1"/>
              </p:cNvSpPr>
              <p:nvPr/>
            </p:nvSpPr>
            <p:spPr bwMode="auto">
              <a:xfrm>
                <a:off x="5450" y="13860"/>
                <a:ext cx="0" cy="312"/>
              </a:xfrm>
              <a:prstGeom prst="line">
                <a:avLst/>
              </a:prstGeom>
              <a:noFill/>
              <a:ln w="9525">
                <a:solidFill>
                  <a:srgbClr val="000000"/>
                </a:solidFill>
                <a:round/>
                <a:headEnd/>
                <a:tailEnd/>
              </a:ln>
            </p:spPr>
            <p:txBody>
              <a:bodyPr/>
              <a:lstStyle/>
              <a:p>
                <a:endParaRPr lang="zh-CN" altLang="en-US"/>
              </a:p>
            </p:txBody>
          </p:sp>
          <p:sp>
            <p:nvSpPr>
              <p:cNvPr id="677925" name="Line 33"/>
              <p:cNvSpPr>
                <a:spLocks noChangeShapeType="1"/>
              </p:cNvSpPr>
              <p:nvPr/>
            </p:nvSpPr>
            <p:spPr bwMode="auto">
              <a:xfrm>
                <a:off x="5450" y="14496"/>
                <a:ext cx="0" cy="992"/>
              </a:xfrm>
              <a:prstGeom prst="line">
                <a:avLst/>
              </a:prstGeom>
              <a:noFill/>
              <a:ln w="9525">
                <a:solidFill>
                  <a:srgbClr val="000000"/>
                </a:solidFill>
                <a:round/>
                <a:headEnd/>
                <a:tailEnd/>
              </a:ln>
            </p:spPr>
            <p:txBody>
              <a:bodyPr/>
              <a:lstStyle/>
              <a:p>
                <a:endParaRPr lang="zh-CN" altLang="en-US"/>
              </a:p>
            </p:txBody>
          </p:sp>
          <p:sp>
            <p:nvSpPr>
              <p:cNvPr id="677926" name="Line 34"/>
              <p:cNvSpPr>
                <a:spLocks noChangeShapeType="1"/>
              </p:cNvSpPr>
              <p:nvPr/>
            </p:nvSpPr>
            <p:spPr bwMode="auto">
              <a:xfrm>
                <a:off x="6551" y="13320"/>
                <a:ext cx="0" cy="312"/>
              </a:xfrm>
              <a:prstGeom prst="line">
                <a:avLst/>
              </a:prstGeom>
              <a:noFill/>
              <a:ln w="9525">
                <a:solidFill>
                  <a:srgbClr val="000000"/>
                </a:solidFill>
                <a:round/>
                <a:headEnd/>
                <a:tailEnd/>
              </a:ln>
            </p:spPr>
            <p:txBody>
              <a:bodyPr/>
              <a:lstStyle/>
              <a:p>
                <a:endParaRPr lang="zh-CN" altLang="en-US"/>
              </a:p>
            </p:txBody>
          </p:sp>
          <p:sp>
            <p:nvSpPr>
              <p:cNvPr id="677927" name="Line 35"/>
              <p:cNvSpPr>
                <a:spLocks noChangeShapeType="1"/>
              </p:cNvSpPr>
              <p:nvPr/>
            </p:nvSpPr>
            <p:spPr bwMode="auto">
              <a:xfrm>
                <a:off x="6551" y="13941"/>
                <a:ext cx="0" cy="992"/>
              </a:xfrm>
              <a:prstGeom prst="line">
                <a:avLst/>
              </a:prstGeom>
              <a:noFill/>
              <a:ln w="9525">
                <a:solidFill>
                  <a:srgbClr val="000000"/>
                </a:solidFill>
                <a:round/>
                <a:headEnd/>
                <a:tailEnd/>
              </a:ln>
            </p:spPr>
            <p:txBody>
              <a:bodyPr/>
              <a:lstStyle/>
              <a:p>
                <a:endParaRPr lang="zh-CN" altLang="en-US"/>
              </a:p>
            </p:txBody>
          </p:sp>
          <p:sp>
            <p:nvSpPr>
              <p:cNvPr id="677928" name="Line 36"/>
              <p:cNvSpPr>
                <a:spLocks noChangeShapeType="1"/>
              </p:cNvSpPr>
              <p:nvPr/>
            </p:nvSpPr>
            <p:spPr bwMode="auto">
              <a:xfrm flipV="1">
                <a:off x="5451" y="14730"/>
                <a:ext cx="386" cy="249"/>
              </a:xfrm>
              <a:prstGeom prst="line">
                <a:avLst/>
              </a:prstGeom>
              <a:noFill/>
              <a:ln w="9525">
                <a:solidFill>
                  <a:srgbClr val="000000"/>
                </a:solidFill>
                <a:round/>
                <a:headEnd/>
                <a:tailEnd/>
              </a:ln>
            </p:spPr>
            <p:txBody>
              <a:bodyPr/>
              <a:lstStyle/>
              <a:p>
                <a:endParaRPr lang="zh-CN" altLang="en-US"/>
              </a:p>
            </p:txBody>
          </p:sp>
          <p:sp>
            <p:nvSpPr>
              <p:cNvPr id="677929" name="Line 37"/>
              <p:cNvSpPr>
                <a:spLocks noChangeShapeType="1"/>
              </p:cNvSpPr>
              <p:nvPr/>
            </p:nvSpPr>
            <p:spPr bwMode="auto">
              <a:xfrm flipV="1">
                <a:off x="6129" y="14340"/>
                <a:ext cx="423" cy="219"/>
              </a:xfrm>
              <a:prstGeom prst="line">
                <a:avLst/>
              </a:prstGeom>
              <a:noFill/>
              <a:ln w="9525">
                <a:solidFill>
                  <a:srgbClr val="000000"/>
                </a:solidFill>
                <a:round/>
                <a:headEnd/>
                <a:tailEnd/>
              </a:ln>
            </p:spPr>
            <p:txBody>
              <a:bodyPr/>
              <a:lstStyle/>
              <a:p>
                <a:endParaRPr lang="zh-CN" altLang="en-US"/>
              </a:p>
            </p:txBody>
          </p:sp>
          <p:grpSp>
            <p:nvGrpSpPr>
              <p:cNvPr id="677930" name="Group 38"/>
              <p:cNvGrpSpPr>
                <a:grpSpLocks/>
              </p:cNvGrpSpPr>
              <p:nvPr/>
            </p:nvGrpSpPr>
            <p:grpSpPr bwMode="auto">
              <a:xfrm rot="3300000">
                <a:off x="5888" y="14484"/>
                <a:ext cx="180" cy="300"/>
                <a:chOff x="3420" y="5310"/>
                <a:chExt cx="360" cy="639"/>
              </a:xfrm>
            </p:grpSpPr>
            <p:sp>
              <p:nvSpPr>
                <p:cNvPr id="677941" name="AutoShape 39"/>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42" name="AutoShape 40"/>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sp>
            <p:nvSpPr>
              <p:cNvPr id="677931" name="Line 41"/>
              <p:cNvSpPr>
                <a:spLocks noChangeShapeType="1"/>
              </p:cNvSpPr>
              <p:nvPr/>
            </p:nvSpPr>
            <p:spPr bwMode="auto">
              <a:xfrm>
                <a:off x="5767" y="13965"/>
                <a:ext cx="0" cy="156"/>
              </a:xfrm>
              <a:prstGeom prst="line">
                <a:avLst/>
              </a:prstGeom>
              <a:noFill/>
              <a:ln w="9525">
                <a:solidFill>
                  <a:srgbClr val="000000"/>
                </a:solidFill>
                <a:round/>
                <a:headEnd/>
                <a:tailEnd/>
              </a:ln>
            </p:spPr>
            <p:txBody>
              <a:bodyPr/>
              <a:lstStyle/>
              <a:p>
                <a:endParaRPr lang="zh-CN" altLang="en-US"/>
              </a:p>
            </p:txBody>
          </p:sp>
          <p:sp>
            <p:nvSpPr>
              <p:cNvPr id="677932" name="Line 42"/>
              <p:cNvSpPr>
                <a:spLocks noChangeShapeType="1"/>
              </p:cNvSpPr>
              <p:nvPr/>
            </p:nvSpPr>
            <p:spPr bwMode="auto">
              <a:xfrm>
                <a:off x="6337" y="13830"/>
                <a:ext cx="0" cy="156"/>
              </a:xfrm>
              <a:prstGeom prst="line">
                <a:avLst/>
              </a:prstGeom>
              <a:noFill/>
              <a:ln w="9525">
                <a:solidFill>
                  <a:srgbClr val="000000"/>
                </a:solidFill>
                <a:round/>
                <a:headEnd/>
                <a:tailEnd/>
              </a:ln>
            </p:spPr>
            <p:txBody>
              <a:bodyPr/>
              <a:lstStyle/>
              <a:p>
                <a:endParaRPr lang="zh-CN" altLang="en-US"/>
              </a:p>
            </p:txBody>
          </p:sp>
          <p:sp>
            <p:nvSpPr>
              <p:cNvPr id="677933" name="Line 43"/>
              <p:cNvSpPr>
                <a:spLocks noChangeShapeType="1"/>
              </p:cNvSpPr>
              <p:nvPr/>
            </p:nvSpPr>
            <p:spPr bwMode="auto">
              <a:xfrm>
                <a:off x="6367" y="14289"/>
                <a:ext cx="0" cy="156"/>
              </a:xfrm>
              <a:prstGeom prst="line">
                <a:avLst/>
              </a:prstGeom>
              <a:noFill/>
              <a:ln w="9525">
                <a:solidFill>
                  <a:srgbClr val="000000"/>
                </a:solidFill>
                <a:round/>
                <a:headEnd/>
                <a:tailEnd/>
              </a:ln>
            </p:spPr>
            <p:txBody>
              <a:bodyPr/>
              <a:lstStyle/>
              <a:p>
                <a:endParaRPr lang="zh-CN" altLang="en-US"/>
              </a:p>
            </p:txBody>
          </p:sp>
          <p:grpSp>
            <p:nvGrpSpPr>
              <p:cNvPr id="677934" name="Group 44"/>
              <p:cNvGrpSpPr>
                <a:grpSpLocks/>
              </p:cNvGrpSpPr>
              <p:nvPr/>
            </p:nvGrpSpPr>
            <p:grpSpPr bwMode="auto">
              <a:xfrm>
                <a:off x="6250" y="13986"/>
                <a:ext cx="180" cy="300"/>
                <a:chOff x="3420" y="5310"/>
                <a:chExt cx="360" cy="639"/>
              </a:xfrm>
            </p:grpSpPr>
            <p:sp>
              <p:nvSpPr>
                <p:cNvPr id="677939" name="AutoShape 45"/>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40" name="AutoShape 46"/>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grpSp>
            <p:nvGrpSpPr>
              <p:cNvPr id="677935" name="Group 47"/>
              <p:cNvGrpSpPr>
                <a:grpSpLocks/>
              </p:cNvGrpSpPr>
              <p:nvPr/>
            </p:nvGrpSpPr>
            <p:grpSpPr bwMode="auto">
              <a:xfrm>
                <a:off x="5676" y="14133"/>
                <a:ext cx="180" cy="300"/>
                <a:chOff x="3420" y="5310"/>
                <a:chExt cx="360" cy="639"/>
              </a:xfrm>
            </p:grpSpPr>
            <p:sp>
              <p:nvSpPr>
                <p:cNvPr id="677937" name="AutoShape 48"/>
                <p:cNvSpPr>
                  <a:spLocks noChangeArrowheads="1"/>
                </p:cNvSpPr>
                <p:nvPr/>
              </p:nvSpPr>
              <p:spPr bwMode="auto">
                <a:xfrm>
                  <a:off x="3420" y="5637"/>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677938" name="AutoShape 49"/>
                <p:cNvSpPr>
                  <a:spLocks noChangeArrowheads="1"/>
                </p:cNvSpPr>
                <p:nvPr/>
              </p:nvSpPr>
              <p:spPr bwMode="auto">
                <a:xfrm rot="10800000">
                  <a:off x="3420" y="5310"/>
                  <a:ext cx="360" cy="312"/>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sp>
            <p:nvSpPr>
              <p:cNvPr id="677936" name="Line 50"/>
              <p:cNvSpPr>
                <a:spLocks noChangeShapeType="1"/>
              </p:cNvSpPr>
              <p:nvPr/>
            </p:nvSpPr>
            <p:spPr bwMode="auto">
              <a:xfrm>
                <a:off x="5767" y="14448"/>
                <a:ext cx="0" cy="312"/>
              </a:xfrm>
              <a:prstGeom prst="line">
                <a:avLst/>
              </a:prstGeom>
              <a:noFill/>
              <a:ln w="9525">
                <a:solidFill>
                  <a:srgbClr val="000000"/>
                </a:solidFill>
                <a:round/>
                <a:headEnd/>
                <a:tailEnd/>
              </a:ln>
            </p:spPr>
            <p:txBody>
              <a:bodyPr/>
              <a:lstStyle/>
              <a:p>
                <a:endParaRPr lang="zh-CN" altLang="en-US"/>
              </a:p>
            </p:txBody>
          </p:sp>
        </p:grpSp>
        <p:sp>
          <p:nvSpPr>
            <p:cNvPr id="677897" name="Text Box 51"/>
            <p:cNvSpPr txBox="1">
              <a:spLocks noChangeArrowheads="1"/>
            </p:cNvSpPr>
            <p:nvPr/>
          </p:nvSpPr>
          <p:spPr bwMode="auto">
            <a:xfrm>
              <a:off x="624" y="1392"/>
              <a:ext cx="864" cy="288"/>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rPr>
                <a:t>截止阀</a:t>
              </a:r>
            </a:p>
          </p:txBody>
        </p:sp>
        <p:grpSp>
          <p:nvGrpSpPr>
            <p:cNvPr id="677898" name="Group 52"/>
            <p:cNvGrpSpPr>
              <a:grpSpLocks/>
            </p:cNvGrpSpPr>
            <p:nvPr/>
          </p:nvGrpSpPr>
          <p:grpSpPr bwMode="auto">
            <a:xfrm>
              <a:off x="96" y="1392"/>
              <a:ext cx="2592" cy="1276"/>
              <a:chOff x="192" y="1728"/>
              <a:chExt cx="2592" cy="1276"/>
            </a:xfrm>
          </p:grpSpPr>
          <p:sp>
            <p:nvSpPr>
              <p:cNvPr id="677899" name="Line 53"/>
              <p:cNvSpPr>
                <a:spLocks noChangeShapeType="1"/>
              </p:cNvSpPr>
              <p:nvPr/>
            </p:nvSpPr>
            <p:spPr bwMode="auto">
              <a:xfrm>
                <a:off x="1152" y="2784"/>
                <a:ext cx="480" cy="0"/>
              </a:xfrm>
              <a:prstGeom prst="line">
                <a:avLst/>
              </a:prstGeom>
              <a:noFill/>
              <a:ln w="9525">
                <a:solidFill>
                  <a:schemeClr val="tx1"/>
                </a:solidFill>
                <a:round/>
                <a:headEnd/>
                <a:tailEnd type="triangle" w="med" len="med"/>
              </a:ln>
            </p:spPr>
            <p:txBody>
              <a:bodyPr/>
              <a:lstStyle/>
              <a:p>
                <a:endParaRPr lang="zh-CN" altLang="en-US"/>
              </a:p>
            </p:txBody>
          </p:sp>
          <p:sp>
            <p:nvSpPr>
              <p:cNvPr id="677900" name="Line 54"/>
              <p:cNvSpPr>
                <a:spLocks noChangeShapeType="1"/>
              </p:cNvSpPr>
              <p:nvPr/>
            </p:nvSpPr>
            <p:spPr bwMode="auto">
              <a:xfrm>
                <a:off x="1370" y="2352"/>
                <a:ext cx="331" cy="0"/>
              </a:xfrm>
              <a:prstGeom prst="line">
                <a:avLst/>
              </a:prstGeom>
              <a:noFill/>
              <a:ln w="9525">
                <a:solidFill>
                  <a:schemeClr val="tx1"/>
                </a:solidFill>
                <a:round/>
                <a:headEnd/>
                <a:tailEnd type="triangle" w="med" len="med"/>
              </a:ln>
            </p:spPr>
            <p:txBody>
              <a:bodyPr/>
              <a:lstStyle/>
              <a:p>
                <a:endParaRPr lang="zh-CN" altLang="en-US"/>
              </a:p>
            </p:txBody>
          </p:sp>
          <p:sp>
            <p:nvSpPr>
              <p:cNvPr id="677901" name="Line 55"/>
              <p:cNvSpPr>
                <a:spLocks noChangeShapeType="1"/>
              </p:cNvSpPr>
              <p:nvPr/>
            </p:nvSpPr>
            <p:spPr bwMode="auto">
              <a:xfrm flipV="1">
                <a:off x="1584" y="1872"/>
                <a:ext cx="336" cy="336"/>
              </a:xfrm>
              <a:prstGeom prst="line">
                <a:avLst/>
              </a:prstGeom>
              <a:noFill/>
              <a:ln w="9525">
                <a:solidFill>
                  <a:schemeClr val="tx1"/>
                </a:solidFill>
                <a:round/>
                <a:headEnd/>
                <a:tailEnd type="triangle" w="med" len="med"/>
              </a:ln>
            </p:spPr>
            <p:txBody>
              <a:bodyPr/>
              <a:lstStyle/>
              <a:p>
                <a:endParaRPr lang="zh-CN" altLang="en-US"/>
              </a:p>
            </p:txBody>
          </p:sp>
          <p:sp>
            <p:nvSpPr>
              <p:cNvPr id="677902" name="Line 56"/>
              <p:cNvSpPr>
                <a:spLocks noChangeShapeType="1"/>
              </p:cNvSpPr>
              <p:nvPr/>
            </p:nvSpPr>
            <p:spPr bwMode="auto">
              <a:xfrm flipH="1">
                <a:off x="480" y="2592"/>
                <a:ext cx="240" cy="0"/>
              </a:xfrm>
              <a:prstGeom prst="line">
                <a:avLst/>
              </a:prstGeom>
              <a:noFill/>
              <a:ln w="9525">
                <a:solidFill>
                  <a:schemeClr val="tx1"/>
                </a:solidFill>
                <a:round/>
                <a:headEnd/>
                <a:tailEnd type="triangle" w="med" len="med"/>
              </a:ln>
            </p:spPr>
            <p:txBody>
              <a:bodyPr/>
              <a:lstStyle/>
              <a:p>
                <a:endParaRPr lang="zh-CN" altLang="en-US"/>
              </a:p>
            </p:txBody>
          </p:sp>
          <p:grpSp>
            <p:nvGrpSpPr>
              <p:cNvPr id="677903" name="Group 57"/>
              <p:cNvGrpSpPr>
                <a:grpSpLocks/>
              </p:cNvGrpSpPr>
              <p:nvPr/>
            </p:nvGrpSpPr>
            <p:grpSpPr bwMode="auto">
              <a:xfrm>
                <a:off x="192" y="1728"/>
                <a:ext cx="2592" cy="1276"/>
                <a:chOff x="192" y="1728"/>
                <a:chExt cx="2592" cy="1276"/>
              </a:xfrm>
            </p:grpSpPr>
            <p:grpSp>
              <p:nvGrpSpPr>
                <p:cNvPr id="677904" name="Group 58"/>
                <p:cNvGrpSpPr>
                  <a:grpSpLocks/>
                </p:cNvGrpSpPr>
                <p:nvPr/>
              </p:nvGrpSpPr>
              <p:grpSpPr bwMode="auto">
                <a:xfrm>
                  <a:off x="1584" y="1728"/>
                  <a:ext cx="1200" cy="1152"/>
                  <a:chOff x="1584" y="1728"/>
                  <a:chExt cx="1200" cy="1152"/>
                </a:xfrm>
              </p:grpSpPr>
              <p:grpSp>
                <p:nvGrpSpPr>
                  <p:cNvPr id="677906" name="Group 59"/>
                  <p:cNvGrpSpPr>
                    <a:grpSpLocks/>
                  </p:cNvGrpSpPr>
                  <p:nvPr/>
                </p:nvGrpSpPr>
                <p:grpSpPr bwMode="auto">
                  <a:xfrm>
                    <a:off x="1584" y="2160"/>
                    <a:ext cx="864" cy="720"/>
                    <a:chOff x="1584" y="2160"/>
                    <a:chExt cx="864" cy="720"/>
                  </a:xfrm>
                </p:grpSpPr>
                <p:sp>
                  <p:nvSpPr>
                    <p:cNvPr id="677908" name="Text Box 60"/>
                    <p:cNvSpPr txBox="1">
                      <a:spLocks noChangeArrowheads="1"/>
                    </p:cNvSpPr>
                    <p:nvPr/>
                  </p:nvSpPr>
                  <p:spPr bwMode="auto">
                    <a:xfrm>
                      <a:off x="1584" y="2592"/>
                      <a:ext cx="816" cy="288"/>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rPr>
                        <a:t>均压阀</a:t>
                      </a:r>
                    </a:p>
                  </p:txBody>
                </p:sp>
                <p:sp>
                  <p:nvSpPr>
                    <p:cNvPr id="677909" name="Text Box 61"/>
                    <p:cNvSpPr txBox="1">
                      <a:spLocks noChangeArrowheads="1"/>
                    </p:cNvSpPr>
                    <p:nvPr/>
                  </p:nvSpPr>
                  <p:spPr bwMode="auto">
                    <a:xfrm>
                      <a:off x="1728" y="2160"/>
                      <a:ext cx="720" cy="288"/>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rPr>
                        <a:t>放空阀</a:t>
                      </a:r>
                    </a:p>
                  </p:txBody>
                </p:sp>
              </p:grpSp>
              <p:sp>
                <p:nvSpPr>
                  <p:cNvPr id="677907" name="Text Box 62"/>
                  <p:cNvSpPr txBox="1">
                    <a:spLocks noChangeArrowheads="1"/>
                  </p:cNvSpPr>
                  <p:nvPr/>
                </p:nvSpPr>
                <p:spPr bwMode="auto">
                  <a:xfrm>
                    <a:off x="1872" y="1728"/>
                    <a:ext cx="912" cy="288"/>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rPr>
                      <a:t>高压阀</a:t>
                    </a:r>
                  </a:p>
                </p:txBody>
              </p:sp>
            </p:grpSp>
            <p:sp>
              <p:nvSpPr>
                <p:cNvPr id="677905" name="Text Box 63"/>
                <p:cNvSpPr txBox="1">
                  <a:spLocks noChangeArrowheads="1"/>
                </p:cNvSpPr>
                <p:nvPr/>
              </p:nvSpPr>
              <p:spPr bwMode="auto">
                <a:xfrm>
                  <a:off x="192" y="2256"/>
                  <a:ext cx="432" cy="748"/>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rPr>
                    <a:t>低压阀</a:t>
                  </a:r>
                </a:p>
              </p:txBody>
            </p:sp>
          </p:grpSp>
        </p:grpSp>
      </p:grpSp>
      <p:sp>
        <p:nvSpPr>
          <p:cNvPr id="64" name="TextBox 63"/>
          <p:cNvSpPr txBox="1">
            <a:spLocks noChangeArrowheads="1"/>
          </p:cNvSpPr>
          <p:nvPr/>
        </p:nvSpPr>
        <p:spPr bwMode="auto">
          <a:xfrm>
            <a:off x="3851275" y="2924175"/>
            <a:ext cx="5000625" cy="2678113"/>
          </a:xfrm>
          <a:prstGeom prst="rect">
            <a:avLst/>
          </a:prstGeom>
          <a:noFill/>
          <a:ln w="9525">
            <a:noFill/>
            <a:miter lim="800000"/>
            <a:headEnd/>
            <a:tailEnd/>
          </a:ln>
        </p:spPr>
        <p:txBody>
          <a:bodyPr>
            <a:spAutoFit/>
          </a:bodyPr>
          <a:lstStyle/>
          <a:p>
            <a:r>
              <a:rPr kumimoji="1" lang="en-US" altLang="zh-CN" sz="2400" b="1"/>
              <a:t>2</a:t>
            </a:r>
            <a:r>
              <a:rPr kumimoji="1" lang="zh-CN" altLang="en-US" sz="2400" b="1"/>
              <a:t>、再缓慢打开截止阀，使流体充满导压管，缓慢打开高低压阀，流体进入差压计，同时</a:t>
            </a:r>
            <a:r>
              <a:rPr kumimoji="1" lang="zh-CN" altLang="en-US" sz="2400" b="1">
                <a:solidFill>
                  <a:srgbClr val="FF0000"/>
                </a:solidFill>
              </a:rPr>
              <a:t>打开放空阀（排液阀）</a:t>
            </a:r>
            <a:r>
              <a:rPr kumimoji="1" lang="zh-CN" altLang="en-US" sz="2400" b="1"/>
              <a:t>将空气（被测流体为液体时）或液滴（被测流体为气体），然后关闭放空阀及高低压阀。</a:t>
            </a:r>
            <a:endParaRPr kumimoji="1" lang="en-US" altLang="zh-CN" sz="2400" b="1"/>
          </a:p>
          <a:p>
            <a:endParaRPr lang="zh-CN" altLang="en-US" sz="2400">
              <a:latin typeface="Calibri" pitchFamily="34" charset="0"/>
            </a:endParaRPr>
          </a:p>
        </p:txBody>
      </p:sp>
      <p:sp>
        <p:nvSpPr>
          <p:cNvPr id="65" name="TextBox 64"/>
          <p:cNvSpPr txBox="1">
            <a:spLocks noChangeArrowheads="1"/>
          </p:cNvSpPr>
          <p:nvPr/>
        </p:nvSpPr>
        <p:spPr bwMode="auto">
          <a:xfrm>
            <a:off x="3924300" y="5229225"/>
            <a:ext cx="4714875" cy="1200150"/>
          </a:xfrm>
          <a:prstGeom prst="rect">
            <a:avLst/>
          </a:prstGeom>
          <a:noFill/>
          <a:ln w="9525">
            <a:noFill/>
            <a:miter lim="800000"/>
            <a:headEnd/>
            <a:tailEnd/>
          </a:ln>
        </p:spPr>
        <p:txBody>
          <a:bodyPr>
            <a:spAutoFit/>
          </a:bodyPr>
          <a:lstStyle/>
          <a:p>
            <a:r>
              <a:rPr kumimoji="1" lang="en-US" altLang="zh-CN" sz="2400" b="1"/>
              <a:t>3</a:t>
            </a:r>
            <a:r>
              <a:rPr kumimoji="1" lang="zh-CN" altLang="en-US" sz="2400" b="1"/>
              <a:t>、打开高压阀，关闭平衡阀、打开低压阀，流量计就可以使用了。</a:t>
            </a:r>
          </a:p>
          <a:p>
            <a:endParaRPr lang="zh-CN" altLang="en-US" sz="2400">
              <a:latin typeface="Calibri" pitchFamily="34" charset="0"/>
            </a:endParaRPr>
          </a:p>
        </p:txBody>
      </p:sp>
      <p:cxnSp>
        <p:nvCxnSpPr>
          <p:cNvPr id="70" name="直接箭头连接符 69"/>
          <p:cNvCxnSpPr/>
          <p:nvPr/>
        </p:nvCxnSpPr>
        <p:spPr>
          <a:xfrm rot="10800000" flipV="1">
            <a:off x="428596" y="1500174"/>
            <a:ext cx="785818" cy="357190"/>
          </a:xfrm>
          <a:prstGeom prst="straightConnector1">
            <a:avLst/>
          </a:prstGeom>
          <a:ln w="25400">
            <a:tailEnd type="stealth" w="lg" len="lg"/>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77895" name="TextBox 72"/>
          <p:cNvSpPr txBox="1">
            <a:spLocks noChangeArrowheads="1"/>
          </p:cNvSpPr>
          <p:nvPr/>
        </p:nvSpPr>
        <p:spPr bwMode="auto">
          <a:xfrm>
            <a:off x="684213" y="836613"/>
            <a:ext cx="2071687" cy="461962"/>
          </a:xfrm>
          <a:prstGeom prst="rect">
            <a:avLst/>
          </a:prstGeom>
          <a:noFill/>
          <a:ln w="9525">
            <a:noFill/>
            <a:miter lim="800000"/>
            <a:headEnd/>
            <a:tailEnd/>
          </a:ln>
        </p:spPr>
        <p:txBody>
          <a:bodyPr>
            <a:spAutoFit/>
          </a:bodyPr>
          <a:lstStyle/>
          <a:p>
            <a:r>
              <a:rPr lang="zh-CN" altLang="en-US" sz="2400" b="1">
                <a:latin typeface="Calibri" pitchFamily="34" charset="0"/>
              </a:rPr>
              <a:t>流体流动方向</a:t>
            </a:r>
          </a:p>
        </p:txBody>
      </p:sp>
    </p:spTree>
  </p:cSld>
  <p:clrMapOvr>
    <a:masterClrMapping/>
  </p:clrMapOvr>
  <p:transitio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iterate type="wd">
                                    <p:tmPct val="100000"/>
                                  </p:iterate>
                                  <p:childTnLst>
                                    <p:set>
                                      <p:cBhvr>
                                        <p:cTn id="6" dur="1" fill="hold">
                                          <p:stCondLst>
                                            <p:cond delay="0"/>
                                          </p:stCondLst>
                                        </p:cTn>
                                        <p:tgtEl>
                                          <p:spTgt spid="305154">
                                            <p:txEl>
                                              <p:pRg st="0" end="0"/>
                                            </p:txEl>
                                          </p:spTgt>
                                        </p:tgtEl>
                                        <p:attrNameLst>
                                          <p:attrName>style.visibility</p:attrName>
                                        </p:attrNameLst>
                                      </p:cBhvr>
                                      <p:to>
                                        <p:strVal val="visible"/>
                                      </p:to>
                                    </p:set>
                                    <p:animEffect transition="in" filter="barn(outVertical)">
                                      <p:cBhvr>
                                        <p:cTn id="7" dur="300"/>
                                        <p:tgtEl>
                                          <p:spTgt spid="305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05155"/>
                                        </p:tgtEl>
                                        <p:attrNameLst>
                                          <p:attrName>style.visibility</p:attrName>
                                        </p:attrNameLst>
                                      </p:cBhvr>
                                      <p:to>
                                        <p:strVal val="visible"/>
                                      </p:to>
                                    </p:set>
                                    <p:animEffect transition="in" filter="barn(inHorizontal)">
                                      <p:cBhvr>
                                        <p:cTn id="17" dur="500"/>
                                        <p:tgtEl>
                                          <p:spTgt spid="30515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Horizont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build="p" autoUpdateAnimBg="0"/>
      <p:bldP spid="305155" grpId="0"/>
      <p:bldP spid="64" grpId="0"/>
      <p:bldP spid="6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7" name="Rectangle 3"/>
          <p:cNvSpPr>
            <a:spLocks noGrp="1" noChangeArrowheads="1"/>
          </p:cNvSpPr>
          <p:nvPr>
            <p:ph type="body" sz="half" idx="1"/>
          </p:nvPr>
        </p:nvSpPr>
        <p:spPr>
          <a:xfrm>
            <a:off x="539750" y="549275"/>
            <a:ext cx="4143375" cy="4895850"/>
          </a:xfrm>
        </p:spPr>
        <p:txBody>
          <a:bodyPr/>
          <a:lstStyle/>
          <a:p>
            <a:pPr marL="736600" indent="-736600" eaLnBrk="1" hangingPunct="1">
              <a:lnSpc>
                <a:spcPct val="150000"/>
              </a:lnSpc>
              <a:spcBef>
                <a:spcPct val="0"/>
              </a:spcBef>
              <a:buFont typeface="Wingdings" pitchFamily="2" charset="2"/>
              <a:buNone/>
            </a:pPr>
            <a:r>
              <a:rPr lang="zh-CN" altLang="en-US" sz="2600" b="1" smtClean="0">
                <a:latin typeface="Times New Roman" pitchFamily="18" charset="0"/>
              </a:rPr>
              <a:t>差变器使用时应注意问题：</a:t>
            </a:r>
          </a:p>
          <a:p>
            <a:pPr marL="736600" indent="-736600" eaLnBrk="1" hangingPunct="1">
              <a:lnSpc>
                <a:spcPct val="150000"/>
              </a:lnSpc>
              <a:spcBef>
                <a:spcPct val="0"/>
              </a:spcBef>
              <a:buClr>
                <a:srgbClr val="FF0000"/>
              </a:buClr>
              <a:buFont typeface="Wingdings" pitchFamily="2" charset="2"/>
              <a:buChar char="Ø"/>
            </a:pPr>
            <a:r>
              <a:rPr lang="zh-CN" altLang="en-US" sz="2600" b="1" smtClean="0">
                <a:latin typeface="Times New Roman" pitchFamily="18" charset="0"/>
              </a:rPr>
              <a:t>开启表时：</a:t>
            </a:r>
            <a:endParaRPr lang="en-US" altLang="zh-CN" sz="2600" b="1" smtClean="0">
              <a:latin typeface="Times New Roman" pitchFamily="18" charset="0"/>
            </a:endParaRPr>
          </a:p>
          <a:p>
            <a:pPr marL="736600" indent="-736600" eaLnBrk="1" hangingPunct="1">
              <a:lnSpc>
                <a:spcPct val="150000"/>
              </a:lnSpc>
              <a:spcBef>
                <a:spcPct val="0"/>
              </a:spcBef>
              <a:buClr>
                <a:srgbClr val="FF0000"/>
              </a:buClr>
              <a:buFont typeface="Arial" charset="0"/>
              <a:buNone/>
            </a:pPr>
            <a:r>
              <a:rPr lang="en-US" altLang="zh-CN" sz="2600" b="1" smtClean="0">
                <a:latin typeface="Times New Roman" pitchFamily="18" charset="0"/>
              </a:rPr>
              <a:t>         </a:t>
            </a:r>
            <a:r>
              <a:rPr lang="zh-CN" altLang="en-US" sz="2600" b="1" smtClean="0">
                <a:latin typeface="Times New Roman" pitchFamily="18" charset="0"/>
              </a:rPr>
              <a:t>应打开平衡阀</a:t>
            </a:r>
            <a:r>
              <a:rPr lang="en-US" altLang="zh-CN" sz="2600" b="1" smtClean="0">
                <a:latin typeface="Times New Roman" pitchFamily="18" charset="0"/>
              </a:rPr>
              <a:t>2</a:t>
            </a:r>
            <a:r>
              <a:rPr lang="zh-CN" altLang="en-US" sz="2600" b="1" smtClean="0">
                <a:latin typeface="Times New Roman" pitchFamily="18" charset="0"/>
              </a:rPr>
              <a:t>，再开高低截止阀</a:t>
            </a:r>
            <a:r>
              <a:rPr lang="en-US" altLang="zh-CN" sz="2600" b="1" smtClean="0">
                <a:latin typeface="Times New Roman" pitchFamily="18" charset="0"/>
              </a:rPr>
              <a:t>1</a:t>
            </a:r>
            <a:r>
              <a:rPr lang="zh-CN" altLang="en-US" sz="2600" b="1" smtClean="0">
                <a:latin typeface="Times New Roman" pitchFamily="18" charset="0"/>
              </a:rPr>
              <a:t>、</a:t>
            </a:r>
            <a:r>
              <a:rPr lang="en-US" altLang="zh-CN" sz="2600" b="1" smtClean="0">
                <a:latin typeface="Times New Roman" pitchFamily="18" charset="0"/>
              </a:rPr>
              <a:t>3</a:t>
            </a:r>
            <a:r>
              <a:rPr lang="zh-CN" altLang="en-US" sz="2600" b="1" smtClean="0">
                <a:latin typeface="Times New Roman" pitchFamily="18" charset="0"/>
              </a:rPr>
              <a:t>；当阀</a:t>
            </a:r>
            <a:r>
              <a:rPr lang="en-US" altLang="zh-CN" sz="2600" b="1" smtClean="0">
                <a:latin typeface="Times New Roman" pitchFamily="18" charset="0"/>
              </a:rPr>
              <a:t>1</a:t>
            </a:r>
            <a:r>
              <a:rPr lang="zh-CN" altLang="en-US" sz="2600" b="1" smtClean="0">
                <a:latin typeface="Times New Roman" pitchFamily="18" charset="0"/>
              </a:rPr>
              <a:t>、</a:t>
            </a:r>
            <a:r>
              <a:rPr lang="en-US" altLang="zh-CN" sz="2600" b="1" smtClean="0">
                <a:latin typeface="Times New Roman" pitchFamily="18" charset="0"/>
              </a:rPr>
              <a:t>3</a:t>
            </a:r>
            <a:r>
              <a:rPr lang="zh-CN" altLang="en-US" sz="2600" b="1" smtClean="0">
                <a:latin typeface="Times New Roman" pitchFamily="18" charset="0"/>
              </a:rPr>
              <a:t>全开后，再关阀</a:t>
            </a:r>
            <a:r>
              <a:rPr lang="en-US" altLang="zh-CN" sz="2600" b="1" smtClean="0">
                <a:latin typeface="Times New Roman" pitchFamily="18" charset="0"/>
              </a:rPr>
              <a:t>2</a:t>
            </a:r>
            <a:r>
              <a:rPr lang="zh-CN" altLang="en-US" sz="2600" b="1" smtClean="0">
                <a:latin typeface="Times New Roman" pitchFamily="18" charset="0"/>
              </a:rPr>
              <a:t>。</a:t>
            </a:r>
          </a:p>
          <a:p>
            <a:pPr marL="736600" indent="-736600" eaLnBrk="1" hangingPunct="1">
              <a:lnSpc>
                <a:spcPct val="150000"/>
              </a:lnSpc>
              <a:spcBef>
                <a:spcPct val="0"/>
              </a:spcBef>
              <a:buClr>
                <a:srgbClr val="FF0000"/>
              </a:buClr>
              <a:buFont typeface="Wingdings" pitchFamily="2" charset="2"/>
              <a:buChar char="Ø"/>
            </a:pPr>
            <a:r>
              <a:rPr lang="zh-CN" altLang="en-US" sz="2600" b="1" smtClean="0">
                <a:latin typeface="Times New Roman" pitchFamily="18" charset="0"/>
              </a:rPr>
              <a:t>停表时： 应先打开平衡阀</a:t>
            </a:r>
            <a:r>
              <a:rPr lang="en-US" altLang="zh-CN" sz="2600" b="1" smtClean="0">
                <a:latin typeface="Times New Roman" pitchFamily="18" charset="0"/>
              </a:rPr>
              <a:t>2</a:t>
            </a:r>
            <a:r>
              <a:rPr lang="zh-CN" altLang="en-US" sz="2600" b="1" smtClean="0">
                <a:latin typeface="Times New Roman" pitchFamily="18" charset="0"/>
              </a:rPr>
              <a:t>，再关闭阀</a:t>
            </a:r>
            <a:r>
              <a:rPr lang="en-US" altLang="zh-CN" sz="2600" b="1" smtClean="0">
                <a:latin typeface="Times New Roman" pitchFamily="18" charset="0"/>
              </a:rPr>
              <a:t>1</a:t>
            </a:r>
            <a:r>
              <a:rPr lang="zh-CN" altLang="en-US" sz="2600" b="1" smtClean="0">
                <a:latin typeface="Times New Roman" pitchFamily="18" charset="0"/>
              </a:rPr>
              <a:t>、</a:t>
            </a:r>
            <a:r>
              <a:rPr lang="en-US" altLang="zh-CN" sz="2600" b="1" smtClean="0">
                <a:latin typeface="Times New Roman" pitchFamily="18" charset="0"/>
              </a:rPr>
              <a:t>3</a:t>
            </a:r>
            <a:r>
              <a:rPr lang="zh-CN" altLang="en-US" sz="2600" b="1" smtClean="0">
                <a:latin typeface="Times New Roman" pitchFamily="18" charset="0"/>
              </a:rPr>
              <a:t>。 </a:t>
            </a:r>
          </a:p>
        </p:txBody>
      </p:sp>
      <p:pic>
        <p:nvPicPr>
          <p:cNvPr id="63490" name="Picture 36"/>
          <p:cNvPicPr>
            <a:picLocks noChangeAspect="1" noChangeArrowheads="1"/>
          </p:cNvPicPr>
          <p:nvPr/>
        </p:nvPicPr>
        <p:blipFill>
          <a:blip r:embed="rId2"/>
          <a:srcRect/>
          <a:stretch>
            <a:fillRect/>
          </a:stretch>
        </p:blipFill>
        <p:spPr bwMode="auto">
          <a:xfrm>
            <a:off x="4714875" y="428625"/>
            <a:ext cx="4233863" cy="5688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0" fill="hold">
                                          <p:stCondLst>
                                            <p:cond delay="0"/>
                                          </p:stCondLst>
                                        </p:cTn>
                                        <p:tgtEl>
                                          <p:spTgt spid="292867">
                                            <p:txEl>
                                              <p:pRg st="0" end="0"/>
                                            </p:txEl>
                                          </p:spTgt>
                                        </p:tgtEl>
                                        <p:attrNameLst>
                                          <p:attrName>style.visibility</p:attrName>
                                        </p:attrNameLst>
                                      </p:cBhvr>
                                      <p:to>
                                        <p:strVal val="visible"/>
                                      </p:to>
                                    </p:set>
                                    <p:animEffect transition="in" filter="slide(fromBottom)">
                                      <p:cBhvr>
                                        <p:cTn id="7" dur="500">
                                          <p:stCondLst>
                                            <p:cond delay="0"/>
                                          </p:stCondLst>
                                        </p:cTn>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0" fill="hold">
                                          <p:stCondLst>
                                            <p:cond delay="0"/>
                                          </p:stCondLst>
                                        </p:cTn>
                                        <p:tgtEl>
                                          <p:spTgt spid="292867">
                                            <p:txEl>
                                              <p:pRg st="1" end="1"/>
                                            </p:txEl>
                                          </p:spTgt>
                                        </p:tgtEl>
                                        <p:attrNameLst>
                                          <p:attrName>style.visibility</p:attrName>
                                        </p:attrNameLst>
                                      </p:cBhvr>
                                      <p:to>
                                        <p:strVal val="visible"/>
                                      </p:to>
                                    </p:set>
                                    <p:animEffect transition="in" filter="slide(fromBottom)">
                                      <p:cBhvr>
                                        <p:cTn id="12" dur="500">
                                          <p:stCondLst>
                                            <p:cond delay="0"/>
                                          </p:stCondLst>
                                        </p:cTn>
                                        <p:tgtEl>
                                          <p:spTgt spid="292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0" fill="hold">
                                          <p:stCondLst>
                                            <p:cond delay="0"/>
                                          </p:stCondLst>
                                        </p:cTn>
                                        <p:tgtEl>
                                          <p:spTgt spid="292867">
                                            <p:txEl>
                                              <p:pRg st="2" end="2"/>
                                            </p:txEl>
                                          </p:spTgt>
                                        </p:tgtEl>
                                        <p:attrNameLst>
                                          <p:attrName>style.visibility</p:attrName>
                                        </p:attrNameLst>
                                      </p:cBhvr>
                                      <p:to>
                                        <p:strVal val="visible"/>
                                      </p:to>
                                    </p:set>
                                    <p:animEffect transition="in" filter="slide(fromBottom)">
                                      <p:cBhvr>
                                        <p:cTn id="17" dur="500">
                                          <p:stCondLst>
                                            <p:cond delay="0"/>
                                          </p:stCondLst>
                                        </p:cTn>
                                        <p:tgtEl>
                                          <p:spTgt spid="292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0" fill="hold">
                                          <p:stCondLst>
                                            <p:cond delay="0"/>
                                          </p:stCondLst>
                                        </p:cTn>
                                        <p:tgtEl>
                                          <p:spTgt spid="292867">
                                            <p:txEl>
                                              <p:pRg st="3" end="3"/>
                                            </p:txEl>
                                          </p:spTgt>
                                        </p:tgtEl>
                                        <p:attrNameLst>
                                          <p:attrName>style.visibility</p:attrName>
                                        </p:attrNameLst>
                                      </p:cBhvr>
                                      <p:to>
                                        <p:strVal val="visible"/>
                                      </p:to>
                                    </p:set>
                                    <p:animEffect transition="in" filter="slide(fromBottom)">
                                      <p:cBhvr>
                                        <p:cTn id="22" dur="500">
                                          <p:stCondLst>
                                            <p:cond delay="0"/>
                                          </p:stCondLst>
                                        </p:cTn>
                                        <p:tgtEl>
                                          <p:spTgt spid="292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539750" y="428625"/>
            <a:ext cx="8280400" cy="2374900"/>
          </a:xfrm>
        </p:spPr>
        <p:txBody>
          <a:bodyPr rtlCol="0">
            <a:normAutofit fontScale="92500"/>
          </a:bodyPr>
          <a:lstStyle/>
          <a:p>
            <a:pPr eaLnBrk="1" fontAlgn="auto" hangingPunct="1">
              <a:lnSpc>
                <a:spcPct val="110000"/>
              </a:lnSpc>
              <a:spcBef>
                <a:spcPct val="0"/>
              </a:spcBef>
              <a:spcAft>
                <a:spcPts val="0"/>
              </a:spcAft>
              <a:buFont typeface="Wingdings" pitchFamily="2" charset="2"/>
              <a:buNone/>
              <a:defRPr/>
            </a:pPr>
            <a:r>
              <a:rPr lang="zh-CN" altLang="en-US" sz="2800" b="1" dirty="0">
                <a:latin typeface="Times New Roman" pitchFamily="18" charset="0"/>
              </a:rPr>
              <a:t>      </a:t>
            </a:r>
            <a:r>
              <a:rPr lang="en-US" altLang="zh-CN" sz="2800" b="1" dirty="0" smtClean="0">
                <a:latin typeface="Times New Roman" pitchFamily="18" charset="0"/>
              </a:rPr>
              <a:t>4.3  </a:t>
            </a:r>
            <a:r>
              <a:rPr lang="zh-CN" altLang="en-US" sz="2800" b="1" dirty="0" smtClean="0">
                <a:latin typeface="Times New Roman" pitchFamily="18" charset="0"/>
              </a:rPr>
              <a:t>浮子流量计</a:t>
            </a:r>
            <a:r>
              <a:rPr lang="zh-CN" altLang="en-US" sz="2800" b="1" dirty="0">
                <a:latin typeface="Times New Roman" pitchFamily="18" charset="0"/>
              </a:rPr>
              <a:t>(转子流量计</a:t>
            </a:r>
            <a:r>
              <a:rPr lang="en-US" altLang="zh-CN" sz="2800" b="1" dirty="0" err="1">
                <a:latin typeface="Times New Roman" pitchFamily="18" charset="0"/>
              </a:rPr>
              <a:t>flowrator</a:t>
            </a:r>
            <a:r>
              <a:rPr lang="en-US" altLang="zh-CN" sz="2800" b="1" dirty="0">
                <a:latin typeface="Times New Roman" pitchFamily="18" charset="0"/>
              </a:rPr>
              <a:t>    </a:t>
            </a:r>
            <a:r>
              <a:rPr lang="en-US" altLang="zh-CN" sz="2800" b="1" dirty="0" err="1">
                <a:latin typeface="Times New Roman" pitchFamily="18" charset="0"/>
              </a:rPr>
              <a:t>rotermrter</a:t>
            </a:r>
            <a:r>
              <a:rPr lang="en-US" altLang="zh-CN" sz="2800" b="1" dirty="0">
                <a:latin typeface="Times New Roman" pitchFamily="18" charset="0"/>
              </a:rPr>
              <a:t> )</a:t>
            </a:r>
          </a:p>
          <a:p>
            <a:pPr eaLnBrk="1" fontAlgn="auto" hangingPunct="1">
              <a:lnSpc>
                <a:spcPct val="110000"/>
              </a:lnSpc>
              <a:spcBef>
                <a:spcPct val="0"/>
              </a:spcBef>
              <a:spcAft>
                <a:spcPts val="0"/>
              </a:spcAft>
              <a:buFont typeface="Wingdings" pitchFamily="2" charset="2"/>
              <a:buNone/>
              <a:defRPr/>
            </a:pPr>
            <a:endParaRPr lang="zh-CN" altLang="en-US" sz="2800" b="1" dirty="0">
              <a:latin typeface="Times New Roman" pitchFamily="18" charset="0"/>
            </a:endParaRPr>
          </a:p>
          <a:p>
            <a:pPr eaLnBrk="1" fontAlgn="auto" hangingPunct="1">
              <a:lnSpc>
                <a:spcPct val="110000"/>
              </a:lnSpc>
              <a:spcBef>
                <a:spcPct val="0"/>
              </a:spcBef>
              <a:spcAft>
                <a:spcPts val="0"/>
              </a:spcAft>
              <a:buFont typeface="Wingdings" pitchFamily="2" charset="2"/>
              <a:buNone/>
              <a:defRPr/>
            </a:pPr>
            <a:r>
              <a:rPr lang="zh-CN" altLang="en-US" sz="2800" b="1" dirty="0">
                <a:latin typeface="Times New Roman" pitchFamily="18" charset="0"/>
              </a:rPr>
              <a:t> 1.特点：测量小管径（</a:t>
            </a:r>
            <a:r>
              <a:rPr lang="en-US" altLang="zh-CN" sz="2800" b="1" dirty="0">
                <a:latin typeface="Times New Roman" pitchFamily="18" charset="0"/>
              </a:rPr>
              <a:t>D&lt;50mm) </a:t>
            </a:r>
            <a:r>
              <a:rPr lang="zh-CN" altLang="en-US" sz="2800" b="1" dirty="0">
                <a:latin typeface="Times New Roman" pitchFamily="18" charset="0"/>
              </a:rPr>
              <a:t>流量，结构简单，工作可靠，压力损失小而且恒定，量程比宽。</a:t>
            </a:r>
          </a:p>
          <a:p>
            <a:pPr eaLnBrk="1" fontAlgn="auto" hangingPunct="1">
              <a:lnSpc>
                <a:spcPct val="110000"/>
              </a:lnSpc>
              <a:spcBef>
                <a:spcPct val="0"/>
              </a:spcBef>
              <a:spcAft>
                <a:spcPts val="0"/>
              </a:spcAft>
              <a:buFont typeface="Wingdings" pitchFamily="2" charset="2"/>
              <a:buNone/>
              <a:defRPr/>
            </a:pPr>
            <a:r>
              <a:rPr lang="zh-CN" altLang="en-US" sz="2800" b="1" dirty="0">
                <a:latin typeface="Times New Roman" pitchFamily="18" charset="0"/>
              </a:rPr>
              <a:t>2. 类型：玻璃转子流量计、金属转子流量</a:t>
            </a:r>
          </a:p>
          <a:p>
            <a:pPr eaLnBrk="1" fontAlgn="auto" hangingPunct="1">
              <a:lnSpc>
                <a:spcPct val="110000"/>
              </a:lnSpc>
              <a:spcBef>
                <a:spcPct val="0"/>
              </a:spcBef>
              <a:spcAft>
                <a:spcPts val="0"/>
              </a:spcAft>
              <a:buFont typeface="Wingdings" pitchFamily="2" charset="2"/>
              <a:buNone/>
              <a:defRPr/>
            </a:pPr>
            <a:endParaRPr lang="zh-CN" altLang="en-US" sz="2800" b="1" dirty="0">
              <a:latin typeface="Times New Roman" pitchFamily="18" charset="0"/>
            </a:endParaRPr>
          </a:p>
        </p:txBody>
      </p:sp>
      <p:pic>
        <p:nvPicPr>
          <p:cNvPr id="693250" name="Picture 3"/>
          <p:cNvPicPr>
            <a:picLocks noChangeAspect="1" noChangeArrowheads="1"/>
          </p:cNvPicPr>
          <p:nvPr/>
        </p:nvPicPr>
        <p:blipFill>
          <a:blip r:embed="rId2"/>
          <a:srcRect/>
          <a:stretch>
            <a:fillRect/>
          </a:stretch>
        </p:blipFill>
        <p:spPr bwMode="auto">
          <a:xfrm>
            <a:off x="827088" y="3500438"/>
            <a:ext cx="3240087" cy="2592387"/>
          </a:xfrm>
          <a:prstGeom prst="rect">
            <a:avLst/>
          </a:prstGeom>
          <a:solidFill>
            <a:srgbClr val="CCFFFF"/>
          </a:solidFill>
          <a:ln w="9525">
            <a:solidFill>
              <a:schemeClr val="tx1"/>
            </a:solidFill>
            <a:miter lim="800000"/>
            <a:headEnd/>
            <a:tailEnd/>
          </a:ln>
        </p:spPr>
      </p:pic>
      <p:pic>
        <p:nvPicPr>
          <p:cNvPr id="693251" name="Picture 4"/>
          <p:cNvPicPr>
            <a:picLocks noChangeAspect="1" noChangeArrowheads="1"/>
          </p:cNvPicPr>
          <p:nvPr/>
        </p:nvPicPr>
        <p:blipFill>
          <a:blip r:embed="rId3"/>
          <a:srcRect/>
          <a:stretch>
            <a:fillRect/>
          </a:stretch>
        </p:blipFill>
        <p:spPr bwMode="auto">
          <a:xfrm>
            <a:off x="5795963" y="3500438"/>
            <a:ext cx="2303462" cy="2781300"/>
          </a:xfrm>
          <a:prstGeom prst="rect">
            <a:avLst/>
          </a:prstGeom>
          <a:noFill/>
          <a:ln w="9525">
            <a:noFill/>
            <a:miter lim="800000"/>
            <a:headEnd/>
            <a:tailEnd/>
          </a:ln>
        </p:spPr>
      </p:pic>
      <p:sp>
        <p:nvSpPr>
          <p:cNvPr id="693252" name="Line 5"/>
          <p:cNvSpPr>
            <a:spLocks noChangeShapeType="1"/>
          </p:cNvSpPr>
          <p:nvPr/>
        </p:nvSpPr>
        <p:spPr bwMode="auto">
          <a:xfrm>
            <a:off x="5580063" y="2636838"/>
            <a:ext cx="720725" cy="863600"/>
          </a:xfrm>
          <a:prstGeom prst="line">
            <a:avLst/>
          </a:prstGeom>
          <a:noFill/>
          <a:ln w="9525">
            <a:solidFill>
              <a:schemeClr val="tx1"/>
            </a:solidFill>
            <a:round/>
            <a:headEnd/>
            <a:tailEnd type="stealth" w="lg" len="lg"/>
          </a:ln>
        </p:spPr>
        <p:txBody>
          <a:bodyPr/>
          <a:lstStyle/>
          <a:p>
            <a:endParaRPr lang="zh-CN" altLang="en-US"/>
          </a:p>
        </p:txBody>
      </p:sp>
      <p:sp>
        <p:nvSpPr>
          <p:cNvPr id="693253" name="Line 6"/>
          <p:cNvSpPr>
            <a:spLocks noChangeShapeType="1"/>
          </p:cNvSpPr>
          <p:nvPr/>
        </p:nvSpPr>
        <p:spPr bwMode="auto">
          <a:xfrm flipH="1">
            <a:off x="3059113" y="2781300"/>
            <a:ext cx="381000" cy="685800"/>
          </a:xfrm>
          <a:prstGeom prst="line">
            <a:avLst/>
          </a:prstGeom>
          <a:noFill/>
          <a:ln w="9525">
            <a:solidFill>
              <a:schemeClr val="tx1"/>
            </a:solidFill>
            <a:round/>
            <a:headEnd/>
            <a:tailEnd type="stealth" w="lg" len="lg"/>
          </a:ln>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500063" y="0"/>
            <a:ext cx="8215312" cy="5486400"/>
          </a:xfrm>
        </p:spPr>
        <p:txBody>
          <a:bodyPr/>
          <a:lstStyle/>
          <a:p>
            <a:pPr eaLnBrk="1" hangingPunct="1">
              <a:buFont typeface="Wingdings" pitchFamily="2" charset="2"/>
              <a:buNone/>
            </a:pPr>
            <a:endParaRPr lang="en-US" altLang="zh-CN" b="1" smtClean="0">
              <a:latin typeface="Times New Roman" pitchFamily="18" charset="0"/>
            </a:endParaRPr>
          </a:p>
          <a:p>
            <a:pPr eaLnBrk="1" hangingPunct="1">
              <a:buFont typeface="Wingdings" pitchFamily="2" charset="2"/>
              <a:buNone/>
            </a:pPr>
            <a:r>
              <a:rPr lang="en-US" altLang="zh-CN" b="1" smtClean="0">
                <a:latin typeface="Times New Roman" pitchFamily="18" charset="0"/>
              </a:rPr>
              <a:t>3.</a:t>
            </a:r>
            <a:r>
              <a:rPr lang="zh-CN" altLang="en-US" b="1" smtClean="0">
                <a:latin typeface="Times New Roman" pitchFamily="18" charset="0"/>
              </a:rPr>
              <a:t>工作原理: </a:t>
            </a:r>
            <a:r>
              <a:rPr lang="zh-CN" altLang="en-US" b="1" smtClean="0">
                <a:solidFill>
                  <a:srgbClr val="FF0000"/>
                </a:solidFill>
                <a:latin typeface="Times New Roman" pitchFamily="18" charset="0"/>
              </a:rPr>
              <a:t>节流变面积</a:t>
            </a:r>
            <a:r>
              <a:rPr lang="zh-CN" altLang="en-US" b="1" smtClean="0">
                <a:latin typeface="Times New Roman" pitchFamily="18" charset="0"/>
              </a:rPr>
              <a:t>。</a:t>
            </a: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a:p>
            <a:pPr eaLnBrk="1" hangingPunct="1">
              <a:buFont typeface="Wingdings" pitchFamily="2" charset="2"/>
              <a:buNone/>
            </a:pPr>
            <a:endParaRPr lang="zh-CN" altLang="en-US" b="1" smtClean="0">
              <a:latin typeface="Times New Roman" pitchFamily="18" charset="0"/>
            </a:endParaRPr>
          </a:p>
        </p:txBody>
      </p:sp>
      <p:grpSp>
        <p:nvGrpSpPr>
          <p:cNvPr id="2" name="Group 3"/>
          <p:cNvGrpSpPr>
            <a:grpSpLocks/>
          </p:cNvGrpSpPr>
          <p:nvPr/>
        </p:nvGrpSpPr>
        <p:grpSpPr bwMode="auto">
          <a:xfrm>
            <a:off x="611188" y="1125538"/>
            <a:ext cx="3352800" cy="4324350"/>
            <a:chOff x="528" y="288"/>
            <a:chExt cx="2112" cy="2724"/>
          </a:xfrm>
        </p:grpSpPr>
        <p:grpSp>
          <p:nvGrpSpPr>
            <p:cNvPr id="696324" name="Group 4"/>
            <p:cNvGrpSpPr>
              <a:grpSpLocks/>
            </p:cNvGrpSpPr>
            <p:nvPr/>
          </p:nvGrpSpPr>
          <p:grpSpPr bwMode="auto">
            <a:xfrm>
              <a:off x="528" y="288"/>
              <a:ext cx="2112" cy="2544"/>
              <a:chOff x="480" y="432"/>
              <a:chExt cx="2112" cy="2544"/>
            </a:xfrm>
          </p:grpSpPr>
          <p:sp>
            <p:nvSpPr>
              <p:cNvPr id="696327" name="Line 5"/>
              <p:cNvSpPr>
                <a:spLocks noChangeShapeType="1"/>
              </p:cNvSpPr>
              <p:nvPr/>
            </p:nvSpPr>
            <p:spPr bwMode="auto">
              <a:xfrm>
                <a:off x="864" y="912"/>
                <a:ext cx="384" cy="1152"/>
              </a:xfrm>
              <a:prstGeom prst="line">
                <a:avLst/>
              </a:prstGeom>
              <a:noFill/>
              <a:ln w="9525">
                <a:solidFill>
                  <a:schemeClr val="tx1"/>
                </a:solidFill>
                <a:round/>
                <a:headEnd/>
                <a:tailEnd/>
              </a:ln>
            </p:spPr>
            <p:txBody>
              <a:bodyPr/>
              <a:lstStyle/>
              <a:p>
                <a:endParaRPr lang="zh-CN" altLang="en-US"/>
              </a:p>
            </p:txBody>
          </p:sp>
          <p:sp>
            <p:nvSpPr>
              <p:cNvPr id="696328" name="Line 6"/>
              <p:cNvSpPr>
                <a:spLocks noChangeShapeType="1"/>
              </p:cNvSpPr>
              <p:nvPr/>
            </p:nvSpPr>
            <p:spPr bwMode="auto">
              <a:xfrm rot="2100000">
                <a:off x="1536" y="903"/>
                <a:ext cx="384" cy="1152"/>
              </a:xfrm>
              <a:prstGeom prst="line">
                <a:avLst/>
              </a:prstGeom>
              <a:noFill/>
              <a:ln w="9525">
                <a:solidFill>
                  <a:schemeClr val="tx1"/>
                </a:solidFill>
                <a:round/>
                <a:headEnd/>
                <a:tailEnd/>
              </a:ln>
            </p:spPr>
            <p:txBody>
              <a:bodyPr/>
              <a:lstStyle/>
              <a:p>
                <a:endParaRPr lang="zh-CN" altLang="en-US"/>
              </a:p>
            </p:txBody>
          </p:sp>
          <p:sp>
            <p:nvSpPr>
              <p:cNvPr id="696329" name="Line 7"/>
              <p:cNvSpPr>
                <a:spLocks noChangeShapeType="1"/>
              </p:cNvSpPr>
              <p:nvPr/>
            </p:nvSpPr>
            <p:spPr bwMode="auto">
              <a:xfrm>
                <a:off x="720" y="1056"/>
                <a:ext cx="1536" cy="0"/>
              </a:xfrm>
              <a:prstGeom prst="line">
                <a:avLst/>
              </a:prstGeom>
              <a:noFill/>
              <a:ln w="9525">
                <a:solidFill>
                  <a:schemeClr val="tx1"/>
                </a:solidFill>
                <a:prstDash val="lgDashDot"/>
                <a:round/>
                <a:headEnd/>
                <a:tailEnd/>
              </a:ln>
            </p:spPr>
            <p:txBody>
              <a:bodyPr/>
              <a:lstStyle/>
              <a:p>
                <a:endParaRPr lang="zh-CN" altLang="en-US"/>
              </a:p>
            </p:txBody>
          </p:sp>
          <p:sp>
            <p:nvSpPr>
              <p:cNvPr id="696330" name="Line 8"/>
              <p:cNvSpPr>
                <a:spLocks noChangeShapeType="1"/>
              </p:cNvSpPr>
              <p:nvPr/>
            </p:nvSpPr>
            <p:spPr bwMode="auto">
              <a:xfrm>
                <a:off x="720" y="2064"/>
                <a:ext cx="1536" cy="0"/>
              </a:xfrm>
              <a:prstGeom prst="line">
                <a:avLst/>
              </a:prstGeom>
              <a:noFill/>
              <a:ln w="9525">
                <a:solidFill>
                  <a:schemeClr val="tx1"/>
                </a:solidFill>
                <a:prstDash val="lgDashDot"/>
                <a:round/>
                <a:headEnd/>
                <a:tailEnd/>
              </a:ln>
            </p:spPr>
            <p:txBody>
              <a:bodyPr/>
              <a:lstStyle/>
              <a:p>
                <a:endParaRPr lang="zh-CN" altLang="en-US"/>
              </a:p>
            </p:txBody>
          </p:sp>
          <p:sp>
            <p:nvSpPr>
              <p:cNvPr id="696331" name="Line 9"/>
              <p:cNvSpPr>
                <a:spLocks noChangeShapeType="1"/>
              </p:cNvSpPr>
              <p:nvPr/>
            </p:nvSpPr>
            <p:spPr bwMode="auto">
              <a:xfrm>
                <a:off x="864" y="1056"/>
                <a:ext cx="0" cy="1008"/>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96332" name="Text Box 10"/>
              <p:cNvSpPr txBox="1">
                <a:spLocks noChangeArrowheads="1"/>
              </p:cNvSpPr>
              <p:nvPr/>
            </p:nvSpPr>
            <p:spPr bwMode="auto">
              <a:xfrm>
                <a:off x="528" y="1392"/>
                <a:ext cx="240" cy="291"/>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rPr>
                  <a:t>h</a:t>
                </a:r>
              </a:p>
            </p:txBody>
          </p:sp>
          <p:sp>
            <p:nvSpPr>
              <p:cNvPr id="696333" name="Text Box 11"/>
              <p:cNvSpPr txBox="1">
                <a:spLocks noChangeArrowheads="1"/>
              </p:cNvSpPr>
              <p:nvPr/>
            </p:nvSpPr>
            <p:spPr bwMode="auto">
              <a:xfrm>
                <a:off x="2352" y="816"/>
                <a:ext cx="240" cy="291"/>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2</a:t>
                </a:r>
              </a:p>
            </p:txBody>
          </p:sp>
          <p:sp>
            <p:nvSpPr>
              <p:cNvPr id="696334" name="Text Box 12"/>
              <p:cNvSpPr txBox="1">
                <a:spLocks noChangeArrowheads="1"/>
              </p:cNvSpPr>
              <p:nvPr/>
            </p:nvSpPr>
            <p:spPr bwMode="auto">
              <a:xfrm>
                <a:off x="480" y="816"/>
                <a:ext cx="240" cy="291"/>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2</a:t>
                </a:r>
              </a:p>
            </p:txBody>
          </p:sp>
          <p:sp>
            <p:nvSpPr>
              <p:cNvPr id="696335" name="Text Box 13"/>
              <p:cNvSpPr txBox="1">
                <a:spLocks noChangeArrowheads="1"/>
              </p:cNvSpPr>
              <p:nvPr/>
            </p:nvSpPr>
            <p:spPr bwMode="auto">
              <a:xfrm>
                <a:off x="480" y="1852"/>
                <a:ext cx="240" cy="291"/>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1</a:t>
                </a:r>
              </a:p>
            </p:txBody>
          </p:sp>
          <p:sp>
            <p:nvSpPr>
              <p:cNvPr id="696336" name="Text Box 14"/>
              <p:cNvSpPr txBox="1">
                <a:spLocks noChangeArrowheads="1"/>
              </p:cNvSpPr>
              <p:nvPr/>
            </p:nvSpPr>
            <p:spPr bwMode="auto">
              <a:xfrm>
                <a:off x="2352" y="1804"/>
                <a:ext cx="240" cy="291"/>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1</a:t>
                </a:r>
              </a:p>
            </p:txBody>
          </p:sp>
          <p:grpSp>
            <p:nvGrpSpPr>
              <p:cNvPr id="696337" name="Group 15"/>
              <p:cNvGrpSpPr>
                <a:grpSpLocks/>
              </p:cNvGrpSpPr>
              <p:nvPr/>
            </p:nvGrpSpPr>
            <p:grpSpPr bwMode="auto">
              <a:xfrm>
                <a:off x="1251" y="1968"/>
                <a:ext cx="301" cy="384"/>
                <a:chOff x="1251" y="1968"/>
                <a:chExt cx="301" cy="384"/>
              </a:xfrm>
            </p:grpSpPr>
            <p:sp>
              <p:nvSpPr>
                <p:cNvPr id="696343" name="Rectangle 16"/>
                <p:cNvSpPr>
                  <a:spLocks noChangeArrowheads="1"/>
                </p:cNvSpPr>
                <p:nvPr/>
              </p:nvSpPr>
              <p:spPr bwMode="auto">
                <a:xfrm>
                  <a:off x="1257" y="2016"/>
                  <a:ext cx="295" cy="48"/>
                </a:xfrm>
                <a:prstGeom prst="rect">
                  <a:avLst/>
                </a:prstGeom>
                <a:solidFill>
                  <a:srgbClr val="CC99FF"/>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696344" name="AutoShape 17"/>
                <p:cNvSpPr>
                  <a:spLocks noChangeArrowheads="1"/>
                </p:cNvSpPr>
                <p:nvPr/>
              </p:nvSpPr>
              <p:spPr bwMode="auto">
                <a:xfrm rot="10800000">
                  <a:off x="1251" y="1968"/>
                  <a:ext cx="295" cy="48"/>
                </a:xfrm>
                <a:custGeom>
                  <a:avLst/>
                  <a:gdLst>
                    <a:gd name="T0" fmla="*/ 4 w 21600"/>
                    <a:gd name="T1" fmla="*/ 0 h 21600"/>
                    <a:gd name="T2" fmla="*/ 2 w 21600"/>
                    <a:gd name="T3" fmla="*/ 0 h 21600"/>
                    <a:gd name="T4" fmla="*/ 1 w 21600"/>
                    <a:gd name="T5" fmla="*/ 0 h 21600"/>
                    <a:gd name="T6" fmla="*/ 2 w 21600"/>
                    <a:gd name="T7" fmla="*/ 0 h 21600"/>
                    <a:gd name="T8" fmla="*/ 0 60000 65536"/>
                    <a:gd name="T9" fmla="*/ 0 60000 65536"/>
                    <a:gd name="T10" fmla="*/ 0 60000 65536"/>
                    <a:gd name="T11" fmla="*/ 0 60000 65536"/>
                    <a:gd name="T12" fmla="*/ 4466 w 21600"/>
                    <a:gd name="T13" fmla="*/ 4500 h 21600"/>
                    <a:gd name="T14" fmla="*/ 17134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p:spPr>
              <p:txBody>
                <a:bodyPr wrap="none" anchor="ctr"/>
                <a:lstStyle/>
                <a:p>
                  <a:endParaRPr lang="zh-CN" altLang="en-US"/>
                </a:p>
              </p:txBody>
            </p:sp>
            <p:sp>
              <p:nvSpPr>
                <p:cNvPr id="696345" name="Rectangle 18"/>
                <p:cNvSpPr>
                  <a:spLocks noChangeArrowheads="1"/>
                </p:cNvSpPr>
                <p:nvPr/>
              </p:nvSpPr>
              <p:spPr bwMode="auto">
                <a:xfrm>
                  <a:off x="1335" y="2064"/>
                  <a:ext cx="144" cy="288"/>
                </a:xfrm>
                <a:prstGeom prst="rect">
                  <a:avLst/>
                </a:prstGeom>
                <a:solidFill>
                  <a:srgbClr val="CC99FF"/>
                </a:solidFill>
                <a:ln w="9525">
                  <a:solidFill>
                    <a:schemeClr val="tx1"/>
                  </a:solidFill>
                  <a:miter lim="800000"/>
                  <a:headEnd/>
                  <a:tailEnd/>
                </a:ln>
              </p:spPr>
              <p:txBody>
                <a:bodyPr wrap="none" anchor="ctr"/>
                <a:lstStyle/>
                <a:p>
                  <a:endParaRPr lang="zh-CN" altLang="en-US" sz="2400">
                    <a:latin typeface="Calibri" pitchFamily="34" charset="0"/>
                  </a:endParaRPr>
                </a:p>
              </p:txBody>
            </p:sp>
          </p:grpSp>
          <p:grpSp>
            <p:nvGrpSpPr>
              <p:cNvPr id="696338" name="Group 19"/>
              <p:cNvGrpSpPr>
                <a:grpSpLocks/>
              </p:cNvGrpSpPr>
              <p:nvPr/>
            </p:nvGrpSpPr>
            <p:grpSpPr bwMode="auto">
              <a:xfrm>
                <a:off x="1248" y="960"/>
                <a:ext cx="301" cy="384"/>
                <a:chOff x="1251" y="1968"/>
                <a:chExt cx="301" cy="384"/>
              </a:xfrm>
            </p:grpSpPr>
            <p:sp>
              <p:nvSpPr>
                <p:cNvPr id="696340" name="Rectangle 20"/>
                <p:cNvSpPr>
                  <a:spLocks noChangeArrowheads="1"/>
                </p:cNvSpPr>
                <p:nvPr/>
              </p:nvSpPr>
              <p:spPr bwMode="auto">
                <a:xfrm>
                  <a:off x="1257" y="2016"/>
                  <a:ext cx="295" cy="48"/>
                </a:xfrm>
                <a:prstGeom prst="rect">
                  <a:avLst/>
                </a:prstGeom>
                <a:solidFill>
                  <a:srgbClr val="CC99FF"/>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696341" name="AutoShape 21"/>
                <p:cNvSpPr>
                  <a:spLocks noChangeArrowheads="1"/>
                </p:cNvSpPr>
                <p:nvPr/>
              </p:nvSpPr>
              <p:spPr bwMode="auto">
                <a:xfrm rot="10800000">
                  <a:off x="1251" y="1968"/>
                  <a:ext cx="295" cy="48"/>
                </a:xfrm>
                <a:custGeom>
                  <a:avLst/>
                  <a:gdLst>
                    <a:gd name="T0" fmla="*/ 4 w 21600"/>
                    <a:gd name="T1" fmla="*/ 0 h 21600"/>
                    <a:gd name="T2" fmla="*/ 2 w 21600"/>
                    <a:gd name="T3" fmla="*/ 0 h 21600"/>
                    <a:gd name="T4" fmla="*/ 1 w 21600"/>
                    <a:gd name="T5" fmla="*/ 0 h 21600"/>
                    <a:gd name="T6" fmla="*/ 2 w 21600"/>
                    <a:gd name="T7" fmla="*/ 0 h 21600"/>
                    <a:gd name="T8" fmla="*/ 0 60000 65536"/>
                    <a:gd name="T9" fmla="*/ 0 60000 65536"/>
                    <a:gd name="T10" fmla="*/ 0 60000 65536"/>
                    <a:gd name="T11" fmla="*/ 0 60000 65536"/>
                    <a:gd name="T12" fmla="*/ 4466 w 21600"/>
                    <a:gd name="T13" fmla="*/ 4500 h 21600"/>
                    <a:gd name="T14" fmla="*/ 17134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p:spPr>
              <p:txBody>
                <a:bodyPr wrap="none" anchor="ctr"/>
                <a:lstStyle/>
                <a:p>
                  <a:endParaRPr lang="zh-CN" altLang="en-US"/>
                </a:p>
              </p:txBody>
            </p:sp>
            <p:sp>
              <p:nvSpPr>
                <p:cNvPr id="696342" name="Rectangle 22"/>
                <p:cNvSpPr>
                  <a:spLocks noChangeArrowheads="1"/>
                </p:cNvSpPr>
                <p:nvPr/>
              </p:nvSpPr>
              <p:spPr bwMode="auto">
                <a:xfrm>
                  <a:off x="1335" y="2064"/>
                  <a:ext cx="144" cy="288"/>
                </a:xfrm>
                <a:prstGeom prst="rect">
                  <a:avLst/>
                </a:prstGeom>
                <a:solidFill>
                  <a:srgbClr val="CC99FF"/>
                </a:solidFill>
                <a:ln w="9525">
                  <a:solidFill>
                    <a:schemeClr val="tx1"/>
                  </a:solidFill>
                  <a:miter lim="800000"/>
                  <a:headEnd/>
                  <a:tailEnd/>
                </a:ln>
              </p:spPr>
              <p:txBody>
                <a:bodyPr wrap="none" anchor="ctr"/>
                <a:lstStyle/>
                <a:p>
                  <a:endParaRPr lang="zh-CN" altLang="en-US" sz="2400">
                    <a:latin typeface="Calibri" pitchFamily="34" charset="0"/>
                  </a:endParaRPr>
                </a:p>
              </p:txBody>
            </p:sp>
          </p:grpSp>
          <p:sp>
            <p:nvSpPr>
              <p:cNvPr id="696339" name="Line 23"/>
              <p:cNvSpPr>
                <a:spLocks noChangeShapeType="1"/>
              </p:cNvSpPr>
              <p:nvPr/>
            </p:nvSpPr>
            <p:spPr bwMode="auto">
              <a:xfrm>
                <a:off x="1401" y="432"/>
                <a:ext cx="0" cy="2544"/>
              </a:xfrm>
              <a:prstGeom prst="line">
                <a:avLst/>
              </a:prstGeom>
              <a:noFill/>
              <a:ln w="9525">
                <a:solidFill>
                  <a:schemeClr val="tx1"/>
                </a:solidFill>
                <a:prstDash val="lgDashDot"/>
                <a:round/>
                <a:headEnd/>
                <a:tailEnd/>
              </a:ln>
            </p:spPr>
            <p:txBody>
              <a:bodyPr/>
              <a:lstStyle/>
              <a:p>
                <a:endParaRPr lang="zh-CN" altLang="en-US"/>
              </a:p>
            </p:txBody>
          </p:sp>
        </p:grpSp>
        <p:sp>
          <p:nvSpPr>
            <p:cNvPr id="696325" name="Line 24"/>
            <p:cNvSpPr>
              <a:spLocks noChangeShapeType="1"/>
            </p:cNvSpPr>
            <p:nvPr/>
          </p:nvSpPr>
          <p:spPr bwMode="auto">
            <a:xfrm flipV="1">
              <a:off x="1488" y="2448"/>
              <a:ext cx="0" cy="240"/>
            </a:xfrm>
            <a:prstGeom prst="line">
              <a:avLst/>
            </a:prstGeom>
            <a:noFill/>
            <a:ln w="9525">
              <a:solidFill>
                <a:schemeClr val="tx1"/>
              </a:solidFill>
              <a:round/>
              <a:headEnd/>
              <a:tailEnd type="triangle" w="med" len="med"/>
            </a:ln>
          </p:spPr>
          <p:txBody>
            <a:bodyPr/>
            <a:lstStyle/>
            <a:p>
              <a:endParaRPr lang="zh-CN" altLang="en-US"/>
            </a:p>
          </p:txBody>
        </p:sp>
        <p:sp>
          <p:nvSpPr>
            <p:cNvPr id="696326" name="Text Box 25"/>
            <p:cNvSpPr txBox="1">
              <a:spLocks noChangeArrowheads="1"/>
            </p:cNvSpPr>
            <p:nvPr/>
          </p:nvSpPr>
          <p:spPr bwMode="auto">
            <a:xfrm>
              <a:off x="1536" y="2256"/>
              <a:ext cx="672" cy="756"/>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流体流动方向</a:t>
              </a:r>
            </a:p>
          </p:txBody>
        </p:sp>
      </p:grpSp>
      <p:sp>
        <p:nvSpPr>
          <p:cNvPr id="142362" name="Text Box 26"/>
          <p:cNvSpPr txBox="1">
            <a:spLocks noChangeArrowheads="1"/>
          </p:cNvSpPr>
          <p:nvPr/>
        </p:nvSpPr>
        <p:spPr bwMode="auto">
          <a:xfrm>
            <a:off x="3965251" y="1409701"/>
            <a:ext cx="4567189" cy="3754437"/>
          </a:xfrm>
          <a:prstGeom prst="rect">
            <a:avLst/>
          </a:prstGeom>
          <a:noFill/>
          <a:ln w="9525">
            <a:noFill/>
            <a:miter lim="800000"/>
            <a:headEnd/>
            <a:tailEnd/>
          </a:ln>
        </p:spPr>
        <p:txBody>
          <a:bodyPr wrap="square">
            <a:spAutoFit/>
          </a:bodyPr>
          <a:lstStyle/>
          <a:p>
            <a:pPr algn="just">
              <a:spcBef>
                <a:spcPct val="50000"/>
              </a:spcBef>
            </a:pPr>
            <a:r>
              <a:rPr kumimoji="1" lang="zh-CN" altLang="en-US" sz="2800" b="1">
                <a:latin typeface="Times New Roman" pitchFamily="18" charset="0"/>
              </a:rPr>
              <a:t>浮子在锥管中形成环形流通面积</a:t>
            </a:r>
            <a:r>
              <a:rPr kumimoji="1" lang="en-US" altLang="zh-CN" sz="2800" b="1" i="1">
                <a:latin typeface="Times New Roman" pitchFamily="18" charset="0"/>
              </a:rPr>
              <a:t>F</a:t>
            </a:r>
            <a:r>
              <a:rPr kumimoji="1" lang="en-US" altLang="zh-CN" sz="2800" b="1" baseline="-25000">
                <a:latin typeface="Times New Roman" pitchFamily="18" charset="0"/>
              </a:rPr>
              <a:t>2 </a:t>
            </a:r>
            <a:r>
              <a:rPr kumimoji="1" lang="en-US" altLang="zh-CN" sz="2800" b="1">
                <a:latin typeface="Times New Roman" pitchFamily="18" charset="0"/>
              </a:rPr>
              <a:t>(</a:t>
            </a:r>
            <a:r>
              <a:rPr kumimoji="1" lang="en-US" altLang="zh-CN" sz="2800" b="1" i="1">
                <a:latin typeface="Times New Roman" pitchFamily="18" charset="0"/>
              </a:rPr>
              <a:t>F</a:t>
            </a:r>
            <a:r>
              <a:rPr kumimoji="1" lang="en-US" altLang="zh-CN" sz="2800" b="1" baseline="-25000">
                <a:latin typeface="Times New Roman" pitchFamily="18" charset="0"/>
              </a:rPr>
              <a:t>2 </a:t>
            </a:r>
            <a:r>
              <a:rPr kumimoji="1" lang="en-US" altLang="zh-CN" sz="2800" b="1">
                <a:latin typeface="Times New Roman" pitchFamily="18" charset="0"/>
              </a:rPr>
              <a:t>≤</a:t>
            </a:r>
            <a:r>
              <a:rPr kumimoji="1" lang="zh-CN" altLang="en-US" sz="2800" b="1">
                <a:latin typeface="Times New Roman" pitchFamily="18" charset="0"/>
              </a:rPr>
              <a:t> </a:t>
            </a:r>
            <a:r>
              <a:rPr kumimoji="1" lang="en-US" altLang="zh-CN" sz="2800" b="1" i="1">
                <a:latin typeface="Times New Roman" pitchFamily="18" charset="0"/>
              </a:rPr>
              <a:t>F</a:t>
            </a:r>
            <a:r>
              <a:rPr kumimoji="1" lang="en-US" altLang="zh-CN" sz="2800" b="1" baseline="-25000">
                <a:latin typeface="Times New Roman" pitchFamily="18" charset="0"/>
              </a:rPr>
              <a:t>f </a:t>
            </a:r>
            <a:r>
              <a:rPr kumimoji="1" lang="zh-CN" altLang="en-US" sz="2800" b="1">
                <a:latin typeface="Times New Roman" pitchFamily="18" charset="0"/>
              </a:rPr>
              <a:t>) </a:t>
            </a:r>
            <a:r>
              <a:rPr kumimoji="1" lang="en-US" altLang="zh-CN" sz="2800" b="1">
                <a:latin typeface="Times New Roman" pitchFamily="18" charset="0"/>
              </a:rPr>
              <a:t>，</a:t>
            </a:r>
            <a:r>
              <a:rPr kumimoji="1" lang="zh-CN" altLang="en-US" sz="2800" b="1">
                <a:latin typeface="Times New Roman" pitchFamily="18" charset="0"/>
              </a:rPr>
              <a:t>(</a:t>
            </a:r>
            <a:r>
              <a:rPr kumimoji="1" lang="en-US" altLang="zh-CN" sz="2800" b="1" i="1">
                <a:latin typeface="Times New Roman" pitchFamily="18" charset="0"/>
              </a:rPr>
              <a:t>F</a:t>
            </a:r>
            <a:r>
              <a:rPr kumimoji="1" lang="en-US" altLang="zh-CN" sz="2800" b="1" baseline="-25000">
                <a:latin typeface="Times New Roman" pitchFamily="18" charset="0"/>
              </a:rPr>
              <a:t>f </a:t>
            </a:r>
            <a:r>
              <a:rPr kumimoji="1" lang="en-US" altLang="zh-CN" sz="2800" b="1">
                <a:latin typeface="Times New Roman" pitchFamily="18" charset="0"/>
              </a:rPr>
              <a:t>:</a:t>
            </a:r>
            <a:r>
              <a:rPr kumimoji="1" lang="zh-CN" altLang="en-US" sz="2800" b="1">
                <a:latin typeface="Times New Roman" pitchFamily="18" charset="0"/>
              </a:rPr>
              <a:t>浮子最大横截面积)从而产生</a:t>
            </a:r>
            <a:r>
              <a:rPr kumimoji="1" lang="zh-CN" altLang="en-US" sz="2800" b="1">
                <a:solidFill>
                  <a:srgbClr val="FF0000"/>
                </a:solidFill>
                <a:latin typeface="Times New Roman" pitchFamily="18" charset="0"/>
              </a:rPr>
              <a:t>节流效应。</a:t>
            </a:r>
            <a:endParaRPr kumimoji="1" lang="en-US" altLang="zh-CN" sz="2800" b="1">
              <a:solidFill>
                <a:srgbClr val="FF0000"/>
              </a:solidFill>
              <a:latin typeface="Times New Roman" pitchFamily="18" charset="0"/>
            </a:endParaRPr>
          </a:p>
          <a:p>
            <a:pPr algn="just">
              <a:spcBef>
                <a:spcPct val="50000"/>
              </a:spcBef>
            </a:pPr>
            <a:r>
              <a:rPr kumimoji="1" lang="zh-CN" altLang="en-US" sz="2800" b="1">
                <a:latin typeface="Times New Roman" pitchFamily="18" charset="0"/>
              </a:rPr>
              <a:t>当流体自下而上流动时，浮子受到流体的作用力而上升，当</a:t>
            </a:r>
            <a:r>
              <a:rPr kumimoji="1" lang="zh-CN" altLang="en-US" sz="2800" b="1">
                <a:solidFill>
                  <a:srgbClr val="FF0000"/>
                </a:solidFill>
                <a:latin typeface="Times New Roman" pitchFamily="18" charset="0"/>
              </a:rPr>
              <a:t>浮子受到的力平衡</a:t>
            </a:r>
            <a:r>
              <a:rPr kumimoji="1" lang="zh-CN" altLang="en-US" sz="2800" b="1">
                <a:latin typeface="Times New Roman" pitchFamily="18" charset="0"/>
              </a:rPr>
              <a:t>时，浮子就停留在一定的位置。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2338">
                                            <p:txEl>
                                              <p:pRg st="1" end="1"/>
                                            </p:txEl>
                                          </p:spTgt>
                                        </p:tgtEl>
                                        <p:attrNameLst>
                                          <p:attrName>style.visibility</p:attrName>
                                        </p:attrNameLst>
                                      </p:cBhvr>
                                      <p:to>
                                        <p:strVal val="visible"/>
                                      </p:to>
                                    </p:set>
                                    <p:animEffect transition="in" filter="barn(outHorizontal)">
                                      <p:cBhvr>
                                        <p:cTn id="7" dur="500"/>
                                        <p:tgtEl>
                                          <p:spTgt spid="1423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142362"/>
                                        </p:tgtEl>
                                        <p:attrNameLst>
                                          <p:attrName>style.visibility</p:attrName>
                                        </p:attrNameLst>
                                      </p:cBhvr>
                                      <p:to>
                                        <p:strVal val="visible"/>
                                      </p:to>
                                    </p:set>
                                    <p:animEffect transition="in" filter="barn(outHorizontal)">
                                      <p:cBhvr>
                                        <p:cTn id="17" dur="300"/>
                                        <p:tgtEl>
                                          <p:spTgt spid="142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6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4397" name="Object 3"/>
          <p:cNvGraphicFramePr>
            <a:graphicFrameLocks noChangeAspect="1"/>
          </p:cNvGraphicFramePr>
          <p:nvPr/>
        </p:nvGraphicFramePr>
        <p:xfrm>
          <a:off x="4500563" y="549275"/>
          <a:ext cx="3595687" cy="587375"/>
        </p:xfrm>
        <a:graphic>
          <a:graphicData uri="http://schemas.openxmlformats.org/presentationml/2006/ole">
            <mc:AlternateContent xmlns:mc="http://schemas.openxmlformats.org/markup-compatibility/2006">
              <mc:Choice xmlns:v="urn:schemas-microsoft-com:vml" Requires="v">
                <p:oleObj spid="_x0000_s214111" name="Equation" r:id="rId3" imgW="1028520" imgH="241200" progId="Equation.3">
                  <p:embed/>
                </p:oleObj>
              </mc:Choice>
              <mc:Fallback>
                <p:oleObj name="Equation" r:id="rId3" imgW="102852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549275"/>
                        <a:ext cx="3595687"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8" name="Object 4"/>
          <p:cNvGraphicFramePr>
            <a:graphicFrameLocks noChangeAspect="1"/>
          </p:cNvGraphicFramePr>
          <p:nvPr/>
        </p:nvGraphicFramePr>
        <p:xfrm>
          <a:off x="4284663" y="1412875"/>
          <a:ext cx="4568825" cy="1200150"/>
        </p:xfrm>
        <a:graphic>
          <a:graphicData uri="http://schemas.openxmlformats.org/presentationml/2006/ole">
            <mc:AlternateContent xmlns:mc="http://schemas.openxmlformats.org/markup-compatibility/2006">
              <mc:Choice xmlns:v="urn:schemas-microsoft-com:vml" Requires="v">
                <p:oleObj spid="_x0000_s214112" name="Equation" r:id="rId5" imgW="1790640" imgH="431640" progId="Equation.DSMT4">
                  <p:embed/>
                </p:oleObj>
              </mc:Choice>
              <mc:Fallback>
                <p:oleObj name="Equation" r:id="rId5" imgW="1790640" imgH="431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412875"/>
                        <a:ext cx="4568825"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9" name="Object 5"/>
          <p:cNvGraphicFramePr>
            <a:graphicFrameLocks noChangeAspect="1"/>
          </p:cNvGraphicFramePr>
          <p:nvPr/>
        </p:nvGraphicFramePr>
        <p:xfrm>
          <a:off x="4356100" y="2236788"/>
          <a:ext cx="3673475" cy="1065212"/>
        </p:xfrm>
        <a:graphic>
          <a:graphicData uri="http://schemas.openxmlformats.org/presentationml/2006/ole">
            <mc:AlternateContent xmlns:mc="http://schemas.openxmlformats.org/markup-compatibility/2006">
              <mc:Choice xmlns:v="urn:schemas-microsoft-com:vml" Requires="v">
                <p:oleObj spid="_x0000_s214113" name="Equation" r:id="rId7" imgW="1295280" imgH="419040" progId="Equation.DSMT4">
                  <p:embed/>
                </p:oleObj>
              </mc:Choice>
              <mc:Fallback>
                <p:oleObj name="Equation" r:id="rId7" imgW="1295280" imgH="4190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2236788"/>
                        <a:ext cx="3673475"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400" name="Object 6"/>
          <p:cNvGraphicFramePr>
            <a:graphicFrameLocks noChangeAspect="1"/>
          </p:cNvGraphicFramePr>
          <p:nvPr/>
        </p:nvGraphicFramePr>
        <p:xfrm>
          <a:off x="6227763" y="3213100"/>
          <a:ext cx="1714500" cy="1144588"/>
        </p:xfrm>
        <a:graphic>
          <a:graphicData uri="http://schemas.openxmlformats.org/presentationml/2006/ole">
            <mc:AlternateContent xmlns:mc="http://schemas.openxmlformats.org/markup-compatibility/2006">
              <mc:Choice xmlns:v="urn:schemas-microsoft-com:vml" Requires="v">
                <p:oleObj spid="_x0000_s214114" name="Equation" r:id="rId9" imgW="647640" imgH="393480" progId="Equation.DSMT4">
                  <p:embed/>
                </p:oleObj>
              </mc:Choice>
              <mc:Fallback>
                <p:oleObj name="Equation" r:id="rId9" imgW="647640" imgH="39348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3213100"/>
                        <a:ext cx="1714500"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401" name="Object 7"/>
          <p:cNvGraphicFramePr>
            <a:graphicFrameLocks noChangeAspect="1"/>
          </p:cNvGraphicFramePr>
          <p:nvPr/>
        </p:nvGraphicFramePr>
        <p:xfrm>
          <a:off x="827088" y="3141663"/>
          <a:ext cx="2681287" cy="614362"/>
        </p:xfrm>
        <a:graphic>
          <a:graphicData uri="http://schemas.openxmlformats.org/presentationml/2006/ole">
            <mc:AlternateContent xmlns:mc="http://schemas.openxmlformats.org/markup-compatibility/2006">
              <mc:Choice xmlns:v="urn:schemas-microsoft-com:vml" Requires="v">
                <p:oleObj spid="_x0000_s214115" name="Equation" r:id="rId11" imgW="1028520" imgH="241200" progId="Equation.DSMT4">
                  <p:embed/>
                </p:oleObj>
              </mc:Choice>
              <mc:Fallback>
                <p:oleObj name="Equation" r:id="rId11" imgW="1028520" imgH="2412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141663"/>
                        <a:ext cx="2681287"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402" name="Object 8"/>
          <p:cNvGraphicFramePr>
            <a:graphicFrameLocks noChangeAspect="1"/>
          </p:cNvGraphicFramePr>
          <p:nvPr/>
        </p:nvGraphicFramePr>
        <p:xfrm>
          <a:off x="827088" y="3789363"/>
          <a:ext cx="5162550" cy="549275"/>
        </p:xfrm>
        <a:graphic>
          <a:graphicData uri="http://schemas.openxmlformats.org/presentationml/2006/ole">
            <mc:AlternateContent xmlns:mc="http://schemas.openxmlformats.org/markup-compatibility/2006">
              <mc:Choice xmlns:v="urn:schemas-microsoft-com:vml" Requires="v">
                <p:oleObj spid="_x0000_s214116" name="Equation" r:id="rId13" imgW="1981080" imgH="215640" progId="Equation.3">
                  <p:embed/>
                </p:oleObj>
              </mc:Choice>
              <mc:Fallback>
                <p:oleObj name="Equation" r:id="rId13" imgW="1981080" imgH="21564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3789363"/>
                        <a:ext cx="51625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403" name="Object 9"/>
          <p:cNvGraphicFramePr>
            <a:graphicFrameLocks noChangeAspect="1"/>
          </p:cNvGraphicFramePr>
          <p:nvPr/>
        </p:nvGraphicFramePr>
        <p:xfrm>
          <a:off x="827088" y="4365625"/>
          <a:ext cx="4071937" cy="614363"/>
        </p:xfrm>
        <a:graphic>
          <a:graphicData uri="http://schemas.openxmlformats.org/presentationml/2006/ole">
            <mc:AlternateContent xmlns:mc="http://schemas.openxmlformats.org/markup-compatibility/2006">
              <mc:Choice xmlns:v="urn:schemas-microsoft-com:vml" Requires="v">
                <p:oleObj spid="_x0000_s214117" name="Equation" r:id="rId15" imgW="1562040" imgH="241200" progId="Equation.DSMT4">
                  <p:embed/>
                </p:oleObj>
              </mc:Choice>
              <mc:Fallback>
                <p:oleObj name="Equation" r:id="rId15" imgW="1562040" imgH="241200" progId="Equation.DSMT4">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4365625"/>
                        <a:ext cx="4071937"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4026" name="Picture 20"/>
          <p:cNvPicPr>
            <a:picLocks noChangeAspect="1" noChangeArrowheads="1"/>
          </p:cNvPicPr>
          <p:nvPr/>
        </p:nvPicPr>
        <p:blipFill>
          <a:blip r:embed="rId17"/>
          <a:srcRect/>
          <a:stretch>
            <a:fillRect/>
          </a:stretch>
        </p:blipFill>
        <p:spPr bwMode="auto">
          <a:xfrm>
            <a:off x="611188" y="333375"/>
            <a:ext cx="3600450" cy="22907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44397"/>
                                        </p:tgtEl>
                                        <p:attrNameLst>
                                          <p:attrName>style.visibility</p:attrName>
                                        </p:attrNameLst>
                                      </p:cBhvr>
                                      <p:to>
                                        <p:strVal val="visible"/>
                                      </p:to>
                                    </p:set>
                                    <p:animEffect transition="in" filter="barn(outHorizontal)">
                                      <p:cBhvr>
                                        <p:cTn id="7" dur="500"/>
                                        <p:tgtEl>
                                          <p:spTgt spid="1443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44398"/>
                                        </p:tgtEl>
                                        <p:attrNameLst>
                                          <p:attrName>style.visibility</p:attrName>
                                        </p:attrNameLst>
                                      </p:cBhvr>
                                      <p:to>
                                        <p:strVal val="visible"/>
                                      </p:to>
                                    </p:set>
                                    <p:animEffect transition="in" filter="barn(outHorizontal)">
                                      <p:cBhvr>
                                        <p:cTn id="12" dur="500"/>
                                        <p:tgtEl>
                                          <p:spTgt spid="14439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44399"/>
                                        </p:tgtEl>
                                        <p:attrNameLst>
                                          <p:attrName>style.visibility</p:attrName>
                                        </p:attrNameLst>
                                      </p:cBhvr>
                                      <p:to>
                                        <p:strVal val="visible"/>
                                      </p:to>
                                    </p:set>
                                    <p:animEffect transition="in" filter="barn(outHorizontal)">
                                      <p:cBhvr>
                                        <p:cTn id="17" dur="500"/>
                                        <p:tgtEl>
                                          <p:spTgt spid="14439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44400"/>
                                        </p:tgtEl>
                                        <p:attrNameLst>
                                          <p:attrName>style.visibility</p:attrName>
                                        </p:attrNameLst>
                                      </p:cBhvr>
                                      <p:to>
                                        <p:strVal val="visible"/>
                                      </p:to>
                                    </p:set>
                                    <p:animEffect transition="in" filter="barn(outHorizontal)">
                                      <p:cBhvr>
                                        <p:cTn id="22" dur="500"/>
                                        <p:tgtEl>
                                          <p:spTgt spid="14440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44401"/>
                                        </p:tgtEl>
                                        <p:attrNameLst>
                                          <p:attrName>style.visibility</p:attrName>
                                        </p:attrNameLst>
                                      </p:cBhvr>
                                      <p:to>
                                        <p:strVal val="visible"/>
                                      </p:to>
                                    </p:set>
                                    <p:animEffect transition="in" filter="barn(outHorizontal)">
                                      <p:cBhvr>
                                        <p:cTn id="27" dur="500"/>
                                        <p:tgtEl>
                                          <p:spTgt spid="14440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44402"/>
                                        </p:tgtEl>
                                        <p:attrNameLst>
                                          <p:attrName>style.visibility</p:attrName>
                                        </p:attrNameLst>
                                      </p:cBhvr>
                                      <p:to>
                                        <p:strVal val="visible"/>
                                      </p:to>
                                    </p:set>
                                    <p:animEffect transition="in" filter="barn(outHorizontal)">
                                      <p:cBhvr>
                                        <p:cTn id="32" dur="500"/>
                                        <p:tgtEl>
                                          <p:spTgt spid="14440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144403"/>
                                        </p:tgtEl>
                                        <p:attrNameLst>
                                          <p:attrName>style.visibility</p:attrName>
                                        </p:attrNameLst>
                                      </p:cBhvr>
                                      <p:to>
                                        <p:strVal val="visible"/>
                                      </p:to>
                                    </p:set>
                                    <p:animEffect transition="in" filter="barn(outHorizontal)">
                                      <p:cBhvr>
                                        <p:cTn id="37" dur="500"/>
                                        <p:tgtEl>
                                          <p:spTgt spid="14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5411" name="Object 2"/>
          <p:cNvGraphicFramePr>
            <a:graphicFrameLocks noChangeAspect="1"/>
          </p:cNvGraphicFramePr>
          <p:nvPr/>
        </p:nvGraphicFramePr>
        <p:xfrm>
          <a:off x="3563938" y="1341438"/>
          <a:ext cx="4321175" cy="1138237"/>
        </p:xfrm>
        <a:graphic>
          <a:graphicData uri="http://schemas.openxmlformats.org/presentationml/2006/ole">
            <mc:AlternateContent xmlns:mc="http://schemas.openxmlformats.org/markup-compatibility/2006">
              <mc:Choice xmlns:v="urn:schemas-microsoft-com:vml" Requires="v">
                <p:oleObj spid="_x0000_s215068" name="Equation" r:id="rId3" imgW="1511280" imgH="507960" progId="Equation.DSMT4">
                  <p:embed/>
                </p:oleObj>
              </mc:Choice>
              <mc:Fallback>
                <p:oleObj name="Equation" r:id="rId3" imgW="1511280" imgH="5079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341438"/>
                        <a:ext cx="4321175"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84213" y="1484313"/>
            <a:ext cx="2895600" cy="3829050"/>
            <a:chOff x="2880" y="420"/>
            <a:chExt cx="1824" cy="2412"/>
          </a:xfrm>
        </p:grpSpPr>
        <p:grpSp>
          <p:nvGrpSpPr>
            <p:cNvPr id="215046" name="Group 5"/>
            <p:cNvGrpSpPr>
              <a:grpSpLocks/>
            </p:cNvGrpSpPr>
            <p:nvPr/>
          </p:nvGrpSpPr>
          <p:grpSpPr bwMode="auto">
            <a:xfrm>
              <a:off x="2880" y="432"/>
              <a:ext cx="1392" cy="2400"/>
              <a:chOff x="2880" y="432"/>
              <a:chExt cx="1392" cy="2400"/>
            </a:xfrm>
          </p:grpSpPr>
          <p:sp>
            <p:nvSpPr>
              <p:cNvPr id="215054" name="Oval 6"/>
              <p:cNvSpPr>
                <a:spLocks noChangeArrowheads="1"/>
              </p:cNvSpPr>
              <p:nvPr/>
            </p:nvSpPr>
            <p:spPr bwMode="auto">
              <a:xfrm>
                <a:off x="3072" y="624"/>
                <a:ext cx="861" cy="861"/>
              </a:xfrm>
              <a:prstGeom prst="ellipse">
                <a:avLst/>
              </a:prstGeom>
              <a:solidFill>
                <a:srgbClr val="CCFFFF"/>
              </a:solidFill>
              <a:ln w="9525">
                <a:solidFill>
                  <a:schemeClr val="tx1"/>
                </a:solidFill>
                <a:round/>
                <a:headEnd/>
                <a:tailEnd/>
              </a:ln>
            </p:spPr>
            <p:txBody>
              <a:bodyPr wrap="none" anchor="ctr"/>
              <a:lstStyle/>
              <a:p>
                <a:endParaRPr lang="zh-CN" altLang="en-US">
                  <a:latin typeface="Calibri" pitchFamily="34" charset="0"/>
                </a:endParaRPr>
              </a:p>
            </p:txBody>
          </p:sp>
          <p:sp>
            <p:nvSpPr>
              <p:cNvPr id="215055" name="Oval 7"/>
              <p:cNvSpPr>
                <a:spLocks noChangeArrowheads="1"/>
              </p:cNvSpPr>
              <p:nvPr/>
            </p:nvSpPr>
            <p:spPr bwMode="auto">
              <a:xfrm>
                <a:off x="3360" y="1920"/>
                <a:ext cx="295" cy="295"/>
              </a:xfrm>
              <a:prstGeom prst="ellipse">
                <a:avLst/>
              </a:prstGeom>
              <a:solidFill>
                <a:srgbClr val="CC99FF"/>
              </a:solidFill>
              <a:ln w="9525">
                <a:solidFill>
                  <a:schemeClr val="tx1"/>
                </a:solidFill>
                <a:round/>
                <a:headEnd/>
                <a:tailEnd/>
              </a:ln>
            </p:spPr>
            <p:txBody>
              <a:bodyPr wrap="none" anchor="ctr"/>
              <a:lstStyle/>
              <a:p>
                <a:endParaRPr lang="zh-CN" altLang="en-US">
                  <a:latin typeface="Calibri" pitchFamily="34" charset="0"/>
                </a:endParaRPr>
              </a:p>
            </p:txBody>
          </p:sp>
          <p:sp>
            <p:nvSpPr>
              <p:cNvPr id="215056" name="Oval 8"/>
              <p:cNvSpPr>
                <a:spLocks noChangeArrowheads="1"/>
              </p:cNvSpPr>
              <p:nvPr/>
            </p:nvSpPr>
            <p:spPr bwMode="auto">
              <a:xfrm>
                <a:off x="3360" y="912"/>
                <a:ext cx="295" cy="295"/>
              </a:xfrm>
              <a:prstGeom prst="ellipse">
                <a:avLst/>
              </a:prstGeom>
              <a:solidFill>
                <a:srgbClr val="CC99FF"/>
              </a:solidFill>
              <a:ln w="9525">
                <a:solidFill>
                  <a:schemeClr val="tx1"/>
                </a:solidFill>
                <a:round/>
                <a:headEnd/>
                <a:tailEnd/>
              </a:ln>
            </p:spPr>
            <p:txBody>
              <a:bodyPr wrap="none" anchor="ctr"/>
              <a:lstStyle/>
              <a:p>
                <a:endParaRPr lang="zh-CN" altLang="en-US">
                  <a:latin typeface="Calibri" pitchFamily="34" charset="0"/>
                </a:endParaRPr>
              </a:p>
            </p:txBody>
          </p:sp>
          <p:sp>
            <p:nvSpPr>
              <p:cNvPr id="215057" name="Line 9"/>
              <p:cNvSpPr>
                <a:spLocks noChangeShapeType="1"/>
              </p:cNvSpPr>
              <p:nvPr/>
            </p:nvSpPr>
            <p:spPr bwMode="auto">
              <a:xfrm>
                <a:off x="2880" y="1056"/>
                <a:ext cx="1392" cy="0"/>
              </a:xfrm>
              <a:prstGeom prst="line">
                <a:avLst/>
              </a:prstGeom>
              <a:noFill/>
              <a:ln w="9525">
                <a:solidFill>
                  <a:schemeClr val="tx1"/>
                </a:solidFill>
                <a:prstDash val="lgDashDot"/>
                <a:round/>
                <a:headEnd/>
                <a:tailEnd/>
              </a:ln>
            </p:spPr>
            <p:txBody>
              <a:bodyPr/>
              <a:lstStyle/>
              <a:p>
                <a:endParaRPr lang="zh-CN" altLang="en-US"/>
              </a:p>
            </p:txBody>
          </p:sp>
          <p:sp>
            <p:nvSpPr>
              <p:cNvPr id="215058" name="Line 10"/>
              <p:cNvSpPr>
                <a:spLocks noChangeShapeType="1"/>
              </p:cNvSpPr>
              <p:nvPr/>
            </p:nvSpPr>
            <p:spPr bwMode="auto">
              <a:xfrm>
                <a:off x="3504" y="432"/>
                <a:ext cx="0" cy="2400"/>
              </a:xfrm>
              <a:prstGeom prst="line">
                <a:avLst/>
              </a:prstGeom>
              <a:noFill/>
              <a:ln w="9525">
                <a:solidFill>
                  <a:schemeClr val="tx1"/>
                </a:solidFill>
                <a:prstDash val="lgDashDot"/>
                <a:round/>
                <a:headEnd/>
                <a:tailEnd/>
              </a:ln>
            </p:spPr>
            <p:txBody>
              <a:bodyPr/>
              <a:lstStyle/>
              <a:p>
                <a:endParaRPr lang="zh-CN" altLang="en-US"/>
              </a:p>
            </p:txBody>
          </p:sp>
          <p:sp>
            <p:nvSpPr>
              <p:cNvPr id="215059" name="Line 11"/>
              <p:cNvSpPr>
                <a:spLocks noChangeShapeType="1"/>
              </p:cNvSpPr>
              <p:nvPr/>
            </p:nvSpPr>
            <p:spPr bwMode="auto">
              <a:xfrm>
                <a:off x="2928" y="2064"/>
                <a:ext cx="1248" cy="0"/>
              </a:xfrm>
              <a:prstGeom prst="line">
                <a:avLst/>
              </a:prstGeom>
              <a:noFill/>
              <a:ln w="9525">
                <a:solidFill>
                  <a:schemeClr val="tx1"/>
                </a:solidFill>
                <a:prstDash val="lgDashDot"/>
                <a:round/>
                <a:headEnd/>
                <a:tailEnd/>
              </a:ln>
            </p:spPr>
            <p:txBody>
              <a:bodyPr/>
              <a:lstStyle/>
              <a:p>
                <a:endParaRPr lang="zh-CN" altLang="en-US"/>
              </a:p>
            </p:txBody>
          </p:sp>
        </p:grpSp>
        <p:sp>
          <p:nvSpPr>
            <p:cNvPr id="215047" name="Line 12"/>
            <p:cNvSpPr>
              <a:spLocks noChangeShapeType="1"/>
            </p:cNvSpPr>
            <p:nvPr/>
          </p:nvSpPr>
          <p:spPr bwMode="auto">
            <a:xfrm flipH="1" flipV="1">
              <a:off x="3792" y="1353"/>
              <a:ext cx="336" cy="336"/>
            </a:xfrm>
            <a:prstGeom prst="line">
              <a:avLst/>
            </a:prstGeom>
            <a:noFill/>
            <a:ln w="9525">
              <a:solidFill>
                <a:schemeClr val="tx1"/>
              </a:solidFill>
              <a:round/>
              <a:headEnd/>
              <a:tailEnd type="triangle" w="med" len="med"/>
            </a:ln>
          </p:spPr>
          <p:txBody>
            <a:bodyPr/>
            <a:lstStyle/>
            <a:p>
              <a:endParaRPr lang="zh-CN" altLang="en-US"/>
            </a:p>
          </p:txBody>
        </p:sp>
        <p:sp>
          <p:nvSpPr>
            <p:cNvPr id="215048" name="Line 13"/>
            <p:cNvSpPr>
              <a:spLocks noChangeShapeType="1"/>
            </p:cNvSpPr>
            <p:nvPr/>
          </p:nvSpPr>
          <p:spPr bwMode="auto">
            <a:xfrm>
              <a:off x="2928" y="420"/>
              <a:ext cx="288" cy="288"/>
            </a:xfrm>
            <a:prstGeom prst="line">
              <a:avLst/>
            </a:prstGeom>
            <a:noFill/>
            <a:ln w="9525">
              <a:solidFill>
                <a:schemeClr val="tx1"/>
              </a:solidFill>
              <a:round/>
              <a:headEnd/>
              <a:tailEnd type="triangle" w="med" len="med"/>
            </a:ln>
          </p:spPr>
          <p:txBody>
            <a:bodyPr/>
            <a:lstStyle/>
            <a:p>
              <a:endParaRPr lang="zh-CN" altLang="en-US"/>
            </a:p>
          </p:txBody>
        </p:sp>
        <p:sp>
          <p:nvSpPr>
            <p:cNvPr id="215049" name="Text Box 14"/>
            <p:cNvSpPr txBox="1">
              <a:spLocks noChangeArrowheads="1"/>
            </p:cNvSpPr>
            <p:nvPr/>
          </p:nvSpPr>
          <p:spPr bwMode="auto">
            <a:xfrm>
              <a:off x="4224" y="1488"/>
              <a:ext cx="480" cy="404"/>
            </a:xfrm>
            <a:prstGeom prst="rect">
              <a:avLst/>
            </a:prstGeom>
            <a:noFill/>
            <a:ln w="9525">
              <a:noFill/>
              <a:miter lim="800000"/>
              <a:headEnd/>
              <a:tailEnd/>
            </a:ln>
          </p:spPr>
          <p:txBody>
            <a:bodyPr>
              <a:spAutoFit/>
            </a:bodyPr>
            <a:lstStyle/>
            <a:p>
              <a:pPr>
                <a:spcBef>
                  <a:spcPct val="50000"/>
                </a:spcBef>
              </a:pPr>
              <a:r>
                <a:rPr kumimoji="1" lang="en-US" altLang="zh-CN" sz="3600" i="1">
                  <a:latin typeface="Times New Roman" pitchFamily="18" charset="0"/>
                </a:rPr>
                <a:t>d</a:t>
              </a:r>
              <a:r>
                <a:rPr kumimoji="1" lang="en-US" altLang="zh-CN" sz="3600" i="1" baseline="-25000">
                  <a:latin typeface="Times New Roman" pitchFamily="18" charset="0"/>
                </a:rPr>
                <a:t>z</a:t>
              </a:r>
            </a:p>
          </p:txBody>
        </p:sp>
        <p:sp>
          <p:nvSpPr>
            <p:cNvPr id="215050" name="Line 15"/>
            <p:cNvSpPr>
              <a:spLocks noChangeShapeType="1"/>
            </p:cNvSpPr>
            <p:nvPr/>
          </p:nvSpPr>
          <p:spPr bwMode="auto">
            <a:xfrm flipV="1">
              <a:off x="3648" y="720"/>
              <a:ext cx="336" cy="144"/>
            </a:xfrm>
            <a:prstGeom prst="line">
              <a:avLst/>
            </a:prstGeom>
            <a:noFill/>
            <a:ln w="9525">
              <a:solidFill>
                <a:schemeClr val="tx1"/>
              </a:solidFill>
              <a:round/>
              <a:headEnd/>
              <a:tailEnd/>
            </a:ln>
          </p:spPr>
          <p:txBody>
            <a:bodyPr/>
            <a:lstStyle/>
            <a:p>
              <a:endParaRPr lang="zh-CN" altLang="en-US"/>
            </a:p>
          </p:txBody>
        </p:sp>
        <p:sp>
          <p:nvSpPr>
            <p:cNvPr id="215051" name="Text Box 16"/>
            <p:cNvSpPr txBox="1">
              <a:spLocks noChangeArrowheads="1"/>
            </p:cNvSpPr>
            <p:nvPr/>
          </p:nvSpPr>
          <p:spPr bwMode="auto">
            <a:xfrm>
              <a:off x="3984" y="480"/>
              <a:ext cx="480" cy="404"/>
            </a:xfrm>
            <a:prstGeom prst="rect">
              <a:avLst/>
            </a:prstGeom>
            <a:noFill/>
            <a:ln w="9525">
              <a:noFill/>
              <a:miter lim="800000"/>
              <a:headEnd/>
              <a:tailEnd/>
            </a:ln>
          </p:spPr>
          <p:txBody>
            <a:bodyPr>
              <a:spAutoFit/>
            </a:bodyPr>
            <a:lstStyle/>
            <a:p>
              <a:pPr>
                <a:spcBef>
                  <a:spcPct val="50000"/>
                </a:spcBef>
              </a:pPr>
              <a:r>
                <a:rPr kumimoji="1" lang="en-US" altLang="zh-CN" sz="3600" i="1">
                  <a:latin typeface="Times New Roman" pitchFamily="18" charset="0"/>
                </a:rPr>
                <a:t>F</a:t>
              </a:r>
              <a:r>
                <a:rPr kumimoji="1" lang="en-US" altLang="zh-CN" sz="3600" i="1" baseline="-25000">
                  <a:latin typeface="Times New Roman" pitchFamily="18" charset="0"/>
                </a:rPr>
                <a:t>2</a:t>
              </a:r>
            </a:p>
          </p:txBody>
        </p:sp>
        <p:sp>
          <p:nvSpPr>
            <p:cNvPr id="215052" name="Text Box 17"/>
            <p:cNvSpPr txBox="1">
              <a:spLocks noChangeArrowheads="1"/>
            </p:cNvSpPr>
            <p:nvPr/>
          </p:nvSpPr>
          <p:spPr bwMode="auto">
            <a:xfrm>
              <a:off x="3600" y="1920"/>
              <a:ext cx="480" cy="404"/>
            </a:xfrm>
            <a:prstGeom prst="rect">
              <a:avLst/>
            </a:prstGeom>
            <a:noFill/>
            <a:ln w="9525">
              <a:noFill/>
              <a:miter lim="800000"/>
              <a:headEnd/>
              <a:tailEnd/>
            </a:ln>
          </p:spPr>
          <p:txBody>
            <a:bodyPr>
              <a:spAutoFit/>
            </a:bodyPr>
            <a:lstStyle/>
            <a:p>
              <a:pPr>
                <a:spcBef>
                  <a:spcPct val="50000"/>
                </a:spcBef>
              </a:pPr>
              <a:r>
                <a:rPr kumimoji="1" lang="en-US" altLang="zh-CN" sz="3600" i="1">
                  <a:latin typeface="Times New Roman" pitchFamily="18" charset="0"/>
                </a:rPr>
                <a:t>d</a:t>
              </a:r>
              <a:r>
                <a:rPr kumimoji="1" lang="en-US" altLang="zh-CN" sz="3600" i="1" baseline="-25000">
                  <a:latin typeface="Times New Roman" pitchFamily="18" charset="0"/>
                </a:rPr>
                <a:t>0</a:t>
              </a:r>
            </a:p>
          </p:txBody>
        </p:sp>
        <p:sp>
          <p:nvSpPr>
            <p:cNvPr id="215053" name="Line 18"/>
            <p:cNvSpPr>
              <a:spLocks noChangeShapeType="1"/>
            </p:cNvSpPr>
            <p:nvPr/>
          </p:nvSpPr>
          <p:spPr bwMode="auto">
            <a:xfrm>
              <a:off x="3405" y="1956"/>
              <a:ext cx="215" cy="215"/>
            </a:xfrm>
            <a:prstGeom prst="line">
              <a:avLst/>
            </a:prstGeom>
            <a:noFill/>
            <a:ln w="9525">
              <a:solidFill>
                <a:schemeClr val="tx1"/>
              </a:solidFill>
              <a:round/>
              <a:headEnd type="triangle" w="med" len="med"/>
              <a:tailEnd type="triangle" w="med" len="med"/>
            </a:ln>
          </p:spPr>
          <p:txBody>
            <a:bodyPr/>
            <a:lstStyle/>
            <a:p>
              <a:endParaRPr lang="zh-CN" altLang="en-US"/>
            </a:p>
          </p:txBody>
        </p:sp>
      </p:grpSp>
      <p:graphicFrame>
        <p:nvGraphicFramePr>
          <p:cNvPr id="145427" name="Object 3"/>
          <p:cNvGraphicFramePr>
            <a:graphicFrameLocks noChangeAspect="1"/>
          </p:cNvGraphicFramePr>
          <p:nvPr/>
        </p:nvGraphicFramePr>
        <p:xfrm>
          <a:off x="3995738" y="2565400"/>
          <a:ext cx="4103687" cy="2078038"/>
        </p:xfrm>
        <a:graphic>
          <a:graphicData uri="http://schemas.openxmlformats.org/presentationml/2006/ole">
            <mc:AlternateContent xmlns:mc="http://schemas.openxmlformats.org/markup-compatibility/2006">
              <mc:Choice xmlns:v="urn:schemas-microsoft-com:vml" Requires="v">
                <p:oleObj spid="_x0000_s215069" name="Equation" r:id="rId5" imgW="1396800" imgH="812520" progId="Equation.DSMT4">
                  <p:embed/>
                </p:oleObj>
              </mc:Choice>
              <mc:Fallback>
                <p:oleObj name="Equation" r:id="rId5" imgW="1396800" imgH="8125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2565400"/>
                        <a:ext cx="4103687" cy="207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28" name="Text Box 20"/>
          <p:cNvSpPr txBox="1">
            <a:spLocks noChangeArrowheads="1"/>
          </p:cNvSpPr>
          <p:nvPr/>
        </p:nvSpPr>
        <p:spPr bwMode="auto">
          <a:xfrm>
            <a:off x="4140200" y="4724400"/>
            <a:ext cx="4465638" cy="946150"/>
          </a:xfrm>
          <a:prstGeom prst="rect">
            <a:avLst/>
          </a:prstGeom>
          <a:noFill/>
          <a:ln w="9525">
            <a:noFill/>
            <a:miter lim="800000"/>
            <a:headEnd/>
            <a:tailEnd/>
          </a:ln>
        </p:spPr>
        <p:txBody>
          <a:bodyPr>
            <a:spAutoFit/>
          </a:bodyPr>
          <a:lstStyle/>
          <a:p>
            <a:r>
              <a:rPr kumimoji="1" lang="en-US" altLang="zh-CN" sz="2800" b="1" i="1">
                <a:latin typeface="Times New Roman" pitchFamily="18" charset="0"/>
              </a:rPr>
              <a:t>n-</a:t>
            </a:r>
            <a:r>
              <a:rPr kumimoji="1" lang="zh-CN" altLang="en-US" sz="2800" b="1">
                <a:latin typeface="Times New Roman" pitchFamily="18" charset="0"/>
              </a:rPr>
              <a:t>浮子每升起单位高度</a:t>
            </a:r>
          </a:p>
          <a:p>
            <a:r>
              <a:rPr kumimoji="1" lang="zh-CN" altLang="en-US" sz="2800" b="1">
                <a:latin typeface="Times New Roman" pitchFamily="18" charset="0"/>
              </a:rPr>
              <a:t>锥管内径增加大小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barn(outHorizontal)">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45427"/>
                                        </p:tgtEl>
                                        <p:attrNameLst>
                                          <p:attrName>style.visibility</p:attrName>
                                        </p:attrNameLst>
                                      </p:cBhvr>
                                      <p:to>
                                        <p:strVal val="visible"/>
                                      </p:to>
                                    </p:set>
                                    <p:animEffect transition="in" filter="barn(outHorizontal)">
                                      <p:cBhvr>
                                        <p:cTn id="17" dur="500"/>
                                        <p:tgtEl>
                                          <p:spTgt spid="1454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145428"/>
                                        </p:tgtEl>
                                        <p:attrNameLst>
                                          <p:attrName>style.visibility</p:attrName>
                                        </p:attrNameLst>
                                      </p:cBhvr>
                                      <p:to>
                                        <p:strVal val="visible"/>
                                      </p:to>
                                    </p:set>
                                    <p:animEffect transition="in" filter="barn(outHorizontal)">
                                      <p:cBhvr>
                                        <p:cTn id="22" dur="300"/>
                                        <p:tgtEl>
                                          <p:spTgt spid="145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body" sz="half" idx="1"/>
          </p:nvPr>
        </p:nvSpPr>
        <p:spPr>
          <a:xfrm>
            <a:off x="0" y="620713"/>
            <a:ext cx="7750175" cy="596900"/>
          </a:xfrm>
        </p:spPr>
        <p:txBody>
          <a:bodyPr/>
          <a:lstStyle/>
          <a:p>
            <a:pPr eaLnBrk="1" hangingPunct="1">
              <a:buFont typeface="Wingdings" pitchFamily="2" charset="2"/>
              <a:buNone/>
            </a:pPr>
            <a:r>
              <a:rPr lang="zh-CN" altLang="en-US" sz="2400" b="1" smtClean="0"/>
              <a:t>     若锥管锥度角已知,则环形流通面积可由下式表达。</a:t>
            </a:r>
          </a:p>
        </p:txBody>
      </p:sp>
      <p:graphicFrame>
        <p:nvGraphicFramePr>
          <p:cNvPr id="146435" name="Object 2"/>
          <p:cNvGraphicFramePr>
            <a:graphicFrameLocks noChangeAspect="1"/>
          </p:cNvGraphicFramePr>
          <p:nvPr/>
        </p:nvGraphicFramePr>
        <p:xfrm>
          <a:off x="1042988" y="1268413"/>
          <a:ext cx="5761037" cy="935037"/>
        </p:xfrm>
        <a:graphic>
          <a:graphicData uri="http://schemas.openxmlformats.org/presentationml/2006/ole">
            <mc:AlternateContent xmlns:mc="http://schemas.openxmlformats.org/markup-compatibility/2006">
              <mc:Choice xmlns:v="urn:schemas-microsoft-com:vml" Requires="v">
                <p:oleObj spid="_x0000_s216118" name="Equation" r:id="rId3" imgW="2425680" imgH="393480" progId="Equation.DSMT4">
                  <p:embed/>
                </p:oleObj>
              </mc:Choice>
              <mc:Fallback>
                <p:oleObj name="Equation" r:id="rId3" imgW="24256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268413"/>
                        <a:ext cx="5761037"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6" name="Object 3"/>
          <p:cNvGraphicFramePr>
            <a:graphicFrameLocks noChangeAspect="1"/>
          </p:cNvGraphicFramePr>
          <p:nvPr/>
        </p:nvGraphicFramePr>
        <p:xfrm>
          <a:off x="4356100" y="2133600"/>
          <a:ext cx="2663825" cy="615950"/>
        </p:xfrm>
        <a:graphic>
          <a:graphicData uri="http://schemas.openxmlformats.org/presentationml/2006/ole">
            <mc:AlternateContent xmlns:mc="http://schemas.openxmlformats.org/markup-compatibility/2006">
              <mc:Choice xmlns:v="urn:schemas-microsoft-com:vml" Requires="v">
                <p:oleObj spid="_x0000_s216119" name="Equation" r:id="rId5" imgW="1015920" imgH="241200" progId="Equation.3">
                  <p:embed/>
                </p:oleObj>
              </mc:Choice>
              <mc:Fallback>
                <p:oleObj name="Equation" r:id="rId5" imgW="101592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133600"/>
                        <a:ext cx="266382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1187450" y="2060575"/>
            <a:ext cx="2895600" cy="3462338"/>
            <a:chOff x="384" y="480"/>
            <a:chExt cx="2112" cy="2133"/>
          </a:xfrm>
        </p:grpSpPr>
        <p:grpSp>
          <p:nvGrpSpPr>
            <p:cNvPr id="216072" name="Group 6"/>
            <p:cNvGrpSpPr>
              <a:grpSpLocks/>
            </p:cNvGrpSpPr>
            <p:nvPr/>
          </p:nvGrpSpPr>
          <p:grpSpPr bwMode="auto">
            <a:xfrm>
              <a:off x="384" y="480"/>
              <a:ext cx="2064" cy="2133"/>
              <a:chOff x="384" y="480"/>
              <a:chExt cx="2064" cy="2133"/>
            </a:xfrm>
          </p:grpSpPr>
          <p:sp>
            <p:nvSpPr>
              <p:cNvPr id="216076" name="Line 7"/>
              <p:cNvSpPr>
                <a:spLocks noChangeShapeType="1"/>
              </p:cNvSpPr>
              <p:nvPr/>
            </p:nvSpPr>
            <p:spPr bwMode="auto">
              <a:xfrm>
                <a:off x="384" y="816"/>
                <a:ext cx="480" cy="0"/>
              </a:xfrm>
              <a:prstGeom prst="line">
                <a:avLst/>
              </a:prstGeom>
              <a:noFill/>
              <a:ln w="9525">
                <a:solidFill>
                  <a:schemeClr val="tx1"/>
                </a:solidFill>
                <a:round/>
                <a:headEnd/>
                <a:tailEnd/>
              </a:ln>
            </p:spPr>
            <p:txBody>
              <a:bodyPr/>
              <a:lstStyle/>
              <a:p>
                <a:endParaRPr lang="zh-CN" altLang="en-US"/>
              </a:p>
            </p:txBody>
          </p:sp>
          <p:sp>
            <p:nvSpPr>
              <p:cNvPr id="216077" name="Line 8"/>
              <p:cNvSpPr>
                <a:spLocks noChangeShapeType="1"/>
              </p:cNvSpPr>
              <p:nvPr/>
            </p:nvSpPr>
            <p:spPr bwMode="auto">
              <a:xfrm>
                <a:off x="1776" y="816"/>
                <a:ext cx="480" cy="0"/>
              </a:xfrm>
              <a:prstGeom prst="line">
                <a:avLst/>
              </a:prstGeom>
              <a:noFill/>
              <a:ln w="9525">
                <a:solidFill>
                  <a:schemeClr val="tx1"/>
                </a:solidFill>
                <a:round/>
                <a:headEnd/>
                <a:tailEnd/>
              </a:ln>
            </p:spPr>
            <p:txBody>
              <a:bodyPr/>
              <a:lstStyle/>
              <a:p>
                <a:endParaRPr lang="zh-CN" altLang="en-US"/>
              </a:p>
            </p:txBody>
          </p:sp>
          <p:sp>
            <p:nvSpPr>
              <p:cNvPr id="216078" name="Line 9"/>
              <p:cNvSpPr>
                <a:spLocks noChangeShapeType="1"/>
              </p:cNvSpPr>
              <p:nvPr/>
            </p:nvSpPr>
            <p:spPr bwMode="auto">
              <a:xfrm>
                <a:off x="864" y="528"/>
                <a:ext cx="0" cy="1824"/>
              </a:xfrm>
              <a:prstGeom prst="line">
                <a:avLst/>
              </a:prstGeom>
              <a:noFill/>
              <a:ln w="9525">
                <a:solidFill>
                  <a:schemeClr val="tx1"/>
                </a:solidFill>
                <a:prstDash val="lgDashDot"/>
                <a:round/>
                <a:headEnd/>
                <a:tailEnd/>
              </a:ln>
            </p:spPr>
            <p:txBody>
              <a:bodyPr/>
              <a:lstStyle/>
              <a:p>
                <a:endParaRPr lang="zh-CN" altLang="en-US"/>
              </a:p>
            </p:txBody>
          </p:sp>
          <p:sp>
            <p:nvSpPr>
              <p:cNvPr id="216079" name="Line 10"/>
              <p:cNvSpPr>
                <a:spLocks noChangeShapeType="1"/>
              </p:cNvSpPr>
              <p:nvPr/>
            </p:nvSpPr>
            <p:spPr bwMode="auto">
              <a:xfrm>
                <a:off x="1776" y="576"/>
                <a:ext cx="0" cy="1728"/>
              </a:xfrm>
              <a:prstGeom prst="line">
                <a:avLst/>
              </a:prstGeom>
              <a:noFill/>
              <a:ln w="9525">
                <a:solidFill>
                  <a:schemeClr val="tx1"/>
                </a:solidFill>
                <a:prstDash val="lgDashDot"/>
                <a:round/>
                <a:headEnd/>
                <a:tailEnd/>
              </a:ln>
            </p:spPr>
            <p:txBody>
              <a:bodyPr/>
              <a:lstStyle/>
              <a:p>
                <a:endParaRPr lang="zh-CN" altLang="en-US"/>
              </a:p>
            </p:txBody>
          </p:sp>
          <p:sp>
            <p:nvSpPr>
              <p:cNvPr id="216080" name="Line 11"/>
              <p:cNvSpPr>
                <a:spLocks noChangeShapeType="1"/>
              </p:cNvSpPr>
              <p:nvPr/>
            </p:nvSpPr>
            <p:spPr bwMode="auto">
              <a:xfrm>
                <a:off x="864" y="816"/>
                <a:ext cx="288" cy="1152"/>
              </a:xfrm>
              <a:prstGeom prst="line">
                <a:avLst/>
              </a:prstGeom>
              <a:noFill/>
              <a:ln w="9525">
                <a:solidFill>
                  <a:schemeClr val="tx1"/>
                </a:solidFill>
                <a:round/>
                <a:headEnd/>
                <a:tailEnd/>
              </a:ln>
            </p:spPr>
            <p:txBody>
              <a:bodyPr/>
              <a:lstStyle/>
              <a:p>
                <a:endParaRPr lang="zh-CN" altLang="en-US"/>
              </a:p>
            </p:txBody>
          </p:sp>
          <p:sp>
            <p:nvSpPr>
              <p:cNvPr id="216081" name="Line 12"/>
              <p:cNvSpPr>
                <a:spLocks noChangeShapeType="1"/>
              </p:cNvSpPr>
              <p:nvPr/>
            </p:nvSpPr>
            <p:spPr bwMode="auto">
              <a:xfrm flipH="1">
                <a:off x="1488" y="816"/>
                <a:ext cx="288" cy="1152"/>
              </a:xfrm>
              <a:prstGeom prst="line">
                <a:avLst/>
              </a:prstGeom>
              <a:noFill/>
              <a:ln w="9525">
                <a:solidFill>
                  <a:schemeClr val="tx1"/>
                </a:solidFill>
                <a:round/>
                <a:headEnd/>
                <a:tailEnd/>
              </a:ln>
            </p:spPr>
            <p:txBody>
              <a:bodyPr/>
              <a:lstStyle/>
              <a:p>
                <a:endParaRPr lang="zh-CN" altLang="en-US"/>
              </a:p>
            </p:txBody>
          </p:sp>
          <p:sp>
            <p:nvSpPr>
              <p:cNvPr id="216082" name="Line 13"/>
              <p:cNvSpPr>
                <a:spLocks noChangeShapeType="1"/>
              </p:cNvSpPr>
              <p:nvPr/>
            </p:nvSpPr>
            <p:spPr bwMode="auto">
              <a:xfrm>
                <a:off x="576" y="1968"/>
                <a:ext cx="1872" cy="0"/>
              </a:xfrm>
              <a:prstGeom prst="line">
                <a:avLst/>
              </a:prstGeom>
              <a:noFill/>
              <a:ln w="9525">
                <a:solidFill>
                  <a:schemeClr val="tx1"/>
                </a:solidFill>
                <a:prstDash val="lgDashDot"/>
                <a:round/>
                <a:headEnd/>
                <a:tailEnd/>
              </a:ln>
            </p:spPr>
            <p:txBody>
              <a:bodyPr/>
              <a:lstStyle/>
              <a:p>
                <a:endParaRPr lang="zh-CN" altLang="en-US"/>
              </a:p>
            </p:txBody>
          </p:sp>
          <p:sp>
            <p:nvSpPr>
              <p:cNvPr id="216083" name="Arc 14"/>
              <p:cNvSpPr>
                <a:spLocks/>
              </p:cNvSpPr>
              <p:nvPr/>
            </p:nvSpPr>
            <p:spPr bwMode="auto">
              <a:xfrm flipV="1">
                <a:off x="1680" y="1296"/>
                <a:ext cx="96"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sp>
            <p:nvSpPr>
              <p:cNvPr id="216084" name="Text Box 15"/>
              <p:cNvSpPr txBox="1">
                <a:spLocks noChangeArrowheads="1"/>
              </p:cNvSpPr>
              <p:nvPr/>
            </p:nvSpPr>
            <p:spPr bwMode="auto">
              <a:xfrm>
                <a:off x="1581" y="1278"/>
                <a:ext cx="431" cy="808"/>
              </a:xfrm>
              <a:prstGeom prst="rect">
                <a:avLst/>
              </a:prstGeom>
              <a:noFill/>
              <a:ln w="9525">
                <a:noFill/>
                <a:miter lim="800000"/>
                <a:headEnd/>
                <a:tailEnd/>
              </a:ln>
            </p:spPr>
            <p:txBody>
              <a:bodyPr>
                <a:spAutoFit/>
              </a:bodyPr>
              <a:lstStyle/>
              <a:p>
                <a:pPr>
                  <a:spcBef>
                    <a:spcPct val="50000"/>
                  </a:spcBef>
                </a:pPr>
                <a:r>
                  <a:rPr kumimoji="1" lang="en-US" altLang="zh-CN" sz="3200" b="1" i="1">
                    <a:latin typeface="Times New Roman" pitchFamily="18" charset="0"/>
                  </a:rPr>
                  <a:t>φ</a:t>
                </a:r>
              </a:p>
              <a:p>
                <a:pPr>
                  <a:spcBef>
                    <a:spcPct val="50000"/>
                  </a:spcBef>
                </a:pPr>
                <a:endParaRPr kumimoji="1" lang="zh-CN" altLang="en-US" sz="3200" b="1" i="1">
                  <a:latin typeface="Times New Roman" pitchFamily="18" charset="0"/>
                </a:endParaRPr>
              </a:p>
            </p:txBody>
          </p:sp>
          <p:sp>
            <p:nvSpPr>
              <p:cNvPr id="216085" name="Line 16"/>
              <p:cNvSpPr>
                <a:spLocks noChangeShapeType="1"/>
              </p:cNvSpPr>
              <p:nvPr/>
            </p:nvSpPr>
            <p:spPr bwMode="auto">
              <a:xfrm>
                <a:off x="1306" y="480"/>
                <a:ext cx="0" cy="1824"/>
              </a:xfrm>
              <a:prstGeom prst="line">
                <a:avLst/>
              </a:prstGeom>
              <a:noFill/>
              <a:ln w="9525">
                <a:solidFill>
                  <a:schemeClr val="tx1"/>
                </a:solidFill>
                <a:prstDash val="dashDot"/>
                <a:round/>
                <a:headEnd/>
                <a:tailEnd/>
              </a:ln>
            </p:spPr>
            <p:txBody>
              <a:bodyPr/>
              <a:lstStyle/>
              <a:p>
                <a:endParaRPr lang="zh-CN" altLang="en-US"/>
              </a:p>
            </p:txBody>
          </p:sp>
          <p:sp>
            <p:nvSpPr>
              <p:cNvPr id="216086" name="Line 17"/>
              <p:cNvSpPr>
                <a:spLocks noChangeShapeType="1"/>
              </p:cNvSpPr>
              <p:nvPr/>
            </p:nvSpPr>
            <p:spPr bwMode="auto">
              <a:xfrm>
                <a:off x="1326" y="2160"/>
                <a:ext cx="43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16087" name="Text Box 18"/>
              <p:cNvSpPr txBox="1">
                <a:spLocks noChangeArrowheads="1"/>
              </p:cNvSpPr>
              <p:nvPr/>
            </p:nvSpPr>
            <p:spPr bwMode="auto">
              <a:xfrm>
                <a:off x="1393" y="2256"/>
                <a:ext cx="383" cy="357"/>
              </a:xfrm>
              <a:prstGeom prst="rect">
                <a:avLst/>
              </a:prstGeom>
              <a:noFill/>
              <a:ln w="9525">
                <a:noFill/>
                <a:miter lim="800000"/>
                <a:headEnd/>
                <a:tailEnd/>
              </a:ln>
            </p:spPr>
            <p:txBody>
              <a:bodyPr>
                <a:spAutoFit/>
              </a:bodyPr>
              <a:lstStyle/>
              <a:p>
                <a:pPr>
                  <a:spcBef>
                    <a:spcPct val="50000"/>
                  </a:spcBef>
                </a:pPr>
                <a:r>
                  <a:rPr kumimoji="1" lang="en-US" altLang="zh-CN" sz="3200" b="1" i="1">
                    <a:latin typeface="Times New Roman" pitchFamily="18" charset="0"/>
                  </a:rPr>
                  <a:t>R</a:t>
                </a:r>
              </a:p>
            </p:txBody>
          </p:sp>
          <p:sp>
            <p:nvSpPr>
              <p:cNvPr id="216088" name="Line 19"/>
              <p:cNvSpPr>
                <a:spLocks noChangeShapeType="1"/>
              </p:cNvSpPr>
              <p:nvPr/>
            </p:nvSpPr>
            <p:spPr bwMode="auto">
              <a:xfrm>
                <a:off x="1488" y="1968"/>
                <a:ext cx="0" cy="144"/>
              </a:xfrm>
              <a:prstGeom prst="line">
                <a:avLst/>
              </a:prstGeom>
              <a:noFill/>
              <a:ln w="9525">
                <a:solidFill>
                  <a:schemeClr val="tx1"/>
                </a:solidFill>
                <a:prstDash val="dash"/>
                <a:round/>
                <a:headEnd/>
                <a:tailEnd/>
              </a:ln>
            </p:spPr>
            <p:txBody>
              <a:bodyPr/>
              <a:lstStyle/>
              <a:p>
                <a:endParaRPr lang="zh-CN" altLang="en-US"/>
              </a:p>
            </p:txBody>
          </p:sp>
          <p:sp>
            <p:nvSpPr>
              <p:cNvPr id="216089" name="Line 20"/>
              <p:cNvSpPr>
                <a:spLocks noChangeShapeType="1"/>
              </p:cNvSpPr>
              <p:nvPr/>
            </p:nvSpPr>
            <p:spPr bwMode="auto">
              <a:xfrm>
                <a:off x="1296" y="2064"/>
                <a:ext cx="192"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16090" name="Line 21"/>
              <p:cNvSpPr>
                <a:spLocks noChangeShapeType="1"/>
              </p:cNvSpPr>
              <p:nvPr/>
            </p:nvSpPr>
            <p:spPr bwMode="auto">
              <a:xfrm flipV="1">
                <a:off x="1392" y="1824"/>
                <a:ext cx="0" cy="240"/>
              </a:xfrm>
              <a:prstGeom prst="line">
                <a:avLst/>
              </a:prstGeom>
              <a:noFill/>
              <a:ln w="9525">
                <a:solidFill>
                  <a:schemeClr val="tx1"/>
                </a:solidFill>
                <a:round/>
                <a:headEnd/>
                <a:tailEnd type="triangle" w="med" len="med"/>
              </a:ln>
            </p:spPr>
            <p:txBody>
              <a:bodyPr/>
              <a:lstStyle/>
              <a:p>
                <a:endParaRPr lang="zh-CN" altLang="en-US"/>
              </a:p>
            </p:txBody>
          </p:sp>
          <p:sp>
            <p:nvSpPr>
              <p:cNvPr id="216091" name="Text Box 22"/>
              <p:cNvSpPr txBox="1">
                <a:spLocks noChangeArrowheads="1"/>
              </p:cNvSpPr>
              <p:nvPr/>
            </p:nvSpPr>
            <p:spPr bwMode="auto">
              <a:xfrm>
                <a:off x="1296" y="1536"/>
                <a:ext cx="336" cy="357"/>
              </a:xfrm>
              <a:prstGeom prst="rect">
                <a:avLst/>
              </a:prstGeom>
              <a:noFill/>
              <a:ln w="9525">
                <a:noFill/>
                <a:miter lim="800000"/>
                <a:headEnd/>
                <a:tailEnd/>
              </a:ln>
            </p:spPr>
            <p:txBody>
              <a:bodyPr>
                <a:spAutoFit/>
              </a:bodyPr>
              <a:lstStyle/>
              <a:p>
                <a:pPr>
                  <a:spcBef>
                    <a:spcPct val="50000"/>
                  </a:spcBef>
                </a:pPr>
                <a:r>
                  <a:rPr kumimoji="1" lang="en-US" altLang="zh-CN" sz="3200" b="1" i="1">
                    <a:latin typeface="Times New Roman" pitchFamily="18" charset="0"/>
                  </a:rPr>
                  <a:t>r</a:t>
                </a:r>
              </a:p>
            </p:txBody>
          </p:sp>
        </p:grpSp>
        <p:grpSp>
          <p:nvGrpSpPr>
            <p:cNvPr id="216073" name="Group 23"/>
            <p:cNvGrpSpPr>
              <a:grpSpLocks/>
            </p:cNvGrpSpPr>
            <p:nvPr/>
          </p:nvGrpSpPr>
          <p:grpSpPr bwMode="auto">
            <a:xfrm>
              <a:off x="2016" y="816"/>
              <a:ext cx="480" cy="1152"/>
              <a:chOff x="2016" y="816"/>
              <a:chExt cx="480" cy="1152"/>
            </a:xfrm>
          </p:grpSpPr>
          <p:sp>
            <p:nvSpPr>
              <p:cNvPr id="216074" name="Line 24"/>
              <p:cNvSpPr>
                <a:spLocks noChangeShapeType="1"/>
              </p:cNvSpPr>
              <p:nvPr/>
            </p:nvSpPr>
            <p:spPr bwMode="auto">
              <a:xfrm>
                <a:off x="2016" y="816"/>
                <a:ext cx="0" cy="1152"/>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16075" name="Text Box 25"/>
              <p:cNvSpPr txBox="1">
                <a:spLocks noChangeArrowheads="1"/>
              </p:cNvSpPr>
              <p:nvPr/>
            </p:nvSpPr>
            <p:spPr bwMode="auto">
              <a:xfrm>
                <a:off x="2112" y="1344"/>
                <a:ext cx="384" cy="357"/>
              </a:xfrm>
              <a:prstGeom prst="rect">
                <a:avLst/>
              </a:prstGeom>
              <a:noFill/>
              <a:ln w="9525">
                <a:noFill/>
                <a:miter lim="800000"/>
                <a:headEnd/>
                <a:tailEnd/>
              </a:ln>
            </p:spPr>
            <p:txBody>
              <a:bodyPr>
                <a:spAutoFit/>
              </a:bodyPr>
              <a:lstStyle/>
              <a:p>
                <a:pPr>
                  <a:spcBef>
                    <a:spcPct val="50000"/>
                  </a:spcBef>
                </a:pPr>
                <a:r>
                  <a:rPr kumimoji="1" lang="en-US" altLang="zh-CN" sz="3200" b="1" i="1">
                    <a:latin typeface="Times New Roman" pitchFamily="18" charset="0"/>
                  </a:rPr>
                  <a:t>h</a:t>
                </a:r>
              </a:p>
            </p:txBody>
          </p:sp>
        </p:grpSp>
      </p:grpSp>
      <p:graphicFrame>
        <p:nvGraphicFramePr>
          <p:cNvPr id="146458" name="Object 4"/>
          <p:cNvGraphicFramePr>
            <a:graphicFrameLocks noChangeAspect="1"/>
          </p:cNvGraphicFramePr>
          <p:nvPr/>
        </p:nvGraphicFramePr>
        <p:xfrm>
          <a:off x="4356100" y="2708275"/>
          <a:ext cx="3600450" cy="2051050"/>
        </p:xfrm>
        <a:graphic>
          <a:graphicData uri="http://schemas.openxmlformats.org/presentationml/2006/ole">
            <mc:AlternateContent xmlns:mc="http://schemas.openxmlformats.org/markup-compatibility/2006">
              <mc:Choice xmlns:v="urn:schemas-microsoft-com:vml" Requires="v">
                <p:oleObj spid="_x0000_s216120" name="Equation" r:id="rId7" imgW="1714320" imgH="914400" progId="Equation.DSMT4">
                  <p:embed/>
                </p:oleObj>
              </mc:Choice>
              <mc:Fallback>
                <p:oleObj name="Equation" r:id="rId7" imgW="1714320" imgH="914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2708275"/>
                        <a:ext cx="3600450"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59" name="Object 5"/>
          <p:cNvGraphicFramePr>
            <a:graphicFrameLocks noGrp="1" noChangeAspect="1"/>
          </p:cNvGraphicFramePr>
          <p:nvPr>
            <p:ph sz="half" idx="2"/>
          </p:nvPr>
        </p:nvGraphicFramePr>
        <p:xfrm>
          <a:off x="4211638" y="4652963"/>
          <a:ext cx="4248150" cy="1036637"/>
        </p:xfrm>
        <a:graphic>
          <a:graphicData uri="http://schemas.openxmlformats.org/presentationml/2006/ole">
            <mc:AlternateContent xmlns:mc="http://schemas.openxmlformats.org/markup-compatibility/2006">
              <mc:Choice xmlns:v="urn:schemas-microsoft-com:vml" Requires="v">
                <p:oleObj spid="_x0000_s216121" name="Equation" r:id="rId9" imgW="2082600" imgH="507960" progId="Equation.DSMT4">
                  <p:embed/>
                </p:oleObj>
              </mc:Choice>
              <mc:Fallback>
                <p:oleObj name="Equation" r:id="rId9" imgW="2082600" imgH="5079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4652963"/>
                        <a:ext cx="424815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barn(outHorizontal)">
                                      <p:cBhvr>
                                        <p:cTn id="7" dur="500"/>
                                        <p:tgtEl>
                                          <p:spTgt spid="146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46435"/>
                                        </p:tgtEl>
                                        <p:attrNameLst>
                                          <p:attrName>style.visibility</p:attrName>
                                        </p:attrNameLst>
                                      </p:cBhvr>
                                      <p:to>
                                        <p:strVal val="visible"/>
                                      </p:to>
                                    </p:set>
                                    <p:animEffect transition="in" filter="barn(outHorizontal)">
                                      <p:cBhvr>
                                        <p:cTn id="17" dur="500"/>
                                        <p:tgtEl>
                                          <p:spTgt spid="14643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46436"/>
                                        </p:tgtEl>
                                        <p:attrNameLst>
                                          <p:attrName>style.visibility</p:attrName>
                                        </p:attrNameLst>
                                      </p:cBhvr>
                                      <p:to>
                                        <p:strVal val="visible"/>
                                      </p:to>
                                    </p:set>
                                    <p:animEffect transition="in" filter="barn(outHorizontal)">
                                      <p:cBhvr>
                                        <p:cTn id="22" dur="500"/>
                                        <p:tgtEl>
                                          <p:spTgt spid="14643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46458"/>
                                        </p:tgtEl>
                                        <p:attrNameLst>
                                          <p:attrName>style.visibility</p:attrName>
                                        </p:attrNameLst>
                                      </p:cBhvr>
                                      <p:to>
                                        <p:strVal val="visible"/>
                                      </p:to>
                                    </p:set>
                                    <p:animEffect transition="in" filter="barn(outHorizontal)">
                                      <p:cBhvr>
                                        <p:cTn id="27" dur="500"/>
                                        <p:tgtEl>
                                          <p:spTgt spid="14645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46459"/>
                                        </p:tgtEl>
                                        <p:attrNameLst>
                                          <p:attrName>style.visibility</p:attrName>
                                        </p:attrNameLst>
                                      </p:cBhvr>
                                      <p:to>
                                        <p:strVal val="visible"/>
                                      </p:to>
                                    </p:set>
                                    <p:animEffect transition="in" filter="barn(outHorizontal)">
                                      <p:cBhvr>
                                        <p:cTn id="32" dur="500"/>
                                        <p:tgtEl>
                                          <p:spTgt spid="146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body" sz="half" idx="1"/>
          </p:nvPr>
        </p:nvSpPr>
        <p:spPr>
          <a:xfrm>
            <a:off x="468313" y="549275"/>
            <a:ext cx="8136135" cy="4267200"/>
          </a:xfrm>
        </p:spPr>
        <p:txBody>
          <a:bodyPr/>
          <a:lstStyle/>
          <a:p>
            <a:pPr eaLnBrk="1" hangingPunct="1">
              <a:lnSpc>
                <a:spcPct val="115000"/>
              </a:lnSpc>
              <a:spcBef>
                <a:spcPct val="0"/>
              </a:spcBef>
              <a:buFont typeface="Wingdings" pitchFamily="2" charset="2"/>
              <a:buNone/>
            </a:pPr>
            <a:r>
              <a:rPr lang="zh-CN" altLang="en-US" sz="2800" b="1" smtClean="0">
                <a:latin typeface="Times New Roman" pitchFamily="18" charset="0"/>
              </a:rPr>
              <a:t>   </a:t>
            </a:r>
            <a:r>
              <a:rPr lang="zh-CN" altLang="en-US" sz="2800" b="1" smtClean="0">
                <a:latin typeface="Times New Roman" pitchFamily="18" charset="0"/>
              </a:rPr>
              <a:t>4</a:t>
            </a:r>
            <a:r>
              <a:rPr lang="zh-CN" altLang="en-US" sz="2800" b="1" smtClean="0">
                <a:latin typeface="Times New Roman" pitchFamily="18" charset="0"/>
              </a:rPr>
              <a:t>、流量示值的修正</a:t>
            </a:r>
          </a:p>
          <a:p>
            <a:pPr eaLnBrk="1" hangingPunct="1">
              <a:lnSpc>
                <a:spcPct val="115000"/>
              </a:lnSpc>
              <a:spcBef>
                <a:spcPct val="0"/>
              </a:spcBef>
              <a:buFont typeface="Wingdings" pitchFamily="2" charset="2"/>
              <a:buNone/>
            </a:pPr>
            <a:endParaRPr lang="zh-CN" altLang="en-US" sz="2400" b="1" smtClean="0">
              <a:latin typeface="Times New Roman" pitchFamily="18" charset="0"/>
            </a:endParaRPr>
          </a:p>
          <a:p>
            <a:pPr eaLnBrk="1" hangingPunct="1">
              <a:lnSpc>
                <a:spcPct val="115000"/>
              </a:lnSpc>
              <a:spcBef>
                <a:spcPct val="0"/>
              </a:spcBef>
              <a:buFont typeface="Wingdings" pitchFamily="2" charset="2"/>
              <a:buNone/>
            </a:pPr>
            <a:r>
              <a:rPr lang="zh-CN" altLang="en-US" sz="2400" b="1" smtClean="0">
                <a:latin typeface="Times New Roman" pitchFamily="18" charset="0"/>
              </a:rPr>
              <a:t>（1）标定条件：</a:t>
            </a:r>
            <a:r>
              <a:rPr lang="en-US" altLang="zh-CN" sz="2400" b="1" smtClean="0">
                <a:latin typeface="Times New Roman" pitchFamily="18" charset="0"/>
              </a:rPr>
              <a:t>T=293.16K(20℃) </a:t>
            </a:r>
            <a:r>
              <a:rPr lang="en-US" altLang="zh-CN" sz="2400" b="1" i="1" smtClean="0">
                <a:latin typeface="Times New Roman" pitchFamily="18" charset="0"/>
              </a:rPr>
              <a:t>p</a:t>
            </a:r>
            <a:r>
              <a:rPr lang="en-US" altLang="zh-CN" sz="2400" b="1" smtClean="0">
                <a:latin typeface="Times New Roman" pitchFamily="18" charset="0"/>
              </a:rPr>
              <a:t>=101.3kPa(</a:t>
            </a:r>
            <a:r>
              <a:rPr lang="en-US" altLang="zh-CN" sz="2400" b="1" smtClean="0">
                <a:solidFill>
                  <a:srgbClr val="FF0000"/>
                </a:solidFill>
                <a:latin typeface="Times New Roman" pitchFamily="18" charset="0"/>
              </a:rPr>
              <a:t>1</a:t>
            </a:r>
            <a:r>
              <a:rPr lang="zh-CN" altLang="en-US" sz="2400" b="1" smtClean="0">
                <a:solidFill>
                  <a:srgbClr val="FF0000"/>
                </a:solidFill>
                <a:latin typeface="Times New Roman" pitchFamily="18" charset="0"/>
              </a:rPr>
              <a:t>标准大气压</a:t>
            </a:r>
            <a:r>
              <a:rPr lang="zh-CN" altLang="en-US" sz="2400" b="1" smtClean="0">
                <a:latin typeface="Times New Roman" pitchFamily="18" charset="0"/>
              </a:rPr>
              <a:t>)</a:t>
            </a:r>
          </a:p>
          <a:p>
            <a:pPr eaLnBrk="1" hangingPunct="1">
              <a:lnSpc>
                <a:spcPct val="115000"/>
              </a:lnSpc>
              <a:spcBef>
                <a:spcPct val="0"/>
              </a:spcBef>
              <a:buFont typeface="Wingdings" pitchFamily="2" charset="2"/>
              <a:buNone/>
            </a:pPr>
            <a:r>
              <a:rPr lang="zh-CN" altLang="en-US" sz="2400" b="1" smtClean="0">
                <a:latin typeface="Times New Roman" pitchFamily="18" charset="0"/>
              </a:rPr>
              <a:t>        标定用介质：</a:t>
            </a:r>
            <a:r>
              <a:rPr lang="zh-CN" altLang="en-US" sz="2400" b="1" smtClean="0">
                <a:solidFill>
                  <a:srgbClr val="FF0000"/>
                </a:solidFill>
                <a:latin typeface="Times New Roman" pitchFamily="18" charset="0"/>
              </a:rPr>
              <a:t>水或空气</a:t>
            </a:r>
          </a:p>
          <a:p>
            <a:pPr eaLnBrk="1" hangingPunct="1">
              <a:lnSpc>
                <a:spcPct val="115000"/>
              </a:lnSpc>
              <a:spcBef>
                <a:spcPct val="0"/>
              </a:spcBef>
              <a:buFont typeface="Wingdings" pitchFamily="2" charset="2"/>
              <a:buNone/>
            </a:pPr>
            <a:r>
              <a:rPr lang="en-US" altLang="zh-CN" sz="2400" b="1" smtClean="0">
                <a:latin typeface="Times New Roman" pitchFamily="18" charset="0"/>
              </a:rPr>
              <a:t>（2）</a:t>
            </a:r>
            <a:r>
              <a:rPr lang="zh-CN" altLang="en-US" sz="2400" b="1" smtClean="0">
                <a:latin typeface="Times New Roman" pitchFamily="18" charset="0"/>
              </a:rPr>
              <a:t>实际使用时如果现场压力、温度及被测介质重度与标定时不同，则仪表示值需要修正。</a:t>
            </a:r>
          </a:p>
          <a:p>
            <a:pPr eaLnBrk="1" hangingPunct="1">
              <a:lnSpc>
                <a:spcPct val="115000"/>
              </a:lnSpc>
              <a:spcBef>
                <a:spcPct val="0"/>
              </a:spcBef>
              <a:buFont typeface="Wingdings" pitchFamily="2" charset="2"/>
              <a:buNone/>
            </a:pPr>
            <a:r>
              <a:rPr lang="zh-CN" altLang="en-US" sz="2400" b="1" smtClean="0">
                <a:latin typeface="Times New Roman" pitchFamily="18" charset="0"/>
              </a:rPr>
              <a:t>   测量非水液体时的修正：根据流量公式</a:t>
            </a:r>
          </a:p>
          <a:p>
            <a:pPr eaLnBrk="1" hangingPunct="1">
              <a:lnSpc>
                <a:spcPct val="115000"/>
              </a:lnSpc>
              <a:spcBef>
                <a:spcPct val="0"/>
              </a:spcBef>
              <a:buFont typeface="Wingdings" pitchFamily="2" charset="2"/>
              <a:buNone/>
            </a:pPr>
            <a:endParaRPr lang="zh-CN" altLang="en-US" sz="2400" b="1" smtClean="0">
              <a:latin typeface="Times New Roman" pitchFamily="18" charset="0"/>
            </a:endParaRPr>
          </a:p>
        </p:txBody>
      </p:sp>
      <p:graphicFrame>
        <p:nvGraphicFramePr>
          <p:cNvPr id="147461" name="Object 2"/>
          <p:cNvGraphicFramePr>
            <a:graphicFrameLocks noGrp="1" noChangeAspect="1"/>
          </p:cNvGraphicFramePr>
          <p:nvPr>
            <p:ph sz="half" idx="2"/>
          </p:nvPr>
        </p:nvGraphicFramePr>
        <p:xfrm>
          <a:off x="1331913" y="3789363"/>
          <a:ext cx="5016500" cy="1223962"/>
        </p:xfrm>
        <a:graphic>
          <a:graphicData uri="http://schemas.openxmlformats.org/presentationml/2006/ole">
            <mc:AlternateContent xmlns:mc="http://schemas.openxmlformats.org/markup-compatibility/2006">
              <mc:Choice xmlns:v="urn:schemas-microsoft-com:vml" Requires="v">
                <p:oleObj spid="_x0000_s217103" name="Equation" r:id="rId3" imgW="2082600" imgH="507960" progId="Equation.DSMT4">
                  <p:embed/>
                </p:oleObj>
              </mc:Choice>
              <mc:Fallback>
                <p:oleObj name="Equation" r:id="rId3" imgW="2082600" imgH="5079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89363"/>
                        <a:ext cx="5016500"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barn(outHorizontal)">
                                      <p:cBhvr>
                                        <p:cTn id="7" dur="300"/>
                                        <p:tgtEl>
                                          <p:spTgt spid="147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147458">
                                            <p:txEl>
                                              <p:pRg st="2" end="2"/>
                                            </p:txEl>
                                          </p:spTgt>
                                        </p:tgtEl>
                                        <p:attrNameLst>
                                          <p:attrName>style.visibility</p:attrName>
                                        </p:attrNameLst>
                                      </p:cBhvr>
                                      <p:to>
                                        <p:strVal val="visible"/>
                                      </p:to>
                                    </p:set>
                                    <p:animEffect transition="in" filter="barn(outHorizontal)">
                                      <p:cBhvr>
                                        <p:cTn id="12" dur="300"/>
                                        <p:tgtEl>
                                          <p:spTgt spid="1474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147458">
                                            <p:txEl>
                                              <p:pRg st="3" end="3"/>
                                            </p:txEl>
                                          </p:spTgt>
                                        </p:tgtEl>
                                        <p:attrNameLst>
                                          <p:attrName>style.visibility</p:attrName>
                                        </p:attrNameLst>
                                      </p:cBhvr>
                                      <p:to>
                                        <p:strVal val="visible"/>
                                      </p:to>
                                    </p:set>
                                    <p:animEffect transition="in" filter="barn(outHorizontal)">
                                      <p:cBhvr>
                                        <p:cTn id="17" dur="300"/>
                                        <p:tgtEl>
                                          <p:spTgt spid="14745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147458">
                                            <p:txEl>
                                              <p:pRg st="4" end="4"/>
                                            </p:txEl>
                                          </p:spTgt>
                                        </p:tgtEl>
                                        <p:attrNameLst>
                                          <p:attrName>style.visibility</p:attrName>
                                        </p:attrNameLst>
                                      </p:cBhvr>
                                      <p:to>
                                        <p:strVal val="visible"/>
                                      </p:to>
                                    </p:set>
                                    <p:animEffect transition="in" filter="barn(outHorizontal)">
                                      <p:cBhvr>
                                        <p:cTn id="22" dur="300"/>
                                        <p:tgtEl>
                                          <p:spTgt spid="14745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147458">
                                            <p:txEl>
                                              <p:pRg st="5" end="5"/>
                                            </p:txEl>
                                          </p:spTgt>
                                        </p:tgtEl>
                                        <p:attrNameLst>
                                          <p:attrName>style.visibility</p:attrName>
                                        </p:attrNameLst>
                                      </p:cBhvr>
                                      <p:to>
                                        <p:strVal val="visible"/>
                                      </p:to>
                                    </p:set>
                                    <p:animEffect transition="in" filter="barn(outHorizontal)">
                                      <p:cBhvr>
                                        <p:cTn id="27" dur="300"/>
                                        <p:tgtEl>
                                          <p:spTgt spid="14745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47461"/>
                                        </p:tgtEl>
                                        <p:attrNameLst>
                                          <p:attrName>style.visibility</p:attrName>
                                        </p:attrNameLst>
                                      </p:cBhvr>
                                      <p:to>
                                        <p:strVal val="visible"/>
                                      </p:to>
                                    </p:set>
                                    <p:animEffect transition="in" filter="barn(outHorizontal)">
                                      <p:cBhvr>
                                        <p:cTn id="32"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6" name="Rectangle 2"/>
          <p:cNvSpPr>
            <a:spLocks noGrp="1" noChangeArrowheads="1"/>
          </p:cNvSpPr>
          <p:nvPr>
            <p:ph type="body" sz="half" idx="1"/>
          </p:nvPr>
        </p:nvSpPr>
        <p:spPr>
          <a:xfrm>
            <a:off x="539750" y="692150"/>
            <a:ext cx="3924300" cy="935038"/>
          </a:xfrm>
        </p:spPr>
        <p:txBody>
          <a:bodyPr/>
          <a:lstStyle/>
          <a:p>
            <a:pPr eaLnBrk="1" hangingPunct="1">
              <a:buFont typeface="Wingdings" pitchFamily="2" charset="2"/>
              <a:buNone/>
            </a:pPr>
            <a:r>
              <a:rPr lang="zh-CN" altLang="en-US" sz="2600" b="1" smtClean="0"/>
              <a:t>修正系数</a:t>
            </a:r>
            <a:endParaRPr lang="en-US" altLang="zh-CN" sz="2600" b="1" smtClean="0"/>
          </a:p>
        </p:txBody>
      </p:sp>
      <p:graphicFrame>
        <p:nvGraphicFramePr>
          <p:cNvPr id="218114" name="Object 2"/>
          <p:cNvGraphicFramePr>
            <a:graphicFrameLocks noChangeAspect="1"/>
          </p:cNvGraphicFramePr>
          <p:nvPr/>
        </p:nvGraphicFramePr>
        <p:xfrm>
          <a:off x="1619250" y="1341438"/>
          <a:ext cx="4465638" cy="1462087"/>
        </p:xfrm>
        <a:graphic>
          <a:graphicData uri="http://schemas.openxmlformats.org/presentationml/2006/ole">
            <mc:AlternateContent xmlns:mc="http://schemas.openxmlformats.org/markup-compatibility/2006">
              <mc:Choice xmlns:v="urn:schemas-microsoft-com:vml" Requires="v">
                <p:oleObj spid="_x0000_s218140" name="Equation" r:id="rId3" imgW="1726920" imgH="711000" progId="Equation.DSMT4">
                  <p:embed/>
                </p:oleObj>
              </mc:Choice>
              <mc:Fallback>
                <p:oleObj name="Equation" r:id="rId3" imgW="1726920" imgH="711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4465638" cy="146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5" name="Object 3"/>
          <p:cNvGraphicFramePr>
            <a:graphicFrameLocks noGrp="1" noChangeAspect="1"/>
          </p:cNvGraphicFramePr>
          <p:nvPr>
            <p:ph sz="half" idx="2"/>
          </p:nvPr>
        </p:nvGraphicFramePr>
        <p:xfrm>
          <a:off x="827088" y="2636838"/>
          <a:ext cx="7416800" cy="2849562"/>
        </p:xfrm>
        <a:graphic>
          <a:graphicData uri="http://schemas.openxmlformats.org/presentationml/2006/ole">
            <mc:AlternateContent xmlns:mc="http://schemas.openxmlformats.org/markup-compatibility/2006">
              <mc:Choice xmlns:v="urn:schemas-microsoft-com:vml" Requires="v">
                <p:oleObj spid="_x0000_s218141" name="Equation" r:id="rId5" imgW="3835080" imgH="1473120" progId="Equation.DSMT4">
                  <p:embed/>
                </p:oleObj>
              </mc:Choice>
              <mc:Fallback>
                <p:oleObj name="Equation" r:id="rId5" imgW="3835080" imgH="14731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636838"/>
                        <a:ext cx="7416800" cy="28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539750" y="404813"/>
            <a:ext cx="5184775" cy="1082675"/>
          </a:xfrm>
          <a:prstGeom prst="rect">
            <a:avLst/>
          </a:prstGeom>
          <a:noFill/>
          <a:ln w="9525">
            <a:noFill/>
            <a:miter lim="800000"/>
            <a:headEnd/>
            <a:tailEnd/>
          </a:ln>
        </p:spPr>
        <p:txBody>
          <a:bodyPr>
            <a:spAutoFit/>
          </a:bodyPr>
          <a:lstStyle/>
          <a:p>
            <a:pPr>
              <a:lnSpc>
                <a:spcPct val="80000"/>
              </a:lnSpc>
              <a:spcBef>
                <a:spcPct val="20000"/>
              </a:spcBef>
              <a:buClr>
                <a:srgbClr val="3399FF"/>
              </a:buClr>
              <a:buFont typeface="Wingdings" pitchFamily="2" charset="2"/>
              <a:buNone/>
            </a:pPr>
            <a:r>
              <a:rPr lang="zh-CN" altLang="en-US" sz="2800" b="1">
                <a:latin typeface="Calibri" pitchFamily="34" charset="0"/>
              </a:rPr>
              <a:t>2、测量非空气体时的修正</a:t>
            </a:r>
          </a:p>
          <a:p>
            <a:pPr>
              <a:spcBef>
                <a:spcPct val="50000"/>
              </a:spcBef>
            </a:pPr>
            <a:endParaRPr lang="zh-CN" altLang="en-US" sz="2800">
              <a:latin typeface="Calibri" pitchFamily="34" charset="0"/>
            </a:endParaRPr>
          </a:p>
        </p:txBody>
      </p:sp>
      <p:graphicFrame>
        <p:nvGraphicFramePr>
          <p:cNvPr id="230402" name="Object 2"/>
          <p:cNvGraphicFramePr>
            <a:graphicFrameLocks noChangeAspect="1"/>
          </p:cNvGraphicFramePr>
          <p:nvPr/>
        </p:nvGraphicFramePr>
        <p:xfrm>
          <a:off x="1258888" y="1341438"/>
          <a:ext cx="5184775" cy="1265237"/>
        </p:xfrm>
        <a:graphic>
          <a:graphicData uri="http://schemas.openxmlformats.org/presentationml/2006/ole">
            <mc:AlternateContent xmlns:mc="http://schemas.openxmlformats.org/markup-compatibility/2006">
              <mc:Choice xmlns:v="urn:schemas-microsoft-com:vml" Requires="v">
                <p:oleObj spid="_x0000_s230441" name="Equation" r:id="rId3" imgW="2082600" imgH="507960" progId="Equation.DSMT4">
                  <p:embed/>
                </p:oleObj>
              </mc:Choice>
              <mc:Fallback>
                <p:oleObj name="Equation" r:id="rId3" imgW="2082600" imgH="5079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341438"/>
                        <a:ext cx="5184775" cy="1265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3" name="Object 3"/>
          <p:cNvGraphicFramePr>
            <a:graphicFrameLocks noChangeAspect="1"/>
          </p:cNvGraphicFramePr>
          <p:nvPr/>
        </p:nvGraphicFramePr>
        <p:xfrm>
          <a:off x="1187450" y="2708275"/>
          <a:ext cx="6121400" cy="649288"/>
        </p:xfrm>
        <a:graphic>
          <a:graphicData uri="http://schemas.openxmlformats.org/presentationml/2006/ole">
            <mc:AlternateContent xmlns:mc="http://schemas.openxmlformats.org/markup-compatibility/2006">
              <mc:Choice xmlns:v="urn:schemas-microsoft-com:vml" Requires="v">
                <p:oleObj spid="_x0000_s230442" name="Equation" r:id="rId5" imgW="2171520" imgH="241200" progId="Equation.DSMT4">
                  <p:embed/>
                </p:oleObj>
              </mc:Choice>
              <mc:Fallback>
                <p:oleObj name="Equation" r:id="rId5" imgW="217152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708275"/>
                        <a:ext cx="61214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4" name="Object 4"/>
          <p:cNvGraphicFramePr>
            <a:graphicFrameLocks noChangeAspect="1"/>
          </p:cNvGraphicFramePr>
          <p:nvPr/>
        </p:nvGraphicFramePr>
        <p:xfrm>
          <a:off x="1258888" y="3500438"/>
          <a:ext cx="5041900" cy="1239837"/>
        </p:xfrm>
        <a:graphic>
          <a:graphicData uri="http://schemas.openxmlformats.org/presentationml/2006/ole">
            <mc:AlternateContent xmlns:mc="http://schemas.openxmlformats.org/markup-compatibility/2006">
              <mc:Choice xmlns:v="urn:schemas-microsoft-com:vml" Requires="v">
                <p:oleObj spid="_x0000_s230443" name="Equation" r:id="rId7" imgW="1726920" imgH="507960" progId="Equation.DSMT4">
                  <p:embed/>
                </p:oleObj>
              </mc:Choice>
              <mc:Fallback>
                <p:oleObj name="Equation" r:id="rId7" imgW="1726920" imgH="5079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500438"/>
                        <a:ext cx="5041900"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30402"/>
                                        </p:tgtEl>
                                        <p:attrNameLst>
                                          <p:attrName>style.visibility</p:attrName>
                                        </p:attrNameLst>
                                      </p:cBhvr>
                                      <p:to>
                                        <p:strVal val="visible"/>
                                      </p:to>
                                    </p:set>
                                    <p:animEffect transition="in" filter="barn(outHorizontal)">
                                      <p:cBhvr>
                                        <p:cTn id="12" dur="500"/>
                                        <p:tgtEl>
                                          <p:spTgt spid="23040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230403"/>
                                        </p:tgtEl>
                                        <p:attrNameLst>
                                          <p:attrName>style.visibility</p:attrName>
                                        </p:attrNameLst>
                                      </p:cBhvr>
                                      <p:to>
                                        <p:strVal val="visible"/>
                                      </p:to>
                                    </p:set>
                                    <p:animEffect transition="in" filter="barn(outHorizontal)">
                                      <p:cBhvr>
                                        <p:cTn id="17" dur="500"/>
                                        <p:tgtEl>
                                          <p:spTgt spid="23040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230404"/>
                                        </p:tgtEl>
                                        <p:attrNameLst>
                                          <p:attrName>style.visibility</p:attrName>
                                        </p:attrNameLst>
                                      </p:cBhvr>
                                      <p:to>
                                        <p:strVal val="visible"/>
                                      </p:to>
                                    </p:set>
                                    <p:animEffect transition="in" filter="barn(outHorizontal)">
                                      <p:cBhvr>
                                        <p:cTn id="22" dur="500"/>
                                        <p:tgtEl>
                                          <p:spTgt spid="23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3" name="Text Box 2"/>
          <p:cNvSpPr txBox="1">
            <a:spLocks noChangeArrowheads="1"/>
          </p:cNvSpPr>
          <p:nvPr/>
        </p:nvSpPr>
        <p:spPr bwMode="auto">
          <a:xfrm>
            <a:off x="357188" y="214313"/>
            <a:ext cx="8147050" cy="5757862"/>
          </a:xfrm>
          <a:prstGeom prst="rect">
            <a:avLst/>
          </a:prstGeom>
          <a:noFill/>
          <a:ln w="9525">
            <a:noFill/>
            <a:miter lim="800000"/>
            <a:headEnd/>
            <a:tailEnd/>
          </a:ln>
        </p:spPr>
        <p:txBody>
          <a:bodyPr/>
          <a:lstStyle/>
          <a:p>
            <a:pPr>
              <a:spcBef>
                <a:spcPct val="50000"/>
              </a:spcBef>
            </a:pPr>
            <a:r>
              <a:rPr kumimoji="1" lang="zh-CN" altLang="en-US" sz="2800" b="1">
                <a:latin typeface="Times New Roman" pitchFamily="18" charset="0"/>
              </a:rPr>
              <a:t>        3、雷诺数（</a:t>
            </a:r>
            <a:r>
              <a:rPr kumimoji="1" lang="en-US" altLang="zh-CN" sz="2800" b="1">
                <a:latin typeface="Times New Roman" pitchFamily="18" charset="0"/>
              </a:rPr>
              <a:t>R</a:t>
            </a:r>
            <a:r>
              <a:rPr kumimoji="1" lang="en-US" altLang="zh-CN" sz="2800" b="1" baseline="-25000">
                <a:latin typeface="Times New Roman" pitchFamily="18" charset="0"/>
              </a:rPr>
              <a:t>eD</a:t>
            </a:r>
            <a:r>
              <a:rPr kumimoji="1" lang="en-US" altLang="zh-CN" sz="2800" b="1">
                <a:latin typeface="Times New Roman" pitchFamily="18" charset="0"/>
              </a:rPr>
              <a:t>)   Reynolds number</a:t>
            </a:r>
            <a:r>
              <a:rPr kumimoji="1" lang="en-US" altLang="zh-CN" sz="2800" b="1" i="1">
                <a:latin typeface="Times New Roman" pitchFamily="18" charset="0"/>
              </a:rPr>
              <a:t> </a:t>
            </a:r>
          </a:p>
          <a:p>
            <a:pPr>
              <a:spcBef>
                <a:spcPct val="50000"/>
              </a:spcBef>
            </a:pPr>
            <a:endParaRPr kumimoji="1" lang="en-US" altLang="zh-CN" sz="2800" b="1" i="1">
              <a:latin typeface="Times New Roman" pitchFamily="18" charset="0"/>
            </a:endParaRPr>
          </a:p>
        </p:txBody>
      </p:sp>
      <p:pic>
        <p:nvPicPr>
          <p:cNvPr id="571394" name="Picture 2"/>
          <p:cNvPicPr>
            <a:picLocks noChangeAspect="1" noChangeArrowheads="1"/>
          </p:cNvPicPr>
          <p:nvPr/>
        </p:nvPicPr>
        <p:blipFill>
          <a:blip r:embed="rId3"/>
          <a:srcRect/>
          <a:stretch>
            <a:fillRect/>
          </a:stretch>
        </p:blipFill>
        <p:spPr bwMode="auto">
          <a:xfrm>
            <a:off x="1500188" y="1428750"/>
            <a:ext cx="5719762" cy="3929063"/>
          </a:xfrm>
          <a:prstGeom prst="rect">
            <a:avLst/>
          </a:prstGeom>
          <a:noFill/>
          <a:ln w="9525">
            <a:noFill/>
            <a:miter lim="800000"/>
            <a:headEnd/>
            <a:tailEnd/>
          </a:ln>
        </p:spPr>
      </p:pic>
    </p:spTree>
  </p:cSld>
  <p:clrMapOvr>
    <a:masterClrMapping/>
  </p:clrMapOvr>
  <p:transition>
    <p:sndAc>
      <p:stSnd>
        <p:snd r:embed="rId2" name="chimes.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Text Box 4"/>
          <p:cNvSpPr txBox="1">
            <a:spLocks noChangeArrowheads="1"/>
          </p:cNvSpPr>
          <p:nvPr/>
        </p:nvSpPr>
        <p:spPr bwMode="auto">
          <a:xfrm>
            <a:off x="571500" y="1000125"/>
            <a:ext cx="7929563" cy="954088"/>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rPr>
              <a:t>（</a:t>
            </a:r>
            <a:r>
              <a:rPr kumimoji="1" lang="zh-CN" altLang="en-US" sz="2800" b="1">
                <a:latin typeface="Times New Roman" pitchFamily="18" charset="0"/>
              </a:rPr>
              <a:t>1）如果仪表工作时，被测气体的温度、压力与标定时相同，但被测介质不是空气，修正系数为</a:t>
            </a:r>
          </a:p>
        </p:txBody>
      </p:sp>
      <p:graphicFrame>
        <p:nvGraphicFramePr>
          <p:cNvPr id="320517" name="Object 2"/>
          <p:cNvGraphicFramePr>
            <a:graphicFrameLocks noChangeAspect="1"/>
          </p:cNvGraphicFramePr>
          <p:nvPr/>
        </p:nvGraphicFramePr>
        <p:xfrm>
          <a:off x="1214438" y="2214563"/>
          <a:ext cx="6500812" cy="2403475"/>
        </p:xfrm>
        <a:graphic>
          <a:graphicData uri="http://schemas.openxmlformats.org/presentationml/2006/ole">
            <mc:AlternateContent xmlns:mc="http://schemas.openxmlformats.org/markup-compatibility/2006">
              <mc:Choice xmlns:v="urn:schemas-microsoft-com:vml" Requires="v">
                <p:oleObj spid="_x0000_s220175" name="Equation" r:id="rId3" imgW="2844720" imgH="1002960" progId="Equation.DSMT4">
                  <p:embed/>
                </p:oleObj>
              </mc:Choice>
              <mc:Fallback>
                <p:oleObj name="Equation" r:id="rId3" imgW="2844720" imgH="10029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214563"/>
                        <a:ext cx="6500812" cy="240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barn(outHorizontal)">
                                      <p:cBhvr>
                                        <p:cTn id="7" dur="500"/>
                                        <p:tgtEl>
                                          <p:spTgt spid="3205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arn(outHorizontal)">
                                      <p:cBhvr>
                                        <p:cTn id="12" dur="5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395288" y="404813"/>
            <a:ext cx="8077200" cy="1295400"/>
          </a:xfrm>
        </p:spPr>
        <p:txBody>
          <a:bodyPr/>
          <a:lstStyle/>
          <a:p>
            <a:pPr eaLnBrk="1" hangingPunct="1">
              <a:buFont typeface="Wingdings" pitchFamily="2" charset="2"/>
              <a:buNone/>
            </a:pPr>
            <a:r>
              <a:rPr lang="zh-CN" altLang="en-US" sz="2400" b="1" smtClean="0">
                <a:latin typeface="Times New Roman" pitchFamily="18" charset="0"/>
              </a:rPr>
              <a:t>（2）如果被测气体工作时的温度、压力与标准状态时不同，而且被测气体不是空气。则修正系数为：</a:t>
            </a:r>
          </a:p>
          <a:p>
            <a:pPr eaLnBrk="1" hangingPunct="1">
              <a:buFont typeface="Wingdings" pitchFamily="2" charset="2"/>
              <a:buNone/>
            </a:pPr>
            <a:r>
              <a:rPr lang="zh-CN" altLang="en-US" sz="2400" b="1" smtClean="0">
                <a:latin typeface="Times New Roman" pitchFamily="18" charset="0"/>
              </a:rPr>
              <a:t>  </a:t>
            </a:r>
          </a:p>
        </p:txBody>
      </p:sp>
      <p:graphicFrame>
        <p:nvGraphicFramePr>
          <p:cNvPr id="150532" name="Object 3"/>
          <p:cNvGraphicFramePr>
            <a:graphicFrameLocks noChangeAspect="1"/>
          </p:cNvGraphicFramePr>
          <p:nvPr/>
        </p:nvGraphicFramePr>
        <p:xfrm>
          <a:off x="611188" y="1412875"/>
          <a:ext cx="7921625" cy="546100"/>
        </p:xfrm>
        <a:graphic>
          <a:graphicData uri="http://schemas.openxmlformats.org/presentationml/2006/ole">
            <mc:AlternateContent xmlns:mc="http://schemas.openxmlformats.org/markup-compatibility/2006">
              <mc:Choice xmlns:v="urn:schemas-microsoft-com:vml" Requires="v">
                <p:oleObj spid="_x0000_s221225" name="Equation" r:id="rId3" imgW="3809880" imgH="241200" progId="Equation.DSMT4">
                  <p:embed/>
                </p:oleObj>
              </mc:Choice>
              <mc:Fallback>
                <p:oleObj name="Equation" r:id="rId3" imgW="3809880" imgH="2412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79216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3" name="Object 4"/>
          <p:cNvGraphicFramePr>
            <a:graphicFrameLocks noChangeAspect="1"/>
          </p:cNvGraphicFramePr>
          <p:nvPr/>
        </p:nvGraphicFramePr>
        <p:xfrm>
          <a:off x="1042988" y="3500438"/>
          <a:ext cx="5400675" cy="2682875"/>
        </p:xfrm>
        <a:graphic>
          <a:graphicData uri="http://schemas.openxmlformats.org/presentationml/2006/ole">
            <mc:AlternateContent xmlns:mc="http://schemas.openxmlformats.org/markup-compatibility/2006">
              <mc:Choice xmlns:v="urn:schemas-microsoft-com:vml" Requires="v">
                <p:oleObj spid="_x0000_s221226" name="Equation" r:id="rId5" imgW="2158920" imgH="1498320" progId="Equation.DSMT4">
                  <p:embed/>
                </p:oleObj>
              </mc:Choice>
              <mc:Fallback>
                <p:oleObj name="Equation" r:id="rId5" imgW="2158920" imgH="149832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500438"/>
                        <a:ext cx="5400675" cy="268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p:cNvGrpSpPr>
            <a:grpSpLocks/>
          </p:cNvGrpSpPr>
          <p:nvPr/>
        </p:nvGrpSpPr>
        <p:grpSpPr bwMode="auto">
          <a:xfrm>
            <a:off x="827088" y="1844675"/>
            <a:ext cx="7489825" cy="1406525"/>
            <a:chOff x="827087" y="1931096"/>
            <a:chExt cx="7875587" cy="1687818"/>
          </a:xfrm>
        </p:grpSpPr>
        <p:graphicFrame>
          <p:nvGraphicFramePr>
            <p:cNvPr id="221186" name="Object 2"/>
            <p:cNvGraphicFramePr>
              <a:graphicFrameLocks noChangeAspect="1"/>
            </p:cNvGraphicFramePr>
            <p:nvPr/>
          </p:nvGraphicFramePr>
          <p:xfrm>
            <a:off x="827087" y="2363202"/>
            <a:ext cx="7875587" cy="1255712"/>
          </p:xfrm>
          <a:graphic>
            <a:graphicData uri="http://schemas.openxmlformats.org/presentationml/2006/ole">
              <mc:AlternateContent xmlns:mc="http://schemas.openxmlformats.org/markup-compatibility/2006">
                <mc:Choice xmlns:v="urn:schemas-microsoft-com:vml" Requires="v">
                  <p:oleObj spid="_x0000_s221227" name="Equation" r:id="rId7" imgW="3187440" imgH="507960" progId="Equation.DSMT4">
                    <p:embed/>
                  </p:oleObj>
                </mc:Choice>
                <mc:Fallback>
                  <p:oleObj name="Equation" r:id="rId7" imgW="3187440" imgH="50796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7" y="2363202"/>
                          <a:ext cx="7875587" cy="125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1" name="Line 6"/>
            <p:cNvSpPr>
              <a:spLocks noChangeShapeType="1"/>
            </p:cNvSpPr>
            <p:nvPr/>
          </p:nvSpPr>
          <p:spPr bwMode="auto">
            <a:xfrm flipH="1">
              <a:off x="2555874" y="1931096"/>
              <a:ext cx="315835" cy="489842"/>
            </a:xfrm>
            <a:prstGeom prst="line">
              <a:avLst/>
            </a:prstGeom>
            <a:noFill/>
            <a:ln w="38100">
              <a:solidFill>
                <a:srgbClr val="FF6600"/>
              </a:solidFill>
              <a:miter lim="800000"/>
              <a:headEnd/>
              <a:tailEnd type="stealth" w="lg" len="lg"/>
            </a:ln>
          </p:spPr>
          <p:txBody>
            <a:bodyPr wrap="none"/>
            <a:lstStyle/>
            <a:p>
              <a:endParaRPr lang="zh-CN" altLang="en-US"/>
            </a:p>
          </p:txBody>
        </p:sp>
        <p:sp>
          <p:nvSpPr>
            <p:cNvPr id="221192" name="Freeform 8"/>
            <p:cNvSpPr>
              <a:spLocks/>
            </p:cNvSpPr>
            <p:nvPr/>
          </p:nvSpPr>
          <p:spPr bwMode="auto">
            <a:xfrm>
              <a:off x="3250345" y="1931096"/>
              <a:ext cx="3256252" cy="691369"/>
            </a:xfrm>
            <a:custGeom>
              <a:avLst/>
              <a:gdLst>
                <a:gd name="T0" fmla="*/ 3256252 w 1724"/>
                <a:gd name="T1" fmla="*/ 0 h 273"/>
                <a:gd name="T2" fmla="*/ 685626 w 1724"/>
                <a:gd name="T3" fmla="*/ 230456 h 273"/>
                <a:gd name="T4" fmla="*/ 0 w 1724"/>
                <a:gd name="T5" fmla="*/ 691369 h 273"/>
                <a:gd name="T6" fmla="*/ 0 60000 65536"/>
                <a:gd name="T7" fmla="*/ 0 60000 65536"/>
                <a:gd name="T8" fmla="*/ 0 60000 65536"/>
                <a:gd name="T9" fmla="*/ 0 w 1724"/>
                <a:gd name="T10" fmla="*/ 0 h 273"/>
                <a:gd name="T11" fmla="*/ 1724 w 1724"/>
                <a:gd name="T12" fmla="*/ 273 h 273"/>
              </a:gdLst>
              <a:ahLst/>
              <a:cxnLst>
                <a:cxn ang="T6">
                  <a:pos x="T0" y="T1"/>
                </a:cxn>
                <a:cxn ang="T7">
                  <a:pos x="T2" y="T3"/>
                </a:cxn>
                <a:cxn ang="T8">
                  <a:pos x="T4" y="T5"/>
                </a:cxn>
              </a:cxnLst>
              <a:rect l="T9" t="T10" r="T11" b="T12"/>
              <a:pathLst>
                <a:path w="1724" h="273">
                  <a:moveTo>
                    <a:pt x="1724" y="0"/>
                  </a:moveTo>
                  <a:cubicBezTo>
                    <a:pt x="1187" y="23"/>
                    <a:pt x="650" y="46"/>
                    <a:pt x="363" y="91"/>
                  </a:cubicBezTo>
                  <a:cubicBezTo>
                    <a:pt x="76" y="136"/>
                    <a:pt x="68" y="243"/>
                    <a:pt x="0" y="273"/>
                  </a:cubicBezTo>
                </a:path>
              </a:pathLst>
            </a:custGeom>
            <a:noFill/>
            <a:ln w="28575" cap="flat" cmpd="sng">
              <a:solidFill>
                <a:schemeClr val="accent2"/>
              </a:solidFill>
              <a:prstDash val="solid"/>
              <a:miter lim="800000"/>
              <a:headEnd type="none" w="med" len="med"/>
              <a:tailEnd type="stealth" w="lg" len="lg"/>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50530">
                                            <p:txEl>
                                              <p:pRg st="0" end="0"/>
                                            </p:txEl>
                                          </p:spTgt>
                                        </p:tgtEl>
                                        <p:attrNameLst>
                                          <p:attrName>style.visibility</p:attrName>
                                        </p:attrNameLst>
                                      </p:cBhvr>
                                      <p:to>
                                        <p:strVal val="visible"/>
                                      </p:to>
                                    </p:set>
                                    <p:animEffect transition="in" filter="barn(outHorizontal)">
                                      <p:cBhvr>
                                        <p:cTn id="7" dur="300"/>
                                        <p:tgtEl>
                                          <p:spTgt spid="150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150530">
                                            <p:txEl>
                                              <p:pRg st="1" end="1"/>
                                            </p:txEl>
                                          </p:spTgt>
                                        </p:tgtEl>
                                        <p:attrNameLst>
                                          <p:attrName>style.visibility</p:attrName>
                                        </p:attrNameLst>
                                      </p:cBhvr>
                                      <p:to>
                                        <p:strVal val="visible"/>
                                      </p:to>
                                    </p:set>
                                    <p:animEffect transition="in" filter="barn(outHorizontal)">
                                      <p:cBhvr>
                                        <p:cTn id="12" dur="300"/>
                                        <p:tgtEl>
                                          <p:spTgt spid="150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barn(outHorizontal)">
                                      <p:cBhvr>
                                        <p:cTn id="17" dur="500"/>
                                        <p:tgtEl>
                                          <p:spTgt spid="15053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50533"/>
                                        </p:tgtEl>
                                        <p:attrNameLst>
                                          <p:attrName>style.visibility</p:attrName>
                                        </p:attrNameLst>
                                      </p:cBhvr>
                                      <p:to>
                                        <p:strVal val="visible"/>
                                      </p:to>
                                    </p:set>
                                    <p:animEffect transition="in" filter="barn(outHorizontal)">
                                      <p:cBhvr>
                                        <p:cTn id="27" dur="5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10" name="Object 2"/>
          <p:cNvGraphicFramePr>
            <a:graphicFrameLocks noChangeAspect="1"/>
          </p:cNvGraphicFramePr>
          <p:nvPr/>
        </p:nvGraphicFramePr>
        <p:xfrm>
          <a:off x="1357313" y="1071563"/>
          <a:ext cx="3571875" cy="1317625"/>
        </p:xfrm>
        <a:graphic>
          <a:graphicData uri="http://schemas.openxmlformats.org/presentationml/2006/ole">
            <mc:AlternateContent xmlns:mc="http://schemas.openxmlformats.org/markup-compatibility/2006">
              <mc:Choice xmlns:v="urn:schemas-microsoft-com:vml" Requires="v">
                <p:oleObj spid="_x0000_s222236" name="Equation" r:id="rId3" imgW="1168200" imgH="495000" progId="Equation.DSMT4">
                  <p:embed/>
                </p:oleObj>
              </mc:Choice>
              <mc:Fallback>
                <p:oleObj name="Equation" r:id="rId3" imgW="1168200" imgH="495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1071563"/>
                        <a:ext cx="3571875" cy="131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2" name="Text Box 3"/>
          <p:cNvSpPr txBox="1">
            <a:spLocks noChangeArrowheads="1"/>
          </p:cNvSpPr>
          <p:nvPr/>
        </p:nvSpPr>
        <p:spPr bwMode="auto">
          <a:xfrm>
            <a:off x="1258888" y="2492375"/>
            <a:ext cx="5976937" cy="3743325"/>
          </a:xfrm>
          <a:prstGeom prst="rect">
            <a:avLst/>
          </a:prstGeom>
          <a:noFill/>
          <a:ln w="9525">
            <a:noFill/>
            <a:miter lim="800000"/>
            <a:headEnd/>
            <a:tailEnd/>
          </a:ln>
        </p:spPr>
        <p:txBody>
          <a:bodyPr>
            <a:spAutoFit/>
          </a:bodyPr>
          <a:lstStyle/>
          <a:p>
            <a:pPr>
              <a:lnSpc>
                <a:spcPct val="125000"/>
              </a:lnSpc>
            </a:pPr>
            <a:r>
              <a:rPr kumimoji="1" lang="en-US" altLang="zh-CN" sz="2400" b="1" i="1">
                <a:latin typeface="Times New Roman" pitchFamily="18" charset="0"/>
              </a:rPr>
              <a:t>P</a:t>
            </a:r>
            <a:r>
              <a:rPr kumimoji="1" lang="en-US" altLang="zh-CN" sz="2400" b="1" baseline="-25000">
                <a:latin typeface="Times New Roman" pitchFamily="18" charset="0"/>
              </a:rPr>
              <a:t>0   </a:t>
            </a:r>
            <a:r>
              <a:rPr kumimoji="1" lang="en-US" altLang="zh-CN" sz="2400" b="1">
                <a:latin typeface="Times New Roman" pitchFamily="18" charset="0"/>
              </a:rPr>
              <a:t>—  </a:t>
            </a:r>
            <a:r>
              <a:rPr kumimoji="1" lang="zh-CN" altLang="en-US" sz="2400" b="1">
                <a:latin typeface="Times New Roman" pitchFamily="18" charset="0"/>
              </a:rPr>
              <a:t>标定状态下的绝对压力</a:t>
            </a:r>
          </a:p>
          <a:p>
            <a:pPr>
              <a:lnSpc>
                <a:spcPct val="125000"/>
              </a:lnSpc>
            </a:pPr>
            <a:r>
              <a:rPr kumimoji="1" lang="en-US" altLang="zh-CN" sz="2400" b="1" i="1">
                <a:latin typeface="Times New Roman" pitchFamily="18" charset="0"/>
              </a:rPr>
              <a:t>P   </a:t>
            </a:r>
            <a:r>
              <a:rPr kumimoji="1" lang="en-US" altLang="zh-CN" sz="2400" b="1">
                <a:latin typeface="Times New Roman" pitchFamily="18" charset="0"/>
              </a:rPr>
              <a:t>—  </a:t>
            </a:r>
            <a:r>
              <a:rPr kumimoji="1" lang="zh-CN" altLang="en-US" sz="2400" b="1">
                <a:latin typeface="Times New Roman" pitchFamily="18" charset="0"/>
              </a:rPr>
              <a:t>工作状态下的绝对压力</a:t>
            </a:r>
          </a:p>
          <a:p>
            <a:pPr>
              <a:lnSpc>
                <a:spcPct val="125000"/>
              </a:lnSpc>
            </a:pPr>
            <a:r>
              <a:rPr kumimoji="1" lang="en-US" altLang="zh-CN" sz="2400" b="1" i="1">
                <a:latin typeface="Times New Roman" pitchFamily="18" charset="0"/>
              </a:rPr>
              <a:t>T</a:t>
            </a:r>
            <a:r>
              <a:rPr kumimoji="1" lang="en-US" altLang="zh-CN" sz="2400" b="1" baseline="-25000">
                <a:latin typeface="Times New Roman" pitchFamily="18" charset="0"/>
              </a:rPr>
              <a:t>0 </a:t>
            </a:r>
            <a:r>
              <a:rPr kumimoji="1" lang="en-US" altLang="zh-CN" sz="2400" b="1">
                <a:latin typeface="Times New Roman" pitchFamily="18" charset="0"/>
              </a:rPr>
              <a:t> —  </a:t>
            </a:r>
            <a:r>
              <a:rPr kumimoji="1" lang="zh-CN" altLang="en-US" sz="2400" b="1">
                <a:latin typeface="Times New Roman" pitchFamily="18" charset="0"/>
              </a:rPr>
              <a:t>标定状态下的绝对温度</a:t>
            </a:r>
          </a:p>
          <a:p>
            <a:pPr>
              <a:lnSpc>
                <a:spcPct val="125000"/>
              </a:lnSpc>
            </a:pPr>
            <a:r>
              <a:rPr kumimoji="1" lang="en-US" altLang="zh-CN" sz="2400" b="1" i="1">
                <a:latin typeface="Times New Roman" pitchFamily="18" charset="0"/>
              </a:rPr>
              <a:t>T   </a:t>
            </a:r>
            <a:r>
              <a:rPr kumimoji="1" lang="en-US" altLang="zh-CN" sz="2400" b="1">
                <a:latin typeface="Times New Roman" pitchFamily="18" charset="0"/>
              </a:rPr>
              <a:t>—   </a:t>
            </a:r>
            <a:r>
              <a:rPr kumimoji="1" lang="zh-CN" altLang="en-US" sz="2400" b="1">
                <a:latin typeface="Times New Roman" pitchFamily="18" charset="0"/>
              </a:rPr>
              <a:t>工作状态下的绝对温度</a:t>
            </a:r>
            <a:endParaRPr kumimoji="1" lang="en-US" altLang="zh-CN" sz="2400" b="1">
              <a:latin typeface="Times New Roman" pitchFamily="18" charset="0"/>
            </a:endParaRPr>
          </a:p>
          <a:p>
            <a:pPr>
              <a:lnSpc>
                <a:spcPct val="125000"/>
              </a:lnSpc>
            </a:pPr>
            <a:r>
              <a:rPr kumimoji="1" lang="en-US" altLang="zh-CN" sz="2400" b="1" i="1">
                <a:latin typeface="Times New Roman" pitchFamily="18" charset="0"/>
              </a:rPr>
              <a:t>ρ</a:t>
            </a:r>
            <a:r>
              <a:rPr kumimoji="1" lang="en-US" altLang="zh-CN" sz="2400" b="1" baseline="-25000">
                <a:latin typeface="Times New Roman" pitchFamily="18" charset="0"/>
              </a:rPr>
              <a:t>0 </a:t>
            </a:r>
            <a:r>
              <a:rPr kumimoji="1" lang="en-US" altLang="zh-CN" sz="2400" b="1">
                <a:latin typeface="Times New Roman" pitchFamily="18" charset="0"/>
              </a:rPr>
              <a:t> —  </a:t>
            </a:r>
            <a:r>
              <a:rPr kumimoji="1" lang="zh-CN" altLang="en-US" sz="2400" b="1">
                <a:latin typeface="Times New Roman" pitchFamily="18" charset="0"/>
              </a:rPr>
              <a:t>标定状态下的空气密度</a:t>
            </a:r>
            <a:endParaRPr kumimoji="1" lang="en-US" altLang="zh-CN" sz="2400" b="1">
              <a:latin typeface="Times New Roman" pitchFamily="18" charset="0"/>
            </a:endParaRPr>
          </a:p>
          <a:p>
            <a:pPr>
              <a:lnSpc>
                <a:spcPct val="125000"/>
              </a:lnSpc>
            </a:pPr>
            <a:r>
              <a:rPr kumimoji="1" lang="en-US" altLang="zh-CN" sz="2400" b="1">
                <a:latin typeface="Times New Roman" pitchFamily="18" charset="0"/>
              </a:rPr>
              <a:t>    </a:t>
            </a:r>
            <a:r>
              <a:rPr kumimoji="1" lang="en-US" altLang="zh-CN" sz="2400" b="1" baseline="-25000">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标定状态下被测气体的密度</a:t>
            </a:r>
            <a:endParaRPr kumimoji="1" lang="en-US" altLang="zh-CN" sz="2400" b="1">
              <a:latin typeface="Times New Roman" pitchFamily="18" charset="0"/>
            </a:endParaRPr>
          </a:p>
          <a:p>
            <a:pPr>
              <a:lnSpc>
                <a:spcPct val="125000"/>
              </a:lnSpc>
            </a:pPr>
            <a:endParaRPr kumimoji="1" lang="en-US" altLang="zh-CN" sz="2400" b="1">
              <a:latin typeface="Times New Roman" pitchFamily="18" charset="0"/>
            </a:endParaRPr>
          </a:p>
          <a:p>
            <a:pPr>
              <a:lnSpc>
                <a:spcPct val="125000"/>
              </a:lnSpc>
            </a:pPr>
            <a:endParaRPr kumimoji="1" lang="zh-CN" altLang="en-US" sz="2400" b="1">
              <a:latin typeface="Times New Roman" pitchFamily="18" charset="0"/>
            </a:endParaRPr>
          </a:p>
        </p:txBody>
      </p:sp>
      <p:graphicFrame>
        <p:nvGraphicFramePr>
          <p:cNvPr id="222211" name="Object 3"/>
          <p:cNvGraphicFramePr>
            <a:graphicFrameLocks noChangeAspect="1"/>
          </p:cNvGraphicFramePr>
          <p:nvPr/>
        </p:nvGraphicFramePr>
        <p:xfrm>
          <a:off x="1258888" y="4797425"/>
          <a:ext cx="433387" cy="541338"/>
        </p:xfrm>
        <a:graphic>
          <a:graphicData uri="http://schemas.openxmlformats.org/presentationml/2006/ole">
            <mc:AlternateContent xmlns:mc="http://schemas.openxmlformats.org/markup-compatibility/2006">
              <mc:Choice xmlns:v="urn:schemas-microsoft-com:vml" Requires="v">
                <p:oleObj spid="_x0000_s222237" name="Equation" r:id="rId5" imgW="190440" imgH="241200" progId="Equation.DSMT4">
                  <p:embed/>
                </p:oleObj>
              </mc:Choice>
              <mc:Fallback>
                <p:oleObj name="Equation" r:id="rId5" imgW="19044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4333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684213" y="1052513"/>
            <a:ext cx="7704137" cy="1498600"/>
          </a:xfrm>
          <a:prstGeom prst="rect">
            <a:avLst/>
          </a:prstGeom>
          <a:noFill/>
          <a:ln w="9525">
            <a:noFill/>
            <a:miter lim="800000"/>
            <a:headEnd/>
            <a:tailEnd/>
          </a:ln>
          <a:effectLst/>
        </p:spPr>
        <p:txBody>
          <a:bodyPr lIns="18000" tIns="10800" rIns="18000" bIns="10800">
            <a:spAutoFit/>
          </a:bodyPr>
          <a:lstStyle/>
          <a:p>
            <a:pPr fontAlgn="auto">
              <a:spcAft>
                <a:spcPts val="0"/>
              </a:spcAft>
              <a:defRPr/>
            </a:pP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例</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1</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、用转子流量计（测量范围为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0~10 L/min</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）测气压为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0.65 </a:t>
            </a:r>
            <a:r>
              <a:rPr lang="en-US" altLang="zh-CN" sz="2400" b="1" dirty="0" err="1">
                <a:effectLst>
                  <a:outerShdw blurRad="38100" dist="38100" dir="2700000" algn="tl">
                    <a:srgbClr val="FFFFFF"/>
                  </a:outerShdw>
                </a:effectLst>
                <a:latin typeface="Times New Roman" pitchFamily="18" charset="0"/>
                <a:ea typeface="+mn-ea"/>
                <a:cs typeface="Times New Roman" pitchFamily="18" charset="0"/>
              </a:rPr>
              <a:t>MPa</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，温度为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40</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 </a:t>
            </a:r>
            <a:r>
              <a:rPr lang="en-US" altLang="zh-CN" sz="2400" b="1" baseline="30000" dirty="0" err="1">
                <a:effectLst>
                  <a:outerShdw blurRad="38100" dist="38100" dir="2700000" algn="tl">
                    <a:srgbClr val="FFFFFF"/>
                  </a:outerShdw>
                </a:effectLst>
                <a:latin typeface="Times New Roman" pitchFamily="18" charset="0"/>
                <a:ea typeface="+mn-ea"/>
                <a:cs typeface="Times New Roman" pitchFamily="18" charset="0"/>
              </a:rPr>
              <a:t>o</a:t>
            </a:r>
            <a:r>
              <a:rPr lang="en-US" altLang="zh-CN" sz="2400" b="1" dirty="0" err="1">
                <a:effectLst>
                  <a:outerShdw blurRad="38100" dist="38100" dir="2700000" algn="tl">
                    <a:srgbClr val="FFFFFF"/>
                  </a:outerShdw>
                </a:effectLst>
                <a:latin typeface="Times New Roman" pitchFamily="18" charset="0"/>
                <a:ea typeface="+mn-ea"/>
                <a:cs typeface="Times New Roman" pitchFamily="18" charset="0"/>
              </a:rPr>
              <a:t>C</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的</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CO</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2</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气体的流量时，若流量计读数为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50L/s</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，求</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CO</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2</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的真实流量（已知在标准状态时的密度为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1.977kg/m</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3</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 </a:t>
            </a:r>
          </a:p>
        </p:txBody>
      </p:sp>
      <p:sp>
        <p:nvSpPr>
          <p:cNvPr id="148483" name="Rectangle 3"/>
          <p:cNvSpPr>
            <a:spLocks noChangeArrowheads="1"/>
          </p:cNvSpPr>
          <p:nvPr/>
        </p:nvSpPr>
        <p:spPr bwMode="auto">
          <a:xfrm>
            <a:off x="755650" y="2708275"/>
            <a:ext cx="7416800" cy="760413"/>
          </a:xfrm>
          <a:prstGeom prst="rect">
            <a:avLst/>
          </a:prstGeom>
          <a:noFill/>
          <a:ln w="9525">
            <a:noFill/>
            <a:miter lim="800000"/>
            <a:headEnd/>
            <a:tailEnd/>
          </a:ln>
          <a:effectLst/>
        </p:spPr>
        <p:txBody>
          <a:bodyPr lIns="18000" tIns="10800" rIns="18000" bIns="10800">
            <a:spAutoFit/>
          </a:bodyPr>
          <a:lstStyle/>
          <a:p>
            <a:pPr algn="just" fontAlgn="auto">
              <a:spcAft>
                <a:spcPts val="0"/>
              </a:spcAft>
              <a:defRPr/>
            </a:pPr>
            <a:r>
              <a:rPr lang="zh-CN" altLang="en-US" sz="2400" b="1" dirty="0">
                <a:solidFill>
                  <a:srgbClr val="FF0000"/>
                </a:solidFill>
                <a:effectLst>
                  <a:outerShdw blurRad="38100" dist="38100" dir="2700000" algn="tl">
                    <a:srgbClr val="000000"/>
                  </a:outerShdw>
                </a:effectLst>
                <a:latin typeface="Times New Roman" pitchFamily="18" charset="0"/>
                <a:ea typeface="+mn-ea"/>
              </a:rPr>
              <a:t>解：</a:t>
            </a:r>
            <a:r>
              <a:rPr lang="zh-CN" altLang="en-US" sz="2400" b="1" dirty="0">
                <a:effectLst>
                  <a:outerShdw blurRad="38100" dist="38100" dir="2700000" algn="tl">
                    <a:srgbClr val="FFFFFF"/>
                  </a:outerShdw>
                </a:effectLst>
                <a:latin typeface="+mn-lt"/>
                <a:ea typeface="+mn-ea"/>
              </a:rPr>
              <a:t>测量气体流量的转子流量计，出厂前是用标态下的空气标定； </a:t>
            </a:r>
            <a:endParaRPr lang="zh-CN" altLang="en-US" sz="2400" b="1" dirty="0">
              <a:effectLst>
                <a:outerShdw blurRad="38100" dist="38100" dir="2700000" algn="tl">
                  <a:srgbClr val="FFFFFF"/>
                </a:outerShdw>
              </a:effectLst>
              <a:latin typeface="Times New Roman" pitchFamily="18" charset="0"/>
              <a:ea typeface="+mn-ea"/>
            </a:endParaRPr>
          </a:p>
        </p:txBody>
      </p:sp>
      <p:graphicFrame>
        <p:nvGraphicFramePr>
          <p:cNvPr id="148484" name="Object 2"/>
          <p:cNvGraphicFramePr>
            <a:graphicFrameLocks noChangeAspect="1"/>
          </p:cNvGraphicFramePr>
          <p:nvPr/>
        </p:nvGraphicFramePr>
        <p:xfrm>
          <a:off x="1835150" y="3429000"/>
          <a:ext cx="4799013" cy="1079500"/>
        </p:xfrm>
        <a:graphic>
          <a:graphicData uri="http://schemas.openxmlformats.org/presentationml/2006/ole">
            <mc:AlternateContent xmlns:mc="http://schemas.openxmlformats.org/markup-compatibility/2006">
              <mc:Choice xmlns:v="urn:schemas-microsoft-com:vml" Requires="v">
                <p:oleObj spid="_x0000_s540687" r:id="rId3" imgW="1916868" imgH="482391" progId="Equation.3">
                  <p:embed/>
                </p:oleObj>
              </mc:Choice>
              <mc:Fallback>
                <p:oleObj r:id="rId3" imgW="1916868" imgH="48239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429000"/>
                        <a:ext cx="47990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6" name="Rectangle 6"/>
          <p:cNvSpPr>
            <a:spLocks noChangeArrowheads="1"/>
          </p:cNvSpPr>
          <p:nvPr/>
        </p:nvSpPr>
        <p:spPr bwMode="auto">
          <a:xfrm>
            <a:off x="971550" y="4797425"/>
            <a:ext cx="7339013" cy="760413"/>
          </a:xfrm>
          <a:prstGeom prst="rect">
            <a:avLst/>
          </a:prstGeom>
          <a:noFill/>
          <a:ln w="9525">
            <a:noFill/>
            <a:miter lim="800000"/>
            <a:headEnd/>
            <a:tailEnd/>
          </a:ln>
          <a:effectLst/>
        </p:spPr>
        <p:txBody>
          <a:bodyPr lIns="18000" tIns="10800" rIns="18000" bIns="10800">
            <a:spAutoFit/>
          </a:bodyPr>
          <a:lstStyle/>
          <a:p>
            <a:pPr fontAlgn="auto">
              <a:spcAft>
                <a:spcPts val="0"/>
              </a:spcAft>
              <a:defRPr/>
            </a:pP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To</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293K </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T</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1</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273</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40</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313K</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Po</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0.10133MPa</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P</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1</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0.65</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0.10133</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0.75133MPa</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barn(inHorizontal)">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barn(inHorizontal)">
                                      <p:cBhvr>
                                        <p:cTn id="12" dur="500"/>
                                        <p:tgtEl>
                                          <p:spTgt spid="14848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barn(inHorizontal)">
                                      <p:cBhvr>
                                        <p:cTn id="17" dur="500"/>
                                        <p:tgtEl>
                                          <p:spTgt spid="14848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48486"/>
                                        </p:tgtEl>
                                        <p:attrNameLst>
                                          <p:attrName>style.visibility</p:attrName>
                                        </p:attrNameLst>
                                      </p:cBhvr>
                                      <p:to>
                                        <p:strVal val="visible"/>
                                      </p:to>
                                    </p:set>
                                    <p:animEffect transition="in" filter="barn(inHorizontal)">
                                      <p:cBhvr>
                                        <p:cTn id="22"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P spid="14848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7" name="Object 2"/>
          <p:cNvGraphicFramePr>
            <a:graphicFrameLocks noChangeAspect="1"/>
          </p:cNvGraphicFramePr>
          <p:nvPr/>
        </p:nvGraphicFramePr>
        <p:xfrm>
          <a:off x="1116013" y="1412875"/>
          <a:ext cx="6480175" cy="696913"/>
        </p:xfrm>
        <a:graphic>
          <a:graphicData uri="http://schemas.openxmlformats.org/presentationml/2006/ole">
            <mc:AlternateContent xmlns:mc="http://schemas.openxmlformats.org/markup-compatibility/2006">
              <mc:Choice xmlns:v="urn:schemas-microsoft-com:vml" Requires="v">
                <p:oleObj spid="_x0000_s541724" r:id="rId3" imgW="2273300" imgH="241300" progId="Equation.3">
                  <p:embed/>
                </p:oleObj>
              </mc:Choice>
              <mc:Fallback>
                <p:oleObj r:id="rId3" imgW="2273300" imgH="241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12875"/>
                        <a:ext cx="648017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9" name="Rectangle 9"/>
          <p:cNvSpPr>
            <a:spLocks noChangeArrowheads="1"/>
          </p:cNvSpPr>
          <p:nvPr/>
        </p:nvSpPr>
        <p:spPr bwMode="auto">
          <a:xfrm>
            <a:off x="1187450" y="2420938"/>
            <a:ext cx="5905500" cy="390525"/>
          </a:xfrm>
          <a:prstGeom prst="rect">
            <a:avLst/>
          </a:prstGeom>
          <a:noFill/>
          <a:ln w="9525">
            <a:noFill/>
            <a:miter lim="800000"/>
            <a:headEnd/>
            <a:tailEnd/>
          </a:ln>
          <a:effectLst/>
        </p:spPr>
        <p:txBody>
          <a:bodyPr lIns="18000" tIns="10800" rIns="18000" bIns="10800">
            <a:spAutoFit/>
          </a:bodyPr>
          <a:lstStyle/>
          <a:p>
            <a:pPr fontAlgn="auto">
              <a:spcAft>
                <a:spcPts val="0"/>
              </a:spcAft>
              <a:defRPr/>
            </a:pP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 Q</a:t>
            </a:r>
            <a:r>
              <a:rPr lang="zh-CN" altLang="en-US" sz="2400" b="1" baseline="-30000" dirty="0">
                <a:effectLst>
                  <a:outerShdw blurRad="38100" dist="38100" dir="2700000" algn="tl">
                    <a:srgbClr val="FFFFFF"/>
                  </a:outerShdw>
                </a:effectLst>
                <a:latin typeface="Times New Roman" pitchFamily="18" charset="0"/>
                <a:ea typeface="+mn-ea"/>
                <a:cs typeface="Times New Roman" pitchFamily="18" charset="0"/>
              </a:rPr>
              <a:t>标</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50L/S</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；代入上式得 </a:t>
            </a:r>
          </a:p>
        </p:txBody>
      </p:sp>
      <p:graphicFrame>
        <p:nvGraphicFramePr>
          <p:cNvPr id="148490" name="Object 3"/>
          <p:cNvGraphicFramePr>
            <a:graphicFrameLocks noChangeAspect="1"/>
          </p:cNvGraphicFramePr>
          <p:nvPr/>
        </p:nvGraphicFramePr>
        <p:xfrm>
          <a:off x="1331913" y="3284538"/>
          <a:ext cx="4572000" cy="596900"/>
        </p:xfrm>
        <a:graphic>
          <a:graphicData uri="http://schemas.openxmlformats.org/presentationml/2006/ole">
            <mc:AlternateContent xmlns:mc="http://schemas.openxmlformats.org/markup-compatibility/2006">
              <mc:Choice xmlns:v="urn:schemas-microsoft-com:vml" Requires="v">
                <p:oleObj spid="_x0000_s541725" r:id="rId5" imgW="1916868" imgH="253890" progId="Equation.3">
                  <p:embed/>
                </p:oleObj>
              </mc:Choice>
              <mc:Fallback>
                <p:oleObj r:id="rId5" imgW="1916868" imgH="25389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284538"/>
                        <a:ext cx="4572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arn(inHorizontal)">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8489"/>
                                        </p:tgtEl>
                                        <p:attrNameLst>
                                          <p:attrName>style.visibility</p:attrName>
                                        </p:attrNameLst>
                                      </p:cBhvr>
                                      <p:to>
                                        <p:strVal val="visible"/>
                                      </p:to>
                                    </p:set>
                                    <p:animEffect transition="in" filter="barn(inHorizontal)">
                                      <p:cBhvr>
                                        <p:cTn id="12" dur="500"/>
                                        <p:tgtEl>
                                          <p:spTgt spid="14848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8490"/>
                                        </p:tgtEl>
                                        <p:attrNameLst>
                                          <p:attrName>style.visibility</p:attrName>
                                        </p:attrNameLst>
                                      </p:cBhvr>
                                      <p:to>
                                        <p:strVal val="visible"/>
                                      </p:to>
                                    </p:set>
                                    <p:animEffect transition="in" filter="barn(inHorizontal)">
                                      <p:cBhvr>
                                        <p:cTn id="17" dur="500"/>
                                        <p:tgtEl>
                                          <p:spTgt spid="14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755576" y="926307"/>
            <a:ext cx="7632848" cy="1868487"/>
          </a:xfrm>
          <a:prstGeom prst="rect">
            <a:avLst/>
          </a:prstGeom>
          <a:noFill/>
          <a:ln w="9525">
            <a:noFill/>
            <a:miter lim="800000"/>
            <a:headEnd/>
            <a:tailEnd/>
          </a:ln>
          <a:effectLst/>
        </p:spPr>
        <p:txBody>
          <a:bodyPr wrap="square" lIns="18000" tIns="10800" rIns="18000" bIns="10800">
            <a:spAutoFit/>
          </a:bodyPr>
          <a:lstStyle/>
          <a:p>
            <a:pPr fontAlgn="auto">
              <a:spcAft>
                <a:spcPts val="0"/>
              </a:spcAft>
              <a:defRPr/>
            </a:pP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例</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2.  </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用水刻度的流量计，测量范围为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0~10 </a:t>
            </a:r>
            <a:r>
              <a:rPr lang="en-US" altLang="zh-CN" sz="2400" b="1" i="1" dirty="0">
                <a:effectLst>
                  <a:outerShdw blurRad="38100" dist="38100" dir="2700000" algn="tl">
                    <a:srgbClr val="FFFFFF"/>
                  </a:outerShdw>
                </a:effectLst>
                <a:latin typeface="Times New Roman" pitchFamily="18" charset="0"/>
                <a:ea typeface="+mn-ea"/>
                <a:cs typeface="Times New Roman" pitchFamily="18" charset="0"/>
              </a:rPr>
              <a:t>l</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/min</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，转子用密度为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7920kg/m</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3</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的不锈钢制成，若用来测量密度为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0.831kg/L </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苯的流量，问测量范围为多少？若这时转子材料改为由密度为</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2750 kg/m</a:t>
            </a:r>
            <a:r>
              <a:rPr lang="en-US" altLang="zh-CN" sz="2400" b="1" baseline="30000" dirty="0">
                <a:effectLst>
                  <a:outerShdw blurRad="38100" dist="38100" dir="2700000" algn="tl">
                    <a:srgbClr val="FFFFFF"/>
                  </a:outerShdw>
                </a:effectLst>
                <a:latin typeface="Times New Roman" pitchFamily="18" charset="0"/>
                <a:ea typeface="+mn-ea"/>
                <a:cs typeface="Times New Roman" pitchFamily="18" charset="0"/>
              </a:rPr>
              <a:t>3</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 </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的铝制成，问这时用来测量苯的流量，其测量范围是多少？ </a:t>
            </a:r>
          </a:p>
        </p:txBody>
      </p:sp>
      <p:sp>
        <p:nvSpPr>
          <p:cNvPr id="149507" name="Rectangle 3"/>
          <p:cNvSpPr>
            <a:spLocks noChangeArrowheads="1"/>
          </p:cNvSpPr>
          <p:nvPr/>
        </p:nvSpPr>
        <p:spPr bwMode="auto">
          <a:xfrm>
            <a:off x="971550" y="2997200"/>
            <a:ext cx="6192838" cy="390525"/>
          </a:xfrm>
          <a:prstGeom prst="rect">
            <a:avLst/>
          </a:prstGeom>
          <a:noFill/>
          <a:ln w="9525">
            <a:noFill/>
            <a:miter lim="800000"/>
            <a:headEnd/>
            <a:tailEnd/>
          </a:ln>
          <a:effectLst/>
        </p:spPr>
        <p:txBody>
          <a:bodyPr lIns="18000" tIns="10800" rIns="18000" bIns="10800">
            <a:spAutoFit/>
          </a:bodyPr>
          <a:lstStyle/>
          <a:p>
            <a:pPr algn="just" fontAlgn="auto">
              <a:spcAft>
                <a:spcPts val="0"/>
              </a:spcAft>
              <a:defRPr/>
            </a:pPr>
            <a:r>
              <a:rPr lang="zh-CN" altLang="en-US" sz="2400" b="1" dirty="0">
                <a:solidFill>
                  <a:srgbClr val="FF0000"/>
                </a:solidFill>
                <a:effectLst>
                  <a:outerShdw blurRad="38100" dist="38100" dir="2700000" algn="tl">
                    <a:srgbClr val="000000"/>
                  </a:outerShdw>
                </a:effectLst>
                <a:latin typeface="Times New Roman" pitchFamily="18" charset="0"/>
                <a:ea typeface="+mn-ea"/>
              </a:rPr>
              <a:t>解：</a:t>
            </a:r>
            <a:r>
              <a:rPr lang="zh-CN" altLang="en-US" sz="2400" b="1" dirty="0">
                <a:effectLst>
                  <a:outerShdw blurRad="38100" dist="38100" dir="2700000" algn="tl">
                    <a:srgbClr val="FFFFFF"/>
                  </a:outerShdw>
                </a:effectLst>
                <a:latin typeface="+mn-lt"/>
                <a:ea typeface="+mn-ea"/>
              </a:rPr>
              <a:t>（</a:t>
            </a:r>
            <a:r>
              <a:rPr lang="en-US" altLang="zh-CN" sz="2400" b="1" dirty="0">
                <a:effectLst>
                  <a:outerShdw blurRad="38100" dist="38100" dir="2700000" algn="tl">
                    <a:srgbClr val="FFFFFF"/>
                  </a:outerShdw>
                </a:effectLst>
                <a:latin typeface="+mn-lt"/>
                <a:ea typeface="+mn-ea"/>
              </a:rPr>
              <a:t>1</a:t>
            </a:r>
            <a:r>
              <a:rPr lang="zh-CN" altLang="en-US" sz="2400" b="1" dirty="0">
                <a:effectLst>
                  <a:outerShdw blurRad="38100" dist="38100" dir="2700000" algn="tl">
                    <a:srgbClr val="FFFFFF"/>
                  </a:outerShdw>
                </a:effectLst>
                <a:latin typeface="+mn-lt"/>
                <a:ea typeface="+mn-ea"/>
              </a:rPr>
              <a:t>）转子流量计测量液体的修正系数； </a:t>
            </a:r>
            <a:endParaRPr lang="zh-CN" altLang="en-US" sz="2400" b="1" dirty="0">
              <a:effectLst>
                <a:outerShdw blurRad="38100" dist="38100" dir="2700000" algn="tl">
                  <a:srgbClr val="FFFFFF"/>
                </a:outerShdw>
              </a:effectLst>
              <a:latin typeface="Times New Roman" pitchFamily="18" charset="0"/>
              <a:ea typeface="+mn-ea"/>
            </a:endParaRPr>
          </a:p>
        </p:txBody>
      </p:sp>
      <p:graphicFrame>
        <p:nvGraphicFramePr>
          <p:cNvPr id="149508" name="Object 2"/>
          <p:cNvGraphicFramePr>
            <a:graphicFrameLocks noChangeAspect="1"/>
          </p:cNvGraphicFramePr>
          <p:nvPr/>
        </p:nvGraphicFramePr>
        <p:xfrm>
          <a:off x="1984375" y="3573463"/>
          <a:ext cx="5751513" cy="2016125"/>
        </p:xfrm>
        <a:graphic>
          <a:graphicData uri="http://schemas.openxmlformats.org/presentationml/2006/ole">
            <mc:AlternateContent xmlns:mc="http://schemas.openxmlformats.org/markup-compatibility/2006">
              <mc:Choice xmlns:v="urn:schemas-microsoft-com:vml" Requires="v">
                <p:oleObj spid="_x0000_s542735" name="Equation" r:id="rId3" imgW="2705040" imgH="965160" progId="Equation.DSMT4">
                  <p:embed/>
                </p:oleObj>
              </mc:Choice>
              <mc:Fallback>
                <p:oleObj name="Equation" r:id="rId3" imgW="2705040" imgH="9651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5" y="3573463"/>
                        <a:ext cx="5751513"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1187450" y="5661025"/>
            <a:ext cx="6192838" cy="392113"/>
          </a:xfrm>
          <a:prstGeom prst="rect">
            <a:avLst/>
          </a:prstGeom>
          <a:noFill/>
          <a:ln w="9525">
            <a:noFill/>
            <a:miter lim="800000"/>
            <a:headEnd/>
            <a:tailEnd/>
          </a:ln>
          <a:effectLst/>
        </p:spPr>
        <p:txBody>
          <a:bodyPr lIns="18000" tIns="10800" rIns="18000" bIns="10800">
            <a:spAutoFit/>
          </a:bodyPr>
          <a:lstStyle/>
          <a:p>
            <a:pPr algn="just" fontAlgn="auto">
              <a:spcAft>
                <a:spcPts val="0"/>
              </a:spcAft>
              <a:defRPr/>
            </a:pP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测量范围：</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 </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11.1 </a:t>
            </a:r>
            <a:r>
              <a:rPr lang="en-US" altLang="zh-CN" sz="2400" b="1" i="1" dirty="0">
                <a:effectLst>
                  <a:outerShdw blurRad="38100" dist="38100" dir="2700000" algn="tl">
                    <a:srgbClr val="FFFFFF"/>
                  </a:outerShdw>
                </a:effectLst>
                <a:latin typeface="Times New Roman" pitchFamily="18" charset="0"/>
                <a:ea typeface="+mn-ea"/>
                <a:cs typeface="Times New Roman" pitchFamily="18" charset="0"/>
              </a:rPr>
              <a:t>l</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/min</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arn(inHorizontal)">
                                      <p:cBhvr>
                                        <p:cTn id="7" dur="500"/>
                                        <p:tgtEl>
                                          <p:spTgt spid="1495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9507"/>
                                        </p:tgtEl>
                                        <p:attrNameLst>
                                          <p:attrName>style.visibility</p:attrName>
                                        </p:attrNameLst>
                                      </p:cBhvr>
                                      <p:to>
                                        <p:strVal val="visible"/>
                                      </p:to>
                                    </p:set>
                                    <p:animEffect transition="in" filter="barn(inHorizontal)">
                                      <p:cBhvr>
                                        <p:cTn id="12" dur="500"/>
                                        <p:tgtEl>
                                          <p:spTgt spid="14950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Effect transition="in" filter="barn(inHorizontal)">
                                      <p:cBhvr>
                                        <p:cTn id="17" dur="500"/>
                                        <p:tgtEl>
                                          <p:spTgt spid="14950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11" name="Object 2"/>
          <p:cNvGraphicFramePr>
            <a:graphicFrameLocks noChangeAspect="1"/>
          </p:cNvGraphicFramePr>
          <p:nvPr/>
        </p:nvGraphicFramePr>
        <p:xfrm>
          <a:off x="855663" y="2133600"/>
          <a:ext cx="5735637" cy="1752600"/>
        </p:xfrm>
        <a:graphic>
          <a:graphicData uri="http://schemas.openxmlformats.org/presentationml/2006/ole">
            <mc:AlternateContent xmlns:mc="http://schemas.openxmlformats.org/markup-compatibility/2006">
              <mc:Choice xmlns:v="urn:schemas-microsoft-com:vml" Requires="v">
                <p:oleObj spid="_x0000_s543785" name="Equation" r:id="rId3" imgW="2920680" imgH="939600" progId="Equation.DSMT4">
                  <p:embed/>
                </p:oleObj>
              </mc:Choice>
              <mc:Fallback>
                <p:oleObj name="Equation" r:id="rId3" imgW="2920680" imgH="939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2133600"/>
                        <a:ext cx="5735637"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3" name="Rectangle 9"/>
          <p:cNvSpPr>
            <a:spLocks noChangeArrowheads="1"/>
          </p:cNvSpPr>
          <p:nvPr/>
        </p:nvSpPr>
        <p:spPr bwMode="auto">
          <a:xfrm>
            <a:off x="539750" y="404813"/>
            <a:ext cx="806450" cy="390525"/>
          </a:xfrm>
          <a:prstGeom prst="rect">
            <a:avLst/>
          </a:prstGeom>
          <a:noFill/>
          <a:ln w="9525">
            <a:noFill/>
            <a:miter lim="800000"/>
            <a:headEnd/>
            <a:tailEnd/>
          </a:ln>
          <a:effectLst/>
        </p:spPr>
        <p:txBody>
          <a:bodyPr wrap="none" lIns="18000" tIns="10800" rIns="18000" bIns="10800" anchorCtr="1">
            <a:spAutoFit/>
          </a:bodyPr>
          <a:lstStyle/>
          <a:p>
            <a:pPr fontAlgn="auto">
              <a:spcBef>
                <a:spcPts val="0"/>
              </a:spcBef>
              <a:spcAft>
                <a:spcPts val="0"/>
              </a:spcAft>
              <a:defRPr/>
            </a:pPr>
            <a:r>
              <a:rPr lang="zh-CN" altLang="en-US" sz="2400" b="1" dirty="0">
                <a:effectLst>
                  <a:outerShdw blurRad="38100" dist="38100" dir="2700000" algn="tl">
                    <a:srgbClr val="FFFFFF"/>
                  </a:outerShdw>
                </a:effectLst>
                <a:latin typeface="+mn-lt"/>
                <a:ea typeface="+mn-ea"/>
              </a:rPr>
              <a:t>（</a:t>
            </a:r>
            <a:r>
              <a:rPr lang="en-US" altLang="zh-CN" sz="2400" b="1" dirty="0">
                <a:effectLst>
                  <a:outerShdw blurRad="38100" dist="38100" dir="2700000" algn="tl">
                    <a:srgbClr val="FFFFFF"/>
                  </a:outerShdw>
                </a:effectLst>
                <a:latin typeface="+mn-lt"/>
                <a:ea typeface="+mn-ea"/>
              </a:rPr>
              <a:t>2</a:t>
            </a:r>
            <a:r>
              <a:rPr lang="zh-CN" altLang="en-US" sz="2400" b="1" dirty="0">
                <a:effectLst>
                  <a:outerShdw blurRad="38100" dist="38100" dir="2700000" algn="tl">
                    <a:srgbClr val="FFFFFF"/>
                  </a:outerShdw>
                </a:effectLst>
                <a:latin typeface="+mn-lt"/>
                <a:ea typeface="+mn-ea"/>
              </a:rPr>
              <a:t>）</a:t>
            </a:r>
          </a:p>
        </p:txBody>
      </p:sp>
      <p:graphicFrame>
        <p:nvGraphicFramePr>
          <p:cNvPr id="149520" name="Object 3"/>
          <p:cNvGraphicFramePr>
            <a:graphicFrameLocks noChangeAspect="1"/>
          </p:cNvGraphicFramePr>
          <p:nvPr/>
        </p:nvGraphicFramePr>
        <p:xfrm>
          <a:off x="1487488" y="346075"/>
          <a:ext cx="7032625" cy="477838"/>
        </p:xfrm>
        <a:graphic>
          <a:graphicData uri="http://schemas.openxmlformats.org/presentationml/2006/ole">
            <mc:AlternateContent xmlns:mc="http://schemas.openxmlformats.org/markup-compatibility/2006">
              <mc:Choice xmlns:v="urn:schemas-microsoft-com:vml" Requires="v">
                <p:oleObj spid="_x0000_s543786" name="Equation" r:id="rId5" imgW="3670200" imgH="241200" progId="Equation.DSMT4">
                  <p:embed/>
                </p:oleObj>
              </mc:Choice>
              <mc:Fallback>
                <p:oleObj name="Equation" r:id="rId5" imgW="367020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346075"/>
                        <a:ext cx="70326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32" name="Object 4"/>
          <p:cNvGraphicFramePr>
            <a:graphicFrameLocks noChangeAspect="1"/>
          </p:cNvGraphicFramePr>
          <p:nvPr/>
        </p:nvGraphicFramePr>
        <p:xfrm>
          <a:off x="1619250" y="1052513"/>
          <a:ext cx="4032250" cy="984250"/>
        </p:xfrm>
        <a:graphic>
          <a:graphicData uri="http://schemas.openxmlformats.org/presentationml/2006/ole">
            <mc:AlternateContent xmlns:mc="http://schemas.openxmlformats.org/markup-compatibility/2006">
              <mc:Choice xmlns:v="urn:schemas-microsoft-com:vml" Requires="v">
                <p:oleObj spid="_x0000_s543787" name="Equation" r:id="rId7" imgW="2082600" imgH="507960" progId="Equation.DSMT4">
                  <p:embed/>
                </p:oleObj>
              </mc:Choice>
              <mc:Fallback>
                <p:oleObj name="Equation" r:id="rId7" imgW="2082600" imgH="5079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1052513"/>
                        <a:ext cx="403225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a:spLocks noChangeArrowheads="1"/>
          </p:cNvSpPr>
          <p:nvPr/>
        </p:nvSpPr>
        <p:spPr bwMode="auto">
          <a:xfrm>
            <a:off x="1116013" y="4221163"/>
            <a:ext cx="6192837" cy="390525"/>
          </a:xfrm>
          <a:prstGeom prst="rect">
            <a:avLst/>
          </a:prstGeom>
          <a:noFill/>
          <a:ln w="9525">
            <a:noFill/>
            <a:miter lim="800000"/>
            <a:headEnd/>
            <a:tailEnd/>
          </a:ln>
          <a:effectLst/>
        </p:spPr>
        <p:txBody>
          <a:bodyPr lIns="18000" tIns="10800" rIns="18000" bIns="10800">
            <a:spAutoFit/>
          </a:bodyPr>
          <a:lstStyle/>
          <a:p>
            <a:pPr algn="just" fontAlgn="auto">
              <a:spcAft>
                <a:spcPts val="0"/>
              </a:spcAft>
              <a:defRPr/>
            </a:pP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测量范围：</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0 </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5 </a:t>
            </a:r>
            <a:r>
              <a:rPr lang="en-US" altLang="zh-CN" sz="2400" b="1" i="1" dirty="0">
                <a:effectLst>
                  <a:outerShdw blurRad="38100" dist="38100" dir="2700000" algn="tl">
                    <a:srgbClr val="FFFFFF"/>
                  </a:outerShdw>
                </a:effectLst>
                <a:latin typeface="Times New Roman" pitchFamily="18" charset="0"/>
                <a:ea typeface="+mn-ea"/>
                <a:cs typeface="Times New Roman" pitchFamily="18" charset="0"/>
              </a:rPr>
              <a:t>l</a:t>
            </a:r>
            <a:r>
              <a:rPr lang="en-US" altLang="zh-CN" sz="2400" b="1" dirty="0">
                <a:effectLst>
                  <a:outerShdw blurRad="38100" dist="38100" dir="2700000" algn="tl">
                    <a:srgbClr val="FFFFFF"/>
                  </a:outerShdw>
                </a:effectLst>
                <a:latin typeface="Times New Roman" pitchFamily="18" charset="0"/>
                <a:ea typeface="+mn-ea"/>
                <a:cs typeface="Times New Roman" pitchFamily="18" charset="0"/>
              </a:rPr>
              <a:t>/min</a:t>
            </a:r>
            <a:r>
              <a:rPr lang="zh-CN" altLang="en-US" sz="2400" b="1" dirty="0">
                <a:effectLst>
                  <a:outerShdw blurRad="38100" dist="38100" dir="2700000" algn="tl">
                    <a:srgbClr val="FFFFFF"/>
                  </a:outerShdw>
                </a:effectLst>
                <a:latin typeface="Times New Roman" pitchFamily="18" charset="0"/>
                <a:ea typeface="+mn-ea"/>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9513"/>
                                        </p:tgtEl>
                                        <p:attrNameLst>
                                          <p:attrName>style.visibility</p:attrName>
                                        </p:attrNameLst>
                                      </p:cBhvr>
                                      <p:to>
                                        <p:strVal val="visible"/>
                                      </p:to>
                                    </p:set>
                                    <p:animEffect transition="in" filter="barn(inHorizontal)">
                                      <p:cBhvr>
                                        <p:cTn id="7" dur="500"/>
                                        <p:tgtEl>
                                          <p:spTgt spid="1495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49520"/>
                                        </p:tgtEl>
                                        <p:attrNameLst>
                                          <p:attrName>style.visibility</p:attrName>
                                        </p:attrNameLst>
                                      </p:cBhvr>
                                      <p:to>
                                        <p:strVal val="visible"/>
                                      </p:to>
                                    </p:set>
                                    <p:animEffect transition="in" filter="barn(inHorizontal)">
                                      <p:cBhvr>
                                        <p:cTn id="12" dur="500"/>
                                        <p:tgtEl>
                                          <p:spTgt spid="1495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85032"/>
                                        </p:tgtEl>
                                        <p:attrNameLst>
                                          <p:attrName>style.visibility</p:attrName>
                                        </p:attrNameLst>
                                      </p:cBhvr>
                                      <p:to>
                                        <p:strVal val="visible"/>
                                      </p:to>
                                    </p:set>
                                    <p:animEffect transition="in" filter="barn(outHorizontal)">
                                      <p:cBhvr>
                                        <p:cTn id="17" dur="500"/>
                                        <p:tgtEl>
                                          <p:spTgt spid="385032"/>
                                        </p:tgtEl>
                                      </p:cBhvr>
                                    </p:animEffect>
                                  </p:childTnLst>
                                </p:cTn>
                              </p:par>
                              <p:par>
                                <p:cTn id="18" presetID="16" presetClass="entr" presetSubtype="26" fill="hold" nodeType="withEffect">
                                  <p:stCondLst>
                                    <p:cond delay="0"/>
                                  </p:stCondLst>
                                  <p:childTnLst>
                                    <p:set>
                                      <p:cBhvr>
                                        <p:cTn id="19" dur="1" fill="hold">
                                          <p:stCondLst>
                                            <p:cond delay="0"/>
                                          </p:stCondLst>
                                        </p:cTn>
                                        <p:tgtEl>
                                          <p:spTgt spid="149511"/>
                                        </p:tgtEl>
                                        <p:attrNameLst>
                                          <p:attrName>style.visibility</p:attrName>
                                        </p:attrNameLst>
                                      </p:cBhvr>
                                      <p:to>
                                        <p:strVal val="visible"/>
                                      </p:to>
                                    </p:set>
                                    <p:animEffect transition="in" filter="barn(inHorizontal)">
                                      <p:cBhvr>
                                        <p:cTn id="20" dur="500"/>
                                        <p:tgtEl>
                                          <p:spTgt spid="1495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395536" y="692696"/>
            <a:ext cx="8286750" cy="5021263"/>
          </a:xfrm>
        </p:spPr>
        <p:txBody>
          <a:bodyPr/>
          <a:lstStyle/>
          <a:p>
            <a:pPr eaLnBrk="1" hangingPunct="1">
              <a:lnSpc>
                <a:spcPct val="120000"/>
              </a:lnSpc>
              <a:spcBef>
                <a:spcPct val="0"/>
              </a:spcBef>
              <a:buFont typeface="Wingdings" pitchFamily="2" charset="2"/>
              <a:buNone/>
            </a:pPr>
            <a:r>
              <a:rPr lang="zh-CN" altLang="en-US" sz="2800" b="1" smtClean="0">
                <a:latin typeface="Times New Roman" pitchFamily="18" charset="0"/>
              </a:rPr>
              <a:t>    5、转子流量计的使用</a:t>
            </a:r>
          </a:p>
          <a:p>
            <a:pPr eaLnBrk="1" hangingPunct="1">
              <a:lnSpc>
                <a:spcPct val="120000"/>
              </a:lnSpc>
              <a:spcBef>
                <a:spcPct val="0"/>
              </a:spcBef>
              <a:buFont typeface="Wingdings" pitchFamily="2" charset="2"/>
              <a:buNone/>
            </a:pPr>
            <a:r>
              <a:rPr lang="zh-CN" altLang="en-US" sz="2800" b="1" smtClean="0">
                <a:latin typeface="Times New Roman" pitchFamily="18" charset="0"/>
              </a:rPr>
              <a:t>（</a:t>
            </a:r>
            <a:r>
              <a:rPr lang="zh-CN" altLang="en-US" sz="2400" b="1" smtClean="0">
                <a:latin typeface="Times New Roman" pitchFamily="18" charset="0"/>
              </a:rPr>
              <a:t>1）玻璃转子流量计：结构简单，价格低、显示直观，只能就地指示，容易破损，只</a:t>
            </a:r>
            <a:r>
              <a:rPr lang="zh-CN" altLang="en-US" sz="2400" b="1" smtClean="0">
                <a:solidFill>
                  <a:srgbClr val="FF0000"/>
                </a:solidFill>
                <a:latin typeface="Times New Roman" pitchFamily="18" charset="0"/>
              </a:rPr>
              <a:t>适宜测量</a:t>
            </a:r>
            <a:r>
              <a:rPr lang="en-US" altLang="zh-CN" sz="2400" b="1" i="1" smtClean="0">
                <a:solidFill>
                  <a:srgbClr val="FF0000"/>
                </a:solidFill>
                <a:latin typeface="Times New Roman" pitchFamily="18" charset="0"/>
              </a:rPr>
              <a:t>p</a:t>
            </a:r>
            <a:r>
              <a:rPr lang="en-US" altLang="zh-CN" sz="2400" b="1" smtClean="0">
                <a:solidFill>
                  <a:srgbClr val="FF0000"/>
                </a:solidFill>
                <a:latin typeface="Times New Roman" pitchFamily="18" charset="0"/>
              </a:rPr>
              <a:t>&lt;2400</a:t>
            </a:r>
            <a:r>
              <a:rPr lang="en-US" altLang="zh-CN" sz="2400" b="1" i="1" smtClean="0">
                <a:solidFill>
                  <a:srgbClr val="FF0000"/>
                </a:solidFill>
                <a:latin typeface="Times New Roman" pitchFamily="18" charset="0"/>
              </a:rPr>
              <a:t>k</a:t>
            </a:r>
            <a:r>
              <a:rPr lang="en-US" altLang="zh-CN" sz="2400" b="1" smtClean="0">
                <a:solidFill>
                  <a:srgbClr val="FF0000"/>
                </a:solidFill>
                <a:latin typeface="Times New Roman" pitchFamily="18" charset="0"/>
              </a:rPr>
              <a:t>Pa, </a:t>
            </a:r>
            <a:r>
              <a:rPr lang="en-US" altLang="zh-CN" sz="2400" b="1" i="1" smtClean="0">
                <a:solidFill>
                  <a:srgbClr val="FF0000"/>
                </a:solidFill>
                <a:latin typeface="Times New Roman" pitchFamily="18" charset="0"/>
              </a:rPr>
              <a:t>t</a:t>
            </a:r>
            <a:r>
              <a:rPr lang="en-US" altLang="zh-CN" sz="2400" b="1" smtClean="0">
                <a:solidFill>
                  <a:srgbClr val="FF0000"/>
                </a:solidFill>
                <a:latin typeface="Times New Roman" pitchFamily="18" charset="0"/>
              </a:rPr>
              <a:t>&lt;205 ℃</a:t>
            </a:r>
            <a:r>
              <a:rPr lang="zh-CN" altLang="en-US" sz="2400" b="1" smtClean="0">
                <a:solidFill>
                  <a:srgbClr val="FF0000"/>
                </a:solidFill>
                <a:latin typeface="Times New Roman" pitchFamily="18" charset="0"/>
              </a:rPr>
              <a:t>的流体。</a:t>
            </a:r>
          </a:p>
          <a:p>
            <a:pPr eaLnBrk="1" hangingPunct="1">
              <a:lnSpc>
                <a:spcPct val="120000"/>
              </a:lnSpc>
              <a:spcBef>
                <a:spcPct val="0"/>
              </a:spcBef>
              <a:buFont typeface="Wingdings" pitchFamily="2" charset="2"/>
              <a:buNone/>
            </a:pPr>
            <a:r>
              <a:rPr lang="zh-CN" altLang="en-US" sz="2400" b="1" smtClean="0">
                <a:latin typeface="Times New Roman" pitchFamily="18" charset="0"/>
              </a:rPr>
              <a:t>（2）金属转子流量计：耐温耐压较高</a:t>
            </a:r>
            <a:r>
              <a:rPr lang="en-US" altLang="zh-CN" sz="2400" b="1" smtClean="0">
                <a:latin typeface="Times New Roman" pitchFamily="18" charset="0"/>
              </a:rPr>
              <a:t>(5000kPa</a:t>
            </a:r>
            <a:r>
              <a:rPr lang="zh-CN" altLang="en-US" sz="2400" b="1" smtClean="0">
                <a:latin typeface="Times New Roman" pitchFamily="18" charset="0"/>
              </a:rPr>
              <a:t>，</a:t>
            </a:r>
            <a:r>
              <a:rPr lang="en-US" altLang="zh-CN" sz="2400" b="1" smtClean="0">
                <a:latin typeface="Times New Roman" pitchFamily="18" charset="0"/>
              </a:rPr>
              <a:t>500</a:t>
            </a:r>
            <a:r>
              <a:rPr lang="en-US" altLang="zh-CN" sz="2400" b="1" smtClean="0">
                <a:solidFill>
                  <a:srgbClr val="FF0000"/>
                </a:solidFill>
                <a:latin typeface="Times New Roman" pitchFamily="18" charset="0"/>
              </a:rPr>
              <a:t> </a:t>
            </a:r>
            <a:r>
              <a:rPr lang="en-US" altLang="zh-CN" sz="2400" b="1" smtClean="0">
                <a:latin typeface="Times New Roman" pitchFamily="18" charset="0"/>
              </a:rPr>
              <a:t>℃)</a:t>
            </a:r>
            <a:r>
              <a:rPr lang="zh-CN" altLang="en-US" sz="2400" b="1" smtClean="0">
                <a:latin typeface="Times New Roman" pitchFamily="18" charset="0"/>
              </a:rPr>
              <a:t>可</a:t>
            </a:r>
            <a:r>
              <a:rPr lang="zh-CN" altLang="en-US" sz="2400" b="1" smtClean="0">
                <a:solidFill>
                  <a:srgbClr val="FF0000"/>
                </a:solidFill>
                <a:latin typeface="Times New Roman" pitchFamily="18" charset="0"/>
              </a:rPr>
              <a:t>内衬或喷涂防腐材料以适应各种酸碱溶液测量</a:t>
            </a:r>
            <a:r>
              <a:rPr lang="zh-CN" altLang="en-US" sz="2400" b="1" smtClean="0">
                <a:latin typeface="Times New Roman" pitchFamily="18" charset="0"/>
              </a:rPr>
              <a:t>。信号可以</a:t>
            </a:r>
            <a:r>
              <a:rPr lang="zh-CN" altLang="en-US" sz="2400" b="1" smtClean="0">
                <a:solidFill>
                  <a:srgbClr val="FF0000"/>
                </a:solidFill>
                <a:latin typeface="Times New Roman" pitchFamily="18" charset="0"/>
              </a:rPr>
              <a:t>远传</a:t>
            </a:r>
            <a:r>
              <a:rPr lang="zh-CN" altLang="en-US" sz="2400" b="1" smtClean="0">
                <a:latin typeface="Times New Roman" pitchFamily="18" charset="0"/>
              </a:rPr>
              <a:t>。</a:t>
            </a:r>
          </a:p>
          <a:p>
            <a:pPr eaLnBrk="1" hangingPunct="1">
              <a:lnSpc>
                <a:spcPct val="120000"/>
              </a:lnSpc>
              <a:spcBef>
                <a:spcPct val="0"/>
              </a:spcBef>
              <a:buFont typeface="Wingdings" pitchFamily="2" charset="2"/>
              <a:buNone/>
            </a:pPr>
            <a:r>
              <a:rPr lang="zh-CN" altLang="en-US" sz="2400" b="1" smtClean="0">
                <a:latin typeface="Times New Roman" pitchFamily="18" charset="0"/>
              </a:rPr>
              <a:t>（3）测量低凝固点介质可以选用带有夹套外壳的转子流量计，夹套内通以低温或保温液体（或蒸汽）以防介质蒸发或冷凝。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52578">
                                            <p:txEl>
                                              <p:pRg st="0" end="0"/>
                                            </p:txEl>
                                          </p:spTgt>
                                        </p:tgtEl>
                                        <p:attrNameLst>
                                          <p:attrName>style.visibility</p:attrName>
                                        </p:attrNameLst>
                                      </p:cBhvr>
                                      <p:to>
                                        <p:strVal val="visible"/>
                                      </p:to>
                                    </p:set>
                                    <p:animEffect transition="in" filter="barn(outHorizontal)">
                                      <p:cBhvr>
                                        <p:cTn id="7" dur="300"/>
                                        <p:tgtEl>
                                          <p:spTgt spid="152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152578">
                                            <p:txEl>
                                              <p:pRg st="1" end="1"/>
                                            </p:txEl>
                                          </p:spTgt>
                                        </p:tgtEl>
                                        <p:attrNameLst>
                                          <p:attrName>style.visibility</p:attrName>
                                        </p:attrNameLst>
                                      </p:cBhvr>
                                      <p:to>
                                        <p:strVal val="visible"/>
                                      </p:to>
                                    </p:set>
                                    <p:animEffect transition="in" filter="barn(outHorizontal)">
                                      <p:cBhvr>
                                        <p:cTn id="12" dur="300"/>
                                        <p:tgtEl>
                                          <p:spTgt spid="152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152578">
                                            <p:txEl>
                                              <p:pRg st="2" end="2"/>
                                            </p:txEl>
                                          </p:spTgt>
                                        </p:tgtEl>
                                        <p:attrNameLst>
                                          <p:attrName>style.visibility</p:attrName>
                                        </p:attrNameLst>
                                      </p:cBhvr>
                                      <p:to>
                                        <p:strVal val="visible"/>
                                      </p:to>
                                    </p:set>
                                    <p:animEffect transition="in" filter="barn(outHorizontal)">
                                      <p:cBhvr>
                                        <p:cTn id="17" dur="300"/>
                                        <p:tgtEl>
                                          <p:spTgt spid="1525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152578">
                                            <p:txEl>
                                              <p:pRg st="3" end="3"/>
                                            </p:txEl>
                                          </p:spTgt>
                                        </p:tgtEl>
                                        <p:attrNameLst>
                                          <p:attrName>style.visibility</p:attrName>
                                        </p:attrNameLst>
                                      </p:cBhvr>
                                      <p:to>
                                        <p:strVal val="visible"/>
                                      </p:to>
                                    </p:set>
                                    <p:animEffect transition="in" filter="barn(outHorizontal)">
                                      <p:cBhvr>
                                        <p:cTn id="22" dur="300"/>
                                        <p:tgtEl>
                                          <p:spTgt spid="152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684213" y="1484313"/>
            <a:ext cx="7162800" cy="17986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6、转子流量计的结构及安装</a:t>
            </a:r>
          </a:p>
          <a:p>
            <a:pPr>
              <a:spcBef>
                <a:spcPct val="50000"/>
              </a:spcBef>
            </a:pPr>
            <a:r>
              <a:rPr kumimoji="1" lang="zh-CN" altLang="en-US" sz="3200" b="1">
                <a:latin typeface="Times New Roman" pitchFamily="18" charset="0"/>
              </a:rPr>
              <a:t>   （1）转子流量计浮子可用不锈钢、铝、铜或塑料等材料制造，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53604"/>
                                        </p:tgtEl>
                                        <p:attrNameLst>
                                          <p:attrName>style.visibility</p:attrName>
                                        </p:attrNameLst>
                                      </p:cBhvr>
                                      <p:to>
                                        <p:strVal val="visible"/>
                                      </p:to>
                                    </p:set>
                                    <p:animEffect transition="in" filter="barn(outHorizontal)">
                                      <p:cBhvr>
                                        <p:cTn id="7" dur="3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549275"/>
            <a:ext cx="8572500" cy="5165725"/>
            <a:chOff x="432" y="192"/>
            <a:chExt cx="5040" cy="3264"/>
          </a:xfrm>
        </p:grpSpPr>
        <p:sp>
          <p:nvSpPr>
            <p:cNvPr id="546818" name="Text Box 3"/>
            <p:cNvSpPr txBox="1">
              <a:spLocks noChangeArrowheads="1"/>
            </p:cNvSpPr>
            <p:nvPr/>
          </p:nvSpPr>
          <p:spPr bwMode="auto">
            <a:xfrm>
              <a:off x="4512" y="2400"/>
              <a:ext cx="960" cy="26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阻尼器</a:t>
              </a:r>
            </a:p>
          </p:txBody>
        </p:sp>
        <p:grpSp>
          <p:nvGrpSpPr>
            <p:cNvPr id="546819" name="Group 4"/>
            <p:cNvGrpSpPr>
              <a:grpSpLocks/>
            </p:cNvGrpSpPr>
            <p:nvPr/>
          </p:nvGrpSpPr>
          <p:grpSpPr bwMode="auto">
            <a:xfrm>
              <a:off x="432" y="192"/>
              <a:ext cx="4848" cy="3264"/>
              <a:chOff x="768" y="336"/>
              <a:chExt cx="4848" cy="3264"/>
            </a:xfrm>
          </p:grpSpPr>
          <p:sp>
            <p:nvSpPr>
              <p:cNvPr id="546820" name="Line 5"/>
              <p:cNvSpPr>
                <a:spLocks noChangeShapeType="1"/>
              </p:cNvSpPr>
              <p:nvPr/>
            </p:nvSpPr>
            <p:spPr bwMode="auto">
              <a:xfrm>
                <a:off x="912" y="2448"/>
                <a:ext cx="384" cy="1152"/>
              </a:xfrm>
              <a:prstGeom prst="line">
                <a:avLst/>
              </a:prstGeom>
              <a:noFill/>
              <a:ln w="9525">
                <a:solidFill>
                  <a:schemeClr val="tx1"/>
                </a:solidFill>
                <a:round/>
                <a:headEnd/>
                <a:tailEnd/>
              </a:ln>
            </p:spPr>
            <p:txBody>
              <a:bodyPr/>
              <a:lstStyle/>
              <a:p>
                <a:endParaRPr lang="zh-CN" altLang="en-US"/>
              </a:p>
            </p:txBody>
          </p:sp>
          <p:sp>
            <p:nvSpPr>
              <p:cNvPr id="546821" name="Line 6"/>
              <p:cNvSpPr>
                <a:spLocks noChangeShapeType="1"/>
              </p:cNvSpPr>
              <p:nvPr/>
            </p:nvSpPr>
            <p:spPr bwMode="auto">
              <a:xfrm rot="2100000">
                <a:off x="1584" y="2439"/>
                <a:ext cx="384" cy="1152"/>
              </a:xfrm>
              <a:prstGeom prst="line">
                <a:avLst/>
              </a:prstGeom>
              <a:noFill/>
              <a:ln w="9525">
                <a:solidFill>
                  <a:schemeClr val="tx1"/>
                </a:solidFill>
                <a:round/>
                <a:headEnd/>
                <a:tailEnd/>
              </a:ln>
            </p:spPr>
            <p:txBody>
              <a:bodyPr/>
              <a:lstStyle/>
              <a:p>
                <a:endParaRPr lang="zh-CN" altLang="en-US"/>
              </a:p>
            </p:txBody>
          </p:sp>
          <p:sp>
            <p:nvSpPr>
              <p:cNvPr id="546822" name="Line 7"/>
              <p:cNvSpPr>
                <a:spLocks noChangeShapeType="1"/>
              </p:cNvSpPr>
              <p:nvPr/>
            </p:nvSpPr>
            <p:spPr bwMode="auto">
              <a:xfrm>
                <a:off x="768" y="2592"/>
                <a:ext cx="1536" cy="0"/>
              </a:xfrm>
              <a:prstGeom prst="line">
                <a:avLst/>
              </a:prstGeom>
              <a:noFill/>
              <a:ln w="9525">
                <a:solidFill>
                  <a:schemeClr val="tx1"/>
                </a:solidFill>
                <a:prstDash val="lgDashDot"/>
                <a:round/>
                <a:headEnd/>
                <a:tailEnd/>
              </a:ln>
            </p:spPr>
            <p:txBody>
              <a:bodyPr/>
              <a:lstStyle/>
              <a:p>
                <a:endParaRPr lang="zh-CN" altLang="en-US"/>
              </a:p>
            </p:txBody>
          </p:sp>
          <p:sp>
            <p:nvSpPr>
              <p:cNvPr id="546823" name="Text Box 8"/>
              <p:cNvSpPr txBox="1">
                <a:spLocks noChangeArrowheads="1"/>
              </p:cNvSpPr>
              <p:nvPr/>
            </p:nvSpPr>
            <p:spPr bwMode="auto">
              <a:xfrm>
                <a:off x="2351" y="2016"/>
                <a:ext cx="720" cy="26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杠杆</a:t>
                </a:r>
              </a:p>
            </p:txBody>
          </p:sp>
          <p:sp>
            <p:nvSpPr>
              <p:cNvPr id="546824" name="Text Box 9"/>
              <p:cNvSpPr txBox="1">
                <a:spLocks noChangeArrowheads="1"/>
              </p:cNvSpPr>
              <p:nvPr/>
            </p:nvSpPr>
            <p:spPr bwMode="auto">
              <a:xfrm>
                <a:off x="4080" y="3024"/>
                <a:ext cx="1536" cy="26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连杆机构</a:t>
                </a:r>
              </a:p>
            </p:txBody>
          </p:sp>
          <p:sp>
            <p:nvSpPr>
              <p:cNvPr id="546825" name="Text Box 10"/>
              <p:cNvSpPr txBox="1">
                <a:spLocks noChangeArrowheads="1"/>
              </p:cNvSpPr>
              <p:nvPr/>
            </p:nvSpPr>
            <p:spPr bwMode="auto">
              <a:xfrm>
                <a:off x="4848" y="1267"/>
                <a:ext cx="671" cy="26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配重</a:t>
                </a:r>
              </a:p>
            </p:txBody>
          </p:sp>
          <p:grpSp>
            <p:nvGrpSpPr>
              <p:cNvPr id="546826" name="Group 11"/>
              <p:cNvGrpSpPr>
                <a:grpSpLocks/>
              </p:cNvGrpSpPr>
              <p:nvPr/>
            </p:nvGrpSpPr>
            <p:grpSpPr bwMode="auto">
              <a:xfrm>
                <a:off x="1296" y="2928"/>
                <a:ext cx="301" cy="384"/>
                <a:chOff x="1251" y="1968"/>
                <a:chExt cx="301" cy="384"/>
              </a:xfrm>
            </p:grpSpPr>
            <p:sp>
              <p:nvSpPr>
                <p:cNvPr id="546925" name="Rectangle 12"/>
                <p:cNvSpPr>
                  <a:spLocks noChangeArrowheads="1"/>
                </p:cNvSpPr>
                <p:nvPr/>
              </p:nvSpPr>
              <p:spPr bwMode="auto">
                <a:xfrm>
                  <a:off x="1257" y="2016"/>
                  <a:ext cx="295" cy="48"/>
                </a:xfrm>
                <a:prstGeom prst="rect">
                  <a:avLst/>
                </a:prstGeom>
                <a:solidFill>
                  <a:srgbClr val="CC99FF"/>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926" name="AutoShape 13"/>
                <p:cNvSpPr>
                  <a:spLocks noChangeArrowheads="1"/>
                </p:cNvSpPr>
                <p:nvPr/>
              </p:nvSpPr>
              <p:spPr bwMode="auto">
                <a:xfrm rot="10800000">
                  <a:off x="1251" y="1968"/>
                  <a:ext cx="295" cy="48"/>
                </a:xfrm>
                <a:custGeom>
                  <a:avLst/>
                  <a:gdLst>
                    <a:gd name="T0" fmla="*/ 4 w 21600"/>
                    <a:gd name="T1" fmla="*/ 0 h 21600"/>
                    <a:gd name="T2" fmla="*/ 2 w 21600"/>
                    <a:gd name="T3" fmla="*/ 0 h 21600"/>
                    <a:gd name="T4" fmla="*/ 1 w 21600"/>
                    <a:gd name="T5" fmla="*/ 0 h 21600"/>
                    <a:gd name="T6" fmla="*/ 2 w 21600"/>
                    <a:gd name="T7" fmla="*/ 0 h 21600"/>
                    <a:gd name="T8" fmla="*/ 0 60000 65536"/>
                    <a:gd name="T9" fmla="*/ 0 60000 65536"/>
                    <a:gd name="T10" fmla="*/ 0 60000 65536"/>
                    <a:gd name="T11" fmla="*/ 0 60000 65536"/>
                    <a:gd name="T12" fmla="*/ 4466 w 21600"/>
                    <a:gd name="T13" fmla="*/ 4500 h 21600"/>
                    <a:gd name="T14" fmla="*/ 17134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p:spPr>
              <p:txBody>
                <a:bodyPr wrap="none" anchor="ctr"/>
                <a:lstStyle/>
                <a:p>
                  <a:endParaRPr lang="zh-CN" altLang="en-US"/>
                </a:p>
              </p:txBody>
            </p:sp>
            <p:sp>
              <p:nvSpPr>
                <p:cNvPr id="546927" name="Rectangle 14"/>
                <p:cNvSpPr>
                  <a:spLocks noChangeArrowheads="1"/>
                </p:cNvSpPr>
                <p:nvPr/>
              </p:nvSpPr>
              <p:spPr bwMode="auto">
                <a:xfrm>
                  <a:off x="1335" y="2064"/>
                  <a:ext cx="144" cy="288"/>
                </a:xfrm>
                <a:prstGeom prst="rect">
                  <a:avLst/>
                </a:prstGeom>
                <a:solidFill>
                  <a:srgbClr val="CC99FF"/>
                </a:solidFill>
                <a:ln w="9525">
                  <a:solidFill>
                    <a:schemeClr val="tx1"/>
                  </a:solidFill>
                  <a:miter lim="800000"/>
                  <a:headEnd/>
                  <a:tailEnd/>
                </a:ln>
              </p:spPr>
              <p:txBody>
                <a:bodyPr wrap="none" anchor="ctr"/>
                <a:lstStyle/>
                <a:p>
                  <a:endParaRPr lang="zh-CN" altLang="en-US" sz="2400">
                    <a:latin typeface="Calibri" pitchFamily="34" charset="0"/>
                  </a:endParaRPr>
                </a:p>
              </p:txBody>
            </p:sp>
          </p:grpSp>
          <p:sp>
            <p:nvSpPr>
              <p:cNvPr id="546827" name="Line 15"/>
              <p:cNvSpPr>
                <a:spLocks noChangeShapeType="1"/>
              </p:cNvSpPr>
              <p:nvPr/>
            </p:nvSpPr>
            <p:spPr bwMode="auto">
              <a:xfrm>
                <a:off x="1968" y="2448"/>
                <a:ext cx="288" cy="0"/>
              </a:xfrm>
              <a:prstGeom prst="line">
                <a:avLst/>
              </a:prstGeom>
              <a:noFill/>
              <a:ln w="9525">
                <a:solidFill>
                  <a:schemeClr val="tx1"/>
                </a:solidFill>
                <a:round/>
                <a:headEnd/>
                <a:tailEnd/>
              </a:ln>
            </p:spPr>
            <p:txBody>
              <a:bodyPr/>
              <a:lstStyle/>
              <a:p>
                <a:endParaRPr lang="zh-CN" altLang="en-US"/>
              </a:p>
            </p:txBody>
          </p:sp>
          <p:sp>
            <p:nvSpPr>
              <p:cNvPr id="546828" name="Line 16"/>
              <p:cNvSpPr>
                <a:spLocks noChangeShapeType="1"/>
              </p:cNvSpPr>
              <p:nvPr/>
            </p:nvSpPr>
            <p:spPr bwMode="auto">
              <a:xfrm flipV="1">
                <a:off x="1440" y="1824"/>
                <a:ext cx="0" cy="1104"/>
              </a:xfrm>
              <a:prstGeom prst="line">
                <a:avLst/>
              </a:prstGeom>
              <a:noFill/>
              <a:ln w="9525">
                <a:solidFill>
                  <a:schemeClr val="tx1"/>
                </a:solidFill>
                <a:round/>
                <a:headEnd/>
                <a:tailEnd/>
              </a:ln>
            </p:spPr>
            <p:txBody>
              <a:bodyPr/>
              <a:lstStyle/>
              <a:p>
                <a:endParaRPr lang="zh-CN" altLang="en-US"/>
              </a:p>
            </p:txBody>
          </p:sp>
          <p:sp>
            <p:nvSpPr>
              <p:cNvPr id="546829" name="Rectangle 17"/>
              <p:cNvSpPr>
                <a:spLocks noChangeArrowheads="1"/>
              </p:cNvSpPr>
              <p:nvPr/>
            </p:nvSpPr>
            <p:spPr bwMode="auto">
              <a:xfrm>
                <a:off x="1302" y="1344"/>
                <a:ext cx="240" cy="24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i="1">
                    <a:latin typeface="Times New Roman" pitchFamily="18" charset="0"/>
                  </a:rPr>
                  <a:t>N</a:t>
                </a:r>
              </a:p>
            </p:txBody>
          </p:sp>
          <p:sp>
            <p:nvSpPr>
              <p:cNvPr id="546830" name="Rectangle 18"/>
              <p:cNvSpPr>
                <a:spLocks noChangeArrowheads="1"/>
              </p:cNvSpPr>
              <p:nvPr/>
            </p:nvSpPr>
            <p:spPr bwMode="auto">
              <a:xfrm>
                <a:off x="1302" y="1584"/>
                <a:ext cx="240" cy="24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i="1">
                    <a:latin typeface="Times New Roman" pitchFamily="18" charset="0"/>
                  </a:rPr>
                  <a:t>S</a:t>
                </a:r>
              </a:p>
            </p:txBody>
          </p:sp>
          <p:sp>
            <p:nvSpPr>
              <p:cNvPr id="546831" name="AutoShape 19"/>
              <p:cNvSpPr>
                <a:spLocks noChangeArrowheads="1"/>
              </p:cNvSpPr>
              <p:nvPr/>
            </p:nvSpPr>
            <p:spPr bwMode="auto">
              <a:xfrm rot="6000000">
                <a:off x="1990" y="1226"/>
                <a:ext cx="99" cy="624"/>
              </a:xfrm>
              <a:prstGeom prst="can">
                <a:avLst>
                  <a:gd name="adj" fmla="val 157576"/>
                </a:avLst>
              </a:prstGeom>
              <a:solidFill>
                <a:srgbClr val="FFFF99"/>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32" name="AutoShape 20"/>
              <p:cNvSpPr>
                <a:spLocks noChangeArrowheads="1"/>
              </p:cNvSpPr>
              <p:nvPr/>
            </p:nvSpPr>
            <p:spPr bwMode="auto">
              <a:xfrm rot="6000000">
                <a:off x="1510" y="1466"/>
                <a:ext cx="99" cy="624"/>
              </a:xfrm>
              <a:prstGeom prst="can">
                <a:avLst>
                  <a:gd name="adj" fmla="val 157576"/>
                </a:avLst>
              </a:prstGeom>
              <a:solidFill>
                <a:srgbClr val="FFFF99"/>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33" name="Line 21"/>
              <p:cNvSpPr>
                <a:spLocks noChangeShapeType="1"/>
              </p:cNvSpPr>
              <p:nvPr/>
            </p:nvSpPr>
            <p:spPr bwMode="auto">
              <a:xfrm>
                <a:off x="2352" y="1584"/>
                <a:ext cx="192" cy="48"/>
              </a:xfrm>
              <a:prstGeom prst="line">
                <a:avLst/>
              </a:prstGeom>
              <a:noFill/>
              <a:ln w="9525">
                <a:solidFill>
                  <a:schemeClr val="tx1"/>
                </a:solidFill>
                <a:round/>
                <a:headEnd/>
                <a:tailEnd/>
              </a:ln>
            </p:spPr>
            <p:txBody>
              <a:bodyPr/>
              <a:lstStyle/>
              <a:p>
                <a:endParaRPr lang="zh-CN" altLang="en-US"/>
              </a:p>
            </p:txBody>
          </p:sp>
          <p:sp>
            <p:nvSpPr>
              <p:cNvPr id="546834" name="Line 22"/>
              <p:cNvSpPr>
                <a:spLocks noChangeShapeType="1"/>
              </p:cNvSpPr>
              <p:nvPr/>
            </p:nvSpPr>
            <p:spPr bwMode="auto">
              <a:xfrm>
                <a:off x="1872" y="1845"/>
                <a:ext cx="192" cy="48"/>
              </a:xfrm>
              <a:prstGeom prst="line">
                <a:avLst/>
              </a:prstGeom>
              <a:noFill/>
              <a:ln w="9525">
                <a:solidFill>
                  <a:schemeClr val="tx1"/>
                </a:solidFill>
                <a:round/>
                <a:headEnd/>
                <a:tailEnd/>
              </a:ln>
            </p:spPr>
            <p:txBody>
              <a:bodyPr/>
              <a:lstStyle/>
              <a:p>
                <a:endParaRPr lang="zh-CN" altLang="en-US"/>
              </a:p>
            </p:txBody>
          </p:sp>
          <p:sp>
            <p:nvSpPr>
              <p:cNvPr id="546835" name="Line 23"/>
              <p:cNvSpPr>
                <a:spLocks noChangeShapeType="1"/>
              </p:cNvSpPr>
              <p:nvPr/>
            </p:nvSpPr>
            <p:spPr bwMode="auto">
              <a:xfrm flipH="1">
                <a:off x="2064" y="1632"/>
                <a:ext cx="458" cy="265"/>
              </a:xfrm>
              <a:prstGeom prst="line">
                <a:avLst/>
              </a:prstGeom>
              <a:noFill/>
              <a:ln w="9525">
                <a:solidFill>
                  <a:schemeClr val="tx1"/>
                </a:solidFill>
                <a:round/>
                <a:headEnd/>
                <a:tailEnd/>
              </a:ln>
            </p:spPr>
            <p:txBody>
              <a:bodyPr/>
              <a:lstStyle/>
              <a:p>
                <a:endParaRPr lang="zh-CN" altLang="en-US"/>
              </a:p>
            </p:txBody>
          </p:sp>
          <p:sp>
            <p:nvSpPr>
              <p:cNvPr id="546836" name="Line 24"/>
              <p:cNvSpPr>
                <a:spLocks noChangeShapeType="1"/>
              </p:cNvSpPr>
              <p:nvPr/>
            </p:nvSpPr>
            <p:spPr bwMode="auto">
              <a:xfrm>
                <a:off x="2304" y="1776"/>
                <a:ext cx="2592" cy="0"/>
              </a:xfrm>
              <a:prstGeom prst="line">
                <a:avLst/>
              </a:prstGeom>
              <a:noFill/>
              <a:ln w="9525">
                <a:solidFill>
                  <a:schemeClr val="tx1"/>
                </a:solidFill>
                <a:round/>
                <a:headEnd/>
                <a:tailEnd/>
              </a:ln>
            </p:spPr>
            <p:txBody>
              <a:bodyPr/>
              <a:lstStyle/>
              <a:p>
                <a:endParaRPr lang="zh-CN" altLang="en-US"/>
              </a:p>
            </p:txBody>
          </p:sp>
          <p:sp>
            <p:nvSpPr>
              <p:cNvPr id="546837" name="Rectangle 25"/>
              <p:cNvSpPr>
                <a:spLocks noChangeArrowheads="1"/>
              </p:cNvSpPr>
              <p:nvPr/>
            </p:nvSpPr>
            <p:spPr bwMode="auto">
              <a:xfrm>
                <a:off x="4896" y="1728"/>
                <a:ext cx="192" cy="96"/>
              </a:xfrm>
              <a:prstGeom prst="rect">
                <a:avLst/>
              </a:prstGeom>
              <a:solidFill>
                <a:schemeClr val="bg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838" name="Line 26"/>
              <p:cNvSpPr>
                <a:spLocks noChangeShapeType="1"/>
              </p:cNvSpPr>
              <p:nvPr/>
            </p:nvSpPr>
            <p:spPr bwMode="auto">
              <a:xfrm>
                <a:off x="5088" y="1776"/>
                <a:ext cx="144" cy="0"/>
              </a:xfrm>
              <a:prstGeom prst="line">
                <a:avLst/>
              </a:prstGeom>
              <a:noFill/>
              <a:ln w="9525">
                <a:solidFill>
                  <a:schemeClr val="tx1"/>
                </a:solidFill>
                <a:round/>
                <a:headEnd/>
                <a:tailEnd/>
              </a:ln>
            </p:spPr>
            <p:txBody>
              <a:bodyPr/>
              <a:lstStyle/>
              <a:p>
                <a:endParaRPr lang="zh-CN" altLang="en-US"/>
              </a:p>
            </p:txBody>
          </p:sp>
          <p:sp>
            <p:nvSpPr>
              <p:cNvPr id="546839" name="Oval 27"/>
              <p:cNvSpPr>
                <a:spLocks noChangeArrowheads="1"/>
              </p:cNvSpPr>
              <p:nvPr/>
            </p:nvSpPr>
            <p:spPr bwMode="auto">
              <a:xfrm>
                <a:off x="5232" y="1760"/>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40" name="Line 28"/>
              <p:cNvSpPr>
                <a:spLocks noChangeShapeType="1"/>
              </p:cNvSpPr>
              <p:nvPr/>
            </p:nvSpPr>
            <p:spPr bwMode="auto">
              <a:xfrm>
                <a:off x="3120" y="960"/>
                <a:ext cx="0" cy="1344"/>
              </a:xfrm>
              <a:prstGeom prst="line">
                <a:avLst/>
              </a:prstGeom>
              <a:noFill/>
              <a:ln w="9525">
                <a:solidFill>
                  <a:schemeClr val="tx1"/>
                </a:solidFill>
                <a:round/>
                <a:headEnd/>
                <a:tailEnd/>
              </a:ln>
            </p:spPr>
            <p:txBody>
              <a:bodyPr/>
              <a:lstStyle/>
              <a:p>
                <a:endParaRPr lang="zh-CN" altLang="en-US"/>
              </a:p>
            </p:txBody>
          </p:sp>
          <p:sp>
            <p:nvSpPr>
              <p:cNvPr id="546841" name="Oval 29"/>
              <p:cNvSpPr>
                <a:spLocks noChangeArrowheads="1"/>
              </p:cNvSpPr>
              <p:nvPr/>
            </p:nvSpPr>
            <p:spPr bwMode="auto">
              <a:xfrm>
                <a:off x="3098" y="926"/>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42" name="Oval 30"/>
              <p:cNvSpPr>
                <a:spLocks noChangeArrowheads="1"/>
              </p:cNvSpPr>
              <p:nvPr/>
            </p:nvSpPr>
            <p:spPr bwMode="auto">
              <a:xfrm>
                <a:off x="3105" y="2304"/>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43" name="Oval 31"/>
              <p:cNvSpPr>
                <a:spLocks noChangeArrowheads="1"/>
              </p:cNvSpPr>
              <p:nvPr/>
            </p:nvSpPr>
            <p:spPr bwMode="auto">
              <a:xfrm>
                <a:off x="4080" y="2523"/>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grpSp>
            <p:nvGrpSpPr>
              <p:cNvPr id="546844" name="Group 32"/>
              <p:cNvGrpSpPr>
                <a:grpSpLocks/>
              </p:cNvGrpSpPr>
              <p:nvPr/>
            </p:nvGrpSpPr>
            <p:grpSpPr bwMode="auto">
              <a:xfrm>
                <a:off x="4080" y="1824"/>
                <a:ext cx="257" cy="259"/>
                <a:chOff x="3456" y="2870"/>
                <a:chExt cx="257" cy="259"/>
              </a:xfrm>
            </p:grpSpPr>
            <p:sp>
              <p:nvSpPr>
                <p:cNvPr id="546919" name="Oval 33"/>
                <p:cNvSpPr>
                  <a:spLocks noChangeArrowheads="1"/>
                </p:cNvSpPr>
                <p:nvPr/>
              </p:nvSpPr>
              <p:spPr bwMode="auto">
                <a:xfrm>
                  <a:off x="3594" y="2870"/>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920" name="AutoShape 34"/>
                <p:cNvSpPr>
                  <a:spLocks noChangeArrowheads="1"/>
                </p:cNvSpPr>
                <p:nvPr/>
              </p:nvSpPr>
              <p:spPr bwMode="auto">
                <a:xfrm>
                  <a:off x="3507" y="2901"/>
                  <a:ext cx="206" cy="15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921" name="Line 35"/>
                <p:cNvSpPr>
                  <a:spLocks noChangeShapeType="1"/>
                </p:cNvSpPr>
                <p:nvPr/>
              </p:nvSpPr>
              <p:spPr bwMode="auto">
                <a:xfrm flipH="1">
                  <a:off x="3456" y="3060"/>
                  <a:ext cx="69" cy="63"/>
                </a:xfrm>
                <a:prstGeom prst="line">
                  <a:avLst/>
                </a:prstGeom>
                <a:noFill/>
                <a:ln w="9525">
                  <a:solidFill>
                    <a:schemeClr val="tx1"/>
                  </a:solidFill>
                  <a:round/>
                  <a:headEnd/>
                  <a:tailEnd/>
                </a:ln>
              </p:spPr>
              <p:txBody>
                <a:bodyPr/>
                <a:lstStyle/>
                <a:p>
                  <a:endParaRPr lang="zh-CN" altLang="en-US"/>
                </a:p>
              </p:txBody>
            </p:sp>
            <p:sp>
              <p:nvSpPr>
                <p:cNvPr id="546922" name="Line 36"/>
                <p:cNvSpPr>
                  <a:spLocks noChangeShapeType="1"/>
                </p:cNvSpPr>
                <p:nvPr/>
              </p:nvSpPr>
              <p:spPr bwMode="auto">
                <a:xfrm flipH="1">
                  <a:off x="3518" y="3060"/>
                  <a:ext cx="69" cy="63"/>
                </a:xfrm>
                <a:prstGeom prst="line">
                  <a:avLst/>
                </a:prstGeom>
                <a:noFill/>
                <a:ln w="9525">
                  <a:solidFill>
                    <a:schemeClr val="tx1"/>
                  </a:solidFill>
                  <a:round/>
                  <a:headEnd/>
                  <a:tailEnd/>
                </a:ln>
              </p:spPr>
              <p:txBody>
                <a:bodyPr/>
                <a:lstStyle/>
                <a:p>
                  <a:endParaRPr lang="zh-CN" altLang="en-US"/>
                </a:p>
              </p:txBody>
            </p:sp>
            <p:sp>
              <p:nvSpPr>
                <p:cNvPr id="546923" name="Line 37"/>
                <p:cNvSpPr>
                  <a:spLocks noChangeShapeType="1"/>
                </p:cNvSpPr>
                <p:nvPr/>
              </p:nvSpPr>
              <p:spPr bwMode="auto">
                <a:xfrm flipH="1">
                  <a:off x="3572" y="3060"/>
                  <a:ext cx="68" cy="63"/>
                </a:xfrm>
                <a:prstGeom prst="line">
                  <a:avLst/>
                </a:prstGeom>
                <a:noFill/>
                <a:ln w="9525">
                  <a:solidFill>
                    <a:schemeClr val="tx1"/>
                  </a:solidFill>
                  <a:round/>
                  <a:headEnd/>
                  <a:tailEnd/>
                </a:ln>
              </p:spPr>
              <p:txBody>
                <a:bodyPr/>
                <a:lstStyle/>
                <a:p>
                  <a:endParaRPr lang="zh-CN" altLang="en-US"/>
                </a:p>
              </p:txBody>
            </p:sp>
            <p:sp>
              <p:nvSpPr>
                <p:cNvPr id="546924" name="Line 38"/>
                <p:cNvSpPr>
                  <a:spLocks noChangeShapeType="1"/>
                </p:cNvSpPr>
                <p:nvPr/>
              </p:nvSpPr>
              <p:spPr bwMode="auto">
                <a:xfrm flipH="1">
                  <a:off x="3615" y="3066"/>
                  <a:ext cx="68" cy="63"/>
                </a:xfrm>
                <a:prstGeom prst="line">
                  <a:avLst/>
                </a:prstGeom>
                <a:noFill/>
                <a:ln w="9525">
                  <a:solidFill>
                    <a:schemeClr val="tx1"/>
                  </a:solidFill>
                  <a:round/>
                  <a:headEnd/>
                  <a:tailEnd/>
                </a:ln>
              </p:spPr>
              <p:txBody>
                <a:bodyPr/>
                <a:lstStyle/>
                <a:p>
                  <a:endParaRPr lang="zh-CN" altLang="en-US"/>
                </a:p>
              </p:txBody>
            </p:sp>
          </p:grpSp>
          <p:grpSp>
            <p:nvGrpSpPr>
              <p:cNvPr id="546845" name="Group 39"/>
              <p:cNvGrpSpPr>
                <a:grpSpLocks/>
              </p:cNvGrpSpPr>
              <p:nvPr/>
            </p:nvGrpSpPr>
            <p:grpSpPr bwMode="auto">
              <a:xfrm rot="10800000">
                <a:off x="3696" y="2073"/>
                <a:ext cx="257" cy="259"/>
                <a:chOff x="3456" y="2870"/>
                <a:chExt cx="257" cy="259"/>
              </a:xfrm>
            </p:grpSpPr>
            <p:sp>
              <p:nvSpPr>
                <p:cNvPr id="546913" name="Oval 40"/>
                <p:cNvSpPr>
                  <a:spLocks noChangeArrowheads="1"/>
                </p:cNvSpPr>
                <p:nvPr/>
              </p:nvSpPr>
              <p:spPr bwMode="auto">
                <a:xfrm>
                  <a:off x="3594" y="2870"/>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914" name="AutoShape 41"/>
                <p:cNvSpPr>
                  <a:spLocks noChangeArrowheads="1"/>
                </p:cNvSpPr>
                <p:nvPr/>
              </p:nvSpPr>
              <p:spPr bwMode="auto">
                <a:xfrm>
                  <a:off x="3507" y="2901"/>
                  <a:ext cx="206" cy="15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915" name="Line 42"/>
                <p:cNvSpPr>
                  <a:spLocks noChangeShapeType="1"/>
                </p:cNvSpPr>
                <p:nvPr/>
              </p:nvSpPr>
              <p:spPr bwMode="auto">
                <a:xfrm flipH="1">
                  <a:off x="3456" y="3060"/>
                  <a:ext cx="69" cy="63"/>
                </a:xfrm>
                <a:prstGeom prst="line">
                  <a:avLst/>
                </a:prstGeom>
                <a:noFill/>
                <a:ln w="9525">
                  <a:solidFill>
                    <a:schemeClr val="tx1"/>
                  </a:solidFill>
                  <a:round/>
                  <a:headEnd/>
                  <a:tailEnd/>
                </a:ln>
              </p:spPr>
              <p:txBody>
                <a:bodyPr/>
                <a:lstStyle/>
                <a:p>
                  <a:endParaRPr lang="zh-CN" altLang="en-US"/>
                </a:p>
              </p:txBody>
            </p:sp>
            <p:sp>
              <p:nvSpPr>
                <p:cNvPr id="546916" name="Line 43"/>
                <p:cNvSpPr>
                  <a:spLocks noChangeShapeType="1"/>
                </p:cNvSpPr>
                <p:nvPr/>
              </p:nvSpPr>
              <p:spPr bwMode="auto">
                <a:xfrm flipH="1">
                  <a:off x="3518" y="3060"/>
                  <a:ext cx="69" cy="63"/>
                </a:xfrm>
                <a:prstGeom prst="line">
                  <a:avLst/>
                </a:prstGeom>
                <a:noFill/>
                <a:ln w="9525">
                  <a:solidFill>
                    <a:schemeClr val="tx1"/>
                  </a:solidFill>
                  <a:round/>
                  <a:headEnd/>
                  <a:tailEnd/>
                </a:ln>
              </p:spPr>
              <p:txBody>
                <a:bodyPr/>
                <a:lstStyle/>
                <a:p>
                  <a:endParaRPr lang="zh-CN" altLang="en-US"/>
                </a:p>
              </p:txBody>
            </p:sp>
            <p:sp>
              <p:nvSpPr>
                <p:cNvPr id="546917" name="Line 44"/>
                <p:cNvSpPr>
                  <a:spLocks noChangeShapeType="1"/>
                </p:cNvSpPr>
                <p:nvPr/>
              </p:nvSpPr>
              <p:spPr bwMode="auto">
                <a:xfrm flipH="1">
                  <a:off x="3572" y="3060"/>
                  <a:ext cx="68" cy="63"/>
                </a:xfrm>
                <a:prstGeom prst="line">
                  <a:avLst/>
                </a:prstGeom>
                <a:noFill/>
                <a:ln w="9525">
                  <a:solidFill>
                    <a:schemeClr val="tx1"/>
                  </a:solidFill>
                  <a:round/>
                  <a:headEnd/>
                  <a:tailEnd/>
                </a:ln>
              </p:spPr>
              <p:txBody>
                <a:bodyPr/>
                <a:lstStyle/>
                <a:p>
                  <a:endParaRPr lang="zh-CN" altLang="en-US"/>
                </a:p>
              </p:txBody>
            </p:sp>
            <p:sp>
              <p:nvSpPr>
                <p:cNvPr id="546918" name="Line 45"/>
                <p:cNvSpPr>
                  <a:spLocks noChangeShapeType="1"/>
                </p:cNvSpPr>
                <p:nvPr/>
              </p:nvSpPr>
              <p:spPr bwMode="auto">
                <a:xfrm flipH="1">
                  <a:off x="3615" y="3066"/>
                  <a:ext cx="68" cy="63"/>
                </a:xfrm>
                <a:prstGeom prst="line">
                  <a:avLst/>
                </a:prstGeom>
                <a:noFill/>
                <a:ln w="9525">
                  <a:solidFill>
                    <a:schemeClr val="tx1"/>
                  </a:solidFill>
                  <a:round/>
                  <a:headEnd/>
                  <a:tailEnd/>
                </a:ln>
              </p:spPr>
              <p:txBody>
                <a:bodyPr/>
                <a:lstStyle/>
                <a:p>
                  <a:endParaRPr lang="zh-CN" altLang="en-US"/>
                </a:p>
              </p:txBody>
            </p:sp>
          </p:grpSp>
          <p:sp>
            <p:nvSpPr>
              <p:cNvPr id="546846" name="Line 46"/>
              <p:cNvSpPr>
                <a:spLocks noChangeShapeType="1"/>
              </p:cNvSpPr>
              <p:nvPr/>
            </p:nvSpPr>
            <p:spPr bwMode="auto">
              <a:xfrm>
                <a:off x="3147" y="2316"/>
                <a:ext cx="624" cy="0"/>
              </a:xfrm>
              <a:prstGeom prst="line">
                <a:avLst/>
              </a:prstGeom>
              <a:noFill/>
              <a:ln w="9525">
                <a:solidFill>
                  <a:schemeClr val="tx1"/>
                </a:solidFill>
                <a:round/>
                <a:headEnd/>
                <a:tailEnd/>
              </a:ln>
            </p:spPr>
            <p:txBody>
              <a:bodyPr/>
              <a:lstStyle/>
              <a:p>
                <a:endParaRPr lang="zh-CN" altLang="en-US"/>
              </a:p>
            </p:txBody>
          </p:sp>
          <p:sp>
            <p:nvSpPr>
              <p:cNvPr id="546847" name="Line 47"/>
              <p:cNvSpPr>
                <a:spLocks noChangeShapeType="1"/>
              </p:cNvSpPr>
              <p:nvPr/>
            </p:nvSpPr>
            <p:spPr bwMode="auto">
              <a:xfrm>
                <a:off x="3792" y="2334"/>
                <a:ext cx="288" cy="192"/>
              </a:xfrm>
              <a:prstGeom prst="line">
                <a:avLst/>
              </a:prstGeom>
              <a:noFill/>
              <a:ln w="9525">
                <a:solidFill>
                  <a:schemeClr val="tx1"/>
                </a:solidFill>
                <a:round/>
                <a:headEnd/>
                <a:tailEnd/>
              </a:ln>
            </p:spPr>
            <p:txBody>
              <a:bodyPr/>
              <a:lstStyle/>
              <a:p>
                <a:endParaRPr lang="zh-CN" altLang="en-US"/>
              </a:p>
            </p:txBody>
          </p:sp>
          <p:sp>
            <p:nvSpPr>
              <p:cNvPr id="546848" name="Line 48"/>
              <p:cNvSpPr>
                <a:spLocks noChangeShapeType="1"/>
              </p:cNvSpPr>
              <p:nvPr/>
            </p:nvSpPr>
            <p:spPr bwMode="auto">
              <a:xfrm>
                <a:off x="4245" y="1842"/>
                <a:ext cx="288" cy="192"/>
              </a:xfrm>
              <a:prstGeom prst="line">
                <a:avLst/>
              </a:prstGeom>
              <a:noFill/>
              <a:ln w="9525">
                <a:solidFill>
                  <a:schemeClr val="tx1"/>
                </a:solidFill>
                <a:round/>
                <a:headEnd/>
                <a:tailEnd/>
              </a:ln>
            </p:spPr>
            <p:txBody>
              <a:bodyPr/>
              <a:lstStyle/>
              <a:p>
                <a:endParaRPr lang="zh-CN" altLang="en-US"/>
              </a:p>
            </p:txBody>
          </p:sp>
          <p:sp>
            <p:nvSpPr>
              <p:cNvPr id="546849" name="Oval 49"/>
              <p:cNvSpPr>
                <a:spLocks noChangeArrowheads="1"/>
              </p:cNvSpPr>
              <p:nvPr/>
            </p:nvSpPr>
            <p:spPr bwMode="auto">
              <a:xfrm>
                <a:off x="4539" y="2030"/>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50" name="Line 50"/>
              <p:cNvSpPr>
                <a:spLocks noChangeShapeType="1"/>
              </p:cNvSpPr>
              <p:nvPr/>
            </p:nvSpPr>
            <p:spPr bwMode="auto">
              <a:xfrm flipH="1">
                <a:off x="4128" y="2064"/>
                <a:ext cx="432" cy="480"/>
              </a:xfrm>
              <a:prstGeom prst="line">
                <a:avLst/>
              </a:prstGeom>
              <a:noFill/>
              <a:ln w="9525">
                <a:solidFill>
                  <a:schemeClr val="tx1"/>
                </a:solidFill>
                <a:round/>
                <a:headEnd/>
                <a:tailEnd/>
              </a:ln>
            </p:spPr>
            <p:txBody>
              <a:bodyPr/>
              <a:lstStyle/>
              <a:p>
                <a:endParaRPr lang="zh-CN" altLang="en-US"/>
              </a:p>
            </p:txBody>
          </p:sp>
          <p:sp>
            <p:nvSpPr>
              <p:cNvPr id="546851" name="Line 51"/>
              <p:cNvSpPr>
                <a:spLocks noChangeShapeType="1"/>
              </p:cNvSpPr>
              <p:nvPr/>
            </p:nvSpPr>
            <p:spPr bwMode="auto">
              <a:xfrm flipH="1">
                <a:off x="3552" y="2343"/>
                <a:ext cx="228" cy="681"/>
              </a:xfrm>
              <a:prstGeom prst="line">
                <a:avLst/>
              </a:prstGeom>
              <a:noFill/>
              <a:ln w="9525">
                <a:solidFill>
                  <a:schemeClr val="tx1"/>
                </a:solidFill>
                <a:round/>
                <a:headEnd/>
                <a:tailEnd type="triangle" w="med" len="med"/>
              </a:ln>
            </p:spPr>
            <p:txBody>
              <a:bodyPr/>
              <a:lstStyle/>
              <a:p>
                <a:endParaRPr lang="zh-CN" altLang="en-US"/>
              </a:p>
            </p:txBody>
          </p:sp>
          <p:sp>
            <p:nvSpPr>
              <p:cNvPr id="546852" name="Arc 52"/>
              <p:cNvSpPr>
                <a:spLocks/>
              </p:cNvSpPr>
              <p:nvPr/>
            </p:nvSpPr>
            <p:spPr bwMode="auto">
              <a:xfrm rot="6300000">
                <a:off x="3322" y="2582"/>
                <a:ext cx="407" cy="1004"/>
              </a:xfrm>
              <a:custGeom>
                <a:avLst/>
                <a:gdLst>
                  <a:gd name="T0" fmla="*/ 6 w 26223"/>
                  <a:gd name="T1" fmla="*/ 0 h 32281"/>
                  <a:gd name="T2" fmla="*/ 0 w 26223"/>
                  <a:gd name="T3" fmla="*/ 31 h 32281"/>
                  <a:gd name="T4" fmla="*/ 1 w 26223"/>
                  <a:gd name="T5" fmla="*/ 10 h 32281"/>
                  <a:gd name="T6" fmla="*/ 0 60000 65536"/>
                  <a:gd name="T7" fmla="*/ 0 60000 65536"/>
                  <a:gd name="T8" fmla="*/ 0 60000 65536"/>
                  <a:gd name="T9" fmla="*/ 0 w 26223"/>
                  <a:gd name="T10" fmla="*/ 0 h 32281"/>
                  <a:gd name="T11" fmla="*/ 26223 w 26223"/>
                  <a:gd name="T12" fmla="*/ 32281 h 32281"/>
                </a:gdLst>
                <a:ahLst/>
                <a:cxnLst>
                  <a:cxn ang="T6">
                    <a:pos x="T0" y="T1"/>
                  </a:cxn>
                  <a:cxn ang="T7">
                    <a:pos x="T2" y="T3"/>
                  </a:cxn>
                  <a:cxn ang="T8">
                    <a:pos x="T4" y="T5"/>
                  </a:cxn>
                </a:cxnLst>
                <a:rect l="T9" t="T10" r="T11" b="T12"/>
                <a:pathLst>
                  <a:path w="26223" h="32281" fill="none" extrusionOk="0">
                    <a:moveTo>
                      <a:pt x="23397" y="-1"/>
                    </a:moveTo>
                    <a:cubicBezTo>
                      <a:pt x="25249" y="3255"/>
                      <a:pt x="26223" y="6935"/>
                      <a:pt x="26223" y="10681"/>
                    </a:cubicBezTo>
                    <a:cubicBezTo>
                      <a:pt x="26223" y="22610"/>
                      <a:pt x="16552" y="32281"/>
                      <a:pt x="4623" y="32281"/>
                    </a:cubicBezTo>
                    <a:cubicBezTo>
                      <a:pt x="3068" y="32281"/>
                      <a:pt x="1518" y="32113"/>
                      <a:pt x="-1" y="31780"/>
                    </a:cubicBezTo>
                  </a:path>
                  <a:path w="26223" h="32281" stroke="0" extrusionOk="0">
                    <a:moveTo>
                      <a:pt x="23397" y="-1"/>
                    </a:moveTo>
                    <a:cubicBezTo>
                      <a:pt x="25249" y="3255"/>
                      <a:pt x="26223" y="6935"/>
                      <a:pt x="26223" y="10681"/>
                    </a:cubicBezTo>
                    <a:cubicBezTo>
                      <a:pt x="26223" y="22610"/>
                      <a:pt x="16552" y="32281"/>
                      <a:pt x="4623" y="32281"/>
                    </a:cubicBezTo>
                    <a:cubicBezTo>
                      <a:pt x="3068" y="32281"/>
                      <a:pt x="1518" y="32113"/>
                      <a:pt x="-1" y="31780"/>
                    </a:cubicBezTo>
                    <a:lnTo>
                      <a:pt x="4623" y="10681"/>
                    </a:lnTo>
                    <a:close/>
                  </a:path>
                </a:pathLst>
              </a:custGeom>
              <a:noFill/>
              <a:ln w="9525">
                <a:solidFill>
                  <a:schemeClr val="tx1"/>
                </a:solidFill>
                <a:round/>
                <a:headEnd/>
                <a:tailEnd/>
              </a:ln>
            </p:spPr>
            <p:txBody>
              <a:bodyPr wrap="none" anchor="ctr"/>
              <a:lstStyle/>
              <a:p>
                <a:endParaRPr lang="zh-CN" altLang="en-US"/>
              </a:p>
            </p:txBody>
          </p:sp>
          <p:sp>
            <p:nvSpPr>
              <p:cNvPr id="546853" name="Line 53"/>
              <p:cNvSpPr>
                <a:spLocks noChangeShapeType="1"/>
              </p:cNvSpPr>
              <p:nvPr/>
            </p:nvSpPr>
            <p:spPr bwMode="auto">
              <a:xfrm flipH="1">
                <a:off x="3120" y="2880"/>
                <a:ext cx="96" cy="96"/>
              </a:xfrm>
              <a:prstGeom prst="line">
                <a:avLst/>
              </a:prstGeom>
              <a:noFill/>
              <a:ln w="9525">
                <a:solidFill>
                  <a:schemeClr val="tx1"/>
                </a:solidFill>
                <a:round/>
                <a:headEnd/>
                <a:tailEnd/>
              </a:ln>
            </p:spPr>
            <p:txBody>
              <a:bodyPr/>
              <a:lstStyle/>
              <a:p>
                <a:endParaRPr lang="zh-CN" altLang="en-US"/>
              </a:p>
            </p:txBody>
          </p:sp>
          <p:sp>
            <p:nvSpPr>
              <p:cNvPr id="546854" name="Line 54"/>
              <p:cNvSpPr>
                <a:spLocks noChangeShapeType="1"/>
              </p:cNvSpPr>
              <p:nvPr/>
            </p:nvSpPr>
            <p:spPr bwMode="auto">
              <a:xfrm flipH="1">
                <a:off x="3216" y="2976"/>
                <a:ext cx="96" cy="96"/>
              </a:xfrm>
              <a:prstGeom prst="line">
                <a:avLst/>
              </a:prstGeom>
              <a:noFill/>
              <a:ln w="9525">
                <a:solidFill>
                  <a:schemeClr val="tx1"/>
                </a:solidFill>
                <a:round/>
                <a:headEnd/>
                <a:tailEnd/>
              </a:ln>
            </p:spPr>
            <p:txBody>
              <a:bodyPr/>
              <a:lstStyle/>
              <a:p>
                <a:endParaRPr lang="zh-CN" altLang="en-US"/>
              </a:p>
            </p:txBody>
          </p:sp>
          <p:sp>
            <p:nvSpPr>
              <p:cNvPr id="546855" name="Line 55"/>
              <p:cNvSpPr>
                <a:spLocks noChangeShapeType="1"/>
              </p:cNvSpPr>
              <p:nvPr/>
            </p:nvSpPr>
            <p:spPr bwMode="auto">
              <a:xfrm flipH="1">
                <a:off x="3312" y="3072"/>
                <a:ext cx="96" cy="96"/>
              </a:xfrm>
              <a:prstGeom prst="line">
                <a:avLst/>
              </a:prstGeom>
              <a:noFill/>
              <a:ln w="9525">
                <a:solidFill>
                  <a:schemeClr val="tx1"/>
                </a:solidFill>
                <a:round/>
                <a:headEnd/>
                <a:tailEnd/>
              </a:ln>
            </p:spPr>
            <p:txBody>
              <a:bodyPr/>
              <a:lstStyle/>
              <a:p>
                <a:endParaRPr lang="zh-CN" altLang="en-US"/>
              </a:p>
            </p:txBody>
          </p:sp>
          <p:sp>
            <p:nvSpPr>
              <p:cNvPr id="546856" name="Line 56"/>
              <p:cNvSpPr>
                <a:spLocks noChangeShapeType="1"/>
              </p:cNvSpPr>
              <p:nvPr/>
            </p:nvSpPr>
            <p:spPr bwMode="auto">
              <a:xfrm flipH="1">
                <a:off x="3408" y="3159"/>
                <a:ext cx="96" cy="96"/>
              </a:xfrm>
              <a:prstGeom prst="line">
                <a:avLst/>
              </a:prstGeom>
              <a:noFill/>
              <a:ln w="9525">
                <a:solidFill>
                  <a:schemeClr val="tx1"/>
                </a:solidFill>
                <a:round/>
                <a:headEnd/>
                <a:tailEnd/>
              </a:ln>
            </p:spPr>
            <p:txBody>
              <a:bodyPr/>
              <a:lstStyle/>
              <a:p>
                <a:endParaRPr lang="zh-CN" altLang="en-US"/>
              </a:p>
            </p:txBody>
          </p:sp>
          <p:sp>
            <p:nvSpPr>
              <p:cNvPr id="546857" name="Line 57"/>
              <p:cNvSpPr>
                <a:spLocks noChangeShapeType="1"/>
              </p:cNvSpPr>
              <p:nvPr/>
            </p:nvSpPr>
            <p:spPr bwMode="auto">
              <a:xfrm rot="21300000" flipH="1">
                <a:off x="3552" y="3216"/>
                <a:ext cx="96" cy="96"/>
              </a:xfrm>
              <a:prstGeom prst="line">
                <a:avLst/>
              </a:prstGeom>
              <a:noFill/>
              <a:ln w="9525">
                <a:solidFill>
                  <a:schemeClr val="tx1"/>
                </a:solidFill>
                <a:round/>
                <a:headEnd/>
                <a:tailEnd/>
              </a:ln>
            </p:spPr>
            <p:txBody>
              <a:bodyPr/>
              <a:lstStyle/>
              <a:p>
                <a:endParaRPr lang="zh-CN" altLang="en-US"/>
              </a:p>
            </p:txBody>
          </p:sp>
          <p:sp>
            <p:nvSpPr>
              <p:cNvPr id="546858" name="Line 58"/>
              <p:cNvSpPr>
                <a:spLocks noChangeShapeType="1"/>
              </p:cNvSpPr>
              <p:nvPr/>
            </p:nvSpPr>
            <p:spPr bwMode="auto">
              <a:xfrm>
                <a:off x="3141" y="951"/>
                <a:ext cx="1440" cy="0"/>
              </a:xfrm>
              <a:prstGeom prst="line">
                <a:avLst/>
              </a:prstGeom>
              <a:noFill/>
              <a:ln w="9525">
                <a:solidFill>
                  <a:schemeClr val="tx1"/>
                </a:solidFill>
                <a:round/>
                <a:headEnd/>
                <a:tailEnd/>
              </a:ln>
            </p:spPr>
            <p:txBody>
              <a:bodyPr/>
              <a:lstStyle/>
              <a:p>
                <a:endParaRPr lang="zh-CN" altLang="en-US"/>
              </a:p>
            </p:txBody>
          </p:sp>
          <p:grpSp>
            <p:nvGrpSpPr>
              <p:cNvPr id="546859" name="Group 59"/>
              <p:cNvGrpSpPr>
                <a:grpSpLocks/>
              </p:cNvGrpSpPr>
              <p:nvPr/>
            </p:nvGrpSpPr>
            <p:grpSpPr bwMode="auto">
              <a:xfrm rot="-5400000">
                <a:off x="4580" y="853"/>
                <a:ext cx="237" cy="259"/>
                <a:chOff x="3456" y="2870"/>
                <a:chExt cx="257" cy="259"/>
              </a:xfrm>
            </p:grpSpPr>
            <p:sp>
              <p:nvSpPr>
                <p:cNvPr id="546907" name="Oval 60"/>
                <p:cNvSpPr>
                  <a:spLocks noChangeArrowheads="1"/>
                </p:cNvSpPr>
                <p:nvPr/>
              </p:nvSpPr>
              <p:spPr bwMode="auto">
                <a:xfrm>
                  <a:off x="3594" y="2870"/>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908" name="AutoShape 61"/>
                <p:cNvSpPr>
                  <a:spLocks noChangeArrowheads="1"/>
                </p:cNvSpPr>
                <p:nvPr/>
              </p:nvSpPr>
              <p:spPr bwMode="auto">
                <a:xfrm>
                  <a:off x="3507" y="2901"/>
                  <a:ext cx="206" cy="15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909" name="Line 62"/>
                <p:cNvSpPr>
                  <a:spLocks noChangeShapeType="1"/>
                </p:cNvSpPr>
                <p:nvPr/>
              </p:nvSpPr>
              <p:spPr bwMode="auto">
                <a:xfrm flipH="1">
                  <a:off x="3456" y="3060"/>
                  <a:ext cx="69" cy="63"/>
                </a:xfrm>
                <a:prstGeom prst="line">
                  <a:avLst/>
                </a:prstGeom>
                <a:noFill/>
                <a:ln w="9525">
                  <a:solidFill>
                    <a:schemeClr val="tx1"/>
                  </a:solidFill>
                  <a:round/>
                  <a:headEnd/>
                  <a:tailEnd/>
                </a:ln>
              </p:spPr>
              <p:txBody>
                <a:bodyPr/>
                <a:lstStyle/>
                <a:p>
                  <a:endParaRPr lang="zh-CN" altLang="en-US"/>
                </a:p>
              </p:txBody>
            </p:sp>
            <p:sp>
              <p:nvSpPr>
                <p:cNvPr id="546910" name="Line 63"/>
                <p:cNvSpPr>
                  <a:spLocks noChangeShapeType="1"/>
                </p:cNvSpPr>
                <p:nvPr/>
              </p:nvSpPr>
              <p:spPr bwMode="auto">
                <a:xfrm flipH="1">
                  <a:off x="3518" y="3060"/>
                  <a:ext cx="69" cy="63"/>
                </a:xfrm>
                <a:prstGeom prst="line">
                  <a:avLst/>
                </a:prstGeom>
                <a:noFill/>
                <a:ln w="9525">
                  <a:solidFill>
                    <a:schemeClr val="tx1"/>
                  </a:solidFill>
                  <a:round/>
                  <a:headEnd/>
                  <a:tailEnd/>
                </a:ln>
              </p:spPr>
              <p:txBody>
                <a:bodyPr/>
                <a:lstStyle/>
                <a:p>
                  <a:endParaRPr lang="zh-CN" altLang="en-US"/>
                </a:p>
              </p:txBody>
            </p:sp>
            <p:sp>
              <p:nvSpPr>
                <p:cNvPr id="546911" name="Line 64"/>
                <p:cNvSpPr>
                  <a:spLocks noChangeShapeType="1"/>
                </p:cNvSpPr>
                <p:nvPr/>
              </p:nvSpPr>
              <p:spPr bwMode="auto">
                <a:xfrm flipH="1">
                  <a:off x="3572" y="3060"/>
                  <a:ext cx="68" cy="63"/>
                </a:xfrm>
                <a:prstGeom prst="line">
                  <a:avLst/>
                </a:prstGeom>
                <a:noFill/>
                <a:ln w="9525">
                  <a:solidFill>
                    <a:schemeClr val="tx1"/>
                  </a:solidFill>
                  <a:round/>
                  <a:headEnd/>
                  <a:tailEnd/>
                </a:ln>
              </p:spPr>
              <p:txBody>
                <a:bodyPr/>
                <a:lstStyle/>
                <a:p>
                  <a:endParaRPr lang="zh-CN" altLang="en-US"/>
                </a:p>
              </p:txBody>
            </p:sp>
            <p:sp>
              <p:nvSpPr>
                <p:cNvPr id="546912" name="Line 65"/>
                <p:cNvSpPr>
                  <a:spLocks noChangeShapeType="1"/>
                </p:cNvSpPr>
                <p:nvPr/>
              </p:nvSpPr>
              <p:spPr bwMode="auto">
                <a:xfrm flipH="1">
                  <a:off x="3615" y="3066"/>
                  <a:ext cx="68" cy="63"/>
                </a:xfrm>
                <a:prstGeom prst="line">
                  <a:avLst/>
                </a:prstGeom>
                <a:noFill/>
                <a:ln w="9525">
                  <a:solidFill>
                    <a:schemeClr val="tx1"/>
                  </a:solidFill>
                  <a:round/>
                  <a:headEnd/>
                  <a:tailEnd/>
                </a:ln>
              </p:spPr>
              <p:txBody>
                <a:bodyPr/>
                <a:lstStyle/>
                <a:p>
                  <a:endParaRPr lang="zh-CN" altLang="en-US"/>
                </a:p>
              </p:txBody>
            </p:sp>
          </p:grpSp>
          <p:sp>
            <p:nvSpPr>
              <p:cNvPr id="546860" name="Line 66"/>
              <p:cNvSpPr>
                <a:spLocks noChangeShapeType="1"/>
              </p:cNvSpPr>
              <p:nvPr/>
            </p:nvSpPr>
            <p:spPr bwMode="auto">
              <a:xfrm>
                <a:off x="3264" y="1152"/>
                <a:ext cx="288" cy="0"/>
              </a:xfrm>
              <a:prstGeom prst="line">
                <a:avLst/>
              </a:prstGeom>
              <a:noFill/>
              <a:ln w="9525">
                <a:solidFill>
                  <a:schemeClr val="tx1"/>
                </a:solidFill>
                <a:round/>
                <a:headEnd/>
                <a:tailEnd/>
              </a:ln>
            </p:spPr>
            <p:txBody>
              <a:bodyPr/>
              <a:lstStyle/>
              <a:p>
                <a:endParaRPr lang="zh-CN" altLang="en-US"/>
              </a:p>
            </p:txBody>
          </p:sp>
          <p:sp>
            <p:nvSpPr>
              <p:cNvPr id="546861" name="Oval 67"/>
              <p:cNvSpPr>
                <a:spLocks noChangeArrowheads="1"/>
              </p:cNvSpPr>
              <p:nvPr/>
            </p:nvSpPr>
            <p:spPr bwMode="auto">
              <a:xfrm>
                <a:off x="3234" y="1143"/>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62" name="Freeform 68"/>
              <p:cNvSpPr>
                <a:spLocks/>
              </p:cNvSpPr>
              <p:nvPr/>
            </p:nvSpPr>
            <p:spPr bwMode="auto">
              <a:xfrm>
                <a:off x="3558" y="1152"/>
                <a:ext cx="34" cy="236"/>
              </a:xfrm>
              <a:custGeom>
                <a:avLst/>
                <a:gdLst>
                  <a:gd name="T0" fmla="*/ 5 w 56"/>
                  <a:gd name="T1" fmla="*/ 0 h 576"/>
                  <a:gd name="T2" fmla="*/ 5 w 56"/>
                  <a:gd name="T3" fmla="*/ 59 h 576"/>
                  <a:gd name="T4" fmla="*/ 34 w 56"/>
                  <a:gd name="T5" fmla="*/ 98 h 576"/>
                  <a:gd name="T6" fmla="*/ 5 w 56"/>
                  <a:gd name="T7" fmla="*/ 138 h 576"/>
                  <a:gd name="T8" fmla="*/ 34 w 56"/>
                  <a:gd name="T9" fmla="*/ 177 h 576"/>
                  <a:gd name="T10" fmla="*/ 5 w 56"/>
                  <a:gd name="T11" fmla="*/ 197 h 576"/>
                  <a:gd name="T12" fmla="*/ 5 w 56"/>
                  <a:gd name="T13" fmla="*/ 236 h 576"/>
                  <a:gd name="T14" fmla="*/ 0 60000 65536"/>
                  <a:gd name="T15" fmla="*/ 0 60000 65536"/>
                  <a:gd name="T16" fmla="*/ 0 60000 65536"/>
                  <a:gd name="T17" fmla="*/ 0 60000 65536"/>
                  <a:gd name="T18" fmla="*/ 0 60000 65536"/>
                  <a:gd name="T19" fmla="*/ 0 60000 65536"/>
                  <a:gd name="T20" fmla="*/ 0 60000 65536"/>
                  <a:gd name="T21" fmla="*/ 0 w 56"/>
                  <a:gd name="T22" fmla="*/ 0 h 576"/>
                  <a:gd name="T23" fmla="*/ 56 w 56"/>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76">
                    <a:moveTo>
                      <a:pt x="8" y="0"/>
                    </a:moveTo>
                    <a:cubicBezTo>
                      <a:pt x="4" y="52"/>
                      <a:pt x="0" y="104"/>
                      <a:pt x="8" y="144"/>
                    </a:cubicBezTo>
                    <a:cubicBezTo>
                      <a:pt x="16" y="184"/>
                      <a:pt x="56" y="208"/>
                      <a:pt x="56" y="240"/>
                    </a:cubicBezTo>
                    <a:cubicBezTo>
                      <a:pt x="56" y="272"/>
                      <a:pt x="8" y="304"/>
                      <a:pt x="8" y="336"/>
                    </a:cubicBezTo>
                    <a:cubicBezTo>
                      <a:pt x="8" y="368"/>
                      <a:pt x="56" y="408"/>
                      <a:pt x="56" y="432"/>
                    </a:cubicBezTo>
                    <a:cubicBezTo>
                      <a:pt x="56" y="456"/>
                      <a:pt x="16" y="456"/>
                      <a:pt x="8" y="480"/>
                    </a:cubicBezTo>
                    <a:cubicBezTo>
                      <a:pt x="0" y="504"/>
                      <a:pt x="8" y="560"/>
                      <a:pt x="8" y="576"/>
                    </a:cubicBezTo>
                  </a:path>
                </a:pathLst>
              </a:custGeom>
              <a:noFill/>
              <a:ln w="9525">
                <a:solidFill>
                  <a:schemeClr val="tx1"/>
                </a:solidFill>
                <a:round/>
                <a:headEnd/>
                <a:tailEnd/>
              </a:ln>
            </p:spPr>
            <p:txBody>
              <a:bodyPr/>
              <a:lstStyle/>
              <a:p>
                <a:endParaRPr lang="zh-CN" altLang="en-US"/>
              </a:p>
            </p:txBody>
          </p:sp>
          <p:sp>
            <p:nvSpPr>
              <p:cNvPr id="546863" name="Oval 69"/>
              <p:cNvSpPr>
                <a:spLocks noChangeArrowheads="1"/>
              </p:cNvSpPr>
              <p:nvPr/>
            </p:nvSpPr>
            <p:spPr bwMode="auto">
              <a:xfrm>
                <a:off x="3246" y="1379"/>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64" name="Line 70"/>
              <p:cNvSpPr>
                <a:spLocks noChangeShapeType="1"/>
              </p:cNvSpPr>
              <p:nvPr/>
            </p:nvSpPr>
            <p:spPr bwMode="auto">
              <a:xfrm>
                <a:off x="3276" y="1401"/>
                <a:ext cx="288" cy="0"/>
              </a:xfrm>
              <a:prstGeom prst="line">
                <a:avLst/>
              </a:prstGeom>
              <a:noFill/>
              <a:ln w="9525">
                <a:solidFill>
                  <a:schemeClr val="tx1"/>
                </a:solidFill>
                <a:round/>
                <a:headEnd/>
                <a:tailEnd/>
              </a:ln>
            </p:spPr>
            <p:txBody>
              <a:bodyPr/>
              <a:lstStyle/>
              <a:p>
                <a:endParaRPr lang="zh-CN" altLang="en-US"/>
              </a:p>
            </p:txBody>
          </p:sp>
          <p:sp>
            <p:nvSpPr>
              <p:cNvPr id="546865" name="Line 71"/>
              <p:cNvSpPr>
                <a:spLocks noChangeShapeType="1"/>
              </p:cNvSpPr>
              <p:nvPr/>
            </p:nvSpPr>
            <p:spPr bwMode="auto">
              <a:xfrm>
                <a:off x="3744" y="963"/>
                <a:ext cx="0" cy="277"/>
              </a:xfrm>
              <a:prstGeom prst="line">
                <a:avLst/>
              </a:prstGeom>
              <a:noFill/>
              <a:ln w="9525">
                <a:solidFill>
                  <a:schemeClr val="tx1"/>
                </a:solidFill>
                <a:round/>
                <a:headEnd/>
                <a:tailEnd/>
              </a:ln>
            </p:spPr>
            <p:txBody>
              <a:bodyPr/>
              <a:lstStyle/>
              <a:p>
                <a:endParaRPr lang="zh-CN" altLang="en-US"/>
              </a:p>
            </p:txBody>
          </p:sp>
          <p:sp>
            <p:nvSpPr>
              <p:cNvPr id="546866" name="Rectangle 72"/>
              <p:cNvSpPr>
                <a:spLocks noChangeArrowheads="1"/>
              </p:cNvSpPr>
              <p:nvPr/>
            </p:nvSpPr>
            <p:spPr bwMode="auto">
              <a:xfrm>
                <a:off x="3696" y="1194"/>
                <a:ext cx="96" cy="192"/>
              </a:xfrm>
              <a:prstGeom prst="rect">
                <a:avLst/>
              </a:prstGeom>
              <a:solidFill>
                <a:schemeClr val="bg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867" name="Oval 73"/>
              <p:cNvSpPr>
                <a:spLocks noChangeArrowheads="1"/>
              </p:cNvSpPr>
              <p:nvPr/>
            </p:nvSpPr>
            <p:spPr bwMode="auto">
              <a:xfrm>
                <a:off x="4189" y="1409"/>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68" name="Freeform 74"/>
              <p:cNvSpPr>
                <a:spLocks/>
              </p:cNvSpPr>
              <p:nvPr/>
            </p:nvSpPr>
            <p:spPr bwMode="auto">
              <a:xfrm rot="10800000">
                <a:off x="3888" y="1152"/>
                <a:ext cx="47" cy="288"/>
              </a:xfrm>
              <a:custGeom>
                <a:avLst/>
                <a:gdLst>
                  <a:gd name="T0" fmla="*/ 7 w 56"/>
                  <a:gd name="T1" fmla="*/ 0 h 576"/>
                  <a:gd name="T2" fmla="*/ 7 w 56"/>
                  <a:gd name="T3" fmla="*/ 72 h 576"/>
                  <a:gd name="T4" fmla="*/ 47 w 56"/>
                  <a:gd name="T5" fmla="*/ 120 h 576"/>
                  <a:gd name="T6" fmla="*/ 7 w 56"/>
                  <a:gd name="T7" fmla="*/ 168 h 576"/>
                  <a:gd name="T8" fmla="*/ 47 w 56"/>
                  <a:gd name="T9" fmla="*/ 216 h 576"/>
                  <a:gd name="T10" fmla="*/ 7 w 56"/>
                  <a:gd name="T11" fmla="*/ 240 h 576"/>
                  <a:gd name="T12" fmla="*/ 7 w 56"/>
                  <a:gd name="T13" fmla="*/ 288 h 576"/>
                  <a:gd name="T14" fmla="*/ 0 60000 65536"/>
                  <a:gd name="T15" fmla="*/ 0 60000 65536"/>
                  <a:gd name="T16" fmla="*/ 0 60000 65536"/>
                  <a:gd name="T17" fmla="*/ 0 60000 65536"/>
                  <a:gd name="T18" fmla="*/ 0 60000 65536"/>
                  <a:gd name="T19" fmla="*/ 0 60000 65536"/>
                  <a:gd name="T20" fmla="*/ 0 60000 65536"/>
                  <a:gd name="T21" fmla="*/ 0 w 56"/>
                  <a:gd name="T22" fmla="*/ 0 h 576"/>
                  <a:gd name="T23" fmla="*/ 56 w 56"/>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76">
                    <a:moveTo>
                      <a:pt x="8" y="0"/>
                    </a:moveTo>
                    <a:cubicBezTo>
                      <a:pt x="4" y="52"/>
                      <a:pt x="0" y="104"/>
                      <a:pt x="8" y="144"/>
                    </a:cubicBezTo>
                    <a:cubicBezTo>
                      <a:pt x="16" y="184"/>
                      <a:pt x="56" y="208"/>
                      <a:pt x="56" y="240"/>
                    </a:cubicBezTo>
                    <a:cubicBezTo>
                      <a:pt x="56" y="272"/>
                      <a:pt x="8" y="304"/>
                      <a:pt x="8" y="336"/>
                    </a:cubicBezTo>
                    <a:cubicBezTo>
                      <a:pt x="8" y="368"/>
                      <a:pt x="56" y="408"/>
                      <a:pt x="56" y="432"/>
                    </a:cubicBezTo>
                    <a:cubicBezTo>
                      <a:pt x="56" y="456"/>
                      <a:pt x="16" y="456"/>
                      <a:pt x="8" y="480"/>
                    </a:cubicBezTo>
                    <a:cubicBezTo>
                      <a:pt x="0" y="504"/>
                      <a:pt x="8" y="560"/>
                      <a:pt x="8" y="576"/>
                    </a:cubicBezTo>
                  </a:path>
                </a:pathLst>
              </a:custGeom>
              <a:noFill/>
              <a:ln w="9525">
                <a:solidFill>
                  <a:schemeClr val="tx1"/>
                </a:solidFill>
                <a:round/>
                <a:headEnd/>
                <a:tailEnd/>
              </a:ln>
            </p:spPr>
            <p:txBody>
              <a:bodyPr/>
              <a:lstStyle/>
              <a:p>
                <a:endParaRPr lang="zh-CN" altLang="en-US"/>
              </a:p>
            </p:txBody>
          </p:sp>
          <p:sp>
            <p:nvSpPr>
              <p:cNvPr id="546869" name="Line 75"/>
              <p:cNvSpPr>
                <a:spLocks noChangeShapeType="1"/>
              </p:cNvSpPr>
              <p:nvPr/>
            </p:nvSpPr>
            <p:spPr bwMode="auto">
              <a:xfrm>
                <a:off x="3949" y="1152"/>
                <a:ext cx="240" cy="0"/>
              </a:xfrm>
              <a:prstGeom prst="line">
                <a:avLst/>
              </a:prstGeom>
              <a:noFill/>
              <a:ln w="9525">
                <a:solidFill>
                  <a:schemeClr val="tx1"/>
                </a:solidFill>
                <a:round/>
                <a:headEnd/>
                <a:tailEnd/>
              </a:ln>
            </p:spPr>
            <p:txBody>
              <a:bodyPr/>
              <a:lstStyle/>
              <a:p>
                <a:endParaRPr lang="zh-CN" altLang="en-US"/>
              </a:p>
            </p:txBody>
          </p:sp>
          <p:sp>
            <p:nvSpPr>
              <p:cNvPr id="546870" name="Oval 76"/>
              <p:cNvSpPr>
                <a:spLocks noChangeArrowheads="1"/>
              </p:cNvSpPr>
              <p:nvPr/>
            </p:nvSpPr>
            <p:spPr bwMode="auto">
              <a:xfrm>
                <a:off x="4189" y="1139"/>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71" name="Line 77"/>
              <p:cNvSpPr>
                <a:spLocks noChangeShapeType="1"/>
              </p:cNvSpPr>
              <p:nvPr/>
            </p:nvSpPr>
            <p:spPr bwMode="auto">
              <a:xfrm>
                <a:off x="3946" y="1431"/>
                <a:ext cx="240" cy="0"/>
              </a:xfrm>
              <a:prstGeom prst="line">
                <a:avLst/>
              </a:prstGeom>
              <a:noFill/>
              <a:ln w="9525">
                <a:solidFill>
                  <a:schemeClr val="tx1"/>
                </a:solidFill>
                <a:round/>
                <a:headEnd/>
                <a:tailEnd/>
              </a:ln>
            </p:spPr>
            <p:txBody>
              <a:bodyPr/>
              <a:lstStyle/>
              <a:p>
                <a:endParaRPr lang="zh-CN" altLang="en-US"/>
              </a:p>
            </p:txBody>
          </p:sp>
          <p:sp>
            <p:nvSpPr>
              <p:cNvPr id="546872" name="Rectangle 78"/>
              <p:cNvSpPr>
                <a:spLocks noChangeArrowheads="1"/>
              </p:cNvSpPr>
              <p:nvPr/>
            </p:nvSpPr>
            <p:spPr bwMode="auto">
              <a:xfrm>
                <a:off x="4368" y="1104"/>
                <a:ext cx="288" cy="432"/>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400" b="1" i="1">
                    <a:latin typeface="Times New Roman" pitchFamily="18" charset="0"/>
                  </a:rPr>
                  <a:t>&gt;&gt;</a:t>
                </a:r>
              </a:p>
            </p:txBody>
          </p:sp>
          <p:sp>
            <p:nvSpPr>
              <p:cNvPr id="546873" name="Line 79"/>
              <p:cNvSpPr>
                <a:spLocks noChangeShapeType="1"/>
              </p:cNvSpPr>
              <p:nvPr/>
            </p:nvSpPr>
            <p:spPr bwMode="auto">
              <a:xfrm>
                <a:off x="4224" y="1152"/>
                <a:ext cx="144" cy="0"/>
              </a:xfrm>
              <a:prstGeom prst="line">
                <a:avLst/>
              </a:prstGeom>
              <a:noFill/>
              <a:ln w="9525">
                <a:solidFill>
                  <a:schemeClr val="tx1"/>
                </a:solidFill>
                <a:round/>
                <a:headEnd/>
                <a:tailEnd/>
              </a:ln>
            </p:spPr>
            <p:txBody>
              <a:bodyPr/>
              <a:lstStyle/>
              <a:p>
                <a:endParaRPr lang="zh-CN" altLang="en-US"/>
              </a:p>
            </p:txBody>
          </p:sp>
          <p:sp>
            <p:nvSpPr>
              <p:cNvPr id="546874" name="Line 80"/>
              <p:cNvSpPr>
                <a:spLocks noChangeShapeType="1"/>
              </p:cNvSpPr>
              <p:nvPr/>
            </p:nvSpPr>
            <p:spPr bwMode="auto">
              <a:xfrm>
                <a:off x="4224" y="1431"/>
                <a:ext cx="144" cy="0"/>
              </a:xfrm>
              <a:prstGeom prst="line">
                <a:avLst/>
              </a:prstGeom>
              <a:noFill/>
              <a:ln w="9525">
                <a:solidFill>
                  <a:schemeClr val="tx1"/>
                </a:solidFill>
                <a:round/>
                <a:headEnd/>
                <a:tailEnd/>
              </a:ln>
            </p:spPr>
            <p:txBody>
              <a:bodyPr/>
              <a:lstStyle/>
              <a:p>
                <a:endParaRPr lang="zh-CN" altLang="en-US"/>
              </a:p>
            </p:txBody>
          </p:sp>
          <p:sp>
            <p:nvSpPr>
              <p:cNvPr id="546875" name="Line 81"/>
              <p:cNvSpPr>
                <a:spLocks noChangeShapeType="1"/>
              </p:cNvSpPr>
              <p:nvPr/>
            </p:nvSpPr>
            <p:spPr bwMode="auto">
              <a:xfrm>
                <a:off x="4656" y="1200"/>
                <a:ext cx="192" cy="0"/>
              </a:xfrm>
              <a:prstGeom prst="line">
                <a:avLst/>
              </a:prstGeom>
              <a:noFill/>
              <a:ln w="9525">
                <a:solidFill>
                  <a:schemeClr val="tx1"/>
                </a:solidFill>
                <a:round/>
                <a:headEnd/>
                <a:tailEnd/>
              </a:ln>
            </p:spPr>
            <p:txBody>
              <a:bodyPr/>
              <a:lstStyle/>
              <a:p>
                <a:endParaRPr lang="zh-CN" altLang="en-US"/>
              </a:p>
            </p:txBody>
          </p:sp>
          <p:sp>
            <p:nvSpPr>
              <p:cNvPr id="546876" name="Oval 82"/>
              <p:cNvSpPr>
                <a:spLocks noChangeArrowheads="1"/>
              </p:cNvSpPr>
              <p:nvPr/>
            </p:nvSpPr>
            <p:spPr bwMode="auto">
              <a:xfrm>
                <a:off x="4851" y="1188"/>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77" name="Oval 83"/>
              <p:cNvSpPr>
                <a:spLocks noChangeArrowheads="1"/>
              </p:cNvSpPr>
              <p:nvPr/>
            </p:nvSpPr>
            <p:spPr bwMode="auto">
              <a:xfrm>
                <a:off x="4857" y="1392"/>
                <a:ext cx="34" cy="34"/>
              </a:xfrm>
              <a:prstGeom prst="ellipse">
                <a:avLst/>
              </a:prstGeom>
              <a:solidFill>
                <a:schemeClr val="bg1"/>
              </a:solidFill>
              <a:ln w="9525">
                <a:solidFill>
                  <a:schemeClr val="tx1"/>
                </a:solidFill>
                <a:round/>
                <a:headEnd/>
                <a:tailEnd/>
              </a:ln>
            </p:spPr>
            <p:txBody>
              <a:bodyPr wrap="none" anchor="ctr"/>
              <a:lstStyle/>
              <a:p>
                <a:endParaRPr lang="zh-CN" altLang="en-US" sz="2400">
                  <a:latin typeface="Calibri" pitchFamily="34" charset="0"/>
                </a:endParaRPr>
              </a:p>
            </p:txBody>
          </p:sp>
          <p:sp>
            <p:nvSpPr>
              <p:cNvPr id="546878" name="Line 84"/>
              <p:cNvSpPr>
                <a:spLocks noChangeShapeType="1"/>
              </p:cNvSpPr>
              <p:nvPr/>
            </p:nvSpPr>
            <p:spPr bwMode="auto">
              <a:xfrm>
                <a:off x="4662" y="1404"/>
                <a:ext cx="192" cy="0"/>
              </a:xfrm>
              <a:prstGeom prst="line">
                <a:avLst/>
              </a:prstGeom>
              <a:noFill/>
              <a:ln w="9525">
                <a:solidFill>
                  <a:schemeClr val="tx1"/>
                </a:solidFill>
                <a:round/>
                <a:headEnd/>
                <a:tailEnd/>
              </a:ln>
            </p:spPr>
            <p:txBody>
              <a:bodyPr/>
              <a:lstStyle/>
              <a:p>
                <a:endParaRPr lang="zh-CN" altLang="en-US"/>
              </a:p>
            </p:txBody>
          </p:sp>
          <p:sp>
            <p:nvSpPr>
              <p:cNvPr id="546879" name="Line 85"/>
              <p:cNvSpPr>
                <a:spLocks noChangeShapeType="1"/>
              </p:cNvSpPr>
              <p:nvPr/>
            </p:nvSpPr>
            <p:spPr bwMode="auto">
              <a:xfrm flipV="1">
                <a:off x="912" y="1950"/>
                <a:ext cx="0" cy="528"/>
              </a:xfrm>
              <a:prstGeom prst="line">
                <a:avLst/>
              </a:prstGeom>
              <a:noFill/>
              <a:ln w="9525">
                <a:solidFill>
                  <a:schemeClr val="tx1"/>
                </a:solidFill>
                <a:round/>
                <a:headEnd/>
                <a:tailEnd/>
              </a:ln>
            </p:spPr>
            <p:txBody>
              <a:bodyPr/>
              <a:lstStyle/>
              <a:p>
                <a:endParaRPr lang="zh-CN" altLang="en-US"/>
              </a:p>
            </p:txBody>
          </p:sp>
          <p:sp>
            <p:nvSpPr>
              <p:cNvPr id="546880" name="Line 86"/>
              <p:cNvSpPr>
                <a:spLocks noChangeShapeType="1"/>
              </p:cNvSpPr>
              <p:nvPr/>
            </p:nvSpPr>
            <p:spPr bwMode="auto">
              <a:xfrm>
                <a:off x="912" y="1968"/>
                <a:ext cx="372" cy="0"/>
              </a:xfrm>
              <a:prstGeom prst="line">
                <a:avLst/>
              </a:prstGeom>
              <a:noFill/>
              <a:ln w="9525">
                <a:solidFill>
                  <a:schemeClr val="tx1"/>
                </a:solidFill>
                <a:round/>
                <a:headEnd/>
                <a:tailEnd/>
              </a:ln>
            </p:spPr>
            <p:txBody>
              <a:bodyPr/>
              <a:lstStyle/>
              <a:p>
                <a:endParaRPr lang="zh-CN" altLang="en-US"/>
              </a:p>
            </p:txBody>
          </p:sp>
          <p:sp>
            <p:nvSpPr>
              <p:cNvPr id="546881" name="Line 87"/>
              <p:cNvSpPr>
                <a:spLocks noChangeShapeType="1"/>
              </p:cNvSpPr>
              <p:nvPr/>
            </p:nvSpPr>
            <p:spPr bwMode="auto">
              <a:xfrm flipV="1">
                <a:off x="1278" y="1767"/>
                <a:ext cx="0" cy="192"/>
              </a:xfrm>
              <a:prstGeom prst="line">
                <a:avLst/>
              </a:prstGeom>
              <a:noFill/>
              <a:ln w="9525">
                <a:solidFill>
                  <a:schemeClr val="tx1"/>
                </a:solidFill>
                <a:round/>
                <a:headEnd/>
                <a:tailEnd/>
              </a:ln>
            </p:spPr>
            <p:txBody>
              <a:bodyPr/>
              <a:lstStyle/>
              <a:p>
                <a:endParaRPr lang="zh-CN" altLang="en-US"/>
              </a:p>
            </p:txBody>
          </p:sp>
          <p:sp>
            <p:nvSpPr>
              <p:cNvPr id="546882" name="Line 88"/>
              <p:cNvSpPr>
                <a:spLocks noChangeShapeType="1"/>
              </p:cNvSpPr>
              <p:nvPr/>
            </p:nvSpPr>
            <p:spPr bwMode="auto">
              <a:xfrm>
                <a:off x="1920" y="1872"/>
                <a:ext cx="0" cy="384"/>
              </a:xfrm>
              <a:prstGeom prst="line">
                <a:avLst/>
              </a:prstGeom>
              <a:noFill/>
              <a:ln w="9525">
                <a:solidFill>
                  <a:schemeClr val="tx1"/>
                </a:solidFill>
                <a:round/>
                <a:headEnd/>
                <a:tailEnd/>
              </a:ln>
            </p:spPr>
            <p:txBody>
              <a:bodyPr/>
              <a:lstStyle/>
              <a:p>
                <a:endParaRPr lang="zh-CN" altLang="en-US"/>
              </a:p>
            </p:txBody>
          </p:sp>
          <p:sp>
            <p:nvSpPr>
              <p:cNvPr id="546883" name="Line 89"/>
              <p:cNvSpPr>
                <a:spLocks noChangeShapeType="1"/>
              </p:cNvSpPr>
              <p:nvPr/>
            </p:nvSpPr>
            <p:spPr bwMode="auto">
              <a:xfrm>
                <a:off x="1920" y="2256"/>
                <a:ext cx="288" cy="0"/>
              </a:xfrm>
              <a:prstGeom prst="line">
                <a:avLst/>
              </a:prstGeom>
              <a:noFill/>
              <a:ln w="9525">
                <a:solidFill>
                  <a:schemeClr val="tx1"/>
                </a:solidFill>
                <a:round/>
                <a:headEnd/>
                <a:tailEnd/>
              </a:ln>
            </p:spPr>
            <p:txBody>
              <a:bodyPr/>
              <a:lstStyle/>
              <a:p>
                <a:endParaRPr lang="zh-CN" altLang="en-US"/>
              </a:p>
            </p:txBody>
          </p:sp>
          <p:sp>
            <p:nvSpPr>
              <p:cNvPr id="546884" name="Line 90"/>
              <p:cNvSpPr>
                <a:spLocks noChangeShapeType="1"/>
              </p:cNvSpPr>
              <p:nvPr/>
            </p:nvSpPr>
            <p:spPr bwMode="auto">
              <a:xfrm flipV="1">
                <a:off x="1278" y="1008"/>
                <a:ext cx="0" cy="672"/>
              </a:xfrm>
              <a:prstGeom prst="line">
                <a:avLst/>
              </a:prstGeom>
              <a:noFill/>
              <a:ln w="9525">
                <a:solidFill>
                  <a:schemeClr val="tx1"/>
                </a:solidFill>
                <a:round/>
                <a:headEnd/>
                <a:tailEnd/>
              </a:ln>
            </p:spPr>
            <p:txBody>
              <a:bodyPr/>
              <a:lstStyle/>
              <a:p>
                <a:endParaRPr lang="zh-CN" altLang="en-US"/>
              </a:p>
            </p:txBody>
          </p:sp>
          <p:sp>
            <p:nvSpPr>
              <p:cNvPr id="546885" name="Line 91"/>
              <p:cNvSpPr>
                <a:spLocks noChangeShapeType="1"/>
              </p:cNvSpPr>
              <p:nvPr/>
            </p:nvSpPr>
            <p:spPr bwMode="auto">
              <a:xfrm>
                <a:off x="1296" y="1008"/>
                <a:ext cx="336" cy="0"/>
              </a:xfrm>
              <a:prstGeom prst="line">
                <a:avLst/>
              </a:prstGeom>
              <a:noFill/>
              <a:ln w="9525">
                <a:solidFill>
                  <a:schemeClr val="tx1"/>
                </a:solidFill>
                <a:round/>
                <a:headEnd/>
                <a:tailEnd/>
              </a:ln>
            </p:spPr>
            <p:txBody>
              <a:bodyPr/>
              <a:lstStyle/>
              <a:p>
                <a:endParaRPr lang="zh-CN" altLang="en-US"/>
              </a:p>
            </p:txBody>
          </p:sp>
          <p:sp>
            <p:nvSpPr>
              <p:cNvPr id="546886" name="Line 92"/>
              <p:cNvSpPr>
                <a:spLocks noChangeShapeType="1"/>
              </p:cNvSpPr>
              <p:nvPr/>
            </p:nvSpPr>
            <p:spPr bwMode="auto">
              <a:xfrm>
                <a:off x="1632" y="1008"/>
                <a:ext cx="0" cy="720"/>
              </a:xfrm>
              <a:prstGeom prst="line">
                <a:avLst/>
              </a:prstGeom>
              <a:noFill/>
              <a:ln w="9525">
                <a:solidFill>
                  <a:schemeClr val="tx1"/>
                </a:solidFill>
                <a:round/>
                <a:headEnd/>
                <a:tailEnd/>
              </a:ln>
            </p:spPr>
            <p:txBody>
              <a:bodyPr/>
              <a:lstStyle/>
              <a:p>
                <a:endParaRPr lang="zh-CN" altLang="en-US"/>
              </a:p>
            </p:txBody>
          </p:sp>
          <p:sp>
            <p:nvSpPr>
              <p:cNvPr id="546887" name="Line 93"/>
              <p:cNvSpPr>
                <a:spLocks noChangeShapeType="1"/>
              </p:cNvSpPr>
              <p:nvPr/>
            </p:nvSpPr>
            <p:spPr bwMode="auto">
              <a:xfrm>
                <a:off x="1632" y="1854"/>
                <a:ext cx="0" cy="77"/>
              </a:xfrm>
              <a:prstGeom prst="line">
                <a:avLst/>
              </a:prstGeom>
              <a:noFill/>
              <a:ln w="9525">
                <a:solidFill>
                  <a:schemeClr val="tx1"/>
                </a:solidFill>
                <a:round/>
                <a:headEnd/>
                <a:tailEnd/>
              </a:ln>
            </p:spPr>
            <p:txBody>
              <a:bodyPr/>
              <a:lstStyle/>
              <a:p>
                <a:endParaRPr lang="zh-CN" altLang="en-US"/>
              </a:p>
            </p:txBody>
          </p:sp>
          <p:sp>
            <p:nvSpPr>
              <p:cNvPr id="546888" name="Line 94"/>
              <p:cNvSpPr>
                <a:spLocks noChangeShapeType="1"/>
              </p:cNvSpPr>
              <p:nvPr/>
            </p:nvSpPr>
            <p:spPr bwMode="auto">
              <a:xfrm>
                <a:off x="1632" y="1929"/>
                <a:ext cx="288" cy="0"/>
              </a:xfrm>
              <a:prstGeom prst="line">
                <a:avLst/>
              </a:prstGeom>
              <a:noFill/>
              <a:ln w="9525">
                <a:solidFill>
                  <a:schemeClr val="tx1"/>
                </a:solidFill>
                <a:round/>
                <a:headEnd/>
                <a:tailEnd/>
              </a:ln>
            </p:spPr>
            <p:txBody>
              <a:bodyPr/>
              <a:lstStyle/>
              <a:p>
                <a:endParaRPr lang="zh-CN" altLang="en-US"/>
              </a:p>
            </p:txBody>
          </p:sp>
          <p:sp>
            <p:nvSpPr>
              <p:cNvPr id="546889" name="Line 95"/>
              <p:cNvSpPr>
                <a:spLocks noChangeShapeType="1"/>
              </p:cNvSpPr>
              <p:nvPr/>
            </p:nvSpPr>
            <p:spPr bwMode="auto">
              <a:xfrm flipV="1">
                <a:off x="1488" y="1248"/>
                <a:ext cx="288" cy="192"/>
              </a:xfrm>
              <a:prstGeom prst="line">
                <a:avLst/>
              </a:prstGeom>
              <a:noFill/>
              <a:ln w="9525">
                <a:solidFill>
                  <a:schemeClr val="tx1"/>
                </a:solidFill>
                <a:round/>
                <a:headEnd/>
                <a:tailEnd type="triangle" w="med" len="med"/>
              </a:ln>
            </p:spPr>
            <p:txBody>
              <a:bodyPr/>
              <a:lstStyle/>
              <a:p>
                <a:endParaRPr lang="zh-CN" altLang="en-US"/>
              </a:p>
            </p:txBody>
          </p:sp>
          <p:sp>
            <p:nvSpPr>
              <p:cNvPr id="546890" name="Line 96"/>
              <p:cNvSpPr>
                <a:spLocks noChangeShapeType="1"/>
              </p:cNvSpPr>
              <p:nvPr/>
            </p:nvSpPr>
            <p:spPr bwMode="auto">
              <a:xfrm flipV="1">
                <a:off x="2016" y="1344"/>
                <a:ext cx="48" cy="144"/>
              </a:xfrm>
              <a:prstGeom prst="line">
                <a:avLst/>
              </a:prstGeom>
              <a:noFill/>
              <a:ln w="9525">
                <a:solidFill>
                  <a:schemeClr val="tx1"/>
                </a:solidFill>
                <a:round/>
                <a:headEnd/>
                <a:tailEnd type="triangle" w="med" len="med"/>
              </a:ln>
            </p:spPr>
            <p:txBody>
              <a:bodyPr/>
              <a:lstStyle/>
              <a:p>
                <a:endParaRPr lang="zh-CN" altLang="en-US"/>
              </a:p>
            </p:txBody>
          </p:sp>
          <p:sp>
            <p:nvSpPr>
              <p:cNvPr id="546891" name="Text Box 97"/>
              <p:cNvSpPr txBox="1">
                <a:spLocks noChangeArrowheads="1"/>
              </p:cNvSpPr>
              <p:nvPr/>
            </p:nvSpPr>
            <p:spPr bwMode="auto">
              <a:xfrm>
                <a:off x="1631" y="960"/>
                <a:ext cx="1249" cy="26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永久磁钢</a:t>
                </a:r>
              </a:p>
            </p:txBody>
          </p:sp>
          <p:sp>
            <p:nvSpPr>
              <p:cNvPr id="546892" name="Line 98"/>
              <p:cNvSpPr>
                <a:spLocks noChangeShapeType="1"/>
              </p:cNvSpPr>
              <p:nvPr/>
            </p:nvSpPr>
            <p:spPr bwMode="auto">
              <a:xfrm>
                <a:off x="2640" y="1776"/>
                <a:ext cx="0" cy="240"/>
              </a:xfrm>
              <a:prstGeom prst="line">
                <a:avLst/>
              </a:prstGeom>
              <a:noFill/>
              <a:ln w="9525">
                <a:solidFill>
                  <a:schemeClr val="tx1"/>
                </a:solidFill>
                <a:round/>
                <a:headEnd/>
                <a:tailEnd type="triangle" w="med" len="med"/>
              </a:ln>
            </p:spPr>
            <p:txBody>
              <a:bodyPr/>
              <a:lstStyle/>
              <a:p>
                <a:endParaRPr lang="zh-CN" altLang="en-US"/>
              </a:p>
            </p:txBody>
          </p:sp>
          <p:sp>
            <p:nvSpPr>
              <p:cNvPr id="546893" name="Line 99"/>
              <p:cNvSpPr>
                <a:spLocks noChangeShapeType="1"/>
              </p:cNvSpPr>
              <p:nvPr/>
            </p:nvSpPr>
            <p:spPr bwMode="auto">
              <a:xfrm flipV="1">
                <a:off x="4992" y="1584"/>
                <a:ext cx="0" cy="144"/>
              </a:xfrm>
              <a:prstGeom prst="line">
                <a:avLst/>
              </a:prstGeom>
              <a:noFill/>
              <a:ln w="9525">
                <a:solidFill>
                  <a:schemeClr val="tx1"/>
                </a:solidFill>
                <a:round/>
                <a:headEnd/>
                <a:tailEnd type="triangle" w="med" len="med"/>
              </a:ln>
            </p:spPr>
            <p:txBody>
              <a:bodyPr/>
              <a:lstStyle/>
              <a:p>
                <a:endParaRPr lang="zh-CN" altLang="en-US"/>
              </a:p>
            </p:txBody>
          </p:sp>
          <p:sp>
            <p:nvSpPr>
              <p:cNvPr id="546894" name="Line 100"/>
              <p:cNvSpPr>
                <a:spLocks noChangeShapeType="1"/>
              </p:cNvSpPr>
              <p:nvPr/>
            </p:nvSpPr>
            <p:spPr bwMode="auto">
              <a:xfrm>
                <a:off x="4992" y="1824"/>
                <a:ext cx="0" cy="192"/>
              </a:xfrm>
              <a:prstGeom prst="line">
                <a:avLst/>
              </a:prstGeom>
              <a:noFill/>
              <a:ln w="9525">
                <a:solidFill>
                  <a:schemeClr val="tx1"/>
                </a:solidFill>
                <a:round/>
                <a:headEnd/>
                <a:tailEnd/>
              </a:ln>
            </p:spPr>
            <p:txBody>
              <a:bodyPr/>
              <a:lstStyle/>
              <a:p>
                <a:endParaRPr lang="zh-CN" altLang="en-US"/>
              </a:p>
            </p:txBody>
          </p:sp>
          <p:sp>
            <p:nvSpPr>
              <p:cNvPr id="546895" name="AutoShape 101"/>
              <p:cNvSpPr>
                <a:spLocks noChangeArrowheads="1"/>
              </p:cNvSpPr>
              <p:nvPr/>
            </p:nvSpPr>
            <p:spPr bwMode="auto">
              <a:xfrm>
                <a:off x="4926" y="2016"/>
                <a:ext cx="144" cy="96"/>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sz="2400">
                  <a:latin typeface="Calibri" pitchFamily="34" charset="0"/>
                </a:endParaRPr>
              </a:p>
            </p:txBody>
          </p:sp>
          <p:sp>
            <p:nvSpPr>
              <p:cNvPr id="546896" name="Line 102"/>
              <p:cNvSpPr>
                <a:spLocks noChangeShapeType="1"/>
              </p:cNvSpPr>
              <p:nvPr/>
            </p:nvSpPr>
            <p:spPr bwMode="auto">
              <a:xfrm>
                <a:off x="4848" y="2016"/>
                <a:ext cx="0" cy="144"/>
              </a:xfrm>
              <a:prstGeom prst="line">
                <a:avLst/>
              </a:prstGeom>
              <a:noFill/>
              <a:ln w="9525">
                <a:solidFill>
                  <a:schemeClr val="tx1"/>
                </a:solidFill>
                <a:round/>
                <a:headEnd/>
                <a:tailEnd/>
              </a:ln>
            </p:spPr>
            <p:txBody>
              <a:bodyPr/>
              <a:lstStyle/>
              <a:p>
                <a:endParaRPr lang="zh-CN" altLang="en-US"/>
              </a:p>
            </p:txBody>
          </p:sp>
          <p:sp>
            <p:nvSpPr>
              <p:cNvPr id="546897" name="Line 103"/>
              <p:cNvSpPr>
                <a:spLocks noChangeShapeType="1"/>
              </p:cNvSpPr>
              <p:nvPr/>
            </p:nvSpPr>
            <p:spPr bwMode="auto">
              <a:xfrm>
                <a:off x="4848" y="2160"/>
                <a:ext cx="288" cy="0"/>
              </a:xfrm>
              <a:prstGeom prst="line">
                <a:avLst/>
              </a:prstGeom>
              <a:noFill/>
              <a:ln w="9525">
                <a:solidFill>
                  <a:schemeClr val="tx1"/>
                </a:solidFill>
                <a:round/>
                <a:headEnd/>
                <a:tailEnd/>
              </a:ln>
            </p:spPr>
            <p:txBody>
              <a:bodyPr/>
              <a:lstStyle/>
              <a:p>
                <a:endParaRPr lang="zh-CN" altLang="en-US"/>
              </a:p>
            </p:txBody>
          </p:sp>
          <p:sp>
            <p:nvSpPr>
              <p:cNvPr id="546898" name="Line 104"/>
              <p:cNvSpPr>
                <a:spLocks noChangeShapeType="1"/>
              </p:cNvSpPr>
              <p:nvPr/>
            </p:nvSpPr>
            <p:spPr bwMode="auto">
              <a:xfrm flipV="1">
                <a:off x="5136" y="2016"/>
                <a:ext cx="0" cy="144"/>
              </a:xfrm>
              <a:prstGeom prst="line">
                <a:avLst/>
              </a:prstGeom>
              <a:noFill/>
              <a:ln w="9525">
                <a:solidFill>
                  <a:schemeClr val="tx1"/>
                </a:solidFill>
                <a:round/>
                <a:headEnd/>
                <a:tailEnd/>
              </a:ln>
            </p:spPr>
            <p:txBody>
              <a:bodyPr/>
              <a:lstStyle/>
              <a:p>
                <a:endParaRPr lang="zh-CN" altLang="en-US"/>
              </a:p>
            </p:txBody>
          </p:sp>
          <p:sp>
            <p:nvSpPr>
              <p:cNvPr id="546899" name="Line 105"/>
              <p:cNvSpPr>
                <a:spLocks noChangeShapeType="1"/>
              </p:cNvSpPr>
              <p:nvPr/>
            </p:nvSpPr>
            <p:spPr bwMode="auto">
              <a:xfrm flipH="1">
                <a:off x="4848" y="2160"/>
                <a:ext cx="96" cy="96"/>
              </a:xfrm>
              <a:prstGeom prst="line">
                <a:avLst/>
              </a:prstGeom>
              <a:noFill/>
              <a:ln w="9525">
                <a:solidFill>
                  <a:schemeClr val="tx1"/>
                </a:solidFill>
                <a:round/>
                <a:headEnd/>
                <a:tailEnd/>
              </a:ln>
            </p:spPr>
            <p:txBody>
              <a:bodyPr/>
              <a:lstStyle/>
              <a:p>
                <a:endParaRPr lang="zh-CN" altLang="en-US"/>
              </a:p>
            </p:txBody>
          </p:sp>
          <p:sp>
            <p:nvSpPr>
              <p:cNvPr id="546900" name="Line 106"/>
              <p:cNvSpPr>
                <a:spLocks noChangeShapeType="1"/>
              </p:cNvSpPr>
              <p:nvPr/>
            </p:nvSpPr>
            <p:spPr bwMode="auto">
              <a:xfrm flipH="1">
                <a:off x="4944" y="2160"/>
                <a:ext cx="96" cy="96"/>
              </a:xfrm>
              <a:prstGeom prst="line">
                <a:avLst/>
              </a:prstGeom>
              <a:noFill/>
              <a:ln w="9525">
                <a:solidFill>
                  <a:schemeClr val="tx1"/>
                </a:solidFill>
                <a:round/>
                <a:headEnd/>
                <a:tailEnd/>
              </a:ln>
            </p:spPr>
            <p:txBody>
              <a:bodyPr/>
              <a:lstStyle/>
              <a:p>
                <a:endParaRPr lang="zh-CN" altLang="en-US"/>
              </a:p>
            </p:txBody>
          </p:sp>
          <p:sp>
            <p:nvSpPr>
              <p:cNvPr id="546901" name="Line 107"/>
              <p:cNvSpPr>
                <a:spLocks noChangeShapeType="1"/>
              </p:cNvSpPr>
              <p:nvPr/>
            </p:nvSpPr>
            <p:spPr bwMode="auto">
              <a:xfrm flipH="1">
                <a:off x="5040" y="2160"/>
                <a:ext cx="48" cy="96"/>
              </a:xfrm>
              <a:prstGeom prst="line">
                <a:avLst/>
              </a:prstGeom>
              <a:noFill/>
              <a:ln w="9525">
                <a:solidFill>
                  <a:schemeClr val="tx1"/>
                </a:solidFill>
                <a:round/>
                <a:headEnd/>
                <a:tailEnd/>
              </a:ln>
            </p:spPr>
            <p:txBody>
              <a:bodyPr/>
              <a:lstStyle/>
              <a:p>
                <a:endParaRPr lang="zh-CN" altLang="en-US"/>
              </a:p>
            </p:txBody>
          </p:sp>
          <p:sp>
            <p:nvSpPr>
              <p:cNvPr id="546902" name="Line 108"/>
              <p:cNvSpPr>
                <a:spLocks noChangeShapeType="1"/>
              </p:cNvSpPr>
              <p:nvPr/>
            </p:nvSpPr>
            <p:spPr bwMode="auto">
              <a:xfrm flipH="1">
                <a:off x="4800" y="2160"/>
                <a:ext cx="48" cy="48"/>
              </a:xfrm>
              <a:prstGeom prst="line">
                <a:avLst/>
              </a:prstGeom>
              <a:noFill/>
              <a:ln w="9525">
                <a:solidFill>
                  <a:schemeClr val="tx1"/>
                </a:solidFill>
                <a:round/>
                <a:headEnd/>
                <a:tailEnd/>
              </a:ln>
            </p:spPr>
            <p:txBody>
              <a:bodyPr/>
              <a:lstStyle/>
              <a:p>
                <a:endParaRPr lang="zh-CN" altLang="en-US"/>
              </a:p>
            </p:txBody>
          </p:sp>
          <p:sp>
            <p:nvSpPr>
              <p:cNvPr id="546903" name="Line 109"/>
              <p:cNvSpPr>
                <a:spLocks noChangeShapeType="1"/>
              </p:cNvSpPr>
              <p:nvPr/>
            </p:nvSpPr>
            <p:spPr bwMode="auto">
              <a:xfrm>
                <a:off x="5088" y="2160"/>
                <a:ext cx="96" cy="192"/>
              </a:xfrm>
              <a:prstGeom prst="line">
                <a:avLst/>
              </a:prstGeom>
              <a:noFill/>
              <a:ln w="9525">
                <a:solidFill>
                  <a:schemeClr val="tx1"/>
                </a:solidFill>
                <a:round/>
                <a:headEnd/>
                <a:tailEnd type="triangle" w="med" len="med"/>
              </a:ln>
            </p:spPr>
            <p:txBody>
              <a:bodyPr/>
              <a:lstStyle/>
              <a:p>
                <a:endParaRPr lang="zh-CN" altLang="en-US"/>
              </a:p>
            </p:txBody>
          </p:sp>
          <p:sp>
            <p:nvSpPr>
              <p:cNvPr id="546904" name="Line 110"/>
              <p:cNvSpPr>
                <a:spLocks noChangeShapeType="1"/>
              </p:cNvSpPr>
              <p:nvPr/>
            </p:nvSpPr>
            <p:spPr bwMode="auto">
              <a:xfrm>
                <a:off x="4272" y="2448"/>
                <a:ext cx="0" cy="528"/>
              </a:xfrm>
              <a:prstGeom prst="line">
                <a:avLst/>
              </a:prstGeom>
              <a:noFill/>
              <a:ln w="9525">
                <a:solidFill>
                  <a:schemeClr val="tx1"/>
                </a:solidFill>
                <a:round/>
                <a:headEnd/>
                <a:tailEnd type="triangle" w="med" len="med"/>
              </a:ln>
            </p:spPr>
            <p:txBody>
              <a:bodyPr/>
              <a:lstStyle/>
              <a:p>
                <a:endParaRPr lang="zh-CN" altLang="en-US"/>
              </a:p>
            </p:txBody>
          </p:sp>
          <p:sp>
            <p:nvSpPr>
              <p:cNvPr id="546905" name="Line 111"/>
              <p:cNvSpPr>
                <a:spLocks noChangeShapeType="1"/>
              </p:cNvSpPr>
              <p:nvPr/>
            </p:nvSpPr>
            <p:spPr bwMode="auto">
              <a:xfrm flipV="1">
                <a:off x="3456" y="768"/>
                <a:ext cx="96" cy="384"/>
              </a:xfrm>
              <a:prstGeom prst="line">
                <a:avLst/>
              </a:prstGeom>
              <a:noFill/>
              <a:ln w="9525">
                <a:solidFill>
                  <a:schemeClr val="tx1"/>
                </a:solidFill>
                <a:round/>
                <a:headEnd/>
                <a:tailEnd type="triangle" w="med" len="med"/>
              </a:ln>
            </p:spPr>
            <p:txBody>
              <a:bodyPr/>
              <a:lstStyle/>
              <a:p>
                <a:endParaRPr lang="zh-CN" altLang="en-US"/>
              </a:p>
            </p:txBody>
          </p:sp>
          <p:sp>
            <p:nvSpPr>
              <p:cNvPr id="546906" name="Text Box 112"/>
              <p:cNvSpPr txBox="1">
                <a:spLocks noChangeArrowheads="1"/>
              </p:cNvSpPr>
              <p:nvPr/>
            </p:nvSpPr>
            <p:spPr bwMode="auto">
              <a:xfrm>
                <a:off x="3216" y="336"/>
                <a:ext cx="1728" cy="26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差动变压器</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908050"/>
            <a:ext cx="7558088" cy="936625"/>
          </a:xfrm>
          <a:prstGeom prst="rect">
            <a:avLst/>
          </a:prstGeom>
          <a:noFill/>
          <a:ln w="9525">
            <a:noFill/>
            <a:miter lim="800000"/>
            <a:headEnd/>
            <a:tailEnd/>
          </a:ln>
        </p:spPr>
        <p:txBody>
          <a:bodyPr/>
          <a:lstStyle/>
          <a:p>
            <a:pPr>
              <a:spcBef>
                <a:spcPct val="50000"/>
              </a:spcBef>
            </a:pPr>
            <a:r>
              <a:rPr kumimoji="1" lang="zh-CN" altLang="en-US" sz="2400" b="1">
                <a:latin typeface="Times New Roman" pitchFamily="18" charset="0"/>
              </a:rPr>
              <a:t>        流体流动状态：层流(</a:t>
            </a:r>
            <a:r>
              <a:rPr kumimoji="1" lang="en-US" altLang="zh-CN" sz="2400" b="1">
                <a:latin typeface="Times New Roman" pitchFamily="18" charset="0"/>
              </a:rPr>
              <a:t>parallel flow )</a:t>
            </a:r>
            <a:r>
              <a:rPr kumimoji="1" lang="zh-CN" altLang="en-US" sz="2400" b="1">
                <a:latin typeface="Times New Roman" pitchFamily="18" charset="0"/>
              </a:rPr>
              <a:t>、</a:t>
            </a:r>
            <a:endParaRPr kumimoji="1" lang="en-US" altLang="zh-CN" sz="2400" b="1">
              <a:latin typeface="Times New Roman" pitchFamily="18" charset="0"/>
            </a:endParaRPr>
          </a:p>
          <a:p>
            <a:pPr>
              <a:spcBef>
                <a:spcPct val="50000"/>
              </a:spcBef>
            </a:pPr>
            <a:r>
              <a:rPr kumimoji="1" lang="en-US" altLang="zh-CN" sz="2400" b="1">
                <a:latin typeface="Times New Roman" pitchFamily="18" charset="0"/>
              </a:rPr>
              <a:t>                                      </a:t>
            </a:r>
            <a:r>
              <a:rPr kumimoji="1" lang="zh-CN" altLang="en-US" sz="2400" b="1">
                <a:latin typeface="Times New Roman" pitchFamily="18" charset="0"/>
              </a:rPr>
              <a:t>紊流(</a:t>
            </a:r>
            <a:r>
              <a:rPr kumimoji="1" lang="en-US" altLang="zh-CN" sz="2400" b="1">
                <a:latin typeface="Times New Roman" pitchFamily="18" charset="0"/>
              </a:rPr>
              <a:t>turbulent  flow)</a:t>
            </a:r>
            <a:endParaRPr kumimoji="1" lang="zh-CN" altLang="en-US" sz="2400" b="1">
              <a:latin typeface="Times New Roman" pitchFamily="18" charset="0"/>
            </a:endParaRPr>
          </a:p>
          <a:p>
            <a:pPr>
              <a:spcBef>
                <a:spcPct val="15000"/>
              </a:spcBef>
            </a:pPr>
            <a:r>
              <a:rPr kumimoji="1" lang="zh-CN" altLang="en-US" sz="2400" b="1">
                <a:latin typeface="Times New Roman" pitchFamily="18" charset="0"/>
              </a:rPr>
              <a:t>         流动状态判别标准：雷诺数</a:t>
            </a:r>
          </a:p>
          <a:p>
            <a:pPr>
              <a:spcBef>
                <a:spcPct val="15000"/>
              </a:spcBef>
            </a:pPr>
            <a:endParaRPr kumimoji="1" lang="zh-CN" altLang="en-US" sz="2400" b="1">
              <a:latin typeface="Times New Roman" pitchFamily="18" charset="0"/>
            </a:endParaRPr>
          </a:p>
          <a:p>
            <a:pPr>
              <a:spcBef>
                <a:spcPct val="15000"/>
              </a:spcBef>
            </a:pPr>
            <a:endParaRPr kumimoji="1" lang="zh-CN" altLang="en-US" sz="2400" b="1">
              <a:latin typeface="Times New Roman" pitchFamily="18" charset="0"/>
            </a:endParaRPr>
          </a:p>
          <a:p>
            <a:pPr>
              <a:spcBef>
                <a:spcPct val="15000"/>
              </a:spcBef>
            </a:pPr>
            <a:r>
              <a:rPr kumimoji="1" lang="zh-CN" altLang="en-US" sz="2400" b="1">
                <a:latin typeface="Times New Roman" pitchFamily="18" charset="0"/>
              </a:rPr>
              <a:t>     </a:t>
            </a:r>
            <a:r>
              <a:rPr kumimoji="1" lang="en-US" altLang="zh-CN" sz="2400" b="1">
                <a:latin typeface="Times New Roman" pitchFamily="18" charset="0"/>
              </a:rPr>
              <a:t> </a:t>
            </a:r>
          </a:p>
          <a:p>
            <a:pPr>
              <a:spcBef>
                <a:spcPct val="15000"/>
              </a:spcBef>
            </a:pPr>
            <a:r>
              <a:rPr kumimoji="1" lang="en-US" altLang="zh-CN" sz="2400" b="1">
                <a:latin typeface="Times New Roman" pitchFamily="18" charset="0"/>
              </a:rPr>
              <a:t> </a:t>
            </a:r>
          </a:p>
          <a:p>
            <a:pPr>
              <a:spcBef>
                <a:spcPct val="15000"/>
              </a:spcBef>
            </a:pPr>
            <a:endParaRPr kumimoji="1" lang="zh-CN" altLang="en-US" sz="2400" b="1">
              <a:latin typeface="Times New Roman" pitchFamily="18" charset="0"/>
            </a:endParaRPr>
          </a:p>
        </p:txBody>
      </p:sp>
      <p:graphicFrame>
        <p:nvGraphicFramePr>
          <p:cNvPr id="311298" name="Object 2"/>
          <p:cNvGraphicFramePr>
            <a:graphicFrameLocks noChangeAspect="1"/>
          </p:cNvGraphicFramePr>
          <p:nvPr/>
        </p:nvGraphicFramePr>
        <p:xfrm>
          <a:off x="3563938" y="4005263"/>
          <a:ext cx="2284412" cy="525462"/>
        </p:xfrm>
        <a:graphic>
          <a:graphicData uri="http://schemas.openxmlformats.org/presentationml/2006/ole">
            <mc:AlternateContent xmlns:mc="http://schemas.openxmlformats.org/markup-compatibility/2006">
              <mc:Choice xmlns:v="urn:schemas-microsoft-com:vml" Requires="v">
                <p:oleObj spid="_x0000_s2089" name="Equation" r:id="rId4" imgW="965160" imgH="203040" progId="Equation.DSMT4">
                  <p:embed/>
                </p:oleObj>
              </mc:Choice>
              <mc:Fallback>
                <p:oleObj name="Equation" r:id="rId4" imgW="96516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4005263"/>
                        <a:ext cx="2284412"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9" name="Object 3"/>
          <p:cNvGraphicFramePr>
            <a:graphicFrameLocks noChangeAspect="1"/>
          </p:cNvGraphicFramePr>
          <p:nvPr/>
        </p:nvGraphicFramePr>
        <p:xfrm>
          <a:off x="1835150" y="4005263"/>
          <a:ext cx="1152525" cy="506412"/>
        </p:xfrm>
        <a:graphic>
          <a:graphicData uri="http://schemas.openxmlformats.org/presentationml/2006/ole">
            <mc:AlternateContent xmlns:mc="http://schemas.openxmlformats.org/markup-compatibility/2006">
              <mc:Choice xmlns:v="urn:schemas-microsoft-com:vml" Requires="v">
                <p:oleObj spid="_x0000_s2090" name="Equation" r:id="rId6" imgW="469800" imgH="203040" progId="Equation.DSMT4">
                  <p:embed/>
                </p:oleObj>
              </mc:Choice>
              <mc:Fallback>
                <p:oleObj name="Equation" r:id="rId6" imgW="46980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4005263"/>
                        <a:ext cx="11525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00" name="Object 4"/>
          <p:cNvGraphicFramePr>
            <a:graphicFrameLocks noChangeAspect="1"/>
          </p:cNvGraphicFramePr>
          <p:nvPr/>
        </p:nvGraphicFramePr>
        <p:xfrm>
          <a:off x="4859338" y="1844675"/>
          <a:ext cx="1728787" cy="976313"/>
        </p:xfrm>
        <a:graphic>
          <a:graphicData uri="http://schemas.openxmlformats.org/presentationml/2006/ole">
            <mc:AlternateContent xmlns:mc="http://schemas.openxmlformats.org/markup-compatibility/2006">
              <mc:Choice xmlns:v="urn:schemas-microsoft-com:vml" Requires="v">
                <p:oleObj spid="_x0000_s2091" name="Equation" r:id="rId8" imgW="596880" imgH="393480" progId="Equation.DSMT4">
                  <p:embed/>
                </p:oleObj>
              </mc:Choice>
              <mc:Fallback>
                <p:oleObj name="Equation" r:id="rId8" imgW="596880" imgH="393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1844675"/>
                        <a:ext cx="1728787"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25" name="Text Box 33"/>
          <p:cNvSpPr txBox="1">
            <a:spLocks noChangeArrowheads="1"/>
          </p:cNvSpPr>
          <p:nvPr/>
        </p:nvSpPr>
        <p:spPr bwMode="auto">
          <a:xfrm>
            <a:off x="714375" y="2714625"/>
            <a:ext cx="4857750" cy="1130300"/>
          </a:xfrm>
          <a:prstGeom prst="rect">
            <a:avLst/>
          </a:prstGeom>
          <a:noFill/>
          <a:ln w="9525">
            <a:noFill/>
            <a:miter lim="800000"/>
            <a:headEnd/>
            <a:tailEnd/>
          </a:ln>
        </p:spPr>
        <p:txBody>
          <a:bodyPr>
            <a:spAutoFit/>
          </a:bodyPr>
          <a:lstStyle/>
          <a:p>
            <a:pPr>
              <a:lnSpc>
                <a:spcPct val="150000"/>
              </a:lnSpc>
              <a:spcBef>
                <a:spcPct val="15000"/>
              </a:spcBef>
            </a:pPr>
            <a:r>
              <a:rPr kumimoji="1" lang="zh-CN" altLang="en-US" sz="2400" b="1">
                <a:latin typeface="Times New Roman" pitchFamily="18" charset="0"/>
              </a:rPr>
              <a:t>4、流速及流速分布</a:t>
            </a:r>
          </a:p>
          <a:p>
            <a:pPr>
              <a:lnSpc>
                <a:spcPct val="150000"/>
              </a:lnSpc>
            </a:pPr>
            <a:r>
              <a:rPr kumimoji="1" lang="zh-CN" altLang="en-US" sz="2400" b="1">
                <a:latin typeface="Times New Roman" pitchFamily="18" charset="0"/>
              </a:rPr>
              <a:t>（1）流速: 点速  </a:t>
            </a:r>
            <a:r>
              <a:rPr kumimoji="1" lang="en-US" altLang="zh-CN" sz="2400" b="1" i="1">
                <a:latin typeface="Times New Roman" pitchFamily="18" charset="0"/>
              </a:rPr>
              <a:t>u</a:t>
            </a:r>
            <a:r>
              <a:rPr kumimoji="1" lang="en-US" altLang="zh-CN" sz="2400" b="1">
                <a:latin typeface="Times New Roman" pitchFamily="18" charset="0"/>
              </a:rPr>
              <a:t>     </a:t>
            </a:r>
            <a:r>
              <a:rPr kumimoji="1" lang="zh-CN" altLang="en-US" sz="2400" b="1">
                <a:latin typeface="Times New Roman" pitchFamily="18" charset="0"/>
              </a:rPr>
              <a:t>均速 </a:t>
            </a:r>
            <a:r>
              <a:rPr kumimoji="1" lang="en-US" altLang="zh-CN" sz="2400" b="1" i="1">
                <a:latin typeface="Times New Roman" pitchFamily="18" charset="0"/>
              </a:rPr>
              <a:t>v</a:t>
            </a:r>
            <a:endParaRPr kumimoji="1" lang="zh-CN" altLang="en-US" sz="2400" b="1">
              <a:latin typeface="Times New Roman" pitchFamily="18" charset="0"/>
            </a:endParaRPr>
          </a:p>
        </p:txBody>
      </p:sp>
    </p:spTree>
  </p:cSld>
  <p:clrMapOvr>
    <a:masterClrMapping/>
  </p:clrMapOvr>
  <p:transition>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0.70"/>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11300"/>
                                        </p:tgtEl>
                                        <p:attrNameLst>
                                          <p:attrName>style.visibility</p:attrName>
                                        </p:attrNameLst>
                                      </p:cBhvr>
                                      <p:to>
                                        <p:strVal val="visible"/>
                                      </p:to>
                                    </p:set>
                                    <p:anim calcmode="lin" valueType="num">
                                      <p:cBhvr>
                                        <p:cTn id="14" dur="1000" fill="hold"/>
                                        <p:tgtEl>
                                          <p:spTgt spid="311300"/>
                                        </p:tgtEl>
                                        <p:attrNameLst>
                                          <p:attrName>ppt_w</p:attrName>
                                        </p:attrNameLst>
                                      </p:cBhvr>
                                      <p:tavLst>
                                        <p:tav tm="0">
                                          <p:val>
                                            <p:strVal val="#ppt_w*0.70"/>
                                          </p:val>
                                        </p:tav>
                                        <p:tav tm="100000">
                                          <p:val>
                                            <p:strVal val="#ppt_w"/>
                                          </p:val>
                                        </p:tav>
                                      </p:tavLst>
                                    </p:anim>
                                    <p:anim calcmode="lin" valueType="num">
                                      <p:cBhvr>
                                        <p:cTn id="15" dur="1000" fill="hold"/>
                                        <p:tgtEl>
                                          <p:spTgt spid="311300"/>
                                        </p:tgtEl>
                                        <p:attrNameLst>
                                          <p:attrName>ppt_h</p:attrName>
                                        </p:attrNameLst>
                                      </p:cBhvr>
                                      <p:tavLst>
                                        <p:tav tm="0">
                                          <p:val>
                                            <p:strVal val="#ppt_h"/>
                                          </p:val>
                                        </p:tav>
                                        <p:tav tm="100000">
                                          <p:val>
                                            <p:strVal val="#ppt_h"/>
                                          </p:val>
                                        </p:tav>
                                      </p:tavLst>
                                    </p:anim>
                                    <p:animEffect transition="in" filter="fade">
                                      <p:cBhvr>
                                        <p:cTn id="16" dur="1000"/>
                                        <p:tgtEl>
                                          <p:spTgt spid="311300"/>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11299"/>
                                        </p:tgtEl>
                                        <p:attrNameLst>
                                          <p:attrName>style.visibility</p:attrName>
                                        </p:attrNameLst>
                                      </p:cBhvr>
                                      <p:to>
                                        <p:strVal val="visible"/>
                                      </p:to>
                                    </p:set>
                                    <p:anim calcmode="lin" valueType="num">
                                      <p:cBhvr>
                                        <p:cTn id="21" dur="1000" fill="hold"/>
                                        <p:tgtEl>
                                          <p:spTgt spid="311299"/>
                                        </p:tgtEl>
                                        <p:attrNameLst>
                                          <p:attrName>ppt_w</p:attrName>
                                        </p:attrNameLst>
                                      </p:cBhvr>
                                      <p:tavLst>
                                        <p:tav tm="0">
                                          <p:val>
                                            <p:strVal val="#ppt_w*0.70"/>
                                          </p:val>
                                        </p:tav>
                                        <p:tav tm="100000">
                                          <p:val>
                                            <p:strVal val="#ppt_w"/>
                                          </p:val>
                                        </p:tav>
                                      </p:tavLst>
                                    </p:anim>
                                    <p:anim calcmode="lin" valueType="num">
                                      <p:cBhvr>
                                        <p:cTn id="22" dur="1000" fill="hold"/>
                                        <p:tgtEl>
                                          <p:spTgt spid="311299"/>
                                        </p:tgtEl>
                                        <p:attrNameLst>
                                          <p:attrName>ppt_h</p:attrName>
                                        </p:attrNameLst>
                                      </p:cBhvr>
                                      <p:tavLst>
                                        <p:tav tm="0">
                                          <p:val>
                                            <p:strVal val="#ppt_h"/>
                                          </p:val>
                                        </p:tav>
                                        <p:tav tm="100000">
                                          <p:val>
                                            <p:strVal val="#ppt_h"/>
                                          </p:val>
                                        </p:tav>
                                      </p:tavLst>
                                    </p:anim>
                                    <p:animEffect transition="in" filter="fade">
                                      <p:cBhvr>
                                        <p:cTn id="23" dur="1000"/>
                                        <p:tgtEl>
                                          <p:spTgt spid="31129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8225"/>
                                        </p:tgtEl>
                                        <p:attrNameLst>
                                          <p:attrName>style.visibility</p:attrName>
                                        </p:attrNameLst>
                                      </p:cBhvr>
                                      <p:to>
                                        <p:strVal val="visible"/>
                                      </p:to>
                                    </p:set>
                                    <p:animEffect transition="in" filter="barn(inHorizontal)">
                                      <p:cBhvr>
                                        <p:cTn id="28" dur="500"/>
                                        <p:tgtEl>
                                          <p:spTgt spid="8225"/>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311298"/>
                                        </p:tgtEl>
                                        <p:attrNameLst>
                                          <p:attrName>style.visibility</p:attrName>
                                        </p:attrNameLst>
                                      </p:cBhvr>
                                      <p:to>
                                        <p:strVal val="visible"/>
                                      </p:to>
                                    </p:set>
                                    <p:anim calcmode="lin" valueType="num">
                                      <p:cBhvr>
                                        <p:cTn id="33" dur="1000" fill="hold"/>
                                        <p:tgtEl>
                                          <p:spTgt spid="311298"/>
                                        </p:tgtEl>
                                        <p:attrNameLst>
                                          <p:attrName>ppt_w</p:attrName>
                                        </p:attrNameLst>
                                      </p:cBhvr>
                                      <p:tavLst>
                                        <p:tav tm="0">
                                          <p:val>
                                            <p:strVal val="#ppt_w*0.70"/>
                                          </p:val>
                                        </p:tav>
                                        <p:tav tm="100000">
                                          <p:val>
                                            <p:strVal val="#ppt_w"/>
                                          </p:val>
                                        </p:tav>
                                      </p:tavLst>
                                    </p:anim>
                                    <p:anim calcmode="lin" valueType="num">
                                      <p:cBhvr>
                                        <p:cTn id="34" dur="1000" fill="hold"/>
                                        <p:tgtEl>
                                          <p:spTgt spid="311298"/>
                                        </p:tgtEl>
                                        <p:attrNameLst>
                                          <p:attrName>ppt_h</p:attrName>
                                        </p:attrNameLst>
                                      </p:cBhvr>
                                      <p:tavLst>
                                        <p:tav tm="0">
                                          <p:val>
                                            <p:strVal val="#ppt_h"/>
                                          </p:val>
                                        </p:tav>
                                        <p:tav tm="100000">
                                          <p:val>
                                            <p:strVal val="#ppt_h"/>
                                          </p:val>
                                        </p:tav>
                                      </p:tavLst>
                                    </p:anim>
                                    <p:animEffect transition="in" filter="fade">
                                      <p:cBhvr>
                                        <p:cTn id="35" dur="1000"/>
                                        <p:tgtEl>
                                          <p:spTgt spid="31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2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1" name="Picture 2"/>
          <p:cNvPicPr>
            <a:picLocks noChangeAspect="1" noChangeArrowheads="1"/>
          </p:cNvPicPr>
          <p:nvPr/>
        </p:nvPicPr>
        <p:blipFill>
          <a:blip r:embed="rId2"/>
          <a:srcRect/>
          <a:stretch>
            <a:fillRect/>
          </a:stretch>
        </p:blipFill>
        <p:spPr bwMode="auto">
          <a:xfrm>
            <a:off x="1371600" y="1066800"/>
            <a:ext cx="5943600" cy="5284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0" y="1447800"/>
            <a:ext cx="2743200" cy="2743200"/>
            <a:chOff x="720" y="960"/>
            <a:chExt cx="1968" cy="1968"/>
          </a:xfrm>
        </p:grpSpPr>
        <p:sp>
          <p:nvSpPr>
            <p:cNvPr id="548900" name="Line 3"/>
            <p:cNvSpPr>
              <a:spLocks noChangeShapeType="1"/>
            </p:cNvSpPr>
            <p:nvPr/>
          </p:nvSpPr>
          <p:spPr bwMode="auto">
            <a:xfrm>
              <a:off x="720" y="2832"/>
              <a:ext cx="1968" cy="0"/>
            </a:xfrm>
            <a:prstGeom prst="line">
              <a:avLst/>
            </a:prstGeom>
            <a:noFill/>
            <a:ln w="9525">
              <a:solidFill>
                <a:schemeClr val="tx1"/>
              </a:solidFill>
              <a:round/>
              <a:headEnd/>
              <a:tailEnd/>
            </a:ln>
          </p:spPr>
          <p:txBody>
            <a:bodyPr/>
            <a:lstStyle/>
            <a:p>
              <a:endParaRPr lang="zh-CN" altLang="en-US"/>
            </a:p>
          </p:txBody>
        </p:sp>
        <p:sp>
          <p:nvSpPr>
            <p:cNvPr id="548901" name="Line 4"/>
            <p:cNvSpPr>
              <a:spLocks noChangeShapeType="1"/>
            </p:cNvSpPr>
            <p:nvPr/>
          </p:nvSpPr>
          <p:spPr bwMode="auto">
            <a:xfrm>
              <a:off x="768" y="2832"/>
              <a:ext cx="336" cy="0"/>
            </a:xfrm>
            <a:prstGeom prst="line">
              <a:avLst/>
            </a:prstGeom>
            <a:noFill/>
            <a:ln w="9525">
              <a:solidFill>
                <a:schemeClr val="tx1"/>
              </a:solidFill>
              <a:round/>
              <a:headEnd/>
              <a:tailEnd type="stealth" w="lg" len="lg"/>
            </a:ln>
          </p:spPr>
          <p:txBody>
            <a:bodyPr/>
            <a:lstStyle/>
            <a:p>
              <a:endParaRPr lang="zh-CN" altLang="en-US"/>
            </a:p>
          </p:txBody>
        </p:sp>
        <p:sp>
          <p:nvSpPr>
            <p:cNvPr id="548902" name="Line 5"/>
            <p:cNvSpPr>
              <a:spLocks noChangeShapeType="1"/>
            </p:cNvSpPr>
            <p:nvPr/>
          </p:nvSpPr>
          <p:spPr bwMode="auto">
            <a:xfrm>
              <a:off x="2304" y="2832"/>
              <a:ext cx="336" cy="0"/>
            </a:xfrm>
            <a:prstGeom prst="line">
              <a:avLst/>
            </a:prstGeom>
            <a:noFill/>
            <a:ln w="9525">
              <a:solidFill>
                <a:schemeClr val="tx1"/>
              </a:solidFill>
              <a:round/>
              <a:headEnd/>
              <a:tailEnd type="stealth" w="lg" len="lg"/>
            </a:ln>
          </p:spPr>
          <p:txBody>
            <a:bodyPr/>
            <a:lstStyle/>
            <a:p>
              <a:endParaRPr lang="zh-CN" altLang="en-US"/>
            </a:p>
          </p:txBody>
        </p:sp>
        <p:grpSp>
          <p:nvGrpSpPr>
            <p:cNvPr id="548903" name="Group 6"/>
            <p:cNvGrpSpPr>
              <a:grpSpLocks/>
            </p:cNvGrpSpPr>
            <p:nvPr/>
          </p:nvGrpSpPr>
          <p:grpSpPr bwMode="auto">
            <a:xfrm>
              <a:off x="1680" y="2592"/>
              <a:ext cx="384" cy="336"/>
              <a:chOff x="1296" y="3120"/>
              <a:chExt cx="384" cy="336"/>
            </a:xfrm>
          </p:grpSpPr>
          <p:sp>
            <p:nvSpPr>
              <p:cNvPr id="548927" name="AutoShape 7"/>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28" name="AutoShape 8"/>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29" name="Line 9"/>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930" name="Line 10"/>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grpSp>
          <p:nvGrpSpPr>
            <p:cNvPr id="548904" name="Group 11"/>
            <p:cNvGrpSpPr>
              <a:grpSpLocks/>
            </p:cNvGrpSpPr>
            <p:nvPr/>
          </p:nvGrpSpPr>
          <p:grpSpPr bwMode="auto">
            <a:xfrm rot="5400000">
              <a:off x="2184" y="1608"/>
              <a:ext cx="384" cy="336"/>
              <a:chOff x="1296" y="3120"/>
              <a:chExt cx="384" cy="336"/>
            </a:xfrm>
          </p:grpSpPr>
          <p:sp>
            <p:nvSpPr>
              <p:cNvPr id="548923" name="AutoShape 12"/>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24" name="AutoShape 13"/>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25" name="Line 14"/>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926" name="Line 15"/>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grpSp>
          <p:nvGrpSpPr>
            <p:cNvPr id="548905" name="Group 16"/>
            <p:cNvGrpSpPr>
              <a:grpSpLocks/>
            </p:cNvGrpSpPr>
            <p:nvPr/>
          </p:nvGrpSpPr>
          <p:grpSpPr bwMode="auto">
            <a:xfrm rot="5400000">
              <a:off x="1272" y="1224"/>
              <a:ext cx="384" cy="336"/>
              <a:chOff x="1296" y="3120"/>
              <a:chExt cx="384" cy="336"/>
            </a:xfrm>
          </p:grpSpPr>
          <p:sp>
            <p:nvSpPr>
              <p:cNvPr id="548919" name="AutoShape 17"/>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20" name="AutoShape 18"/>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21" name="Line 19"/>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922" name="Line 20"/>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grpSp>
          <p:nvGrpSpPr>
            <p:cNvPr id="548906" name="Group 21"/>
            <p:cNvGrpSpPr>
              <a:grpSpLocks/>
            </p:cNvGrpSpPr>
            <p:nvPr/>
          </p:nvGrpSpPr>
          <p:grpSpPr bwMode="auto">
            <a:xfrm rot="5400000">
              <a:off x="1272" y="2328"/>
              <a:ext cx="384" cy="336"/>
              <a:chOff x="1296" y="3120"/>
              <a:chExt cx="384" cy="336"/>
            </a:xfrm>
          </p:grpSpPr>
          <p:sp>
            <p:nvSpPr>
              <p:cNvPr id="548915" name="AutoShape 22"/>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16" name="AutoShape 23"/>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917" name="Line 24"/>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918" name="Line 25"/>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sp>
          <p:nvSpPr>
            <p:cNvPr id="548907" name="AutoShape 26"/>
            <p:cNvSpPr>
              <a:spLocks noChangeArrowheads="1"/>
            </p:cNvSpPr>
            <p:nvPr/>
          </p:nvSpPr>
          <p:spPr bwMode="auto">
            <a:xfrm>
              <a:off x="1248" y="1824"/>
              <a:ext cx="288" cy="240"/>
            </a:xfrm>
            <a:custGeom>
              <a:avLst/>
              <a:gdLst>
                <a:gd name="T0" fmla="*/ 3 w 21600"/>
                <a:gd name="T1" fmla="*/ 1 h 21600"/>
                <a:gd name="T2" fmla="*/ 2 w 21600"/>
                <a:gd name="T3" fmla="*/ 3 h 21600"/>
                <a:gd name="T4" fmla="*/ 0 w 21600"/>
                <a:gd name="T5" fmla="*/ 1 h 21600"/>
                <a:gd name="T6" fmla="*/ 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548908" name="Line 27"/>
            <p:cNvSpPr>
              <a:spLocks noChangeShapeType="1"/>
            </p:cNvSpPr>
            <p:nvPr/>
          </p:nvSpPr>
          <p:spPr bwMode="auto">
            <a:xfrm>
              <a:off x="1392" y="2688"/>
              <a:ext cx="0" cy="144"/>
            </a:xfrm>
            <a:prstGeom prst="line">
              <a:avLst/>
            </a:prstGeom>
            <a:noFill/>
            <a:ln w="9525">
              <a:solidFill>
                <a:schemeClr val="tx1"/>
              </a:solidFill>
              <a:round/>
              <a:headEnd/>
              <a:tailEnd/>
            </a:ln>
          </p:spPr>
          <p:txBody>
            <a:bodyPr/>
            <a:lstStyle/>
            <a:p>
              <a:endParaRPr lang="zh-CN" altLang="en-US"/>
            </a:p>
          </p:txBody>
        </p:sp>
        <p:sp>
          <p:nvSpPr>
            <p:cNvPr id="548909" name="Line 28"/>
            <p:cNvSpPr>
              <a:spLocks noChangeShapeType="1"/>
            </p:cNvSpPr>
            <p:nvPr/>
          </p:nvSpPr>
          <p:spPr bwMode="auto">
            <a:xfrm flipV="1">
              <a:off x="1392" y="1584"/>
              <a:ext cx="0" cy="240"/>
            </a:xfrm>
            <a:prstGeom prst="line">
              <a:avLst/>
            </a:prstGeom>
            <a:noFill/>
            <a:ln w="9525">
              <a:solidFill>
                <a:schemeClr val="tx1"/>
              </a:solidFill>
              <a:round/>
              <a:headEnd/>
              <a:tailEnd/>
            </a:ln>
          </p:spPr>
          <p:txBody>
            <a:bodyPr/>
            <a:lstStyle/>
            <a:p>
              <a:endParaRPr lang="zh-CN" altLang="en-US"/>
            </a:p>
          </p:txBody>
        </p:sp>
        <p:sp>
          <p:nvSpPr>
            <p:cNvPr id="548910" name="Line 29"/>
            <p:cNvSpPr>
              <a:spLocks noChangeShapeType="1"/>
            </p:cNvSpPr>
            <p:nvPr/>
          </p:nvSpPr>
          <p:spPr bwMode="auto">
            <a:xfrm>
              <a:off x="1392" y="960"/>
              <a:ext cx="0" cy="240"/>
            </a:xfrm>
            <a:prstGeom prst="line">
              <a:avLst/>
            </a:prstGeom>
            <a:noFill/>
            <a:ln w="9525">
              <a:solidFill>
                <a:schemeClr val="tx1"/>
              </a:solidFill>
              <a:round/>
              <a:headEnd/>
              <a:tailEnd/>
            </a:ln>
          </p:spPr>
          <p:txBody>
            <a:bodyPr/>
            <a:lstStyle/>
            <a:p>
              <a:endParaRPr lang="zh-CN" altLang="en-US"/>
            </a:p>
          </p:txBody>
        </p:sp>
        <p:sp>
          <p:nvSpPr>
            <p:cNvPr id="548911" name="Line 30"/>
            <p:cNvSpPr>
              <a:spLocks noChangeShapeType="1"/>
            </p:cNvSpPr>
            <p:nvPr/>
          </p:nvSpPr>
          <p:spPr bwMode="auto">
            <a:xfrm>
              <a:off x="1392" y="960"/>
              <a:ext cx="912" cy="0"/>
            </a:xfrm>
            <a:prstGeom prst="line">
              <a:avLst/>
            </a:prstGeom>
            <a:noFill/>
            <a:ln w="9525">
              <a:solidFill>
                <a:schemeClr val="tx1"/>
              </a:solidFill>
              <a:round/>
              <a:headEnd/>
              <a:tailEnd/>
            </a:ln>
          </p:spPr>
          <p:txBody>
            <a:bodyPr/>
            <a:lstStyle/>
            <a:p>
              <a:endParaRPr lang="zh-CN" altLang="en-US"/>
            </a:p>
          </p:txBody>
        </p:sp>
        <p:sp>
          <p:nvSpPr>
            <p:cNvPr id="548912" name="Line 31"/>
            <p:cNvSpPr>
              <a:spLocks noChangeShapeType="1"/>
            </p:cNvSpPr>
            <p:nvPr/>
          </p:nvSpPr>
          <p:spPr bwMode="auto">
            <a:xfrm>
              <a:off x="2304" y="960"/>
              <a:ext cx="0" cy="624"/>
            </a:xfrm>
            <a:prstGeom prst="line">
              <a:avLst/>
            </a:prstGeom>
            <a:noFill/>
            <a:ln w="9525">
              <a:solidFill>
                <a:schemeClr val="tx1"/>
              </a:solidFill>
              <a:round/>
              <a:headEnd/>
              <a:tailEnd/>
            </a:ln>
          </p:spPr>
          <p:txBody>
            <a:bodyPr/>
            <a:lstStyle/>
            <a:p>
              <a:endParaRPr lang="zh-CN" altLang="en-US"/>
            </a:p>
          </p:txBody>
        </p:sp>
        <p:sp>
          <p:nvSpPr>
            <p:cNvPr id="548913" name="Line 32"/>
            <p:cNvSpPr>
              <a:spLocks noChangeShapeType="1"/>
            </p:cNvSpPr>
            <p:nvPr/>
          </p:nvSpPr>
          <p:spPr bwMode="auto">
            <a:xfrm>
              <a:off x="2304" y="1968"/>
              <a:ext cx="0" cy="864"/>
            </a:xfrm>
            <a:prstGeom prst="line">
              <a:avLst/>
            </a:prstGeom>
            <a:noFill/>
            <a:ln w="9525">
              <a:solidFill>
                <a:schemeClr val="tx1"/>
              </a:solidFill>
              <a:round/>
              <a:headEnd/>
              <a:tailEnd/>
            </a:ln>
          </p:spPr>
          <p:txBody>
            <a:bodyPr/>
            <a:lstStyle/>
            <a:p>
              <a:endParaRPr lang="zh-CN" altLang="en-US"/>
            </a:p>
          </p:txBody>
        </p:sp>
        <p:sp>
          <p:nvSpPr>
            <p:cNvPr id="548914" name="Line 33"/>
            <p:cNvSpPr>
              <a:spLocks noChangeShapeType="1"/>
            </p:cNvSpPr>
            <p:nvPr/>
          </p:nvSpPr>
          <p:spPr bwMode="auto">
            <a:xfrm>
              <a:off x="1392" y="2064"/>
              <a:ext cx="0" cy="240"/>
            </a:xfrm>
            <a:prstGeom prst="line">
              <a:avLst/>
            </a:prstGeom>
            <a:noFill/>
            <a:ln w="9525">
              <a:solidFill>
                <a:schemeClr val="tx1"/>
              </a:solidFill>
              <a:round/>
              <a:headEnd/>
              <a:tailEnd/>
            </a:ln>
          </p:spPr>
          <p:txBody>
            <a:bodyPr/>
            <a:lstStyle/>
            <a:p>
              <a:endParaRPr lang="zh-CN" altLang="en-US"/>
            </a:p>
          </p:txBody>
        </p:sp>
      </p:grpSp>
      <p:grpSp>
        <p:nvGrpSpPr>
          <p:cNvPr id="7" name="Group 34"/>
          <p:cNvGrpSpPr>
            <a:grpSpLocks/>
          </p:cNvGrpSpPr>
          <p:nvPr/>
        </p:nvGrpSpPr>
        <p:grpSpPr bwMode="auto">
          <a:xfrm>
            <a:off x="5410200" y="1219200"/>
            <a:ext cx="1371600" cy="3276600"/>
            <a:chOff x="3600" y="720"/>
            <a:chExt cx="1296" cy="2784"/>
          </a:xfrm>
        </p:grpSpPr>
        <p:grpSp>
          <p:nvGrpSpPr>
            <p:cNvPr id="548868" name="Group 35"/>
            <p:cNvGrpSpPr>
              <a:grpSpLocks/>
            </p:cNvGrpSpPr>
            <p:nvPr/>
          </p:nvGrpSpPr>
          <p:grpSpPr bwMode="auto">
            <a:xfrm>
              <a:off x="4032" y="2592"/>
              <a:ext cx="384" cy="336"/>
              <a:chOff x="1296" y="3120"/>
              <a:chExt cx="384" cy="336"/>
            </a:xfrm>
          </p:grpSpPr>
          <p:sp>
            <p:nvSpPr>
              <p:cNvPr id="548896" name="AutoShape 36"/>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97" name="AutoShape 37"/>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98" name="Line 38"/>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899" name="Line 39"/>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grpSp>
          <p:nvGrpSpPr>
            <p:cNvPr id="548869" name="Group 40"/>
            <p:cNvGrpSpPr>
              <a:grpSpLocks/>
            </p:cNvGrpSpPr>
            <p:nvPr/>
          </p:nvGrpSpPr>
          <p:grpSpPr bwMode="auto">
            <a:xfrm rot="5400000">
              <a:off x="4536" y="1608"/>
              <a:ext cx="384" cy="336"/>
              <a:chOff x="1296" y="3120"/>
              <a:chExt cx="384" cy="336"/>
            </a:xfrm>
          </p:grpSpPr>
          <p:sp>
            <p:nvSpPr>
              <p:cNvPr id="548892" name="AutoShape 41"/>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93" name="AutoShape 42"/>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94" name="Line 43"/>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895" name="Line 44"/>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grpSp>
          <p:nvGrpSpPr>
            <p:cNvPr id="548870" name="Group 45"/>
            <p:cNvGrpSpPr>
              <a:grpSpLocks/>
            </p:cNvGrpSpPr>
            <p:nvPr/>
          </p:nvGrpSpPr>
          <p:grpSpPr bwMode="auto">
            <a:xfrm rot="5400000">
              <a:off x="3624" y="1224"/>
              <a:ext cx="384" cy="336"/>
              <a:chOff x="1296" y="3120"/>
              <a:chExt cx="384" cy="336"/>
            </a:xfrm>
          </p:grpSpPr>
          <p:sp>
            <p:nvSpPr>
              <p:cNvPr id="548888" name="AutoShape 46"/>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89" name="AutoShape 47"/>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90" name="Line 48"/>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891" name="Line 49"/>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grpSp>
          <p:nvGrpSpPr>
            <p:cNvPr id="548871" name="Group 50"/>
            <p:cNvGrpSpPr>
              <a:grpSpLocks/>
            </p:cNvGrpSpPr>
            <p:nvPr/>
          </p:nvGrpSpPr>
          <p:grpSpPr bwMode="auto">
            <a:xfrm rot="5400000">
              <a:off x="3624" y="2328"/>
              <a:ext cx="384" cy="336"/>
              <a:chOff x="1296" y="3120"/>
              <a:chExt cx="384" cy="336"/>
            </a:xfrm>
          </p:grpSpPr>
          <p:sp>
            <p:nvSpPr>
              <p:cNvPr id="548884" name="AutoShape 51"/>
              <p:cNvSpPr>
                <a:spLocks noChangeArrowheads="1"/>
              </p:cNvSpPr>
              <p:nvPr/>
            </p:nvSpPr>
            <p:spPr bwMode="auto">
              <a:xfrm rot="5400000">
                <a:off x="1296"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85" name="AutoShape 52"/>
              <p:cNvSpPr>
                <a:spLocks noChangeArrowheads="1"/>
              </p:cNvSpPr>
              <p:nvPr/>
            </p:nvSpPr>
            <p:spPr bwMode="auto">
              <a:xfrm rot="-5400000">
                <a:off x="1488" y="3264"/>
                <a:ext cx="192" cy="192"/>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48886" name="Line 53"/>
              <p:cNvSpPr>
                <a:spLocks noChangeShapeType="1"/>
              </p:cNvSpPr>
              <p:nvPr/>
            </p:nvSpPr>
            <p:spPr bwMode="auto">
              <a:xfrm>
                <a:off x="1372" y="3120"/>
                <a:ext cx="240" cy="0"/>
              </a:xfrm>
              <a:prstGeom prst="line">
                <a:avLst/>
              </a:prstGeom>
              <a:noFill/>
              <a:ln w="9525">
                <a:solidFill>
                  <a:schemeClr val="tx1"/>
                </a:solidFill>
                <a:round/>
                <a:headEnd/>
                <a:tailEnd/>
              </a:ln>
            </p:spPr>
            <p:txBody>
              <a:bodyPr/>
              <a:lstStyle/>
              <a:p>
                <a:endParaRPr lang="zh-CN" altLang="en-US"/>
              </a:p>
            </p:txBody>
          </p:sp>
          <p:sp>
            <p:nvSpPr>
              <p:cNvPr id="548887" name="Line 54"/>
              <p:cNvSpPr>
                <a:spLocks noChangeShapeType="1"/>
              </p:cNvSpPr>
              <p:nvPr/>
            </p:nvSpPr>
            <p:spPr bwMode="auto">
              <a:xfrm>
                <a:off x="1488" y="3120"/>
                <a:ext cx="0" cy="240"/>
              </a:xfrm>
              <a:prstGeom prst="line">
                <a:avLst/>
              </a:prstGeom>
              <a:noFill/>
              <a:ln w="9525">
                <a:solidFill>
                  <a:schemeClr val="tx1"/>
                </a:solidFill>
                <a:round/>
                <a:headEnd/>
                <a:tailEnd/>
              </a:ln>
            </p:spPr>
            <p:txBody>
              <a:bodyPr/>
              <a:lstStyle/>
              <a:p>
                <a:endParaRPr lang="zh-CN" altLang="en-US"/>
              </a:p>
            </p:txBody>
          </p:sp>
        </p:grpSp>
        <p:sp>
          <p:nvSpPr>
            <p:cNvPr id="548872" name="AutoShape 55"/>
            <p:cNvSpPr>
              <a:spLocks noChangeArrowheads="1"/>
            </p:cNvSpPr>
            <p:nvPr/>
          </p:nvSpPr>
          <p:spPr bwMode="auto">
            <a:xfrm>
              <a:off x="3600" y="1824"/>
              <a:ext cx="288" cy="240"/>
            </a:xfrm>
            <a:custGeom>
              <a:avLst/>
              <a:gdLst>
                <a:gd name="T0" fmla="*/ 3 w 21600"/>
                <a:gd name="T1" fmla="*/ 1 h 21600"/>
                <a:gd name="T2" fmla="*/ 2 w 21600"/>
                <a:gd name="T3" fmla="*/ 3 h 21600"/>
                <a:gd name="T4" fmla="*/ 0 w 21600"/>
                <a:gd name="T5" fmla="*/ 1 h 21600"/>
                <a:gd name="T6" fmla="*/ 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solidFill>
                <a:schemeClr val="tx1"/>
              </a:solidFill>
              <a:miter lim="800000"/>
              <a:headEnd/>
              <a:tailEnd/>
            </a:ln>
          </p:spPr>
          <p:txBody>
            <a:bodyPr wrap="none" anchor="ctr"/>
            <a:lstStyle/>
            <a:p>
              <a:endParaRPr lang="zh-CN" altLang="en-US"/>
            </a:p>
          </p:txBody>
        </p:sp>
        <p:sp>
          <p:nvSpPr>
            <p:cNvPr id="548873" name="Line 56"/>
            <p:cNvSpPr>
              <a:spLocks noChangeShapeType="1"/>
            </p:cNvSpPr>
            <p:nvPr/>
          </p:nvSpPr>
          <p:spPr bwMode="auto">
            <a:xfrm>
              <a:off x="3744" y="2688"/>
              <a:ext cx="0" cy="816"/>
            </a:xfrm>
            <a:prstGeom prst="line">
              <a:avLst/>
            </a:prstGeom>
            <a:noFill/>
            <a:ln w="9525">
              <a:solidFill>
                <a:schemeClr val="tx1"/>
              </a:solidFill>
              <a:round/>
              <a:headEnd/>
              <a:tailEnd/>
            </a:ln>
          </p:spPr>
          <p:txBody>
            <a:bodyPr/>
            <a:lstStyle/>
            <a:p>
              <a:endParaRPr lang="zh-CN" altLang="en-US"/>
            </a:p>
          </p:txBody>
        </p:sp>
        <p:sp>
          <p:nvSpPr>
            <p:cNvPr id="548874" name="Line 57"/>
            <p:cNvSpPr>
              <a:spLocks noChangeShapeType="1"/>
            </p:cNvSpPr>
            <p:nvPr/>
          </p:nvSpPr>
          <p:spPr bwMode="auto">
            <a:xfrm flipV="1">
              <a:off x="3744" y="1584"/>
              <a:ext cx="0" cy="240"/>
            </a:xfrm>
            <a:prstGeom prst="line">
              <a:avLst/>
            </a:prstGeom>
            <a:noFill/>
            <a:ln w="9525">
              <a:solidFill>
                <a:schemeClr val="tx1"/>
              </a:solidFill>
              <a:round/>
              <a:headEnd/>
              <a:tailEnd/>
            </a:ln>
          </p:spPr>
          <p:txBody>
            <a:bodyPr/>
            <a:lstStyle/>
            <a:p>
              <a:endParaRPr lang="zh-CN" altLang="en-US"/>
            </a:p>
          </p:txBody>
        </p:sp>
        <p:sp>
          <p:nvSpPr>
            <p:cNvPr id="548875" name="Line 58"/>
            <p:cNvSpPr>
              <a:spLocks noChangeShapeType="1"/>
            </p:cNvSpPr>
            <p:nvPr/>
          </p:nvSpPr>
          <p:spPr bwMode="auto">
            <a:xfrm>
              <a:off x="3744" y="720"/>
              <a:ext cx="0" cy="480"/>
            </a:xfrm>
            <a:prstGeom prst="line">
              <a:avLst/>
            </a:prstGeom>
            <a:noFill/>
            <a:ln w="9525">
              <a:solidFill>
                <a:schemeClr val="tx1"/>
              </a:solidFill>
              <a:round/>
              <a:headEnd/>
              <a:tailEnd/>
            </a:ln>
          </p:spPr>
          <p:txBody>
            <a:bodyPr/>
            <a:lstStyle/>
            <a:p>
              <a:endParaRPr lang="zh-CN" altLang="en-US"/>
            </a:p>
          </p:txBody>
        </p:sp>
        <p:sp>
          <p:nvSpPr>
            <p:cNvPr id="548876" name="Line 59"/>
            <p:cNvSpPr>
              <a:spLocks noChangeShapeType="1"/>
            </p:cNvSpPr>
            <p:nvPr/>
          </p:nvSpPr>
          <p:spPr bwMode="auto">
            <a:xfrm>
              <a:off x="3744" y="960"/>
              <a:ext cx="912" cy="0"/>
            </a:xfrm>
            <a:prstGeom prst="line">
              <a:avLst/>
            </a:prstGeom>
            <a:noFill/>
            <a:ln w="9525">
              <a:solidFill>
                <a:schemeClr val="tx1"/>
              </a:solidFill>
              <a:round/>
              <a:headEnd/>
              <a:tailEnd/>
            </a:ln>
          </p:spPr>
          <p:txBody>
            <a:bodyPr/>
            <a:lstStyle/>
            <a:p>
              <a:endParaRPr lang="zh-CN" altLang="en-US"/>
            </a:p>
          </p:txBody>
        </p:sp>
        <p:sp>
          <p:nvSpPr>
            <p:cNvPr id="548877" name="Line 60"/>
            <p:cNvSpPr>
              <a:spLocks noChangeShapeType="1"/>
            </p:cNvSpPr>
            <p:nvPr/>
          </p:nvSpPr>
          <p:spPr bwMode="auto">
            <a:xfrm>
              <a:off x="4656" y="960"/>
              <a:ext cx="0" cy="624"/>
            </a:xfrm>
            <a:prstGeom prst="line">
              <a:avLst/>
            </a:prstGeom>
            <a:noFill/>
            <a:ln w="9525">
              <a:solidFill>
                <a:schemeClr val="tx1"/>
              </a:solidFill>
              <a:round/>
              <a:headEnd/>
              <a:tailEnd/>
            </a:ln>
          </p:spPr>
          <p:txBody>
            <a:bodyPr/>
            <a:lstStyle/>
            <a:p>
              <a:endParaRPr lang="zh-CN" altLang="en-US"/>
            </a:p>
          </p:txBody>
        </p:sp>
        <p:sp>
          <p:nvSpPr>
            <p:cNvPr id="548878" name="Line 61"/>
            <p:cNvSpPr>
              <a:spLocks noChangeShapeType="1"/>
            </p:cNvSpPr>
            <p:nvPr/>
          </p:nvSpPr>
          <p:spPr bwMode="auto">
            <a:xfrm>
              <a:off x="4656" y="1968"/>
              <a:ext cx="0" cy="864"/>
            </a:xfrm>
            <a:prstGeom prst="line">
              <a:avLst/>
            </a:prstGeom>
            <a:noFill/>
            <a:ln w="9525">
              <a:solidFill>
                <a:schemeClr val="tx1"/>
              </a:solidFill>
              <a:round/>
              <a:headEnd/>
              <a:tailEnd/>
            </a:ln>
          </p:spPr>
          <p:txBody>
            <a:bodyPr/>
            <a:lstStyle/>
            <a:p>
              <a:endParaRPr lang="zh-CN" altLang="en-US"/>
            </a:p>
          </p:txBody>
        </p:sp>
        <p:sp>
          <p:nvSpPr>
            <p:cNvPr id="548879" name="Line 62"/>
            <p:cNvSpPr>
              <a:spLocks noChangeShapeType="1"/>
            </p:cNvSpPr>
            <p:nvPr/>
          </p:nvSpPr>
          <p:spPr bwMode="auto">
            <a:xfrm>
              <a:off x="3744" y="2064"/>
              <a:ext cx="0" cy="240"/>
            </a:xfrm>
            <a:prstGeom prst="line">
              <a:avLst/>
            </a:prstGeom>
            <a:noFill/>
            <a:ln w="9525">
              <a:solidFill>
                <a:schemeClr val="tx1"/>
              </a:solidFill>
              <a:round/>
              <a:headEnd/>
              <a:tailEnd/>
            </a:ln>
          </p:spPr>
          <p:txBody>
            <a:bodyPr/>
            <a:lstStyle/>
            <a:p>
              <a:endParaRPr lang="zh-CN" altLang="en-US"/>
            </a:p>
          </p:txBody>
        </p:sp>
        <p:sp>
          <p:nvSpPr>
            <p:cNvPr id="548880" name="Line 63"/>
            <p:cNvSpPr>
              <a:spLocks noChangeShapeType="1"/>
            </p:cNvSpPr>
            <p:nvPr/>
          </p:nvSpPr>
          <p:spPr bwMode="auto">
            <a:xfrm>
              <a:off x="3744" y="2832"/>
              <a:ext cx="288" cy="0"/>
            </a:xfrm>
            <a:prstGeom prst="line">
              <a:avLst/>
            </a:prstGeom>
            <a:noFill/>
            <a:ln w="9525">
              <a:solidFill>
                <a:schemeClr val="tx1"/>
              </a:solidFill>
              <a:round/>
              <a:headEnd/>
              <a:tailEnd/>
            </a:ln>
          </p:spPr>
          <p:txBody>
            <a:bodyPr/>
            <a:lstStyle/>
            <a:p>
              <a:endParaRPr lang="zh-CN" altLang="en-US"/>
            </a:p>
          </p:txBody>
        </p:sp>
        <p:sp>
          <p:nvSpPr>
            <p:cNvPr id="548881" name="Line 64"/>
            <p:cNvSpPr>
              <a:spLocks noChangeShapeType="1"/>
            </p:cNvSpPr>
            <p:nvPr/>
          </p:nvSpPr>
          <p:spPr bwMode="auto">
            <a:xfrm>
              <a:off x="4416" y="2832"/>
              <a:ext cx="240" cy="0"/>
            </a:xfrm>
            <a:prstGeom prst="line">
              <a:avLst/>
            </a:prstGeom>
            <a:noFill/>
            <a:ln w="9525">
              <a:solidFill>
                <a:schemeClr val="tx1"/>
              </a:solidFill>
              <a:round/>
              <a:headEnd/>
              <a:tailEnd/>
            </a:ln>
          </p:spPr>
          <p:txBody>
            <a:bodyPr/>
            <a:lstStyle/>
            <a:p>
              <a:endParaRPr lang="zh-CN" altLang="en-US"/>
            </a:p>
          </p:txBody>
        </p:sp>
        <p:sp>
          <p:nvSpPr>
            <p:cNvPr id="548882" name="Line 65"/>
            <p:cNvSpPr>
              <a:spLocks noChangeShapeType="1"/>
            </p:cNvSpPr>
            <p:nvPr/>
          </p:nvSpPr>
          <p:spPr bwMode="auto">
            <a:xfrm flipV="1">
              <a:off x="3744" y="3216"/>
              <a:ext cx="0" cy="240"/>
            </a:xfrm>
            <a:prstGeom prst="line">
              <a:avLst/>
            </a:prstGeom>
            <a:noFill/>
            <a:ln w="9525">
              <a:solidFill>
                <a:schemeClr val="tx1"/>
              </a:solidFill>
              <a:round/>
              <a:headEnd/>
              <a:tailEnd type="stealth" w="lg" len="lg"/>
            </a:ln>
          </p:spPr>
          <p:txBody>
            <a:bodyPr/>
            <a:lstStyle/>
            <a:p>
              <a:endParaRPr lang="zh-CN" altLang="en-US"/>
            </a:p>
          </p:txBody>
        </p:sp>
        <p:sp>
          <p:nvSpPr>
            <p:cNvPr id="548883" name="Line 66"/>
            <p:cNvSpPr>
              <a:spLocks noChangeShapeType="1"/>
            </p:cNvSpPr>
            <p:nvPr/>
          </p:nvSpPr>
          <p:spPr bwMode="auto">
            <a:xfrm flipV="1">
              <a:off x="3740" y="816"/>
              <a:ext cx="0" cy="240"/>
            </a:xfrm>
            <a:prstGeom prst="line">
              <a:avLst/>
            </a:prstGeom>
            <a:noFill/>
            <a:ln w="9525">
              <a:solidFill>
                <a:schemeClr val="tx1"/>
              </a:solidFill>
              <a:round/>
              <a:headEnd/>
              <a:tailEnd type="stealth" w="lg" len="lg"/>
            </a:ln>
          </p:spPr>
          <p:txBody>
            <a:bodyPr/>
            <a:lstStyle/>
            <a:p>
              <a:endParaRPr lang="zh-CN" altLang="en-US"/>
            </a:p>
          </p:txBody>
        </p:sp>
      </p:grpSp>
      <p:sp>
        <p:nvSpPr>
          <p:cNvPr id="156739" name="Text Box 67"/>
          <p:cNvSpPr txBox="1">
            <a:spLocks noChangeArrowheads="1"/>
          </p:cNvSpPr>
          <p:nvPr/>
        </p:nvSpPr>
        <p:spPr bwMode="auto">
          <a:xfrm>
            <a:off x="533400" y="4419600"/>
            <a:ext cx="7772400" cy="1066800"/>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      为保证仪表浮子部件露出部分不被碰弯，用户应设计可以与仪表同时拆下的直管段。</a:t>
            </a:r>
            <a:endParaRPr kumimoji="1" lang="zh-CN" altLang="en-US" sz="3200"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156739"/>
                                        </p:tgtEl>
                                        <p:attrNameLst>
                                          <p:attrName>style.visibility</p:attrName>
                                        </p:attrNameLst>
                                      </p:cBhvr>
                                      <p:to>
                                        <p:strVal val="visible"/>
                                      </p:to>
                                    </p:set>
                                    <p:animEffect transition="in" filter="barn(outHorizontal)">
                                      <p:cBhvr>
                                        <p:cTn id="17" dur="300"/>
                                        <p:tgtEl>
                                          <p:spTgt spid="15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3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9889" name="Rectangle 2"/>
          <p:cNvSpPr>
            <a:spLocks noGrp="1" noChangeArrowheads="1"/>
          </p:cNvSpPr>
          <p:nvPr>
            <p:ph type="body" idx="1"/>
          </p:nvPr>
        </p:nvSpPr>
        <p:spPr>
          <a:xfrm>
            <a:off x="571500" y="500063"/>
            <a:ext cx="8001000" cy="5562600"/>
          </a:xfrm>
        </p:spPr>
        <p:txBody>
          <a:bodyPr/>
          <a:lstStyle/>
          <a:p>
            <a:pPr eaLnBrk="1" hangingPunct="1">
              <a:buFont typeface="Wingdings" pitchFamily="2" charset="2"/>
              <a:buNone/>
            </a:pPr>
            <a:r>
              <a:rPr lang="zh-CN" altLang="en-US"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4.5  </a:t>
            </a:r>
            <a:r>
              <a:rPr lang="zh-CN" altLang="en-US" b="1" smtClean="0">
                <a:latin typeface="Times New Roman" pitchFamily="18" charset="0"/>
                <a:cs typeface="Times New Roman" pitchFamily="18" charset="0"/>
              </a:rPr>
              <a:t>靶式流量计</a:t>
            </a:r>
            <a:r>
              <a:rPr lang="en-US" altLang="zh-CN" b="1" smtClean="0">
                <a:latin typeface="Times New Roman" pitchFamily="18" charset="0"/>
                <a:cs typeface="Times New Roman" pitchFamily="18" charset="0"/>
              </a:rPr>
              <a:t>(target flowmeter )</a:t>
            </a:r>
          </a:p>
          <a:p>
            <a:pPr eaLnBrk="1" hangingPunct="1">
              <a:buFont typeface="Wingdings" pitchFamily="2" charset="2"/>
              <a:buNone/>
            </a:pPr>
            <a:endParaRPr lang="zh-CN" altLang="en-US" b="1" smtClean="0">
              <a:latin typeface="Times New Roman" pitchFamily="18" charset="0"/>
              <a:cs typeface="Times New Roman" pitchFamily="18" charset="0"/>
            </a:endParaRPr>
          </a:p>
          <a:p>
            <a:pPr eaLnBrk="1" hangingPunct="1">
              <a:buFont typeface="Wingdings" pitchFamily="2" charset="2"/>
              <a:buNone/>
            </a:pPr>
            <a:r>
              <a:rPr lang="en-US" altLang="zh-CN" b="1" smtClean="0">
                <a:latin typeface="Times New Roman" pitchFamily="18" charset="0"/>
                <a:cs typeface="Times New Roman" pitchFamily="18" charset="0"/>
              </a:rPr>
              <a:t>1</a:t>
            </a:r>
            <a:r>
              <a:rPr lang="zh-CN" altLang="en-US" b="1" smtClean="0">
                <a:latin typeface="Times New Roman" pitchFamily="18" charset="0"/>
                <a:cs typeface="Times New Roman" pitchFamily="18" charset="0"/>
              </a:rPr>
              <a:t>、</a:t>
            </a:r>
            <a:r>
              <a:rPr lang="zh-CN" altLang="en-US" sz="2800" b="1" smtClean="0">
                <a:latin typeface="Times New Roman" pitchFamily="18" charset="0"/>
                <a:cs typeface="Times New Roman" pitchFamily="18" charset="0"/>
              </a:rPr>
              <a:t>特点</a:t>
            </a:r>
          </a:p>
          <a:p>
            <a:pPr eaLnBrk="1" hangingPunct="1">
              <a:buFont typeface="Wingdings" pitchFamily="2" charset="2"/>
              <a:buNone/>
            </a:pPr>
            <a:r>
              <a:rPr lang="zh-CN" altLang="en-US" sz="2800" b="1" smtClean="0">
                <a:latin typeface="Times New Roman" pitchFamily="18" charset="0"/>
                <a:cs typeface="Times New Roman" pitchFamily="18" charset="0"/>
              </a:rPr>
              <a:t>       可以测量粘度较高，较脏污以及有悬浮固体颗粒等介质测量。结构简单，信号可以远传，但</a:t>
            </a:r>
            <a:r>
              <a:rPr lang="zh-CN" altLang="en-US" sz="2800" b="1" smtClean="0">
                <a:solidFill>
                  <a:srgbClr val="FF0000"/>
                </a:solidFill>
                <a:latin typeface="Times New Roman" pitchFamily="18" charset="0"/>
                <a:cs typeface="Times New Roman" pitchFamily="18" charset="0"/>
              </a:rPr>
              <a:t>压力损失较大</a:t>
            </a:r>
            <a:r>
              <a:rPr lang="zh-CN" altLang="en-US" sz="2800" b="1" smtClean="0">
                <a:latin typeface="Times New Roman" pitchFamily="18" charset="0"/>
                <a:cs typeface="Times New Roman" pitchFamily="18" charset="0"/>
              </a:rPr>
              <a:t>，零点不易调整。</a:t>
            </a:r>
            <a:r>
              <a:rPr lang="zh-CN" altLang="en-US" sz="2800" b="1" smtClean="0">
                <a:solidFill>
                  <a:srgbClr val="FF0000"/>
                </a:solidFill>
                <a:latin typeface="Times New Roman" pitchFamily="18" charset="0"/>
                <a:cs typeface="Times New Roman" pitchFamily="18" charset="0"/>
              </a:rPr>
              <a:t>需要个别标定</a:t>
            </a:r>
            <a:r>
              <a:rPr lang="zh-CN" altLang="en-US" sz="2800" b="1" smtClean="0">
                <a:latin typeface="Times New Roman" pitchFamily="18" charset="0"/>
                <a:cs typeface="Times New Roman" pitchFamily="18" charset="0"/>
              </a:rPr>
              <a:t>。</a:t>
            </a:r>
          </a:p>
          <a:p>
            <a:pPr eaLnBrk="1" hangingPunct="1">
              <a:buFont typeface="Wingdings" pitchFamily="2" charset="2"/>
              <a:buNone/>
            </a:pPr>
            <a:r>
              <a:rPr lang="en-US" altLang="zh-CN" sz="2800" b="1" smtClean="0">
                <a:latin typeface="Times New Roman" pitchFamily="18" charset="0"/>
                <a:cs typeface="Times New Roman" pitchFamily="18" charset="0"/>
              </a:rPr>
              <a:t>2</a:t>
            </a:r>
            <a:r>
              <a:rPr lang="zh-CN" altLang="en-US" sz="2800" b="1" smtClean="0">
                <a:latin typeface="Times New Roman" pitchFamily="18" charset="0"/>
                <a:cs typeface="Times New Roman" pitchFamily="18" charset="0"/>
              </a:rPr>
              <a:t>、工作原理</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0914" name="Picture 3" descr="靶式流量计"/>
          <p:cNvPicPr>
            <a:picLocks noChangeAspect="1" noChangeArrowheads="1"/>
          </p:cNvPicPr>
          <p:nvPr/>
        </p:nvPicPr>
        <p:blipFill>
          <a:blip r:embed="rId2"/>
          <a:srcRect/>
          <a:stretch>
            <a:fillRect/>
          </a:stretch>
        </p:blipFill>
        <p:spPr bwMode="auto">
          <a:xfrm>
            <a:off x="1981200" y="838200"/>
            <a:ext cx="5257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4246563" y="1285875"/>
            <a:ext cx="4897437" cy="946150"/>
          </a:xfrm>
        </p:spPr>
        <p:txBody>
          <a:bodyPr/>
          <a:lstStyle/>
          <a:p>
            <a:pPr eaLnBrk="1" hangingPunct="1">
              <a:lnSpc>
                <a:spcPct val="110000"/>
              </a:lnSpc>
              <a:spcBef>
                <a:spcPct val="0"/>
              </a:spcBef>
              <a:buFont typeface="Wingdings" pitchFamily="2" charset="2"/>
              <a:buNone/>
            </a:pPr>
            <a:r>
              <a:rPr lang="zh-CN" altLang="en-US" sz="2400" b="1" smtClean="0">
                <a:latin typeface="Times New Roman" pitchFamily="18" charset="0"/>
              </a:rPr>
              <a:t>靶上的作用 力 </a:t>
            </a:r>
            <a:r>
              <a:rPr lang="en-US" altLang="zh-CN" sz="2400" b="1" i="1" smtClean="0">
                <a:latin typeface="Times New Roman" pitchFamily="18" charset="0"/>
              </a:rPr>
              <a:t>F</a:t>
            </a:r>
            <a:r>
              <a:rPr lang="en-US" altLang="zh-CN" sz="2400" b="1" smtClean="0">
                <a:latin typeface="Times New Roman" pitchFamily="18" charset="0"/>
              </a:rPr>
              <a:t>=△</a:t>
            </a:r>
            <a:r>
              <a:rPr lang="en-US" altLang="zh-CN" sz="2400" b="1" i="1" smtClean="0">
                <a:latin typeface="Times New Roman" pitchFamily="18" charset="0"/>
              </a:rPr>
              <a:t>pA</a:t>
            </a:r>
            <a:r>
              <a:rPr lang="en-US" altLang="zh-CN" sz="2400" b="1" baseline="-25000" smtClean="0">
                <a:latin typeface="Times New Roman" pitchFamily="18" charset="0"/>
              </a:rPr>
              <a:t>b</a:t>
            </a:r>
          </a:p>
          <a:p>
            <a:pPr eaLnBrk="1" hangingPunct="1">
              <a:lnSpc>
                <a:spcPct val="110000"/>
              </a:lnSpc>
              <a:spcBef>
                <a:spcPct val="0"/>
              </a:spcBef>
              <a:buClrTx/>
              <a:buFontTx/>
              <a:buNone/>
            </a:pPr>
            <a:r>
              <a:rPr lang="en-US" altLang="zh-CN" sz="2400" b="1" i="1" smtClean="0">
                <a:latin typeface="Times New Roman" pitchFamily="18" charset="0"/>
              </a:rPr>
              <a:t>A</a:t>
            </a:r>
            <a:r>
              <a:rPr lang="en-US" altLang="zh-CN" sz="2400" b="1" baseline="-25000" smtClean="0">
                <a:latin typeface="Times New Roman" pitchFamily="18" charset="0"/>
              </a:rPr>
              <a:t>b</a:t>
            </a:r>
            <a:r>
              <a:rPr kumimoji="1" lang="en-US" altLang="zh-CN" sz="2400" b="1" smtClean="0">
                <a:latin typeface="Times New Roman" pitchFamily="18" charset="0"/>
              </a:rPr>
              <a:t>-</a:t>
            </a:r>
            <a:r>
              <a:rPr kumimoji="1" lang="zh-CN" altLang="en-US" sz="2400" b="1" smtClean="0">
                <a:latin typeface="Times New Roman" pitchFamily="18" charset="0"/>
              </a:rPr>
              <a:t>靶迎着来流的最大面积</a:t>
            </a:r>
            <a:endParaRPr kumimoji="1" lang="zh-CN" altLang="en-US" sz="2400" smtClean="0">
              <a:latin typeface="Times New Roman" pitchFamily="18" charset="0"/>
            </a:endParaRPr>
          </a:p>
          <a:p>
            <a:pPr eaLnBrk="1" hangingPunct="1">
              <a:lnSpc>
                <a:spcPct val="110000"/>
              </a:lnSpc>
              <a:spcBef>
                <a:spcPct val="0"/>
              </a:spcBef>
              <a:buFont typeface="Wingdings" pitchFamily="2" charset="2"/>
              <a:buNone/>
            </a:pPr>
            <a:endParaRPr lang="zh-CN" altLang="en-US" sz="2400" b="1" smtClean="0">
              <a:latin typeface="Times New Roman" pitchFamily="18" charset="0"/>
            </a:endParaRPr>
          </a:p>
          <a:p>
            <a:pPr eaLnBrk="1" hangingPunct="1">
              <a:lnSpc>
                <a:spcPct val="110000"/>
              </a:lnSpc>
              <a:spcBef>
                <a:spcPct val="0"/>
              </a:spcBef>
              <a:buFont typeface="Wingdings" pitchFamily="2" charset="2"/>
              <a:buNone/>
            </a:pPr>
            <a:r>
              <a:rPr lang="zh-CN" altLang="en-US" sz="2400" b="1" smtClean="0">
                <a:latin typeface="Times New Roman" pitchFamily="18" charset="0"/>
              </a:rPr>
              <a:t>                                             </a:t>
            </a:r>
            <a:endParaRPr lang="en-US" altLang="zh-CN" sz="2400" b="1" baseline="-25000" smtClean="0">
              <a:latin typeface="Times New Roman" pitchFamily="18" charset="0"/>
            </a:endParaRPr>
          </a:p>
          <a:p>
            <a:pPr eaLnBrk="1" hangingPunct="1">
              <a:lnSpc>
                <a:spcPct val="110000"/>
              </a:lnSpc>
              <a:spcBef>
                <a:spcPct val="0"/>
              </a:spcBef>
              <a:buFont typeface="Wingdings" pitchFamily="2" charset="2"/>
              <a:buNone/>
            </a:pPr>
            <a:r>
              <a:rPr lang="zh-CN" altLang="en-US" sz="2400" b="1" smtClean="0">
                <a:latin typeface="Times New Roman" pitchFamily="18" charset="0"/>
              </a:rPr>
              <a:t>                                                 </a:t>
            </a:r>
          </a:p>
          <a:p>
            <a:pPr eaLnBrk="1" hangingPunct="1">
              <a:lnSpc>
                <a:spcPct val="110000"/>
              </a:lnSpc>
              <a:buFont typeface="Wingdings" pitchFamily="2" charset="2"/>
              <a:buNone/>
            </a:pPr>
            <a:r>
              <a:rPr lang="zh-CN" altLang="en-US" sz="2400" b="1" smtClean="0">
                <a:latin typeface="Times New Roman" pitchFamily="18" charset="0"/>
              </a:rPr>
              <a:t>                                           </a:t>
            </a:r>
          </a:p>
        </p:txBody>
      </p:sp>
      <p:grpSp>
        <p:nvGrpSpPr>
          <p:cNvPr id="2" name="Group 3"/>
          <p:cNvGrpSpPr>
            <a:grpSpLocks/>
          </p:cNvGrpSpPr>
          <p:nvPr/>
        </p:nvGrpSpPr>
        <p:grpSpPr bwMode="auto">
          <a:xfrm>
            <a:off x="0" y="1412875"/>
            <a:ext cx="4441825" cy="4246563"/>
            <a:chOff x="82" y="973"/>
            <a:chExt cx="2798" cy="2675"/>
          </a:xfrm>
        </p:grpSpPr>
        <p:sp>
          <p:nvSpPr>
            <p:cNvPr id="223239" name="Line 4"/>
            <p:cNvSpPr>
              <a:spLocks noChangeShapeType="1"/>
            </p:cNvSpPr>
            <p:nvPr/>
          </p:nvSpPr>
          <p:spPr bwMode="auto">
            <a:xfrm>
              <a:off x="82" y="2848"/>
              <a:ext cx="2030" cy="0"/>
            </a:xfrm>
            <a:prstGeom prst="line">
              <a:avLst/>
            </a:prstGeom>
            <a:noFill/>
            <a:ln w="9525">
              <a:solidFill>
                <a:srgbClr val="000000"/>
              </a:solidFill>
              <a:prstDash val="lgDashDot"/>
              <a:round/>
              <a:headEnd/>
              <a:tailEnd/>
            </a:ln>
          </p:spPr>
          <p:txBody>
            <a:bodyPr/>
            <a:lstStyle/>
            <a:p>
              <a:endParaRPr lang="zh-CN" altLang="en-US"/>
            </a:p>
          </p:txBody>
        </p:sp>
        <p:grpSp>
          <p:nvGrpSpPr>
            <p:cNvPr id="223240" name="Group 5"/>
            <p:cNvGrpSpPr>
              <a:grpSpLocks/>
            </p:cNvGrpSpPr>
            <p:nvPr/>
          </p:nvGrpSpPr>
          <p:grpSpPr bwMode="auto">
            <a:xfrm>
              <a:off x="391" y="973"/>
              <a:ext cx="2489" cy="2675"/>
              <a:chOff x="103" y="973"/>
              <a:chExt cx="2489" cy="2675"/>
            </a:xfrm>
          </p:grpSpPr>
          <p:sp>
            <p:nvSpPr>
              <p:cNvPr id="223241" name="Line 6"/>
              <p:cNvSpPr>
                <a:spLocks noChangeShapeType="1"/>
              </p:cNvSpPr>
              <p:nvPr/>
            </p:nvSpPr>
            <p:spPr bwMode="auto">
              <a:xfrm>
                <a:off x="237" y="2468"/>
                <a:ext cx="387" cy="0"/>
              </a:xfrm>
              <a:prstGeom prst="line">
                <a:avLst/>
              </a:prstGeom>
              <a:noFill/>
              <a:ln w="9525">
                <a:solidFill>
                  <a:srgbClr val="000000"/>
                </a:solidFill>
                <a:round/>
                <a:headEnd/>
                <a:tailEnd/>
              </a:ln>
            </p:spPr>
            <p:txBody>
              <a:bodyPr/>
              <a:lstStyle/>
              <a:p>
                <a:endParaRPr lang="zh-CN" altLang="en-US"/>
              </a:p>
            </p:txBody>
          </p:sp>
          <p:sp>
            <p:nvSpPr>
              <p:cNvPr id="223242" name="Line 7"/>
              <p:cNvSpPr>
                <a:spLocks noChangeShapeType="1"/>
              </p:cNvSpPr>
              <p:nvPr/>
            </p:nvSpPr>
            <p:spPr bwMode="auto">
              <a:xfrm>
                <a:off x="899" y="2470"/>
                <a:ext cx="483" cy="0"/>
              </a:xfrm>
              <a:prstGeom prst="line">
                <a:avLst/>
              </a:prstGeom>
              <a:noFill/>
              <a:ln w="9525">
                <a:solidFill>
                  <a:srgbClr val="000000"/>
                </a:solidFill>
                <a:round/>
                <a:headEnd/>
                <a:tailEnd/>
              </a:ln>
            </p:spPr>
            <p:txBody>
              <a:bodyPr/>
              <a:lstStyle/>
              <a:p>
                <a:endParaRPr lang="zh-CN" altLang="en-US"/>
              </a:p>
            </p:txBody>
          </p:sp>
          <p:sp>
            <p:nvSpPr>
              <p:cNvPr id="223243" name="Line 8"/>
              <p:cNvSpPr>
                <a:spLocks noChangeShapeType="1"/>
              </p:cNvSpPr>
              <p:nvPr/>
            </p:nvSpPr>
            <p:spPr bwMode="auto">
              <a:xfrm>
                <a:off x="173" y="3211"/>
                <a:ext cx="1125" cy="0"/>
              </a:xfrm>
              <a:prstGeom prst="line">
                <a:avLst/>
              </a:prstGeom>
              <a:noFill/>
              <a:ln w="9525">
                <a:solidFill>
                  <a:srgbClr val="000000"/>
                </a:solidFill>
                <a:round/>
                <a:headEnd/>
                <a:tailEnd/>
              </a:ln>
            </p:spPr>
            <p:txBody>
              <a:bodyPr/>
              <a:lstStyle/>
              <a:p>
                <a:endParaRPr lang="zh-CN" altLang="en-US"/>
              </a:p>
            </p:txBody>
          </p:sp>
          <p:sp>
            <p:nvSpPr>
              <p:cNvPr id="223244" name="Freeform 9"/>
              <p:cNvSpPr>
                <a:spLocks/>
              </p:cNvSpPr>
              <p:nvPr/>
            </p:nvSpPr>
            <p:spPr bwMode="auto">
              <a:xfrm>
                <a:off x="160" y="2471"/>
                <a:ext cx="78" cy="745"/>
              </a:xfrm>
              <a:custGeom>
                <a:avLst/>
                <a:gdLst>
                  <a:gd name="T0" fmla="*/ 78 w 181"/>
                  <a:gd name="T1" fmla="*/ 0 h 1560"/>
                  <a:gd name="T2" fmla="*/ 0 w 181"/>
                  <a:gd name="T3" fmla="*/ 223 h 1560"/>
                  <a:gd name="T4" fmla="*/ 78 w 181"/>
                  <a:gd name="T5" fmla="*/ 522 h 1560"/>
                  <a:gd name="T6" fmla="*/ 0 w 181"/>
                  <a:gd name="T7" fmla="*/ 745 h 1560"/>
                  <a:gd name="T8" fmla="*/ 0 60000 65536"/>
                  <a:gd name="T9" fmla="*/ 0 60000 65536"/>
                  <a:gd name="T10" fmla="*/ 0 60000 65536"/>
                  <a:gd name="T11" fmla="*/ 0 60000 65536"/>
                  <a:gd name="T12" fmla="*/ 0 w 181"/>
                  <a:gd name="T13" fmla="*/ 0 h 1560"/>
                  <a:gd name="T14" fmla="*/ 181 w 181"/>
                  <a:gd name="T15" fmla="*/ 1560 h 1560"/>
                </a:gdLst>
                <a:ahLst/>
                <a:cxnLst>
                  <a:cxn ang="T8">
                    <a:pos x="T0" y="T1"/>
                  </a:cxn>
                  <a:cxn ang="T9">
                    <a:pos x="T2" y="T3"/>
                  </a:cxn>
                  <a:cxn ang="T10">
                    <a:pos x="T4" y="T5"/>
                  </a:cxn>
                  <a:cxn ang="T11">
                    <a:pos x="T6" y="T7"/>
                  </a:cxn>
                </a:cxnLst>
                <a:rect l="T12" t="T13" r="T14" b="T15"/>
                <a:pathLst>
                  <a:path w="181" h="1560">
                    <a:moveTo>
                      <a:pt x="181" y="0"/>
                    </a:moveTo>
                    <a:cubicBezTo>
                      <a:pt x="90" y="143"/>
                      <a:pt x="0" y="286"/>
                      <a:pt x="0" y="468"/>
                    </a:cubicBezTo>
                    <a:cubicBezTo>
                      <a:pt x="0" y="650"/>
                      <a:pt x="181" y="910"/>
                      <a:pt x="181" y="1092"/>
                    </a:cubicBezTo>
                    <a:cubicBezTo>
                      <a:pt x="181" y="1274"/>
                      <a:pt x="30" y="1482"/>
                      <a:pt x="0" y="1560"/>
                    </a:cubicBezTo>
                  </a:path>
                </a:pathLst>
              </a:custGeom>
              <a:noFill/>
              <a:ln w="9525">
                <a:solidFill>
                  <a:srgbClr val="000000"/>
                </a:solidFill>
                <a:round/>
                <a:headEnd/>
                <a:tailEnd/>
              </a:ln>
            </p:spPr>
            <p:txBody>
              <a:bodyPr/>
              <a:lstStyle/>
              <a:p>
                <a:endParaRPr lang="zh-CN" altLang="en-US"/>
              </a:p>
            </p:txBody>
          </p:sp>
          <p:sp>
            <p:nvSpPr>
              <p:cNvPr id="223245" name="Arc 10"/>
              <p:cNvSpPr>
                <a:spLocks/>
              </p:cNvSpPr>
              <p:nvPr/>
            </p:nvSpPr>
            <p:spPr bwMode="auto">
              <a:xfrm rot="10800000">
                <a:off x="103" y="2832"/>
                <a:ext cx="70" cy="377"/>
              </a:xfrm>
              <a:custGeom>
                <a:avLst/>
                <a:gdLst>
                  <a:gd name="T0" fmla="*/ 0 w 21600"/>
                  <a:gd name="T1" fmla="*/ 0 h 42894"/>
                  <a:gd name="T2" fmla="*/ 0 w 21600"/>
                  <a:gd name="T3" fmla="*/ 3 h 42894"/>
                  <a:gd name="T4" fmla="*/ 0 w 21600"/>
                  <a:gd name="T5" fmla="*/ 2 h 42894"/>
                  <a:gd name="T6" fmla="*/ 0 60000 65536"/>
                  <a:gd name="T7" fmla="*/ 0 60000 65536"/>
                  <a:gd name="T8" fmla="*/ 0 60000 65536"/>
                  <a:gd name="T9" fmla="*/ 0 w 21600"/>
                  <a:gd name="T10" fmla="*/ 0 h 42894"/>
                  <a:gd name="T11" fmla="*/ 21600 w 21600"/>
                  <a:gd name="T12" fmla="*/ 42894 h 42894"/>
                </a:gdLst>
                <a:ahLst/>
                <a:cxnLst>
                  <a:cxn ang="T6">
                    <a:pos x="T0" y="T1"/>
                  </a:cxn>
                  <a:cxn ang="T7">
                    <a:pos x="T2" y="T3"/>
                  </a:cxn>
                  <a:cxn ang="T8">
                    <a:pos x="T4" y="T5"/>
                  </a:cxn>
                </a:cxnLst>
                <a:rect l="T9" t="T10" r="T11" b="T12"/>
                <a:pathLst>
                  <a:path w="21600" h="42894" fill="none" extrusionOk="0">
                    <a:moveTo>
                      <a:pt x="-1" y="0"/>
                    </a:moveTo>
                    <a:cubicBezTo>
                      <a:pt x="11929" y="0"/>
                      <a:pt x="21600" y="9670"/>
                      <a:pt x="21600" y="21600"/>
                    </a:cubicBezTo>
                    <a:cubicBezTo>
                      <a:pt x="21600" y="32131"/>
                      <a:pt x="14005" y="41127"/>
                      <a:pt x="3622" y="42893"/>
                    </a:cubicBezTo>
                  </a:path>
                  <a:path w="21600" h="42894" stroke="0" extrusionOk="0">
                    <a:moveTo>
                      <a:pt x="-1" y="0"/>
                    </a:moveTo>
                    <a:cubicBezTo>
                      <a:pt x="11929" y="0"/>
                      <a:pt x="21600" y="9670"/>
                      <a:pt x="21600" y="21600"/>
                    </a:cubicBezTo>
                    <a:cubicBezTo>
                      <a:pt x="21600" y="32131"/>
                      <a:pt x="14005" y="41127"/>
                      <a:pt x="3622" y="42893"/>
                    </a:cubicBezTo>
                    <a:lnTo>
                      <a:pt x="0" y="21600"/>
                    </a:lnTo>
                    <a:close/>
                  </a:path>
                </a:pathLst>
              </a:custGeom>
              <a:noFill/>
              <a:ln w="9525">
                <a:solidFill>
                  <a:srgbClr val="000000"/>
                </a:solidFill>
                <a:round/>
                <a:headEnd/>
                <a:tailEnd/>
              </a:ln>
            </p:spPr>
            <p:txBody>
              <a:bodyPr/>
              <a:lstStyle/>
              <a:p>
                <a:endParaRPr lang="zh-CN" altLang="en-US"/>
              </a:p>
            </p:txBody>
          </p:sp>
          <p:sp>
            <p:nvSpPr>
              <p:cNvPr id="223246" name="Freeform 11"/>
              <p:cNvSpPr>
                <a:spLocks/>
              </p:cNvSpPr>
              <p:nvPr/>
            </p:nvSpPr>
            <p:spPr bwMode="auto">
              <a:xfrm>
                <a:off x="1303" y="2464"/>
                <a:ext cx="66" cy="745"/>
              </a:xfrm>
              <a:custGeom>
                <a:avLst/>
                <a:gdLst>
                  <a:gd name="T0" fmla="*/ 66 w 181"/>
                  <a:gd name="T1" fmla="*/ 0 h 1560"/>
                  <a:gd name="T2" fmla="*/ 0 w 181"/>
                  <a:gd name="T3" fmla="*/ 223 h 1560"/>
                  <a:gd name="T4" fmla="*/ 66 w 181"/>
                  <a:gd name="T5" fmla="*/ 522 h 1560"/>
                  <a:gd name="T6" fmla="*/ 0 w 181"/>
                  <a:gd name="T7" fmla="*/ 745 h 1560"/>
                  <a:gd name="T8" fmla="*/ 0 60000 65536"/>
                  <a:gd name="T9" fmla="*/ 0 60000 65536"/>
                  <a:gd name="T10" fmla="*/ 0 60000 65536"/>
                  <a:gd name="T11" fmla="*/ 0 60000 65536"/>
                  <a:gd name="T12" fmla="*/ 0 w 181"/>
                  <a:gd name="T13" fmla="*/ 0 h 1560"/>
                  <a:gd name="T14" fmla="*/ 181 w 181"/>
                  <a:gd name="T15" fmla="*/ 1560 h 1560"/>
                </a:gdLst>
                <a:ahLst/>
                <a:cxnLst>
                  <a:cxn ang="T8">
                    <a:pos x="T0" y="T1"/>
                  </a:cxn>
                  <a:cxn ang="T9">
                    <a:pos x="T2" y="T3"/>
                  </a:cxn>
                  <a:cxn ang="T10">
                    <a:pos x="T4" y="T5"/>
                  </a:cxn>
                  <a:cxn ang="T11">
                    <a:pos x="T6" y="T7"/>
                  </a:cxn>
                </a:cxnLst>
                <a:rect l="T12" t="T13" r="T14" b="T15"/>
                <a:pathLst>
                  <a:path w="181" h="1560">
                    <a:moveTo>
                      <a:pt x="181" y="0"/>
                    </a:moveTo>
                    <a:cubicBezTo>
                      <a:pt x="90" y="143"/>
                      <a:pt x="0" y="286"/>
                      <a:pt x="0" y="468"/>
                    </a:cubicBezTo>
                    <a:cubicBezTo>
                      <a:pt x="0" y="650"/>
                      <a:pt x="181" y="910"/>
                      <a:pt x="181" y="1092"/>
                    </a:cubicBezTo>
                    <a:cubicBezTo>
                      <a:pt x="181" y="1274"/>
                      <a:pt x="30" y="1482"/>
                      <a:pt x="0" y="1560"/>
                    </a:cubicBezTo>
                  </a:path>
                </a:pathLst>
              </a:custGeom>
              <a:noFill/>
              <a:ln w="9525">
                <a:solidFill>
                  <a:srgbClr val="000000"/>
                </a:solidFill>
                <a:round/>
                <a:headEnd/>
                <a:tailEnd/>
              </a:ln>
            </p:spPr>
            <p:txBody>
              <a:bodyPr/>
              <a:lstStyle/>
              <a:p>
                <a:endParaRPr lang="zh-CN" altLang="en-US"/>
              </a:p>
            </p:txBody>
          </p:sp>
          <p:sp>
            <p:nvSpPr>
              <p:cNvPr id="223247" name="Arc 12"/>
              <p:cNvSpPr>
                <a:spLocks/>
              </p:cNvSpPr>
              <p:nvPr/>
            </p:nvSpPr>
            <p:spPr bwMode="auto">
              <a:xfrm>
                <a:off x="1366" y="2468"/>
                <a:ext cx="70" cy="377"/>
              </a:xfrm>
              <a:custGeom>
                <a:avLst/>
                <a:gdLst>
                  <a:gd name="T0" fmla="*/ 0 w 21600"/>
                  <a:gd name="T1" fmla="*/ 0 h 42894"/>
                  <a:gd name="T2" fmla="*/ 0 w 21600"/>
                  <a:gd name="T3" fmla="*/ 3 h 42894"/>
                  <a:gd name="T4" fmla="*/ 0 w 21600"/>
                  <a:gd name="T5" fmla="*/ 2 h 42894"/>
                  <a:gd name="T6" fmla="*/ 0 60000 65536"/>
                  <a:gd name="T7" fmla="*/ 0 60000 65536"/>
                  <a:gd name="T8" fmla="*/ 0 60000 65536"/>
                  <a:gd name="T9" fmla="*/ 0 w 21600"/>
                  <a:gd name="T10" fmla="*/ 0 h 42894"/>
                  <a:gd name="T11" fmla="*/ 21600 w 21600"/>
                  <a:gd name="T12" fmla="*/ 42894 h 42894"/>
                </a:gdLst>
                <a:ahLst/>
                <a:cxnLst>
                  <a:cxn ang="T6">
                    <a:pos x="T0" y="T1"/>
                  </a:cxn>
                  <a:cxn ang="T7">
                    <a:pos x="T2" y="T3"/>
                  </a:cxn>
                  <a:cxn ang="T8">
                    <a:pos x="T4" y="T5"/>
                  </a:cxn>
                </a:cxnLst>
                <a:rect l="T9" t="T10" r="T11" b="T12"/>
                <a:pathLst>
                  <a:path w="21600" h="42894" fill="none" extrusionOk="0">
                    <a:moveTo>
                      <a:pt x="-1" y="0"/>
                    </a:moveTo>
                    <a:cubicBezTo>
                      <a:pt x="11929" y="0"/>
                      <a:pt x="21600" y="9670"/>
                      <a:pt x="21600" y="21600"/>
                    </a:cubicBezTo>
                    <a:cubicBezTo>
                      <a:pt x="21600" y="32131"/>
                      <a:pt x="14005" y="41127"/>
                      <a:pt x="3622" y="42893"/>
                    </a:cubicBezTo>
                  </a:path>
                  <a:path w="21600" h="42894" stroke="0" extrusionOk="0">
                    <a:moveTo>
                      <a:pt x="-1" y="0"/>
                    </a:moveTo>
                    <a:cubicBezTo>
                      <a:pt x="11929" y="0"/>
                      <a:pt x="21600" y="9670"/>
                      <a:pt x="21600" y="21600"/>
                    </a:cubicBezTo>
                    <a:cubicBezTo>
                      <a:pt x="21600" y="32131"/>
                      <a:pt x="14005" y="41127"/>
                      <a:pt x="3622" y="42893"/>
                    </a:cubicBezTo>
                    <a:lnTo>
                      <a:pt x="0" y="21600"/>
                    </a:lnTo>
                    <a:close/>
                  </a:path>
                </a:pathLst>
              </a:custGeom>
              <a:noFill/>
              <a:ln w="9525">
                <a:solidFill>
                  <a:srgbClr val="000000"/>
                </a:solidFill>
                <a:round/>
                <a:headEnd/>
                <a:tailEnd/>
              </a:ln>
            </p:spPr>
            <p:txBody>
              <a:bodyPr/>
              <a:lstStyle/>
              <a:p>
                <a:endParaRPr lang="zh-CN" altLang="en-US"/>
              </a:p>
            </p:txBody>
          </p:sp>
          <p:sp>
            <p:nvSpPr>
              <p:cNvPr id="223248" name="Line 13"/>
              <p:cNvSpPr>
                <a:spLocks noChangeShapeType="1"/>
              </p:cNvSpPr>
              <p:nvPr/>
            </p:nvSpPr>
            <p:spPr bwMode="auto">
              <a:xfrm flipV="1">
                <a:off x="629" y="2029"/>
                <a:ext cx="1" cy="432"/>
              </a:xfrm>
              <a:prstGeom prst="line">
                <a:avLst/>
              </a:prstGeom>
              <a:noFill/>
              <a:ln w="9525">
                <a:solidFill>
                  <a:schemeClr val="tx1"/>
                </a:solidFill>
                <a:round/>
                <a:headEnd/>
                <a:tailEnd/>
              </a:ln>
            </p:spPr>
            <p:txBody>
              <a:bodyPr/>
              <a:lstStyle/>
              <a:p>
                <a:endParaRPr lang="zh-CN" altLang="en-US"/>
              </a:p>
            </p:txBody>
          </p:sp>
          <p:sp>
            <p:nvSpPr>
              <p:cNvPr id="223249" name="Line 14"/>
              <p:cNvSpPr>
                <a:spLocks noChangeShapeType="1"/>
              </p:cNvSpPr>
              <p:nvPr/>
            </p:nvSpPr>
            <p:spPr bwMode="auto">
              <a:xfrm flipV="1">
                <a:off x="903" y="2035"/>
                <a:ext cx="1" cy="432"/>
              </a:xfrm>
              <a:prstGeom prst="line">
                <a:avLst/>
              </a:prstGeom>
              <a:noFill/>
              <a:ln w="9525">
                <a:solidFill>
                  <a:schemeClr val="tx1"/>
                </a:solidFill>
                <a:round/>
                <a:headEnd/>
                <a:tailEnd/>
              </a:ln>
            </p:spPr>
            <p:txBody>
              <a:bodyPr/>
              <a:lstStyle/>
              <a:p>
                <a:endParaRPr lang="zh-CN" altLang="en-US"/>
              </a:p>
            </p:txBody>
          </p:sp>
          <p:sp>
            <p:nvSpPr>
              <p:cNvPr id="223250" name="Line 15"/>
              <p:cNvSpPr>
                <a:spLocks noChangeShapeType="1"/>
              </p:cNvSpPr>
              <p:nvPr/>
            </p:nvSpPr>
            <p:spPr bwMode="auto">
              <a:xfrm>
                <a:off x="911" y="2029"/>
                <a:ext cx="370" cy="1"/>
              </a:xfrm>
              <a:prstGeom prst="line">
                <a:avLst/>
              </a:prstGeom>
              <a:noFill/>
              <a:ln w="9525">
                <a:solidFill>
                  <a:schemeClr val="tx1"/>
                </a:solidFill>
                <a:prstDash val="lgDashDot"/>
                <a:round/>
                <a:headEnd/>
                <a:tailEnd/>
              </a:ln>
            </p:spPr>
            <p:txBody>
              <a:bodyPr/>
              <a:lstStyle/>
              <a:p>
                <a:endParaRPr lang="zh-CN" altLang="en-US"/>
              </a:p>
            </p:txBody>
          </p:sp>
          <p:sp>
            <p:nvSpPr>
              <p:cNvPr id="223251" name="Line 16"/>
              <p:cNvSpPr>
                <a:spLocks noChangeShapeType="1"/>
              </p:cNvSpPr>
              <p:nvPr/>
            </p:nvSpPr>
            <p:spPr bwMode="auto">
              <a:xfrm>
                <a:off x="254" y="2035"/>
                <a:ext cx="370" cy="1"/>
              </a:xfrm>
              <a:prstGeom prst="line">
                <a:avLst/>
              </a:prstGeom>
              <a:noFill/>
              <a:ln w="9525">
                <a:solidFill>
                  <a:schemeClr val="tx1"/>
                </a:solidFill>
                <a:prstDash val="lgDashDot"/>
                <a:round/>
                <a:headEnd/>
                <a:tailEnd/>
              </a:ln>
            </p:spPr>
            <p:txBody>
              <a:bodyPr/>
              <a:lstStyle/>
              <a:p>
                <a:endParaRPr lang="zh-CN" altLang="en-US"/>
              </a:p>
            </p:txBody>
          </p:sp>
          <p:sp>
            <p:nvSpPr>
              <p:cNvPr id="223252" name="Line 17"/>
              <p:cNvSpPr>
                <a:spLocks noChangeShapeType="1"/>
              </p:cNvSpPr>
              <p:nvPr/>
            </p:nvSpPr>
            <p:spPr bwMode="auto">
              <a:xfrm>
                <a:off x="1085" y="1021"/>
                <a:ext cx="196" cy="1008"/>
              </a:xfrm>
              <a:prstGeom prst="line">
                <a:avLst/>
              </a:prstGeom>
              <a:noFill/>
              <a:ln w="9525">
                <a:solidFill>
                  <a:schemeClr val="tx1"/>
                </a:solidFill>
                <a:prstDash val="lgDashDot"/>
                <a:round/>
                <a:headEnd/>
                <a:tailEnd/>
              </a:ln>
            </p:spPr>
            <p:txBody>
              <a:bodyPr/>
              <a:lstStyle/>
              <a:p>
                <a:endParaRPr lang="zh-CN" altLang="en-US"/>
              </a:p>
            </p:txBody>
          </p:sp>
          <p:sp>
            <p:nvSpPr>
              <p:cNvPr id="223253" name="Line 18"/>
              <p:cNvSpPr>
                <a:spLocks noChangeShapeType="1"/>
              </p:cNvSpPr>
              <p:nvPr/>
            </p:nvSpPr>
            <p:spPr bwMode="auto">
              <a:xfrm flipH="1">
                <a:off x="229" y="1003"/>
                <a:ext cx="157" cy="1056"/>
              </a:xfrm>
              <a:prstGeom prst="line">
                <a:avLst/>
              </a:prstGeom>
              <a:noFill/>
              <a:ln w="9525">
                <a:solidFill>
                  <a:schemeClr val="tx1"/>
                </a:solidFill>
                <a:prstDash val="lgDashDot"/>
                <a:round/>
                <a:headEnd/>
                <a:tailEnd/>
              </a:ln>
            </p:spPr>
            <p:txBody>
              <a:bodyPr/>
              <a:lstStyle/>
              <a:p>
                <a:endParaRPr lang="zh-CN" altLang="en-US"/>
              </a:p>
            </p:txBody>
          </p:sp>
          <p:sp>
            <p:nvSpPr>
              <p:cNvPr id="223254" name="Line 19"/>
              <p:cNvSpPr>
                <a:spLocks noChangeShapeType="1"/>
              </p:cNvSpPr>
              <p:nvPr/>
            </p:nvSpPr>
            <p:spPr bwMode="auto">
              <a:xfrm>
                <a:off x="457" y="2269"/>
                <a:ext cx="746" cy="1"/>
              </a:xfrm>
              <a:prstGeom prst="line">
                <a:avLst/>
              </a:prstGeom>
              <a:noFill/>
              <a:ln w="9525">
                <a:solidFill>
                  <a:schemeClr val="tx1"/>
                </a:solidFill>
                <a:round/>
                <a:headEnd/>
                <a:tailEnd/>
              </a:ln>
            </p:spPr>
            <p:txBody>
              <a:bodyPr/>
              <a:lstStyle/>
              <a:p>
                <a:endParaRPr lang="zh-CN" altLang="en-US"/>
              </a:p>
            </p:txBody>
          </p:sp>
          <p:grpSp>
            <p:nvGrpSpPr>
              <p:cNvPr id="223255" name="Group 20"/>
              <p:cNvGrpSpPr>
                <a:grpSpLocks/>
              </p:cNvGrpSpPr>
              <p:nvPr/>
            </p:nvGrpSpPr>
            <p:grpSpPr bwMode="auto">
              <a:xfrm>
                <a:off x="731" y="973"/>
                <a:ext cx="79" cy="1776"/>
                <a:chOff x="2112" y="1920"/>
                <a:chExt cx="96" cy="1776"/>
              </a:xfrm>
            </p:grpSpPr>
            <p:sp>
              <p:nvSpPr>
                <p:cNvPr id="223268" name="Line 21"/>
                <p:cNvSpPr>
                  <a:spLocks noChangeShapeType="1"/>
                </p:cNvSpPr>
                <p:nvPr/>
              </p:nvSpPr>
              <p:spPr bwMode="auto">
                <a:xfrm>
                  <a:off x="2112" y="1920"/>
                  <a:ext cx="0" cy="1776"/>
                </a:xfrm>
                <a:prstGeom prst="line">
                  <a:avLst/>
                </a:prstGeom>
                <a:noFill/>
                <a:ln w="9525">
                  <a:solidFill>
                    <a:schemeClr val="tx1"/>
                  </a:solidFill>
                  <a:round/>
                  <a:headEnd/>
                  <a:tailEnd/>
                </a:ln>
              </p:spPr>
              <p:txBody>
                <a:bodyPr/>
                <a:lstStyle/>
                <a:p>
                  <a:endParaRPr lang="zh-CN" altLang="en-US"/>
                </a:p>
              </p:txBody>
            </p:sp>
            <p:sp>
              <p:nvSpPr>
                <p:cNvPr id="223269" name="Line 22"/>
                <p:cNvSpPr>
                  <a:spLocks noChangeShapeType="1"/>
                </p:cNvSpPr>
                <p:nvPr/>
              </p:nvSpPr>
              <p:spPr bwMode="auto">
                <a:xfrm>
                  <a:off x="2112" y="3696"/>
                  <a:ext cx="96" cy="0"/>
                </a:xfrm>
                <a:prstGeom prst="line">
                  <a:avLst/>
                </a:prstGeom>
                <a:noFill/>
                <a:ln w="9525">
                  <a:solidFill>
                    <a:schemeClr val="tx1"/>
                  </a:solidFill>
                  <a:round/>
                  <a:headEnd/>
                  <a:tailEnd/>
                </a:ln>
              </p:spPr>
              <p:txBody>
                <a:bodyPr/>
                <a:lstStyle/>
                <a:p>
                  <a:endParaRPr lang="zh-CN" altLang="en-US"/>
                </a:p>
              </p:txBody>
            </p:sp>
            <p:sp>
              <p:nvSpPr>
                <p:cNvPr id="223270" name="Line 23"/>
                <p:cNvSpPr>
                  <a:spLocks noChangeShapeType="1"/>
                </p:cNvSpPr>
                <p:nvPr/>
              </p:nvSpPr>
              <p:spPr bwMode="auto">
                <a:xfrm flipV="1">
                  <a:off x="2208" y="2016"/>
                  <a:ext cx="0" cy="1680"/>
                </a:xfrm>
                <a:prstGeom prst="line">
                  <a:avLst/>
                </a:prstGeom>
                <a:noFill/>
                <a:ln w="9525">
                  <a:solidFill>
                    <a:schemeClr val="tx1"/>
                  </a:solidFill>
                  <a:round/>
                  <a:headEnd/>
                  <a:tailEnd/>
                </a:ln>
              </p:spPr>
              <p:txBody>
                <a:bodyPr/>
                <a:lstStyle/>
                <a:p>
                  <a:endParaRPr lang="zh-CN" altLang="en-US"/>
                </a:p>
              </p:txBody>
            </p:sp>
            <p:sp>
              <p:nvSpPr>
                <p:cNvPr id="223271" name="Line 24"/>
                <p:cNvSpPr>
                  <a:spLocks noChangeShapeType="1"/>
                </p:cNvSpPr>
                <p:nvPr/>
              </p:nvSpPr>
              <p:spPr bwMode="auto">
                <a:xfrm flipH="1">
                  <a:off x="2160" y="2016"/>
                  <a:ext cx="48" cy="0"/>
                </a:xfrm>
                <a:prstGeom prst="line">
                  <a:avLst/>
                </a:prstGeom>
                <a:noFill/>
                <a:ln w="9525">
                  <a:solidFill>
                    <a:schemeClr val="tx1"/>
                  </a:solidFill>
                  <a:round/>
                  <a:headEnd/>
                  <a:tailEnd/>
                </a:ln>
              </p:spPr>
              <p:txBody>
                <a:bodyPr/>
                <a:lstStyle/>
                <a:p>
                  <a:endParaRPr lang="zh-CN" altLang="en-US"/>
                </a:p>
              </p:txBody>
            </p:sp>
            <p:sp>
              <p:nvSpPr>
                <p:cNvPr id="223272" name="Line 25"/>
                <p:cNvSpPr>
                  <a:spLocks noChangeShapeType="1"/>
                </p:cNvSpPr>
                <p:nvPr/>
              </p:nvSpPr>
              <p:spPr bwMode="auto">
                <a:xfrm>
                  <a:off x="2112" y="1920"/>
                  <a:ext cx="48" cy="0"/>
                </a:xfrm>
                <a:prstGeom prst="line">
                  <a:avLst/>
                </a:prstGeom>
                <a:noFill/>
                <a:ln w="9525">
                  <a:solidFill>
                    <a:schemeClr val="tx1"/>
                  </a:solidFill>
                  <a:round/>
                  <a:headEnd/>
                  <a:tailEnd/>
                </a:ln>
              </p:spPr>
              <p:txBody>
                <a:bodyPr/>
                <a:lstStyle/>
                <a:p>
                  <a:endParaRPr lang="zh-CN" altLang="en-US"/>
                </a:p>
              </p:txBody>
            </p:sp>
            <p:sp>
              <p:nvSpPr>
                <p:cNvPr id="223273" name="Line 26"/>
                <p:cNvSpPr>
                  <a:spLocks noChangeShapeType="1"/>
                </p:cNvSpPr>
                <p:nvPr/>
              </p:nvSpPr>
              <p:spPr bwMode="auto">
                <a:xfrm>
                  <a:off x="2160" y="1920"/>
                  <a:ext cx="0" cy="96"/>
                </a:xfrm>
                <a:prstGeom prst="line">
                  <a:avLst/>
                </a:prstGeom>
                <a:noFill/>
                <a:ln w="9525">
                  <a:solidFill>
                    <a:schemeClr val="tx1"/>
                  </a:solidFill>
                  <a:round/>
                  <a:headEnd/>
                  <a:tailEnd/>
                </a:ln>
              </p:spPr>
              <p:txBody>
                <a:bodyPr/>
                <a:lstStyle/>
                <a:p>
                  <a:endParaRPr lang="zh-CN" altLang="en-US"/>
                </a:p>
              </p:txBody>
            </p:sp>
          </p:grpSp>
          <p:grpSp>
            <p:nvGrpSpPr>
              <p:cNvPr id="223256" name="Group 27"/>
              <p:cNvGrpSpPr>
                <a:grpSpLocks/>
              </p:cNvGrpSpPr>
              <p:nvPr/>
            </p:nvGrpSpPr>
            <p:grpSpPr bwMode="auto">
              <a:xfrm>
                <a:off x="654" y="2701"/>
                <a:ext cx="274" cy="288"/>
                <a:chOff x="3936" y="2544"/>
                <a:chExt cx="432" cy="288"/>
              </a:xfrm>
            </p:grpSpPr>
            <p:sp>
              <p:nvSpPr>
                <p:cNvPr id="223265" name="AutoShape 28"/>
                <p:cNvSpPr>
                  <a:spLocks noChangeArrowheads="1"/>
                </p:cNvSpPr>
                <p:nvPr/>
              </p:nvSpPr>
              <p:spPr bwMode="auto">
                <a:xfrm rot="5400000">
                  <a:off x="4176" y="2640"/>
                  <a:ext cx="288" cy="96"/>
                </a:xfrm>
                <a:custGeom>
                  <a:avLst/>
                  <a:gdLst>
                    <a:gd name="T0" fmla="*/ 3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23266" name="Rectangle 29"/>
                <p:cNvSpPr>
                  <a:spLocks noChangeArrowheads="1"/>
                </p:cNvSpPr>
                <p:nvPr/>
              </p:nvSpPr>
              <p:spPr bwMode="auto">
                <a:xfrm>
                  <a:off x="3936" y="2631"/>
                  <a:ext cx="336" cy="144"/>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223267" name="Rectangle 30"/>
                <p:cNvSpPr>
                  <a:spLocks noChangeArrowheads="1"/>
                </p:cNvSpPr>
                <p:nvPr/>
              </p:nvSpPr>
              <p:spPr bwMode="auto">
                <a:xfrm>
                  <a:off x="4080" y="2592"/>
                  <a:ext cx="96" cy="24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grpSp>
          <p:sp>
            <p:nvSpPr>
              <p:cNvPr id="223257" name="Line 31"/>
              <p:cNvSpPr>
                <a:spLocks noChangeShapeType="1"/>
              </p:cNvSpPr>
              <p:nvPr/>
            </p:nvSpPr>
            <p:spPr bwMode="auto">
              <a:xfrm flipH="1">
                <a:off x="1124" y="2845"/>
                <a:ext cx="392" cy="1"/>
              </a:xfrm>
              <a:prstGeom prst="line">
                <a:avLst/>
              </a:prstGeom>
              <a:noFill/>
              <a:ln w="9525">
                <a:solidFill>
                  <a:schemeClr val="tx1"/>
                </a:solidFill>
                <a:round/>
                <a:headEnd/>
                <a:tailEnd type="stealth" w="lg" len="lg"/>
              </a:ln>
            </p:spPr>
            <p:txBody>
              <a:bodyPr/>
              <a:lstStyle/>
              <a:p>
                <a:endParaRPr lang="zh-CN" altLang="en-US"/>
              </a:p>
            </p:txBody>
          </p:sp>
          <p:sp>
            <p:nvSpPr>
              <p:cNvPr id="223258" name="Line 32"/>
              <p:cNvSpPr>
                <a:spLocks noChangeShapeType="1"/>
              </p:cNvSpPr>
              <p:nvPr/>
            </p:nvSpPr>
            <p:spPr bwMode="auto">
              <a:xfrm>
                <a:off x="810" y="1549"/>
                <a:ext cx="471" cy="1"/>
              </a:xfrm>
              <a:prstGeom prst="line">
                <a:avLst/>
              </a:prstGeom>
              <a:noFill/>
              <a:ln w="9525">
                <a:solidFill>
                  <a:schemeClr val="tx1"/>
                </a:solidFill>
                <a:round/>
                <a:headEnd/>
                <a:tailEnd type="triangle" w="med" len="med"/>
              </a:ln>
            </p:spPr>
            <p:txBody>
              <a:bodyPr/>
              <a:lstStyle/>
              <a:p>
                <a:endParaRPr lang="zh-CN" altLang="en-US"/>
              </a:p>
            </p:txBody>
          </p:sp>
          <p:sp>
            <p:nvSpPr>
              <p:cNvPr id="223259" name="Text Box 33"/>
              <p:cNvSpPr txBox="1">
                <a:spLocks noChangeArrowheads="1"/>
              </p:cNvSpPr>
              <p:nvPr/>
            </p:nvSpPr>
            <p:spPr bwMode="auto">
              <a:xfrm>
                <a:off x="1242" y="1261"/>
                <a:ext cx="1106" cy="596"/>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输出力杠杆</a:t>
                </a:r>
              </a:p>
            </p:txBody>
          </p:sp>
          <p:sp>
            <p:nvSpPr>
              <p:cNvPr id="223260" name="Text Box 34"/>
              <p:cNvSpPr txBox="1">
                <a:spLocks noChangeArrowheads="1"/>
              </p:cNvSpPr>
              <p:nvPr/>
            </p:nvSpPr>
            <p:spPr bwMode="auto">
              <a:xfrm>
                <a:off x="1415" y="2029"/>
                <a:ext cx="1177" cy="596"/>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输出轴密封膜片</a:t>
                </a:r>
              </a:p>
            </p:txBody>
          </p:sp>
          <p:sp>
            <p:nvSpPr>
              <p:cNvPr id="223261" name="Line 35"/>
              <p:cNvSpPr>
                <a:spLocks noChangeShapeType="1"/>
              </p:cNvSpPr>
              <p:nvPr/>
            </p:nvSpPr>
            <p:spPr bwMode="auto">
              <a:xfrm>
                <a:off x="1281" y="2364"/>
                <a:ext cx="0" cy="912"/>
              </a:xfrm>
              <a:prstGeom prst="line">
                <a:avLst/>
              </a:prstGeom>
              <a:noFill/>
              <a:ln w="9525">
                <a:solidFill>
                  <a:schemeClr val="tx1"/>
                </a:solidFill>
                <a:round/>
                <a:headEnd/>
                <a:tailEnd/>
              </a:ln>
            </p:spPr>
            <p:txBody>
              <a:bodyPr/>
              <a:lstStyle/>
              <a:p>
                <a:endParaRPr lang="zh-CN" altLang="en-US"/>
              </a:p>
            </p:txBody>
          </p:sp>
          <p:sp>
            <p:nvSpPr>
              <p:cNvPr id="223262" name="Text Box 36"/>
              <p:cNvSpPr txBox="1">
                <a:spLocks noChangeArrowheads="1"/>
              </p:cNvSpPr>
              <p:nvPr/>
            </p:nvSpPr>
            <p:spPr bwMode="auto">
              <a:xfrm>
                <a:off x="804" y="3360"/>
                <a:ext cx="336" cy="288"/>
              </a:xfrm>
              <a:prstGeom prst="rect">
                <a:avLst/>
              </a:prstGeom>
              <a:noFill/>
              <a:ln w="9525">
                <a:noFill/>
                <a:miter lim="800000"/>
                <a:headEnd/>
                <a:tailEnd/>
              </a:ln>
            </p:spPr>
            <p:txBody>
              <a:bodyPr>
                <a:spAutoFit/>
              </a:bodyPr>
              <a:lstStyle/>
              <a:p>
                <a:pPr>
                  <a:spcBef>
                    <a:spcPct val="50000"/>
                  </a:spcBef>
                </a:pPr>
                <a:r>
                  <a:rPr kumimoji="1" lang="zh-CN" altLang="en-US">
                    <a:latin typeface="Times New Roman" pitchFamily="18" charset="0"/>
                  </a:rPr>
                  <a:t>2</a:t>
                </a:r>
              </a:p>
            </p:txBody>
          </p:sp>
          <p:sp>
            <p:nvSpPr>
              <p:cNvPr id="223263" name="Text Box 37"/>
              <p:cNvSpPr txBox="1">
                <a:spLocks noChangeArrowheads="1"/>
              </p:cNvSpPr>
              <p:nvPr/>
            </p:nvSpPr>
            <p:spPr bwMode="auto">
              <a:xfrm>
                <a:off x="1224" y="3360"/>
                <a:ext cx="336" cy="288"/>
              </a:xfrm>
              <a:prstGeom prst="rect">
                <a:avLst/>
              </a:prstGeom>
              <a:noFill/>
              <a:ln w="9525">
                <a:noFill/>
                <a:miter lim="800000"/>
                <a:headEnd/>
                <a:tailEnd/>
              </a:ln>
            </p:spPr>
            <p:txBody>
              <a:bodyPr>
                <a:spAutoFit/>
              </a:bodyPr>
              <a:lstStyle/>
              <a:p>
                <a:pPr>
                  <a:spcBef>
                    <a:spcPct val="50000"/>
                  </a:spcBef>
                </a:pPr>
                <a:r>
                  <a:rPr kumimoji="1" lang="zh-CN" altLang="en-US">
                    <a:latin typeface="Times New Roman" pitchFamily="18" charset="0"/>
                  </a:rPr>
                  <a:t>1</a:t>
                </a:r>
              </a:p>
            </p:txBody>
          </p:sp>
          <p:sp>
            <p:nvSpPr>
              <p:cNvPr id="223264" name="Line 38"/>
              <p:cNvSpPr>
                <a:spLocks noChangeShapeType="1"/>
              </p:cNvSpPr>
              <p:nvPr/>
            </p:nvSpPr>
            <p:spPr bwMode="auto">
              <a:xfrm>
                <a:off x="930" y="2352"/>
                <a:ext cx="0" cy="912"/>
              </a:xfrm>
              <a:prstGeom prst="line">
                <a:avLst/>
              </a:prstGeom>
              <a:noFill/>
              <a:ln w="9525">
                <a:solidFill>
                  <a:schemeClr val="tx1"/>
                </a:solidFill>
                <a:round/>
                <a:headEnd/>
                <a:tailEnd/>
              </a:ln>
            </p:spPr>
            <p:txBody>
              <a:bodyPr/>
              <a:lstStyle/>
              <a:p>
                <a:endParaRPr lang="zh-CN" altLang="en-US"/>
              </a:p>
            </p:txBody>
          </p:sp>
        </p:grpSp>
      </p:grpSp>
      <p:graphicFrame>
        <p:nvGraphicFramePr>
          <p:cNvPr id="325671" name="Object 2"/>
          <p:cNvGraphicFramePr>
            <a:graphicFrameLocks noChangeAspect="1"/>
          </p:cNvGraphicFramePr>
          <p:nvPr/>
        </p:nvGraphicFramePr>
        <p:xfrm>
          <a:off x="4857750" y="2214563"/>
          <a:ext cx="1928813" cy="1001712"/>
        </p:xfrm>
        <a:graphic>
          <a:graphicData uri="http://schemas.openxmlformats.org/presentationml/2006/ole">
            <mc:AlternateContent xmlns:mc="http://schemas.openxmlformats.org/markup-compatibility/2006">
              <mc:Choice xmlns:v="urn:schemas-microsoft-com:vml" Requires="v">
                <p:oleObj spid="_x0000_s223260" name="Equation" r:id="rId3" imgW="863280" imgH="419040" progId="Equation.3">
                  <p:embed/>
                </p:oleObj>
              </mc:Choice>
              <mc:Fallback>
                <p:oleObj name="Equation" r:id="rId3" imgW="8632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2214563"/>
                        <a:ext cx="1928813"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5672" name="Text Box 40"/>
          <p:cNvSpPr txBox="1">
            <a:spLocks noChangeArrowheads="1"/>
          </p:cNvSpPr>
          <p:nvPr/>
        </p:nvSpPr>
        <p:spPr bwMode="auto">
          <a:xfrm>
            <a:off x="4286250" y="3357563"/>
            <a:ext cx="4000500" cy="830262"/>
          </a:xfrm>
          <a:prstGeom prst="rect">
            <a:avLst/>
          </a:prstGeom>
          <a:noFill/>
          <a:ln w="9525">
            <a:noFill/>
            <a:miter lim="800000"/>
            <a:headEnd/>
            <a:tailEnd/>
          </a:ln>
        </p:spPr>
        <p:txBody>
          <a:bodyPr>
            <a:spAutoFit/>
          </a:bodyPr>
          <a:lstStyle/>
          <a:p>
            <a:pPr>
              <a:spcBef>
                <a:spcPct val="50000"/>
              </a:spcBef>
            </a:pPr>
            <a:r>
              <a:rPr kumimoji="1" lang="en-US" altLang="zh-CN" sz="2400" b="1" i="1">
                <a:latin typeface="Times New Roman" pitchFamily="18" charset="0"/>
              </a:rPr>
              <a:t>v：</a:t>
            </a:r>
            <a:r>
              <a:rPr kumimoji="1" lang="zh-CN" altLang="en-US" sz="2400" b="1">
                <a:latin typeface="Times New Roman" pitchFamily="18" charset="0"/>
              </a:rPr>
              <a:t>环形流通截面流通面积</a:t>
            </a:r>
            <a:r>
              <a:rPr kumimoji="1" lang="en-US" altLang="zh-CN" sz="2400" b="1">
                <a:latin typeface="Times New Roman" pitchFamily="18" charset="0"/>
              </a:rPr>
              <a:t>(A)</a:t>
            </a:r>
            <a:r>
              <a:rPr kumimoji="1" lang="zh-CN" altLang="en-US" sz="2400" b="1">
                <a:latin typeface="Times New Roman" pitchFamily="18" charset="0"/>
              </a:rPr>
              <a:t>内的平均流速</a:t>
            </a:r>
            <a:endParaRPr kumimoji="1" lang="en-US" altLang="zh-CN" sz="2400" b="1">
              <a:latin typeface="Times New Roman" pitchFamily="18" charset="0"/>
            </a:endParaRPr>
          </a:p>
        </p:txBody>
      </p:sp>
      <p:graphicFrame>
        <p:nvGraphicFramePr>
          <p:cNvPr id="325673" name="Object 3"/>
          <p:cNvGraphicFramePr>
            <a:graphicFrameLocks noChangeAspect="1"/>
          </p:cNvGraphicFramePr>
          <p:nvPr/>
        </p:nvGraphicFramePr>
        <p:xfrm>
          <a:off x="4286250" y="4214813"/>
          <a:ext cx="3455988" cy="1270000"/>
        </p:xfrm>
        <a:graphic>
          <a:graphicData uri="http://schemas.openxmlformats.org/presentationml/2006/ole">
            <mc:AlternateContent xmlns:mc="http://schemas.openxmlformats.org/markup-compatibility/2006">
              <mc:Choice xmlns:v="urn:schemas-microsoft-com:vml" Requires="v">
                <p:oleObj spid="_x0000_s223261" name="Equation" r:id="rId5" imgW="1307880" imgH="482400" progId="Equation.DSMT4">
                  <p:embed/>
                </p:oleObj>
              </mc:Choice>
              <mc:Fallback>
                <p:oleObj name="Equation" r:id="rId5" imgW="1307880" imgH="482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0" y="4214813"/>
                        <a:ext cx="3455988"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25634">
                                            <p:txEl>
                                              <p:pRg st="0" end="0"/>
                                            </p:txEl>
                                          </p:spTgt>
                                        </p:tgtEl>
                                        <p:attrNameLst>
                                          <p:attrName>style.visibility</p:attrName>
                                        </p:attrNameLst>
                                      </p:cBhvr>
                                      <p:to>
                                        <p:strVal val="visible"/>
                                      </p:to>
                                    </p:set>
                                    <p:animEffect transition="in" filter="barn(outHorizontal)">
                                      <p:cBhvr>
                                        <p:cTn id="12" dur="300"/>
                                        <p:tgtEl>
                                          <p:spTgt spid="3256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325634">
                                            <p:txEl>
                                              <p:pRg st="1" end="1"/>
                                            </p:txEl>
                                          </p:spTgt>
                                        </p:tgtEl>
                                        <p:attrNameLst>
                                          <p:attrName>style.visibility</p:attrName>
                                        </p:attrNameLst>
                                      </p:cBhvr>
                                      <p:to>
                                        <p:strVal val="visible"/>
                                      </p:to>
                                    </p:set>
                                    <p:animEffect transition="in" filter="barn(outHorizontal)">
                                      <p:cBhvr>
                                        <p:cTn id="17" dur="300"/>
                                        <p:tgtEl>
                                          <p:spTgt spid="3256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25671"/>
                                        </p:tgtEl>
                                        <p:attrNameLst>
                                          <p:attrName>style.visibility</p:attrName>
                                        </p:attrNameLst>
                                      </p:cBhvr>
                                      <p:to>
                                        <p:strVal val="visible"/>
                                      </p:to>
                                    </p:set>
                                    <p:animEffect transition="in" filter="barn(inHorizontal)">
                                      <p:cBhvr>
                                        <p:cTn id="22" dur="500"/>
                                        <p:tgtEl>
                                          <p:spTgt spid="32567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325672"/>
                                        </p:tgtEl>
                                        <p:attrNameLst>
                                          <p:attrName>style.visibility</p:attrName>
                                        </p:attrNameLst>
                                      </p:cBhvr>
                                      <p:to>
                                        <p:strVal val="visible"/>
                                      </p:to>
                                    </p:set>
                                    <p:animEffect transition="in" filter="barn(outHorizontal)">
                                      <p:cBhvr>
                                        <p:cTn id="27" dur="300"/>
                                        <p:tgtEl>
                                          <p:spTgt spid="32567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325673"/>
                                        </p:tgtEl>
                                        <p:attrNameLst>
                                          <p:attrName>style.visibility</p:attrName>
                                        </p:attrNameLst>
                                      </p:cBhvr>
                                      <p:to>
                                        <p:strVal val="visible"/>
                                      </p:to>
                                    </p:set>
                                    <p:animEffect transition="in" filter="barn(outHorizontal)">
                                      <p:cBhvr>
                                        <p:cTn id="32" dur="500"/>
                                        <p:tgtEl>
                                          <p:spTgt spid="325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uiExpand="1" build="p" autoUpdateAnimBg="0"/>
      <p:bldP spid="32567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26658" name="Object 2"/>
          <p:cNvGraphicFramePr>
            <a:graphicFrameLocks noChangeAspect="1"/>
          </p:cNvGraphicFramePr>
          <p:nvPr/>
        </p:nvGraphicFramePr>
        <p:xfrm>
          <a:off x="1187450" y="260350"/>
          <a:ext cx="4660900" cy="981075"/>
        </p:xfrm>
        <a:graphic>
          <a:graphicData uri="http://schemas.openxmlformats.org/presentationml/2006/ole">
            <mc:AlternateContent xmlns:mc="http://schemas.openxmlformats.org/markup-compatibility/2006">
              <mc:Choice xmlns:v="urn:schemas-microsoft-com:vml" Requires="v">
                <p:oleObj spid="_x0000_s224284" name="Equation" r:id="rId3" imgW="2184120" imgH="444240" progId="Equation.DSMT4">
                  <p:embed/>
                </p:oleObj>
              </mc:Choice>
              <mc:Fallback>
                <p:oleObj name="Equation" r:id="rId3" imgW="218412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60350"/>
                        <a:ext cx="46609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3"/>
          <p:cNvGraphicFramePr>
            <a:graphicFrameLocks noChangeAspect="1"/>
          </p:cNvGraphicFramePr>
          <p:nvPr/>
        </p:nvGraphicFramePr>
        <p:xfrm>
          <a:off x="1274763" y="1357313"/>
          <a:ext cx="6154737" cy="3336925"/>
        </p:xfrm>
        <a:graphic>
          <a:graphicData uri="http://schemas.openxmlformats.org/presentationml/2006/ole">
            <mc:AlternateContent xmlns:mc="http://schemas.openxmlformats.org/markup-compatibility/2006">
              <mc:Choice xmlns:v="urn:schemas-microsoft-com:vml" Requires="v">
                <p:oleObj spid="_x0000_s224285" name="Equation" r:id="rId5" imgW="2971800" imgH="1600200" progId="Equation.DSMT4">
                  <p:embed/>
                </p:oleObj>
              </mc:Choice>
              <mc:Fallback>
                <p:oleObj name="Equation" r:id="rId5" imgW="2971800" imgH="1600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763" y="1357313"/>
                        <a:ext cx="6154737" cy="333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26658"/>
                                        </p:tgtEl>
                                        <p:attrNameLst>
                                          <p:attrName>style.visibility</p:attrName>
                                        </p:attrNameLst>
                                      </p:cBhvr>
                                      <p:to>
                                        <p:strVal val="visible"/>
                                      </p:to>
                                    </p:set>
                                    <p:animEffect transition="in" filter="barn(inHorizontal)">
                                      <p:cBhvr>
                                        <p:cTn id="7" dur="500"/>
                                        <p:tgtEl>
                                          <p:spTgt spid="3266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26660"/>
                                        </p:tgtEl>
                                        <p:attrNameLst>
                                          <p:attrName>style.visibility</p:attrName>
                                        </p:attrNameLst>
                                      </p:cBhvr>
                                      <p:to>
                                        <p:strVal val="visible"/>
                                      </p:to>
                                    </p:set>
                                    <p:animEffect transition="in" filter="barn(inHorizontal)">
                                      <p:cBhvr>
                                        <p:cTn id="12" dur="500"/>
                                        <p:tgtEl>
                                          <p:spTgt spid="326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sz="half" idx="1"/>
          </p:nvPr>
        </p:nvSpPr>
        <p:spPr>
          <a:xfrm>
            <a:off x="468313" y="765175"/>
            <a:ext cx="7488237" cy="1052513"/>
          </a:xfrm>
        </p:spPr>
        <p:txBody>
          <a:bodyPr/>
          <a:lstStyle/>
          <a:p>
            <a:pPr eaLnBrk="1" hangingPunct="1">
              <a:spcBef>
                <a:spcPct val="50000"/>
              </a:spcBef>
              <a:buFont typeface="Wingdings" pitchFamily="2" charset="2"/>
              <a:buNone/>
            </a:pPr>
            <a:r>
              <a:rPr lang="en-US" altLang="zh-CN" sz="2400" b="1" smtClean="0"/>
              <a:t>3</a:t>
            </a:r>
            <a:r>
              <a:rPr lang="zh-CN" altLang="en-US" sz="2400" b="1" smtClean="0"/>
              <a:t>、流量的换算</a:t>
            </a:r>
          </a:p>
          <a:p>
            <a:pPr eaLnBrk="1" hangingPunct="1">
              <a:spcBef>
                <a:spcPct val="50000"/>
              </a:spcBef>
              <a:buFont typeface="Wingdings" pitchFamily="2" charset="2"/>
              <a:buNone/>
            </a:pPr>
            <a:endParaRPr lang="zh-CN" altLang="en-US" sz="2400" b="1" smtClean="0"/>
          </a:p>
          <a:p>
            <a:pPr eaLnBrk="1" hangingPunct="1">
              <a:buFont typeface="Wingdings" pitchFamily="2" charset="2"/>
              <a:buNone/>
            </a:pPr>
            <a:endParaRPr lang="zh-CN" altLang="en-US" sz="2400" smtClean="0"/>
          </a:p>
        </p:txBody>
      </p:sp>
      <p:graphicFrame>
        <p:nvGraphicFramePr>
          <p:cNvPr id="327686" name="Object 2"/>
          <p:cNvGraphicFramePr>
            <a:graphicFrameLocks noGrp="1" noChangeAspect="1"/>
          </p:cNvGraphicFramePr>
          <p:nvPr>
            <p:ph sz="half" idx="2"/>
          </p:nvPr>
        </p:nvGraphicFramePr>
        <p:xfrm>
          <a:off x="611188" y="1341438"/>
          <a:ext cx="3643312" cy="1574800"/>
        </p:xfrm>
        <a:graphic>
          <a:graphicData uri="http://schemas.openxmlformats.org/presentationml/2006/ole">
            <mc:AlternateContent xmlns:mc="http://schemas.openxmlformats.org/markup-compatibility/2006">
              <mc:Choice xmlns:v="urn:schemas-microsoft-com:vml" Requires="v">
                <p:oleObj spid="_x0000_s225308" name="Equation" r:id="rId3" imgW="1587240" imgH="685800" progId="Equation.DSMT4">
                  <p:embed/>
                </p:oleObj>
              </mc:Choice>
              <mc:Fallback>
                <p:oleObj name="Equation" r:id="rId3" imgW="1587240" imgH="685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41438"/>
                        <a:ext cx="3643312" cy="157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3"/>
          <p:cNvGraphicFramePr>
            <a:graphicFrameLocks noChangeAspect="1"/>
          </p:cNvGraphicFramePr>
          <p:nvPr/>
        </p:nvGraphicFramePr>
        <p:xfrm>
          <a:off x="684213" y="2636838"/>
          <a:ext cx="3455987" cy="1108075"/>
        </p:xfrm>
        <a:graphic>
          <a:graphicData uri="http://schemas.openxmlformats.org/presentationml/2006/ole">
            <mc:AlternateContent xmlns:mc="http://schemas.openxmlformats.org/markup-compatibility/2006">
              <mc:Choice xmlns:v="urn:schemas-microsoft-com:vml" Requires="v">
                <p:oleObj spid="_x0000_s225309" name="Equation" r:id="rId5" imgW="1841400" imgH="495000" progId="Equation.DSMT4">
                  <p:embed/>
                </p:oleObj>
              </mc:Choice>
              <mc:Fallback>
                <p:oleObj name="Equation" r:id="rId5" imgW="1841400" imgH="495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36838"/>
                        <a:ext cx="3455987"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90" name="Text Box 10"/>
          <p:cNvSpPr txBox="1">
            <a:spLocks noChangeArrowheads="1"/>
          </p:cNvSpPr>
          <p:nvPr/>
        </p:nvSpPr>
        <p:spPr bwMode="auto">
          <a:xfrm>
            <a:off x="4286250" y="1714500"/>
            <a:ext cx="4500563" cy="1892300"/>
          </a:xfrm>
          <a:prstGeom prst="rect">
            <a:avLst/>
          </a:prstGeom>
          <a:noFill/>
          <a:ln w="9525">
            <a:noFill/>
            <a:miter lim="800000"/>
            <a:headEnd/>
            <a:tailEnd/>
          </a:ln>
        </p:spPr>
        <p:txBody>
          <a:bodyPr>
            <a:spAutoFit/>
          </a:bodyPr>
          <a:lstStyle/>
          <a:p>
            <a:pPr>
              <a:lnSpc>
                <a:spcPct val="125000"/>
              </a:lnSpc>
            </a:pPr>
            <a:r>
              <a:rPr kumimoji="1" lang="en-US" altLang="zh-CN" sz="2400" b="1" i="1">
                <a:latin typeface="Times New Roman" pitchFamily="18" charset="0"/>
              </a:rPr>
              <a:t>P</a:t>
            </a:r>
            <a:r>
              <a:rPr kumimoji="1" lang="en-US" altLang="zh-CN" sz="2400" b="1" baseline="-25000">
                <a:latin typeface="Times New Roman" pitchFamily="18" charset="0"/>
              </a:rPr>
              <a:t>0   </a:t>
            </a:r>
            <a:r>
              <a:rPr kumimoji="1" lang="en-US" altLang="zh-CN" sz="2400" b="1">
                <a:latin typeface="Times New Roman" pitchFamily="18" charset="0"/>
              </a:rPr>
              <a:t>—   </a:t>
            </a:r>
            <a:r>
              <a:rPr kumimoji="1" lang="zh-CN" altLang="en-US" sz="2400" b="1">
                <a:latin typeface="Times New Roman" pitchFamily="18" charset="0"/>
              </a:rPr>
              <a:t>标定状态下的绝对压力</a:t>
            </a:r>
          </a:p>
          <a:p>
            <a:pPr>
              <a:lnSpc>
                <a:spcPct val="125000"/>
              </a:lnSpc>
            </a:pPr>
            <a:r>
              <a:rPr kumimoji="1" lang="en-US" altLang="zh-CN" sz="2400" b="1" i="1">
                <a:latin typeface="Times New Roman" pitchFamily="18" charset="0"/>
              </a:rPr>
              <a:t>P   </a:t>
            </a:r>
            <a:r>
              <a:rPr kumimoji="1" lang="en-US" altLang="zh-CN" sz="2400" b="1">
                <a:latin typeface="Times New Roman" pitchFamily="18" charset="0"/>
              </a:rPr>
              <a:t>—  </a:t>
            </a:r>
            <a:r>
              <a:rPr kumimoji="1" lang="zh-CN" altLang="en-US" sz="2400" b="1">
                <a:latin typeface="Times New Roman" pitchFamily="18" charset="0"/>
              </a:rPr>
              <a:t>工作状态下的绝对压力</a:t>
            </a:r>
          </a:p>
          <a:p>
            <a:pPr>
              <a:lnSpc>
                <a:spcPct val="125000"/>
              </a:lnSpc>
            </a:pPr>
            <a:r>
              <a:rPr kumimoji="1" lang="en-US" altLang="zh-CN" sz="2400" b="1" i="1">
                <a:latin typeface="Times New Roman" pitchFamily="18" charset="0"/>
              </a:rPr>
              <a:t>T</a:t>
            </a:r>
            <a:r>
              <a:rPr kumimoji="1" lang="en-US" altLang="zh-CN" sz="2400" b="1" baseline="-25000">
                <a:latin typeface="Times New Roman" pitchFamily="18" charset="0"/>
              </a:rPr>
              <a:t>0 </a:t>
            </a:r>
            <a:r>
              <a:rPr kumimoji="1" lang="en-US" altLang="zh-CN" sz="2400" b="1">
                <a:latin typeface="Times New Roman" pitchFamily="18" charset="0"/>
              </a:rPr>
              <a:t> —  </a:t>
            </a:r>
            <a:r>
              <a:rPr kumimoji="1" lang="zh-CN" altLang="en-US" sz="2400" b="1">
                <a:latin typeface="Times New Roman" pitchFamily="18" charset="0"/>
              </a:rPr>
              <a:t>标定状态下的绝对温度</a:t>
            </a:r>
          </a:p>
          <a:p>
            <a:pPr>
              <a:lnSpc>
                <a:spcPct val="125000"/>
              </a:lnSpc>
            </a:pPr>
            <a:r>
              <a:rPr kumimoji="1" lang="en-US" altLang="zh-CN" sz="2400" b="1" i="1">
                <a:latin typeface="Times New Roman" pitchFamily="18" charset="0"/>
              </a:rPr>
              <a:t>T   </a:t>
            </a:r>
            <a:r>
              <a:rPr kumimoji="1" lang="en-US" altLang="zh-CN" sz="2400" b="1">
                <a:latin typeface="Times New Roman" pitchFamily="18" charset="0"/>
              </a:rPr>
              <a:t>—    </a:t>
            </a:r>
            <a:r>
              <a:rPr kumimoji="1" lang="zh-CN" altLang="en-US" sz="2400" b="1">
                <a:latin typeface="Times New Roman" pitchFamily="18" charset="0"/>
              </a:rPr>
              <a:t>工作状态下的绝对温度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27682">
                                            <p:txEl>
                                              <p:pRg st="0" end="0"/>
                                            </p:txEl>
                                          </p:spTgt>
                                        </p:tgtEl>
                                        <p:attrNameLst>
                                          <p:attrName>style.visibility</p:attrName>
                                        </p:attrNameLst>
                                      </p:cBhvr>
                                      <p:to>
                                        <p:strVal val="visible"/>
                                      </p:to>
                                    </p:set>
                                    <p:animEffect transition="in" filter="barn(inHorizontal)">
                                      <p:cBhvr>
                                        <p:cTn id="7" dur="500"/>
                                        <p:tgtEl>
                                          <p:spTgt spid="327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27686"/>
                                        </p:tgtEl>
                                        <p:attrNameLst>
                                          <p:attrName>style.visibility</p:attrName>
                                        </p:attrNameLst>
                                      </p:cBhvr>
                                      <p:to>
                                        <p:strVal val="visible"/>
                                      </p:to>
                                    </p:set>
                                    <p:animEffect transition="in" filter="barn(outHorizontal)">
                                      <p:cBhvr>
                                        <p:cTn id="12" dur="500"/>
                                        <p:tgtEl>
                                          <p:spTgt spid="32768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27689"/>
                                        </p:tgtEl>
                                        <p:attrNameLst>
                                          <p:attrName>style.visibility</p:attrName>
                                        </p:attrNameLst>
                                      </p:cBhvr>
                                      <p:to>
                                        <p:strVal val="visible"/>
                                      </p:to>
                                    </p:set>
                                    <p:animEffect transition="in" filter="barn(outHorizontal)">
                                      <p:cBhvr>
                                        <p:cTn id="17" dur="500"/>
                                        <p:tgtEl>
                                          <p:spTgt spid="32768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327690"/>
                                        </p:tgtEl>
                                        <p:attrNameLst>
                                          <p:attrName>style.visibility</p:attrName>
                                        </p:attrNameLst>
                                      </p:cBhvr>
                                      <p:to>
                                        <p:strVal val="visible"/>
                                      </p:to>
                                    </p:set>
                                    <p:animEffect transition="in" filter="barn(outHorizontal)">
                                      <p:cBhvr>
                                        <p:cTn id="22" dur="3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build="p"/>
      <p:bldP spid="32769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Text Box 2"/>
          <p:cNvSpPr>
            <a:spLocks noGrp="1" noChangeArrowheads="1"/>
          </p:cNvSpPr>
          <p:nvPr>
            <p:ph type="body" idx="1"/>
          </p:nvPr>
        </p:nvSpPr>
        <p:spPr>
          <a:xfrm>
            <a:off x="467544" y="620688"/>
            <a:ext cx="8102600" cy="5943600"/>
          </a:xfrm>
        </p:spPr>
        <p:txBody>
          <a:bodyPr/>
          <a:lstStyle/>
          <a:p>
            <a:pPr eaLnBrk="1" hangingPunct="1">
              <a:lnSpc>
                <a:spcPct val="115000"/>
              </a:lnSpc>
              <a:spcBef>
                <a:spcPct val="0"/>
              </a:spcBef>
              <a:buFont typeface="Wingdings" pitchFamily="2" charset="2"/>
              <a:buNone/>
            </a:pPr>
            <a:r>
              <a:rPr lang="en-US" altLang="zh-CN" sz="2800" b="1" smtClean="0">
                <a:latin typeface="Times New Roman" pitchFamily="18" charset="0"/>
              </a:rPr>
              <a:t>4</a:t>
            </a:r>
            <a:r>
              <a:rPr lang="zh-CN" altLang="en-US" sz="2800" b="1" smtClean="0">
                <a:latin typeface="Times New Roman" pitchFamily="18" charset="0"/>
              </a:rPr>
              <a:t>、靶式流量计的结构、标定与安装</a:t>
            </a:r>
          </a:p>
          <a:p>
            <a:pPr eaLnBrk="1" hangingPunct="1">
              <a:lnSpc>
                <a:spcPct val="115000"/>
              </a:lnSpc>
              <a:spcBef>
                <a:spcPct val="0"/>
              </a:spcBef>
              <a:buFont typeface="Wingdings" pitchFamily="2" charset="2"/>
              <a:buNone/>
            </a:pPr>
            <a:endParaRPr lang="zh-CN" altLang="en-US" sz="2400" b="1" smtClean="0">
              <a:latin typeface="Times New Roman" pitchFamily="18" charset="0"/>
            </a:endParaRPr>
          </a:p>
          <a:p>
            <a:pPr eaLnBrk="1" hangingPunct="1">
              <a:lnSpc>
                <a:spcPct val="150000"/>
              </a:lnSpc>
              <a:spcBef>
                <a:spcPct val="0"/>
              </a:spcBef>
              <a:buFont typeface="Wingdings" pitchFamily="2" charset="2"/>
              <a:buNone/>
            </a:pPr>
            <a:r>
              <a:rPr lang="zh-CN" altLang="en-US" sz="2400" b="1" smtClean="0">
                <a:latin typeface="Times New Roman" pitchFamily="18" charset="0"/>
              </a:rPr>
              <a:t> 1）结构：</a:t>
            </a:r>
            <a:r>
              <a:rPr lang="zh-CN" altLang="en-US" sz="2400" b="1" smtClean="0">
                <a:solidFill>
                  <a:srgbClr val="FF0000"/>
                </a:solidFill>
                <a:latin typeface="Times New Roman" pitchFamily="18" charset="0"/>
              </a:rPr>
              <a:t>流量—力变换部分和力检测部分</a:t>
            </a:r>
            <a:r>
              <a:rPr lang="zh-CN" altLang="en-US" sz="2400" b="1" smtClean="0">
                <a:latin typeface="Times New Roman" pitchFamily="18" charset="0"/>
              </a:rPr>
              <a:t>。力检测部分有气动和电动两种。</a:t>
            </a:r>
            <a:endParaRPr lang="en-US" altLang="zh-CN" sz="2400" b="1" smtClean="0">
              <a:latin typeface="Times New Roman" pitchFamily="18" charset="0"/>
            </a:endParaRPr>
          </a:p>
          <a:p>
            <a:pPr eaLnBrk="1" hangingPunct="1">
              <a:lnSpc>
                <a:spcPct val="150000"/>
              </a:lnSpc>
              <a:spcBef>
                <a:spcPct val="0"/>
              </a:spcBef>
              <a:buFont typeface="Wingdings" pitchFamily="2" charset="2"/>
              <a:buNone/>
            </a:pPr>
            <a:r>
              <a:rPr lang="zh-CN" altLang="en-US" sz="2400" b="1" smtClean="0">
                <a:latin typeface="Times New Roman" pitchFamily="18" charset="0"/>
              </a:rPr>
              <a:t>        气动仪表统一标准信号:0.02</a:t>
            </a:r>
            <a:r>
              <a:rPr lang="en-US" altLang="zh-CN" sz="2400" b="1" smtClean="0">
                <a:latin typeface="Times New Roman" pitchFamily="18" charset="0"/>
              </a:rPr>
              <a:t>MPa~0.1MPa</a:t>
            </a:r>
          </a:p>
          <a:p>
            <a:pPr eaLnBrk="1" hangingPunct="1">
              <a:lnSpc>
                <a:spcPct val="150000"/>
              </a:lnSpc>
              <a:spcBef>
                <a:spcPct val="0"/>
              </a:spcBef>
              <a:buFont typeface="Wingdings" pitchFamily="2" charset="2"/>
              <a:buNone/>
            </a:pPr>
            <a:r>
              <a:rPr lang="zh-CN" altLang="en-US" sz="2400" b="1" smtClean="0">
                <a:latin typeface="Times New Roman" pitchFamily="18" charset="0"/>
              </a:rPr>
              <a:t>        电动仪表统一标准信号：</a:t>
            </a:r>
            <a:endParaRPr lang="en-US" altLang="zh-CN" sz="2400" b="1" smtClean="0">
              <a:latin typeface="Times New Roman" pitchFamily="18" charset="0"/>
            </a:endParaRPr>
          </a:p>
          <a:p>
            <a:pPr eaLnBrk="1" hangingPunct="1">
              <a:lnSpc>
                <a:spcPct val="115000"/>
              </a:lnSpc>
              <a:spcBef>
                <a:spcPct val="0"/>
              </a:spcBef>
              <a:buFont typeface="Wingdings" pitchFamily="2" charset="2"/>
              <a:buNone/>
            </a:pPr>
            <a:endParaRPr lang="zh-CN" altLang="en-US" sz="2400" b="1" smtClean="0">
              <a:latin typeface="Times New Roman" pitchFamily="18" charset="0"/>
            </a:endParaRPr>
          </a:p>
          <a:p>
            <a:pPr eaLnBrk="1" hangingPunct="1">
              <a:lnSpc>
                <a:spcPct val="115000"/>
              </a:lnSpc>
              <a:spcBef>
                <a:spcPct val="0"/>
              </a:spcBef>
              <a:buFont typeface="Wingdings" pitchFamily="2" charset="2"/>
              <a:buNone/>
            </a:pPr>
            <a:endParaRPr lang="zh-CN" altLang="en-US" sz="2400" b="1" smtClean="0">
              <a:latin typeface="Times New Roman" pitchFamily="18" charset="0"/>
            </a:endParaRPr>
          </a:p>
        </p:txBody>
      </p:sp>
      <p:graphicFrame>
        <p:nvGraphicFramePr>
          <p:cNvPr id="328707" name="Object 2"/>
          <p:cNvGraphicFramePr>
            <a:graphicFrameLocks noChangeAspect="1"/>
          </p:cNvGraphicFramePr>
          <p:nvPr/>
        </p:nvGraphicFramePr>
        <p:xfrm>
          <a:off x="2195513" y="3716338"/>
          <a:ext cx="3024187" cy="987425"/>
        </p:xfrm>
        <a:graphic>
          <a:graphicData uri="http://schemas.openxmlformats.org/presentationml/2006/ole">
            <mc:AlternateContent xmlns:mc="http://schemas.openxmlformats.org/markup-compatibility/2006">
              <mc:Choice xmlns:v="urn:schemas-microsoft-com:vml" Requires="v">
                <p:oleObj spid="_x0000_s226319" name="Equation" r:id="rId3" imgW="1193760" imgH="457200" progId="Equation.3">
                  <p:embed/>
                </p:oleObj>
              </mc:Choice>
              <mc:Fallback>
                <p:oleObj name="Equation" r:id="rId3" imgW="11937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716338"/>
                        <a:ext cx="3024187"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28706"/>
                                        </p:tgtEl>
                                        <p:attrNameLst>
                                          <p:attrName>style.visibility</p:attrName>
                                        </p:attrNameLst>
                                      </p:cBhvr>
                                      <p:to>
                                        <p:strVal val="visible"/>
                                      </p:to>
                                    </p:set>
                                    <p:animEffect transition="in" filter="barn(outHorizontal)">
                                      <p:cBhvr>
                                        <p:cTn id="7" dur="300"/>
                                        <p:tgtEl>
                                          <p:spTgt spid="3287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28707"/>
                                        </p:tgtEl>
                                        <p:attrNameLst>
                                          <p:attrName>style.visibility</p:attrName>
                                        </p:attrNameLst>
                                      </p:cBhvr>
                                      <p:to>
                                        <p:strVal val="visible"/>
                                      </p:to>
                                    </p:set>
                                    <p:animEffect transition="in" filter="barn(outHorizontal)">
                                      <p:cBhvr>
                                        <p:cTn id="12" dur="500"/>
                                        <p:tgtEl>
                                          <p:spTgt spid="328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033" name="Picture 4"/>
          <p:cNvPicPr>
            <a:picLocks noChangeAspect="1" noChangeArrowheads="1"/>
          </p:cNvPicPr>
          <p:nvPr/>
        </p:nvPicPr>
        <p:blipFill>
          <a:blip r:embed="rId2"/>
          <a:srcRect/>
          <a:stretch>
            <a:fillRect/>
          </a:stretch>
        </p:blipFill>
        <p:spPr bwMode="auto">
          <a:xfrm>
            <a:off x="611188" y="714375"/>
            <a:ext cx="7994650" cy="523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7" name="Rectangle 2"/>
          <p:cNvSpPr>
            <a:spLocks noGrp="1" noChangeArrowheads="1"/>
          </p:cNvSpPr>
          <p:nvPr>
            <p:ph type="body" idx="1"/>
          </p:nvPr>
        </p:nvSpPr>
        <p:spPr>
          <a:xfrm>
            <a:off x="539750" y="404813"/>
            <a:ext cx="8208963" cy="5334000"/>
          </a:xfrm>
        </p:spPr>
        <p:txBody>
          <a:bodyPr/>
          <a:lstStyle/>
          <a:p>
            <a:pPr eaLnBrk="1" hangingPunct="1">
              <a:buFont typeface="Wingdings" pitchFamily="2" charset="2"/>
              <a:buNone/>
            </a:pPr>
            <a:r>
              <a:rPr lang="zh-CN" altLang="en-US" sz="2600" b="1" smtClean="0"/>
              <a:t> 2）干式标定</a:t>
            </a:r>
          </a:p>
          <a:p>
            <a:pPr eaLnBrk="1" hangingPunct="1">
              <a:buFont typeface="Wingdings" pitchFamily="2" charset="2"/>
              <a:buNone/>
            </a:pPr>
            <a:endParaRPr lang="zh-CN" altLang="en-US" sz="2600" b="1" smtClean="0"/>
          </a:p>
          <a:p>
            <a:pPr eaLnBrk="1" hangingPunct="1">
              <a:buFont typeface="Wingdings" pitchFamily="2" charset="2"/>
              <a:buNone/>
            </a:pPr>
            <a:r>
              <a:rPr lang="zh-CN" altLang="en-US" sz="2600" b="1" smtClean="0"/>
              <a:t>      靶式流量计的</a:t>
            </a:r>
            <a:r>
              <a:rPr lang="en-US" altLang="zh-CN" sz="2600" b="1" i="1" smtClean="0">
                <a:latin typeface="Times New Roman" pitchFamily="18" charset="0"/>
              </a:rPr>
              <a:t>α－β－R</a:t>
            </a:r>
            <a:r>
              <a:rPr lang="en-US" altLang="zh-CN" sz="2600" b="1" baseline="-25000" smtClean="0">
                <a:latin typeface="Times New Roman" pitchFamily="18" charset="0"/>
              </a:rPr>
              <a:t>eD</a:t>
            </a:r>
            <a:r>
              <a:rPr lang="zh-CN" altLang="en-US" sz="2600" b="1" smtClean="0"/>
              <a:t>曲线是通过流体标定实验取得的。干式标定是指通过挂重办法，利用</a:t>
            </a:r>
            <a:r>
              <a:rPr lang="zh-CN" altLang="en-US" sz="2600" b="1" smtClean="0">
                <a:solidFill>
                  <a:srgbClr val="FF0000"/>
                </a:solidFill>
              </a:rPr>
              <a:t>重物产生的重力代替靶在工作时所受流体的作用力</a:t>
            </a:r>
            <a:r>
              <a:rPr lang="zh-CN" altLang="en-US" sz="2600" b="1" smtClean="0"/>
              <a:t>。</a:t>
            </a:r>
          </a:p>
          <a:p>
            <a:pPr eaLnBrk="1" hangingPunct="1">
              <a:buFont typeface="Wingdings" pitchFamily="2" charset="2"/>
              <a:buNone/>
            </a:pPr>
            <a:endParaRPr lang="zh-CN" altLang="en-US" sz="2600" b="1" smtClean="0"/>
          </a:p>
          <a:p>
            <a:pPr eaLnBrk="1" hangingPunct="1">
              <a:buFont typeface="Wingdings" pitchFamily="2" charset="2"/>
              <a:buNone/>
            </a:pPr>
            <a:r>
              <a:rPr lang="en-US" altLang="zh-CN" b="1" smtClean="0"/>
              <a:t>       </a:t>
            </a:r>
          </a:p>
        </p:txBody>
      </p:sp>
      <p:grpSp>
        <p:nvGrpSpPr>
          <p:cNvPr id="557058" name="Group 3"/>
          <p:cNvGrpSpPr>
            <a:grpSpLocks/>
          </p:cNvGrpSpPr>
          <p:nvPr/>
        </p:nvGrpSpPr>
        <p:grpSpPr bwMode="auto">
          <a:xfrm>
            <a:off x="1428750" y="2571750"/>
            <a:ext cx="4895850" cy="3081338"/>
            <a:chOff x="2494" y="4393"/>
            <a:chExt cx="6003" cy="4853"/>
          </a:xfrm>
        </p:grpSpPr>
        <p:sp>
          <p:nvSpPr>
            <p:cNvPr id="557059" name="Rectangle 4"/>
            <p:cNvSpPr>
              <a:spLocks noChangeArrowheads="1"/>
            </p:cNvSpPr>
            <p:nvPr/>
          </p:nvSpPr>
          <p:spPr bwMode="auto">
            <a:xfrm>
              <a:off x="3064" y="5808"/>
              <a:ext cx="1389" cy="102"/>
            </a:xfrm>
            <a:prstGeom prst="rect">
              <a:avLst/>
            </a:prstGeom>
            <a:solidFill>
              <a:srgbClr val="C0C0C0"/>
            </a:solidFill>
            <a:ln w="9525">
              <a:solidFill>
                <a:srgbClr val="000000"/>
              </a:solidFill>
              <a:miter lim="800000"/>
              <a:headEnd/>
              <a:tailEnd/>
            </a:ln>
          </p:spPr>
          <p:txBody>
            <a:bodyPr/>
            <a:lstStyle/>
            <a:p>
              <a:endParaRPr lang="zh-CN" altLang="en-US">
                <a:latin typeface="Calibri" pitchFamily="34" charset="0"/>
              </a:endParaRPr>
            </a:p>
          </p:txBody>
        </p:sp>
        <p:sp>
          <p:nvSpPr>
            <p:cNvPr id="557060" name="Rectangle 5"/>
            <p:cNvSpPr>
              <a:spLocks noChangeArrowheads="1"/>
            </p:cNvSpPr>
            <p:nvPr/>
          </p:nvSpPr>
          <p:spPr bwMode="auto">
            <a:xfrm>
              <a:off x="3474" y="5910"/>
              <a:ext cx="543" cy="102"/>
            </a:xfrm>
            <a:prstGeom prst="rect">
              <a:avLst/>
            </a:prstGeom>
            <a:solidFill>
              <a:srgbClr val="C0C0C0"/>
            </a:solidFill>
            <a:ln w="9525">
              <a:solidFill>
                <a:srgbClr val="000000"/>
              </a:solidFill>
              <a:miter lim="800000"/>
              <a:headEnd/>
              <a:tailEnd/>
            </a:ln>
          </p:spPr>
          <p:txBody>
            <a:bodyPr/>
            <a:lstStyle/>
            <a:p>
              <a:endParaRPr lang="zh-CN" altLang="en-US">
                <a:latin typeface="Calibri" pitchFamily="34" charset="0"/>
              </a:endParaRPr>
            </a:p>
          </p:txBody>
        </p:sp>
        <p:sp>
          <p:nvSpPr>
            <p:cNvPr id="557061" name="Rectangle 6"/>
            <p:cNvSpPr>
              <a:spLocks noChangeArrowheads="1"/>
            </p:cNvSpPr>
            <p:nvPr/>
          </p:nvSpPr>
          <p:spPr bwMode="auto">
            <a:xfrm>
              <a:off x="3580" y="6012"/>
              <a:ext cx="306" cy="468"/>
            </a:xfrm>
            <a:prstGeom prst="rect">
              <a:avLst/>
            </a:prstGeom>
            <a:solidFill>
              <a:srgbClr val="C0C0C0"/>
            </a:solidFill>
            <a:ln w="9525">
              <a:solidFill>
                <a:srgbClr val="000000"/>
              </a:solidFill>
              <a:miter lim="800000"/>
              <a:headEnd/>
              <a:tailEnd/>
            </a:ln>
          </p:spPr>
          <p:txBody>
            <a:bodyPr/>
            <a:lstStyle/>
            <a:p>
              <a:endParaRPr lang="zh-CN" altLang="en-US">
                <a:latin typeface="Calibri" pitchFamily="34" charset="0"/>
              </a:endParaRPr>
            </a:p>
          </p:txBody>
        </p:sp>
        <p:sp>
          <p:nvSpPr>
            <p:cNvPr id="557062" name="Rectangle 7"/>
            <p:cNvSpPr>
              <a:spLocks noChangeArrowheads="1"/>
            </p:cNvSpPr>
            <p:nvPr/>
          </p:nvSpPr>
          <p:spPr bwMode="auto">
            <a:xfrm>
              <a:off x="3309" y="6462"/>
              <a:ext cx="828" cy="159"/>
            </a:xfrm>
            <a:prstGeom prst="rect">
              <a:avLst/>
            </a:prstGeom>
            <a:solidFill>
              <a:srgbClr val="C0C0C0"/>
            </a:solidFill>
            <a:ln w="9525">
              <a:solidFill>
                <a:srgbClr val="000000"/>
              </a:solidFill>
              <a:miter lim="800000"/>
              <a:headEnd/>
              <a:tailEnd/>
            </a:ln>
          </p:spPr>
          <p:txBody>
            <a:bodyPr/>
            <a:lstStyle/>
            <a:p>
              <a:endParaRPr lang="zh-CN" altLang="en-US">
                <a:latin typeface="Calibri" pitchFamily="34" charset="0"/>
              </a:endParaRPr>
            </a:p>
          </p:txBody>
        </p:sp>
        <p:sp>
          <p:nvSpPr>
            <p:cNvPr id="557063" name="Rectangle 8"/>
            <p:cNvSpPr>
              <a:spLocks noChangeArrowheads="1"/>
            </p:cNvSpPr>
            <p:nvPr/>
          </p:nvSpPr>
          <p:spPr bwMode="auto">
            <a:xfrm>
              <a:off x="3098" y="6591"/>
              <a:ext cx="1267" cy="1248"/>
            </a:xfrm>
            <a:prstGeom prst="rect">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sp>
          <p:nvSpPr>
            <p:cNvPr id="557064" name="Rectangle 9"/>
            <p:cNvSpPr>
              <a:spLocks noChangeArrowheads="1"/>
            </p:cNvSpPr>
            <p:nvPr/>
          </p:nvSpPr>
          <p:spPr bwMode="auto">
            <a:xfrm>
              <a:off x="2494" y="7842"/>
              <a:ext cx="5430" cy="156"/>
            </a:xfrm>
            <a:prstGeom prst="rect">
              <a:avLst/>
            </a:prstGeom>
            <a:solidFill>
              <a:srgbClr val="C0C0C0"/>
            </a:solidFill>
            <a:ln w="9525">
              <a:solidFill>
                <a:srgbClr val="000000"/>
              </a:solidFill>
              <a:miter lim="800000"/>
              <a:headEnd/>
              <a:tailEnd/>
            </a:ln>
          </p:spPr>
          <p:txBody>
            <a:bodyPr/>
            <a:lstStyle/>
            <a:p>
              <a:endParaRPr lang="zh-CN" altLang="en-US">
                <a:latin typeface="Calibri" pitchFamily="34" charset="0"/>
              </a:endParaRPr>
            </a:p>
          </p:txBody>
        </p:sp>
        <p:sp>
          <p:nvSpPr>
            <p:cNvPr id="557065" name="Line 10"/>
            <p:cNvSpPr>
              <a:spLocks noChangeShapeType="1"/>
            </p:cNvSpPr>
            <p:nvPr/>
          </p:nvSpPr>
          <p:spPr bwMode="auto">
            <a:xfrm>
              <a:off x="3127" y="6744"/>
              <a:ext cx="1236" cy="0"/>
            </a:xfrm>
            <a:prstGeom prst="line">
              <a:avLst/>
            </a:prstGeom>
            <a:noFill/>
            <a:ln w="9525">
              <a:solidFill>
                <a:srgbClr val="000000"/>
              </a:solidFill>
              <a:round/>
              <a:headEnd/>
              <a:tailEnd/>
            </a:ln>
          </p:spPr>
          <p:txBody>
            <a:bodyPr/>
            <a:lstStyle/>
            <a:p>
              <a:endParaRPr lang="zh-CN" altLang="en-US"/>
            </a:p>
          </p:txBody>
        </p:sp>
        <p:sp>
          <p:nvSpPr>
            <p:cNvPr id="557066" name="Line 11"/>
            <p:cNvSpPr>
              <a:spLocks noChangeShapeType="1"/>
            </p:cNvSpPr>
            <p:nvPr/>
          </p:nvSpPr>
          <p:spPr bwMode="auto">
            <a:xfrm>
              <a:off x="3127" y="7674"/>
              <a:ext cx="1236" cy="0"/>
            </a:xfrm>
            <a:prstGeom prst="line">
              <a:avLst/>
            </a:prstGeom>
            <a:noFill/>
            <a:ln w="9525">
              <a:solidFill>
                <a:srgbClr val="000000"/>
              </a:solidFill>
              <a:round/>
              <a:headEnd/>
              <a:tailEnd/>
            </a:ln>
          </p:spPr>
          <p:txBody>
            <a:bodyPr/>
            <a:lstStyle/>
            <a:p>
              <a:endParaRPr lang="zh-CN" altLang="en-US"/>
            </a:p>
          </p:txBody>
        </p:sp>
        <p:sp>
          <p:nvSpPr>
            <p:cNvPr id="557067" name="Line 12"/>
            <p:cNvSpPr>
              <a:spLocks noChangeShapeType="1"/>
            </p:cNvSpPr>
            <p:nvPr/>
          </p:nvSpPr>
          <p:spPr bwMode="auto">
            <a:xfrm>
              <a:off x="3248" y="7680"/>
              <a:ext cx="181" cy="156"/>
            </a:xfrm>
            <a:prstGeom prst="line">
              <a:avLst/>
            </a:prstGeom>
            <a:noFill/>
            <a:ln w="9525">
              <a:solidFill>
                <a:srgbClr val="000000"/>
              </a:solidFill>
              <a:round/>
              <a:headEnd/>
              <a:tailEnd/>
            </a:ln>
          </p:spPr>
          <p:txBody>
            <a:bodyPr/>
            <a:lstStyle/>
            <a:p>
              <a:endParaRPr lang="zh-CN" altLang="en-US"/>
            </a:p>
          </p:txBody>
        </p:sp>
        <p:sp>
          <p:nvSpPr>
            <p:cNvPr id="557068" name="Line 13"/>
            <p:cNvSpPr>
              <a:spLocks noChangeShapeType="1"/>
            </p:cNvSpPr>
            <p:nvPr/>
          </p:nvSpPr>
          <p:spPr bwMode="auto">
            <a:xfrm>
              <a:off x="3429" y="7680"/>
              <a:ext cx="181" cy="156"/>
            </a:xfrm>
            <a:prstGeom prst="line">
              <a:avLst/>
            </a:prstGeom>
            <a:noFill/>
            <a:ln w="9525">
              <a:solidFill>
                <a:srgbClr val="000000"/>
              </a:solidFill>
              <a:round/>
              <a:headEnd/>
              <a:tailEnd/>
            </a:ln>
          </p:spPr>
          <p:txBody>
            <a:bodyPr/>
            <a:lstStyle/>
            <a:p>
              <a:endParaRPr lang="zh-CN" altLang="en-US"/>
            </a:p>
          </p:txBody>
        </p:sp>
        <p:sp>
          <p:nvSpPr>
            <p:cNvPr id="557069" name="Line 14"/>
            <p:cNvSpPr>
              <a:spLocks noChangeShapeType="1"/>
            </p:cNvSpPr>
            <p:nvPr/>
          </p:nvSpPr>
          <p:spPr bwMode="auto">
            <a:xfrm>
              <a:off x="3610" y="7680"/>
              <a:ext cx="181" cy="156"/>
            </a:xfrm>
            <a:prstGeom prst="line">
              <a:avLst/>
            </a:prstGeom>
            <a:noFill/>
            <a:ln w="9525">
              <a:solidFill>
                <a:srgbClr val="000000"/>
              </a:solidFill>
              <a:round/>
              <a:headEnd/>
              <a:tailEnd/>
            </a:ln>
          </p:spPr>
          <p:txBody>
            <a:bodyPr/>
            <a:lstStyle/>
            <a:p>
              <a:endParaRPr lang="zh-CN" altLang="en-US"/>
            </a:p>
          </p:txBody>
        </p:sp>
        <p:sp>
          <p:nvSpPr>
            <p:cNvPr id="557070" name="Line 15"/>
            <p:cNvSpPr>
              <a:spLocks noChangeShapeType="1"/>
            </p:cNvSpPr>
            <p:nvPr/>
          </p:nvSpPr>
          <p:spPr bwMode="auto">
            <a:xfrm>
              <a:off x="3791" y="7680"/>
              <a:ext cx="181" cy="156"/>
            </a:xfrm>
            <a:prstGeom prst="line">
              <a:avLst/>
            </a:prstGeom>
            <a:noFill/>
            <a:ln w="9525">
              <a:solidFill>
                <a:srgbClr val="000000"/>
              </a:solidFill>
              <a:round/>
              <a:headEnd/>
              <a:tailEnd/>
            </a:ln>
          </p:spPr>
          <p:txBody>
            <a:bodyPr/>
            <a:lstStyle/>
            <a:p>
              <a:endParaRPr lang="zh-CN" altLang="en-US"/>
            </a:p>
          </p:txBody>
        </p:sp>
        <p:sp>
          <p:nvSpPr>
            <p:cNvPr id="557071" name="Line 16"/>
            <p:cNvSpPr>
              <a:spLocks noChangeShapeType="1"/>
            </p:cNvSpPr>
            <p:nvPr/>
          </p:nvSpPr>
          <p:spPr bwMode="auto">
            <a:xfrm>
              <a:off x="4153" y="7680"/>
              <a:ext cx="181" cy="156"/>
            </a:xfrm>
            <a:prstGeom prst="line">
              <a:avLst/>
            </a:prstGeom>
            <a:noFill/>
            <a:ln w="9525">
              <a:solidFill>
                <a:srgbClr val="000000"/>
              </a:solidFill>
              <a:round/>
              <a:headEnd/>
              <a:tailEnd/>
            </a:ln>
          </p:spPr>
          <p:txBody>
            <a:bodyPr/>
            <a:lstStyle/>
            <a:p>
              <a:endParaRPr lang="zh-CN" altLang="en-US"/>
            </a:p>
          </p:txBody>
        </p:sp>
        <p:sp>
          <p:nvSpPr>
            <p:cNvPr id="557072" name="Line 17"/>
            <p:cNvSpPr>
              <a:spLocks noChangeShapeType="1"/>
            </p:cNvSpPr>
            <p:nvPr/>
          </p:nvSpPr>
          <p:spPr bwMode="auto">
            <a:xfrm>
              <a:off x="3972" y="7680"/>
              <a:ext cx="181" cy="156"/>
            </a:xfrm>
            <a:prstGeom prst="line">
              <a:avLst/>
            </a:prstGeom>
            <a:noFill/>
            <a:ln w="9525">
              <a:solidFill>
                <a:srgbClr val="000000"/>
              </a:solidFill>
              <a:round/>
              <a:headEnd/>
              <a:tailEnd/>
            </a:ln>
          </p:spPr>
          <p:txBody>
            <a:bodyPr/>
            <a:lstStyle/>
            <a:p>
              <a:endParaRPr lang="zh-CN" altLang="en-US"/>
            </a:p>
          </p:txBody>
        </p:sp>
        <p:sp>
          <p:nvSpPr>
            <p:cNvPr id="557073" name="Line 18"/>
            <p:cNvSpPr>
              <a:spLocks noChangeShapeType="1"/>
            </p:cNvSpPr>
            <p:nvPr/>
          </p:nvSpPr>
          <p:spPr bwMode="auto">
            <a:xfrm>
              <a:off x="3098" y="7680"/>
              <a:ext cx="181" cy="156"/>
            </a:xfrm>
            <a:prstGeom prst="line">
              <a:avLst/>
            </a:prstGeom>
            <a:noFill/>
            <a:ln w="9525">
              <a:solidFill>
                <a:srgbClr val="000000"/>
              </a:solidFill>
              <a:round/>
              <a:headEnd/>
              <a:tailEnd/>
            </a:ln>
          </p:spPr>
          <p:txBody>
            <a:bodyPr/>
            <a:lstStyle/>
            <a:p>
              <a:endParaRPr lang="zh-CN" altLang="en-US"/>
            </a:p>
          </p:txBody>
        </p:sp>
        <p:sp>
          <p:nvSpPr>
            <p:cNvPr id="557074" name="Line 19"/>
            <p:cNvSpPr>
              <a:spLocks noChangeShapeType="1"/>
            </p:cNvSpPr>
            <p:nvPr/>
          </p:nvSpPr>
          <p:spPr bwMode="auto">
            <a:xfrm>
              <a:off x="3097" y="6588"/>
              <a:ext cx="181" cy="156"/>
            </a:xfrm>
            <a:prstGeom prst="line">
              <a:avLst/>
            </a:prstGeom>
            <a:noFill/>
            <a:ln w="9525">
              <a:solidFill>
                <a:srgbClr val="000000"/>
              </a:solidFill>
              <a:round/>
              <a:headEnd/>
              <a:tailEnd/>
            </a:ln>
          </p:spPr>
          <p:txBody>
            <a:bodyPr/>
            <a:lstStyle/>
            <a:p>
              <a:endParaRPr lang="zh-CN" altLang="en-US"/>
            </a:p>
          </p:txBody>
        </p:sp>
        <p:sp>
          <p:nvSpPr>
            <p:cNvPr id="557075" name="Line 20"/>
            <p:cNvSpPr>
              <a:spLocks noChangeShapeType="1"/>
            </p:cNvSpPr>
            <p:nvPr/>
          </p:nvSpPr>
          <p:spPr bwMode="auto">
            <a:xfrm>
              <a:off x="3248" y="6588"/>
              <a:ext cx="181" cy="156"/>
            </a:xfrm>
            <a:prstGeom prst="line">
              <a:avLst/>
            </a:prstGeom>
            <a:noFill/>
            <a:ln w="9525">
              <a:solidFill>
                <a:srgbClr val="000000"/>
              </a:solidFill>
              <a:round/>
              <a:headEnd/>
              <a:tailEnd/>
            </a:ln>
          </p:spPr>
          <p:txBody>
            <a:bodyPr/>
            <a:lstStyle/>
            <a:p>
              <a:endParaRPr lang="zh-CN" altLang="en-US"/>
            </a:p>
          </p:txBody>
        </p:sp>
        <p:sp>
          <p:nvSpPr>
            <p:cNvPr id="557076" name="Line 21"/>
            <p:cNvSpPr>
              <a:spLocks noChangeShapeType="1"/>
            </p:cNvSpPr>
            <p:nvPr/>
          </p:nvSpPr>
          <p:spPr bwMode="auto">
            <a:xfrm>
              <a:off x="3972" y="6588"/>
              <a:ext cx="181" cy="156"/>
            </a:xfrm>
            <a:prstGeom prst="line">
              <a:avLst/>
            </a:prstGeom>
            <a:noFill/>
            <a:ln w="9525">
              <a:solidFill>
                <a:srgbClr val="000000"/>
              </a:solidFill>
              <a:round/>
              <a:headEnd/>
              <a:tailEnd/>
            </a:ln>
          </p:spPr>
          <p:txBody>
            <a:bodyPr/>
            <a:lstStyle/>
            <a:p>
              <a:endParaRPr lang="zh-CN" altLang="en-US"/>
            </a:p>
          </p:txBody>
        </p:sp>
        <p:sp>
          <p:nvSpPr>
            <p:cNvPr id="557077" name="Line 22"/>
            <p:cNvSpPr>
              <a:spLocks noChangeShapeType="1"/>
            </p:cNvSpPr>
            <p:nvPr/>
          </p:nvSpPr>
          <p:spPr bwMode="auto">
            <a:xfrm>
              <a:off x="3429" y="6588"/>
              <a:ext cx="181" cy="156"/>
            </a:xfrm>
            <a:prstGeom prst="line">
              <a:avLst/>
            </a:prstGeom>
            <a:noFill/>
            <a:ln w="9525">
              <a:solidFill>
                <a:srgbClr val="000000"/>
              </a:solidFill>
              <a:round/>
              <a:headEnd/>
              <a:tailEnd/>
            </a:ln>
          </p:spPr>
          <p:txBody>
            <a:bodyPr/>
            <a:lstStyle/>
            <a:p>
              <a:endParaRPr lang="zh-CN" altLang="en-US"/>
            </a:p>
          </p:txBody>
        </p:sp>
        <p:sp>
          <p:nvSpPr>
            <p:cNvPr id="557078" name="Line 23"/>
            <p:cNvSpPr>
              <a:spLocks noChangeShapeType="1"/>
            </p:cNvSpPr>
            <p:nvPr/>
          </p:nvSpPr>
          <p:spPr bwMode="auto">
            <a:xfrm>
              <a:off x="4153" y="6588"/>
              <a:ext cx="181" cy="156"/>
            </a:xfrm>
            <a:prstGeom prst="line">
              <a:avLst/>
            </a:prstGeom>
            <a:noFill/>
            <a:ln w="9525">
              <a:solidFill>
                <a:srgbClr val="000000"/>
              </a:solidFill>
              <a:round/>
              <a:headEnd/>
              <a:tailEnd/>
            </a:ln>
          </p:spPr>
          <p:txBody>
            <a:bodyPr/>
            <a:lstStyle/>
            <a:p>
              <a:endParaRPr lang="zh-CN" altLang="en-US"/>
            </a:p>
          </p:txBody>
        </p:sp>
        <p:sp>
          <p:nvSpPr>
            <p:cNvPr id="557079" name="Line 24"/>
            <p:cNvSpPr>
              <a:spLocks noChangeShapeType="1"/>
            </p:cNvSpPr>
            <p:nvPr/>
          </p:nvSpPr>
          <p:spPr bwMode="auto">
            <a:xfrm>
              <a:off x="3610" y="6588"/>
              <a:ext cx="0" cy="156"/>
            </a:xfrm>
            <a:prstGeom prst="line">
              <a:avLst/>
            </a:prstGeom>
            <a:noFill/>
            <a:ln w="9525">
              <a:solidFill>
                <a:srgbClr val="000000"/>
              </a:solidFill>
              <a:round/>
              <a:headEnd/>
              <a:tailEnd/>
            </a:ln>
          </p:spPr>
          <p:txBody>
            <a:bodyPr/>
            <a:lstStyle/>
            <a:p>
              <a:endParaRPr lang="zh-CN" altLang="en-US"/>
            </a:p>
          </p:txBody>
        </p:sp>
        <p:sp>
          <p:nvSpPr>
            <p:cNvPr id="557080" name="Line 25"/>
            <p:cNvSpPr>
              <a:spLocks noChangeShapeType="1"/>
            </p:cNvSpPr>
            <p:nvPr/>
          </p:nvSpPr>
          <p:spPr bwMode="auto">
            <a:xfrm>
              <a:off x="3895" y="6588"/>
              <a:ext cx="0" cy="156"/>
            </a:xfrm>
            <a:prstGeom prst="line">
              <a:avLst/>
            </a:prstGeom>
            <a:noFill/>
            <a:ln w="9525">
              <a:solidFill>
                <a:srgbClr val="000000"/>
              </a:solidFill>
              <a:round/>
              <a:headEnd/>
              <a:tailEnd/>
            </a:ln>
          </p:spPr>
          <p:txBody>
            <a:bodyPr/>
            <a:lstStyle/>
            <a:p>
              <a:endParaRPr lang="zh-CN" altLang="en-US"/>
            </a:p>
          </p:txBody>
        </p:sp>
        <p:sp>
          <p:nvSpPr>
            <p:cNvPr id="557081" name="Rectangle 26"/>
            <p:cNvSpPr>
              <a:spLocks noChangeArrowheads="1"/>
            </p:cNvSpPr>
            <p:nvPr/>
          </p:nvSpPr>
          <p:spPr bwMode="auto">
            <a:xfrm>
              <a:off x="3656" y="6591"/>
              <a:ext cx="204" cy="522"/>
            </a:xfrm>
            <a:prstGeom prst="rect">
              <a:avLst/>
            </a:prstGeom>
            <a:solidFill>
              <a:srgbClr val="FFFFFF"/>
            </a:solidFill>
            <a:ln w="9525">
              <a:solidFill>
                <a:srgbClr val="000000"/>
              </a:solidFill>
              <a:miter lim="800000"/>
              <a:headEnd/>
              <a:tailEnd/>
            </a:ln>
          </p:spPr>
          <p:txBody>
            <a:bodyPr/>
            <a:lstStyle/>
            <a:p>
              <a:endParaRPr lang="zh-CN" altLang="en-US">
                <a:latin typeface="Calibri" pitchFamily="34" charset="0"/>
              </a:endParaRPr>
            </a:p>
          </p:txBody>
        </p:sp>
        <p:grpSp>
          <p:nvGrpSpPr>
            <p:cNvPr id="557082" name="Group 27"/>
            <p:cNvGrpSpPr>
              <a:grpSpLocks/>
            </p:cNvGrpSpPr>
            <p:nvPr/>
          </p:nvGrpSpPr>
          <p:grpSpPr bwMode="auto">
            <a:xfrm>
              <a:off x="7471" y="7161"/>
              <a:ext cx="476" cy="663"/>
              <a:chOff x="7366" y="6879"/>
              <a:chExt cx="543" cy="954"/>
            </a:xfrm>
          </p:grpSpPr>
          <p:grpSp>
            <p:nvGrpSpPr>
              <p:cNvPr id="557099" name="Group 28"/>
              <p:cNvGrpSpPr>
                <a:grpSpLocks/>
              </p:cNvGrpSpPr>
              <p:nvPr/>
            </p:nvGrpSpPr>
            <p:grpSpPr bwMode="auto">
              <a:xfrm>
                <a:off x="7503" y="7056"/>
                <a:ext cx="270" cy="720"/>
                <a:chOff x="4696" y="8942"/>
                <a:chExt cx="270" cy="661"/>
              </a:xfrm>
            </p:grpSpPr>
            <p:sp>
              <p:nvSpPr>
                <p:cNvPr id="557103" name="Line 29"/>
                <p:cNvSpPr>
                  <a:spLocks noChangeShapeType="1"/>
                </p:cNvSpPr>
                <p:nvPr/>
              </p:nvSpPr>
              <p:spPr bwMode="auto">
                <a:xfrm>
                  <a:off x="4696" y="9135"/>
                  <a:ext cx="0" cy="468"/>
                </a:xfrm>
                <a:prstGeom prst="line">
                  <a:avLst/>
                </a:prstGeom>
                <a:noFill/>
                <a:ln w="9525">
                  <a:solidFill>
                    <a:srgbClr val="3366FF"/>
                  </a:solidFill>
                  <a:round/>
                  <a:headEnd/>
                  <a:tailEnd/>
                </a:ln>
              </p:spPr>
              <p:txBody>
                <a:bodyPr/>
                <a:lstStyle/>
                <a:p>
                  <a:endParaRPr lang="zh-CN" altLang="en-US"/>
                </a:p>
              </p:txBody>
            </p:sp>
            <p:sp>
              <p:nvSpPr>
                <p:cNvPr id="557104" name="Line 30"/>
                <p:cNvSpPr>
                  <a:spLocks noChangeShapeType="1"/>
                </p:cNvSpPr>
                <p:nvPr/>
              </p:nvSpPr>
              <p:spPr bwMode="auto">
                <a:xfrm>
                  <a:off x="4966" y="9105"/>
                  <a:ext cx="0" cy="482"/>
                </a:xfrm>
                <a:prstGeom prst="line">
                  <a:avLst/>
                </a:prstGeom>
                <a:noFill/>
                <a:ln w="9525">
                  <a:solidFill>
                    <a:srgbClr val="3366FF"/>
                  </a:solidFill>
                  <a:round/>
                  <a:headEnd/>
                  <a:tailEnd/>
                </a:ln>
              </p:spPr>
              <p:txBody>
                <a:bodyPr/>
                <a:lstStyle/>
                <a:p>
                  <a:endParaRPr lang="zh-CN" altLang="en-US"/>
                </a:p>
              </p:txBody>
            </p:sp>
            <p:sp>
              <p:nvSpPr>
                <p:cNvPr id="557105" name="Arc 31"/>
                <p:cNvSpPr>
                  <a:spLocks/>
                </p:cNvSpPr>
                <p:nvPr/>
              </p:nvSpPr>
              <p:spPr bwMode="auto">
                <a:xfrm rot="5400000" flipH="1" flipV="1">
                  <a:off x="4746" y="8902"/>
                  <a:ext cx="175" cy="255"/>
                </a:xfrm>
                <a:custGeom>
                  <a:avLst/>
                  <a:gdLst>
                    <a:gd name="T0" fmla="*/ 0 w 21600"/>
                    <a:gd name="T1" fmla="*/ 0 h 43021"/>
                    <a:gd name="T2" fmla="*/ 0 w 21600"/>
                    <a:gd name="T3" fmla="*/ 2 h 43021"/>
                    <a:gd name="T4" fmla="*/ 0 w 21600"/>
                    <a:gd name="T5" fmla="*/ 1 h 43021"/>
                    <a:gd name="T6" fmla="*/ 0 60000 65536"/>
                    <a:gd name="T7" fmla="*/ 0 60000 65536"/>
                    <a:gd name="T8" fmla="*/ 0 60000 65536"/>
                    <a:gd name="T9" fmla="*/ 0 w 21600"/>
                    <a:gd name="T10" fmla="*/ 0 h 43021"/>
                    <a:gd name="T11" fmla="*/ 21600 w 21600"/>
                    <a:gd name="T12" fmla="*/ 43021 h 43021"/>
                  </a:gdLst>
                  <a:ahLst/>
                  <a:cxnLst>
                    <a:cxn ang="T6">
                      <a:pos x="T0" y="T1"/>
                    </a:cxn>
                    <a:cxn ang="T7">
                      <a:pos x="T2" y="T3"/>
                    </a:cxn>
                    <a:cxn ang="T8">
                      <a:pos x="T4" y="T5"/>
                    </a:cxn>
                  </a:cxnLst>
                  <a:rect l="T9" t="T10" r="T11" b="T12"/>
                  <a:pathLst>
                    <a:path w="21600" h="43021" fill="none" extrusionOk="0">
                      <a:moveTo>
                        <a:pt x="-1" y="0"/>
                      </a:moveTo>
                      <a:cubicBezTo>
                        <a:pt x="11929" y="0"/>
                        <a:pt x="21600" y="9670"/>
                        <a:pt x="21600" y="21600"/>
                      </a:cubicBezTo>
                      <a:cubicBezTo>
                        <a:pt x="21600" y="32457"/>
                        <a:pt x="13539" y="41627"/>
                        <a:pt x="2772" y="43021"/>
                      </a:cubicBezTo>
                    </a:path>
                    <a:path w="21600" h="43021" stroke="0" extrusionOk="0">
                      <a:moveTo>
                        <a:pt x="-1" y="0"/>
                      </a:moveTo>
                      <a:cubicBezTo>
                        <a:pt x="11929" y="0"/>
                        <a:pt x="21600" y="9670"/>
                        <a:pt x="21600" y="21600"/>
                      </a:cubicBezTo>
                      <a:cubicBezTo>
                        <a:pt x="21600" y="32457"/>
                        <a:pt x="13539" y="41627"/>
                        <a:pt x="2772" y="43021"/>
                      </a:cubicBezTo>
                      <a:lnTo>
                        <a:pt x="0" y="21600"/>
                      </a:lnTo>
                      <a:close/>
                    </a:path>
                  </a:pathLst>
                </a:custGeom>
                <a:solidFill>
                  <a:srgbClr val="3366FF"/>
                </a:solidFill>
                <a:ln w="9525">
                  <a:solidFill>
                    <a:srgbClr val="3366FF"/>
                  </a:solidFill>
                  <a:round/>
                  <a:headEnd/>
                  <a:tailEnd/>
                </a:ln>
              </p:spPr>
              <p:txBody>
                <a:bodyPr/>
                <a:lstStyle/>
                <a:p>
                  <a:endParaRPr lang="zh-CN" altLang="en-US"/>
                </a:p>
              </p:txBody>
            </p:sp>
            <p:sp>
              <p:nvSpPr>
                <p:cNvPr id="557106" name="Line 32"/>
                <p:cNvSpPr>
                  <a:spLocks noChangeShapeType="1"/>
                </p:cNvSpPr>
                <p:nvPr/>
              </p:nvSpPr>
              <p:spPr bwMode="auto">
                <a:xfrm>
                  <a:off x="4696" y="9597"/>
                  <a:ext cx="266" cy="0"/>
                </a:xfrm>
                <a:prstGeom prst="line">
                  <a:avLst/>
                </a:prstGeom>
                <a:noFill/>
                <a:ln w="9525">
                  <a:solidFill>
                    <a:srgbClr val="3366FF"/>
                  </a:solidFill>
                  <a:round/>
                  <a:headEnd/>
                  <a:tailEnd/>
                </a:ln>
              </p:spPr>
              <p:txBody>
                <a:bodyPr/>
                <a:lstStyle/>
                <a:p>
                  <a:endParaRPr lang="zh-CN" altLang="en-US"/>
                </a:p>
              </p:txBody>
            </p:sp>
          </p:grpSp>
          <p:sp>
            <p:nvSpPr>
              <p:cNvPr id="557100" name="AutoShape 33"/>
              <p:cNvSpPr>
                <a:spLocks noChangeArrowheads="1"/>
              </p:cNvSpPr>
              <p:nvPr/>
            </p:nvSpPr>
            <p:spPr bwMode="auto">
              <a:xfrm>
                <a:off x="7366" y="6879"/>
                <a:ext cx="543" cy="624"/>
              </a:xfrm>
              <a:custGeom>
                <a:avLst/>
                <a:gdLst>
                  <a:gd name="T0" fmla="*/ 7 w 21600"/>
                  <a:gd name="T1" fmla="*/ 0 h 21600"/>
                  <a:gd name="T2" fmla="*/ 4 w 21600"/>
                  <a:gd name="T3" fmla="*/ 14 h 21600"/>
                  <a:gd name="T4" fmla="*/ 7 w 21600"/>
                  <a:gd name="T5" fmla="*/ 5 h 21600"/>
                  <a:gd name="T6" fmla="*/ 9 w 21600"/>
                  <a:gd name="T7" fmla="*/ 14 h 21600"/>
                  <a:gd name="T8" fmla="*/ 0 60000 65536"/>
                  <a:gd name="T9" fmla="*/ 0 60000 65536"/>
                  <a:gd name="T10" fmla="*/ 0 60000 65536"/>
                  <a:gd name="T11" fmla="*/ 0 60000 65536"/>
                  <a:gd name="T12" fmla="*/ 0 w 21600"/>
                  <a:gd name="T13" fmla="*/ 0 h 21600"/>
                  <a:gd name="T14" fmla="*/ 21600 w 21600"/>
                  <a:gd name="T15" fmla="*/ 18450 h 21600"/>
                </a:gdLst>
                <a:ahLst/>
                <a:cxnLst>
                  <a:cxn ang="T8">
                    <a:pos x="T0" y="T1"/>
                  </a:cxn>
                  <a:cxn ang="T9">
                    <a:pos x="T2" y="T3"/>
                  </a:cxn>
                  <a:cxn ang="T10">
                    <a:pos x="T4" y="T5"/>
                  </a:cxn>
                  <a:cxn ang="T11">
                    <a:pos x="T6" y="T7"/>
                  </a:cxn>
                </a:cxnLst>
                <a:rect l="T12" t="T13" r="T14" b="T15"/>
                <a:pathLst>
                  <a:path w="21600" h="21600">
                    <a:moveTo>
                      <a:pt x="8393" y="14434"/>
                    </a:moveTo>
                    <a:cubicBezTo>
                      <a:pt x="7174" y="13627"/>
                      <a:pt x="6441" y="12262"/>
                      <a:pt x="6441" y="10800"/>
                    </a:cubicBezTo>
                    <a:cubicBezTo>
                      <a:pt x="6441" y="8392"/>
                      <a:pt x="8392" y="6441"/>
                      <a:pt x="10800" y="6441"/>
                    </a:cubicBezTo>
                    <a:cubicBezTo>
                      <a:pt x="13207" y="6441"/>
                      <a:pt x="15159" y="8392"/>
                      <a:pt x="15159" y="10800"/>
                    </a:cubicBezTo>
                    <a:cubicBezTo>
                      <a:pt x="15159" y="12262"/>
                      <a:pt x="14425" y="13627"/>
                      <a:pt x="13206" y="14434"/>
                    </a:cubicBezTo>
                    <a:lnTo>
                      <a:pt x="16762" y="19804"/>
                    </a:lnTo>
                    <a:cubicBezTo>
                      <a:pt x="19783" y="17804"/>
                      <a:pt x="21600" y="14422"/>
                      <a:pt x="21600" y="10800"/>
                    </a:cubicBezTo>
                    <a:cubicBezTo>
                      <a:pt x="21600" y="4835"/>
                      <a:pt x="16764" y="0"/>
                      <a:pt x="10800" y="0"/>
                    </a:cubicBezTo>
                    <a:cubicBezTo>
                      <a:pt x="4835" y="0"/>
                      <a:pt x="0" y="4835"/>
                      <a:pt x="0" y="10800"/>
                    </a:cubicBezTo>
                    <a:cubicBezTo>
                      <a:pt x="-1" y="14422"/>
                      <a:pt x="1816" y="17804"/>
                      <a:pt x="4837" y="19804"/>
                    </a:cubicBezTo>
                    <a:close/>
                  </a:path>
                </a:pathLst>
              </a:custGeom>
              <a:solidFill>
                <a:srgbClr val="FFFF99"/>
              </a:solidFill>
              <a:ln w="9525">
                <a:solidFill>
                  <a:srgbClr val="000000"/>
                </a:solidFill>
                <a:miter lim="800000"/>
                <a:headEnd/>
                <a:tailEnd/>
              </a:ln>
            </p:spPr>
            <p:txBody>
              <a:bodyPr/>
              <a:lstStyle/>
              <a:p>
                <a:endParaRPr lang="zh-CN" altLang="en-US"/>
              </a:p>
            </p:txBody>
          </p:sp>
          <p:sp>
            <p:nvSpPr>
              <p:cNvPr id="557101" name="Rectangle 34"/>
              <p:cNvSpPr>
                <a:spLocks noChangeArrowheads="1"/>
              </p:cNvSpPr>
              <p:nvPr/>
            </p:nvSpPr>
            <p:spPr bwMode="auto">
              <a:xfrm>
                <a:off x="7501" y="7212"/>
                <a:ext cx="271" cy="621"/>
              </a:xfrm>
              <a:prstGeom prst="rect">
                <a:avLst/>
              </a:prstGeom>
              <a:solidFill>
                <a:srgbClr val="3366FF"/>
              </a:solidFill>
              <a:ln w="9525">
                <a:solidFill>
                  <a:srgbClr val="3366FF"/>
                </a:solidFill>
                <a:miter lim="800000"/>
                <a:headEnd/>
                <a:tailEnd/>
              </a:ln>
            </p:spPr>
            <p:txBody>
              <a:bodyPr/>
              <a:lstStyle/>
              <a:p>
                <a:endParaRPr lang="zh-CN" altLang="en-US">
                  <a:latin typeface="Calibri" pitchFamily="34" charset="0"/>
                </a:endParaRPr>
              </a:p>
            </p:txBody>
          </p:sp>
          <p:sp>
            <p:nvSpPr>
              <p:cNvPr id="557102" name="Oval 35"/>
              <p:cNvSpPr>
                <a:spLocks noChangeArrowheads="1"/>
              </p:cNvSpPr>
              <p:nvPr/>
            </p:nvSpPr>
            <p:spPr bwMode="auto">
              <a:xfrm>
                <a:off x="7592" y="7212"/>
                <a:ext cx="57" cy="57"/>
              </a:xfrm>
              <a:prstGeom prst="ellipse">
                <a:avLst/>
              </a:prstGeom>
              <a:solidFill>
                <a:srgbClr val="FFFFFF"/>
              </a:solidFill>
              <a:ln w="9525">
                <a:solidFill>
                  <a:srgbClr val="000000"/>
                </a:solidFill>
                <a:round/>
                <a:headEnd/>
                <a:tailEnd/>
              </a:ln>
            </p:spPr>
            <p:txBody>
              <a:bodyPr/>
              <a:lstStyle/>
              <a:p>
                <a:endParaRPr lang="zh-CN" altLang="en-US">
                  <a:latin typeface="Calibri" pitchFamily="34" charset="0"/>
                </a:endParaRPr>
              </a:p>
            </p:txBody>
          </p:sp>
        </p:grpSp>
        <p:grpSp>
          <p:nvGrpSpPr>
            <p:cNvPr id="557083" name="Group 36"/>
            <p:cNvGrpSpPr>
              <a:grpSpLocks/>
            </p:cNvGrpSpPr>
            <p:nvPr/>
          </p:nvGrpSpPr>
          <p:grpSpPr bwMode="auto">
            <a:xfrm>
              <a:off x="3523" y="6995"/>
              <a:ext cx="294" cy="543"/>
              <a:chOff x="3493" y="6875"/>
              <a:chExt cx="294" cy="543"/>
            </a:xfrm>
          </p:grpSpPr>
          <p:sp>
            <p:nvSpPr>
              <p:cNvPr id="557096" name="AutoShape 37"/>
              <p:cNvSpPr>
                <a:spLocks noChangeArrowheads="1"/>
              </p:cNvSpPr>
              <p:nvPr/>
            </p:nvSpPr>
            <p:spPr bwMode="auto">
              <a:xfrm rot="-5400000">
                <a:off x="3272" y="7096"/>
                <a:ext cx="543" cy="102"/>
              </a:xfrm>
              <a:custGeom>
                <a:avLst/>
                <a:gdLst>
                  <a:gd name="T0" fmla="*/ 12 w 21600"/>
                  <a:gd name="T1" fmla="*/ 0 h 21600"/>
                  <a:gd name="T2" fmla="*/ 7 w 21600"/>
                  <a:gd name="T3" fmla="*/ 0 h 21600"/>
                  <a:gd name="T4" fmla="*/ 2 w 21600"/>
                  <a:gd name="T5" fmla="*/ 0 h 21600"/>
                  <a:gd name="T6" fmla="*/ 7 w 21600"/>
                  <a:gd name="T7" fmla="*/ 0 h 21600"/>
                  <a:gd name="T8" fmla="*/ 0 60000 65536"/>
                  <a:gd name="T9" fmla="*/ 0 60000 65536"/>
                  <a:gd name="T10" fmla="*/ 0 60000 65536"/>
                  <a:gd name="T11" fmla="*/ 0 60000 65536"/>
                  <a:gd name="T12" fmla="*/ 4495 w 21600"/>
                  <a:gd name="T13" fmla="*/ 4447 h 21600"/>
                  <a:gd name="T14" fmla="*/ 17105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6600"/>
              </a:solidFill>
              <a:ln w="9525">
                <a:solidFill>
                  <a:srgbClr val="000000"/>
                </a:solidFill>
                <a:miter lim="800000"/>
                <a:headEnd/>
                <a:tailEnd/>
              </a:ln>
            </p:spPr>
            <p:txBody>
              <a:bodyPr/>
              <a:lstStyle/>
              <a:p>
                <a:endParaRPr lang="zh-CN" altLang="en-US"/>
              </a:p>
            </p:txBody>
          </p:sp>
          <p:sp>
            <p:nvSpPr>
              <p:cNvPr id="557097" name="Rectangle 38"/>
              <p:cNvSpPr>
                <a:spLocks noChangeArrowheads="1"/>
              </p:cNvSpPr>
              <p:nvPr/>
            </p:nvSpPr>
            <p:spPr bwMode="auto">
              <a:xfrm rot="-5400000">
                <a:off x="3603" y="7071"/>
                <a:ext cx="125" cy="142"/>
              </a:xfrm>
              <a:prstGeom prst="rect">
                <a:avLst/>
              </a:prstGeom>
              <a:solidFill>
                <a:srgbClr val="FF6600"/>
              </a:solidFill>
              <a:ln w="9525">
                <a:solidFill>
                  <a:srgbClr val="000000"/>
                </a:solidFill>
                <a:miter lim="800000"/>
                <a:headEnd/>
                <a:tailEnd/>
              </a:ln>
            </p:spPr>
            <p:txBody>
              <a:bodyPr/>
              <a:lstStyle/>
              <a:p>
                <a:endParaRPr lang="zh-CN" altLang="en-US">
                  <a:latin typeface="Calibri" pitchFamily="34" charset="0"/>
                </a:endParaRPr>
              </a:p>
            </p:txBody>
          </p:sp>
          <p:sp>
            <p:nvSpPr>
              <p:cNvPr id="557098" name="Rectangle 39"/>
              <p:cNvSpPr>
                <a:spLocks noChangeArrowheads="1"/>
              </p:cNvSpPr>
              <p:nvPr/>
            </p:nvSpPr>
            <p:spPr bwMode="auto">
              <a:xfrm rot="-5400000">
                <a:off x="3606" y="7116"/>
                <a:ext cx="306" cy="57"/>
              </a:xfrm>
              <a:prstGeom prst="rect">
                <a:avLst/>
              </a:prstGeom>
              <a:solidFill>
                <a:srgbClr val="FF6600"/>
              </a:solidFill>
              <a:ln w="9525">
                <a:solidFill>
                  <a:srgbClr val="000000"/>
                </a:solidFill>
                <a:miter lim="800000"/>
                <a:headEnd/>
                <a:tailEnd/>
              </a:ln>
            </p:spPr>
            <p:txBody>
              <a:bodyPr/>
              <a:lstStyle/>
              <a:p>
                <a:endParaRPr lang="zh-CN" altLang="en-US">
                  <a:latin typeface="Calibri" pitchFamily="34" charset="0"/>
                </a:endParaRPr>
              </a:p>
            </p:txBody>
          </p:sp>
        </p:grpSp>
        <p:sp>
          <p:nvSpPr>
            <p:cNvPr id="557084" name="Line 40"/>
            <p:cNvSpPr>
              <a:spLocks noChangeShapeType="1"/>
            </p:cNvSpPr>
            <p:nvPr/>
          </p:nvSpPr>
          <p:spPr bwMode="auto">
            <a:xfrm>
              <a:off x="3821" y="7176"/>
              <a:ext cx="3801" cy="0"/>
            </a:xfrm>
            <a:prstGeom prst="line">
              <a:avLst/>
            </a:prstGeom>
            <a:noFill/>
            <a:ln w="9525">
              <a:solidFill>
                <a:srgbClr val="000000"/>
              </a:solidFill>
              <a:round/>
              <a:headEnd/>
              <a:tailEnd/>
            </a:ln>
          </p:spPr>
          <p:txBody>
            <a:bodyPr/>
            <a:lstStyle/>
            <a:p>
              <a:endParaRPr lang="zh-CN" altLang="en-US"/>
            </a:p>
          </p:txBody>
        </p:sp>
        <p:sp>
          <p:nvSpPr>
            <p:cNvPr id="557085" name="Line 41"/>
            <p:cNvSpPr>
              <a:spLocks noChangeShapeType="1"/>
            </p:cNvSpPr>
            <p:nvPr/>
          </p:nvSpPr>
          <p:spPr bwMode="auto">
            <a:xfrm>
              <a:off x="7954" y="7368"/>
              <a:ext cx="0" cy="1191"/>
            </a:xfrm>
            <a:prstGeom prst="line">
              <a:avLst/>
            </a:prstGeom>
            <a:noFill/>
            <a:ln w="9525">
              <a:solidFill>
                <a:srgbClr val="000000"/>
              </a:solidFill>
              <a:round/>
              <a:headEnd/>
              <a:tailEnd/>
            </a:ln>
          </p:spPr>
          <p:txBody>
            <a:bodyPr/>
            <a:lstStyle/>
            <a:p>
              <a:endParaRPr lang="zh-CN" altLang="en-US"/>
            </a:p>
          </p:txBody>
        </p:sp>
        <p:sp>
          <p:nvSpPr>
            <p:cNvPr id="557086" name="Line 42"/>
            <p:cNvSpPr>
              <a:spLocks noChangeShapeType="1"/>
            </p:cNvSpPr>
            <p:nvPr/>
          </p:nvSpPr>
          <p:spPr bwMode="auto">
            <a:xfrm flipH="1">
              <a:off x="7592" y="8586"/>
              <a:ext cx="362" cy="624"/>
            </a:xfrm>
            <a:prstGeom prst="line">
              <a:avLst/>
            </a:prstGeom>
            <a:noFill/>
            <a:ln w="9525">
              <a:solidFill>
                <a:srgbClr val="000000"/>
              </a:solidFill>
              <a:round/>
              <a:headEnd/>
              <a:tailEnd/>
            </a:ln>
          </p:spPr>
          <p:txBody>
            <a:bodyPr/>
            <a:lstStyle/>
            <a:p>
              <a:endParaRPr lang="zh-CN" altLang="en-US"/>
            </a:p>
          </p:txBody>
        </p:sp>
        <p:sp>
          <p:nvSpPr>
            <p:cNvPr id="557087" name="Line 43"/>
            <p:cNvSpPr>
              <a:spLocks noChangeShapeType="1"/>
            </p:cNvSpPr>
            <p:nvPr/>
          </p:nvSpPr>
          <p:spPr bwMode="auto">
            <a:xfrm>
              <a:off x="7954" y="8616"/>
              <a:ext cx="362" cy="624"/>
            </a:xfrm>
            <a:prstGeom prst="line">
              <a:avLst/>
            </a:prstGeom>
            <a:noFill/>
            <a:ln w="9525">
              <a:solidFill>
                <a:srgbClr val="000000"/>
              </a:solidFill>
              <a:round/>
              <a:headEnd/>
              <a:tailEnd/>
            </a:ln>
          </p:spPr>
          <p:txBody>
            <a:bodyPr/>
            <a:lstStyle/>
            <a:p>
              <a:endParaRPr lang="zh-CN" altLang="en-US"/>
            </a:p>
          </p:txBody>
        </p:sp>
        <p:sp>
          <p:nvSpPr>
            <p:cNvPr id="557088" name="Line 44"/>
            <p:cNvSpPr>
              <a:spLocks noChangeShapeType="1"/>
            </p:cNvSpPr>
            <p:nvPr/>
          </p:nvSpPr>
          <p:spPr bwMode="auto">
            <a:xfrm>
              <a:off x="7411" y="9240"/>
              <a:ext cx="1086" cy="0"/>
            </a:xfrm>
            <a:prstGeom prst="line">
              <a:avLst/>
            </a:prstGeom>
            <a:noFill/>
            <a:ln w="9525">
              <a:solidFill>
                <a:srgbClr val="000000"/>
              </a:solidFill>
              <a:round/>
              <a:headEnd/>
              <a:tailEnd/>
            </a:ln>
          </p:spPr>
          <p:txBody>
            <a:bodyPr/>
            <a:lstStyle/>
            <a:p>
              <a:endParaRPr lang="zh-CN" altLang="en-US"/>
            </a:p>
          </p:txBody>
        </p:sp>
        <p:grpSp>
          <p:nvGrpSpPr>
            <p:cNvPr id="557089" name="Group 45"/>
            <p:cNvGrpSpPr>
              <a:grpSpLocks/>
            </p:cNvGrpSpPr>
            <p:nvPr/>
          </p:nvGrpSpPr>
          <p:grpSpPr bwMode="auto">
            <a:xfrm>
              <a:off x="7861" y="8928"/>
              <a:ext cx="159" cy="318"/>
              <a:chOff x="7592" y="9396"/>
              <a:chExt cx="181" cy="468"/>
            </a:xfrm>
          </p:grpSpPr>
          <p:sp>
            <p:nvSpPr>
              <p:cNvPr id="557093" name="Rectangle 46"/>
              <p:cNvSpPr>
                <a:spLocks noChangeArrowheads="1"/>
              </p:cNvSpPr>
              <p:nvPr/>
            </p:nvSpPr>
            <p:spPr bwMode="auto">
              <a:xfrm>
                <a:off x="7592" y="9552"/>
                <a:ext cx="181" cy="312"/>
              </a:xfrm>
              <a:prstGeom prst="rect">
                <a:avLst/>
              </a:prstGeom>
              <a:solidFill>
                <a:srgbClr val="C0C0C0"/>
              </a:solidFill>
              <a:ln w="9525">
                <a:solidFill>
                  <a:srgbClr val="000000"/>
                </a:solidFill>
                <a:miter lim="800000"/>
                <a:headEnd/>
                <a:tailEnd/>
              </a:ln>
            </p:spPr>
            <p:txBody>
              <a:bodyPr/>
              <a:lstStyle/>
              <a:p>
                <a:endParaRPr lang="zh-CN" altLang="en-US">
                  <a:latin typeface="Calibri" pitchFamily="34" charset="0"/>
                </a:endParaRPr>
              </a:p>
            </p:txBody>
          </p:sp>
          <p:sp>
            <p:nvSpPr>
              <p:cNvPr id="557094" name="Line 47"/>
              <p:cNvSpPr>
                <a:spLocks noChangeShapeType="1"/>
              </p:cNvSpPr>
              <p:nvPr/>
            </p:nvSpPr>
            <p:spPr bwMode="auto">
              <a:xfrm>
                <a:off x="7592" y="9396"/>
                <a:ext cx="181" cy="0"/>
              </a:xfrm>
              <a:prstGeom prst="line">
                <a:avLst/>
              </a:prstGeom>
              <a:noFill/>
              <a:ln w="9525">
                <a:solidFill>
                  <a:srgbClr val="000000"/>
                </a:solidFill>
                <a:round/>
                <a:headEnd/>
                <a:tailEnd/>
              </a:ln>
            </p:spPr>
            <p:txBody>
              <a:bodyPr/>
              <a:lstStyle/>
              <a:p>
                <a:endParaRPr lang="zh-CN" altLang="en-US"/>
              </a:p>
            </p:txBody>
          </p:sp>
          <p:sp>
            <p:nvSpPr>
              <p:cNvPr id="557095" name="Line 48"/>
              <p:cNvSpPr>
                <a:spLocks noChangeShapeType="1"/>
              </p:cNvSpPr>
              <p:nvPr/>
            </p:nvSpPr>
            <p:spPr bwMode="auto">
              <a:xfrm>
                <a:off x="7682" y="9396"/>
                <a:ext cx="0" cy="156"/>
              </a:xfrm>
              <a:prstGeom prst="line">
                <a:avLst/>
              </a:prstGeom>
              <a:noFill/>
              <a:ln w="9525">
                <a:solidFill>
                  <a:srgbClr val="000000"/>
                </a:solidFill>
                <a:round/>
                <a:headEnd/>
                <a:tailEnd/>
              </a:ln>
            </p:spPr>
            <p:txBody>
              <a:bodyPr/>
              <a:lstStyle/>
              <a:p>
                <a:endParaRPr lang="zh-CN" altLang="en-US"/>
              </a:p>
            </p:txBody>
          </p:sp>
        </p:grpSp>
        <p:grpSp>
          <p:nvGrpSpPr>
            <p:cNvPr id="557090" name="Group 49"/>
            <p:cNvGrpSpPr>
              <a:grpSpLocks/>
            </p:cNvGrpSpPr>
            <p:nvPr/>
          </p:nvGrpSpPr>
          <p:grpSpPr bwMode="auto">
            <a:xfrm>
              <a:off x="3143" y="4393"/>
              <a:ext cx="1267" cy="1394"/>
              <a:chOff x="3610" y="8626"/>
              <a:chExt cx="1267" cy="1394"/>
            </a:xfrm>
          </p:grpSpPr>
          <p:sp>
            <p:nvSpPr>
              <p:cNvPr id="557091" name="Arc 50"/>
              <p:cNvSpPr>
                <a:spLocks/>
              </p:cNvSpPr>
              <p:nvPr/>
            </p:nvSpPr>
            <p:spPr bwMode="auto">
              <a:xfrm flipH="1">
                <a:off x="3926" y="8626"/>
                <a:ext cx="635" cy="317"/>
              </a:xfrm>
              <a:custGeom>
                <a:avLst/>
                <a:gdLst>
                  <a:gd name="T0" fmla="*/ 0 w 43200"/>
                  <a:gd name="T1" fmla="*/ 4 h 22537"/>
                  <a:gd name="T2" fmla="*/ 9 w 43200"/>
                  <a:gd name="T3" fmla="*/ 4 h 22537"/>
                  <a:gd name="T4" fmla="*/ 5 w 43200"/>
                  <a:gd name="T5" fmla="*/ 4 h 22537"/>
                  <a:gd name="T6" fmla="*/ 0 60000 65536"/>
                  <a:gd name="T7" fmla="*/ 0 60000 65536"/>
                  <a:gd name="T8" fmla="*/ 0 60000 65536"/>
                  <a:gd name="T9" fmla="*/ 0 w 43200"/>
                  <a:gd name="T10" fmla="*/ 0 h 22537"/>
                  <a:gd name="T11" fmla="*/ 43200 w 43200"/>
                  <a:gd name="T12" fmla="*/ 22537 h 22537"/>
                </a:gdLst>
                <a:ahLst/>
                <a:cxnLst>
                  <a:cxn ang="T6">
                    <a:pos x="T0" y="T1"/>
                  </a:cxn>
                  <a:cxn ang="T7">
                    <a:pos x="T2" y="T3"/>
                  </a:cxn>
                  <a:cxn ang="T8">
                    <a:pos x="T4" y="T5"/>
                  </a:cxn>
                </a:cxnLst>
                <a:rect l="T9" t="T10" r="T11" b="T12"/>
                <a:pathLst>
                  <a:path w="43200" h="22537" fill="none" extrusionOk="0">
                    <a:moveTo>
                      <a:pt x="20" y="22536"/>
                    </a:moveTo>
                    <a:cubicBezTo>
                      <a:pt x="6" y="22224"/>
                      <a:pt x="0" y="21912"/>
                      <a:pt x="0" y="21600"/>
                    </a:cubicBezTo>
                    <a:cubicBezTo>
                      <a:pt x="0" y="9670"/>
                      <a:pt x="9670" y="0"/>
                      <a:pt x="21600" y="0"/>
                    </a:cubicBezTo>
                    <a:cubicBezTo>
                      <a:pt x="33529" y="-1"/>
                      <a:pt x="43199" y="9670"/>
                      <a:pt x="43200" y="21599"/>
                    </a:cubicBezTo>
                  </a:path>
                  <a:path w="43200" h="22537" stroke="0" extrusionOk="0">
                    <a:moveTo>
                      <a:pt x="20" y="22536"/>
                    </a:moveTo>
                    <a:cubicBezTo>
                      <a:pt x="6" y="22224"/>
                      <a:pt x="0" y="21912"/>
                      <a:pt x="0" y="21600"/>
                    </a:cubicBezTo>
                    <a:cubicBezTo>
                      <a:pt x="0" y="9670"/>
                      <a:pt x="9670" y="0"/>
                      <a:pt x="21600" y="0"/>
                    </a:cubicBezTo>
                    <a:cubicBezTo>
                      <a:pt x="33529" y="-1"/>
                      <a:pt x="43199" y="9670"/>
                      <a:pt x="43200" y="21599"/>
                    </a:cubicBezTo>
                    <a:lnTo>
                      <a:pt x="21600" y="21600"/>
                    </a:lnTo>
                    <a:close/>
                  </a:path>
                </a:pathLst>
              </a:custGeom>
              <a:solidFill>
                <a:srgbClr val="C0C0C0"/>
              </a:solidFill>
              <a:ln w="9525">
                <a:solidFill>
                  <a:srgbClr val="C0C0C0"/>
                </a:solidFill>
                <a:round/>
                <a:headEnd/>
                <a:tailEnd/>
              </a:ln>
            </p:spPr>
            <p:txBody>
              <a:bodyPr/>
              <a:lstStyle/>
              <a:p>
                <a:endParaRPr lang="zh-CN" altLang="en-US"/>
              </a:p>
            </p:txBody>
          </p:sp>
          <p:sp>
            <p:nvSpPr>
              <p:cNvPr id="557092" name="AutoShape 51"/>
              <p:cNvSpPr>
                <a:spLocks noChangeArrowheads="1"/>
              </p:cNvSpPr>
              <p:nvPr/>
            </p:nvSpPr>
            <p:spPr bwMode="auto">
              <a:xfrm rot="10800000">
                <a:off x="3610" y="8928"/>
                <a:ext cx="1267" cy="1092"/>
              </a:xfrm>
              <a:custGeom>
                <a:avLst/>
                <a:gdLst>
                  <a:gd name="T0" fmla="*/ 65 w 21600"/>
                  <a:gd name="T1" fmla="*/ 28 h 21600"/>
                  <a:gd name="T2" fmla="*/ 37 w 21600"/>
                  <a:gd name="T3" fmla="*/ 55 h 21600"/>
                  <a:gd name="T4" fmla="*/ 9 w 21600"/>
                  <a:gd name="T5" fmla="*/ 28 h 21600"/>
                  <a:gd name="T6" fmla="*/ 37 w 21600"/>
                  <a:gd name="T7" fmla="*/ 0 h 21600"/>
                  <a:gd name="T8" fmla="*/ 0 60000 65536"/>
                  <a:gd name="T9" fmla="*/ 0 60000 65536"/>
                  <a:gd name="T10" fmla="*/ 0 60000 65536"/>
                  <a:gd name="T11" fmla="*/ 0 60000 65536"/>
                  <a:gd name="T12" fmla="*/ 4501 w 21600"/>
                  <a:gd name="T13" fmla="*/ 4510 h 21600"/>
                  <a:gd name="T14" fmla="*/ 17099 w 21600"/>
                  <a:gd name="T15" fmla="*/ 1711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0C0C0"/>
              </a:solidFill>
              <a:ln w="9525">
                <a:solidFill>
                  <a:srgbClr val="C0C0C0"/>
                </a:solidFill>
                <a:miter lim="800000"/>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148263" y="1557338"/>
            <a:ext cx="3527425" cy="914400"/>
            <a:chOff x="2886" y="9552"/>
            <a:chExt cx="3258" cy="937"/>
          </a:xfrm>
        </p:grpSpPr>
        <p:sp>
          <p:nvSpPr>
            <p:cNvPr id="3081" name="Line 5"/>
            <p:cNvSpPr>
              <a:spLocks noChangeShapeType="1"/>
            </p:cNvSpPr>
            <p:nvPr/>
          </p:nvSpPr>
          <p:spPr bwMode="auto">
            <a:xfrm>
              <a:off x="3248" y="9552"/>
              <a:ext cx="2353" cy="0"/>
            </a:xfrm>
            <a:prstGeom prst="line">
              <a:avLst/>
            </a:prstGeom>
            <a:noFill/>
            <a:ln w="9525">
              <a:solidFill>
                <a:srgbClr val="000000"/>
              </a:solidFill>
              <a:round/>
              <a:headEnd/>
              <a:tailEnd/>
            </a:ln>
          </p:spPr>
          <p:txBody>
            <a:bodyPr/>
            <a:lstStyle/>
            <a:p>
              <a:endParaRPr lang="zh-CN" altLang="en-US"/>
            </a:p>
          </p:txBody>
        </p:sp>
        <p:sp>
          <p:nvSpPr>
            <p:cNvPr id="3082" name="Line 6"/>
            <p:cNvSpPr>
              <a:spLocks noChangeShapeType="1"/>
            </p:cNvSpPr>
            <p:nvPr/>
          </p:nvSpPr>
          <p:spPr bwMode="auto">
            <a:xfrm>
              <a:off x="3262" y="10488"/>
              <a:ext cx="2353" cy="0"/>
            </a:xfrm>
            <a:prstGeom prst="line">
              <a:avLst/>
            </a:prstGeom>
            <a:noFill/>
            <a:ln w="9525">
              <a:solidFill>
                <a:srgbClr val="000000"/>
              </a:solidFill>
              <a:round/>
              <a:headEnd/>
              <a:tailEnd/>
            </a:ln>
          </p:spPr>
          <p:txBody>
            <a:bodyPr/>
            <a:lstStyle/>
            <a:p>
              <a:endParaRPr lang="zh-CN" altLang="en-US"/>
            </a:p>
          </p:txBody>
        </p:sp>
        <p:sp>
          <p:nvSpPr>
            <p:cNvPr id="3083" name="Line 7"/>
            <p:cNvSpPr>
              <a:spLocks noChangeShapeType="1"/>
            </p:cNvSpPr>
            <p:nvPr/>
          </p:nvSpPr>
          <p:spPr bwMode="auto">
            <a:xfrm>
              <a:off x="2886" y="10020"/>
              <a:ext cx="3258" cy="0"/>
            </a:xfrm>
            <a:prstGeom prst="line">
              <a:avLst/>
            </a:prstGeom>
            <a:noFill/>
            <a:ln w="9525">
              <a:solidFill>
                <a:srgbClr val="000000"/>
              </a:solidFill>
              <a:prstDash val="dash"/>
              <a:round/>
              <a:headEnd/>
              <a:tailEnd/>
            </a:ln>
          </p:spPr>
          <p:txBody>
            <a:bodyPr/>
            <a:lstStyle/>
            <a:p>
              <a:endParaRPr lang="zh-CN" altLang="en-US"/>
            </a:p>
          </p:txBody>
        </p:sp>
        <p:sp>
          <p:nvSpPr>
            <p:cNvPr id="3084" name="Arc 8"/>
            <p:cNvSpPr>
              <a:spLocks/>
            </p:cNvSpPr>
            <p:nvPr/>
          </p:nvSpPr>
          <p:spPr bwMode="auto">
            <a:xfrm>
              <a:off x="4334" y="9553"/>
              <a:ext cx="543" cy="936"/>
            </a:xfrm>
            <a:custGeom>
              <a:avLst/>
              <a:gdLst>
                <a:gd name="T0" fmla="*/ 0 w 21600"/>
                <a:gd name="T1" fmla="*/ 0 h 43200"/>
                <a:gd name="T2" fmla="*/ 0 w 21600"/>
                <a:gd name="T3" fmla="*/ 20 h 43200"/>
                <a:gd name="T4" fmla="*/ 0 w 21600"/>
                <a:gd name="T5" fmla="*/ 1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473"/>
                    <a:pt x="12016" y="43120"/>
                    <a:pt x="142" y="43199"/>
                  </a:cubicBezTo>
                </a:path>
                <a:path w="21600" h="43200" stroke="0" extrusionOk="0">
                  <a:moveTo>
                    <a:pt x="-1" y="0"/>
                  </a:moveTo>
                  <a:cubicBezTo>
                    <a:pt x="11929" y="0"/>
                    <a:pt x="21600" y="9670"/>
                    <a:pt x="21600" y="21600"/>
                  </a:cubicBezTo>
                  <a:cubicBezTo>
                    <a:pt x="21600" y="33473"/>
                    <a:pt x="12016" y="43120"/>
                    <a:pt x="142" y="43199"/>
                  </a:cubicBezTo>
                  <a:lnTo>
                    <a:pt x="0" y="21600"/>
                  </a:lnTo>
                  <a:close/>
                </a:path>
              </a:pathLst>
            </a:custGeom>
            <a:noFill/>
            <a:ln w="9525">
              <a:solidFill>
                <a:srgbClr val="000000"/>
              </a:solidFill>
              <a:round/>
              <a:headEnd/>
              <a:tailEnd/>
            </a:ln>
          </p:spPr>
          <p:txBody>
            <a:bodyPr/>
            <a:lstStyle/>
            <a:p>
              <a:endParaRPr lang="zh-CN" altLang="en-US"/>
            </a:p>
          </p:txBody>
        </p:sp>
        <p:sp>
          <p:nvSpPr>
            <p:cNvPr id="3085" name="Text Box 9"/>
            <p:cNvSpPr txBox="1">
              <a:spLocks noChangeArrowheads="1"/>
            </p:cNvSpPr>
            <p:nvPr/>
          </p:nvSpPr>
          <p:spPr bwMode="auto">
            <a:xfrm>
              <a:off x="4925" y="9744"/>
              <a:ext cx="905" cy="624"/>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u</a:t>
              </a:r>
              <a:r>
                <a:rPr lang="en-US" altLang="zh-CN" sz="3200" b="1" baseline="-25000">
                  <a:latin typeface="Times New Roman" pitchFamily="18" charset="0"/>
                </a:rPr>
                <a:t>max</a:t>
              </a:r>
            </a:p>
          </p:txBody>
        </p:sp>
      </p:grpSp>
      <p:sp>
        <p:nvSpPr>
          <p:cNvPr id="87050" name="Text Box 10"/>
          <p:cNvSpPr txBox="1">
            <a:spLocks noChangeArrowheads="1"/>
          </p:cNvSpPr>
          <p:nvPr/>
        </p:nvSpPr>
        <p:spPr bwMode="auto">
          <a:xfrm>
            <a:off x="395288" y="549275"/>
            <a:ext cx="4824412" cy="579438"/>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（2）</a:t>
            </a:r>
            <a:r>
              <a:rPr kumimoji="1" lang="zh-CN" altLang="en-US" sz="3200" b="1">
                <a:latin typeface="Times New Roman" pitchFamily="18" charset="0"/>
              </a:rPr>
              <a:t>流速分布</a:t>
            </a:r>
          </a:p>
        </p:txBody>
      </p:sp>
      <p:graphicFrame>
        <p:nvGraphicFramePr>
          <p:cNvPr id="87051" name="Object 2"/>
          <p:cNvGraphicFramePr>
            <a:graphicFrameLocks noChangeAspect="1"/>
          </p:cNvGraphicFramePr>
          <p:nvPr/>
        </p:nvGraphicFramePr>
        <p:xfrm>
          <a:off x="1979613" y="1268413"/>
          <a:ext cx="2878137" cy="1057275"/>
        </p:xfrm>
        <a:graphic>
          <a:graphicData uri="http://schemas.openxmlformats.org/presentationml/2006/ole">
            <mc:AlternateContent xmlns:mc="http://schemas.openxmlformats.org/markup-compatibility/2006">
              <mc:Choice xmlns:v="urn:schemas-microsoft-com:vml" Requires="v">
                <p:oleObj spid="_x0000_s3100" name="Equation" r:id="rId3" imgW="1206360" imgH="431640" progId="Equation.3">
                  <p:embed/>
                </p:oleObj>
              </mc:Choice>
              <mc:Fallback>
                <p:oleObj name="Equation" r:id="rId3" imgW="12063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268413"/>
                        <a:ext cx="2878137"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2" name="Object 3"/>
          <p:cNvGraphicFramePr>
            <a:graphicFrameLocks noChangeAspect="1"/>
          </p:cNvGraphicFramePr>
          <p:nvPr/>
        </p:nvGraphicFramePr>
        <p:xfrm>
          <a:off x="2357438" y="2357438"/>
          <a:ext cx="3081337" cy="1362075"/>
        </p:xfrm>
        <a:graphic>
          <a:graphicData uri="http://schemas.openxmlformats.org/presentationml/2006/ole">
            <mc:AlternateContent xmlns:mc="http://schemas.openxmlformats.org/markup-compatibility/2006">
              <mc:Choice xmlns:v="urn:schemas-microsoft-com:vml" Requires="v">
                <p:oleObj spid="_x0000_s3101" name="Equation" r:id="rId5" imgW="1117440" imgH="520560" progId="Equation.3">
                  <p:embed/>
                </p:oleObj>
              </mc:Choice>
              <mc:Fallback>
                <p:oleObj name="Equation" r:id="rId5" imgW="1117440" imgH="520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2357438"/>
                        <a:ext cx="30813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3" name="Text Box 13"/>
          <p:cNvSpPr txBox="1">
            <a:spLocks noChangeArrowheads="1"/>
          </p:cNvSpPr>
          <p:nvPr/>
        </p:nvSpPr>
        <p:spPr bwMode="auto">
          <a:xfrm>
            <a:off x="2286000" y="4071938"/>
            <a:ext cx="3048000" cy="579437"/>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n</a:t>
            </a:r>
            <a:r>
              <a:rPr kumimoji="1" lang="zh-CN" altLang="en-US" sz="3200" b="1">
                <a:latin typeface="Times New Roman" pitchFamily="18" charset="0"/>
              </a:rPr>
              <a:t>与雷诺数有关</a:t>
            </a:r>
          </a:p>
        </p:txBody>
      </p:sp>
      <p:sp>
        <p:nvSpPr>
          <p:cNvPr id="87054" name="Text Box 14"/>
          <p:cNvSpPr txBox="1">
            <a:spLocks noChangeArrowheads="1"/>
          </p:cNvSpPr>
          <p:nvPr/>
        </p:nvSpPr>
        <p:spPr bwMode="auto">
          <a:xfrm>
            <a:off x="642938" y="1643063"/>
            <a:ext cx="1511300"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层流：</a:t>
            </a:r>
          </a:p>
        </p:txBody>
      </p:sp>
      <p:sp>
        <p:nvSpPr>
          <p:cNvPr id="87055" name="Text Box 15"/>
          <p:cNvSpPr txBox="1">
            <a:spLocks noChangeArrowheads="1"/>
          </p:cNvSpPr>
          <p:nvPr/>
        </p:nvSpPr>
        <p:spPr bwMode="auto">
          <a:xfrm>
            <a:off x="539750" y="2781300"/>
            <a:ext cx="1511300" cy="579438"/>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紊流：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87050"/>
                                        </p:tgtEl>
                                        <p:attrNameLst>
                                          <p:attrName>style.visibility</p:attrName>
                                        </p:attrNameLst>
                                      </p:cBhvr>
                                      <p:to>
                                        <p:strVal val="visible"/>
                                      </p:to>
                                    </p:set>
                                    <p:animEffect transition="in" filter="barn(outHorizontal)">
                                      <p:cBhvr>
                                        <p:cTn id="7" dur="300"/>
                                        <p:tgtEl>
                                          <p:spTgt spid="87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87054"/>
                                        </p:tgtEl>
                                        <p:attrNameLst>
                                          <p:attrName>style.visibility</p:attrName>
                                        </p:attrNameLst>
                                      </p:cBhvr>
                                      <p:to>
                                        <p:strVal val="visible"/>
                                      </p:to>
                                    </p:set>
                                    <p:animEffect transition="in" filter="barn(outHorizontal)">
                                      <p:cBhvr>
                                        <p:cTn id="17" dur="300"/>
                                        <p:tgtEl>
                                          <p:spTgt spid="87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87051"/>
                                        </p:tgtEl>
                                        <p:attrNameLst>
                                          <p:attrName>style.visibility</p:attrName>
                                        </p:attrNameLst>
                                      </p:cBhvr>
                                      <p:to>
                                        <p:strVal val="visible"/>
                                      </p:to>
                                    </p:set>
                                    <p:animEffect transition="in" filter="barn(outHorizontal)">
                                      <p:cBhvr>
                                        <p:cTn id="22" dur="500"/>
                                        <p:tgtEl>
                                          <p:spTgt spid="8705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87055"/>
                                        </p:tgtEl>
                                        <p:attrNameLst>
                                          <p:attrName>style.visibility</p:attrName>
                                        </p:attrNameLst>
                                      </p:cBhvr>
                                      <p:to>
                                        <p:strVal val="visible"/>
                                      </p:to>
                                    </p:set>
                                    <p:animEffect transition="in" filter="barn(outHorizontal)">
                                      <p:cBhvr>
                                        <p:cTn id="27" dur="300"/>
                                        <p:tgtEl>
                                          <p:spTgt spid="8705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87052"/>
                                        </p:tgtEl>
                                        <p:attrNameLst>
                                          <p:attrName>style.visibility</p:attrName>
                                        </p:attrNameLst>
                                      </p:cBhvr>
                                      <p:to>
                                        <p:strVal val="visible"/>
                                      </p:to>
                                    </p:set>
                                    <p:animEffect transition="in" filter="barn(outHorizontal)">
                                      <p:cBhvr>
                                        <p:cTn id="32" dur="500"/>
                                        <p:tgtEl>
                                          <p:spTgt spid="8705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iterate type="wd">
                                    <p:tmPct val="100000"/>
                                  </p:iterate>
                                  <p:childTnLst>
                                    <p:set>
                                      <p:cBhvr>
                                        <p:cTn id="36" dur="1" fill="hold">
                                          <p:stCondLst>
                                            <p:cond delay="0"/>
                                          </p:stCondLst>
                                        </p:cTn>
                                        <p:tgtEl>
                                          <p:spTgt spid="87053"/>
                                        </p:tgtEl>
                                        <p:attrNameLst>
                                          <p:attrName>style.visibility</p:attrName>
                                        </p:attrNameLst>
                                      </p:cBhvr>
                                      <p:to>
                                        <p:strVal val="visible"/>
                                      </p:to>
                                    </p:set>
                                    <p:animEffect transition="in" filter="barn(outHorizontal)">
                                      <p:cBhvr>
                                        <p:cTn id="37" dur="300"/>
                                        <p:tgtEl>
                                          <p:spTgt spid="87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0" grpId="0" autoUpdateAnimBg="0"/>
      <p:bldP spid="87053" grpId="0" autoUpdateAnimBg="0"/>
      <p:bldP spid="87054" grpId="0" autoUpdateAnimBg="0"/>
      <p:bldP spid="8705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8081" name="Rectangle 4"/>
          <p:cNvSpPr>
            <a:spLocks noChangeArrowheads="1"/>
          </p:cNvSpPr>
          <p:nvPr/>
        </p:nvSpPr>
        <p:spPr bwMode="auto">
          <a:xfrm>
            <a:off x="684213" y="1412875"/>
            <a:ext cx="7631112" cy="3168650"/>
          </a:xfrm>
          <a:prstGeom prst="rect">
            <a:avLst/>
          </a:prstGeom>
          <a:noFill/>
          <a:ln w="9525">
            <a:noFill/>
            <a:miter lim="800000"/>
            <a:headEnd/>
            <a:tailEnd/>
          </a:ln>
        </p:spPr>
        <p:txBody>
          <a:bodyPr/>
          <a:lstStyle/>
          <a:p>
            <a:pPr marL="469900" indent="-469900">
              <a:lnSpc>
                <a:spcPct val="150000"/>
              </a:lnSpc>
              <a:spcBef>
                <a:spcPts val="600"/>
              </a:spcBef>
            </a:pPr>
            <a:r>
              <a:rPr kumimoji="1" lang="zh-CN" altLang="en-US" sz="3000" b="1">
                <a:latin typeface="Times New Roman" pitchFamily="18" charset="0"/>
                <a:cs typeface="Times New Roman" pitchFamily="18" charset="0"/>
              </a:rPr>
              <a:t>    </a:t>
            </a:r>
            <a:r>
              <a:rPr kumimoji="1" lang="zh-CN" altLang="en-US" sz="3000" b="1">
                <a:latin typeface="Times New Roman" pitchFamily="18" charset="0"/>
              </a:rPr>
              <a:t>3）安装</a:t>
            </a:r>
          </a:p>
          <a:p>
            <a:pPr marL="469900" indent="-469900">
              <a:lnSpc>
                <a:spcPct val="150000"/>
              </a:lnSpc>
              <a:spcBef>
                <a:spcPts val="600"/>
              </a:spcBef>
              <a:buClr>
                <a:srgbClr val="FF0000"/>
              </a:buClr>
              <a:buFont typeface="Wingdings" pitchFamily="2" charset="2"/>
              <a:buChar char="Ø"/>
            </a:pPr>
            <a:r>
              <a:rPr kumimoji="1" lang="zh-CN" altLang="en-US" sz="3000" b="1">
                <a:latin typeface="Times New Roman" pitchFamily="18" charset="0"/>
              </a:rPr>
              <a:t>直管段长度：前8</a:t>
            </a:r>
            <a:r>
              <a:rPr kumimoji="1" lang="en-US" altLang="zh-CN" sz="3000" b="1">
                <a:latin typeface="Times New Roman" pitchFamily="18" charset="0"/>
              </a:rPr>
              <a:t>D, </a:t>
            </a:r>
            <a:r>
              <a:rPr kumimoji="1" lang="zh-CN" altLang="en-US" sz="3000" b="1">
                <a:latin typeface="Times New Roman" pitchFamily="18" charset="0"/>
              </a:rPr>
              <a:t>后5管</a:t>
            </a:r>
            <a:r>
              <a:rPr kumimoji="1" lang="en-US" altLang="zh-CN" sz="3000" b="1">
                <a:latin typeface="Times New Roman" pitchFamily="18" charset="0"/>
              </a:rPr>
              <a:t>D;</a:t>
            </a:r>
            <a:endParaRPr kumimoji="1" lang="zh-CN" altLang="en-US" sz="3000" b="1">
              <a:latin typeface="Times New Roman" pitchFamily="18" charset="0"/>
            </a:endParaRPr>
          </a:p>
          <a:p>
            <a:pPr marL="469900" indent="-469900">
              <a:lnSpc>
                <a:spcPct val="150000"/>
              </a:lnSpc>
              <a:spcBef>
                <a:spcPts val="600"/>
              </a:spcBef>
              <a:buClr>
                <a:srgbClr val="FF0000"/>
              </a:buClr>
              <a:buFont typeface="Wingdings" pitchFamily="2" charset="2"/>
              <a:buChar char="Ø"/>
            </a:pPr>
            <a:r>
              <a:rPr kumimoji="1" lang="zh-CN" altLang="en-US" sz="3000" b="1">
                <a:latin typeface="Times New Roman" pitchFamily="18" charset="0"/>
              </a:rPr>
              <a:t>应水平安装，并应有旁路；</a:t>
            </a:r>
          </a:p>
          <a:p>
            <a:pPr marL="469900" indent="-469900">
              <a:lnSpc>
                <a:spcPct val="150000"/>
              </a:lnSpc>
              <a:spcBef>
                <a:spcPts val="600"/>
              </a:spcBef>
              <a:buClr>
                <a:srgbClr val="FF0000"/>
              </a:buClr>
              <a:buFont typeface="Wingdings" pitchFamily="2" charset="2"/>
              <a:buChar char="Ø"/>
            </a:pPr>
            <a:r>
              <a:rPr kumimoji="1" lang="zh-CN" altLang="en-US" sz="3000" b="1">
                <a:latin typeface="Times New Roman" pitchFamily="18" charset="0"/>
              </a:rPr>
              <a:t>必须保证靶的中心与管道轴心同心。</a:t>
            </a:r>
          </a:p>
          <a:p>
            <a:pPr marL="469900" indent="-469900">
              <a:lnSpc>
                <a:spcPct val="150000"/>
              </a:lnSpc>
              <a:spcBef>
                <a:spcPts val="600"/>
              </a:spcBef>
              <a:buClr>
                <a:schemeClr val="accent2"/>
              </a:buClr>
              <a:buFont typeface="Wingdings" pitchFamily="2" charset="2"/>
              <a:buNone/>
            </a:pPr>
            <a:endParaRPr lang="zh-CN" altLang="en-US" sz="3000">
              <a:latin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5" name="Rectangle 2"/>
          <p:cNvSpPr>
            <a:spLocks noGrp="1" noChangeArrowheads="1"/>
          </p:cNvSpPr>
          <p:nvPr>
            <p:ph type="body" idx="1"/>
          </p:nvPr>
        </p:nvSpPr>
        <p:spPr>
          <a:xfrm>
            <a:off x="1371600" y="476250"/>
            <a:ext cx="7772400" cy="457200"/>
          </a:xfrm>
        </p:spPr>
        <p:txBody>
          <a:bodyPr/>
          <a:lstStyle/>
          <a:p>
            <a:pPr eaLnBrk="1" hangingPunct="1">
              <a:lnSpc>
                <a:spcPct val="80000"/>
              </a:lnSpc>
              <a:buFont typeface="Wingdings" pitchFamily="2" charset="2"/>
              <a:buNone/>
            </a:pPr>
            <a:r>
              <a:rPr lang="zh-CN" altLang="en-US" sz="2600" b="1" smtClean="0"/>
              <a:t>    </a:t>
            </a:r>
            <a:r>
              <a:rPr lang="en-US" altLang="zh-CN" sz="2600" b="1" smtClean="0"/>
              <a:t>SBL</a:t>
            </a:r>
            <a:r>
              <a:rPr lang="zh-CN" altLang="en-US" sz="2600" b="1" smtClean="0"/>
              <a:t>数显靶式流量计-管道螺纹式流量计</a:t>
            </a:r>
          </a:p>
        </p:txBody>
      </p:sp>
      <p:pic>
        <p:nvPicPr>
          <p:cNvPr id="559106" name="Picture 3" descr="SBL数显靶式流量计-管道螺纹式流量计"/>
          <p:cNvPicPr>
            <a:picLocks noChangeAspect="1" noChangeArrowheads="1"/>
          </p:cNvPicPr>
          <p:nvPr/>
        </p:nvPicPr>
        <p:blipFill>
          <a:blip r:embed="rId2"/>
          <a:srcRect/>
          <a:stretch>
            <a:fillRect/>
          </a:stretch>
        </p:blipFill>
        <p:spPr bwMode="auto">
          <a:xfrm>
            <a:off x="1619250" y="1628775"/>
            <a:ext cx="5473700" cy="3960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29" name="Rectangle 2"/>
          <p:cNvSpPr>
            <a:spLocks noGrp="1" noChangeArrowheads="1"/>
          </p:cNvSpPr>
          <p:nvPr>
            <p:ph type="title"/>
          </p:nvPr>
        </p:nvSpPr>
        <p:spPr>
          <a:xfrm>
            <a:off x="755650" y="0"/>
            <a:ext cx="8077200" cy="1462088"/>
          </a:xfrm>
        </p:spPr>
        <p:txBody>
          <a:bodyPr/>
          <a:lstStyle/>
          <a:p>
            <a:pPr eaLnBrk="1" hangingPunct="1"/>
            <a:r>
              <a:rPr lang="en-US" altLang="zh-CN" sz="2800" b="1" smtClean="0">
                <a:latin typeface="Times New Roman" pitchFamily="18" charset="0"/>
              </a:rPr>
              <a:t>4.5   </a:t>
            </a:r>
            <a:r>
              <a:rPr lang="zh-CN" altLang="en-US" sz="2800" b="1" smtClean="0">
                <a:latin typeface="Times New Roman" pitchFamily="18" charset="0"/>
              </a:rPr>
              <a:t>其他差压流量计</a:t>
            </a:r>
            <a:r>
              <a:rPr lang="en-US" altLang="zh-CN" sz="2800" b="1" smtClean="0">
                <a:latin typeface="Times New Roman" pitchFamily="18" charset="0"/>
              </a:rPr>
              <a:t/>
            </a:r>
            <a:br>
              <a:rPr lang="en-US" altLang="zh-CN" sz="2800" b="1" smtClean="0">
                <a:latin typeface="Times New Roman" pitchFamily="18" charset="0"/>
              </a:rPr>
            </a:br>
            <a:endParaRPr lang="zh-CN" altLang="en-US" sz="2800" b="1" smtClean="0">
              <a:latin typeface="Times New Roman" pitchFamily="18" charset="0"/>
            </a:endParaRPr>
          </a:p>
        </p:txBody>
      </p:sp>
      <p:sp>
        <p:nvSpPr>
          <p:cNvPr id="560130" name="Rectangle 3"/>
          <p:cNvSpPr>
            <a:spLocks noGrp="1" noChangeArrowheads="1"/>
          </p:cNvSpPr>
          <p:nvPr>
            <p:ph type="body" idx="1"/>
          </p:nvPr>
        </p:nvSpPr>
        <p:spPr>
          <a:xfrm>
            <a:off x="500063" y="1571625"/>
            <a:ext cx="5008041" cy="3595688"/>
          </a:xfrm>
        </p:spPr>
        <p:txBody>
          <a:bodyPr/>
          <a:lstStyle/>
          <a:p>
            <a:pPr algn="just" eaLnBrk="1" hangingPunct="1">
              <a:lnSpc>
                <a:spcPct val="150000"/>
              </a:lnSpc>
              <a:spcBef>
                <a:spcPct val="0"/>
              </a:spcBef>
              <a:buFont typeface="Wingdings" pitchFamily="2" charset="2"/>
              <a:buNone/>
            </a:pPr>
            <a:r>
              <a:rPr lang="en-US" altLang="zh-CN" sz="2400" b="1" smtClean="0">
                <a:latin typeface="Times New Roman" pitchFamily="18" charset="0"/>
              </a:rPr>
              <a:t>1</a:t>
            </a:r>
            <a:r>
              <a:rPr lang="zh-CN" altLang="en-US" sz="2400" b="1" smtClean="0">
                <a:latin typeface="Times New Roman" pitchFamily="18" charset="0"/>
              </a:rPr>
              <a:t>、</a:t>
            </a:r>
            <a:r>
              <a:rPr lang="en-US" altLang="zh-CN" sz="2400" b="1" smtClean="0">
                <a:latin typeface="Times New Roman" pitchFamily="18" charset="0"/>
              </a:rPr>
              <a:t> </a:t>
            </a:r>
            <a:r>
              <a:rPr lang="zh-CN" altLang="en-US" sz="2400" b="1" smtClean="0">
                <a:latin typeface="Times New Roman" pitchFamily="18" charset="0"/>
              </a:rPr>
              <a:t>皮托 管</a:t>
            </a:r>
            <a:r>
              <a:rPr lang="en-US" altLang="zh-CN" sz="2400" b="1" smtClean="0">
                <a:latin typeface="Times New Roman" pitchFamily="18" charset="0"/>
              </a:rPr>
              <a:t>Pitot pressure gauge）</a:t>
            </a:r>
            <a:endParaRPr lang="en-US" altLang="zh-CN" sz="2400" b="1" smtClean="0">
              <a:latin typeface="宋体" charset="-122"/>
            </a:endParaRPr>
          </a:p>
          <a:p>
            <a:pPr algn="just" eaLnBrk="1" hangingPunct="1">
              <a:lnSpc>
                <a:spcPct val="150000"/>
              </a:lnSpc>
              <a:spcBef>
                <a:spcPct val="0"/>
              </a:spcBef>
            </a:pPr>
            <a:r>
              <a:rPr lang="zh-CN" altLang="en-US" sz="2400" b="1" smtClean="0">
                <a:latin typeface="宋体" charset="-122"/>
              </a:rPr>
              <a:t>皮托管是测量流体速度的主要工具之一,广泛用于船舶和飞行体的测速及流量测量。</a:t>
            </a:r>
            <a:endParaRPr lang="en-US" altLang="zh-CN" sz="2400" b="1" smtClean="0">
              <a:latin typeface="宋体" charset="-122"/>
            </a:endParaRPr>
          </a:p>
          <a:p>
            <a:pPr algn="just" eaLnBrk="1" hangingPunct="1">
              <a:lnSpc>
                <a:spcPct val="150000"/>
              </a:lnSpc>
              <a:spcBef>
                <a:spcPct val="0"/>
              </a:spcBef>
            </a:pPr>
            <a:r>
              <a:rPr lang="zh-CN" altLang="en-US" sz="2400" b="1" smtClean="0">
                <a:solidFill>
                  <a:srgbClr val="000000"/>
                </a:solidFill>
                <a:latin typeface="宋体" charset="-122"/>
              </a:rPr>
              <a:t>皮托管原理测量流速的原理优点：耐高温；方法简单；价格适中。</a:t>
            </a:r>
          </a:p>
          <a:p>
            <a:pPr eaLnBrk="1" hangingPunct="1">
              <a:lnSpc>
                <a:spcPct val="150000"/>
              </a:lnSpc>
              <a:spcBef>
                <a:spcPct val="0"/>
              </a:spcBef>
              <a:buClrTx/>
              <a:buFontTx/>
              <a:buNone/>
            </a:pPr>
            <a:endParaRPr lang="zh-CN" altLang="en-US" sz="2400" b="1" smtClean="0">
              <a:latin typeface="宋体" charset="-122"/>
            </a:endParaRPr>
          </a:p>
        </p:txBody>
      </p:sp>
      <p:pic>
        <p:nvPicPr>
          <p:cNvPr id="560131" name="Picture 8" descr="2010111015241273499"/>
          <p:cNvPicPr>
            <a:picLocks noChangeAspect="1" noChangeArrowheads="1"/>
          </p:cNvPicPr>
          <p:nvPr/>
        </p:nvPicPr>
        <p:blipFill>
          <a:blip r:embed="rId2"/>
          <a:srcRect/>
          <a:stretch>
            <a:fillRect/>
          </a:stretch>
        </p:blipFill>
        <p:spPr bwMode="auto">
          <a:xfrm>
            <a:off x="5474811" y="1561616"/>
            <a:ext cx="3492500" cy="3492500"/>
          </a:xfrm>
          <a:prstGeom prst="rect">
            <a:avLst/>
          </a:prstGeom>
          <a:solidFill>
            <a:srgbClr val="99CCFF"/>
          </a:solid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53" name="Picture 5"/>
          <p:cNvPicPr>
            <a:picLocks noChangeAspect="1" noChangeArrowheads="1"/>
          </p:cNvPicPr>
          <p:nvPr/>
        </p:nvPicPr>
        <p:blipFill>
          <a:blip r:embed="rId2"/>
          <a:srcRect/>
          <a:stretch>
            <a:fillRect/>
          </a:stretch>
        </p:blipFill>
        <p:spPr bwMode="auto">
          <a:xfrm>
            <a:off x="827088" y="1268413"/>
            <a:ext cx="6913562" cy="504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539750" y="333375"/>
            <a:ext cx="8604250" cy="5638800"/>
          </a:xfrm>
        </p:spPr>
        <p:txBody>
          <a:bodyPr/>
          <a:lstStyle/>
          <a:p>
            <a:pPr eaLnBrk="1" hangingPunct="1">
              <a:buFont typeface="Wingdings" pitchFamily="2" charset="2"/>
              <a:buNone/>
            </a:pPr>
            <a:r>
              <a:rPr lang="zh-CN" altLang="en-US" sz="2400" smtClean="0"/>
              <a:t>       </a:t>
            </a:r>
            <a:endParaRPr lang="en-US" altLang="zh-CN" sz="2400" b="1" smtClean="0"/>
          </a:p>
          <a:p>
            <a:pPr eaLnBrk="1" hangingPunct="1">
              <a:buFont typeface="Wingdings" pitchFamily="2" charset="2"/>
              <a:buNone/>
            </a:pPr>
            <a:r>
              <a:rPr lang="zh-CN" altLang="en-US" sz="2400" b="1" smtClean="0"/>
              <a:t>基本原理</a:t>
            </a:r>
          </a:p>
          <a:p>
            <a:pPr eaLnBrk="1" hangingPunct="1">
              <a:buFont typeface="Wingdings" pitchFamily="2" charset="2"/>
              <a:buNone/>
            </a:pPr>
            <a:r>
              <a:rPr lang="zh-CN" altLang="en-US" sz="2400" b="1" smtClean="0"/>
              <a:t> </a:t>
            </a:r>
          </a:p>
        </p:txBody>
      </p:sp>
      <p:grpSp>
        <p:nvGrpSpPr>
          <p:cNvPr id="2" name="Group 3"/>
          <p:cNvGrpSpPr>
            <a:grpSpLocks/>
          </p:cNvGrpSpPr>
          <p:nvPr/>
        </p:nvGrpSpPr>
        <p:grpSpPr bwMode="auto">
          <a:xfrm>
            <a:off x="539750" y="1766888"/>
            <a:ext cx="4286250" cy="2590800"/>
            <a:chOff x="3067" y="5952"/>
            <a:chExt cx="6697" cy="3288"/>
          </a:xfrm>
        </p:grpSpPr>
        <p:sp>
          <p:nvSpPr>
            <p:cNvPr id="15370" name="Line 4"/>
            <p:cNvSpPr>
              <a:spLocks noChangeShapeType="1"/>
            </p:cNvSpPr>
            <p:nvPr/>
          </p:nvSpPr>
          <p:spPr bwMode="auto">
            <a:xfrm>
              <a:off x="6325" y="6432"/>
              <a:ext cx="249" cy="0"/>
            </a:xfrm>
            <a:prstGeom prst="line">
              <a:avLst/>
            </a:prstGeom>
            <a:noFill/>
            <a:ln w="9525">
              <a:solidFill>
                <a:srgbClr val="000000"/>
              </a:solidFill>
              <a:round/>
              <a:headEnd/>
              <a:tailEnd/>
            </a:ln>
          </p:spPr>
          <p:txBody>
            <a:bodyPr/>
            <a:lstStyle/>
            <a:p>
              <a:endParaRPr lang="zh-CN" altLang="en-US"/>
            </a:p>
          </p:txBody>
        </p:sp>
        <p:sp>
          <p:nvSpPr>
            <p:cNvPr id="15371" name="Line 5"/>
            <p:cNvSpPr>
              <a:spLocks noChangeShapeType="1"/>
            </p:cNvSpPr>
            <p:nvPr/>
          </p:nvSpPr>
          <p:spPr bwMode="auto">
            <a:xfrm>
              <a:off x="6565" y="6432"/>
              <a:ext cx="0" cy="1191"/>
            </a:xfrm>
            <a:prstGeom prst="line">
              <a:avLst/>
            </a:prstGeom>
            <a:noFill/>
            <a:ln w="9525">
              <a:solidFill>
                <a:srgbClr val="000000"/>
              </a:solidFill>
              <a:round/>
              <a:headEnd/>
              <a:tailEnd/>
            </a:ln>
          </p:spPr>
          <p:txBody>
            <a:bodyPr/>
            <a:lstStyle/>
            <a:p>
              <a:endParaRPr lang="zh-CN" altLang="en-US"/>
            </a:p>
          </p:txBody>
        </p:sp>
        <p:sp>
          <p:nvSpPr>
            <p:cNvPr id="15372" name="Line 6"/>
            <p:cNvSpPr>
              <a:spLocks noChangeShapeType="1"/>
            </p:cNvSpPr>
            <p:nvPr/>
          </p:nvSpPr>
          <p:spPr bwMode="auto">
            <a:xfrm>
              <a:off x="6325" y="6432"/>
              <a:ext cx="0" cy="936"/>
            </a:xfrm>
            <a:prstGeom prst="line">
              <a:avLst/>
            </a:prstGeom>
            <a:noFill/>
            <a:ln w="9525">
              <a:solidFill>
                <a:srgbClr val="000000"/>
              </a:solidFill>
              <a:round/>
              <a:headEnd/>
              <a:tailEnd/>
            </a:ln>
          </p:spPr>
          <p:txBody>
            <a:bodyPr/>
            <a:lstStyle/>
            <a:p>
              <a:endParaRPr lang="zh-CN" altLang="en-US"/>
            </a:p>
          </p:txBody>
        </p:sp>
        <p:sp>
          <p:nvSpPr>
            <p:cNvPr id="15373" name="Line 7"/>
            <p:cNvSpPr>
              <a:spLocks noChangeShapeType="1"/>
            </p:cNvSpPr>
            <p:nvPr/>
          </p:nvSpPr>
          <p:spPr bwMode="auto">
            <a:xfrm flipH="1">
              <a:off x="5601" y="7368"/>
              <a:ext cx="724" cy="0"/>
            </a:xfrm>
            <a:prstGeom prst="line">
              <a:avLst/>
            </a:prstGeom>
            <a:noFill/>
            <a:ln w="9525">
              <a:solidFill>
                <a:srgbClr val="000000"/>
              </a:solidFill>
              <a:round/>
              <a:headEnd/>
              <a:tailEnd/>
            </a:ln>
          </p:spPr>
          <p:txBody>
            <a:bodyPr/>
            <a:lstStyle/>
            <a:p>
              <a:endParaRPr lang="zh-CN" altLang="en-US"/>
            </a:p>
          </p:txBody>
        </p:sp>
        <p:sp>
          <p:nvSpPr>
            <p:cNvPr id="15374" name="Line 8"/>
            <p:cNvSpPr>
              <a:spLocks noChangeShapeType="1"/>
            </p:cNvSpPr>
            <p:nvPr/>
          </p:nvSpPr>
          <p:spPr bwMode="auto">
            <a:xfrm>
              <a:off x="5601" y="7368"/>
              <a:ext cx="0" cy="249"/>
            </a:xfrm>
            <a:prstGeom prst="line">
              <a:avLst/>
            </a:prstGeom>
            <a:noFill/>
            <a:ln w="9525">
              <a:solidFill>
                <a:srgbClr val="000000"/>
              </a:solidFill>
              <a:round/>
              <a:headEnd/>
              <a:tailEnd/>
            </a:ln>
          </p:spPr>
          <p:txBody>
            <a:bodyPr/>
            <a:lstStyle/>
            <a:p>
              <a:endParaRPr lang="zh-CN" altLang="en-US"/>
            </a:p>
          </p:txBody>
        </p:sp>
        <p:sp>
          <p:nvSpPr>
            <p:cNvPr id="15375" name="Line 9"/>
            <p:cNvSpPr>
              <a:spLocks noChangeShapeType="1"/>
            </p:cNvSpPr>
            <p:nvPr/>
          </p:nvSpPr>
          <p:spPr bwMode="auto">
            <a:xfrm>
              <a:off x="5601" y="7617"/>
              <a:ext cx="964" cy="0"/>
            </a:xfrm>
            <a:prstGeom prst="line">
              <a:avLst/>
            </a:prstGeom>
            <a:noFill/>
            <a:ln w="9525">
              <a:solidFill>
                <a:srgbClr val="000000"/>
              </a:solidFill>
              <a:round/>
              <a:headEnd/>
              <a:tailEnd/>
            </a:ln>
          </p:spPr>
          <p:txBody>
            <a:bodyPr/>
            <a:lstStyle/>
            <a:p>
              <a:endParaRPr lang="zh-CN" altLang="en-US"/>
            </a:p>
          </p:txBody>
        </p:sp>
        <p:sp>
          <p:nvSpPr>
            <p:cNvPr id="15376" name="Line 10"/>
            <p:cNvSpPr>
              <a:spLocks noChangeShapeType="1"/>
            </p:cNvSpPr>
            <p:nvPr/>
          </p:nvSpPr>
          <p:spPr bwMode="auto">
            <a:xfrm>
              <a:off x="3248" y="7731"/>
              <a:ext cx="5590" cy="0"/>
            </a:xfrm>
            <a:prstGeom prst="line">
              <a:avLst/>
            </a:prstGeom>
            <a:noFill/>
            <a:ln w="9525">
              <a:solidFill>
                <a:srgbClr val="000000"/>
              </a:solidFill>
              <a:prstDash val="lgDashDot"/>
              <a:round/>
              <a:headEnd/>
              <a:tailEnd/>
            </a:ln>
          </p:spPr>
          <p:txBody>
            <a:bodyPr/>
            <a:lstStyle/>
            <a:p>
              <a:endParaRPr lang="zh-CN" altLang="en-US"/>
            </a:p>
          </p:txBody>
        </p:sp>
        <p:sp>
          <p:nvSpPr>
            <p:cNvPr id="15377" name="Line 11"/>
            <p:cNvSpPr>
              <a:spLocks noChangeShapeType="1"/>
            </p:cNvSpPr>
            <p:nvPr/>
          </p:nvSpPr>
          <p:spPr bwMode="auto">
            <a:xfrm>
              <a:off x="4696" y="6939"/>
              <a:ext cx="1629" cy="0"/>
            </a:xfrm>
            <a:prstGeom prst="line">
              <a:avLst/>
            </a:prstGeom>
            <a:noFill/>
            <a:ln w="9525">
              <a:solidFill>
                <a:srgbClr val="000000"/>
              </a:solidFill>
              <a:round/>
              <a:headEnd/>
              <a:tailEnd/>
            </a:ln>
          </p:spPr>
          <p:txBody>
            <a:bodyPr/>
            <a:lstStyle/>
            <a:p>
              <a:endParaRPr lang="zh-CN" altLang="en-US"/>
            </a:p>
          </p:txBody>
        </p:sp>
        <p:sp>
          <p:nvSpPr>
            <p:cNvPr id="15378" name="Line 12"/>
            <p:cNvSpPr>
              <a:spLocks noChangeShapeType="1"/>
            </p:cNvSpPr>
            <p:nvPr/>
          </p:nvSpPr>
          <p:spPr bwMode="auto">
            <a:xfrm>
              <a:off x="6566" y="6939"/>
              <a:ext cx="1267" cy="0"/>
            </a:xfrm>
            <a:prstGeom prst="line">
              <a:avLst/>
            </a:prstGeom>
            <a:noFill/>
            <a:ln w="9525">
              <a:solidFill>
                <a:srgbClr val="000000"/>
              </a:solidFill>
              <a:round/>
              <a:headEnd/>
              <a:tailEnd/>
            </a:ln>
          </p:spPr>
          <p:txBody>
            <a:bodyPr/>
            <a:lstStyle/>
            <a:p>
              <a:endParaRPr lang="zh-CN" altLang="en-US"/>
            </a:p>
          </p:txBody>
        </p:sp>
        <p:sp>
          <p:nvSpPr>
            <p:cNvPr id="15379" name="Line 13"/>
            <p:cNvSpPr>
              <a:spLocks noChangeShapeType="1"/>
            </p:cNvSpPr>
            <p:nvPr/>
          </p:nvSpPr>
          <p:spPr bwMode="auto">
            <a:xfrm>
              <a:off x="4574" y="8463"/>
              <a:ext cx="3044" cy="0"/>
            </a:xfrm>
            <a:prstGeom prst="line">
              <a:avLst/>
            </a:prstGeom>
            <a:noFill/>
            <a:ln w="9525">
              <a:solidFill>
                <a:srgbClr val="000000"/>
              </a:solidFill>
              <a:round/>
              <a:headEnd/>
              <a:tailEnd/>
            </a:ln>
          </p:spPr>
          <p:txBody>
            <a:bodyPr/>
            <a:lstStyle/>
            <a:p>
              <a:endParaRPr lang="zh-CN" altLang="en-US"/>
            </a:p>
          </p:txBody>
        </p:sp>
        <p:sp>
          <p:nvSpPr>
            <p:cNvPr id="15380" name="Freeform 14"/>
            <p:cNvSpPr>
              <a:spLocks/>
            </p:cNvSpPr>
            <p:nvPr/>
          </p:nvSpPr>
          <p:spPr bwMode="auto">
            <a:xfrm>
              <a:off x="4514" y="6972"/>
              <a:ext cx="181" cy="1502"/>
            </a:xfrm>
            <a:custGeom>
              <a:avLst/>
              <a:gdLst>
                <a:gd name="T0" fmla="*/ 181 w 181"/>
                <a:gd name="T1" fmla="*/ 0 h 1560"/>
                <a:gd name="T2" fmla="*/ 0 w 181"/>
                <a:gd name="T3" fmla="*/ 451 h 1560"/>
                <a:gd name="T4" fmla="*/ 181 w 181"/>
                <a:gd name="T5" fmla="*/ 1051 h 1560"/>
                <a:gd name="T6" fmla="*/ 0 w 181"/>
                <a:gd name="T7" fmla="*/ 1502 h 1560"/>
                <a:gd name="T8" fmla="*/ 0 60000 65536"/>
                <a:gd name="T9" fmla="*/ 0 60000 65536"/>
                <a:gd name="T10" fmla="*/ 0 60000 65536"/>
                <a:gd name="T11" fmla="*/ 0 60000 65536"/>
                <a:gd name="T12" fmla="*/ 0 w 181"/>
                <a:gd name="T13" fmla="*/ 0 h 1560"/>
                <a:gd name="T14" fmla="*/ 181 w 181"/>
                <a:gd name="T15" fmla="*/ 1560 h 1560"/>
              </a:gdLst>
              <a:ahLst/>
              <a:cxnLst>
                <a:cxn ang="T8">
                  <a:pos x="T0" y="T1"/>
                </a:cxn>
                <a:cxn ang="T9">
                  <a:pos x="T2" y="T3"/>
                </a:cxn>
                <a:cxn ang="T10">
                  <a:pos x="T4" y="T5"/>
                </a:cxn>
                <a:cxn ang="T11">
                  <a:pos x="T6" y="T7"/>
                </a:cxn>
              </a:cxnLst>
              <a:rect l="T12" t="T13" r="T14" b="T15"/>
              <a:pathLst>
                <a:path w="181" h="1560">
                  <a:moveTo>
                    <a:pt x="181" y="0"/>
                  </a:moveTo>
                  <a:cubicBezTo>
                    <a:pt x="90" y="143"/>
                    <a:pt x="0" y="286"/>
                    <a:pt x="0" y="468"/>
                  </a:cubicBezTo>
                  <a:cubicBezTo>
                    <a:pt x="0" y="650"/>
                    <a:pt x="181" y="910"/>
                    <a:pt x="181" y="1092"/>
                  </a:cubicBezTo>
                  <a:cubicBezTo>
                    <a:pt x="181" y="1274"/>
                    <a:pt x="30" y="1482"/>
                    <a:pt x="0" y="1560"/>
                  </a:cubicBezTo>
                </a:path>
              </a:pathLst>
            </a:custGeom>
            <a:noFill/>
            <a:ln w="9525">
              <a:solidFill>
                <a:srgbClr val="000000"/>
              </a:solidFill>
              <a:round/>
              <a:headEnd/>
              <a:tailEnd/>
            </a:ln>
          </p:spPr>
          <p:txBody>
            <a:bodyPr/>
            <a:lstStyle/>
            <a:p>
              <a:endParaRPr lang="zh-CN" altLang="en-US"/>
            </a:p>
          </p:txBody>
        </p:sp>
        <p:sp>
          <p:nvSpPr>
            <p:cNvPr id="15381" name="Arc 15"/>
            <p:cNvSpPr>
              <a:spLocks/>
            </p:cNvSpPr>
            <p:nvPr/>
          </p:nvSpPr>
          <p:spPr bwMode="auto">
            <a:xfrm rot="10800000">
              <a:off x="4379" y="7699"/>
              <a:ext cx="193" cy="760"/>
            </a:xfrm>
            <a:custGeom>
              <a:avLst/>
              <a:gdLst>
                <a:gd name="T0" fmla="*/ 0 w 21600"/>
                <a:gd name="T1" fmla="*/ 0 h 42894"/>
                <a:gd name="T2" fmla="*/ 0 w 21600"/>
                <a:gd name="T3" fmla="*/ 13 h 42894"/>
                <a:gd name="T4" fmla="*/ 0 w 21600"/>
                <a:gd name="T5" fmla="*/ 7 h 42894"/>
                <a:gd name="T6" fmla="*/ 0 60000 65536"/>
                <a:gd name="T7" fmla="*/ 0 60000 65536"/>
                <a:gd name="T8" fmla="*/ 0 60000 65536"/>
                <a:gd name="T9" fmla="*/ 0 w 21600"/>
                <a:gd name="T10" fmla="*/ 0 h 42894"/>
                <a:gd name="T11" fmla="*/ 21600 w 21600"/>
                <a:gd name="T12" fmla="*/ 42894 h 42894"/>
              </a:gdLst>
              <a:ahLst/>
              <a:cxnLst>
                <a:cxn ang="T6">
                  <a:pos x="T0" y="T1"/>
                </a:cxn>
                <a:cxn ang="T7">
                  <a:pos x="T2" y="T3"/>
                </a:cxn>
                <a:cxn ang="T8">
                  <a:pos x="T4" y="T5"/>
                </a:cxn>
              </a:cxnLst>
              <a:rect l="T9" t="T10" r="T11" b="T12"/>
              <a:pathLst>
                <a:path w="21600" h="42894" fill="none" extrusionOk="0">
                  <a:moveTo>
                    <a:pt x="-1" y="0"/>
                  </a:moveTo>
                  <a:cubicBezTo>
                    <a:pt x="11929" y="0"/>
                    <a:pt x="21600" y="9670"/>
                    <a:pt x="21600" y="21600"/>
                  </a:cubicBezTo>
                  <a:cubicBezTo>
                    <a:pt x="21600" y="32131"/>
                    <a:pt x="14005" y="41127"/>
                    <a:pt x="3622" y="42893"/>
                  </a:cubicBezTo>
                </a:path>
                <a:path w="21600" h="42894" stroke="0" extrusionOk="0">
                  <a:moveTo>
                    <a:pt x="-1" y="0"/>
                  </a:moveTo>
                  <a:cubicBezTo>
                    <a:pt x="11929" y="0"/>
                    <a:pt x="21600" y="9670"/>
                    <a:pt x="21600" y="21600"/>
                  </a:cubicBezTo>
                  <a:cubicBezTo>
                    <a:pt x="21600" y="32131"/>
                    <a:pt x="14005" y="41127"/>
                    <a:pt x="3622" y="42893"/>
                  </a:cubicBezTo>
                  <a:lnTo>
                    <a:pt x="0" y="21600"/>
                  </a:lnTo>
                  <a:close/>
                </a:path>
              </a:pathLst>
            </a:custGeom>
            <a:noFill/>
            <a:ln w="9525">
              <a:solidFill>
                <a:srgbClr val="000000"/>
              </a:solidFill>
              <a:round/>
              <a:headEnd/>
              <a:tailEnd/>
            </a:ln>
          </p:spPr>
          <p:txBody>
            <a:bodyPr/>
            <a:lstStyle/>
            <a:p>
              <a:endParaRPr lang="zh-CN" altLang="en-US"/>
            </a:p>
          </p:txBody>
        </p:sp>
        <p:sp>
          <p:nvSpPr>
            <p:cNvPr id="15382" name="Freeform 16"/>
            <p:cNvSpPr>
              <a:spLocks/>
            </p:cNvSpPr>
            <p:nvPr/>
          </p:nvSpPr>
          <p:spPr bwMode="auto">
            <a:xfrm>
              <a:off x="7628" y="6942"/>
              <a:ext cx="181" cy="1502"/>
            </a:xfrm>
            <a:custGeom>
              <a:avLst/>
              <a:gdLst>
                <a:gd name="T0" fmla="*/ 181 w 181"/>
                <a:gd name="T1" fmla="*/ 0 h 1560"/>
                <a:gd name="T2" fmla="*/ 0 w 181"/>
                <a:gd name="T3" fmla="*/ 451 h 1560"/>
                <a:gd name="T4" fmla="*/ 181 w 181"/>
                <a:gd name="T5" fmla="*/ 1051 h 1560"/>
                <a:gd name="T6" fmla="*/ 0 w 181"/>
                <a:gd name="T7" fmla="*/ 1502 h 1560"/>
                <a:gd name="T8" fmla="*/ 0 60000 65536"/>
                <a:gd name="T9" fmla="*/ 0 60000 65536"/>
                <a:gd name="T10" fmla="*/ 0 60000 65536"/>
                <a:gd name="T11" fmla="*/ 0 60000 65536"/>
                <a:gd name="T12" fmla="*/ 0 w 181"/>
                <a:gd name="T13" fmla="*/ 0 h 1560"/>
                <a:gd name="T14" fmla="*/ 181 w 181"/>
                <a:gd name="T15" fmla="*/ 1560 h 1560"/>
              </a:gdLst>
              <a:ahLst/>
              <a:cxnLst>
                <a:cxn ang="T8">
                  <a:pos x="T0" y="T1"/>
                </a:cxn>
                <a:cxn ang="T9">
                  <a:pos x="T2" y="T3"/>
                </a:cxn>
                <a:cxn ang="T10">
                  <a:pos x="T4" y="T5"/>
                </a:cxn>
                <a:cxn ang="T11">
                  <a:pos x="T6" y="T7"/>
                </a:cxn>
              </a:cxnLst>
              <a:rect l="T12" t="T13" r="T14" b="T15"/>
              <a:pathLst>
                <a:path w="181" h="1560">
                  <a:moveTo>
                    <a:pt x="181" y="0"/>
                  </a:moveTo>
                  <a:cubicBezTo>
                    <a:pt x="90" y="143"/>
                    <a:pt x="0" y="286"/>
                    <a:pt x="0" y="468"/>
                  </a:cubicBezTo>
                  <a:cubicBezTo>
                    <a:pt x="0" y="650"/>
                    <a:pt x="181" y="910"/>
                    <a:pt x="181" y="1092"/>
                  </a:cubicBezTo>
                  <a:cubicBezTo>
                    <a:pt x="181" y="1274"/>
                    <a:pt x="30" y="1482"/>
                    <a:pt x="0" y="1560"/>
                  </a:cubicBezTo>
                </a:path>
              </a:pathLst>
            </a:custGeom>
            <a:noFill/>
            <a:ln w="9525">
              <a:solidFill>
                <a:srgbClr val="000000"/>
              </a:solidFill>
              <a:round/>
              <a:headEnd/>
              <a:tailEnd/>
            </a:ln>
          </p:spPr>
          <p:txBody>
            <a:bodyPr/>
            <a:lstStyle/>
            <a:p>
              <a:endParaRPr lang="zh-CN" altLang="en-US"/>
            </a:p>
          </p:txBody>
        </p:sp>
        <p:sp>
          <p:nvSpPr>
            <p:cNvPr id="15383" name="Arc 17"/>
            <p:cNvSpPr>
              <a:spLocks/>
            </p:cNvSpPr>
            <p:nvPr/>
          </p:nvSpPr>
          <p:spPr bwMode="auto">
            <a:xfrm>
              <a:off x="7803" y="6966"/>
              <a:ext cx="193" cy="760"/>
            </a:xfrm>
            <a:custGeom>
              <a:avLst/>
              <a:gdLst>
                <a:gd name="T0" fmla="*/ 0 w 21600"/>
                <a:gd name="T1" fmla="*/ 0 h 42894"/>
                <a:gd name="T2" fmla="*/ 0 w 21600"/>
                <a:gd name="T3" fmla="*/ 13 h 42894"/>
                <a:gd name="T4" fmla="*/ 0 w 21600"/>
                <a:gd name="T5" fmla="*/ 7 h 42894"/>
                <a:gd name="T6" fmla="*/ 0 60000 65536"/>
                <a:gd name="T7" fmla="*/ 0 60000 65536"/>
                <a:gd name="T8" fmla="*/ 0 60000 65536"/>
                <a:gd name="T9" fmla="*/ 0 w 21600"/>
                <a:gd name="T10" fmla="*/ 0 h 42894"/>
                <a:gd name="T11" fmla="*/ 21600 w 21600"/>
                <a:gd name="T12" fmla="*/ 42894 h 42894"/>
              </a:gdLst>
              <a:ahLst/>
              <a:cxnLst>
                <a:cxn ang="T6">
                  <a:pos x="T0" y="T1"/>
                </a:cxn>
                <a:cxn ang="T7">
                  <a:pos x="T2" y="T3"/>
                </a:cxn>
                <a:cxn ang="T8">
                  <a:pos x="T4" y="T5"/>
                </a:cxn>
              </a:cxnLst>
              <a:rect l="T9" t="T10" r="T11" b="T12"/>
              <a:pathLst>
                <a:path w="21600" h="42894" fill="none" extrusionOk="0">
                  <a:moveTo>
                    <a:pt x="-1" y="0"/>
                  </a:moveTo>
                  <a:cubicBezTo>
                    <a:pt x="11929" y="0"/>
                    <a:pt x="21600" y="9670"/>
                    <a:pt x="21600" y="21600"/>
                  </a:cubicBezTo>
                  <a:cubicBezTo>
                    <a:pt x="21600" y="32131"/>
                    <a:pt x="14005" y="41127"/>
                    <a:pt x="3622" y="42893"/>
                  </a:cubicBezTo>
                </a:path>
                <a:path w="21600" h="42894" stroke="0" extrusionOk="0">
                  <a:moveTo>
                    <a:pt x="-1" y="0"/>
                  </a:moveTo>
                  <a:cubicBezTo>
                    <a:pt x="11929" y="0"/>
                    <a:pt x="21600" y="9670"/>
                    <a:pt x="21600" y="21600"/>
                  </a:cubicBezTo>
                  <a:cubicBezTo>
                    <a:pt x="21600" y="32131"/>
                    <a:pt x="14005" y="41127"/>
                    <a:pt x="3622" y="42893"/>
                  </a:cubicBezTo>
                  <a:lnTo>
                    <a:pt x="0" y="21600"/>
                  </a:lnTo>
                  <a:close/>
                </a:path>
              </a:pathLst>
            </a:custGeom>
            <a:noFill/>
            <a:ln w="9525">
              <a:solidFill>
                <a:srgbClr val="000000"/>
              </a:solidFill>
              <a:round/>
              <a:headEnd/>
              <a:tailEnd/>
            </a:ln>
          </p:spPr>
          <p:txBody>
            <a:bodyPr/>
            <a:lstStyle/>
            <a:p>
              <a:endParaRPr lang="zh-CN" altLang="en-US"/>
            </a:p>
          </p:txBody>
        </p:sp>
        <p:sp>
          <p:nvSpPr>
            <p:cNvPr id="15384" name="Line 18"/>
            <p:cNvSpPr>
              <a:spLocks noChangeShapeType="1"/>
            </p:cNvSpPr>
            <p:nvPr/>
          </p:nvSpPr>
          <p:spPr bwMode="auto">
            <a:xfrm>
              <a:off x="3429" y="7527"/>
              <a:ext cx="1786" cy="0"/>
            </a:xfrm>
            <a:prstGeom prst="line">
              <a:avLst/>
            </a:prstGeom>
            <a:noFill/>
            <a:ln w="9525">
              <a:solidFill>
                <a:srgbClr val="000000"/>
              </a:solidFill>
              <a:round/>
              <a:headEnd/>
              <a:tailEnd type="triangle" w="med" len="med"/>
            </a:ln>
          </p:spPr>
          <p:txBody>
            <a:bodyPr/>
            <a:lstStyle/>
            <a:p>
              <a:endParaRPr lang="zh-CN" altLang="en-US"/>
            </a:p>
          </p:txBody>
        </p:sp>
        <p:sp>
          <p:nvSpPr>
            <p:cNvPr id="15385" name="Text Box 19"/>
            <p:cNvSpPr txBox="1">
              <a:spLocks noChangeArrowheads="1"/>
            </p:cNvSpPr>
            <p:nvPr/>
          </p:nvSpPr>
          <p:spPr bwMode="auto">
            <a:xfrm>
              <a:off x="3429" y="6765"/>
              <a:ext cx="1629" cy="780"/>
            </a:xfrm>
            <a:prstGeom prst="rect">
              <a:avLst/>
            </a:prstGeom>
            <a:noFill/>
            <a:ln w="9525">
              <a:noFill/>
              <a:miter lim="800000"/>
              <a:headEnd/>
              <a:tailEnd/>
            </a:ln>
          </p:spPr>
          <p:txBody>
            <a:bodyPr/>
            <a:lstStyle/>
            <a:p>
              <a:pPr algn="just" eaLnBrk="0" hangingPunct="0"/>
              <a:r>
                <a:rPr lang="en-US" altLang="zh-CN" sz="2400" b="1" i="1">
                  <a:latin typeface="Times New Roman" pitchFamily="18" charset="0"/>
                </a:rPr>
                <a:t>p</a:t>
              </a:r>
              <a:r>
                <a:rPr lang="en-US" altLang="zh-CN" sz="2400" b="1" baseline="-25000">
                  <a:latin typeface="Times New Roman" pitchFamily="18" charset="0"/>
                </a:rPr>
                <a:t>0 </a:t>
              </a:r>
              <a:r>
                <a:rPr lang="en-US" altLang="zh-CN" sz="2400" b="1" i="1">
                  <a:latin typeface="Times New Roman" pitchFamily="18" charset="0"/>
                </a:rPr>
                <a:t>v</a:t>
              </a:r>
              <a:r>
                <a:rPr lang="en-US" altLang="zh-CN" sz="2400" b="1" baseline="-25000">
                  <a:latin typeface="Times New Roman" pitchFamily="18" charset="0"/>
                </a:rPr>
                <a:t>0</a:t>
              </a:r>
            </a:p>
          </p:txBody>
        </p:sp>
        <p:sp>
          <p:nvSpPr>
            <p:cNvPr id="15386" name="Text Box 20"/>
            <p:cNvSpPr txBox="1">
              <a:spLocks noChangeArrowheads="1"/>
            </p:cNvSpPr>
            <p:nvPr/>
          </p:nvSpPr>
          <p:spPr bwMode="auto">
            <a:xfrm>
              <a:off x="4890" y="6744"/>
              <a:ext cx="1629" cy="780"/>
            </a:xfrm>
            <a:prstGeom prst="rect">
              <a:avLst/>
            </a:prstGeom>
            <a:noFill/>
            <a:ln w="9525">
              <a:noFill/>
              <a:miter lim="800000"/>
              <a:headEnd/>
              <a:tailEnd/>
            </a:ln>
          </p:spPr>
          <p:txBody>
            <a:bodyPr/>
            <a:lstStyle/>
            <a:p>
              <a:pPr algn="just" eaLnBrk="0" hangingPunct="0"/>
              <a:r>
                <a:rPr lang="en-US" altLang="zh-CN" sz="2400" b="1" i="1">
                  <a:latin typeface="Times New Roman" pitchFamily="18" charset="0"/>
                </a:rPr>
                <a:t>p</a:t>
              </a:r>
              <a:r>
                <a:rPr lang="en-US" altLang="zh-CN" sz="2400" b="1" baseline="-25000">
                  <a:latin typeface="Times New Roman" pitchFamily="18" charset="0"/>
                </a:rPr>
                <a:t>1 </a:t>
              </a:r>
              <a:r>
                <a:rPr lang="en-US" altLang="zh-CN" sz="2400" b="1" i="1">
                  <a:latin typeface="Times New Roman" pitchFamily="18" charset="0"/>
                </a:rPr>
                <a:t>v</a:t>
              </a:r>
              <a:r>
                <a:rPr lang="en-US" altLang="zh-CN" sz="2400" b="1" baseline="-25000">
                  <a:latin typeface="Times New Roman" pitchFamily="18" charset="0"/>
                </a:rPr>
                <a:t>1</a:t>
              </a:r>
            </a:p>
          </p:txBody>
        </p:sp>
        <p:sp>
          <p:nvSpPr>
            <p:cNvPr id="15387" name="Line 21"/>
            <p:cNvSpPr>
              <a:spLocks noChangeShapeType="1"/>
            </p:cNvSpPr>
            <p:nvPr/>
          </p:nvSpPr>
          <p:spPr bwMode="auto">
            <a:xfrm flipH="1">
              <a:off x="5239" y="7494"/>
              <a:ext cx="362" cy="312"/>
            </a:xfrm>
            <a:prstGeom prst="line">
              <a:avLst/>
            </a:prstGeom>
            <a:noFill/>
            <a:ln w="9525">
              <a:solidFill>
                <a:srgbClr val="000000"/>
              </a:solidFill>
              <a:round/>
              <a:headEnd/>
              <a:tailEnd/>
            </a:ln>
          </p:spPr>
          <p:txBody>
            <a:bodyPr/>
            <a:lstStyle/>
            <a:p>
              <a:endParaRPr lang="zh-CN" altLang="en-US"/>
            </a:p>
          </p:txBody>
        </p:sp>
        <p:sp>
          <p:nvSpPr>
            <p:cNvPr id="15388" name="Text Box 22"/>
            <p:cNvSpPr txBox="1">
              <a:spLocks noChangeArrowheads="1"/>
            </p:cNvSpPr>
            <p:nvPr/>
          </p:nvSpPr>
          <p:spPr bwMode="auto">
            <a:xfrm>
              <a:off x="4877" y="7680"/>
              <a:ext cx="1629"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驻点</a:t>
              </a:r>
              <a:endParaRPr lang="zh-CN" altLang="en-US" sz="2400" b="1" baseline="-25000">
                <a:latin typeface="Times New Roman" pitchFamily="18" charset="0"/>
              </a:endParaRPr>
            </a:p>
          </p:txBody>
        </p:sp>
        <p:sp>
          <p:nvSpPr>
            <p:cNvPr id="15389" name="Text Box 23"/>
            <p:cNvSpPr txBox="1">
              <a:spLocks noChangeArrowheads="1"/>
            </p:cNvSpPr>
            <p:nvPr/>
          </p:nvSpPr>
          <p:spPr bwMode="auto">
            <a:xfrm>
              <a:off x="3067" y="7524"/>
              <a:ext cx="1629" cy="780"/>
            </a:xfrm>
            <a:prstGeom prst="rect">
              <a:avLst/>
            </a:prstGeom>
            <a:noFill/>
            <a:ln w="9525">
              <a:noFill/>
              <a:miter lim="800000"/>
              <a:headEnd/>
              <a:tailEnd/>
            </a:ln>
          </p:spPr>
          <p:txBody>
            <a:bodyPr/>
            <a:lstStyle/>
            <a:p>
              <a:pPr algn="just" eaLnBrk="0" hangingPunct="0"/>
              <a:r>
                <a:rPr lang="en-US" altLang="zh-CN" sz="2400" b="1" i="1">
                  <a:latin typeface="Times New Roman" pitchFamily="18" charset="0"/>
                </a:rPr>
                <a:t>o</a:t>
              </a:r>
              <a:endParaRPr lang="en-US" altLang="zh-CN" sz="2400" b="1" baseline="-25000">
                <a:latin typeface="Times New Roman" pitchFamily="18" charset="0"/>
              </a:endParaRPr>
            </a:p>
          </p:txBody>
        </p:sp>
        <p:sp>
          <p:nvSpPr>
            <p:cNvPr id="15390" name="Text Box 24"/>
            <p:cNvSpPr txBox="1">
              <a:spLocks noChangeArrowheads="1"/>
            </p:cNvSpPr>
            <p:nvPr/>
          </p:nvSpPr>
          <p:spPr bwMode="auto">
            <a:xfrm>
              <a:off x="8135" y="7524"/>
              <a:ext cx="1629" cy="780"/>
            </a:xfrm>
            <a:prstGeom prst="rect">
              <a:avLst/>
            </a:prstGeom>
            <a:noFill/>
            <a:ln w="9525">
              <a:noFill/>
              <a:miter lim="800000"/>
              <a:headEnd/>
              <a:tailEnd/>
            </a:ln>
          </p:spPr>
          <p:txBody>
            <a:bodyPr/>
            <a:lstStyle/>
            <a:p>
              <a:pPr algn="just" eaLnBrk="0" hangingPunct="0"/>
              <a:r>
                <a:rPr lang="en-US" altLang="zh-CN" sz="2400" b="1" i="1">
                  <a:latin typeface="Times New Roman" pitchFamily="18" charset="0"/>
                </a:rPr>
                <a:t>o</a:t>
              </a:r>
              <a:endParaRPr lang="en-US" altLang="zh-CN" sz="2400" b="1" baseline="-25000">
                <a:latin typeface="Times New Roman" pitchFamily="18" charset="0"/>
              </a:endParaRPr>
            </a:p>
          </p:txBody>
        </p:sp>
        <p:sp>
          <p:nvSpPr>
            <p:cNvPr id="15391" name="Line 25"/>
            <p:cNvSpPr>
              <a:spLocks noChangeShapeType="1"/>
            </p:cNvSpPr>
            <p:nvPr/>
          </p:nvSpPr>
          <p:spPr bwMode="auto">
            <a:xfrm>
              <a:off x="4001" y="6573"/>
              <a:ext cx="0" cy="1984"/>
            </a:xfrm>
            <a:prstGeom prst="line">
              <a:avLst/>
            </a:prstGeom>
            <a:noFill/>
            <a:ln w="9525">
              <a:solidFill>
                <a:srgbClr val="000000"/>
              </a:solidFill>
              <a:round/>
              <a:headEnd/>
              <a:tailEnd/>
            </a:ln>
          </p:spPr>
          <p:txBody>
            <a:bodyPr/>
            <a:lstStyle/>
            <a:p>
              <a:endParaRPr lang="zh-CN" altLang="en-US"/>
            </a:p>
          </p:txBody>
        </p:sp>
        <p:sp>
          <p:nvSpPr>
            <p:cNvPr id="15392" name="Line 26"/>
            <p:cNvSpPr>
              <a:spLocks noChangeShapeType="1"/>
            </p:cNvSpPr>
            <p:nvPr/>
          </p:nvSpPr>
          <p:spPr bwMode="auto">
            <a:xfrm>
              <a:off x="5597" y="6633"/>
              <a:ext cx="0" cy="1984"/>
            </a:xfrm>
            <a:prstGeom prst="line">
              <a:avLst/>
            </a:prstGeom>
            <a:noFill/>
            <a:ln w="9525">
              <a:solidFill>
                <a:srgbClr val="000000"/>
              </a:solidFill>
              <a:round/>
              <a:headEnd/>
              <a:tailEnd/>
            </a:ln>
          </p:spPr>
          <p:txBody>
            <a:bodyPr/>
            <a:lstStyle/>
            <a:p>
              <a:endParaRPr lang="zh-CN" altLang="en-US"/>
            </a:p>
          </p:txBody>
        </p:sp>
        <p:sp>
          <p:nvSpPr>
            <p:cNvPr id="15393" name="Text Box 27"/>
            <p:cNvSpPr txBox="1">
              <a:spLocks noChangeArrowheads="1"/>
            </p:cNvSpPr>
            <p:nvPr/>
          </p:nvSpPr>
          <p:spPr bwMode="auto">
            <a:xfrm>
              <a:off x="5420" y="5964"/>
              <a:ext cx="1629"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2</a:t>
              </a:r>
              <a:endParaRPr lang="zh-CN" altLang="en-US" sz="2400" b="1" baseline="-25000">
                <a:latin typeface="Times New Roman" pitchFamily="18" charset="0"/>
              </a:endParaRPr>
            </a:p>
          </p:txBody>
        </p:sp>
        <p:sp>
          <p:nvSpPr>
            <p:cNvPr id="15394" name="Text Box 28"/>
            <p:cNvSpPr txBox="1">
              <a:spLocks noChangeArrowheads="1"/>
            </p:cNvSpPr>
            <p:nvPr/>
          </p:nvSpPr>
          <p:spPr bwMode="auto">
            <a:xfrm>
              <a:off x="5420" y="8460"/>
              <a:ext cx="1629"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2</a:t>
              </a:r>
              <a:endParaRPr lang="zh-CN" altLang="en-US" sz="2400" b="1" baseline="-25000">
                <a:latin typeface="Times New Roman" pitchFamily="18" charset="0"/>
              </a:endParaRPr>
            </a:p>
          </p:txBody>
        </p:sp>
        <p:sp>
          <p:nvSpPr>
            <p:cNvPr id="15395" name="Text Box 29"/>
            <p:cNvSpPr txBox="1">
              <a:spLocks noChangeArrowheads="1"/>
            </p:cNvSpPr>
            <p:nvPr/>
          </p:nvSpPr>
          <p:spPr bwMode="auto">
            <a:xfrm>
              <a:off x="3791" y="8460"/>
              <a:ext cx="1629"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1</a:t>
              </a:r>
              <a:endParaRPr lang="zh-CN" altLang="en-US" sz="2400" b="1" baseline="-25000">
                <a:latin typeface="Times New Roman" pitchFamily="18" charset="0"/>
              </a:endParaRPr>
            </a:p>
          </p:txBody>
        </p:sp>
        <p:sp>
          <p:nvSpPr>
            <p:cNvPr id="15396" name="Text Box 30"/>
            <p:cNvSpPr txBox="1">
              <a:spLocks noChangeArrowheads="1"/>
            </p:cNvSpPr>
            <p:nvPr/>
          </p:nvSpPr>
          <p:spPr bwMode="auto">
            <a:xfrm>
              <a:off x="3758" y="5952"/>
              <a:ext cx="1629" cy="780"/>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1</a:t>
              </a:r>
              <a:endParaRPr lang="zh-CN" altLang="en-US" sz="2400" b="1" baseline="-25000">
                <a:latin typeface="Times New Roman" pitchFamily="18" charset="0"/>
              </a:endParaRPr>
            </a:p>
          </p:txBody>
        </p:sp>
      </p:grpSp>
      <p:sp>
        <p:nvSpPr>
          <p:cNvPr id="128031" name="Text Box 31"/>
          <p:cNvSpPr txBox="1">
            <a:spLocks noChangeArrowheads="1"/>
          </p:cNvSpPr>
          <p:nvPr/>
        </p:nvSpPr>
        <p:spPr bwMode="auto">
          <a:xfrm>
            <a:off x="323850" y="1412875"/>
            <a:ext cx="8820150" cy="45720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以管道轴心截面</a:t>
            </a:r>
            <a:r>
              <a:rPr kumimoji="1" lang="en-US" altLang="zh-CN" sz="2400" b="1">
                <a:latin typeface="Times New Roman" pitchFamily="18" charset="0"/>
              </a:rPr>
              <a:t>O－O</a:t>
            </a:r>
            <a:r>
              <a:rPr kumimoji="1" lang="zh-CN" altLang="en-US" sz="2400" b="1">
                <a:latin typeface="Times New Roman" pitchFamily="18" charset="0"/>
              </a:rPr>
              <a:t>为基准面，对1－1，2－2截面列方程：</a:t>
            </a:r>
          </a:p>
        </p:txBody>
      </p:sp>
      <p:graphicFrame>
        <p:nvGraphicFramePr>
          <p:cNvPr id="128032" name="Object 2"/>
          <p:cNvGraphicFramePr>
            <a:graphicFrameLocks noChangeAspect="1"/>
          </p:cNvGraphicFramePr>
          <p:nvPr/>
        </p:nvGraphicFramePr>
        <p:xfrm>
          <a:off x="4000500" y="1857375"/>
          <a:ext cx="3836988" cy="1000125"/>
        </p:xfrm>
        <a:graphic>
          <a:graphicData uri="http://schemas.openxmlformats.org/presentationml/2006/ole">
            <mc:AlternateContent xmlns:mc="http://schemas.openxmlformats.org/markup-compatibility/2006">
              <mc:Choice xmlns:v="urn:schemas-microsoft-com:vml" Requires="v">
                <p:oleObj spid="_x0000_s15427" name="Equation" r:id="rId3" imgW="1803240" imgH="444240" progId="Equation.3">
                  <p:embed/>
                </p:oleObj>
              </mc:Choice>
              <mc:Fallback>
                <p:oleObj name="Equation" r:id="rId3" imgW="180324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857375"/>
                        <a:ext cx="383698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33" name="Object 3"/>
          <p:cNvGraphicFramePr>
            <a:graphicFrameLocks noChangeAspect="1"/>
          </p:cNvGraphicFramePr>
          <p:nvPr/>
        </p:nvGraphicFramePr>
        <p:xfrm>
          <a:off x="4357688" y="2857500"/>
          <a:ext cx="3382962" cy="536575"/>
        </p:xfrm>
        <a:graphic>
          <a:graphicData uri="http://schemas.openxmlformats.org/presentationml/2006/ole">
            <mc:AlternateContent xmlns:mc="http://schemas.openxmlformats.org/markup-compatibility/2006">
              <mc:Choice xmlns:v="urn:schemas-microsoft-com:vml" Requires="v">
                <p:oleObj spid="_x0000_s15428" name="Equation" r:id="rId5" imgW="1473120" imgH="215640" progId="Equation.3">
                  <p:embed/>
                </p:oleObj>
              </mc:Choice>
              <mc:Fallback>
                <p:oleObj name="Equation" r:id="rId5" imgW="14731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688" y="2857500"/>
                        <a:ext cx="338296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34" name="Object 4"/>
          <p:cNvGraphicFramePr>
            <a:graphicFrameLocks noChangeAspect="1"/>
          </p:cNvGraphicFramePr>
          <p:nvPr/>
        </p:nvGraphicFramePr>
        <p:xfrm>
          <a:off x="4929188" y="3571875"/>
          <a:ext cx="2071687" cy="1016000"/>
        </p:xfrm>
        <a:graphic>
          <a:graphicData uri="http://schemas.openxmlformats.org/presentationml/2006/ole">
            <mc:AlternateContent xmlns:mc="http://schemas.openxmlformats.org/markup-compatibility/2006">
              <mc:Choice xmlns:v="urn:schemas-microsoft-com:vml" Requires="v">
                <p:oleObj spid="_x0000_s15429" name="Equation" r:id="rId7" imgW="888840" imgH="444240" progId="Equation.3">
                  <p:embed/>
                </p:oleObj>
              </mc:Choice>
              <mc:Fallback>
                <p:oleObj name="Equation" r:id="rId7" imgW="88884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88" y="3571875"/>
                        <a:ext cx="2071687"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35" name="Object 5"/>
          <p:cNvGraphicFramePr>
            <a:graphicFrameLocks noChangeAspect="1"/>
          </p:cNvGraphicFramePr>
          <p:nvPr/>
        </p:nvGraphicFramePr>
        <p:xfrm>
          <a:off x="500063" y="4357688"/>
          <a:ext cx="3848100" cy="1085850"/>
        </p:xfrm>
        <a:graphic>
          <a:graphicData uri="http://schemas.openxmlformats.org/presentationml/2006/ole">
            <mc:AlternateContent xmlns:mc="http://schemas.openxmlformats.org/markup-compatibility/2006">
              <mc:Choice xmlns:v="urn:schemas-microsoft-com:vml" Requires="v">
                <p:oleObj spid="_x0000_s15430" name="Equation" r:id="rId9" imgW="1777680" imgH="469800" progId="Equation.3">
                  <p:embed/>
                </p:oleObj>
              </mc:Choice>
              <mc:Fallback>
                <p:oleObj name="Equation" r:id="rId9" imgW="1777680" imgH="469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3" y="4357688"/>
                        <a:ext cx="38481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nvGraphicFramePr>
        <p:xfrm>
          <a:off x="4643438" y="4652963"/>
          <a:ext cx="3643312" cy="928687"/>
        </p:xfrm>
        <a:graphic>
          <a:graphicData uri="http://schemas.openxmlformats.org/presentationml/2006/ole">
            <mc:AlternateContent xmlns:mc="http://schemas.openxmlformats.org/markup-compatibility/2006">
              <mc:Choice xmlns:v="urn:schemas-microsoft-com:vml" Requires="v">
                <p:oleObj spid="_x0000_s15431" name="Equation" r:id="rId11" imgW="2120760" imgH="469800" progId="Equation.DSMT4">
                  <p:embed/>
                </p:oleObj>
              </mc:Choice>
              <mc:Fallback>
                <p:oleObj name="Equation" r:id="rId11" imgW="2120760" imgH="4698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4652963"/>
                        <a:ext cx="364331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8002">
                                            <p:txEl>
                                              <p:pRg st="1" end="1"/>
                                            </p:txEl>
                                          </p:spTgt>
                                        </p:tgtEl>
                                        <p:attrNameLst>
                                          <p:attrName>style.visibility</p:attrName>
                                        </p:attrNameLst>
                                      </p:cBhvr>
                                      <p:to>
                                        <p:strVal val="visible"/>
                                      </p:to>
                                    </p:set>
                                    <p:animEffect transition="in" filter="barn(outVertical)">
                                      <p:cBhvr>
                                        <p:cTn id="7" dur="500"/>
                                        <p:tgtEl>
                                          <p:spTgt spid="1280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128031"/>
                                        </p:tgtEl>
                                        <p:attrNameLst>
                                          <p:attrName>style.visibility</p:attrName>
                                        </p:attrNameLst>
                                      </p:cBhvr>
                                      <p:to>
                                        <p:strVal val="visible"/>
                                      </p:to>
                                    </p:set>
                                    <p:animEffect transition="in" filter="barn(outHorizontal)">
                                      <p:cBhvr>
                                        <p:cTn id="12" dur="300"/>
                                        <p:tgtEl>
                                          <p:spTgt spid="12803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28032"/>
                                        </p:tgtEl>
                                        <p:attrNameLst>
                                          <p:attrName>style.visibility</p:attrName>
                                        </p:attrNameLst>
                                      </p:cBhvr>
                                      <p:to>
                                        <p:strVal val="visible"/>
                                      </p:to>
                                    </p:set>
                                    <p:animEffect transition="in" filter="barn(outHorizontal)">
                                      <p:cBhvr>
                                        <p:cTn id="22" dur="500"/>
                                        <p:tgtEl>
                                          <p:spTgt spid="1280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28033"/>
                                        </p:tgtEl>
                                        <p:attrNameLst>
                                          <p:attrName>style.visibility</p:attrName>
                                        </p:attrNameLst>
                                      </p:cBhvr>
                                      <p:to>
                                        <p:strVal val="visible"/>
                                      </p:to>
                                    </p:set>
                                    <p:animEffect transition="in" filter="barn(outHorizontal)">
                                      <p:cBhvr>
                                        <p:cTn id="27" dur="500"/>
                                        <p:tgtEl>
                                          <p:spTgt spid="12803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28034"/>
                                        </p:tgtEl>
                                        <p:attrNameLst>
                                          <p:attrName>style.visibility</p:attrName>
                                        </p:attrNameLst>
                                      </p:cBhvr>
                                      <p:to>
                                        <p:strVal val="visible"/>
                                      </p:to>
                                    </p:set>
                                    <p:animEffect transition="in" filter="barn(outHorizontal)">
                                      <p:cBhvr>
                                        <p:cTn id="32" dur="500"/>
                                        <p:tgtEl>
                                          <p:spTgt spid="128034"/>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28035"/>
                                        </p:tgtEl>
                                        <p:attrNameLst>
                                          <p:attrName>style.visibility</p:attrName>
                                        </p:attrNameLst>
                                      </p:cBhvr>
                                      <p:to>
                                        <p:strVal val="visible"/>
                                      </p:to>
                                    </p:set>
                                    <p:anim calcmode="lin" valueType="num">
                                      <p:cBhvr>
                                        <p:cTn id="37" dur="500" fill="hold"/>
                                        <p:tgtEl>
                                          <p:spTgt spid="128035"/>
                                        </p:tgtEl>
                                        <p:attrNameLst>
                                          <p:attrName>ppt_w</p:attrName>
                                        </p:attrNameLst>
                                      </p:cBhvr>
                                      <p:tavLst>
                                        <p:tav tm="0">
                                          <p:val>
                                            <p:fltVal val="0"/>
                                          </p:val>
                                        </p:tav>
                                        <p:tav tm="100000">
                                          <p:val>
                                            <p:strVal val="#ppt_w"/>
                                          </p:val>
                                        </p:tav>
                                      </p:tavLst>
                                    </p:anim>
                                    <p:anim calcmode="lin" valueType="num">
                                      <p:cBhvr>
                                        <p:cTn id="38" dur="500" fill="hold"/>
                                        <p:tgtEl>
                                          <p:spTgt spid="128035"/>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15366"/>
                                        </p:tgtEl>
                                        <p:attrNameLst>
                                          <p:attrName>style.visibility</p:attrName>
                                        </p:attrNameLst>
                                      </p:cBhvr>
                                      <p:to>
                                        <p:strVal val="visible"/>
                                      </p:to>
                                    </p:set>
                                    <p:anim calcmode="lin" valueType="num">
                                      <p:cBhvr>
                                        <p:cTn id="43" dur="500" fill="hold"/>
                                        <p:tgtEl>
                                          <p:spTgt spid="15366"/>
                                        </p:tgtEl>
                                        <p:attrNameLst>
                                          <p:attrName>ppt_w</p:attrName>
                                        </p:attrNameLst>
                                      </p:cBhvr>
                                      <p:tavLst>
                                        <p:tav tm="0">
                                          <p:val>
                                            <p:fltVal val="0"/>
                                          </p:val>
                                        </p:tav>
                                        <p:tav tm="100000">
                                          <p:val>
                                            <p:strVal val="#ppt_w"/>
                                          </p:val>
                                        </p:tav>
                                      </p:tavLst>
                                    </p:anim>
                                    <p:anim calcmode="lin" valueType="num">
                                      <p:cBhvr>
                                        <p:cTn id="44" dur="500" fill="hold"/>
                                        <p:tgtEl>
                                          <p:spTgt spid="153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uiExpand="1" build="p" autoUpdateAnimBg="0"/>
      <p:bldP spid="12803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468313" y="765175"/>
            <a:ext cx="7772400" cy="1079500"/>
          </a:xfrm>
        </p:spPr>
        <p:txBody>
          <a:bodyPr/>
          <a:lstStyle/>
          <a:p>
            <a:pPr eaLnBrk="1" hangingPunct="1">
              <a:buFont typeface="Wingdings" pitchFamily="2" charset="2"/>
              <a:buNone/>
            </a:pPr>
            <a:r>
              <a:rPr lang="zh-CN" altLang="en-US" sz="2800" b="1" smtClean="0">
                <a:latin typeface="Times New Roman" pitchFamily="18" charset="0"/>
              </a:rPr>
              <a:t>  测量点的选择</a:t>
            </a:r>
          </a:p>
          <a:p>
            <a:pPr eaLnBrk="1" hangingPunct="1">
              <a:buFont typeface="Wingdings" pitchFamily="2" charset="2"/>
              <a:buNone/>
            </a:pPr>
            <a:r>
              <a:rPr lang="zh-CN" altLang="en-US" sz="2800" b="1" smtClean="0">
                <a:latin typeface="Times New Roman" pitchFamily="18" charset="0"/>
              </a:rPr>
              <a:t>(1)  层流流动点速、均速</a:t>
            </a:r>
          </a:p>
        </p:txBody>
      </p:sp>
      <p:graphicFrame>
        <p:nvGraphicFramePr>
          <p:cNvPr id="131075" name="Object 2"/>
          <p:cNvGraphicFramePr>
            <a:graphicFrameLocks noChangeAspect="1"/>
          </p:cNvGraphicFramePr>
          <p:nvPr/>
        </p:nvGraphicFramePr>
        <p:xfrm>
          <a:off x="1000125" y="2786063"/>
          <a:ext cx="6164263" cy="1281112"/>
        </p:xfrm>
        <a:graphic>
          <a:graphicData uri="http://schemas.openxmlformats.org/presentationml/2006/ole">
            <mc:AlternateContent xmlns:mc="http://schemas.openxmlformats.org/markup-compatibility/2006">
              <mc:Choice xmlns:v="urn:schemas-microsoft-com:vml" Requires="v">
                <p:oleObj spid="_x0000_s17449" name="Equation" r:id="rId3" imgW="3314520" imgH="698400" progId="Equation.DSMT4">
                  <p:embed/>
                </p:oleObj>
              </mc:Choice>
              <mc:Fallback>
                <p:oleObj name="Equation" r:id="rId3" imgW="3314520" imgH="698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786063"/>
                        <a:ext cx="6164263" cy="128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6" name="Object 3"/>
          <p:cNvGraphicFramePr>
            <a:graphicFrameLocks noChangeAspect="1"/>
          </p:cNvGraphicFramePr>
          <p:nvPr/>
        </p:nvGraphicFramePr>
        <p:xfrm>
          <a:off x="1214438" y="1785938"/>
          <a:ext cx="5072062" cy="831850"/>
        </p:xfrm>
        <a:graphic>
          <a:graphicData uri="http://schemas.openxmlformats.org/presentationml/2006/ole">
            <mc:AlternateContent xmlns:mc="http://schemas.openxmlformats.org/markup-compatibility/2006">
              <mc:Choice xmlns:v="urn:schemas-microsoft-com:vml" Requires="v">
                <p:oleObj spid="_x0000_s17450" name="Equation" r:id="rId5" imgW="2095200" imgH="431640" progId="Equation.DSMT4">
                  <p:embed/>
                </p:oleObj>
              </mc:Choice>
              <mc:Fallback>
                <p:oleObj name="Equation" r:id="rId5" imgW="209520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1785938"/>
                        <a:ext cx="50720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7" name="Object 4"/>
          <p:cNvGraphicFramePr>
            <a:graphicFrameLocks noChangeAspect="1"/>
          </p:cNvGraphicFramePr>
          <p:nvPr/>
        </p:nvGraphicFramePr>
        <p:xfrm>
          <a:off x="1071563" y="4357688"/>
          <a:ext cx="4357687" cy="960437"/>
        </p:xfrm>
        <a:graphic>
          <a:graphicData uri="http://schemas.openxmlformats.org/presentationml/2006/ole">
            <mc:AlternateContent xmlns:mc="http://schemas.openxmlformats.org/markup-compatibility/2006">
              <mc:Choice xmlns:v="urn:schemas-microsoft-com:vml" Requires="v">
                <p:oleObj spid="_x0000_s17451" name="Equation" r:id="rId7" imgW="1790640" imgH="457200" progId="Equation.3">
                  <p:embed/>
                </p:oleObj>
              </mc:Choice>
              <mc:Fallback>
                <p:oleObj name="Equation" r:id="rId7" imgW="179064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4357688"/>
                        <a:ext cx="4357687"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8" name="Text Box 6"/>
          <p:cNvSpPr txBox="1">
            <a:spLocks noChangeArrowheads="1"/>
          </p:cNvSpPr>
          <p:nvPr/>
        </p:nvSpPr>
        <p:spPr bwMode="auto">
          <a:xfrm>
            <a:off x="5929313" y="4572000"/>
            <a:ext cx="1928812" cy="523875"/>
          </a:xfrm>
          <a:prstGeom prst="rect">
            <a:avLst/>
          </a:prstGeom>
          <a:noFill/>
          <a:ln w="9525">
            <a:noFill/>
            <a:miter lim="800000"/>
            <a:headEnd/>
            <a:tailEnd/>
          </a:ln>
        </p:spPr>
        <p:txBody>
          <a:bodyPr>
            <a:spAutoFit/>
          </a:bodyPr>
          <a:lstStyle/>
          <a:p>
            <a:pPr>
              <a:spcBef>
                <a:spcPct val="50000"/>
              </a:spcBef>
            </a:pPr>
            <a:r>
              <a:rPr kumimoji="1" lang="en-US" altLang="zh-CN" sz="2800" b="1" i="1">
                <a:latin typeface="Times New Roman" pitchFamily="18" charset="0"/>
              </a:rPr>
              <a:t>r</a:t>
            </a:r>
            <a:r>
              <a:rPr kumimoji="1" lang="en-US" altLang="zh-CN" sz="2800" b="1" baseline="-25000">
                <a:latin typeface="Times New Roman" pitchFamily="18" charset="0"/>
              </a:rPr>
              <a:t>x</a:t>
            </a:r>
            <a:r>
              <a:rPr kumimoji="1" lang="en-US" altLang="zh-CN" sz="2800" b="1">
                <a:latin typeface="Times New Roman" pitchFamily="18" charset="0"/>
              </a:rPr>
              <a:t>=0.707R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1074">
                                            <p:txEl>
                                              <p:pRg st="0" end="0"/>
                                            </p:txEl>
                                          </p:spTgt>
                                        </p:tgtEl>
                                        <p:attrNameLst>
                                          <p:attrName>style.visibility</p:attrName>
                                        </p:attrNameLst>
                                      </p:cBhvr>
                                      <p:to>
                                        <p:strVal val="visible"/>
                                      </p:to>
                                    </p:set>
                                    <p:animEffect transition="in" filter="barn(outHorizontal)">
                                      <p:cBhvr>
                                        <p:cTn id="7" dur="500"/>
                                        <p:tgtEl>
                                          <p:spTgt spid="1310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1074">
                                            <p:txEl>
                                              <p:pRg st="1" end="1"/>
                                            </p:txEl>
                                          </p:spTgt>
                                        </p:tgtEl>
                                        <p:attrNameLst>
                                          <p:attrName>style.visibility</p:attrName>
                                        </p:attrNameLst>
                                      </p:cBhvr>
                                      <p:to>
                                        <p:strVal val="visible"/>
                                      </p:to>
                                    </p:set>
                                    <p:animEffect transition="in" filter="barn(outHorizontal)">
                                      <p:cBhvr>
                                        <p:cTn id="12" dur="500"/>
                                        <p:tgtEl>
                                          <p:spTgt spid="1310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31076"/>
                                        </p:tgtEl>
                                        <p:attrNameLst>
                                          <p:attrName>style.visibility</p:attrName>
                                        </p:attrNameLst>
                                      </p:cBhvr>
                                      <p:to>
                                        <p:strVal val="visible"/>
                                      </p:to>
                                    </p:set>
                                    <p:animEffect transition="in" filter="barn(outHorizontal)">
                                      <p:cBhvr>
                                        <p:cTn id="17" dur="500"/>
                                        <p:tgtEl>
                                          <p:spTgt spid="13107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31075"/>
                                        </p:tgtEl>
                                        <p:attrNameLst>
                                          <p:attrName>style.visibility</p:attrName>
                                        </p:attrNameLst>
                                      </p:cBhvr>
                                      <p:to>
                                        <p:strVal val="visible"/>
                                      </p:to>
                                    </p:set>
                                    <p:animEffect transition="in" filter="barn(outHorizontal)">
                                      <p:cBhvr>
                                        <p:cTn id="22" dur="500"/>
                                        <p:tgtEl>
                                          <p:spTgt spid="13107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31077"/>
                                        </p:tgtEl>
                                        <p:attrNameLst>
                                          <p:attrName>style.visibility</p:attrName>
                                        </p:attrNameLst>
                                      </p:cBhvr>
                                      <p:to>
                                        <p:strVal val="visible"/>
                                      </p:to>
                                    </p:set>
                                    <p:animEffect transition="in" filter="barn(outHorizontal)">
                                      <p:cBhvr>
                                        <p:cTn id="27" dur="500"/>
                                        <p:tgtEl>
                                          <p:spTgt spid="13107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iterate type="wd">
                                    <p:tmPct val="100000"/>
                                  </p:iterate>
                                  <p:childTnLst>
                                    <p:set>
                                      <p:cBhvr>
                                        <p:cTn id="31" dur="1" fill="hold">
                                          <p:stCondLst>
                                            <p:cond delay="0"/>
                                          </p:stCondLst>
                                        </p:cTn>
                                        <p:tgtEl>
                                          <p:spTgt spid="131078"/>
                                        </p:tgtEl>
                                        <p:attrNameLst>
                                          <p:attrName>style.visibility</p:attrName>
                                        </p:attrNameLst>
                                      </p:cBhvr>
                                      <p:to>
                                        <p:strVal val="visible"/>
                                      </p:to>
                                    </p:set>
                                    <p:animEffect transition="in" filter="barn(outHorizontal)">
                                      <p:cBhvr>
                                        <p:cTn id="32" dur="3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build="p" autoUpdateAnimBg="0"/>
      <p:bldP spid="13107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395288" y="1341438"/>
            <a:ext cx="7991475" cy="4505325"/>
          </a:xfrm>
        </p:spPr>
        <p:txBody>
          <a:bodyPr/>
          <a:lstStyle/>
          <a:p>
            <a:pPr algn="just" eaLnBrk="1" hangingPunct="1">
              <a:buFont typeface="Wingdings" pitchFamily="2" charset="2"/>
              <a:buNone/>
            </a:pPr>
            <a:r>
              <a:rPr lang="zh-CN" altLang="en-US" sz="2800" b="1" smtClean="0">
                <a:latin typeface="Times New Roman" pitchFamily="18" charset="0"/>
              </a:rPr>
              <a:t>结论：</a:t>
            </a:r>
          </a:p>
          <a:p>
            <a:pPr algn="just" eaLnBrk="1" hangingPunct="1">
              <a:buFont typeface="Wingdings" pitchFamily="2" charset="2"/>
              <a:buNone/>
            </a:pP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）圆管内作</a:t>
            </a:r>
            <a:r>
              <a:rPr lang="zh-CN" altLang="en-US" sz="2800" b="1" smtClean="0">
                <a:solidFill>
                  <a:srgbClr val="FF0000"/>
                </a:solidFill>
                <a:latin typeface="Times New Roman" pitchFamily="18" charset="0"/>
              </a:rPr>
              <a:t>层流</a:t>
            </a:r>
            <a:r>
              <a:rPr lang="zh-CN" altLang="en-US" sz="2800" b="1" smtClean="0">
                <a:latin typeface="Times New Roman" pitchFamily="18" charset="0"/>
              </a:rPr>
              <a:t>流动的流体，距管中心0.707</a:t>
            </a:r>
            <a:r>
              <a:rPr lang="en-US" altLang="zh-CN" sz="2800" b="1" smtClean="0">
                <a:latin typeface="Times New Roman" pitchFamily="18" charset="0"/>
              </a:rPr>
              <a:t>R</a:t>
            </a:r>
            <a:r>
              <a:rPr lang="zh-CN" altLang="en-US" sz="2800" b="1" smtClean="0">
                <a:latin typeface="Times New Roman" pitchFamily="18" charset="0"/>
              </a:rPr>
              <a:t>处的流速等于截面上的平均流速。</a:t>
            </a:r>
          </a:p>
          <a:p>
            <a:pPr algn="just" eaLnBrk="1" hangingPunct="1">
              <a:buFont typeface="Wingdings" pitchFamily="2" charset="2"/>
              <a:buNone/>
            </a:pPr>
            <a:r>
              <a:rPr lang="zh-CN" altLang="en-US" sz="2800" b="1" smtClean="0">
                <a:latin typeface="Times New Roman" pitchFamily="18" charset="0"/>
              </a:rPr>
              <a:t>（2）同理如果管内是充分发展的</a:t>
            </a:r>
            <a:r>
              <a:rPr lang="zh-CN" altLang="en-US" sz="2800" b="1" smtClean="0">
                <a:solidFill>
                  <a:srgbClr val="FF0000"/>
                </a:solidFill>
                <a:latin typeface="Times New Roman" pitchFamily="18" charset="0"/>
              </a:rPr>
              <a:t>紊流</a:t>
            </a:r>
            <a:r>
              <a:rPr lang="zh-CN" altLang="en-US" sz="2800" b="1" smtClean="0">
                <a:latin typeface="Times New Roman" pitchFamily="18" charset="0"/>
              </a:rPr>
              <a:t>（湍流）流动，而且直管段大于50倍管径的情况下，可以测得距管中心0.762</a:t>
            </a:r>
            <a:r>
              <a:rPr lang="en-US" altLang="zh-CN" sz="2800" b="1" smtClean="0">
                <a:latin typeface="Times New Roman" pitchFamily="18" charset="0"/>
              </a:rPr>
              <a:t>R</a:t>
            </a:r>
            <a:r>
              <a:rPr lang="zh-CN" altLang="en-US" sz="2800" b="1" smtClean="0">
                <a:latin typeface="Times New Roman" pitchFamily="18" charset="0"/>
              </a:rPr>
              <a:t>处的流速近似等于平均流速。</a:t>
            </a:r>
          </a:p>
          <a:p>
            <a:pPr eaLnBrk="1" hangingPunct="1">
              <a:buFont typeface="Wingdings" pitchFamily="2" charset="2"/>
              <a:buNone/>
            </a:pPr>
            <a:endParaRPr lang="zh-CN" altLang="en-US" sz="2800" b="1"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32098">
                                            <p:txEl>
                                              <p:pRg st="0" end="0"/>
                                            </p:txEl>
                                          </p:spTgt>
                                        </p:tgtEl>
                                        <p:attrNameLst>
                                          <p:attrName>style.visibility</p:attrName>
                                        </p:attrNameLst>
                                      </p:cBhvr>
                                      <p:to>
                                        <p:strVal val="visible"/>
                                      </p:to>
                                    </p:set>
                                    <p:animEffect transition="in" filter="barn(outHorizontal)">
                                      <p:cBhvr>
                                        <p:cTn id="7" dur="300"/>
                                        <p:tgtEl>
                                          <p:spTgt spid="132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132098">
                                            <p:txEl>
                                              <p:pRg st="1" end="1"/>
                                            </p:txEl>
                                          </p:spTgt>
                                        </p:tgtEl>
                                        <p:attrNameLst>
                                          <p:attrName>style.visibility</p:attrName>
                                        </p:attrNameLst>
                                      </p:cBhvr>
                                      <p:to>
                                        <p:strVal val="visible"/>
                                      </p:to>
                                    </p:set>
                                    <p:animEffect transition="in" filter="barn(outHorizontal)">
                                      <p:cBhvr>
                                        <p:cTn id="12" dur="300"/>
                                        <p:tgtEl>
                                          <p:spTgt spid="132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132098">
                                            <p:txEl>
                                              <p:pRg st="2" end="2"/>
                                            </p:txEl>
                                          </p:spTgt>
                                        </p:tgtEl>
                                        <p:attrNameLst>
                                          <p:attrName>style.visibility</p:attrName>
                                        </p:attrNameLst>
                                      </p:cBhvr>
                                      <p:to>
                                        <p:strVal val="visible"/>
                                      </p:to>
                                    </p:set>
                                    <p:animEffect transition="in" filter="barn(outHorizontal)">
                                      <p:cBhvr>
                                        <p:cTn id="17" dur="300"/>
                                        <p:tgtEl>
                                          <p:spTgt spid="1320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ChangeArrowheads="1"/>
          </p:cNvSpPr>
          <p:nvPr>
            <p:ph type="body" idx="1"/>
          </p:nvPr>
        </p:nvSpPr>
        <p:spPr>
          <a:xfrm>
            <a:off x="468313" y="0"/>
            <a:ext cx="8077200" cy="5943600"/>
          </a:xfrm>
        </p:spPr>
        <p:txBody>
          <a:bodyPr/>
          <a:lstStyle/>
          <a:p>
            <a:pPr eaLnBrk="1" hangingPunct="1">
              <a:buFont typeface="Wingdings" pitchFamily="2" charset="2"/>
              <a:buNone/>
            </a:pPr>
            <a:r>
              <a:rPr lang="zh-CN" altLang="en-US" sz="2800" b="1" smtClean="0">
                <a:solidFill>
                  <a:srgbClr val="000000"/>
                </a:solidFill>
                <a:latin typeface="Times New Roman" pitchFamily="18" charset="0"/>
              </a:rPr>
              <a:t>     </a:t>
            </a:r>
          </a:p>
          <a:p>
            <a:pPr algn="just" eaLnBrk="1" hangingPunct="1">
              <a:buFont typeface="Wingdings" pitchFamily="2" charset="2"/>
              <a:buNone/>
            </a:pPr>
            <a:r>
              <a:rPr lang="zh-CN" altLang="en-US" sz="2800" b="1" smtClean="0">
                <a:solidFill>
                  <a:srgbClr val="000000"/>
                </a:solidFill>
                <a:latin typeface="Times New Roman" pitchFamily="18" charset="0"/>
              </a:rPr>
              <a:t>用皮托管测量流速存在的问题：</a:t>
            </a:r>
          </a:p>
          <a:p>
            <a:pPr algn="just" eaLnBrk="1" hangingPunct="1">
              <a:buFont typeface="Wingdings" pitchFamily="2" charset="2"/>
              <a:buNone/>
            </a:pPr>
            <a:r>
              <a:rPr lang="zh-CN" altLang="en-US" sz="2800" b="1" smtClean="0">
                <a:solidFill>
                  <a:srgbClr val="000000"/>
                </a:solidFill>
                <a:latin typeface="Times New Roman" pitchFamily="18" charset="0"/>
              </a:rPr>
              <a:t> </a:t>
            </a:r>
          </a:p>
          <a:p>
            <a:pPr algn="just" eaLnBrk="1" hangingPunct="1">
              <a:buFont typeface="Wingdings" pitchFamily="2" charset="2"/>
              <a:buNone/>
            </a:pPr>
            <a:r>
              <a:rPr lang="zh-CN" altLang="en-US" sz="2800" b="1" smtClean="0">
                <a:solidFill>
                  <a:srgbClr val="000000"/>
                </a:solidFill>
                <a:latin typeface="Times New Roman" pitchFamily="18" charset="0"/>
              </a:rPr>
              <a:t>1）准确度，安装方向；结构设计；变送器的精度。</a:t>
            </a:r>
          </a:p>
          <a:p>
            <a:pPr algn="just" eaLnBrk="1" hangingPunct="1">
              <a:buFont typeface="Wingdings" pitchFamily="2" charset="2"/>
              <a:buNone/>
            </a:pPr>
            <a:r>
              <a:rPr lang="zh-CN" altLang="en-US" sz="2800" b="1" smtClean="0">
                <a:solidFill>
                  <a:srgbClr val="000000"/>
                </a:solidFill>
                <a:latin typeface="Times New Roman" pitchFamily="18" charset="0"/>
              </a:rPr>
              <a:t>2） 抗腐蚀性问题。</a:t>
            </a:r>
          </a:p>
          <a:p>
            <a:pPr algn="just" eaLnBrk="1" hangingPunct="1">
              <a:buFont typeface="Wingdings" pitchFamily="2" charset="2"/>
              <a:buNone/>
            </a:pPr>
            <a:r>
              <a:rPr lang="zh-CN" altLang="en-US" sz="2800" b="1" smtClean="0">
                <a:solidFill>
                  <a:srgbClr val="000000"/>
                </a:solidFill>
                <a:latin typeface="Times New Roman" pitchFamily="18" charset="0"/>
              </a:rPr>
              <a:t>3） 安装、维护问题。</a:t>
            </a:r>
          </a:p>
          <a:p>
            <a:pPr algn="just" eaLnBrk="1" hangingPunct="1">
              <a:buFont typeface="Wingdings" pitchFamily="2" charset="2"/>
              <a:buNone/>
            </a:pPr>
            <a:r>
              <a:rPr lang="zh-CN" altLang="en-US" sz="2800" b="1" smtClean="0">
                <a:solidFill>
                  <a:srgbClr val="000000"/>
                </a:solidFill>
                <a:latin typeface="Times New Roman" pitchFamily="18" charset="0"/>
              </a:rPr>
              <a:t>     皮托管测量流速采用皮托管+差压变送 器来实现，无形中增加了安装的复杂性，</a:t>
            </a:r>
          </a:p>
          <a:p>
            <a:pPr algn="just" eaLnBrk="1" hangingPunct="1">
              <a:buFont typeface="Wingdings" pitchFamily="2" charset="2"/>
              <a:buNone/>
            </a:pPr>
            <a:r>
              <a:rPr lang="zh-CN" altLang="en-US" sz="2800" b="1" smtClean="0">
                <a:solidFill>
                  <a:srgbClr val="000000"/>
                </a:solidFill>
                <a:latin typeface="Times New Roman" pitchFamily="18" charset="0"/>
              </a:rPr>
              <a:t>4）含尘的气体测量不宜测量。 </a:t>
            </a:r>
          </a:p>
          <a:p>
            <a:pPr eaLnBrk="1" hangingPunct="1">
              <a:buFont typeface="Wingdings" pitchFamily="2" charset="2"/>
              <a:buNone/>
            </a:pPr>
            <a:endParaRPr lang="zh-CN" altLang="en-US" sz="2800" b="1" smtClean="0">
              <a:solidFill>
                <a:srgbClr val="000000"/>
              </a:solidFill>
              <a:latin typeface="Times New Roman" pitchFamily="18" charset="0"/>
            </a:endParaRPr>
          </a:p>
          <a:p>
            <a:pPr eaLnBrk="1" hangingPunct="1">
              <a:buFont typeface="Wingdings" pitchFamily="2" charset="2"/>
              <a:buNone/>
            </a:pPr>
            <a:endParaRPr lang="zh-CN" altLang="en-US" sz="2800" b="1" smtClean="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684213" y="333375"/>
            <a:ext cx="7467600" cy="4752975"/>
          </a:xfrm>
        </p:spPr>
        <p:txBody>
          <a:bodyPr rtlCol="0">
            <a:normAutofit lnSpcReduction="10000"/>
          </a:bodyPr>
          <a:lstStyle/>
          <a:p>
            <a:pPr eaLnBrk="1" fontAlgn="auto" hangingPunct="1">
              <a:lnSpc>
                <a:spcPct val="120000"/>
              </a:lnSpc>
              <a:spcBef>
                <a:spcPct val="0"/>
              </a:spcBef>
              <a:spcAft>
                <a:spcPts val="0"/>
              </a:spcAft>
              <a:buFont typeface="Wingdings" pitchFamily="2" charset="2"/>
              <a:buNone/>
              <a:defRPr/>
            </a:pPr>
            <a:r>
              <a:rPr lang="en-US" altLang="zh-CN" b="1" dirty="0" smtClean="0">
                <a:latin typeface="Times New Roman" pitchFamily="18" charset="0"/>
              </a:rPr>
              <a:t>2</a:t>
            </a:r>
            <a:r>
              <a:rPr lang="zh-CN" altLang="en-US" b="1" dirty="0" smtClean="0">
                <a:latin typeface="Times New Roman" pitchFamily="18" charset="0"/>
              </a:rPr>
              <a:t>、均速管 (动压平均管</a:t>
            </a:r>
            <a:r>
              <a:rPr lang="en-US" altLang="zh-CN" dirty="0" err="1" smtClean="0">
                <a:latin typeface="Times New Roman" pitchFamily="18" charset="0"/>
              </a:rPr>
              <a:t>Annubar</a:t>
            </a:r>
            <a:r>
              <a:rPr lang="en-US" altLang="zh-CN" dirty="0" smtClean="0">
                <a:latin typeface="Times New Roman" pitchFamily="18" charset="0"/>
              </a:rPr>
              <a:t> </a:t>
            </a:r>
            <a:r>
              <a:rPr lang="en-US" altLang="zh-CN" b="1" dirty="0">
                <a:latin typeface="Times New Roman" pitchFamily="18" charset="0"/>
              </a:rPr>
              <a:t>）</a:t>
            </a:r>
          </a:p>
          <a:p>
            <a:pPr eaLnBrk="1" fontAlgn="auto" hangingPunct="1">
              <a:lnSpc>
                <a:spcPct val="120000"/>
              </a:lnSpc>
              <a:spcBef>
                <a:spcPct val="0"/>
              </a:spcBef>
              <a:spcAft>
                <a:spcPts val="0"/>
              </a:spcAft>
              <a:buFont typeface="Wingdings" pitchFamily="2" charset="2"/>
              <a:buNone/>
              <a:defRPr/>
            </a:pPr>
            <a:endParaRPr lang="zh-CN" altLang="en-US" b="1" dirty="0">
              <a:latin typeface="Times New Roman" pitchFamily="18" charset="0"/>
            </a:endParaRPr>
          </a:p>
          <a:p>
            <a:pPr eaLnBrk="1" fontAlgn="auto" hangingPunct="1">
              <a:lnSpc>
                <a:spcPct val="150000"/>
              </a:lnSpc>
              <a:spcBef>
                <a:spcPct val="0"/>
              </a:spcBef>
              <a:spcAft>
                <a:spcPts val="0"/>
              </a:spcAft>
              <a:buFont typeface="Wingdings" pitchFamily="2" charset="2"/>
              <a:buNone/>
              <a:defRPr/>
            </a:pPr>
            <a:r>
              <a:rPr lang="zh-CN" altLang="en-US" sz="2800" b="1" dirty="0" smtClean="0">
                <a:latin typeface="Times New Roman" pitchFamily="18" charset="0"/>
              </a:rPr>
              <a:t>特点</a:t>
            </a:r>
            <a:r>
              <a:rPr lang="zh-CN" altLang="en-US" sz="2800" b="1" dirty="0">
                <a:latin typeface="Times New Roman" pitchFamily="18" charset="0"/>
              </a:rPr>
              <a:t>：测得的压差直接反映平均流速。</a:t>
            </a:r>
          </a:p>
          <a:p>
            <a:pPr eaLnBrk="1" fontAlgn="auto" hangingPunct="1">
              <a:lnSpc>
                <a:spcPct val="150000"/>
              </a:lnSpc>
              <a:spcBef>
                <a:spcPct val="0"/>
              </a:spcBef>
              <a:spcAft>
                <a:spcPts val="0"/>
              </a:spcAft>
              <a:defRPr/>
            </a:pPr>
            <a:r>
              <a:rPr lang="zh-CN" altLang="en-US" sz="2800" b="1" dirty="0">
                <a:latin typeface="Times New Roman" pitchFamily="18" charset="0"/>
              </a:rPr>
              <a:t>适用管径</a:t>
            </a:r>
            <a:r>
              <a:rPr lang="en-US" altLang="zh-CN" sz="2800" b="1" dirty="0">
                <a:latin typeface="Times New Roman" pitchFamily="18" charset="0"/>
              </a:rPr>
              <a:t>D：25~9000mm</a:t>
            </a:r>
            <a:r>
              <a:rPr lang="zh-CN" altLang="en-US" sz="2800" b="1" dirty="0">
                <a:latin typeface="Times New Roman" pitchFamily="18" charset="0"/>
              </a:rPr>
              <a:t>，</a:t>
            </a:r>
          </a:p>
          <a:p>
            <a:pPr eaLnBrk="1" fontAlgn="auto" hangingPunct="1">
              <a:lnSpc>
                <a:spcPct val="150000"/>
              </a:lnSpc>
              <a:spcBef>
                <a:spcPct val="0"/>
              </a:spcBef>
              <a:spcAft>
                <a:spcPts val="0"/>
              </a:spcAft>
              <a:defRPr/>
            </a:pPr>
            <a:r>
              <a:rPr lang="zh-CN" altLang="en-US" sz="2800" b="1" dirty="0">
                <a:latin typeface="Times New Roman" pitchFamily="18" charset="0"/>
              </a:rPr>
              <a:t>压力损失小，</a:t>
            </a:r>
          </a:p>
          <a:p>
            <a:pPr eaLnBrk="1" fontAlgn="auto" hangingPunct="1">
              <a:lnSpc>
                <a:spcPct val="150000"/>
              </a:lnSpc>
              <a:spcBef>
                <a:spcPct val="0"/>
              </a:spcBef>
              <a:spcAft>
                <a:spcPts val="0"/>
              </a:spcAft>
              <a:defRPr/>
            </a:pPr>
            <a:r>
              <a:rPr lang="zh-CN" altLang="en-US" sz="2800" b="1" dirty="0">
                <a:latin typeface="Times New Roman" pitchFamily="18" charset="0"/>
              </a:rPr>
              <a:t>准确度高，稳定性好</a:t>
            </a:r>
          </a:p>
          <a:p>
            <a:pPr eaLnBrk="1" fontAlgn="auto" hangingPunct="1">
              <a:lnSpc>
                <a:spcPct val="150000"/>
              </a:lnSpc>
              <a:spcBef>
                <a:spcPct val="0"/>
              </a:spcBef>
              <a:spcAft>
                <a:spcPts val="0"/>
              </a:spcAft>
              <a:defRPr/>
            </a:pPr>
            <a:r>
              <a:rPr lang="zh-CN" altLang="en-US" sz="2800" b="1" dirty="0">
                <a:latin typeface="Times New Roman" pitchFamily="18" charset="0"/>
              </a:rPr>
              <a:t>安装拆卸方便</a:t>
            </a:r>
          </a:p>
          <a:p>
            <a:pPr eaLnBrk="1" fontAlgn="auto" hangingPunct="1">
              <a:lnSpc>
                <a:spcPct val="150000"/>
              </a:lnSpc>
              <a:spcBef>
                <a:spcPct val="0"/>
              </a:spcBef>
              <a:spcAft>
                <a:spcPts val="0"/>
              </a:spcAft>
              <a:defRPr/>
            </a:pPr>
            <a:r>
              <a:rPr lang="zh-CN" altLang="en-US" sz="2800" b="1" dirty="0">
                <a:latin typeface="Times New Roman" pitchFamily="18" charset="0"/>
              </a:rPr>
              <a:t>适应与圆形及矩形管道</a:t>
            </a:r>
          </a:p>
          <a:p>
            <a:pPr eaLnBrk="1" fontAlgn="auto" hangingPunct="1">
              <a:lnSpc>
                <a:spcPct val="120000"/>
              </a:lnSpc>
              <a:spcBef>
                <a:spcPct val="0"/>
              </a:spcBef>
              <a:spcAft>
                <a:spcPts val="0"/>
              </a:spcAft>
              <a:buFont typeface="Wingdings" pitchFamily="2" charset="2"/>
              <a:buNone/>
              <a:defRPr/>
            </a:pPr>
            <a:endParaRPr lang="zh-CN" altLang="en-US" b="1" dirty="0">
              <a:latin typeface="Times New Roman" pitchFamily="18" charset="0"/>
            </a:endParaRPr>
          </a:p>
          <a:p>
            <a:pPr eaLnBrk="1" fontAlgn="auto" hangingPunct="1">
              <a:lnSpc>
                <a:spcPct val="120000"/>
              </a:lnSpc>
              <a:spcBef>
                <a:spcPct val="0"/>
              </a:spcBef>
              <a:spcAft>
                <a:spcPts val="0"/>
              </a:spcAft>
              <a:buFont typeface="Wingdings" pitchFamily="2" charset="2"/>
              <a:buNone/>
              <a:defRPr/>
            </a:pPr>
            <a:endParaRPr lang="zh-CN" altLang="en-US" b="1" dirty="0">
              <a:latin typeface="Times New Roman" pitchFamily="18" charset="0"/>
            </a:endParaRPr>
          </a:p>
        </p:txBody>
      </p:sp>
      <p:graphicFrame>
        <p:nvGraphicFramePr>
          <p:cNvPr id="18434" name="Object 2"/>
          <p:cNvGraphicFramePr>
            <a:graphicFrameLocks noChangeAspect="1"/>
          </p:cNvGraphicFramePr>
          <p:nvPr/>
        </p:nvGraphicFramePr>
        <p:xfrm>
          <a:off x="3348038" y="2708275"/>
          <a:ext cx="3232150" cy="571500"/>
        </p:xfrm>
        <a:graphic>
          <a:graphicData uri="http://schemas.openxmlformats.org/presentationml/2006/ole">
            <mc:AlternateContent xmlns:mc="http://schemas.openxmlformats.org/markup-compatibility/2006">
              <mc:Choice xmlns:v="urn:schemas-microsoft-com:vml" Requires="v">
                <p:oleObj spid="_x0000_s18447" name="Equation" r:id="rId3" imgW="1307880" imgH="241200" progId="Equation.DSMT4">
                  <p:embed/>
                </p:oleObj>
              </mc:Choice>
              <mc:Fallback>
                <p:oleObj name="Equation" r:id="rId3" imgW="130788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708275"/>
                        <a:ext cx="3232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9345" name="Group 2"/>
          <p:cNvGrpSpPr>
            <a:grpSpLocks/>
          </p:cNvGrpSpPr>
          <p:nvPr/>
        </p:nvGrpSpPr>
        <p:grpSpPr bwMode="auto">
          <a:xfrm>
            <a:off x="838200" y="2362200"/>
            <a:ext cx="3276600" cy="2206625"/>
            <a:chOff x="816" y="1968"/>
            <a:chExt cx="2064" cy="1390"/>
          </a:xfrm>
        </p:grpSpPr>
        <p:sp>
          <p:nvSpPr>
            <p:cNvPr id="569348" name="Oval 3"/>
            <p:cNvSpPr>
              <a:spLocks noChangeArrowheads="1"/>
            </p:cNvSpPr>
            <p:nvPr/>
          </p:nvSpPr>
          <p:spPr bwMode="auto">
            <a:xfrm>
              <a:off x="1077" y="1968"/>
              <a:ext cx="1390" cy="1390"/>
            </a:xfrm>
            <a:prstGeom prst="ellipse">
              <a:avLst/>
            </a:prstGeom>
            <a:solidFill>
              <a:srgbClr val="C0C0C0"/>
            </a:solidFill>
            <a:ln w="9525">
              <a:solidFill>
                <a:schemeClr val="tx1"/>
              </a:solidFill>
              <a:round/>
              <a:headEnd/>
              <a:tailEnd/>
            </a:ln>
          </p:spPr>
          <p:txBody>
            <a:bodyPr wrap="none" anchor="ctr"/>
            <a:lstStyle/>
            <a:p>
              <a:endParaRPr lang="zh-CN" altLang="en-US">
                <a:latin typeface="Calibri" pitchFamily="34" charset="0"/>
              </a:endParaRPr>
            </a:p>
          </p:txBody>
        </p:sp>
        <p:sp>
          <p:nvSpPr>
            <p:cNvPr id="569349" name="Oval 4"/>
            <p:cNvSpPr>
              <a:spLocks noChangeArrowheads="1"/>
            </p:cNvSpPr>
            <p:nvPr/>
          </p:nvSpPr>
          <p:spPr bwMode="auto">
            <a:xfrm>
              <a:off x="1130" y="2042"/>
              <a:ext cx="1270" cy="1270"/>
            </a:xfrm>
            <a:prstGeom prst="ellipse">
              <a:avLst/>
            </a:prstGeom>
            <a:solidFill>
              <a:srgbClr val="CCFFCC"/>
            </a:solidFill>
            <a:ln w="9525">
              <a:solidFill>
                <a:schemeClr val="tx1"/>
              </a:solidFill>
              <a:round/>
              <a:headEnd/>
              <a:tailEnd/>
            </a:ln>
          </p:spPr>
          <p:txBody>
            <a:bodyPr wrap="none" anchor="ctr"/>
            <a:lstStyle/>
            <a:p>
              <a:pPr algn="ctr"/>
              <a:endParaRPr kumimoji="1" lang="zh-CN" altLang="en-US">
                <a:latin typeface="Times New Roman" pitchFamily="18" charset="0"/>
              </a:endParaRPr>
            </a:p>
          </p:txBody>
        </p:sp>
        <p:sp>
          <p:nvSpPr>
            <p:cNvPr id="569350" name="Oval 5"/>
            <p:cNvSpPr>
              <a:spLocks noChangeArrowheads="1"/>
            </p:cNvSpPr>
            <p:nvPr/>
          </p:nvSpPr>
          <p:spPr bwMode="auto">
            <a:xfrm>
              <a:off x="1344" y="2256"/>
              <a:ext cx="816" cy="816"/>
            </a:xfrm>
            <a:prstGeom prst="ellipse">
              <a:avLst/>
            </a:prstGeom>
            <a:solidFill>
              <a:srgbClr val="FFFFFF"/>
            </a:solidFill>
            <a:ln w="9525">
              <a:solidFill>
                <a:schemeClr val="tx1"/>
              </a:solidFill>
              <a:round/>
              <a:headEnd/>
              <a:tailEnd/>
            </a:ln>
          </p:spPr>
          <p:txBody>
            <a:bodyPr wrap="none" anchor="ctr"/>
            <a:lstStyle/>
            <a:p>
              <a:endParaRPr lang="zh-CN" altLang="en-US">
                <a:latin typeface="Calibri" pitchFamily="34" charset="0"/>
              </a:endParaRPr>
            </a:p>
          </p:txBody>
        </p:sp>
        <p:sp>
          <p:nvSpPr>
            <p:cNvPr id="569351" name="Rectangle 6"/>
            <p:cNvSpPr>
              <a:spLocks noChangeArrowheads="1"/>
            </p:cNvSpPr>
            <p:nvPr/>
          </p:nvSpPr>
          <p:spPr bwMode="auto">
            <a:xfrm>
              <a:off x="1689" y="2052"/>
              <a:ext cx="147" cy="1206"/>
            </a:xfrm>
            <a:prstGeom prst="rect">
              <a:avLst/>
            </a:prstGeom>
            <a:solidFill>
              <a:srgbClr val="CC99FF"/>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569352" name="AutoShape 7"/>
            <p:cNvSpPr>
              <a:spLocks noChangeArrowheads="1"/>
            </p:cNvSpPr>
            <p:nvPr/>
          </p:nvSpPr>
          <p:spPr bwMode="auto">
            <a:xfrm>
              <a:off x="1689" y="3255"/>
              <a:ext cx="147"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55 w 21600"/>
                <a:gd name="T13" fmla="*/ 4500 h 21600"/>
                <a:gd name="T14" fmla="*/ 17045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FF"/>
            </a:solidFill>
            <a:ln w="9525">
              <a:solidFill>
                <a:schemeClr val="tx1"/>
              </a:solidFill>
              <a:miter lim="800000"/>
              <a:headEnd/>
              <a:tailEnd/>
            </a:ln>
          </p:spPr>
          <p:txBody>
            <a:bodyPr wrap="none" anchor="ctr"/>
            <a:lstStyle/>
            <a:p>
              <a:endParaRPr lang="zh-CN" altLang="en-US"/>
            </a:p>
          </p:txBody>
        </p:sp>
        <p:sp>
          <p:nvSpPr>
            <p:cNvPr id="569353" name="Rectangle 8"/>
            <p:cNvSpPr>
              <a:spLocks noChangeArrowheads="1"/>
            </p:cNvSpPr>
            <p:nvPr/>
          </p:nvSpPr>
          <p:spPr bwMode="auto">
            <a:xfrm>
              <a:off x="1689" y="2064"/>
              <a:ext cx="147" cy="338"/>
            </a:xfrm>
            <a:prstGeom prst="rect">
              <a:avLst/>
            </a:prstGeom>
            <a:solidFill>
              <a:srgbClr val="CC99FF"/>
            </a:solidFill>
            <a:ln w="9525">
              <a:solidFill>
                <a:schemeClr val="tx1"/>
              </a:solidFill>
              <a:miter lim="800000"/>
              <a:headEnd/>
              <a:tailEnd/>
            </a:ln>
          </p:spPr>
          <p:txBody>
            <a:bodyPr wrap="none" anchor="ctr"/>
            <a:lstStyle/>
            <a:p>
              <a:pPr algn="ctr"/>
              <a:endParaRPr kumimoji="1" lang="zh-CN" altLang="en-US">
                <a:latin typeface="Times New Roman" pitchFamily="18" charset="0"/>
              </a:endParaRPr>
            </a:p>
          </p:txBody>
        </p:sp>
        <p:sp>
          <p:nvSpPr>
            <p:cNvPr id="569354" name="Rectangle 9"/>
            <p:cNvSpPr>
              <a:spLocks noChangeArrowheads="1"/>
            </p:cNvSpPr>
            <p:nvPr/>
          </p:nvSpPr>
          <p:spPr bwMode="auto">
            <a:xfrm>
              <a:off x="1692" y="2923"/>
              <a:ext cx="147" cy="338"/>
            </a:xfrm>
            <a:prstGeom prst="rect">
              <a:avLst/>
            </a:prstGeom>
            <a:solidFill>
              <a:srgbClr val="CC99FF"/>
            </a:solidFill>
            <a:ln w="9525">
              <a:solidFill>
                <a:schemeClr val="tx1"/>
              </a:solidFill>
              <a:miter lim="800000"/>
              <a:headEnd/>
              <a:tailEnd/>
            </a:ln>
          </p:spPr>
          <p:txBody>
            <a:bodyPr wrap="none" anchor="ctr"/>
            <a:lstStyle/>
            <a:p>
              <a:pPr algn="ctr"/>
              <a:endParaRPr kumimoji="1" lang="zh-CN" altLang="en-US">
                <a:latin typeface="Times New Roman" pitchFamily="18" charset="0"/>
              </a:endParaRPr>
            </a:p>
          </p:txBody>
        </p:sp>
        <p:grpSp>
          <p:nvGrpSpPr>
            <p:cNvPr id="569355" name="Group 10"/>
            <p:cNvGrpSpPr>
              <a:grpSpLocks/>
            </p:cNvGrpSpPr>
            <p:nvPr/>
          </p:nvGrpSpPr>
          <p:grpSpPr bwMode="auto">
            <a:xfrm>
              <a:off x="1744" y="2052"/>
              <a:ext cx="53" cy="338"/>
              <a:chOff x="2685" y="3166"/>
              <a:chExt cx="53" cy="338"/>
            </a:xfrm>
          </p:grpSpPr>
          <p:sp>
            <p:nvSpPr>
              <p:cNvPr id="569362" name="Rectangle 11"/>
              <p:cNvSpPr>
                <a:spLocks noChangeArrowheads="1"/>
              </p:cNvSpPr>
              <p:nvPr/>
            </p:nvSpPr>
            <p:spPr bwMode="auto">
              <a:xfrm>
                <a:off x="2685" y="3166"/>
                <a:ext cx="51" cy="338"/>
              </a:xfrm>
              <a:prstGeom prst="rect">
                <a:avLst/>
              </a:prstGeom>
              <a:solidFill>
                <a:srgbClr val="FFFFFF"/>
              </a:solidFill>
              <a:ln w="9525">
                <a:solidFill>
                  <a:schemeClr val="tx1"/>
                </a:solidFill>
                <a:miter lim="800000"/>
                <a:headEnd/>
                <a:tailEnd/>
              </a:ln>
            </p:spPr>
            <p:txBody>
              <a:bodyPr wrap="none" anchor="ctr"/>
              <a:lstStyle/>
              <a:p>
                <a:pPr algn="ctr"/>
                <a:endParaRPr kumimoji="1" lang="zh-CN" altLang="en-US">
                  <a:latin typeface="Times New Roman" pitchFamily="18" charset="0"/>
                </a:endParaRPr>
              </a:p>
            </p:txBody>
          </p:sp>
          <p:sp>
            <p:nvSpPr>
              <p:cNvPr id="569363" name="Oval 12"/>
              <p:cNvSpPr>
                <a:spLocks noChangeArrowheads="1"/>
              </p:cNvSpPr>
              <p:nvPr/>
            </p:nvSpPr>
            <p:spPr bwMode="auto">
              <a:xfrm>
                <a:off x="2688" y="3216"/>
                <a:ext cx="50" cy="50"/>
              </a:xfrm>
              <a:prstGeom prst="ellipse">
                <a:avLst/>
              </a:prstGeom>
              <a:solidFill>
                <a:schemeClr val="accent1"/>
              </a:solidFill>
              <a:ln w="9525">
                <a:solidFill>
                  <a:srgbClr val="CCFFFF"/>
                </a:solidFill>
                <a:round/>
                <a:headEnd/>
                <a:tailEnd/>
              </a:ln>
            </p:spPr>
            <p:txBody>
              <a:bodyPr wrap="none" anchor="ctr"/>
              <a:lstStyle/>
              <a:p>
                <a:endParaRPr lang="zh-CN" altLang="en-US">
                  <a:latin typeface="Calibri" pitchFamily="34" charset="0"/>
                </a:endParaRPr>
              </a:p>
            </p:txBody>
          </p:sp>
          <p:sp>
            <p:nvSpPr>
              <p:cNvPr id="569364" name="Oval 13"/>
              <p:cNvSpPr>
                <a:spLocks noChangeArrowheads="1"/>
              </p:cNvSpPr>
              <p:nvPr/>
            </p:nvSpPr>
            <p:spPr bwMode="auto">
              <a:xfrm>
                <a:off x="2688" y="3406"/>
                <a:ext cx="50" cy="50"/>
              </a:xfrm>
              <a:prstGeom prst="ellipse">
                <a:avLst/>
              </a:prstGeom>
              <a:solidFill>
                <a:schemeClr val="accent1"/>
              </a:solidFill>
              <a:ln w="9525">
                <a:solidFill>
                  <a:srgbClr val="CCFFFF"/>
                </a:solidFill>
                <a:round/>
                <a:headEnd/>
                <a:tailEnd/>
              </a:ln>
            </p:spPr>
            <p:txBody>
              <a:bodyPr wrap="none" anchor="ctr"/>
              <a:lstStyle/>
              <a:p>
                <a:endParaRPr lang="zh-CN" altLang="en-US">
                  <a:latin typeface="Calibri" pitchFamily="34" charset="0"/>
                </a:endParaRPr>
              </a:p>
            </p:txBody>
          </p:sp>
        </p:grpSp>
        <p:grpSp>
          <p:nvGrpSpPr>
            <p:cNvPr id="569356" name="Group 14"/>
            <p:cNvGrpSpPr>
              <a:grpSpLocks/>
            </p:cNvGrpSpPr>
            <p:nvPr/>
          </p:nvGrpSpPr>
          <p:grpSpPr bwMode="auto">
            <a:xfrm>
              <a:off x="1740" y="2926"/>
              <a:ext cx="53" cy="338"/>
              <a:chOff x="2685" y="3166"/>
              <a:chExt cx="53" cy="338"/>
            </a:xfrm>
          </p:grpSpPr>
          <p:sp>
            <p:nvSpPr>
              <p:cNvPr id="569359" name="Rectangle 15"/>
              <p:cNvSpPr>
                <a:spLocks noChangeArrowheads="1"/>
              </p:cNvSpPr>
              <p:nvPr/>
            </p:nvSpPr>
            <p:spPr bwMode="auto">
              <a:xfrm>
                <a:off x="2685" y="3166"/>
                <a:ext cx="51" cy="338"/>
              </a:xfrm>
              <a:prstGeom prst="rect">
                <a:avLst/>
              </a:prstGeom>
              <a:solidFill>
                <a:srgbClr val="FFFFFF"/>
              </a:solidFill>
              <a:ln w="9525">
                <a:solidFill>
                  <a:schemeClr val="tx1"/>
                </a:solidFill>
                <a:miter lim="800000"/>
                <a:headEnd/>
                <a:tailEnd/>
              </a:ln>
            </p:spPr>
            <p:txBody>
              <a:bodyPr wrap="none" anchor="ctr"/>
              <a:lstStyle/>
              <a:p>
                <a:pPr algn="ctr"/>
                <a:endParaRPr kumimoji="1" lang="zh-CN" altLang="en-US">
                  <a:latin typeface="Times New Roman" pitchFamily="18" charset="0"/>
                </a:endParaRPr>
              </a:p>
            </p:txBody>
          </p:sp>
          <p:sp>
            <p:nvSpPr>
              <p:cNvPr id="569360" name="Oval 16"/>
              <p:cNvSpPr>
                <a:spLocks noChangeArrowheads="1"/>
              </p:cNvSpPr>
              <p:nvPr/>
            </p:nvSpPr>
            <p:spPr bwMode="auto">
              <a:xfrm>
                <a:off x="2688" y="3216"/>
                <a:ext cx="50" cy="50"/>
              </a:xfrm>
              <a:prstGeom prst="ellipse">
                <a:avLst/>
              </a:prstGeom>
              <a:solidFill>
                <a:schemeClr val="accent1"/>
              </a:solidFill>
              <a:ln w="9525">
                <a:solidFill>
                  <a:srgbClr val="CCFFFF"/>
                </a:solidFill>
                <a:round/>
                <a:headEnd/>
                <a:tailEnd/>
              </a:ln>
            </p:spPr>
            <p:txBody>
              <a:bodyPr wrap="none" anchor="ctr"/>
              <a:lstStyle/>
              <a:p>
                <a:endParaRPr lang="zh-CN" altLang="en-US">
                  <a:latin typeface="Calibri" pitchFamily="34" charset="0"/>
                </a:endParaRPr>
              </a:p>
            </p:txBody>
          </p:sp>
          <p:sp>
            <p:nvSpPr>
              <p:cNvPr id="569361" name="Oval 17"/>
              <p:cNvSpPr>
                <a:spLocks noChangeArrowheads="1"/>
              </p:cNvSpPr>
              <p:nvPr/>
            </p:nvSpPr>
            <p:spPr bwMode="auto">
              <a:xfrm>
                <a:off x="2688" y="3406"/>
                <a:ext cx="50" cy="50"/>
              </a:xfrm>
              <a:prstGeom prst="ellipse">
                <a:avLst/>
              </a:prstGeom>
              <a:solidFill>
                <a:schemeClr val="accent1"/>
              </a:solidFill>
              <a:ln w="9525">
                <a:solidFill>
                  <a:srgbClr val="CCFFFF"/>
                </a:solidFill>
                <a:round/>
                <a:headEnd/>
                <a:tailEnd/>
              </a:ln>
            </p:spPr>
            <p:txBody>
              <a:bodyPr wrap="none" anchor="ctr"/>
              <a:lstStyle/>
              <a:p>
                <a:endParaRPr lang="zh-CN" altLang="en-US">
                  <a:latin typeface="Calibri" pitchFamily="34" charset="0"/>
                </a:endParaRPr>
              </a:p>
            </p:txBody>
          </p:sp>
        </p:grpSp>
        <p:sp>
          <p:nvSpPr>
            <p:cNvPr id="569357" name="Line 18"/>
            <p:cNvSpPr>
              <a:spLocks noChangeShapeType="1"/>
            </p:cNvSpPr>
            <p:nvPr/>
          </p:nvSpPr>
          <p:spPr bwMode="auto">
            <a:xfrm>
              <a:off x="1767" y="2400"/>
              <a:ext cx="0" cy="528"/>
            </a:xfrm>
            <a:prstGeom prst="line">
              <a:avLst/>
            </a:prstGeom>
            <a:noFill/>
            <a:ln w="9525">
              <a:solidFill>
                <a:schemeClr val="tx1"/>
              </a:solidFill>
              <a:round/>
              <a:headEnd/>
              <a:tailEnd/>
            </a:ln>
          </p:spPr>
          <p:txBody>
            <a:bodyPr/>
            <a:lstStyle/>
            <a:p>
              <a:endParaRPr lang="zh-CN" altLang="en-US"/>
            </a:p>
          </p:txBody>
        </p:sp>
        <p:sp>
          <p:nvSpPr>
            <p:cNvPr id="569358" name="Line 19"/>
            <p:cNvSpPr>
              <a:spLocks noChangeShapeType="1"/>
            </p:cNvSpPr>
            <p:nvPr/>
          </p:nvSpPr>
          <p:spPr bwMode="auto">
            <a:xfrm>
              <a:off x="816" y="2658"/>
              <a:ext cx="2064" cy="0"/>
            </a:xfrm>
            <a:prstGeom prst="line">
              <a:avLst/>
            </a:prstGeom>
            <a:noFill/>
            <a:ln w="9525">
              <a:solidFill>
                <a:schemeClr val="tx1"/>
              </a:solidFill>
              <a:prstDash val="lgDashDot"/>
              <a:round/>
              <a:headEnd/>
              <a:tailEnd/>
            </a:ln>
          </p:spPr>
          <p:txBody>
            <a:bodyPr/>
            <a:lstStyle/>
            <a:p>
              <a:endParaRPr lang="zh-CN" altLang="en-US"/>
            </a:p>
          </p:txBody>
        </p:sp>
      </p:grpSp>
      <p:pic>
        <p:nvPicPr>
          <p:cNvPr id="569346" name="Picture 20" descr="d22一体化均速管"/>
          <p:cNvPicPr>
            <a:picLocks noChangeAspect="1" noChangeArrowheads="1"/>
          </p:cNvPicPr>
          <p:nvPr/>
        </p:nvPicPr>
        <p:blipFill>
          <a:blip r:embed="rId2"/>
          <a:srcRect/>
          <a:stretch>
            <a:fillRect/>
          </a:stretch>
        </p:blipFill>
        <p:spPr bwMode="auto">
          <a:xfrm>
            <a:off x="4716463" y="1196975"/>
            <a:ext cx="3049587" cy="4537075"/>
          </a:xfrm>
          <a:prstGeom prst="rect">
            <a:avLst/>
          </a:prstGeom>
          <a:noFill/>
          <a:ln w="9525">
            <a:noFill/>
            <a:miter lim="800000"/>
            <a:headEnd/>
            <a:tailEnd/>
          </a:ln>
        </p:spPr>
      </p:pic>
      <p:sp>
        <p:nvSpPr>
          <p:cNvPr id="569347" name="Text Box 21"/>
          <p:cNvSpPr txBox="1">
            <a:spLocks noChangeArrowheads="1"/>
          </p:cNvSpPr>
          <p:nvPr/>
        </p:nvSpPr>
        <p:spPr bwMode="auto">
          <a:xfrm>
            <a:off x="4859338" y="188913"/>
            <a:ext cx="3097212" cy="579437"/>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一体化均速管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2" name="Object 2"/>
          <p:cNvGraphicFramePr>
            <a:graphicFrameLocks noChangeAspect="1"/>
          </p:cNvGraphicFramePr>
          <p:nvPr/>
        </p:nvGraphicFramePr>
        <p:xfrm>
          <a:off x="1643063" y="3817938"/>
          <a:ext cx="6124575" cy="1257300"/>
        </p:xfrm>
        <a:graphic>
          <a:graphicData uri="http://schemas.openxmlformats.org/presentationml/2006/ole">
            <mc:AlternateContent xmlns:mc="http://schemas.openxmlformats.org/markup-compatibility/2006">
              <mc:Choice xmlns:v="urn:schemas-microsoft-com:vml" Requires="v">
                <p:oleObj spid="_x0000_s4137" name="Equation" r:id="rId3" imgW="1765080" imgH="444240" progId="Equation.DSMT4">
                  <p:embed/>
                </p:oleObj>
              </mc:Choice>
              <mc:Fallback>
                <p:oleObj name="Equation" r:id="rId3" imgW="176508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3817938"/>
                        <a:ext cx="6124575"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3" name="Object 3"/>
          <p:cNvGraphicFramePr>
            <a:graphicFrameLocks noChangeAspect="1"/>
          </p:cNvGraphicFramePr>
          <p:nvPr/>
        </p:nvGraphicFramePr>
        <p:xfrm>
          <a:off x="1071563" y="2000250"/>
          <a:ext cx="6296025" cy="1608138"/>
        </p:xfrm>
        <a:graphic>
          <a:graphicData uri="http://schemas.openxmlformats.org/presentationml/2006/ole">
            <mc:AlternateContent xmlns:mc="http://schemas.openxmlformats.org/markup-compatibility/2006">
              <mc:Choice xmlns:v="urn:schemas-microsoft-com:vml" Requires="v">
                <p:oleObj spid="_x0000_s4138" name="Equation" r:id="rId5" imgW="3098520" imgH="698400" progId="Equation.DSMT4">
                  <p:embed/>
                </p:oleObj>
              </mc:Choice>
              <mc:Fallback>
                <p:oleObj name="Equation" r:id="rId5" imgW="3098520" imgH="698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2000250"/>
                        <a:ext cx="6296025" cy="160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4" name="Text Box 6"/>
          <p:cNvSpPr txBox="1">
            <a:spLocks noChangeArrowheads="1"/>
          </p:cNvSpPr>
          <p:nvPr/>
        </p:nvSpPr>
        <p:spPr bwMode="auto">
          <a:xfrm>
            <a:off x="-285750" y="285750"/>
            <a:ext cx="5905500" cy="792163"/>
          </a:xfrm>
          <a:prstGeom prst="rect">
            <a:avLst/>
          </a:prstGeom>
          <a:noFill/>
          <a:ln w="9525">
            <a:noFill/>
            <a:miter lim="800000"/>
            <a:headEnd/>
            <a:tailEnd/>
          </a:ln>
        </p:spPr>
        <p:txBody>
          <a:bodyPr/>
          <a:lstStyle/>
          <a:p>
            <a:pPr>
              <a:spcBef>
                <a:spcPct val="50000"/>
              </a:spcBef>
            </a:pPr>
            <a:r>
              <a:rPr kumimoji="1" lang="zh-CN" altLang="en-US" sz="2800" b="1">
                <a:latin typeface="Times New Roman" pitchFamily="18" charset="0"/>
              </a:rPr>
              <a:t>         （3）平均流速的计算</a:t>
            </a:r>
          </a:p>
          <a:p>
            <a:pPr>
              <a:spcBef>
                <a:spcPct val="30000"/>
              </a:spcBef>
            </a:pPr>
            <a:endParaRPr kumimoji="1" lang="en-US" altLang="zh-CN" sz="2800" b="1">
              <a:latin typeface="Times New Roman" pitchFamily="18" charset="0"/>
            </a:endParaRPr>
          </a:p>
        </p:txBody>
      </p:sp>
      <p:graphicFrame>
        <p:nvGraphicFramePr>
          <p:cNvPr id="119815" name="Object 4"/>
          <p:cNvGraphicFramePr>
            <a:graphicFrameLocks noChangeAspect="1"/>
          </p:cNvGraphicFramePr>
          <p:nvPr/>
        </p:nvGraphicFramePr>
        <p:xfrm>
          <a:off x="1571625" y="1071563"/>
          <a:ext cx="1081088" cy="1047750"/>
        </p:xfrm>
        <a:graphic>
          <a:graphicData uri="http://schemas.openxmlformats.org/presentationml/2006/ole">
            <mc:AlternateContent xmlns:mc="http://schemas.openxmlformats.org/markup-compatibility/2006">
              <mc:Choice xmlns:v="urn:schemas-microsoft-com:vml" Requires="v">
                <p:oleObj spid="_x0000_s4139" name="Equation" r:id="rId7" imgW="406080" imgH="393480" progId="Equation.3">
                  <p:embed/>
                </p:oleObj>
              </mc:Choice>
              <mc:Fallback>
                <p:oleObj name="Equation" r:id="rId7" imgW="40608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1071563"/>
                        <a:ext cx="1081088"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iterate type="wd">
                                    <p:tmPct val="100000"/>
                                  </p:iterate>
                                  <p:childTnLst>
                                    <p:set>
                                      <p:cBhvr>
                                        <p:cTn id="6" dur="1" fill="hold">
                                          <p:stCondLst>
                                            <p:cond delay="0"/>
                                          </p:stCondLst>
                                        </p:cTn>
                                        <p:tgtEl>
                                          <p:spTgt spid="119814">
                                            <p:txEl>
                                              <p:pRg st="0" end="0"/>
                                            </p:txEl>
                                          </p:spTgt>
                                        </p:tgtEl>
                                        <p:attrNameLst>
                                          <p:attrName>style.visibility</p:attrName>
                                        </p:attrNameLst>
                                      </p:cBhvr>
                                      <p:to>
                                        <p:strVal val="visible"/>
                                      </p:to>
                                    </p:set>
                                    <p:animEffect transition="in" filter="barn(outVertical)">
                                      <p:cBhvr>
                                        <p:cTn id="7" dur="300"/>
                                        <p:tgtEl>
                                          <p:spTgt spid="1198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barn(outHorizontal)">
                                      <p:cBhvr>
                                        <p:cTn id="12" dur="500"/>
                                        <p:tgtEl>
                                          <p:spTgt spid="1198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barn(outHorizontal)">
                                      <p:cBhvr>
                                        <p:cTn id="17" dur="500"/>
                                        <p:tgtEl>
                                          <p:spTgt spid="1198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19812"/>
                                        </p:tgtEl>
                                        <p:attrNameLst>
                                          <p:attrName>style.visibility</p:attrName>
                                        </p:attrNameLst>
                                      </p:cBhvr>
                                      <p:to>
                                        <p:strVal val="visible"/>
                                      </p:to>
                                    </p:set>
                                    <p:animEffect transition="in" filter="barn(outHorizontal)">
                                      <p:cBhvr>
                                        <p:cTn id="22"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611560" y="1428750"/>
            <a:ext cx="7630740" cy="2087563"/>
          </a:xfrm>
        </p:spPr>
        <p:txBody>
          <a:bodyPr/>
          <a:lstStyle/>
          <a:p>
            <a:pPr eaLnBrk="1" hangingPunct="1">
              <a:buFont typeface="Wingdings" pitchFamily="2" charset="2"/>
              <a:buNone/>
            </a:pPr>
            <a:r>
              <a:rPr lang="zh-CN" altLang="en-US" sz="2400" b="1" smtClean="0"/>
              <a:t>     原理：将菱形截面的检测杆沿管道直径方向插入管道，在对着来流方向开一些孔（一般为四个）用来侧全压，在检测杆中间位置背着来流方向开一测量静压的圆孔。</a:t>
            </a:r>
          </a:p>
          <a:p>
            <a:pPr eaLnBrk="1" hangingPunct="1">
              <a:buFont typeface="Wingdings" pitchFamily="2" charset="2"/>
              <a:buNone/>
            </a:pPr>
            <a:endParaRPr lang="zh-CN" altLang="en-US" sz="2400" b="1" smtClean="0"/>
          </a:p>
          <a:p>
            <a:pPr eaLnBrk="1" hangingPunct="1">
              <a:buFont typeface="Wingdings" pitchFamily="2" charset="2"/>
              <a:buNone/>
            </a:pPr>
            <a:endParaRPr lang="zh-CN" altLang="en-US" sz="2400" b="1" smtClean="0"/>
          </a:p>
        </p:txBody>
      </p:sp>
      <p:graphicFrame>
        <p:nvGraphicFramePr>
          <p:cNvPr id="138243" name="Object 2"/>
          <p:cNvGraphicFramePr>
            <a:graphicFrameLocks noChangeAspect="1"/>
          </p:cNvGraphicFramePr>
          <p:nvPr/>
        </p:nvGraphicFramePr>
        <p:xfrm>
          <a:off x="1357313" y="3071813"/>
          <a:ext cx="5975350" cy="1223962"/>
        </p:xfrm>
        <a:graphic>
          <a:graphicData uri="http://schemas.openxmlformats.org/presentationml/2006/ole">
            <mc:AlternateContent xmlns:mc="http://schemas.openxmlformats.org/markup-compatibility/2006">
              <mc:Choice xmlns:v="urn:schemas-microsoft-com:vml" Requires="v">
                <p:oleObj spid="_x0000_s19471" name="Microsoft 公式 3.0" r:id="rId3" imgW="2171520" imgH="469800" progId="Equation.3">
                  <p:embed/>
                </p:oleObj>
              </mc:Choice>
              <mc:Fallback>
                <p:oleObj name="Microsoft 公式 3.0" r:id="rId3" imgW="217152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3071813"/>
                        <a:ext cx="5975350"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barn(outHorizontal)">
                                      <p:cBhvr>
                                        <p:cTn id="7" dur="300"/>
                                        <p:tgtEl>
                                          <p:spTgt spid="138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 calcmode="lin" valueType="num">
                                      <p:cBhvr>
                                        <p:cTn id="12" dur="500" fill="hold"/>
                                        <p:tgtEl>
                                          <p:spTgt spid="138243"/>
                                        </p:tgtEl>
                                        <p:attrNameLst>
                                          <p:attrName>ppt_w</p:attrName>
                                        </p:attrNameLst>
                                      </p:cBhvr>
                                      <p:tavLst>
                                        <p:tav tm="0">
                                          <p:val>
                                            <p:fltVal val="0"/>
                                          </p:val>
                                        </p:tav>
                                        <p:tav tm="100000">
                                          <p:val>
                                            <p:strVal val="#ppt_w"/>
                                          </p:val>
                                        </p:tav>
                                      </p:tavLst>
                                    </p:anim>
                                    <p:anim calcmode="lin" valueType="num">
                                      <p:cBhvr>
                                        <p:cTn id="13" dur="500" fill="hold"/>
                                        <p:tgtEl>
                                          <p:spTgt spid="1382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r>
              <a:rPr lang="en-US" altLang="zh-CN" sz="2800" b="1" smtClean="0"/>
              <a:t>3</a:t>
            </a:r>
            <a:r>
              <a:rPr lang="zh-CN" altLang="en-US" sz="2800" b="1" smtClean="0"/>
              <a:t>、弯管流量计</a:t>
            </a:r>
          </a:p>
        </p:txBody>
      </p:sp>
      <p:sp>
        <p:nvSpPr>
          <p:cNvPr id="3" name="内容占位符 2"/>
          <p:cNvSpPr>
            <a:spLocks noGrp="1"/>
          </p:cNvSpPr>
          <p:nvPr>
            <p:ph idx="1"/>
          </p:nvPr>
        </p:nvSpPr>
        <p:spPr>
          <a:xfrm>
            <a:off x="357188" y="1285875"/>
            <a:ext cx="5472112" cy="4929188"/>
          </a:xfrm>
        </p:spPr>
        <p:txBody>
          <a:bodyPr/>
          <a:lstStyle/>
          <a:p>
            <a:pPr eaLnBrk="1" hangingPunct="1">
              <a:lnSpc>
                <a:spcPts val="3100"/>
              </a:lnSpc>
            </a:pPr>
            <a:r>
              <a:rPr lang="zh-CN" altLang="en-US" sz="2400" b="1" smtClean="0"/>
              <a:t>弯管传感器是利用</a:t>
            </a:r>
            <a:r>
              <a:rPr lang="zh-CN" altLang="en-US" sz="2400" b="1" smtClean="0">
                <a:solidFill>
                  <a:srgbClr val="FF0000"/>
                </a:solidFill>
              </a:rPr>
              <a:t>流体的惯性原理</a:t>
            </a:r>
            <a:r>
              <a:rPr lang="zh-CN" altLang="en-US" sz="2400" b="1" smtClean="0"/>
              <a:t>产生差压的。</a:t>
            </a:r>
            <a:endParaRPr lang="en-US" altLang="zh-CN" sz="2400" b="1" smtClean="0"/>
          </a:p>
          <a:p>
            <a:pPr eaLnBrk="1" hangingPunct="1">
              <a:lnSpc>
                <a:spcPts val="3100"/>
              </a:lnSpc>
            </a:pPr>
            <a:r>
              <a:rPr lang="zh-CN" altLang="en-US" sz="2400" b="1" smtClean="0"/>
              <a:t>当流体通过弯管时，由于受弯管的约束流体被迫作类似的圆周运动，</a:t>
            </a:r>
            <a:r>
              <a:rPr lang="zh-CN" altLang="en-US" sz="2400" b="1" smtClean="0">
                <a:solidFill>
                  <a:srgbClr val="FF0000"/>
                </a:solidFill>
              </a:rPr>
              <a:t>流体在作圆周运动时产生的离心力作用</a:t>
            </a:r>
            <a:r>
              <a:rPr lang="zh-CN" altLang="en-US" sz="2400" b="1" smtClean="0"/>
              <a:t>于弯管的内外两侧，使弯管传感器内外两侧之间产生一个压力差。</a:t>
            </a:r>
            <a:endParaRPr lang="en-US" altLang="zh-CN" sz="2400" b="1" smtClean="0"/>
          </a:p>
          <a:p>
            <a:pPr eaLnBrk="1" hangingPunct="1">
              <a:lnSpc>
                <a:spcPts val="3100"/>
              </a:lnSpc>
            </a:pPr>
            <a:r>
              <a:rPr lang="zh-CN" altLang="en-US" sz="2400" b="1" smtClean="0"/>
              <a:t>该压力差</a:t>
            </a:r>
            <a:r>
              <a:rPr lang="en-US" altLang="zh-CN" sz="2400" b="1" smtClean="0"/>
              <a:t>(</a:t>
            </a:r>
            <a:r>
              <a:rPr lang="zh-CN" altLang="en-US" sz="2400" b="1" smtClean="0"/>
              <a:t>也就是压差值</a:t>
            </a:r>
            <a:r>
              <a:rPr lang="en-US" altLang="zh-CN" sz="2400" b="1" smtClean="0"/>
              <a:t>)</a:t>
            </a:r>
            <a:r>
              <a:rPr lang="zh-CN" altLang="en-US" sz="2400" b="1" smtClean="0"/>
              <a:t>的大小与流体的密度有关，与流体的平均流速有关，与流体作圆周运动的曲率半径有关。</a:t>
            </a:r>
          </a:p>
        </p:txBody>
      </p:sp>
      <p:pic>
        <p:nvPicPr>
          <p:cNvPr id="279553" name="Picture 1"/>
          <p:cNvPicPr>
            <a:picLocks noChangeAspect="1" noChangeArrowheads="1"/>
          </p:cNvPicPr>
          <p:nvPr/>
        </p:nvPicPr>
        <p:blipFill>
          <a:blip r:embed="rId2"/>
          <a:srcRect/>
          <a:stretch>
            <a:fillRect/>
          </a:stretch>
        </p:blipFill>
        <p:spPr bwMode="auto">
          <a:xfrm>
            <a:off x="5715000" y="1928813"/>
            <a:ext cx="3071813" cy="3286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79553"/>
                                        </p:tgtEl>
                                        <p:attrNameLst>
                                          <p:attrName>style.visibility</p:attrName>
                                        </p:attrNameLst>
                                      </p:cBhvr>
                                      <p:to>
                                        <p:strVal val="visible"/>
                                      </p:to>
                                    </p:set>
                                    <p:animEffect transition="in" filter="barn(inHorizontal)">
                                      <p:cBhvr>
                                        <p:cTn id="12" dur="500"/>
                                        <p:tgtEl>
                                          <p:spTgt spid="2795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9063" y="1357313"/>
            <a:ext cx="5072062" cy="4768850"/>
          </a:xfrm>
        </p:spPr>
        <p:txBody>
          <a:bodyPr/>
          <a:lstStyle/>
          <a:p>
            <a:pPr eaLnBrk="1" hangingPunct="1">
              <a:lnSpc>
                <a:spcPts val="3100"/>
              </a:lnSpc>
            </a:pPr>
            <a:r>
              <a:rPr lang="zh-CN" altLang="en-US" sz="2400" b="1" smtClean="0"/>
              <a:t>既继承了差压式流量计结构简单、性能稳定、测量精确的优点，又</a:t>
            </a:r>
            <a:r>
              <a:rPr lang="zh-CN" altLang="en-US" sz="2400" b="1" smtClean="0">
                <a:solidFill>
                  <a:srgbClr val="FF0000"/>
                </a:solidFill>
              </a:rPr>
              <a:t>克服了差压式流量计压力损失大、容易堵塞、维护困难</a:t>
            </a:r>
            <a:r>
              <a:rPr lang="zh-CN" altLang="en-US" sz="2400" b="1" smtClean="0"/>
              <a:t>等缺点。</a:t>
            </a:r>
            <a:endParaRPr lang="en-US" altLang="zh-CN" sz="2400" b="1" smtClean="0"/>
          </a:p>
          <a:p>
            <a:pPr eaLnBrk="1" hangingPunct="1">
              <a:lnSpc>
                <a:spcPts val="3100"/>
              </a:lnSpc>
            </a:pPr>
            <a:r>
              <a:rPr lang="zh-CN" altLang="en-US" sz="2400" b="1" smtClean="0"/>
              <a:t>弯管流量计以其突出的</a:t>
            </a:r>
            <a:r>
              <a:rPr lang="zh-CN" altLang="en-US" sz="2400" b="1" smtClean="0">
                <a:solidFill>
                  <a:srgbClr val="FF0000"/>
                </a:solidFill>
              </a:rPr>
              <a:t>节能效果、高稳定性、高准确性、高适应性</a:t>
            </a:r>
            <a:r>
              <a:rPr lang="zh-CN" altLang="en-US" sz="2400" b="1" smtClean="0"/>
              <a:t>，在热力、热电、冶金、石化行业的蒸汽、煤气、天然气、冷热水、油、空气、乙炔、硫化氢、二氧化碳两相流等介质测量中迅速</a:t>
            </a:r>
            <a:r>
              <a:rPr lang="zh-CN" altLang="en-US" sz="2400" b="1" smtClean="0"/>
              <a:t>推广。</a:t>
            </a:r>
            <a:endParaRPr lang="zh-CN" altLang="en-US" sz="2400" b="1" smtClean="0"/>
          </a:p>
          <a:p>
            <a:pPr eaLnBrk="1" hangingPunct="1"/>
            <a:endParaRPr lang="zh-CN" altLang="en-US" sz="2400" smtClean="0"/>
          </a:p>
        </p:txBody>
      </p:sp>
      <p:pic>
        <p:nvPicPr>
          <p:cNvPr id="4" name="Picture 2"/>
          <p:cNvPicPr>
            <a:picLocks noChangeAspect="1" noChangeArrowheads="1"/>
          </p:cNvPicPr>
          <p:nvPr/>
        </p:nvPicPr>
        <p:blipFill>
          <a:blip r:embed="rId2"/>
          <a:srcRect/>
          <a:stretch>
            <a:fillRect/>
          </a:stretch>
        </p:blipFill>
        <p:spPr bwMode="auto">
          <a:xfrm>
            <a:off x="285751" y="1362394"/>
            <a:ext cx="3714750" cy="2928938"/>
          </a:xfrm>
          <a:prstGeom prst="rect">
            <a:avLst/>
          </a:prstGeom>
          <a:noFill/>
          <a:ln w="9525">
            <a:noFill/>
            <a:miter lim="800000"/>
            <a:headEnd/>
            <a:tailEnd/>
          </a:ln>
        </p:spPr>
      </p:pic>
      <p:sp>
        <p:nvSpPr>
          <p:cNvPr id="5" name="TextBox 4"/>
          <p:cNvSpPr txBox="1">
            <a:spLocks noChangeArrowheads="1"/>
          </p:cNvSpPr>
          <p:nvPr/>
        </p:nvSpPr>
        <p:spPr bwMode="auto">
          <a:xfrm>
            <a:off x="467544" y="4746784"/>
            <a:ext cx="3786187" cy="461963"/>
          </a:xfrm>
          <a:prstGeom prst="rect">
            <a:avLst/>
          </a:prstGeom>
          <a:noFill/>
          <a:ln w="9525">
            <a:noFill/>
            <a:miter lim="800000"/>
            <a:headEnd/>
            <a:tailEnd/>
          </a:ln>
        </p:spPr>
        <p:txBody>
          <a:bodyPr>
            <a:spAutoFit/>
          </a:bodyPr>
          <a:lstStyle/>
          <a:p>
            <a:r>
              <a:rPr lang="zh-CN" altLang="en-US" sz="2400" b="1">
                <a:latin typeface="Calibri" pitchFamily="34" charset="0"/>
              </a:rPr>
              <a:t>大庆油田热力站应用现场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标题 1"/>
          <p:cNvSpPr>
            <a:spLocks noGrp="1"/>
          </p:cNvSpPr>
          <p:nvPr>
            <p:ph type="title"/>
          </p:nvPr>
        </p:nvSpPr>
        <p:spPr/>
        <p:txBody>
          <a:bodyPr/>
          <a:lstStyle/>
          <a:p>
            <a:pPr algn="l" eaLnBrk="1" hangingPunct="1"/>
            <a:r>
              <a:rPr lang="en-US" altLang="zh-CN" sz="2800" b="1" smtClean="0">
                <a:latin typeface="Times New Roman" pitchFamily="18" charset="0"/>
                <a:cs typeface="Times New Roman" pitchFamily="18" charset="0"/>
              </a:rPr>
              <a:t>4</a:t>
            </a:r>
            <a:r>
              <a:rPr lang="zh-CN" altLang="en-US" sz="2800" b="1" smtClean="0">
                <a:latin typeface="Times New Roman" pitchFamily="18" charset="0"/>
                <a:cs typeface="Times New Roman" pitchFamily="18" charset="0"/>
              </a:rPr>
              <a:t>、</a:t>
            </a:r>
            <a:r>
              <a:rPr lang="en-US" altLang="zh-CN" sz="2800" b="1" smtClean="0">
                <a:latin typeface="Times New Roman" pitchFamily="18" charset="0"/>
                <a:cs typeface="Times New Roman" pitchFamily="18" charset="0"/>
              </a:rPr>
              <a:t>V</a:t>
            </a:r>
            <a:r>
              <a:rPr lang="zh-CN" altLang="en-US" sz="2800" b="1" smtClean="0">
                <a:latin typeface="Times New Roman" pitchFamily="18" charset="0"/>
                <a:cs typeface="Times New Roman" pitchFamily="18" charset="0"/>
              </a:rPr>
              <a:t>锥流量计</a:t>
            </a:r>
          </a:p>
        </p:txBody>
      </p:sp>
      <p:sp>
        <p:nvSpPr>
          <p:cNvPr id="574466" name="内容占位符 2"/>
          <p:cNvSpPr>
            <a:spLocks noGrp="1"/>
          </p:cNvSpPr>
          <p:nvPr>
            <p:ph idx="1"/>
          </p:nvPr>
        </p:nvSpPr>
        <p:spPr>
          <a:xfrm>
            <a:off x="357188" y="1428750"/>
            <a:ext cx="4071937" cy="4643438"/>
          </a:xfrm>
        </p:spPr>
        <p:txBody>
          <a:bodyPr/>
          <a:lstStyle/>
          <a:p>
            <a:pPr eaLnBrk="1" hangingPunct="1">
              <a:lnSpc>
                <a:spcPts val="3200"/>
              </a:lnSpc>
              <a:spcBef>
                <a:spcPct val="0"/>
              </a:spcBef>
            </a:pPr>
            <a:r>
              <a:rPr lang="en-US" altLang="zh-CN" sz="2400" b="1" smtClean="0"/>
              <a:t>V</a:t>
            </a:r>
            <a:r>
              <a:rPr lang="zh-CN" altLang="en-US" sz="2400" b="1" smtClean="0"/>
              <a:t>锥流量计是以一个同轴安装在测量管内的尖圆锥体为节流件的新型差压式流量测量装置</a:t>
            </a:r>
            <a:endParaRPr lang="en-US" altLang="zh-CN" sz="2400" b="1" smtClean="0"/>
          </a:p>
          <a:p>
            <a:pPr eaLnBrk="1" hangingPunct="1">
              <a:lnSpc>
                <a:spcPts val="3200"/>
              </a:lnSpc>
              <a:spcBef>
                <a:spcPct val="0"/>
              </a:spcBef>
            </a:pPr>
            <a:r>
              <a:rPr lang="zh-CN" altLang="en-US" sz="2400" b="1" smtClean="0"/>
              <a:t>是一种基于文丘里管测量原理，并</a:t>
            </a:r>
            <a:r>
              <a:rPr lang="zh-CN" altLang="en-US" sz="2400" b="1" smtClean="0">
                <a:solidFill>
                  <a:srgbClr val="FF0000"/>
                </a:solidFill>
              </a:rPr>
              <a:t>集经典文丘里管、环形孔板和耐磨孔板优点</a:t>
            </a:r>
            <a:r>
              <a:rPr lang="zh-CN" altLang="en-US" sz="2400" b="1" smtClean="0"/>
              <a:t>于一体的新型节流装置。</a:t>
            </a:r>
          </a:p>
        </p:txBody>
      </p:sp>
      <p:pic>
        <p:nvPicPr>
          <p:cNvPr id="574467" name="Picture 1"/>
          <p:cNvPicPr>
            <a:picLocks noChangeAspect="1" noChangeArrowheads="1"/>
          </p:cNvPicPr>
          <p:nvPr/>
        </p:nvPicPr>
        <p:blipFill>
          <a:blip r:embed="rId2"/>
          <a:srcRect/>
          <a:stretch>
            <a:fillRect/>
          </a:stretch>
        </p:blipFill>
        <p:spPr bwMode="auto">
          <a:xfrm>
            <a:off x="4500563" y="1700213"/>
            <a:ext cx="4197350" cy="345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内容占位符 2"/>
          <p:cNvSpPr>
            <a:spLocks noGrp="1"/>
          </p:cNvSpPr>
          <p:nvPr>
            <p:ph idx="1"/>
          </p:nvPr>
        </p:nvSpPr>
        <p:spPr>
          <a:xfrm>
            <a:off x="539750" y="620713"/>
            <a:ext cx="8229600" cy="4525962"/>
          </a:xfrm>
        </p:spPr>
        <p:txBody>
          <a:bodyPr/>
          <a:lstStyle/>
          <a:p>
            <a:pPr eaLnBrk="1" hangingPunct="1">
              <a:buFont typeface="Wingdings" pitchFamily="2" charset="2"/>
              <a:buNone/>
            </a:pPr>
            <a:r>
              <a:rPr lang="zh-CN" altLang="en-US" sz="2400" b="1" smtClean="0"/>
              <a:t>特点：</a:t>
            </a:r>
            <a:endParaRPr lang="en-US" altLang="zh-CN" sz="2400" b="1" smtClean="0"/>
          </a:p>
          <a:p>
            <a:pPr eaLnBrk="1" hangingPunct="1">
              <a:buFont typeface="Wingdings" pitchFamily="2" charset="2"/>
              <a:buNone/>
            </a:pPr>
            <a:endParaRPr lang="en-US" altLang="zh-CN" sz="2400" b="1" smtClean="0"/>
          </a:p>
          <a:p>
            <a:pPr eaLnBrk="1" hangingPunct="1"/>
            <a:r>
              <a:rPr lang="zh-CN" altLang="en-US" sz="2400" b="1" smtClean="0"/>
              <a:t>上、下游直管段要求较短：上游直管段长度为</a:t>
            </a:r>
            <a:r>
              <a:rPr lang="en-US" altLang="zh-CN" sz="2400" b="1" smtClean="0"/>
              <a:t>0-3D</a:t>
            </a:r>
            <a:r>
              <a:rPr lang="zh-CN" altLang="en-US" sz="2400" b="1" smtClean="0"/>
              <a:t>，下游直管段长度为</a:t>
            </a:r>
            <a:r>
              <a:rPr lang="en-US" altLang="zh-CN" sz="2400" b="1" smtClean="0"/>
              <a:t>0-1D</a:t>
            </a:r>
            <a:r>
              <a:rPr lang="zh-CN" altLang="en-US" sz="2400" b="1" smtClean="0"/>
              <a:t>。</a:t>
            </a:r>
          </a:p>
          <a:p>
            <a:pPr eaLnBrk="1" hangingPunct="1"/>
            <a:r>
              <a:rPr lang="zh-CN" altLang="en-US" sz="2400" b="1" smtClean="0"/>
              <a:t>精确度：</a:t>
            </a:r>
            <a:r>
              <a:rPr lang="en-US" altLang="zh-CN" sz="2400" b="1" smtClean="0"/>
              <a:t>±0.5%</a:t>
            </a:r>
            <a:r>
              <a:rPr lang="zh-CN" altLang="en-US" sz="2400" b="1" smtClean="0"/>
              <a:t>；重复性是</a:t>
            </a:r>
            <a:r>
              <a:rPr lang="en-US" altLang="zh-CN" sz="2400" b="1" smtClean="0"/>
              <a:t>0.1%</a:t>
            </a:r>
            <a:r>
              <a:rPr lang="zh-CN" altLang="en-US" sz="2400" b="1" smtClean="0"/>
              <a:t>；量程比达到</a:t>
            </a:r>
            <a:r>
              <a:rPr lang="en-US" altLang="zh-CN" sz="2400" b="1" smtClean="0"/>
              <a:t>15:1</a:t>
            </a:r>
            <a:r>
              <a:rPr lang="zh-CN" altLang="en-US" sz="2400" b="1" smtClean="0"/>
              <a:t>。</a:t>
            </a:r>
          </a:p>
          <a:p>
            <a:pPr eaLnBrk="1" hangingPunct="1"/>
            <a:r>
              <a:rPr lang="zh-CN" altLang="en-US" sz="2400" b="1" smtClean="0"/>
              <a:t>耐脏污、压损小。</a:t>
            </a:r>
          </a:p>
          <a:p>
            <a:pPr eaLnBrk="1" hangingPunct="1"/>
            <a:r>
              <a:rPr lang="zh-CN" altLang="en-US" sz="2400" b="1" smtClean="0"/>
              <a:t>具有流动调整和对流体的混合作用。</a:t>
            </a:r>
          </a:p>
          <a:p>
            <a:pPr eaLnBrk="1" hangingPunct="1"/>
            <a:r>
              <a:rPr lang="zh-CN" altLang="en-US" sz="2400" b="1" smtClean="0"/>
              <a:t>安装方便，是进行技术改造的理想的流量计；</a:t>
            </a:r>
          </a:p>
          <a:p>
            <a:pPr eaLnBrk="1" hangingPunct="1"/>
            <a:r>
              <a:rPr lang="zh-CN" altLang="en-US" sz="2400" b="1" smtClean="0"/>
              <a:t>免维护或维护工作量很小。</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3" name="标题 1"/>
          <p:cNvSpPr>
            <a:spLocks noGrp="1"/>
          </p:cNvSpPr>
          <p:nvPr>
            <p:ph type="title"/>
          </p:nvPr>
        </p:nvSpPr>
        <p:spPr/>
        <p:txBody>
          <a:bodyPr/>
          <a:lstStyle/>
          <a:p>
            <a:pPr algn="l" eaLnBrk="1" hangingPunct="1"/>
            <a:r>
              <a:rPr lang="en-US" altLang="zh-CN" sz="2800" b="1" smtClean="0"/>
              <a:t>5  </a:t>
            </a:r>
            <a:r>
              <a:rPr lang="zh-CN" altLang="en-US" sz="2800" b="1" smtClean="0"/>
              <a:t>威力巴流量计</a:t>
            </a:r>
          </a:p>
        </p:txBody>
      </p:sp>
      <p:sp>
        <p:nvSpPr>
          <p:cNvPr id="576514" name="内容占位符 2"/>
          <p:cNvSpPr>
            <a:spLocks noGrp="1"/>
          </p:cNvSpPr>
          <p:nvPr>
            <p:ph idx="1"/>
          </p:nvPr>
        </p:nvSpPr>
        <p:spPr/>
        <p:txBody>
          <a:bodyPr/>
          <a:lstStyle/>
          <a:p>
            <a:pPr eaLnBrk="1" hangingPunct="1">
              <a:lnSpc>
                <a:spcPct val="150000"/>
              </a:lnSpc>
            </a:pPr>
            <a:r>
              <a:rPr lang="zh-CN" altLang="en-US" sz="2800" b="1" smtClean="0"/>
              <a:t>威力巴流量计适用于气体、液体和蒸汽的高精度流量测量。</a:t>
            </a:r>
            <a:endParaRPr lang="en-US" altLang="zh-CN" sz="2800" b="1" smtClean="0"/>
          </a:p>
          <a:p>
            <a:pPr eaLnBrk="1" hangingPunct="1">
              <a:lnSpc>
                <a:spcPct val="150000"/>
              </a:lnSpc>
            </a:pPr>
            <a:r>
              <a:rPr lang="zh-CN" altLang="en-US" sz="2800" b="1" smtClean="0"/>
              <a:t>威力巴是一种差压式、速率平均式流量传感器，通过传感器在流体中所产生的差压进行流量测量。</a:t>
            </a:r>
            <a:endParaRPr lang="en-US" altLang="zh-CN" sz="2800" b="1"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标题 1"/>
          <p:cNvSpPr>
            <a:spLocks noGrp="1"/>
          </p:cNvSpPr>
          <p:nvPr>
            <p:ph type="title"/>
          </p:nvPr>
        </p:nvSpPr>
        <p:spPr>
          <a:xfrm>
            <a:off x="428625" y="0"/>
            <a:ext cx="8229600" cy="1143000"/>
          </a:xfrm>
        </p:spPr>
        <p:txBody>
          <a:bodyPr/>
          <a:lstStyle/>
          <a:p>
            <a:pPr eaLnBrk="1" hangingPunct="1"/>
            <a:r>
              <a:rPr lang="zh-CN" altLang="en-US" sz="2800" b="1" smtClean="0"/>
              <a:t>探头截面示意图</a:t>
            </a:r>
          </a:p>
        </p:txBody>
      </p:sp>
      <p:pic>
        <p:nvPicPr>
          <p:cNvPr id="577538" name="Picture 4"/>
          <p:cNvPicPr>
            <a:picLocks noChangeAspect="1" noChangeArrowheads="1"/>
          </p:cNvPicPr>
          <p:nvPr/>
        </p:nvPicPr>
        <p:blipFill>
          <a:blip r:embed="rId2"/>
          <a:srcRect/>
          <a:stretch>
            <a:fillRect/>
          </a:stretch>
        </p:blipFill>
        <p:spPr bwMode="auto">
          <a:xfrm>
            <a:off x="611188" y="1214438"/>
            <a:ext cx="8064500" cy="5310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1" name="内容占位符 2"/>
          <p:cNvSpPr>
            <a:spLocks noGrp="1"/>
          </p:cNvSpPr>
          <p:nvPr>
            <p:ph idx="1"/>
          </p:nvPr>
        </p:nvSpPr>
        <p:spPr>
          <a:xfrm>
            <a:off x="428625" y="571500"/>
            <a:ext cx="8229600" cy="4929188"/>
          </a:xfrm>
        </p:spPr>
        <p:txBody>
          <a:bodyPr/>
          <a:lstStyle/>
          <a:p>
            <a:pPr eaLnBrk="1" hangingPunct="1">
              <a:lnSpc>
                <a:spcPts val="3100"/>
              </a:lnSpc>
              <a:buFont typeface="Wingdings" pitchFamily="2" charset="2"/>
              <a:buNone/>
            </a:pPr>
            <a:r>
              <a:rPr lang="zh-CN" altLang="en-US" sz="2400" b="1" smtClean="0"/>
              <a:t>威力巴流量测量系统性能指标</a:t>
            </a:r>
            <a:endParaRPr lang="en-US" altLang="zh-CN" sz="2400" b="1" smtClean="0"/>
          </a:p>
          <a:p>
            <a:pPr eaLnBrk="1" hangingPunct="1">
              <a:lnSpc>
                <a:spcPts val="3100"/>
              </a:lnSpc>
              <a:buFont typeface="Wingdings" pitchFamily="2" charset="2"/>
              <a:buNone/>
            </a:pPr>
            <a:endParaRPr lang="zh-CN" altLang="en-US" sz="2400" b="1" smtClean="0"/>
          </a:p>
          <a:p>
            <a:pPr eaLnBrk="1" hangingPunct="1">
              <a:lnSpc>
                <a:spcPts val="3100"/>
              </a:lnSpc>
            </a:pPr>
            <a:r>
              <a:rPr lang="zh-CN" altLang="en-US" sz="2400" b="1" smtClean="0"/>
              <a:t>测量精度：</a:t>
            </a:r>
            <a:r>
              <a:rPr lang="en-US" altLang="zh-CN" sz="2400" b="1" smtClean="0"/>
              <a:t>± 1% </a:t>
            </a:r>
            <a:r>
              <a:rPr lang="zh-CN" altLang="en-US" sz="2400" b="1" smtClean="0"/>
              <a:t>重复精度：</a:t>
            </a:r>
            <a:r>
              <a:rPr lang="en-US" altLang="zh-CN" sz="2400" b="1" smtClean="0"/>
              <a:t>± 0.1%</a:t>
            </a:r>
          </a:p>
          <a:p>
            <a:pPr eaLnBrk="1" hangingPunct="1">
              <a:lnSpc>
                <a:spcPts val="3100"/>
              </a:lnSpc>
            </a:pPr>
            <a:r>
              <a:rPr lang="zh-CN" altLang="en-US" sz="2400" b="1" smtClean="0"/>
              <a:t>适用压力：</a:t>
            </a:r>
            <a:r>
              <a:rPr lang="en-US" altLang="zh-CN" sz="2400" b="1" smtClean="0"/>
              <a:t>0</a:t>
            </a:r>
            <a:r>
              <a:rPr lang="zh-CN" altLang="en-US" sz="2400" b="1" smtClean="0"/>
              <a:t>～</a:t>
            </a:r>
            <a:r>
              <a:rPr lang="en-US" altLang="zh-CN" sz="2400" b="1" smtClean="0"/>
              <a:t>40MPa </a:t>
            </a:r>
            <a:r>
              <a:rPr lang="zh-CN" altLang="en-US" sz="2400" b="1" smtClean="0"/>
              <a:t>适用温度：－ </a:t>
            </a:r>
            <a:r>
              <a:rPr lang="en-US" altLang="zh-CN" sz="2400" b="1" smtClean="0"/>
              <a:t>180℃</a:t>
            </a:r>
            <a:r>
              <a:rPr lang="zh-CN" altLang="en-US" sz="2400" b="1" smtClean="0"/>
              <a:t>～</a:t>
            </a:r>
            <a:r>
              <a:rPr lang="en-US" altLang="zh-CN" sz="2400" b="1" smtClean="0"/>
              <a:t>+ 550℃</a:t>
            </a:r>
          </a:p>
          <a:p>
            <a:pPr eaLnBrk="1" hangingPunct="1">
              <a:lnSpc>
                <a:spcPts val="3100"/>
              </a:lnSpc>
            </a:pPr>
            <a:r>
              <a:rPr lang="zh-CN" altLang="en-US" sz="2400" b="1" smtClean="0"/>
              <a:t>测量上限：取决于探头强度测量下限：取决于测量最小差压要求</a:t>
            </a:r>
          </a:p>
          <a:p>
            <a:pPr eaLnBrk="1" hangingPunct="1">
              <a:lnSpc>
                <a:spcPts val="3100"/>
              </a:lnSpc>
            </a:pPr>
            <a:r>
              <a:rPr lang="zh-CN" altLang="en-US" sz="2400" b="1" smtClean="0"/>
              <a:t>量 程 比：大于</a:t>
            </a:r>
            <a:r>
              <a:rPr lang="en-US" altLang="zh-CN" sz="2400" b="1" smtClean="0"/>
              <a:t>10∶1</a:t>
            </a:r>
          </a:p>
          <a:p>
            <a:pPr eaLnBrk="1" hangingPunct="1">
              <a:lnSpc>
                <a:spcPts val="3100"/>
              </a:lnSpc>
            </a:pPr>
            <a:r>
              <a:rPr lang="zh-CN" altLang="en-US" sz="2400" b="1" smtClean="0"/>
              <a:t>适用管径：</a:t>
            </a:r>
            <a:r>
              <a:rPr lang="en-US" altLang="zh-CN" sz="2400" b="1" smtClean="0"/>
              <a:t>38mm</a:t>
            </a:r>
            <a:r>
              <a:rPr lang="zh-CN" altLang="en-US" sz="2400" b="1" smtClean="0"/>
              <a:t>～</a:t>
            </a:r>
            <a:r>
              <a:rPr lang="en-US" altLang="zh-CN" sz="2400" b="1" smtClean="0"/>
              <a:t>9,000mm </a:t>
            </a:r>
            <a:r>
              <a:rPr lang="zh-CN" altLang="en-US" sz="2400" b="1" smtClean="0"/>
              <a:t>圆管、方管</a:t>
            </a:r>
          </a:p>
          <a:p>
            <a:pPr eaLnBrk="1" hangingPunct="1">
              <a:lnSpc>
                <a:spcPts val="3100"/>
              </a:lnSpc>
            </a:pPr>
            <a:r>
              <a:rPr lang="zh-CN" altLang="en-US" sz="2400" b="1" smtClean="0"/>
              <a:t>适用介质：满管、单向流动的、单相的气体、蒸汽和粘度不大于</a:t>
            </a:r>
            <a:r>
              <a:rPr lang="en-US" altLang="zh-CN" sz="2400" b="1" smtClean="0"/>
              <a:t>1 0 </a:t>
            </a:r>
            <a:r>
              <a:rPr lang="zh-CN" altLang="en-US" sz="2400" b="1" smtClean="0"/>
              <a:t>厘泊的液体，威力巴的使用范围极其广泛，它大量用于各种气体、液体和蒸汽的测量，</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5" name="内容占位符 2"/>
          <p:cNvSpPr>
            <a:spLocks noGrp="1"/>
          </p:cNvSpPr>
          <p:nvPr>
            <p:ph idx="1"/>
          </p:nvPr>
        </p:nvSpPr>
        <p:spPr>
          <a:xfrm>
            <a:off x="611188" y="595313"/>
            <a:ext cx="8229600" cy="5929312"/>
          </a:xfrm>
        </p:spPr>
        <p:txBody>
          <a:bodyPr/>
          <a:lstStyle/>
          <a:p>
            <a:pPr eaLnBrk="1" hangingPunct="1">
              <a:lnSpc>
                <a:spcPct val="150000"/>
              </a:lnSpc>
              <a:buFont typeface="Wingdings" pitchFamily="2" charset="2"/>
              <a:buNone/>
            </a:pPr>
            <a:r>
              <a:rPr lang="zh-CN" altLang="en-US" sz="2400" b="1" smtClean="0"/>
              <a:t>以下为典型应用介质：</a:t>
            </a:r>
          </a:p>
          <a:p>
            <a:pPr eaLnBrk="1" hangingPunct="1">
              <a:lnSpc>
                <a:spcPct val="150000"/>
              </a:lnSpc>
            </a:pPr>
            <a:r>
              <a:rPr lang="zh-CN" altLang="en-US" sz="2400" b="1" smtClean="0"/>
              <a:t>气体</a:t>
            </a:r>
            <a:r>
              <a:rPr lang="en-US" altLang="zh-CN" sz="2400" b="1" smtClean="0"/>
              <a:t>/</a:t>
            </a:r>
            <a:r>
              <a:rPr lang="zh-CN" altLang="en-US" sz="2400" b="1" smtClean="0"/>
              <a:t>液体</a:t>
            </a:r>
            <a:r>
              <a:rPr lang="en-US" altLang="zh-CN" sz="2400" b="1" smtClean="0"/>
              <a:t>/</a:t>
            </a:r>
            <a:r>
              <a:rPr lang="zh-CN" altLang="en-US" sz="2400" b="1" smtClean="0"/>
              <a:t>蒸汽</a:t>
            </a:r>
          </a:p>
          <a:p>
            <a:pPr eaLnBrk="1" hangingPunct="1">
              <a:lnSpc>
                <a:spcPct val="150000"/>
              </a:lnSpc>
            </a:pPr>
            <a:r>
              <a:rPr lang="zh-CN" altLang="en-US" sz="2400" b="1" smtClean="0"/>
              <a:t>天然气</a:t>
            </a:r>
            <a:r>
              <a:rPr lang="en-US" altLang="zh-CN" sz="2400" b="1" smtClean="0"/>
              <a:t>/</a:t>
            </a:r>
            <a:r>
              <a:rPr lang="zh-CN" altLang="en-US" sz="2400" b="1" smtClean="0"/>
              <a:t>冷却水</a:t>
            </a:r>
            <a:r>
              <a:rPr lang="en-US" altLang="zh-CN" sz="2400" b="1" smtClean="0"/>
              <a:t>/</a:t>
            </a:r>
            <a:r>
              <a:rPr lang="zh-CN" altLang="en-US" sz="2400" b="1" smtClean="0"/>
              <a:t>饱和蒸汽</a:t>
            </a:r>
          </a:p>
          <a:p>
            <a:pPr eaLnBrk="1" hangingPunct="1">
              <a:lnSpc>
                <a:spcPct val="150000"/>
              </a:lnSpc>
            </a:pPr>
            <a:r>
              <a:rPr lang="zh-CN" altLang="en-US" sz="2400" b="1" smtClean="0"/>
              <a:t>压缩空气</a:t>
            </a:r>
            <a:r>
              <a:rPr lang="en-US" altLang="zh-CN" sz="2400" b="1" smtClean="0"/>
              <a:t>/</a:t>
            </a:r>
            <a:r>
              <a:rPr lang="zh-CN" altLang="en-US" sz="2400" b="1" smtClean="0"/>
              <a:t>锅炉水</a:t>
            </a:r>
            <a:r>
              <a:rPr lang="en-US" altLang="zh-CN" sz="2400" b="1" smtClean="0"/>
              <a:t>/</a:t>
            </a:r>
            <a:r>
              <a:rPr lang="zh-CN" altLang="en-US" sz="2400" b="1" smtClean="0"/>
              <a:t>过热蒸汽</a:t>
            </a:r>
          </a:p>
          <a:p>
            <a:pPr eaLnBrk="1" hangingPunct="1">
              <a:lnSpc>
                <a:spcPct val="150000"/>
              </a:lnSpc>
            </a:pPr>
            <a:r>
              <a:rPr lang="zh-CN" altLang="en-US" sz="2400" b="1" smtClean="0"/>
              <a:t>燃气</a:t>
            </a:r>
            <a:r>
              <a:rPr lang="en-US" altLang="zh-CN" sz="2400" b="1" smtClean="0"/>
              <a:t>/</a:t>
            </a:r>
            <a:r>
              <a:rPr lang="zh-CN" altLang="en-US" sz="2400" b="1" smtClean="0"/>
              <a:t>除盐水</a:t>
            </a:r>
          </a:p>
          <a:p>
            <a:pPr eaLnBrk="1" hangingPunct="1">
              <a:lnSpc>
                <a:spcPct val="150000"/>
              </a:lnSpc>
            </a:pPr>
            <a:r>
              <a:rPr lang="zh-CN" altLang="en-US" sz="2400" b="1" smtClean="0"/>
              <a:t>气体碳氢化合物</a:t>
            </a:r>
            <a:r>
              <a:rPr lang="en-US" altLang="zh-CN" sz="2400" b="1" smtClean="0"/>
              <a:t>/</a:t>
            </a:r>
            <a:r>
              <a:rPr lang="zh-CN" altLang="en-US" sz="2400" b="1" smtClean="0"/>
              <a:t>液体碳氢化合物</a:t>
            </a:r>
          </a:p>
          <a:p>
            <a:pPr eaLnBrk="1" hangingPunct="1">
              <a:lnSpc>
                <a:spcPct val="150000"/>
              </a:lnSpc>
            </a:pPr>
            <a:r>
              <a:rPr lang="zh-CN" altLang="en-US" sz="2400" b="1" smtClean="0"/>
              <a:t>热空气</a:t>
            </a:r>
            <a:r>
              <a:rPr lang="en-US" altLang="zh-CN" sz="2400" b="1" smtClean="0"/>
              <a:t>/</a:t>
            </a:r>
            <a:r>
              <a:rPr lang="zh-CN" altLang="en-US" sz="2400" b="1" smtClean="0"/>
              <a:t>低温液体</a:t>
            </a:r>
          </a:p>
          <a:p>
            <a:pPr eaLnBrk="1" hangingPunct="1">
              <a:lnSpc>
                <a:spcPct val="150000"/>
              </a:lnSpc>
            </a:pPr>
            <a:r>
              <a:rPr lang="zh-CN" altLang="en-US" sz="2400" b="1" smtClean="0"/>
              <a:t>发生炉气体</a:t>
            </a:r>
            <a:r>
              <a:rPr lang="en-US" altLang="zh-CN" sz="2400" b="1" smtClean="0"/>
              <a:t>/</a:t>
            </a:r>
            <a:r>
              <a:rPr lang="zh-CN" altLang="en-US" sz="2400" b="1" smtClean="0"/>
              <a:t>导热液体</a:t>
            </a:r>
          </a:p>
          <a:p>
            <a:pPr eaLnBrk="1" hangingPunct="1">
              <a:lnSpc>
                <a:spcPct val="150000"/>
              </a:lnSpc>
            </a:pPr>
            <a:endParaRPr lang="zh-CN" altLang="en-US" sz="2400" b="1"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09" name="Rectangle 2"/>
          <p:cNvSpPr>
            <a:spLocks noGrp="1" noChangeArrowheads="1"/>
          </p:cNvSpPr>
          <p:nvPr>
            <p:ph type="title"/>
          </p:nvPr>
        </p:nvSpPr>
        <p:spPr>
          <a:xfrm>
            <a:off x="611188" y="404813"/>
            <a:ext cx="8245475" cy="841375"/>
          </a:xfrm>
        </p:spPr>
        <p:txBody>
          <a:bodyPr/>
          <a:lstStyle/>
          <a:p>
            <a:pPr eaLnBrk="1" hangingPunct="1"/>
            <a:r>
              <a:rPr lang="en-US" altLang="zh-CN" sz="3200" b="1" smtClean="0">
                <a:latin typeface="Times New Roman" pitchFamily="18" charset="0"/>
              </a:rPr>
              <a:t>4.6 </a:t>
            </a:r>
            <a:r>
              <a:rPr lang="zh-CN" altLang="en-US" sz="3200" b="1" smtClean="0">
                <a:latin typeface="Times New Roman" pitchFamily="18" charset="0"/>
              </a:rPr>
              <a:t>叶轮流量计（</a:t>
            </a:r>
            <a:r>
              <a:rPr lang="en-US" altLang="zh-CN" sz="3200" b="1" smtClean="0">
                <a:latin typeface="Times New Roman" pitchFamily="18" charset="0"/>
              </a:rPr>
              <a:t>van-wheel type flowmeter</a:t>
            </a:r>
            <a:r>
              <a:rPr lang="zh-CN" altLang="en-US" sz="3200" b="1" smtClean="0">
                <a:latin typeface="Times New Roman" pitchFamily="18" charset="0"/>
              </a:rPr>
              <a:t>）</a:t>
            </a:r>
            <a:r>
              <a:rPr lang="en-US" altLang="zh-CN" sz="3200" b="1" smtClean="0">
                <a:latin typeface="Times New Roman" pitchFamily="18" charset="0"/>
              </a:rPr>
              <a:t/>
            </a:r>
            <a:br>
              <a:rPr lang="en-US" altLang="zh-CN" sz="3200" b="1" smtClean="0">
                <a:latin typeface="Times New Roman" pitchFamily="18" charset="0"/>
              </a:rPr>
            </a:br>
            <a:endParaRPr lang="zh-CN" altLang="en-US" sz="3200" b="1" smtClean="0">
              <a:latin typeface="Times New Roman" pitchFamily="18" charset="0"/>
            </a:endParaRPr>
          </a:p>
        </p:txBody>
      </p:sp>
      <p:sp>
        <p:nvSpPr>
          <p:cNvPr id="580610" name="Rectangle 3"/>
          <p:cNvSpPr>
            <a:spLocks noGrp="1" noChangeArrowheads="1"/>
          </p:cNvSpPr>
          <p:nvPr>
            <p:ph type="body" idx="1"/>
          </p:nvPr>
        </p:nvSpPr>
        <p:spPr>
          <a:xfrm>
            <a:off x="395288" y="1341438"/>
            <a:ext cx="7959725" cy="4032250"/>
          </a:xfrm>
        </p:spPr>
        <p:txBody>
          <a:bodyPr/>
          <a:lstStyle/>
          <a:p>
            <a:pPr eaLnBrk="1" hangingPunct="1">
              <a:lnSpc>
                <a:spcPct val="150000"/>
              </a:lnSpc>
              <a:spcBef>
                <a:spcPct val="0"/>
              </a:spcBef>
              <a:buFont typeface="Wingdings" pitchFamily="2" charset="2"/>
              <a:buNone/>
            </a:pPr>
            <a:r>
              <a:rPr lang="en-US" altLang="zh-CN" sz="2400" b="1" smtClean="0">
                <a:latin typeface="Times New Roman" pitchFamily="18" charset="0"/>
              </a:rPr>
              <a:t>1</a:t>
            </a:r>
            <a:r>
              <a:rPr lang="zh-CN" altLang="en-US" sz="2400" b="1" smtClean="0">
                <a:latin typeface="Times New Roman" pitchFamily="18" charset="0"/>
              </a:rPr>
              <a:t>、涡轮流量计（</a:t>
            </a:r>
            <a:r>
              <a:rPr lang="en-US" altLang="zh-CN" sz="2400" b="1" smtClean="0">
                <a:latin typeface="Times New Roman" pitchFamily="18" charset="0"/>
              </a:rPr>
              <a:t>turbine flowmeter TUF</a:t>
            </a:r>
            <a:r>
              <a:rPr lang="en-US" altLang="zh-CN" sz="2400" smtClean="0">
                <a:latin typeface="Times New Roman" pitchFamily="18" charset="0"/>
              </a:rPr>
              <a:t> </a:t>
            </a:r>
            <a:r>
              <a:rPr lang="en-US" altLang="zh-CN" sz="2400" b="1" smtClean="0">
                <a:latin typeface="Times New Roman" pitchFamily="18" charset="0"/>
              </a:rPr>
              <a:t>）</a:t>
            </a:r>
          </a:p>
          <a:p>
            <a:pPr eaLnBrk="1" hangingPunct="1">
              <a:lnSpc>
                <a:spcPct val="150000"/>
              </a:lnSpc>
              <a:spcBef>
                <a:spcPct val="0"/>
              </a:spcBef>
            </a:pPr>
            <a:r>
              <a:rPr lang="en-US" altLang="zh-CN" sz="2400" b="1" smtClean="0">
                <a:latin typeface="Times New Roman" pitchFamily="18" charset="0"/>
              </a:rPr>
              <a:t>  </a:t>
            </a:r>
            <a:r>
              <a:rPr lang="zh-CN" altLang="en-US" sz="2400" b="1" smtClean="0">
                <a:latin typeface="Times New Roman" pitchFamily="18" charset="0"/>
              </a:rPr>
              <a:t>在各种流量计中，</a:t>
            </a:r>
            <a:r>
              <a:rPr lang="en-US" altLang="zh-CN" sz="2400" b="1" smtClean="0">
                <a:solidFill>
                  <a:srgbClr val="FF0000"/>
                </a:solidFill>
                <a:latin typeface="Times New Roman" pitchFamily="18" charset="0"/>
              </a:rPr>
              <a:t>TUF</a:t>
            </a:r>
            <a:r>
              <a:rPr lang="zh-CN" altLang="en-US" sz="2400" b="1" smtClean="0">
                <a:solidFill>
                  <a:srgbClr val="FF0000"/>
                </a:solidFill>
                <a:latin typeface="Times New Roman" pitchFamily="18" charset="0"/>
              </a:rPr>
              <a:t>、容积式流量计和科氏质量流量计</a:t>
            </a:r>
            <a:r>
              <a:rPr lang="zh-CN" altLang="en-US" sz="2400" b="1" smtClean="0">
                <a:latin typeface="Times New Roman" pitchFamily="18" charset="0"/>
              </a:rPr>
              <a:t>是三类重复性、精确度最佳的产品</a:t>
            </a:r>
          </a:p>
          <a:p>
            <a:pPr eaLnBrk="1" hangingPunct="1">
              <a:lnSpc>
                <a:spcPct val="150000"/>
              </a:lnSpc>
              <a:spcBef>
                <a:spcPct val="0"/>
              </a:spcBef>
            </a:pPr>
            <a:r>
              <a:rPr lang="zh-CN" altLang="en-US" sz="2400" b="1" smtClean="0">
                <a:latin typeface="Times New Roman" pitchFamily="18" charset="0"/>
              </a:rPr>
              <a:t>  </a:t>
            </a:r>
            <a:r>
              <a:rPr lang="en-US" altLang="zh-CN" sz="2400" b="1" smtClean="0">
                <a:latin typeface="Times New Roman" pitchFamily="18" charset="0"/>
              </a:rPr>
              <a:t>TUF</a:t>
            </a:r>
            <a:r>
              <a:rPr lang="zh-CN" altLang="en-US" sz="2400" b="1" smtClean="0">
                <a:latin typeface="Times New Roman" pitchFamily="18" charset="0"/>
              </a:rPr>
              <a:t>结构简单、加工零部件少、重量轻、维修方便、流通能力大（同样口径可通过的流量大）可适应高参数（高温、高压和低温）等。</a:t>
            </a:r>
            <a:endParaRPr lang="zh-CN" altLang="en-US" sz="2400" b="1" u="sng"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5"/>
          <p:cNvSpPr txBox="1">
            <a:spLocks noChangeArrowheads="1"/>
          </p:cNvSpPr>
          <p:nvPr/>
        </p:nvSpPr>
        <p:spPr bwMode="auto">
          <a:xfrm>
            <a:off x="642938" y="285750"/>
            <a:ext cx="4419600" cy="46196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二、两个流动基本方程</a:t>
            </a:r>
          </a:p>
        </p:txBody>
      </p:sp>
      <p:sp>
        <p:nvSpPr>
          <p:cNvPr id="14342" name="Text Box 6"/>
          <p:cNvSpPr txBox="1">
            <a:spLocks noChangeArrowheads="1"/>
          </p:cNvSpPr>
          <p:nvPr/>
        </p:nvSpPr>
        <p:spPr bwMode="auto">
          <a:xfrm>
            <a:off x="428625" y="1214438"/>
            <a:ext cx="3429000" cy="461962"/>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1、连续性方程</a:t>
            </a:r>
          </a:p>
        </p:txBody>
      </p:sp>
      <p:grpSp>
        <p:nvGrpSpPr>
          <p:cNvPr id="2" name="Group 35"/>
          <p:cNvGrpSpPr>
            <a:grpSpLocks/>
          </p:cNvGrpSpPr>
          <p:nvPr/>
        </p:nvGrpSpPr>
        <p:grpSpPr bwMode="auto">
          <a:xfrm>
            <a:off x="457200" y="2209800"/>
            <a:ext cx="3678238" cy="2574925"/>
            <a:chOff x="1981" y="11112"/>
            <a:chExt cx="5792" cy="4056"/>
          </a:xfrm>
        </p:grpSpPr>
        <p:sp>
          <p:nvSpPr>
            <p:cNvPr id="5130" name="Oval 36"/>
            <p:cNvSpPr>
              <a:spLocks noChangeArrowheads="1"/>
            </p:cNvSpPr>
            <p:nvPr/>
          </p:nvSpPr>
          <p:spPr bwMode="auto">
            <a:xfrm rot="1980000">
              <a:off x="3124" y="11832"/>
              <a:ext cx="543" cy="936"/>
            </a:xfrm>
            <a:prstGeom prst="ellipse">
              <a:avLst/>
            </a:prstGeom>
            <a:solidFill>
              <a:srgbClr val="FFFF99"/>
            </a:solidFill>
            <a:ln w="9525">
              <a:solidFill>
                <a:srgbClr val="000000"/>
              </a:solidFill>
              <a:round/>
              <a:headEnd/>
              <a:tailEnd/>
            </a:ln>
          </p:spPr>
          <p:txBody>
            <a:bodyPr/>
            <a:lstStyle/>
            <a:p>
              <a:endParaRPr lang="zh-CN" altLang="en-US">
                <a:latin typeface="Calibri" pitchFamily="34" charset="0"/>
              </a:endParaRPr>
            </a:p>
          </p:txBody>
        </p:sp>
        <p:sp>
          <p:nvSpPr>
            <p:cNvPr id="5131" name="Oval 37"/>
            <p:cNvSpPr>
              <a:spLocks noChangeArrowheads="1"/>
            </p:cNvSpPr>
            <p:nvPr/>
          </p:nvSpPr>
          <p:spPr bwMode="auto">
            <a:xfrm>
              <a:off x="5601" y="12774"/>
              <a:ext cx="543" cy="936"/>
            </a:xfrm>
            <a:prstGeom prst="ellipse">
              <a:avLst/>
            </a:prstGeom>
            <a:solidFill>
              <a:srgbClr val="FFFF99"/>
            </a:solidFill>
            <a:ln w="9525">
              <a:solidFill>
                <a:srgbClr val="000000"/>
              </a:solidFill>
              <a:round/>
              <a:headEnd/>
              <a:tailEnd/>
            </a:ln>
          </p:spPr>
          <p:txBody>
            <a:bodyPr/>
            <a:lstStyle/>
            <a:p>
              <a:endParaRPr lang="zh-CN" altLang="en-US">
                <a:latin typeface="Calibri" pitchFamily="34" charset="0"/>
              </a:endParaRPr>
            </a:p>
          </p:txBody>
        </p:sp>
        <p:sp>
          <p:nvSpPr>
            <p:cNvPr id="5132" name="Freeform 38"/>
            <p:cNvSpPr>
              <a:spLocks/>
            </p:cNvSpPr>
            <p:nvPr/>
          </p:nvSpPr>
          <p:spPr bwMode="auto">
            <a:xfrm>
              <a:off x="3067" y="11814"/>
              <a:ext cx="3258" cy="1014"/>
            </a:xfrm>
            <a:custGeom>
              <a:avLst/>
              <a:gdLst>
                <a:gd name="T0" fmla="*/ 0 w 3258"/>
                <a:gd name="T1" fmla="*/ 78 h 1014"/>
                <a:gd name="T2" fmla="*/ 543 w 3258"/>
                <a:gd name="T3" fmla="*/ 78 h 1014"/>
                <a:gd name="T4" fmla="*/ 1086 w 3258"/>
                <a:gd name="T5" fmla="*/ 546 h 1014"/>
                <a:gd name="T6" fmla="*/ 2172 w 3258"/>
                <a:gd name="T7" fmla="*/ 858 h 1014"/>
                <a:gd name="T8" fmla="*/ 3258 w 3258"/>
                <a:gd name="T9" fmla="*/ 1014 h 1014"/>
                <a:gd name="T10" fmla="*/ 0 60000 65536"/>
                <a:gd name="T11" fmla="*/ 0 60000 65536"/>
                <a:gd name="T12" fmla="*/ 0 60000 65536"/>
                <a:gd name="T13" fmla="*/ 0 60000 65536"/>
                <a:gd name="T14" fmla="*/ 0 60000 65536"/>
                <a:gd name="T15" fmla="*/ 0 w 3258"/>
                <a:gd name="T16" fmla="*/ 0 h 1014"/>
                <a:gd name="T17" fmla="*/ 3258 w 3258"/>
                <a:gd name="T18" fmla="*/ 1014 h 1014"/>
              </a:gdLst>
              <a:ahLst/>
              <a:cxnLst>
                <a:cxn ang="T10">
                  <a:pos x="T0" y="T1"/>
                </a:cxn>
                <a:cxn ang="T11">
                  <a:pos x="T2" y="T3"/>
                </a:cxn>
                <a:cxn ang="T12">
                  <a:pos x="T4" y="T5"/>
                </a:cxn>
                <a:cxn ang="T13">
                  <a:pos x="T6" y="T7"/>
                </a:cxn>
                <a:cxn ang="T14">
                  <a:pos x="T8" y="T9"/>
                </a:cxn>
              </a:cxnLst>
              <a:rect l="T15" t="T16" r="T17" b="T18"/>
              <a:pathLst>
                <a:path w="3258" h="1014">
                  <a:moveTo>
                    <a:pt x="0" y="78"/>
                  </a:moveTo>
                  <a:cubicBezTo>
                    <a:pt x="181" y="39"/>
                    <a:pt x="362" y="0"/>
                    <a:pt x="543" y="78"/>
                  </a:cubicBezTo>
                  <a:cubicBezTo>
                    <a:pt x="724" y="156"/>
                    <a:pt x="815" y="416"/>
                    <a:pt x="1086" y="546"/>
                  </a:cubicBezTo>
                  <a:cubicBezTo>
                    <a:pt x="1357" y="676"/>
                    <a:pt x="1810" y="780"/>
                    <a:pt x="2172" y="858"/>
                  </a:cubicBezTo>
                  <a:cubicBezTo>
                    <a:pt x="2534" y="936"/>
                    <a:pt x="3077" y="988"/>
                    <a:pt x="3258" y="1014"/>
                  </a:cubicBezTo>
                </a:path>
              </a:pathLst>
            </a:custGeom>
            <a:noFill/>
            <a:ln w="9525">
              <a:solidFill>
                <a:srgbClr val="000000"/>
              </a:solidFill>
              <a:round/>
              <a:headEnd/>
              <a:tailEnd/>
            </a:ln>
          </p:spPr>
          <p:txBody>
            <a:bodyPr/>
            <a:lstStyle/>
            <a:p>
              <a:endParaRPr lang="zh-CN" altLang="en-US"/>
            </a:p>
          </p:txBody>
        </p:sp>
        <p:sp>
          <p:nvSpPr>
            <p:cNvPr id="5133" name="Freeform 39"/>
            <p:cNvSpPr>
              <a:spLocks/>
            </p:cNvSpPr>
            <p:nvPr/>
          </p:nvSpPr>
          <p:spPr bwMode="auto">
            <a:xfrm>
              <a:off x="2524" y="12510"/>
              <a:ext cx="3801" cy="1239"/>
            </a:xfrm>
            <a:custGeom>
              <a:avLst/>
              <a:gdLst>
                <a:gd name="T0" fmla="*/ 0 w 3801"/>
                <a:gd name="T1" fmla="*/ 133 h 1456"/>
                <a:gd name="T2" fmla="*/ 543 w 3801"/>
                <a:gd name="T3" fmla="*/ 133 h 1456"/>
                <a:gd name="T4" fmla="*/ 1810 w 3801"/>
                <a:gd name="T5" fmla="*/ 929 h 1456"/>
                <a:gd name="T6" fmla="*/ 3077 w 3801"/>
                <a:gd name="T7" fmla="*/ 1195 h 1456"/>
                <a:gd name="T8" fmla="*/ 3801 w 3801"/>
                <a:gd name="T9" fmla="*/ 1195 h 1456"/>
                <a:gd name="T10" fmla="*/ 0 60000 65536"/>
                <a:gd name="T11" fmla="*/ 0 60000 65536"/>
                <a:gd name="T12" fmla="*/ 0 60000 65536"/>
                <a:gd name="T13" fmla="*/ 0 60000 65536"/>
                <a:gd name="T14" fmla="*/ 0 60000 65536"/>
                <a:gd name="T15" fmla="*/ 0 w 3801"/>
                <a:gd name="T16" fmla="*/ 0 h 1456"/>
                <a:gd name="T17" fmla="*/ 3801 w 3801"/>
                <a:gd name="T18" fmla="*/ 1456 h 1456"/>
              </a:gdLst>
              <a:ahLst/>
              <a:cxnLst>
                <a:cxn ang="T10">
                  <a:pos x="T0" y="T1"/>
                </a:cxn>
                <a:cxn ang="T11">
                  <a:pos x="T2" y="T3"/>
                </a:cxn>
                <a:cxn ang="T12">
                  <a:pos x="T4" y="T5"/>
                </a:cxn>
                <a:cxn ang="T13">
                  <a:pos x="T6" y="T7"/>
                </a:cxn>
                <a:cxn ang="T14">
                  <a:pos x="T8" y="T9"/>
                </a:cxn>
              </a:cxnLst>
              <a:rect l="T15" t="T16" r="T17" b="T18"/>
              <a:pathLst>
                <a:path w="3801" h="1456">
                  <a:moveTo>
                    <a:pt x="0" y="156"/>
                  </a:moveTo>
                  <a:cubicBezTo>
                    <a:pt x="120" y="78"/>
                    <a:pt x="241" y="0"/>
                    <a:pt x="543" y="156"/>
                  </a:cubicBezTo>
                  <a:cubicBezTo>
                    <a:pt x="845" y="312"/>
                    <a:pt x="1388" y="884"/>
                    <a:pt x="1810" y="1092"/>
                  </a:cubicBezTo>
                  <a:cubicBezTo>
                    <a:pt x="2232" y="1300"/>
                    <a:pt x="2745" y="1352"/>
                    <a:pt x="3077" y="1404"/>
                  </a:cubicBezTo>
                  <a:cubicBezTo>
                    <a:pt x="3409" y="1456"/>
                    <a:pt x="3680" y="1404"/>
                    <a:pt x="3801" y="1404"/>
                  </a:cubicBezTo>
                </a:path>
              </a:pathLst>
            </a:custGeom>
            <a:noFill/>
            <a:ln w="9525">
              <a:solidFill>
                <a:srgbClr val="000000"/>
              </a:solidFill>
              <a:round/>
              <a:headEnd/>
              <a:tailEnd/>
            </a:ln>
          </p:spPr>
          <p:txBody>
            <a:bodyPr/>
            <a:lstStyle/>
            <a:p>
              <a:endParaRPr lang="zh-CN" altLang="en-US"/>
            </a:p>
          </p:txBody>
        </p:sp>
        <p:sp>
          <p:nvSpPr>
            <p:cNvPr id="5134" name="Line 40"/>
            <p:cNvSpPr>
              <a:spLocks noChangeShapeType="1"/>
            </p:cNvSpPr>
            <p:nvPr/>
          </p:nvSpPr>
          <p:spPr bwMode="auto">
            <a:xfrm flipH="1">
              <a:off x="2705" y="11424"/>
              <a:ext cx="1267" cy="1872"/>
            </a:xfrm>
            <a:prstGeom prst="line">
              <a:avLst/>
            </a:prstGeom>
            <a:noFill/>
            <a:ln w="9525">
              <a:solidFill>
                <a:srgbClr val="000000"/>
              </a:solidFill>
              <a:round/>
              <a:headEnd/>
              <a:tailEnd/>
            </a:ln>
          </p:spPr>
          <p:txBody>
            <a:bodyPr/>
            <a:lstStyle/>
            <a:p>
              <a:endParaRPr lang="zh-CN" altLang="en-US"/>
            </a:p>
          </p:txBody>
        </p:sp>
        <p:sp>
          <p:nvSpPr>
            <p:cNvPr id="5135" name="Line 41"/>
            <p:cNvSpPr>
              <a:spLocks noChangeShapeType="1"/>
            </p:cNvSpPr>
            <p:nvPr/>
          </p:nvSpPr>
          <p:spPr bwMode="auto">
            <a:xfrm flipH="1">
              <a:off x="5058" y="11892"/>
              <a:ext cx="1629" cy="2652"/>
            </a:xfrm>
            <a:prstGeom prst="line">
              <a:avLst/>
            </a:prstGeom>
            <a:noFill/>
            <a:ln w="9525">
              <a:solidFill>
                <a:srgbClr val="000000"/>
              </a:solidFill>
              <a:round/>
              <a:headEnd/>
              <a:tailEnd/>
            </a:ln>
          </p:spPr>
          <p:txBody>
            <a:bodyPr/>
            <a:lstStyle/>
            <a:p>
              <a:endParaRPr lang="zh-CN" altLang="en-US"/>
            </a:p>
          </p:txBody>
        </p:sp>
        <p:sp>
          <p:nvSpPr>
            <p:cNvPr id="5136" name="Line 42"/>
            <p:cNvSpPr>
              <a:spLocks noChangeShapeType="1"/>
            </p:cNvSpPr>
            <p:nvPr/>
          </p:nvSpPr>
          <p:spPr bwMode="auto">
            <a:xfrm>
              <a:off x="1981" y="15168"/>
              <a:ext cx="5792" cy="0"/>
            </a:xfrm>
            <a:prstGeom prst="line">
              <a:avLst/>
            </a:prstGeom>
            <a:noFill/>
            <a:ln w="9525">
              <a:solidFill>
                <a:srgbClr val="000000"/>
              </a:solidFill>
              <a:round/>
              <a:headEnd/>
              <a:tailEnd/>
            </a:ln>
          </p:spPr>
          <p:txBody>
            <a:bodyPr/>
            <a:lstStyle/>
            <a:p>
              <a:endParaRPr lang="zh-CN" altLang="en-US"/>
            </a:p>
          </p:txBody>
        </p:sp>
        <p:sp>
          <p:nvSpPr>
            <p:cNvPr id="5137" name="Line 43"/>
            <p:cNvSpPr>
              <a:spLocks noChangeShapeType="1"/>
            </p:cNvSpPr>
            <p:nvPr/>
          </p:nvSpPr>
          <p:spPr bwMode="auto">
            <a:xfrm>
              <a:off x="3429" y="12204"/>
              <a:ext cx="0" cy="2964"/>
            </a:xfrm>
            <a:prstGeom prst="line">
              <a:avLst/>
            </a:prstGeom>
            <a:noFill/>
            <a:ln w="9525">
              <a:solidFill>
                <a:srgbClr val="000000"/>
              </a:solidFill>
              <a:round/>
              <a:headEnd/>
              <a:tailEnd/>
            </a:ln>
          </p:spPr>
          <p:txBody>
            <a:bodyPr/>
            <a:lstStyle/>
            <a:p>
              <a:endParaRPr lang="zh-CN" altLang="en-US"/>
            </a:p>
          </p:txBody>
        </p:sp>
        <p:sp>
          <p:nvSpPr>
            <p:cNvPr id="5138" name="Line 44"/>
            <p:cNvSpPr>
              <a:spLocks noChangeShapeType="1"/>
            </p:cNvSpPr>
            <p:nvPr/>
          </p:nvSpPr>
          <p:spPr bwMode="auto">
            <a:xfrm>
              <a:off x="5873" y="13200"/>
              <a:ext cx="0" cy="1956"/>
            </a:xfrm>
            <a:prstGeom prst="line">
              <a:avLst/>
            </a:prstGeom>
            <a:noFill/>
            <a:ln w="9525">
              <a:solidFill>
                <a:srgbClr val="000000"/>
              </a:solidFill>
              <a:round/>
              <a:headEnd/>
              <a:tailEnd/>
            </a:ln>
          </p:spPr>
          <p:txBody>
            <a:bodyPr/>
            <a:lstStyle/>
            <a:p>
              <a:endParaRPr lang="zh-CN" altLang="en-US"/>
            </a:p>
          </p:txBody>
        </p:sp>
        <p:sp>
          <p:nvSpPr>
            <p:cNvPr id="5139" name="Text Box 45"/>
            <p:cNvSpPr txBox="1">
              <a:spLocks noChangeArrowheads="1"/>
            </p:cNvSpPr>
            <p:nvPr/>
          </p:nvSpPr>
          <p:spPr bwMode="auto">
            <a:xfrm>
              <a:off x="3972" y="11112"/>
              <a:ext cx="724" cy="537"/>
            </a:xfrm>
            <a:prstGeom prst="rect">
              <a:avLst/>
            </a:prstGeom>
            <a:noFill/>
            <a:ln w="9525">
              <a:noFill/>
              <a:miter lim="800000"/>
              <a:headEnd/>
              <a:tailEnd/>
            </a:ln>
          </p:spPr>
          <p:txBody>
            <a:bodyPr/>
            <a:lstStyle/>
            <a:p>
              <a:pPr algn="just" eaLnBrk="0" hangingPunct="0"/>
              <a:r>
                <a:rPr lang="zh-CN" altLang="en-US" sz="3200" b="1">
                  <a:latin typeface="Times New Roman" pitchFamily="18" charset="0"/>
                </a:rPr>
                <a:t>1</a:t>
              </a:r>
            </a:p>
          </p:txBody>
        </p:sp>
        <p:sp>
          <p:nvSpPr>
            <p:cNvPr id="5140" name="Text Box 46"/>
            <p:cNvSpPr txBox="1">
              <a:spLocks noChangeArrowheads="1"/>
            </p:cNvSpPr>
            <p:nvPr/>
          </p:nvSpPr>
          <p:spPr bwMode="auto">
            <a:xfrm>
              <a:off x="4515" y="14388"/>
              <a:ext cx="724" cy="468"/>
            </a:xfrm>
            <a:prstGeom prst="rect">
              <a:avLst/>
            </a:prstGeom>
            <a:noFill/>
            <a:ln w="9525">
              <a:noFill/>
              <a:miter lim="800000"/>
              <a:headEnd/>
              <a:tailEnd/>
            </a:ln>
          </p:spPr>
          <p:txBody>
            <a:bodyPr/>
            <a:lstStyle/>
            <a:p>
              <a:pPr algn="just" eaLnBrk="0" hangingPunct="0"/>
              <a:r>
                <a:rPr lang="zh-CN" altLang="en-US" sz="3200" b="1">
                  <a:latin typeface="Times New Roman" pitchFamily="18" charset="0"/>
                </a:rPr>
                <a:t>2</a:t>
              </a:r>
            </a:p>
          </p:txBody>
        </p:sp>
        <p:sp>
          <p:nvSpPr>
            <p:cNvPr id="5141" name="Text Box 47"/>
            <p:cNvSpPr txBox="1">
              <a:spLocks noChangeArrowheads="1"/>
            </p:cNvSpPr>
            <p:nvPr/>
          </p:nvSpPr>
          <p:spPr bwMode="auto">
            <a:xfrm>
              <a:off x="2343" y="13296"/>
              <a:ext cx="724" cy="468"/>
            </a:xfrm>
            <a:prstGeom prst="rect">
              <a:avLst/>
            </a:prstGeom>
            <a:noFill/>
            <a:ln w="9525">
              <a:noFill/>
              <a:miter lim="800000"/>
              <a:headEnd/>
              <a:tailEnd/>
            </a:ln>
          </p:spPr>
          <p:txBody>
            <a:bodyPr/>
            <a:lstStyle/>
            <a:p>
              <a:pPr algn="just" eaLnBrk="0" hangingPunct="0"/>
              <a:r>
                <a:rPr lang="zh-CN" altLang="en-US" sz="3200" b="1">
                  <a:latin typeface="Times New Roman" pitchFamily="18" charset="0"/>
                </a:rPr>
                <a:t>1</a:t>
              </a:r>
            </a:p>
          </p:txBody>
        </p:sp>
        <p:sp>
          <p:nvSpPr>
            <p:cNvPr id="5142" name="Text Box 48"/>
            <p:cNvSpPr txBox="1">
              <a:spLocks noChangeArrowheads="1"/>
            </p:cNvSpPr>
            <p:nvPr/>
          </p:nvSpPr>
          <p:spPr bwMode="auto">
            <a:xfrm>
              <a:off x="3536" y="14079"/>
              <a:ext cx="1341" cy="621"/>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Z</a:t>
              </a:r>
              <a:r>
                <a:rPr lang="en-US" altLang="zh-CN" sz="3200" b="1" baseline="-25000">
                  <a:latin typeface="Times New Roman" pitchFamily="18" charset="0"/>
                </a:rPr>
                <a:t>1</a:t>
              </a:r>
              <a:endParaRPr lang="en-US" altLang="zh-CN" sz="3200" b="1">
                <a:latin typeface="Times New Roman" pitchFamily="18" charset="0"/>
              </a:endParaRPr>
            </a:p>
          </p:txBody>
        </p:sp>
        <p:sp>
          <p:nvSpPr>
            <p:cNvPr id="5143" name="Text Box 49"/>
            <p:cNvSpPr txBox="1">
              <a:spLocks noChangeArrowheads="1"/>
            </p:cNvSpPr>
            <p:nvPr/>
          </p:nvSpPr>
          <p:spPr bwMode="auto">
            <a:xfrm>
              <a:off x="5963" y="14076"/>
              <a:ext cx="1267" cy="624"/>
            </a:xfrm>
            <a:prstGeom prst="rect">
              <a:avLst/>
            </a:prstGeom>
            <a:noFill/>
            <a:ln w="9525">
              <a:noFill/>
              <a:miter lim="800000"/>
              <a:headEnd/>
              <a:tailEnd/>
            </a:ln>
          </p:spPr>
          <p:txBody>
            <a:bodyPr/>
            <a:lstStyle/>
            <a:p>
              <a:pPr algn="just" eaLnBrk="0" hangingPunct="0"/>
              <a:r>
                <a:rPr lang="en-US" altLang="zh-CN" sz="3200" b="1">
                  <a:latin typeface="Times New Roman" pitchFamily="18" charset="0"/>
                </a:rPr>
                <a:t>Z</a:t>
              </a:r>
              <a:r>
                <a:rPr lang="en-US" altLang="zh-CN" sz="3200" b="1" baseline="-25000">
                  <a:latin typeface="Times New Roman" pitchFamily="18" charset="0"/>
                </a:rPr>
                <a:t>2</a:t>
              </a:r>
              <a:endParaRPr lang="en-US" altLang="zh-CN" sz="3200" b="1">
                <a:latin typeface="Times New Roman" pitchFamily="18" charset="0"/>
              </a:endParaRPr>
            </a:p>
          </p:txBody>
        </p:sp>
        <p:sp>
          <p:nvSpPr>
            <p:cNvPr id="5144" name="Text Box 50"/>
            <p:cNvSpPr txBox="1">
              <a:spLocks noChangeArrowheads="1"/>
            </p:cNvSpPr>
            <p:nvPr/>
          </p:nvSpPr>
          <p:spPr bwMode="auto">
            <a:xfrm>
              <a:off x="6687" y="11424"/>
              <a:ext cx="543" cy="468"/>
            </a:xfrm>
            <a:prstGeom prst="rect">
              <a:avLst/>
            </a:prstGeom>
            <a:noFill/>
            <a:ln w="9525">
              <a:noFill/>
              <a:miter lim="800000"/>
              <a:headEnd/>
              <a:tailEnd/>
            </a:ln>
          </p:spPr>
          <p:txBody>
            <a:bodyPr/>
            <a:lstStyle/>
            <a:p>
              <a:pPr algn="just" eaLnBrk="0" hangingPunct="0"/>
              <a:r>
                <a:rPr lang="zh-CN" altLang="en-US" sz="3200" b="1">
                  <a:latin typeface="Times New Roman" pitchFamily="18" charset="0"/>
                </a:rPr>
                <a:t>2</a:t>
              </a:r>
            </a:p>
          </p:txBody>
        </p:sp>
      </p:grpSp>
      <p:graphicFrame>
        <p:nvGraphicFramePr>
          <p:cNvPr id="14393" name="Object 2"/>
          <p:cNvGraphicFramePr>
            <a:graphicFrameLocks noChangeAspect="1"/>
          </p:cNvGraphicFramePr>
          <p:nvPr/>
        </p:nvGraphicFramePr>
        <p:xfrm>
          <a:off x="4071938" y="2071688"/>
          <a:ext cx="3813175" cy="650875"/>
        </p:xfrm>
        <a:graphic>
          <a:graphicData uri="http://schemas.openxmlformats.org/presentationml/2006/ole">
            <mc:AlternateContent xmlns:mc="http://schemas.openxmlformats.org/markup-compatibility/2006">
              <mc:Choice xmlns:v="urn:schemas-microsoft-com:vml" Requires="v">
                <p:oleObj spid="_x0000_s5161" name="Equation" r:id="rId4" imgW="1536480" imgH="228600" progId="Equation.3">
                  <p:embed/>
                </p:oleObj>
              </mc:Choice>
              <mc:Fallback>
                <p:oleObj name="Equation" r:id="rId4" imgW="153648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1938" y="2071688"/>
                        <a:ext cx="381317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95" name="Text Box 59"/>
          <p:cNvSpPr txBox="1">
            <a:spLocks noChangeArrowheads="1"/>
          </p:cNvSpPr>
          <p:nvPr/>
        </p:nvSpPr>
        <p:spPr bwMode="auto">
          <a:xfrm>
            <a:off x="3714750" y="1500188"/>
            <a:ext cx="5219700" cy="461962"/>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连续分布的介质质量守恒：</a:t>
            </a:r>
          </a:p>
        </p:txBody>
      </p:sp>
      <p:graphicFrame>
        <p:nvGraphicFramePr>
          <p:cNvPr id="14396" name="Object 3"/>
          <p:cNvGraphicFramePr>
            <a:graphicFrameLocks noChangeAspect="1"/>
          </p:cNvGraphicFramePr>
          <p:nvPr/>
        </p:nvGraphicFramePr>
        <p:xfrm>
          <a:off x="4572000" y="2786063"/>
          <a:ext cx="2643188" cy="541337"/>
        </p:xfrm>
        <a:graphic>
          <a:graphicData uri="http://schemas.openxmlformats.org/presentationml/2006/ole">
            <mc:AlternateContent xmlns:mc="http://schemas.openxmlformats.org/markup-compatibility/2006">
              <mc:Choice xmlns:v="urn:schemas-microsoft-com:vml" Requires="v">
                <p:oleObj spid="_x0000_s5162" name="Equation" r:id="rId6" imgW="1054080" imgH="215640" progId="Equation.3">
                  <p:embed/>
                </p:oleObj>
              </mc:Choice>
              <mc:Fallback>
                <p:oleObj name="Equation" r:id="rId6" imgW="105408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786063"/>
                        <a:ext cx="2643188"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97" name="Text Box 61"/>
          <p:cNvSpPr txBox="1">
            <a:spLocks noChangeArrowheads="1"/>
          </p:cNvSpPr>
          <p:nvPr/>
        </p:nvSpPr>
        <p:spPr bwMode="auto">
          <a:xfrm>
            <a:off x="4429125" y="3571875"/>
            <a:ext cx="4248150" cy="461963"/>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对于不可压缩流体：</a:t>
            </a:r>
          </a:p>
        </p:txBody>
      </p:sp>
      <p:graphicFrame>
        <p:nvGraphicFramePr>
          <p:cNvPr id="14398" name="Object 4"/>
          <p:cNvGraphicFramePr>
            <a:graphicFrameLocks noChangeAspect="1"/>
          </p:cNvGraphicFramePr>
          <p:nvPr/>
        </p:nvGraphicFramePr>
        <p:xfrm>
          <a:off x="4929188" y="4214813"/>
          <a:ext cx="1946275" cy="576262"/>
        </p:xfrm>
        <a:graphic>
          <a:graphicData uri="http://schemas.openxmlformats.org/presentationml/2006/ole">
            <mc:AlternateContent xmlns:mc="http://schemas.openxmlformats.org/markup-compatibility/2006">
              <mc:Choice xmlns:v="urn:schemas-microsoft-com:vml" Requires="v">
                <p:oleObj spid="_x0000_s5163" name="Equation" r:id="rId8" imgW="749160" imgH="215640" progId="Equation.3">
                  <p:embed/>
                </p:oleObj>
              </mc:Choice>
              <mc:Fallback>
                <p:oleObj name="Equation" r:id="rId8" imgW="74916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9188" y="4214813"/>
                        <a:ext cx="19462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14341"/>
                                        </p:tgtEl>
                                        <p:attrNameLst>
                                          <p:attrName>style.visibility</p:attrName>
                                        </p:attrNameLst>
                                      </p:cBhvr>
                                      <p:to>
                                        <p:strVal val="visible"/>
                                      </p:to>
                                    </p:set>
                                    <p:animEffect transition="in" filter="barn(outHorizontal)">
                                      <p:cBhvr>
                                        <p:cTn id="7" dur="3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14342"/>
                                        </p:tgtEl>
                                        <p:attrNameLst>
                                          <p:attrName>style.visibility</p:attrName>
                                        </p:attrNameLst>
                                      </p:cBhvr>
                                      <p:to>
                                        <p:strVal val="visible"/>
                                      </p:to>
                                    </p:set>
                                    <p:animEffect transition="in" filter="barn(outHorizontal)">
                                      <p:cBhvr>
                                        <p:cTn id="12" dur="3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14395"/>
                                        </p:tgtEl>
                                        <p:attrNameLst>
                                          <p:attrName>style.visibility</p:attrName>
                                        </p:attrNameLst>
                                      </p:cBhvr>
                                      <p:to>
                                        <p:strVal val="visible"/>
                                      </p:to>
                                    </p:set>
                                    <p:animEffect transition="in" filter="barn(outHorizontal)">
                                      <p:cBhvr>
                                        <p:cTn id="22" dur="300"/>
                                        <p:tgtEl>
                                          <p:spTgt spid="1439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4393"/>
                                        </p:tgtEl>
                                        <p:attrNameLst>
                                          <p:attrName>style.visibility</p:attrName>
                                        </p:attrNameLst>
                                      </p:cBhvr>
                                      <p:to>
                                        <p:strVal val="visible"/>
                                      </p:to>
                                    </p:set>
                                    <p:animEffect transition="in" filter="barn(inHorizontal)">
                                      <p:cBhvr>
                                        <p:cTn id="27" dur="500"/>
                                        <p:tgtEl>
                                          <p:spTgt spid="1439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396"/>
                                        </p:tgtEl>
                                        <p:attrNameLst>
                                          <p:attrName>style.visibility</p:attrName>
                                        </p:attrNameLst>
                                      </p:cBhvr>
                                      <p:to>
                                        <p:strVal val="visible"/>
                                      </p:to>
                                    </p:set>
                                    <p:anim calcmode="lin" valueType="num">
                                      <p:cBhvr additive="base">
                                        <p:cTn id="32" dur="500" fill="hold"/>
                                        <p:tgtEl>
                                          <p:spTgt spid="14396"/>
                                        </p:tgtEl>
                                        <p:attrNameLst>
                                          <p:attrName>ppt_x</p:attrName>
                                        </p:attrNameLst>
                                      </p:cBhvr>
                                      <p:tavLst>
                                        <p:tav tm="0">
                                          <p:val>
                                            <p:strVal val="#ppt_x"/>
                                          </p:val>
                                        </p:tav>
                                        <p:tav tm="100000">
                                          <p:val>
                                            <p:strVal val="#ppt_x"/>
                                          </p:val>
                                        </p:tav>
                                      </p:tavLst>
                                    </p:anim>
                                    <p:anim calcmode="lin" valueType="num">
                                      <p:cBhvr additive="base">
                                        <p:cTn id="33" dur="500" fill="hold"/>
                                        <p:tgtEl>
                                          <p:spTgt spid="1439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iterate type="wd">
                                    <p:tmPct val="100000"/>
                                  </p:iterate>
                                  <p:childTnLst>
                                    <p:set>
                                      <p:cBhvr>
                                        <p:cTn id="37" dur="1" fill="hold">
                                          <p:stCondLst>
                                            <p:cond delay="0"/>
                                          </p:stCondLst>
                                        </p:cTn>
                                        <p:tgtEl>
                                          <p:spTgt spid="14397"/>
                                        </p:tgtEl>
                                        <p:attrNameLst>
                                          <p:attrName>style.visibility</p:attrName>
                                        </p:attrNameLst>
                                      </p:cBhvr>
                                      <p:to>
                                        <p:strVal val="visible"/>
                                      </p:to>
                                    </p:set>
                                    <p:animEffect transition="in" filter="barn(outHorizontal)">
                                      <p:cBhvr>
                                        <p:cTn id="38" dur="300"/>
                                        <p:tgtEl>
                                          <p:spTgt spid="1439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98"/>
                                        </p:tgtEl>
                                        <p:attrNameLst>
                                          <p:attrName>style.visibility</p:attrName>
                                        </p:attrNameLst>
                                      </p:cBhvr>
                                      <p:to>
                                        <p:strVal val="visible"/>
                                      </p:to>
                                    </p:set>
                                    <p:anim calcmode="lin" valueType="num">
                                      <p:cBhvr additive="base">
                                        <p:cTn id="43" dur="500" fill="hold"/>
                                        <p:tgtEl>
                                          <p:spTgt spid="14398"/>
                                        </p:tgtEl>
                                        <p:attrNameLst>
                                          <p:attrName>ppt_x</p:attrName>
                                        </p:attrNameLst>
                                      </p:cBhvr>
                                      <p:tavLst>
                                        <p:tav tm="0">
                                          <p:val>
                                            <p:strVal val="#ppt_x"/>
                                          </p:val>
                                        </p:tav>
                                        <p:tav tm="100000">
                                          <p:val>
                                            <p:strVal val="#ppt_x"/>
                                          </p:val>
                                        </p:tav>
                                      </p:tavLst>
                                    </p:anim>
                                    <p:anim calcmode="lin" valueType="num">
                                      <p:cBhvr additive="base">
                                        <p:cTn id="44" dur="500" fill="hold"/>
                                        <p:tgtEl>
                                          <p:spTgt spid="14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P spid="14395" grpId="0" autoUpdateAnimBg="0"/>
      <p:bldP spid="1439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3" name="Rectangle 2"/>
          <p:cNvSpPr>
            <a:spLocks noGrp="1" noChangeArrowheads="1"/>
          </p:cNvSpPr>
          <p:nvPr>
            <p:ph type="body" idx="1"/>
          </p:nvPr>
        </p:nvSpPr>
        <p:spPr>
          <a:xfrm>
            <a:off x="539750" y="1484313"/>
            <a:ext cx="7848600" cy="4114800"/>
          </a:xfrm>
        </p:spPr>
        <p:txBody>
          <a:bodyPr/>
          <a:lstStyle/>
          <a:p>
            <a:pPr eaLnBrk="1" hangingPunct="1">
              <a:lnSpc>
                <a:spcPct val="150000"/>
              </a:lnSpc>
              <a:spcBef>
                <a:spcPct val="0"/>
              </a:spcBef>
            </a:pPr>
            <a:r>
              <a:rPr lang="en-US" altLang="zh-CN" sz="2400" b="1" smtClean="0"/>
              <a:t>TUF</a:t>
            </a:r>
            <a:r>
              <a:rPr lang="zh-CN" altLang="en-US" sz="2400" b="1" smtClean="0"/>
              <a:t>广泛应用于以下一些测量对象：石油、有机液体、无机液、液化气、天然气、煤气和低温流体等。</a:t>
            </a:r>
          </a:p>
          <a:p>
            <a:pPr eaLnBrk="1" hangingPunct="1">
              <a:lnSpc>
                <a:spcPct val="150000"/>
              </a:lnSpc>
              <a:spcBef>
                <a:spcPct val="0"/>
              </a:spcBef>
            </a:pPr>
            <a:r>
              <a:rPr lang="zh-CN" altLang="en-US" sz="2400" b="1" smtClean="0"/>
              <a:t>输出频率信号容易控制并且抗干扰。</a:t>
            </a:r>
          </a:p>
          <a:p>
            <a:pPr eaLnBrk="1" hangingPunct="1">
              <a:lnSpc>
                <a:spcPct val="150000"/>
              </a:lnSpc>
              <a:spcBef>
                <a:spcPct val="0"/>
              </a:spcBef>
            </a:pPr>
            <a:r>
              <a:rPr lang="zh-CN" altLang="en-US" sz="2400" b="1" smtClean="0">
                <a:solidFill>
                  <a:srgbClr val="FF0000"/>
                </a:solidFill>
              </a:rPr>
              <a:t>被测流体不能含有杂质，不适宜测粘度较大流体</a:t>
            </a:r>
            <a:r>
              <a:rPr lang="zh-CN" altLang="en-US" sz="2400" b="1"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body" idx="1"/>
          </p:nvPr>
        </p:nvSpPr>
        <p:spPr>
          <a:xfrm>
            <a:off x="714375" y="0"/>
            <a:ext cx="6000750" cy="1385888"/>
          </a:xfrm>
        </p:spPr>
        <p:txBody>
          <a:bodyPr/>
          <a:lstStyle/>
          <a:p>
            <a:pPr eaLnBrk="1" hangingPunct="1">
              <a:lnSpc>
                <a:spcPct val="90000"/>
              </a:lnSpc>
              <a:buFont typeface="Wingdings" pitchFamily="2" charset="2"/>
              <a:buNone/>
            </a:pPr>
            <a:endParaRPr lang="zh-CN" altLang="en-US" sz="2800" b="1" smtClean="0"/>
          </a:p>
          <a:p>
            <a:pPr eaLnBrk="1" hangingPunct="1">
              <a:lnSpc>
                <a:spcPct val="90000"/>
              </a:lnSpc>
              <a:buFont typeface="Wingdings" pitchFamily="2" charset="2"/>
              <a:buNone/>
            </a:pPr>
            <a:r>
              <a:rPr lang="zh-CN" altLang="en-US" sz="2800" b="1" smtClean="0"/>
              <a:t>结构</a:t>
            </a:r>
          </a:p>
        </p:txBody>
      </p:sp>
      <p:grpSp>
        <p:nvGrpSpPr>
          <p:cNvPr id="2" name="Group 3"/>
          <p:cNvGrpSpPr>
            <a:grpSpLocks/>
          </p:cNvGrpSpPr>
          <p:nvPr/>
        </p:nvGrpSpPr>
        <p:grpSpPr bwMode="auto">
          <a:xfrm>
            <a:off x="684213" y="1700213"/>
            <a:ext cx="7200900" cy="3168650"/>
            <a:chOff x="1632" y="2208"/>
            <a:chExt cx="3312" cy="1488"/>
          </a:xfrm>
        </p:grpSpPr>
        <p:grpSp>
          <p:nvGrpSpPr>
            <p:cNvPr id="582659" name="Group 4"/>
            <p:cNvGrpSpPr>
              <a:grpSpLocks/>
            </p:cNvGrpSpPr>
            <p:nvPr/>
          </p:nvGrpSpPr>
          <p:grpSpPr bwMode="auto">
            <a:xfrm>
              <a:off x="1632" y="2986"/>
              <a:ext cx="3312" cy="710"/>
              <a:chOff x="816" y="2688"/>
              <a:chExt cx="3264" cy="864"/>
            </a:xfrm>
          </p:grpSpPr>
          <p:sp>
            <p:nvSpPr>
              <p:cNvPr id="582664" name="Rectangle 5"/>
              <p:cNvSpPr>
                <a:spLocks noChangeArrowheads="1"/>
              </p:cNvSpPr>
              <p:nvPr/>
            </p:nvSpPr>
            <p:spPr bwMode="auto">
              <a:xfrm>
                <a:off x="912" y="2976"/>
                <a:ext cx="816" cy="384"/>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800" b="1">
                    <a:latin typeface="Times New Roman" pitchFamily="18" charset="0"/>
                  </a:rPr>
                  <a:t>前导流件</a:t>
                </a:r>
              </a:p>
            </p:txBody>
          </p:sp>
          <p:sp>
            <p:nvSpPr>
              <p:cNvPr id="582665" name="Rectangle 6"/>
              <p:cNvSpPr>
                <a:spLocks noChangeArrowheads="1"/>
              </p:cNvSpPr>
              <p:nvPr/>
            </p:nvSpPr>
            <p:spPr bwMode="auto">
              <a:xfrm>
                <a:off x="2016" y="2976"/>
                <a:ext cx="816" cy="384"/>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800" b="1">
                    <a:latin typeface="Times New Roman" pitchFamily="18" charset="0"/>
                  </a:rPr>
                  <a:t>叶轮组件</a:t>
                </a:r>
              </a:p>
            </p:txBody>
          </p:sp>
          <p:sp>
            <p:nvSpPr>
              <p:cNvPr id="582666" name="Line 7"/>
              <p:cNvSpPr>
                <a:spLocks noChangeShapeType="1"/>
              </p:cNvSpPr>
              <p:nvPr/>
            </p:nvSpPr>
            <p:spPr bwMode="auto">
              <a:xfrm>
                <a:off x="1728" y="3168"/>
                <a:ext cx="240" cy="0"/>
              </a:xfrm>
              <a:prstGeom prst="line">
                <a:avLst/>
              </a:prstGeom>
              <a:noFill/>
              <a:ln w="9525">
                <a:solidFill>
                  <a:schemeClr val="tx1"/>
                </a:solidFill>
                <a:round/>
                <a:headEnd/>
                <a:tailEnd type="triangle" w="med" len="med"/>
              </a:ln>
            </p:spPr>
            <p:txBody>
              <a:bodyPr/>
              <a:lstStyle/>
              <a:p>
                <a:endParaRPr lang="zh-CN" altLang="en-US"/>
              </a:p>
            </p:txBody>
          </p:sp>
          <p:sp>
            <p:nvSpPr>
              <p:cNvPr id="582667" name="Rectangle 8"/>
              <p:cNvSpPr>
                <a:spLocks noChangeArrowheads="1"/>
              </p:cNvSpPr>
              <p:nvPr/>
            </p:nvSpPr>
            <p:spPr bwMode="auto">
              <a:xfrm>
                <a:off x="3120" y="2976"/>
                <a:ext cx="816" cy="384"/>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800" b="1">
                    <a:latin typeface="Times New Roman" pitchFamily="18" charset="0"/>
                  </a:rPr>
                  <a:t>后导流件</a:t>
                </a:r>
              </a:p>
            </p:txBody>
          </p:sp>
          <p:sp>
            <p:nvSpPr>
              <p:cNvPr id="582668" name="Line 9"/>
              <p:cNvSpPr>
                <a:spLocks noChangeShapeType="1"/>
              </p:cNvSpPr>
              <p:nvPr/>
            </p:nvSpPr>
            <p:spPr bwMode="auto">
              <a:xfrm>
                <a:off x="2832" y="3168"/>
                <a:ext cx="288" cy="0"/>
              </a:xfrm>
              <a:prstGeom prst="line">
                <a:avLst/>
              </a:prstGeom>
              <a:noFill/>
              <a:ln w="9525">
                <a:solidFill>
                  <a:schemeClr val="tx1"/>
                </a:solidFill>
                <a:round/>
                <a:headEnd/>
                <a:tailEnd type="triangle" w="med" len="med"/>
              </a:ln>
            </p:spPr>
            <p:txBody>
              <a:bodyPr/>
              <a:lstStyle/>
              <a:p>
                <a:endParaRPr lang="zh-CN" altLang="en-US"/>
              </a:p>
            </p:txBody>
          </p:sp>
          <p:sp>
            <p:nvSpPr>
              <p:cNvPr id="582669" name="Line 10"/>
              <p:cNvSpPr>
                <a:spLocks noChangeShapeType="1"/>
              </p:cNvSpPr>
              <p:nvPr/>
            </p:nvSpPr>
            <p:spPr bwMode="auto">
              <a:xfrm>
                <a:off x="816" y="2688"/>
                <a:ext cx="3264" cy="0"/>
              </a:xfrm>
              <a:prstGeom prst="line">
                <a:avLst/>
              </a:prstGeom>
              <a:noFill/>
              <a:ln w="9525">
                <a:solidFill>
                  <a:schemeClr val="tx1"/>
                </a:solidFill>
                <a:prstDash val="lgDashDot"/>
                <a:round/>
                <a:headEnd/>
                <a:tailEnd/>
              </a:ln>
            </p:spPr>
            <p:txBody>
              <a:bodyPr/>
              <a:lstStyle/>
              <a:p>
                <a:endParaRPr lang="zh-CN" altLang="en-US"/>
              </a:p>
            </p:txBody>
          </p:sp>
          <p:sp>
            <p:nvSpPr>
              <p:cNvPr id="582670" name="Line 11"/>
              <p:cNvSpPr>
                <a:spLocks noChangeShapeType="1"/>
              </p:cNvSpPr>
              <p:nvPr/>
            </p:nvSpPr>
            <p:spPr bwMode="auto">
              <a:xfrm>
                <a:off x="816" y="3552"/>
                <a:ext cx="3264" cy="0"/>
              </a:xfrm>
              <a:prstGeom prst="line">
                <a:avLst/>
              </a:prstGeom>
              <a:noFill/>
              <a:ln w="9525">
                <a:solidFill>
                  <a:schemeClr val="tx1"/>
                </a:solidFill>
                <a:prstDash val="lgDashDot"/>
                <a:round/>
                <a:headEnd/>
                <a:tailEnd/>
              </a:ln>
            </p:spPr>
            <p:txBody>
              <a:bodyPr/>
              <a:lstStyle/>
              <a:p>
                <a:endParaRPr lang="zh-CN" altLang="en-US"/>
              </a:p>
            </p:txBody>
          </p:sp>
          <p:sp>
            <p:nvSpPr>
              <p:cNvPr id="582671" name="Line 12"/>
              <p:cNvSpPr>
                <a:spLocks noChangeShapeType="1"/>
              </p:cNvSpPr>
              <p:nvPr/>
            </p:nvSpPr>
            <p:spPr bwMode="auto">
              <a:xfrm>
                <a:off x="816" y="2688"/>
                <a:ext cx="0" cy="864"/>
              </a:xfrm>
              <a:prstGeom prst="line">
                <a:avLst/>
              </a:prstGeom>
              <a:noFill/>
              <a:ln w="9525">
                <a:solidFill>
                  <a:schemeClr val="tx1"/>
                </a:solidFill>
                <a:prstDash val="lgDashDot"/>
                <a:round/>
                <a:headEnd/>
                <a:tailEnd/>
              </a:ln>
            </p:spPr>
            <p:txBody>
              <a:bodyPr/>
              <a:lstStyle/>
              <a:p>
                <a:endParaRPr lang="zh-CN" altLang="en-US"/>
              </a:p>
            </p:txBody>
          </p:sp>
          <p:sp>
            <p:nvSpPr>
              <p:cNvPr id="582672" name="Line 13"/>
              <p:cNvSpPr>
                <a:spLocks noChangeShapeType="1"/>
              </p:cNvSpPr>
              <p:nvPr/>
            </p:nvSpPr>
            <p:spPr bwMode="auto">
              <a:xfrm>
                <a:off x="4080" y="2688"/>
                <a:ext cx="0" cy="864"/>
              </a:xfrm>
              <a:prstGeom prst="line">
                <a:avLst/>
              </a:prstGeom>
              <a:noFill/>
              <a:ln w="9525">
                <a:solidFill>
                  <a:schemeClr val="tx1"/>
                </a:solidFill>
                <a:prstDash val="lgDashDot"/>
                <a:round/>
                <a:headEnd/>
                <a:tailEnd/>
              </a:ln>
            </p:spPr>
            <p:txBody>
              <a:bodyPr/>
              <a:lstStyle/>
              <a:p>
                <a:endParaRPr lang="zh-CN" altLang="en-US"/>
              </a:p>
            </p:txBody>
          </p:sp>
        </p:grpSp>
        <p:sp>
          <p:nvSpPr>
            <p:cNvPr id="582660" name="Line 14"/>
            <p:cNvSpPr>
              <a:spLocks noChangeShapeType="1"/>
            </p:cNvSpPr>
            <p:nvPr/>
          </p:nvSpPr>
          <p:spPr bwMode="auto">
            <a:xfrm flipV="1">
              <a:off x="3191" y="2868"/>
              <a:ext cx="0" cy="118"/>
            </a:xfrm>
            <a:prstGeom prst="line">
              <a:avLst/>
            </a:prstGeom>
            <a:noFill/>
            <a:ln w="9525">
              <a:solidFill>
                <a:schemeClr val="tx1"/>
              </a:solidFill>
              <a:round/>
              <a:headEnd/>
              <a:tailEnd type="triangle" w="med" len="med"/>
            </a:ln>
          </p:spPr>
          <p:txBody>
            <a:bodyPr/>
            <a:lstStyle/>
            <a:p>
              <a:endParaRPr lang="zh-CN" altLang="en-US"/>
            </a:p>
          </p:txBody>
        </p:sp>
        <p:sp>
          <p:nvSpPr>
            <p:cNvPr id="582661" name="Rectangle 15"/>
            <p:cNvSpPr>
              <a:spLocks noChangeArrowheads="1"/>
            </p:cNvSpPr>
            <p:nvPr/>
          </p:nvSpPr>
          <p:spPr bwMode="auto">
            <a:xfrm>
              <a:off x="2496" y="2640"/>
              <a:ext cx="1429" cy="228"/>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800" b="1">
                  <a:latin typeface="Times New Roman" pitchFamily="18" charset="0"/>
                </a:rPr>
                <a:t>电磁转换器</a:t>
              </a:r>
            </a:p>
          </p:txBody>
        </p:sp>
        <p:sp>
          <p:nvSpPr>
            <p:cNvPr id="582662" name="Line 16"/>
            <p:cNvSpPr>
              <a:spLocks noChangeShapeType="1"/>
            </p:cNvSpPr>
            <p:nvPr/>
          </p:nvSpPr>
          <p:spPr bwMode="auto">
            <a:xfrm flipV="1">
              <a:off x="3191" y="2448"/>
              <a:ext cx="0" cy="144"/>
            </a:xfrm>
            <a:prstGeom prst="line">
              <a:avLst/>
            </a:prstGeom>
            <a:noFill/>
            <a:ln w="9525">
              <a:solidFill>
                <a:schemeClr val="tx1"/>
              </a:solidFill>
              <a:round/>
              <a:headEnd/>
              <a:tailEnd type="triangle" w="med" len="med"/>
            </a:ln>
          </p:spPr>
          <p:txBody>
            <a:bodyPr/>
            <a:lstStyle/>
            <a:p>
              <a:endParaRPr lang="zh-CN" altLang="en-US"/>
            </a:p>
          </p:txBody>
        </p:sp>
        <p:sp>
          <p:nvSpPr>
            <p:cNvPr id="582663" name="Rectangle 17"/>
            <p:cNvSpPr>
              <a:spLocks noChangeArrowheads="1"/>
            </p:cNvSpPr>
            <p:nvPr/>
          </p:nvSpPr>
          <p:spPr bwMode="auto">
            <a:xfrm>
              <a:off x="2460" y="2208"/>
              <a:ext cx="1461" cy="240"/>
            </a:xfrm>
            <a:prstGeom prst="rect">
              <a:avLst/>
            </a:prstGeom>
            <a:solidFill>
              <a:srgbClr val="FFFFFF"/>
            </a:solidFill>
            <a:ln w="9525">
              <a:solidFill>
                <a:schemeClr val="tx1"/>
              </a:solidFill>
              <a:miter lim="800000"/>
              <a:headEnd/>
              <a:tailEnd/>
            </a:ln>
          </p:spPr>
          <p:txBody>
            <a:bodyPr wrap="none" anchor="ctr"/>
            <a:lstStyle/>
            <a:p>
              <a:pPr algn="ctr"/>
              <a:r>
                <a:rPr kumimoji="1" lang="zh-CN" altLang="en-US" sz="2800" b="1">
                  <a:latin typeface="Times New Roman" pitchFamily="18" charset="0"/>
                </a:rPr>
                <a:t>流量显示与积算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38946">
                                            <p:txEl>
                                              <p:pRg st="1" end="1"/>
                                            </p:txEl>
                                          </p:spTgt>
                                        </p:tgtEl>
                                        <p:attrNameLst>
                                          <p:attrName>style.visibility</p:attrName>
                                        </p:attrNameLst>
                                      </p:cBhvr>
                                      <p:to>
                                        <p:strVal val="visible"/>
                                      </p:to>
                                    </p:set>
                                    <p:animEffect transition="in" filter="barn(outHorizontal)">
                                      <p:cBhvr>
                                        <p:cTn id="7" dur="500"/>
                                        <p:tgtEl>
                                          <p:spTgt spid="3389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1" name="Picture 2" descr="wolun1"/>
          <p:cNvPicPr>
            <a:picLocks noChangeAspect="1" noChangeArrowheads="1"/>
          </p:cNvPicPr>
          <p:nvPr/>
        </p:nvPicPr>
        <p:blipFill>
          <a:blip r:embed="rId2"/>
          <a:srcRect/>
          <a:stretch>
            <a:fillRect/>
          </a:stretch>
        </p:blipFill>
        <p:spPr bwMode="auto">
          <a:xfrm>
            <a:off x="971550" y="0"/>
            <a:ext cx="7380288" cy="5661025"/>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5" name="Picture 2"/>
          <p:cNvPicPr>
            <a:picLocks noGrp="1" noChangeAspect="1" noChangeArrowheads="1"/>
          </p:cNvPicPr>
          <p:nvPr>
            <p:ph type="body" idx="1"/>
          </p:nvPr>
        </p:nvPicPr>
        <p:blipFill>
          <a:blip r:embed="rId2"/>
          <a:srcRect/>
          <a:stretch>
            <a:fillRect/>
          </a:stretch>
        </p:blipFill>
        <p:spPr>
          <a:xfrm>
            <a:off x="1187450" y="476250"/>
            <a:ext cx="6934200" cy="5105400"/>
          </a:xfrm>
          <a:solidFill>
            <a:srgbClr val="FFFFFF"/>
          </a:solidFill>
          <a:ln>
            <a:solidFill>
              <a:schemeClr val="tx1"/>
            </a:solidFill>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71500" y="1362075"/>
            <a:ext cx="7934325" cy="4424363"/>
          </a:xfrm>
        </p:spPr>
        <p:txBody>
          <a:bodyPr/>
          <a:lstStyle/>
          <a:p>
            <a:pPr eaLnBrk="1" hangingPunct="1">
              <a:lnSpc>
                <a:spcPct val="120000"/>
              </a:lnSpc>
              <a:spcBef>
                <a:spcPct val="0"/>
              </a:spcBef>
              <a:buFont typeface="Wingdings" pitchFamily="2" charset="2"/>
              <a:buNone/>
            </a:pPr>
            <a:r>
              <a:rPr lang="zh-CN" altLang="en-US" sz="2400" b="1" smtClean="0">
                <a:latin typeface="Times New Roman" pitchFamily="18" charset="0"/>
                <a:cs typeface="Times New Roman" pitchFamily="18" charset="0"/>
              </a:rPr>
              <a:t>     </a:t>
            </a:r>
            <a:r>
              <a:rPr lang="zh-CN" altLang="en-US" sz="2400" b="1" smtClean="0">
                <a:solidFill>
                  <a:srgbClr val="FF0000"/>
                </a:solidFill>
                <a:latin typeface="Times New Roman" pitchFamily="18" charset="0"/>
                <a:cs typeface="Times New Roman" pitchFamily="18" charset="0"/>
              </a:rPr>
              <a:t>原理</a:t>
            </a:r>
            <a:r>
              <a:rPr lang="en-US" altLang="zh-CN" sz="2400" b="1" smtClean="0">
                <a:solidFill>
                  <a:srgbClr val="FF0000"/>
                </a:solidFill>
                <a:latin typeface="Times New Roman" pitchFamily="18" charset="0"/>
                <a:cs typeface="Times New Roman" pitchFamily="18" charset="0"/>
              </a:rPr>
              <a:t>: </a:t>
            </a:r>
            <a:r>
              <a:rPr lang="zh-CN" altLang="en-US" sz="2400" b="1" smtClean="0">
                <a:latin typeface="Times New Roman" pitchFamily="18" charset="0"/>
                <a:cs typeface="Times New Roman" pitchFamily="18" charset="0"/>
              </a:rPr>
              <a:t>涡轮置于摩擦力很小的滚珠轴承中，由磁钢和感应线圈组成的磁电装置装在变送器的壳体上，当流体流过变送器时，推动涡轮转动，使导磁的叶片周期性地</a:t>
            </a:r>
            <a:r>
              <a:rPr lang="zh-CN" altLang="en-US" sz="2400" b="1" smtClean="0">
                <a:solidFill>
                  <a:srgbClr val="FF0000"/>
                </a:solidFill>
                <a:latin typeface="Times New Roman" pitchFamily="18" charset="0"/>
                <a:cs typeface="Times New Roman" pitchFamily="18" charset="0"/>
              </a:rPr>
              <a:t>改变检测器中磁路的磁阻值</a:t>
            </a:r>
            <a:r>
              <a:rPr lang="zh-CN" altLang="en-US" sz="2400" b="1" smtClean="0">
                <a:latin typeface="Times New Roman" pitchFamily="18" charset="0"/>
                <a:cs typeface="Times New Roman" pitchFamily="18" charset="0"/>
              </a:rPr>
              <a:t>，则通过感应线圈的</a:t>
            </a:r>
            <a:r>
              <a:rPr lang="zh-CN" altLang="en-US" sz="2400" b="1" smtClean="0">
                <a:solidFill>
                  <a:srgbClr val="FF0000"/>
                </a:solidFill>
                <a:latin typeface="Times New Roman" pitchFamily="18" charset="0"/>
                <a:cs typeface="Times New Roman" pitchFamily="18" charset="0"/>
              </a:rPr>
              <a:t>磁通量随之发生变化</a:t>
            </a:r>
            <a:r>
              <a:rPr lang="zh-CN" altLang="en-US" sz="2400" b="1" smtClean="0">
                <a:latin typeface="Times New Roman" pitchFamily="18" charset="0"/>
                <a:cs typeface="Times New Roman" pitchFamily="18" charset="0"/>
              </a:rPr>
              <a:t>，从而在感应线圈的两端产生</a:t>
            </a:r>
            <a:r>
              <a:rPr lang="zh-CN" altLang="en-US" sz="2400" b="1" smtClean="0">
                <a:solidFill>
                  <a:srgbClr val="FF0000"/>
                </a:solidFill>
                <a:latin typeface="Times New Roman" pitchFamily="18" charset="0"/>
                <a:cs typeface="Times New Roman" pitchFamily="18" charset="0"/>
              </a:rPr>
              <a:t>电脉冲信号</a:t>
            </a:r>
            <a:r>
              <a:rPr lang="zh-CN" altLang="en-US" sz="2400" b="1" smtClean="0">
                <a:latin typeface="Times New Roman" pitchFamily="18" charset="0"/>
                <a:cs typeface="Times New Roman" pitchFamily="18" charset="0"/>
              </a:rPr>
              <a:t>。</a:t>
            </a:r>
            <a:endParaRPr lang="zh-CN" altLang="en-US" sz="2400" b="1" u="sng" smtClean="0">
              <a:latin typeface="Times New Roman" pitchFamily="18" charset="0"/>
              <a:cs typeface="Times New Roman" pitchFamily="18" charset="0"/>
            </a:endParaRPr>
          </a:p>
          <a:p>
            <a:pPr eaLnBrk="1" hangingPunct="1">
              <a:lnSpc>
                <a:spcPct val="120000"/>
              </a:lnSpc>
              <a:spcBef>
                <a:spcPct val="0"/>
              </a:spcBef>
              <a:buFont typeface="Wingdings" pitchFamily="2" charset="2"/>
              <a:buNone/>
            </a:pPr>
            <a:r>
              <a:rPr kumimoji="1" lang="en-US" altLang="zh-CN" sz="2400" i="1" smtClean="0">
                <a:latin typeface="Times New Roman" pitchFamily="18" charset="0"/>
                <a:cs typeface="Times New Roman" pitchFamily="18" charset="0"/>
              </a:rPr>
              <a:t>           </a:t>
            </a:r>
            <a:r>
              <a:rPr kumimoji="1" lang="en-US" altLang="zh-CN" sz="2400" b="1" i="1" smtClean="0">
                <a:latin typeface="Times New Roman" pitchFamily="18" charset="0"/>
                <a:cs typeface="Times New Roman" pitchFamily="18" charset="0"/>
              </a:rPr>
              <a:t>Q </a:t>
            </a:r>
            <a:r>
              <a:rPr kumimoji="1" lang="en-US" altLang="zh-CN" sz="2400" b="1" smtClean="0">
                <a:latin typeface="Times New Roman" pitchFamily="18" charset="0"/>
                <a:cs typeface="Times New Roman" pitchFamily="18" charset="0"/>
              </a:rPr>
              <a:t>＝</a:t>
            </a:r>
            <a:r>
              <a:rPr kumimoji="1" lang="en-US" altLang="zh-CN" sz="2400" b="1" i="1" smtClean="0">
                <a:latin typeface="Times New Roman" pitchFamily="18" charset="0"/>
                <a:cs typeface="Times New Roman" pitchFamily="18" charset="0"/>
              </a:rPr>
              <a:t>f </a:t>
            </a:r>
            <a:r>
              <a:rPr kumimoji="1" lang="en-US" altLang="zh-CN" sz="2400" b="1" smtClean="0">
                <a:latin typeface="Times New Roman" pitchFamily="18" charset="0"/>
                <a:cs typeface="Times New Roman" pitchFamily="18" charset="0"/>
              </a:rPr>
              <a:t>/</a:t>
            </a:r>
            <a:r>
              <a:rPr kumimoji="1" lang="en-US" altLang="zh-CN" sz="2400" b="1" i="1" smtClean="0">
                <a:latin typeface="Times New Roman" pitchFamily="18" charset="0"/>
                <a:cs typeface="Times New Roman" pitchFamily="18" charset="0"/>
              </a:rPr>
              <a:t>ξ</a:t>
            </a:r>
            <a:r>
              <a:rPr kumimoji="1" lang="en-US" altLang="zh-CN" sz="2400" i="1" smtClean="0">
                <a:latin typeface="Times New Roman" pitchFamily="18" charset="0"/>
                <a:cs typeface="Times New Roman" pitchFamily="18" charset="0"/>
              </a:rPr>
              <a:t>      </a:t>
            </a:r>
            <a:r>
              <a:rPr kumimoji="1" lang="en-US" altLang="zh-CN" sz="2400" b="1" i="1" smtClean="0">
                <a:latin typeface="Times New Roman" pitchFamily="18" charset="0"/>
                <a:cs typeface="Times New Roman" pitchFamily="18" charset="0"/>
              </a:rPr>
              <a:t>ξ</a:t>
            </a:r>
            <a:r>
              <a:rPr kumimoji="1" lang="en-US" altLang="zh-CN" sz="2400" i="1" smtClean="0">
                <a:latin typeface="Times New Roman" pitchFamily="18" charset="0"/>
                <a:cs typeface="Times New Roman" pitchFamily="18" charset="0"/>
              </a:rPr>
              <a:t>- </a:t>
            </a:r>
            <a:r>
              <a:rPr kumimoji="1" lang="zh-CN" altLang="en-US" sz="2400" b="1" smtClean="0">
                <a:latin typeface="Times New Roman" pitchFamily="18" charset="0"/>
                <a:cs typeface="Times New Roman" pitchFamily="18" charset="0"/>
              </a:rPr>
              <a:t>涡轮流量计系数</a:t>
            </a:r>
          </a:p>
          <a:p>
            <a:pPr eaLnBrk="1" hangingPunct="1">
              <a:lnSpc>
                <a:spcPct val="120000"/>
              </a:lnSpc>
              <a:spcBef>
                <a:spcPct val="0"/>
              </a:spcBef>
              <a:buFont typeface="Wingdings" pitchFamily="2" charset="2"/>
              <a:buNone/>
            </a:pPr>
            <a:r>
              <a:rPr kumimoji="1" lang="en-US" altLang="zh-CN" sz="2400" b="1" i="1" smtClean="0">
                <a:latin typeface="Times New Roman" pitchFamily="18" charset="0"/>
                <a:cs typeface="Times New Roman" pitchFamily="18" charset="0"/>
              </a:rPr>
              <a:t>    f</a:t>
            </a:r>
            <a:r>
              <a:rPr kumimoji="1" lang="en-US" altLang="zh-CN" sz="2400" b="1" smtClean="0">
                <a:latin typeface="Times New Roman" pitchFamily="18" charset="0"/>
                <a:cs typeface="Times New Roman" pitchFamily="18" charset="0"/>
              </a:rPr>
              <a:t>：</a:t>
            </a:r>
            <a:r>
              <a:rPr kumimoji="1" lang="zh-CN" altLang="en-US" sz="2400" b="1" smtClean="0">
                <a:latin typeface="Times New Roman" pitchFamily="18" charset="0"/>
                <a:cs typeface="Times New Roman" pitchFamily="18" charset="0"/>
              </a:rPr>
              <a:t>涡轮流量计发出的脉冲频率值，与叶轮转速成正比。</a:t>
            </a:r>
          </a:p>
          <a:p>
            <a:pPr eaLnBrk="1" hangingPunct="1">
              <a:lnSpc>
                <a:spcPct val="120000"/>
              </a:lnSpc>
              <a:spcBef>
                <a:spcPct val="0"/>
              </a:spcBef>
              <a:buFont typeface="Wingdings" pitchFamily="2" charset="2"/>
              <a:buNone/>
            </a:pPr>
            <a:endParaRPr lang="en-US" altLang="zh-CN" sz="2400" b="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44066">
                                            <p:txEl>
                                              <p:pRg st="0" end="0"/>
                                            </p:txEl>
                                          </p:spTgt>
                                        </p:tgtEl>
                                        <p:attrNameLst>
                                          <p:attrName>style.visibility</p:attrName>
                                        </p:attrNameLst>
                                      </p:cBhvr>
                                      <p:to>
                                        <p:strVal val="visible"/>
                                      </p:to>
                                    </p:set>
                                    <p:animEffect transition="in" filter="barn(outHorizontal)">
                                      <p:cBhvr>
                                        <p:cTn id="7" dur="300"/>
                                        <p:tgtEl>
                                          <p:spTgt spid="3440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44066">
                                            <p:txEl>
                                              <p:pRg st="1" end="1"/>
                                            </p:txEl>
                                          </p:spTgt>
                                        </p:tgtEl>
                                        <p:attrNameLst>
                                          <p:attrName>style.visibility</p:attrName>
                                        </p:attrNameLst>
                                      </p:cBhvr>
                                      <p:to>
                                        <p:strVal val="visible"/>
                                      </p:to>
                                    </p:set>
                                    <p:animEffect transition="in" filter="barn(outHorizontal)">
                                      <p:cBhvr>
                                        <p:cTn id="12" dur="300"/>
                                        <p:tgtEl>
                                          <p:spTgt spid="3440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344066">
                                            <p:txEl>
                                              <p:pRg st="2" end="2"/>
                                            </p:txEl>
                                          </p:spTgt>
                                        </p:tgtEl>
                                        <p:attrNameLst>
                                          <p:attrName>style.visibility</p:attrName>
                                        </p:attrNameLst>
                                      </p:cBhvr>
                                      <p:to>
                                        <p:strVal val="visible"/>
                                      </p:to>
                                    </p:set>
                                    <p:animEffect transition="in" filter="barn(outHorizontal)">
                                      <p:cBhvr>
                                        <p:cTn id="17" dur="300"/>
                                        <p:tgtEl>
                                          <p:spTgt spid="3440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6753" name="Rectangle 2"/>
          <p:cNvSpPr>
            <a:spLocks noGrp="1" noChangeArrowheads="1"/>
          </p:cNvSpPr>
          <p:nvPr>
            <p:ph type="body" idx="1"/>
          </p:nvPr>
        </p:nvSpPr>
        <p:spPr>
          <a:xfrm>
            <a:off x="395288" y="333375"/>
            <a:ext cx="8424862" cy="5715000"/>
          </a:xfrm>
        </p:spPr>
        <p:txBody>
          <a:bodyPr/>
          <a:lstStyle/>
          <a:p>
            <a:pPr eaLnBrk="1" hangingPunct="1">
              <a:lnSpc>
                <a:spcPct val="125000"/>
              </a:lnSpc>
              <a:spcBef>
                <a:spcPct val="0"/>
              </a:spcBef>
              <a:buFont typeface="Wingdings" pitchFamily="2" charset="2"/>
              <a:buNone/>
            </a:pPr>
            <a:r>
              <a:rPr lang="zh-CN" altLang="en-US" sz="2400" b="1" smtClean="0">
                <a:latin typeface="Times New Roman" pitchFamily="18" charset="0"/>
              </a:rPr>
              <a:t> 安装</a:t>
            </a:r>
            <a:endParaRPr lang="en-US" altLang="zh-CN" sz="2400" b="1" smtClean="0">
              <a:latin typeface="Times New Roman" pitchFamily="18" charset="0"/>
            </a:endParaRPr>
          </a:p>
          <a:p>
            <a:pPr eaLnBrk="1" hangingPunct="1">
              <a:lnSpc>
                <a:spcPct val="125000"/>
              </a:lnSpc>
              <a:spcBef>
                <a:spcPct val="0"/>
              </a:spcBef>
              <a:buFont typeface="Wingdings" pitchFamily="2" charset="2"/>
              <a:buNone/>
            </a:pPr>
            <a:endParaRPr lang="zh-CN" altLang="en-US" sz="2400" b="1" smtClean="0">
              <a:latin typeface="Times New Roman" pitchFamily="18" charset="0"/>
            </a:endParaRPr>
          </a:p>
          <a:p>
            <a:pPr eaLnBrk="1" hangingPunct="1">
              <a:lnSpc>
                <a:spcPct val="125000"/>
              </a:lnSpc>
              <a:spcBef>
                <a:spcPct val="0"/>
              </a:spcBef>
              <a:buFont typeface="Wingdings" pitchFamily="2" charset="2"/>
              <a:buNone/>
            </a:pPr>
            <a:r>
              <a:rPr lang="zh-CN" altLang="en-US" sz="2400" b="1" smtClean="0">
                <a:latin typeface="Times New Roman" pitchFamily="18" charset="0"/>
              </a:rPr>
              <a:t>1）前10</a:t>
            </a:r>
            <a:r>
              <a:rPr lang="en-US" altLang="zh-CN" sz="2400" b="1" smtClean="0">
                <a:latin typeface="Times New Roman" pitchFamily="18" charset="0"/>
              </a:rPr>
              <a:t>D, </a:t>
            </a:r>
            <a:r>
              <a:rPr lang="zh-CN" altLang="en-US" sz="2400" b="1" smtClean="0">
                <a:latin typeface="Times New Roman" pitchFamily="18" charset="0"/>
              </a:rPr>
              <a:t>后5</a:t>
            </a:r>
            <a:r>
              <a:rPr lang="en-US" altLang="zh-CN" sz="2400" b="1" smtClean="0">
                <a:latin typeface="Times New Roman" pitchFamily="18" charset="0"/>
              </a:rPr>
              <a:t>D, </a:t>
            </a:r>
            <a:r>
              <a:rPr lang="zh-CN" altLang="en-US" sz="2400" b="1" smtClean="0">
                <a:latin typeface="Times New Roman" pitchFamily="18" charset="0"/>
              </a:rPr>
              <a:t>变送器与前置放大器之间的距离不得超过3</a:t>
            </a:r>
            <a:r>
              <a:rPr lang="en-US" altLang="zh-CN" sz="2400" b="1" smtClean="0">
                <a:latin typeface="Times New Roman" pitchFamily="18" charset="0"/>
              </a:rPr>
              <a:t>m。</a:t>
            </a:r>
          </a:p>
          <a:p>
            <a:pPr eaLnBrk="1" hangingPunct="1">
              <a:lnSpc>
                <a:spcPct val="125000"/>
              </a:lnSpc>
              <a:spcBef>
                <a:spcPct val="0"/>
              </a:spcBef>
              <a:buFont typeface="Wingdings" pitchFamily="2" charset="2"/>
              <a:buNone/>
            </a:pPr>
            <a:r>
              <a:rPr lang="en-US" altLang="zh-CN" sz="2400" b="1" smtClean="0">
                <a:latin typeface="Times New Roman" pitchFamily="18" charset="0"/>
              </a:rPr>
              <a:t>2</a:t>
            </a:r>
            <a:r>
              <a:rPr lang="zh-CN" altLang="en-US" sz="2400" b="1" smtClean="0">
                <a:latin typeface="Times New Roman" pitchFamily="18" charset="0"/>
              </a:rPr>
              <a:t>）应安装在</a:t>
            </a:r>
            <a:r>
              <a:rPr lang="zh-CN" altLang="en-US" sz="2400" b="1" smtClean="0">
                <a:solidFill>
                  <a:srgbClr val="FF0000"/>
                </a:solidFill>
                <a:latin typeface="Times New Roman" pitchFamily="18" charset="0"/>
              </a:rPr>
              <a:t>不受外界电磁场</a:t>
            </a:r>
            <a:r>
              <a:rPr lang="zh-CN" altLang="en-US" sz="2400" b="1" smtClean="0">
                <a:latin typeface="Times New Roman" pitchFamily="18" charset="0"/>
              </a:rPr>
              <a:t>影响的地方，否则转换器上加装屏蔽罩。</a:t>
            </a:r>
          </a:p>
          <a:p>
            <a:pPr eaLnBrk="1" hangingPunct="1">
              <a:lnSpc>
                <a:spcPct val="125000"/>
              </a:lnSpc>
              <a:spcBef>
                <a:spcPct val="0"/>
              </a:spcBef>
              <a:buFont typeface="Wingdings" pitchFamily="2" charset="2"/>
              <a:buNone/>
            </a:pPr>
            <a:r>
              <a:rPr lang="zh-CN" altLang="en-US" sz="2400" b="1" smtClean="0">
                <a:latin typeface="Times New Roman" pitchFamily="18" charset="0"/>
              </a:rPr>
              <a:t>3）变送器与二次仪表都应良好的接地，连接电缆应采用屏蔽电缆。</a:t>
            </a:r>
          </a:p>
        </p:txBody>
      </p:sp>
      <p:pic>
        <p:nvPicPr>
          <p:cNvPr id="586754" name="Picture 35"/>
          <p:cNvPicPr>
            <a:picLocks noChangeAspect="1" noChangeArrowheads="1"/>
          </p:cNvPicPr>
          <p:nvPr/>
        </p:nvPicPr>
        <p:blipFill>
          <a:blip r:embed="rId2"/>
          <a:srcRect/>
          <a:stretch>
            <a:fillRect/>
          </a:stretch>
        </p:blipFill>
        <p:spPr bwMode="auto">
          <a:xfrm>
            <a:off x="814388" y="3632200"/>
            <a:ext cx="7358062" cy="166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body" idx="1"/>
          </p:nvPr>
        </p:nvSpPr>
        <p:spPr>
          <a:xfrm>
            <a:off x="539750" y="549275"/>
            <a:ext cx="7772400" cy="4373563"/>
          </a:xfrm>
        </p:spPr>
        <p:txBody>
          <a:bodyPr/>
          <a:lstStyle/>
          <a:p>
            <a:pPr eaLnBrk="1" hangingPunct="1">
              <a:buFont typeface="Wingdings" pitchFamily="2" charset="2"/>
              <a:buNone/>
            </a:pPr>
            <a:r>
              <a:rPr lang="zh-CN" altLang="en-US" sz="2800" b="1" smtClean="0">
                <a:latin typeface="Times New Roman" pitchFamily="18" charset="0"/>
                <a:cs typeface="Times New Roman" pitchFamily="18" charset="0"/>
              </a:rPr>
              <a:t>使用与维护</a:t>
            </a:r>
          </a:p>
          <a:p>
            <a:pPr eaLnBrk="1" hangingPunct="1">
              <a:buFont typeface="Wingdings" pitchFamily="2" charset="2"/>
              <a:buNone/>
            </a:pPr>
            <a:endParaRPr lang="zh-CN" altLang="en-US" sz="2800" b="1" smtClean="0">
              <a:latin typeface="Times New Roman" pitchFamily="18" charset="0"/>
              <a:cs typeface="Times New Roman" pitchFamily="18" charset="0"/>
            </a:endParaRPr>
          </a:p>
          <a:p>
            <a:pPr eaLnBrk="1" hangingPunct="1">
              <a:buFont typeface="Wingdings" pitchFamily="2" charset="2"/>
              <a:buNone/>
            </a:pPr>
            <a:r>
              <a:rPr lang="zh-CN" altLang="en-US" sz="2800" b="1" smtClean="0">
                <a:latin typeface="Times New Roman" pitchFamily="18" charset="0"/>
                <a:cs typeface="Times New Roman" pitchFamily="18" charset="0"/>
              </a:rPr>
              <a:t>1、通常使用数字式积算频率仪表为二次显示仪表。</a:t>
            </a:r>
          </a:p>
          <a:p>
            <a:pPr eaLnBrk="1" hangingPunct="1">
              <a:buFont typeface="Wingdings" pitchFamily="2" charset="2"/>
              <a:buNone/>
            </a:pPr>
            <a:r>
              <a:rPr lang="zh-CN" altLang="en-US" sz="2800" b="1" smtClean="0">
                <a:latin typeface="Times New Roman" pitchFamily="18" charset="0"/>
                <a:cs typeface="Times New Roman" pitchFamily="18" charset="0"/>
              </a:rPr>
              <a:t>2、</a:t>
            </a:r>
            <a:r>
              <a:rPr lang="en-US" altLang="zh-CN" sz="2800" b="1" i="1" smtClean="0">
                <a:latin typeface="Times New Roman" pitchFamily="18" charset="0"/>
                <a:cs typeface="Times New Roman" pitchFamily="18" charset="0"/>
              </a:rPr>
              <a:t>ξ</a:t>
            </a:r>
            <a:r>
              <a:rPr lang="zh-CN" altLang="en-US" sz="2800" b="1" smtClean="0">
                <a:latin typeface="Times New Roman" pitchFamily="18" charset="0"/>
                <a:cs typeface="Times New Roman" pitchFamily="18" charset="0"/>
              </a:rPr>
              <a:t>值除受粘度影响外，只于几何参数有关，由标定获得。</a:t>
            </a:r>
          </a:p>
          <a:p>
            <a:pPr eaLnBrk="1" hangingPunct="1">
              <a:buFont typeface="Wingdings" pitchFamily="2" charset="2"/>
              <a:buNone/>
            </a:pPr>
            <a:r>
              <a:rPr lang="zh-CN" altLang="en-US" sz="2800" b="1" smtClean="0">
                <a:latin typeface="Times New Roman" pitchFamily="18" charset="0"/>
                <a:cs typeface="Times New Roman" pitchFamily="18" charset="0"/>
              </a:rPr>
              <a:t>3、叶轮易受磨损，一定时间需更换轴承或轴，并重新标定。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46114">
                                            <p:txEl>
                                              <p:pRg st="0" end="0"/>
                                            </p:txEl>
                                          </p:spTgt>
                                        </p:tgtEl>
                                        <p:attrNameLst>
                                          <p:attrName>style.visibility</p:attrName>
                                        </p:attrNameLst>
                                      </p:cBhvr>
                                      <p:to>
                                        <p:strVal val="visible"/>
                                      </p:to>
                                    </p:set>
                                    <p:animEffect transition="in" filter="barn(outHorizontal)">
                                      <p:cBhvr>
                                        <p:cTn id="7" dur="300"/>
                                        <p:tgtEl>
                                          <p:spTgt spid="346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46114">
                                            <p:txEl>
                                              <p:pRg st="2" end="2"/>
                                            </p:txEl>
                                          </p:spTgt>
                                        </p:tgtEl>
                                        <p:attrNameLst>
                                          <p:attrName>style.visibility</p:attrName>
                                        </p:attrNameLst>
                                      </p:cBhvr>
                                      <p:to>
                                        <p:strVal val="visible"/>
                                      </p:to>
                                    </p:set>
                                    <p:animEffect transition="in" filter="barn(outHorizontal)">
                                      <p:cBhvr>
                                        <p:cTn id="12" dur="300"/>
                                        <p:tgtEl>
                                          <p:spTgt spid="3461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346114">
                                            <p:txEl>
                                              <p:pRg st="3" end="3"/>
                                            </p:txEl>
                                          </p:spTgt>
                                        </p:tgtEl>
                                        <p:attrNameLst>
                                          <p:attrName>style.visibility</p:attrName>
                                        </p:attrNameLst>
                                      </p:cBhvr>
                                      <p:to>
                                        <p:strVal val="visible"/>
                                      </p:to>
                                    </p:set>
                                    <p:animEffect transition="in" filter="barn(outHorizontal)">
                                      <p:cBhvr>
                                        <p:cTn id="17" dur="300"/>
                                        <p:tgtEl>
                                          <p:spTgt spid="3461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346114">
                                            <p:txEl>
                                              <p:pRg st="4" end="4"/>
                                            </p:txEl>
                                          </p:spTgt>
                                        </p:tgtEl>
                                        <p:attrNameLst>
                                          <p:attrName>style.visibility</p:attrName>
                                        </p:attrNameLst>
                                      </p:cBhvr>
                                      <p:to>
                                        <p:strVal val="visible"/>
                                      </p:to>
                                    </p:set>
                                    <p:animEffect transition="in" filter="barn(outHorizontal)">
                                      <p:cBhvr>
                                        <p:cTn id="22" dur="300"/>
                                        <p:tgtEl>
                                          <p:spTgt spid="346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1" name="Rectangle 2"/>
          <p:cNvSpPr>
            <a:spLocks noGrp="1" noChangeArrowheads="1"/>
          </p:cNvSpPr>
          <p:nvPr>
            <p:ph type="body" idx="1"/>
          </p:nvPr>
        </p:nvSpPr>
        <p:spPr>
          <a:xfrm>
            <a:off x="468313" y="333375"/>
            <a:ext cx="8143875" cy="6324600"/>
          </a:xfrm>
        </p:spPr>
        <p:txBody>
          <a:bodyPr/>
          <a:lstStyle/>
          <a:p>
            <a:pPr eaLnBrk="1" hangingPunct="1">
              <a:spcBef>
                <a:spcPct val="5000"/>
              </a:spcBef>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4.7</a:t>
            </a:r>
            <a:r>
              <a:rPr lang="zh-CN" altLang="en-US" sz="2800" b="1" smtClean="0">
                <a:latin typeface="Times New Roman" pitchFamily="18" charset="0"/>
              </a:rPr>
              <a:t>   电磁流量计（</a:t>
            </a:r>
            <a:r>
              <a:rPr lang="en-US" altLang="zh-CN" sz="2800" b="1" smtClean="0">
                <a:latin typeface="Times New Roman" pitchFamily="18" charset="0"/>
              </a:rPr>
              <a:t>electromagnetic flowmeter</a:t>
            </a:r>
            <a:r>
              <a:rPr lang="zh-CN" altLang="en-US" sz="2800" b="1" smtClean="0">
                <a:latin typeface="Times New Roman" pitchFamily="18" charset="0"/>
              </a:rPr>
              <a:t>简称</a:t>
            </a:r>
            <a:r>
              <a:rPr lang="en-US" altLang="zh-CN" sz="2800" b="1" smtClean="0">
                <a:latin typeface="Times New Roman" pitchFamily="18" charset="0"/>
              </a:rPr>
              <a:t>EMF ）</a:t>
            </a:r>
            <a:endParaRPr lang="zh-CN" altLang="en-US" sz="2800" b="1" smtClean="0">
              <a:latin typeface="Times New Roman" pitchFamily="18" charset="0"/>
            </a:endParaRPr>
          </a:p>
          <a:p>
            <a:pPr eaLnBrk="1" hangingPunct="1">
              <a:spcBef>
                <a:spcPct val="5000"/>
              </a:spcBef>
              <a:buFont typeface="Wingdings" pitchFamily="2" charset="2"/>
              <a:buNone/>
            </a:pPr>
            <a:endParaRPr lang="zh-CN" altLang="en-US" sz="2800" b="1" smtClean="0">
              <a:latin typeface="Times New Roman" pitchFamily="18" charset="0"/>
            </a:endParaRPr>
          </a:p>
          <a:p>
            <a:pPr eaLnBrk="1" hangingPunct="1">
              <a:spcBef>
                <a:spcPct val="5000"/>
              </a:spcBef>
              <a:buFont typeface="Wingdings" pitchFamily="2" charset="2"/>
              <a:buNone/>
            </a:pPr>
            <a:r>
              <a:rPr lang="en-US" altLang="zh-CN" sz="2800" b="1" smtClean="0">
                <a:latin typeface="Times New Roman" pitchFamily="18" charset="0"/>
              </a:rPr>
              <a:t>   1</a:t>
            </a:r>
            <a:r>
              <a:rPr lang="zh-CN" altLang="en-US" sz="2800" b="1" smtClean="0">
                <a:latin typeface="Times New Roman" pitchFamily="18" charset="0"/>
              </a:rPr>
              <a:t>、特点</a:t>
            </a:r>
          </a:p>
          <a:p>
            <a:pPr eaLnBrk="1" hangingPunct="1">
              <a:spcBef>
                <a:spcPct val="5000"/>
              </a:spcBef>
            </a:pPr>
            <a:r>
              <a:rPr lang="zh-CN" altLang="en-US" sz="2800" b="1" smtClean="0">
                <a:latin typeface="Times New Roman" pitchFamily="18" charset="0"/>
              </a:rPr>
              <a:t> 测量导电液体，液体导电率&gt;10</a:t>
            </a:r>
            <a:r>
              <a:rPr lang="zh-CN" altLang="en-US" sz="2800" b="1" baseline="30000" smtClean="0">
                <a:latin typeface="Times New Roman" pitchFamily="18" charset="0"/>
              </a:rPr>
              <a:t>- 4</a:t>
            </a:r>
            <a:r>
              <a:rPr lang="en-US" altLang="zh-CN" sz="2800" b="1" smtClean="0">
                <a:latin typeface="Times New Roman" pitchFamily="18" charset="0"/>
              </a:rPr>
              <a:t>s/cm</a:t>
            </a:r>
          </a:p>
          <a:p>
            <a:pPr eaLnBrk="1" hangingPunct="1">
              <a:spcBef>
                <a:spcPct val="5000"/>
              </a:spcBef>
            </a:pPr>
            <a:r>
              <a:rPr lang="en-US" altLang="zh-CN" sz="2800" b="1" smtClean="0">
                <a:latin typeface="Times New Roman" pitchFamily="18" charset="0"/>
              </a:rPr>
              <a:t> </a:t>
            </a:r>
            <a:r>
              <a:rPr lang="zh-CN" altLang="en-US" sz="2800" b="1" smtClean="0">
                <a:latin typeface="Times New Roman" pitchFamily="18" charset="0"/>
              </a:rPr>
              <a:t>压力损失很小，接近于零。</a:t>
            </a:r>
          </a:p>
          <a:p>
            <a:pPr eaLnBrk="1" hangingPunct="1">
              <a:spcBef>
                <a:spcPct val="5000"/>
              </a:spcBef>
            </a:pPr>
            <a:r>
              <a:rPr lang="zh-CN" altLang="en-US" sz="2800" b="1" smtClean="0">
                <a:latin typeface="Times New Roman" pitchFamily="18" charset="0"/>
              </a:rPr>
              <a:t> 不受液体物理性质影响，可测腐蚀性液体。</a:t>
            </a:r>
          </a:p>
          <a:p>
            <a:pPr eaLnBrk="1" hangingPunct="1">
              <a:spcBef>
                <a:spcPct val="5000"/>
              </a:spcBef>
            </a:pPr>
            <a:r>
              <a:rPr lang="zh-CN" altLang="en-US" sz="2800" b="1" smtClean="0">
                <a:latin typeface="Times New Roman" pitchFamily="18" charset="0"/>
              </a:rPr>
              <a:t> 仪表通径范围从几毫米到3</a:t>
            </a:r>
            <a:r>
              <a:rPr lang="en-US" altLang="zh-CN" sz="2800" b="1" smtClean="0">
                <a:latin typeface="Times New Roman" pitchFamily="18" charset="0"/>
              </a:rPr>
              <a:t>m，</a:t>
            </a:r>
            <a:r>
              <a:rPr lang="zh-CN" altLang="en-US" sz="2800" b="1" smtClean="0">
                <a:latin typeface="Times New Roman" pitchFamily="18" charset="0"/>
              </a:rPr>
              <a:t>量程范围2～5000</a:t>
            </a:r>
            <a:r>
              <a:rPr lang="en-US" altLang="zh-CN" sz="2800" b="1" smtClean="0">
                <a:latin typeface="Times New Roman" pitchFamily="18" charset="0"/>
              </a:rPr>
              <a:t>m</a:t>
            </a:r>
            <a:r>
              <a:rPr lang="en-US" altLang="zh-CN" sz="2800" b="1" baseline="30000" smtClean="0">
                <a:latin typeface="Times New Roman" pitchFamily="18" charset="0"/>
              </a:rPr>
              <a:t>3</a:t>
            </a:r>
            <a:r>
              <a:rPr lang="en-US" altLang="zh-CN" sz="2800" b="1" smtClean="0">
                <a:latin typeface="Times New Roman" pitchFamily="18" charset="0"/>
              </a:rPr>
              <a:t>/h。</a:t>
            </a:r>
          </a:p>
          <a:p>
            <a:pPr eaLnBrk="1" hangingPunct="1">
              <a:spcBef>
                <a:spcPct val="5000"/>
              </a:spcBef>
            </a:pPr>
            <a:r>
              <a:rPr lang="en-US" altLang="zh-CN" sz="2800" b="1" smtClean="0">
                <a:latin typeface="Times New Roman" pitchFamily="18" charset="0"/>
              </a:rPr>
              <a:t> </a:t>
            </a:r>
            <a:r>
              <a:rPr lang="zh-CN" altLang="en-US" sz="2800" b="1" smtClean="0">
                <a:latin typeface="Times New Roman" pitchFamily="18" charset="0"/>
              </a:rPr>
              <a:t>可测脉动流</a:t>
            </a:r>
          </a:p>
          <a:p>
            <a:pPr eaLnBrk="1" hangingPunct="1">
              <a:spcBef>
                <a:spcPct val="5000"/>
              </a:spcBef>
              <a:buFont typeface="Wingdings" pitchFamily="2" charset="2"/>
              <a:buNone/>
            </a:pPr>
            <a:r>
              <a:rPr lang="zh-CN" altLang="en-US" sz="2800" b="1" smtClean="0">
                <a:latin typeface="Times New Roman" pitchFamily="18" charset="0"/>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5" name="Rectangle 2"/>
          <p:cNvSpPr>
            <a:spLocks noGrp="1" noChangeArrowheads="1"/>
          </p:cNvSpPr>
          <p:nvPr>
            <p:ph type="body" idx="1"/>
          </p:nvPr>
        </p:nvSpPr>
        <p:spPr>
          <a:xfrm>
            <a:off x="611560" y="1484784"/>
            <a:ext cx="8064500" cy="4114800"/>
          </a:xfrm>
        </p:spPr>
        <p:txBody>
          <a:bodyPr/>
          <a:lstStyle/>
          <a:p>
            <a:pPr eaLnBrk="1" hangingPunct="1">
              <a:lnSpc>
                <a:spcPct val="150000"/>
              </a:lnSpc>
              <a:spcBef>
                <a:spcPts val="0"/>
              </a:spcBef>
            </a:pPr>
            <a:r>
              <a:rPr lang="zh-CN" altLang="en-US" sz="2800" b="1" smtClean="0">
                <a:latin typeface="Times New Roman" pitchFamily="18" charset="0"/>
              </a:rPr>
              <a:t>适用温度范围小  0～200℃</a:t>
            </a:r>
          </a:p>
          <a:p>
            <a:pPr eaLnBrk="1" hangingPunct="1">
              <a:lnSpc>
                <a:spcPct val="150000"/>
              </a:lnSpc>
              <a:spcBef>
                <a:spcPts val="0"/>
              </a:spcBef>
            </a:pPr>
            <a:r>
              <a:rPr lang="zh-CN" altLang="en-US" sz="2800" b="1" smtClean="0">
                <a:latin typeface="Times New Roman" pitchFamily="18" charset="0"/>
              </a:rPr>
              <a:t>结构复杂价格较高。</a:t>
            </a:r>
          </a:p>
          <a:p>
            <a:pPr eaLnBrk="1" hangingPunct="1">
              <a:lnSpc>
                <a:spcPct val="150000"/>
              </a:lnSpc>
              <a:spcBef>
                <a:spcPts val="0"/>
              </a:spcBef>
            </a:pPr>
            <a:r>
              <a:rPr lang="en-US" altLang="zh-CN" sz="2800" b="1" smtClean="0">
                <a:latin typeface="Times New Roman" pitchFamily="18" charset="0"/>
              </a:rPr>
              <a:t> EMF</a:t>
            </a:r>
            <a:r>
              <a:rPr lang="zh-CN" altLang="en-US" sz="2800" b="1" smtClean="0">
                <a:latin typeface="Times New Roman" pitchFamily="18" charset="0"/>
              </a:rPr>
              <a:t>不能测量电导率很低的液体，如石油制品和有机溶剂等。不能测量气体、蒸汽和含有较多较大气泡的液体。</a:t>
            </a:r>
          </a:p>
          <a:p>
            <a:pPr eaLnBrk="1" hangingPunct="1">
              <a:lnSpc>
                <a:spcPct val="150000"/>
              </a:lnSpc>
              <a:spcBef>
                <a:spcPts val="0"/>
              </a:spcBef>
              <a:buFont typeface="Wingdings" pitchFamily="2" charset="2"/>
              <a:buNone/>
            </a:pPr>
            <a:endParaRPr lang="zh-CN" altLang="en-US" sz="2800" b="1" smtClean="0">
              <a:latin typeface="Times New Roman" pitchFamily="18" charset="0"/>
            </a:endParaRPr>
          </a:p>
          <a:p>
            <a:pPr eaLnBrk="1" hangingPunct="1">
              <a:lnSpc>
                <a:spcPct val="150000"/>
              </a:lnSpc>
              <a:spcBef>
                <a:spcPts val="0"/>
              </a:spcBef>
            </a:pPr>
            <a:endParaRPr lang="zh-CN" alt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3205163" y="2157413"/>
            <a:ext cx="9144000" cy="0"/>
          </a:xfrm>
          <a:prstGeom prst="rect">
            <a:avLst/>
          </a:prstGeom>
          <a:noFill/>
          <a:ln w="9525">
            <a:noFill/>
            <a:miter lim="800000"/>
            <a:headEnd/>
            <a:tailEnd/>
          </a:ln>
        </p:spPr>
        <p:txBody>
          <a:bodyPr>
            <a:spAutoFit/>
          </a:bodyPr>
          <a:lstStyle/>
          <a:p>
            <a:endParaRPr lang="zh-CN" altLang="en-US">
              <a:latin typeface="Calibri"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3544007427"/>
              </p:ext>
            </p:extLst>
          </p:nvPr>
        </p:nvGraphicFramePr>
        <p:xfrm>
          <a:off x="755576" y="260350"/>
          <a:ext cx="7920880" cy="6597650"/>
        </p:xfrm>
        <a:graphic>
          <a:graphicData uri="http://schemas.openxmlformats.org/presentationml/2006/ole">
            <mc:AlternateContent xmlns:mc="http://schemas.openxmlformats.org/markup-compatibility/2006">
              <mc:Choice xmlns:v="urn:schemas-microsoft-com:vml" Requires="v">
                <p:oleObj spid="_x0000_s36879" r:id="rId3" imgW="2734057" imgH="2542857" progId="PBrush">
                  <p:embed/>
                </p:oleObj>
              </mc:Choice>
              <mc:Fallback>
                <p:oleObj r:id="rId3" imgW="2734057" imgH="254285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60350"/>
                        <a:ext cx="7920880" cy="659765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536" y="260648"/>
            <a:ext cx="7776864" cy="5826993"/>
          </a:xfrm>
          <a:prstGeom prst="rect">
            <a:avLst/>
          </a:prstGeom>
          <a:noFill/>
          <a:ln w="9525">
            <a:noFill/>
            <a:miter lim="800000"/>
            <a:headEnd/>
            <a:tailEnd/>
          </a:ln>
        </p:spPr>
        <p:txBody>
          <a:bodyPr/>
          <a:lstStyle/>
          <a:p>
            <a:pPr>
              <a:lnSpc>
                <a:spcPct val="150000"/>
              </a:lnSpc>
              <a:spcBef>
                <a:spcPts val="0"/>
              </a:spcBef>
            </a:pPr>
            <a:r>
              <a:rPr kumimoji="1" lang="zh-CN" altLang="en-US" sz="2800" b="1">
                <a:latin typeface="Times New Roman" pitchFamily="18" charset="0"/>
              </a:rPr>
              <a:t>      </a:t>
            </a:r>
            <a:r>
              <a:rPr kumimoji="1" lang="zh-CN" altLang="en-US" sz="2800" b="1" smtClean="0">
                <a:latin typeface="Times New Roman" pitchFamily="18" charset="0"/>
              </a:rPr>
              <a:t>2</a:t>
            </a:r>
            <a:r>
              <a:rPr kumimoji="1" lang="zh-CN" altLang="en-US" sz="2800" b="1">
                <a:latin typeface="Times New Roman" pitchFamily="18" charset="0"/>
              </a:rPr>
              <a:t>、 伯努利方程</a:t>
            </a:r>
          </a:p>
          <a:p>
            <a:pPr>
              <a:lnSpc>
                <a:spcPct val="150000"/>
              </a:lnSpc>
              <a:spcBef>
                <a:spcPts val="0"/>
              </a:spcBef>
            </a:pPr>
            <a:r>
              <a:rPr kumimoji="1" lang="zh-CN" altLang="en-US" sz="2800" b="1">
                <a:latin typeface="Times New Roman" pitchFamily="18" charset="0"/>
              </a:rPr>
              <a:t>         根据机械能守恒定律：</a:t>
            </a:r>
          </a:p>
        </p:txBody>
      </p:sp>
      <p:graphicFrame>
        <p:nvGraphicFramePr>
          <p:cNvPr id="310274" name="Object 2"/>
          <p:cNvGraphicFramePr>
            <a:graphicFrameLocks noChangeAspect="1"/>
          </p:cNvGraphicFramePr>
          <p:nvPr/>
        </p:nvGraphicFramePr>
        <p:xfrm>
          <a:off x="1143000" y="1428750"/>
          <a:ext cx="5072063" cy="1131888"/>
        </p:xfrm>
        <a:graphic>
          <a:graphicData uri="http://schemas.openxmlformats.org/presentationml/2006/ole">
            <mc:AlternateContent xmlns:mc="http://schemas.openxmlformats.org/markup-compatibility/2006">
              <mc:Choice xmlns:v="urn:schemas-microsoft-com:vml" Requires="v">
                <p:oleObj spid="_x0000_s6159" name="Equation" r:id="rId4" imgW="2234880" imgH="457200" progId="Equation.3">
                  <p:embed/>
                </p:oleObj>
              </mc:Choice>
              <mc:Fallback>
                <p:oleObj name="Equation" r:id="rId4" imgW="223488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428750"/>
                        <a:ext cx="5072063"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7" name="Text Box 19"/>
          <p:cNvSpPr txBox="1">
            <a:spLocks noChangeArrowheads="1"/>
          </p:cNvSpPr>
          <p:nvPr/>
        </p:nvSpPr>
        <p:spPr bwMode="auto">
          <a:xfrm>
            <a:off x="1143000" y="2780928"/>
            <a:ext cx="6840760" cy="2654300"/>
          </a:xfrm>
          <a:prstGeom prst="rect">
            <a:avLst/>
          </a:prstGeom>
          <a:noFill/>
          <a:ln w="9525">
            <a:noFill/>
            <a:miter lim="800000"/>
            <a:headEnd/>
            <a:tailEnd/>
          </a:ln>
        </p:spPr>
        <p:txBody>
          <a:bodyPr wrap="square">
            <a:spAutoFit/>
          </a:bodyPr>
          <a:lstStyle/>
          <a:p>
            <a:r>
              <a:rPr kumimoji="1" lang="zh-CN" altLang="en-US" sz="2800" b="1">
                <a:latin typeface="Times New Roman" pitchFamily="18" charset="0"/>
              </a:rPr>
              <a:t>三、流量计的分类</a:t>
            </a:r>
          </a:p>
          <a:p>
            <a:r>
              <a:rPr kumimoji="1" lang="zh-CN" altLang="en-US" sz="2800" b="1">
                <a:latin typeface="Times New Roman" pitchFamily="18" charset="0"/>
              </a:rPr>
              <a:t>1、面积式：转子流量计</a:t>
            </a:r>
          </a:p>
          <a:p>
            <a:r>
              <a:rPr kumimoji="1" lang="zh-CN" altLang="en-US" sz="2800" b="1">
                <a:latin typeface="Times New Roman" pitchFamily="18" charset="0"/>
              </a:rPr>
              <a:t>2、差压式：节流装置、均速管</a:t>
            </a:r>
          </a:p>
          <a:p>
            <a:r>
              <a:rPr kumimoji="1" lang="zh-CN" altLang="en-US" sz="2800" b="1">
                <a:latin typeface="Times New Roman" pitchFamily="18" charset="0"/>
              </a:rPr>
              <a:t>3、流速式：涡街流量计、电磁流量计</a:t>
            </a:r>
          </a:p>
          <a:p>
            <a:r>
              <a:rPr kumimoji="1" lang="zh-CN" altLang="en-US" sz="2800" b="1">
                <a:latin typeface="Times New Roman" pitchFamily="18" charset="0"/>
              </a:rPr>
              <a:t>4、容积式：椭圆齿轮流量计</a:t>
            </a:r>
          </a:p>
          <a:p>
            <a:endParaRPr kumimoji="1" lang="zh-CN" altLang="en-US" sz="2800" b="1">
              <a:latin typeface="Times New Roman" pitchFamily="18" charset="0"/>
            </a:endParaRPr>
          </a:p>
        </p:txBody>
      </p:sp>
    </p:spTree>
  </p:cSld>
  <p:clrMapOvr>
    <a:masterClrMapping/>
  </p:clrMapOvr>
  <p:transition>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iterate type="wd">
                                    <p:tmPct val="100000"/>
                                  </p:iterate>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arn(outVertical)">
                                      <p:cBhvr>
                                        <p:cTn id="7" dur="3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iterate type="wd">
                                    <p:tmPct val="100000"/>
                                  </p:iterate>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arn(outVertical)">
                                      <p:cBhvr>
                                        <p:cTn id="12" dur="3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10274"/>
                                        </p:tgtEl>
                                        <p:attrNameLst>
                                          <p:attrName>style.visibility</p:attrName>
                                        </p:attrNameLst>
                                      </p:cBhvr>
                                      <p:to>
                                        <p:strVal val="visible"/>
                                      </p:to>
                                    </p:set>
                                    <p:animEffect transition="in" filter="barn(outHorizontal)">
                                      <p:cBhvr>
                                        <p:cTn id="17" dur="500"/>
                                        <p:tgtEl>
                                          <p:spTgt spid="3102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17427"/>
                                        </p:tgtEl>
                                        <p:attrNameLst>
                                          <p:attrName>style.visibility</p:attrName>
                                        </p:attrNameLst>
                                      </p:cBhvr>
                                      <p:to>
                                        <p:strVal val="visible"/>
                                      </p:to>
                                    </p:set>
                                    <p:animEffect transition="in" filter="barn(outHorizontal)">
                                      <p:cBhvr>
                                        <p:cTn id="22" dur="300"/>
                                        <p:tgtEl>
                                          <p:spTgt spid="1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P spid="17427"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1"/>
          </p:nvPr>
        </p:nvSpPr>
        <p:spPr>
          <a:xfrm>
            <a:off x="755576" y="692696"/>
            <a:ext cx="7993062" cy="4267200"/>
          </a:xfrm>
        </p:spPr>
        <p:txBody>
          <a:bodyPr/>
          <a:lstStyle/>
          <a:p>
            <a:pPr eaLnBrk="1" hangingPunct="1">
              <a:buFont typeface="Wingdings" pitchFamily="2" charset="2"/>
              <a:buNone/>
            </a:pPr>
            <a:r>
              <a:rPr lang="en-US" altLang="zh-CN" sz="2400" b="1" smtClean="0"/>
              <a:t>2</a:t>
            </a:r>
            <a:r>
              <a:rPr lang="zh-CN" altLang="en-US" sz="2400" b="1" smtClean="0"/>
              <a:t>、原理</a:t>
            </a:r>
          </a:p>
          <a:p>
            <a:pPr eaLnBrk="1" hangingPunct="1">
              <a:buFont typeface="Wingdings" pitchFamily="2" charset="2"/>
              <a:buNone/>
            </a:pPr>
            <a:endParaRPr lang="zh-CN" altLang="en-US" sz="2400" b="1" smtClean="0"/>
          </a:p>
          <a:p>
            <a:pPr eaLnBrk="1" hangingPunct="1">
              <a:buFont typeface="Wingdings" pitchFamily="2" charset="2"/>
              <a:buNone/>
            </a:pPr>
            <a:r>
              <a:rPr lang="zh-CN" altLang="en-US" sz="2400" b="1" smtClean="0"/>
              <a:t>根据法拉第电磁感应定律：</a:t>
            </a:r>
            <a:endParaRPr lang="en-US" altLang="zh-CN" sz="2400" b="1" smtClean="0"/>
          </a:p>
        </p:txBody>
      </p:sp>
      <p:graphicFrame>
        <p:nvGraphicFramePr>
          <p:cNvPr id="350213" name="Object 2"/>
          <p:cNvGraphicFramePr>
            <a:graphicFrameLocks noGrp="1" noChangeAspect="1"/>
          </p:cNvGraphicFramePr>
          <p:nvPr>
            <p:ph sz="half" idx="2"/>
            <p:extLst>
              <p:ext uri="{D42A27DB-BD31-4B8C-83A1-F6EECF244321}">
                <p14:modId xmlns:p14="http://schemas.microsoft.com/office/powerpoint/2010/main" val="3937058688"/>
              </p:ext>
            </p:extLst>
          </p:nvPr>
        </p:nvGraphicFramePr>
        <p:xfrm>
          <a:off x="2195736" y="2060848"/>
          <a:ext cx="4176712" cy="2208212"/>
        </p:xfrm>
        <a:graphic>
          <a:graphicData uri="http://schemas.openxmlformats.org/presentationml/2006/ole">
            <mc:AlternateContent xmlns:mc="http://schemas.openxmlformats.org/markup-compatibility/2006">
              <mc:Choice xmlns:v="urn:schemas-microsoft-com:vml" Requires="v">
                <p:oleObj spid="_x0000_s37903" name="Equation" r:id="rId3" imgW="1536480" imgH="812520" progId="Equation.DSMT4">
                  <p:embed/>
                </p:oleObj>
              </mc:Choice>
              <mc:Fallback>
                <p:oleObj name="Equation" r:id="rId3" imgW="1536480" imgH="8125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060848"/>
                        <a:ext cx="4176712" cy="220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50210">
                                            <p:txEl>
                                              <p:pRg st="0" end="0"/>
                                            </p:txEl>
                                          </p:spTgt>
                                        </p:tgtEl>
                                        <p:attrNameLst>
                                          <p:attrName>style.visibility</p:attrName>
                                        </p:attrNameLst>
                                      </p:cBhvr>
                                      <p:to>
                                        <p:strVal val="visible"/>
                                      </p:to>
                                    </p:set>
                                    <p:animEffect transition="in" filter="barn(outHorizontal)">
                                      <p:cBhvr>
                                        <p:cTn id="7" dur="300"/>
                                        <p:tgtEl>
                                          <p:spTgt spid="350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50210">
                                            <p:txEl>
                                              <p:pRg st="2" end="2"/>
                                            </p:txEl>
                                          </p:spTgt>
                                        </p:tgtEl>
                                        <p:attrNameLst>
                                          <p:attrName>style.visibility</p:attrName>
                                        </p:attrNameLst>
                                      </p:cBhvr>
                                      <p:to>
                                        <p:strVal val="visible"/>
                                      </p:to>
                                    </p:set>
                                    <p:animEffect transition="in" filter="barn(outHorizontal)">
                                      <p:cBhvr>
                                        <p:cTn id="12" dur="300"/>
                                        <p:tgtEl>
                                          <p:spTgt spid="350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50213"/>
                                        </p:tgtEl>
                                        <p:attrNameLst>
                                          <p:attrName>style.visibility</p:attrName>
                                        </p:attrNameLst>
                                      </p:cBhvr>
                                      <p:to>
                                        <p:strVal val="visible"/>
                                      </p:to>
                                    </p:set>
                                    <p:animEffect transition="in" filter="barn(outHorizontal)">
                                      <p:cBhvr>
                                        <p:cTn id="17"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0"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945" name="Picture 2"/>
          <p:cNvPicPr>
            <a:picLocks noGrp="1" noChangeAspect="1" noChangeArrowheads="1"/>
          </p:cNvPicPr>
          <p:nvPr>
            <p:ph type="body" idx="1"/>
          </p:nvPr>
        </p:nvPicPr>
        <p:blipFill>
          <a:blip r:embed="rId2"/>
          <a:srcRect/>
          <a:stretch>
            <a:fillRect/>
          </a:stretch>
        </p:blipFill>
        <p:spPr>
          <a:xfrm>
            <a:off x="1619250" y="549275"/>
            <a:ext cx="5410200" cy="5146675"/>
          </a:xfrm>
          <a:solidFill>
            <a:srgbClr val="CCFFFF"/>
          </a:solidFill>
          <a:ln>
            <a:solidFill>
              <a:schemeClr val="tx1"/>
            </a:solid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auto">
          <a:xfrm>
            <a:off x="3333750" y="2557463"/>
            <a:ext cx="9144000" cy="0"/>
          </a:xfrm>
          <a:prstGeom prst="rect">
            <a:avLst/>
          </a:prstGeom>
          <a:noFill/>
          <a:ln w="9525">
            <a:noFill/>
            <a:miter lim="800000"/>
            <a:headEnd/>
            <a:tailEnd/>
          </a:ln>
        </p:spPr>
        <p:txBody>
          <a:bodyPr>
            <a:spAutoFit/>
          </a:bodyPr>
          <a:lstStyle/>
          <a:p>
            <a:endParaRPr lang="zh-CN" altLang="en-US">
              <a:latin typeface="Calibri" pitchFamily="34" charset="0"/>
            </a:endParaRPr>
          </a:p>
        </p:txBody>
      </p:sp>
      <p:graphicFrame>
        <p:nvGraphicFramePr>
          <p:cNvPr id="38914" name="Object 2"/>
          <p:cNvGraphicFramePr>
            <a:graphicFrameLocks noChangeAspect="1"/>
          </p:cNvGraphicFramePr>
          <p:nvPr>
            <p:extLst>
              <p:ext uri="{D42A27DB-BD31-4B8C-83A1-F6EECF244321}">
                <p14:modId xmlns:p14="http://schemas.microsoft.com/office/powerpoint/2010/main" val="3470767655"/>
              </p:ext>
            </p:extLst>
          </p:nvPr>
        </p:nvGraphicFramePr>
        <p:xfrm>
          <a:off x="683568" y="260648"/>
          <a:ext cx="7511549" cy="6001345"/>
        </p:xfrm>
        <a:graphic>
          <a:graphicData uri="http://schemas.openxmlformats.org/presentationml/2006/ole">
            <mc:AlternateContent xmlns:mc="http://schemas.openxmlformats.org/markup-compatibility/2006">
              <mc:Choice xmlns:v="urn:schemas-microsoft-com:vml" Requires="v">
                <p:oleObj spid="_x0000_s38927" r:id="rId3" imgW="2476190" imgH="1743318" progId="PBrush">
                  <p:embed/>
                </p:oleObj>
              </mc:Choice>
              <mc:Fallback>
                <p:oleObj r:id="rId3" imgW="2476190" imgH="1743318"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60648"/>
                        <a:ext cx="7511549" cy="6001345"/>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body" idx="1"/>
          </p:nvPr>
        </p:nvSpPr>
        <p:spPr>
          <a:xfrm>
            <a:off x="755576" y="620688"/>
            <a:ext cx="7887220" cy="5715000"/>
          </a:xfrm>
        </p:spPr>
        <p:txBody>
          <a:bodyPr/>
          <a:lstStyle/>
          <a:p>
            <a:pPr eaLnBrk="1" hangingPunct="1">
              <a:lnSpc>
                <a:spcPct val="115000"/>
              </a:lnSpc>
              <a:spcBef>
                <a:spcPct val="5000"/>
              </a:spcBef>
              <a:buFont typeface="Wingdings" pitchFamily="2" charset="2"/>
              <a:buNone/>
            </a:pPr>
            <a:r>
              <a:rPr lang="zh-CN" altLang="en-US" sz="2400" b="1" smtClean="0"/>
              <a:t>  </a:t>
            </a:r>
            <a:r>
              <a:rPr lang="en-US" altLang="zh-CN" sz="2400" b="1" smtClean="0"/>
              <a:t>3</a:t>
            </a:r>
            <a:r>
              <a:rPr lang="zh-CN" altLang="en-US" sz="2400" b="1" smtClean="0"/>
              <a:t>、电磁流量计的结构</a:t>
            </a:r>
          </a:p>
          <a:p>
            <a:pPr eaLnBrk="1" hangingPunct="1">
              <a:lnSpc>
                <a:spcPct val="115000"/>
              </a:lnSpc>
              <a:spcBef>
                <a:spcPct val="5000"/>
              </a:spcBef>
              <a:buFont typeface="Wingdings" pitchFamily="2" charset="2"/>
              <a:buNone/>
            </a:pPr>
            <a:endParaRPr lang="zh-CN" altLang="en-US" sz="2400" b="1" smtClean="0"/>
          </a:p>
          <a:p>
            <a:pPr eaLnBrk="1" hangingPunct="1">
              <a:lnSpc>
                <a:spcPct val="115000"/>
              </a:lnSpc>
              <a:spcBef>
                <a:spcPct val="5000"/>
              </a:spcBef>
              <a:buFont typeface="Wingdings" pitchFamily="2" charset="2"/>
              <a:buNone/>
            </a:pPr>
            <a:r>
              <a:rPr lang="zh-CN" altLang="en-US" sz="2400" b="1" smtClean="0"/>
              <a:t>   1）传感器</a:t>
            </a:r>
          </a:p>
          <a:p>
            <a:pPr eaLnBrk="1" hangingPunct="1">
              <a:lnSpc>
                <a:spcPct val="115000"/>
              </a:lnSpc>
              <a:spcBef>
                <a:spcPct val="5000"/>
              </a:spcBef>
            </a:pPr>
            <a:r>
              <a:rPr lang="zh-CN" altLang="en-US" sz="2400" b="1" smtClean="0">
                <a:latin typeface="Times New Roman" pitchFamily="18" charset="0"/>
              </a:rPr>
              <a:t>激磁绕组：用以产生均匀磁场，励磁线圈长度应为2～3倍的测量管内径</a:t>
            </a:r>
            <a:endParaRPr lang="en-US" altLang="zh-CN" sz="2400" b="1" smtClean="0"/>
          </a:p>
          <a:p>
            <a:pPr eaLnBrk="1" hangingPunct="1">
              <a:lnSpc>
                <a:spcPct val="115000"/>
              </a:lnSpc>
              <a:spcBef>
                <a:spcPct val="5000"/>
              </a:spcBef>
            </a:pPr>
            <a:r>
              <a:rPr lang="zh-CN" altLang="en-US" sz="2400" b="1" smtClean="0"/>
              <a:t>导管：材料需为非导磁的，多用不锈钢或刚玉。</a:t>
            </a:r>
          </a:p>
          <a:p>
            <a:pPr eaLnBrk="1" hangingPunct="1">
              <a:lnSpc>
                <a:spcPct val="115000"/>
              </a:lnSpc>
              <a:spcBef>
                <a:spcPct val="5000"/>
              </a:spcBef>
            </a:pPr>
            <a:r>
              <a:rPr lang="zh-CN" altLang="en-US" sz="2400" b="1" smtClean="0"/>
              <a:t>绝缘衬里：保证感应电势不被金属管短路。具有耐腐，耐磨等特性。</a:t>
            </a:r>
          </a:p>
          <a:p>
            <a:pPr eaLnBrk="1" hangingPunct="1">
              <a:lnSpc>
                <a:spcPct val="115000"/>
              </a:lnSpc>
              <a:spcBef>
                <a:spcPct val="5000"/>
              </a:spcBef>
            </a:pPr>
            <a:r>
              <a:rPr lang="zh-CN" altLang="en-US" sz="2400" b="1" smtClean="0"/>
              <a:t>电极：电极直接与被测流体接触，必须耐腐、耐磨、防漏、不导磁。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355330">
                                            <p:txEl>
                                              <p:pRg st="0" end="0"/>
                                            </p:txEl>
                                          </p:spTgt>
                                        </p:tgtEl>
                                        <p:attrNameLst>
                                          <p:attrName>style.visibility</p:attrName>
                                        </p:attrNameLst>
                                      </p:cBhvr>
                                      <p:to>
                                        <p:strVal val="visible"/>
                                      </p:to>
                                    </p:set>
                                    <p:animEffect transition="in" filter="barn(outHorizontal)">
                                      <p:cBhvr>
                                        <p:cTn id="7" dur="300"/>
                                        <p:tgtEl>
                                          <p:spTgt spid="355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355330">
                                            <p:txEl>
                                              <p:pRg st="2" end="2"/>
                                            </p:txEl>
                                          </p:spTgt>
                                        </p:tgtEl>
                                        <p:attrNameLst>
                                          <p:attrName>style.visibility</p:attrName>
                                        </p:attrNameLst>
                                      </p:cBhvr>
                                      <p:to>
                                        <p:strVal val="visible"/>
                                      </p:to>
                                    </p:set>
                                    <p:animEffect transition="in" filter="barn(outHorizontal)">
                                      <p:cBhvr>
                                        <p:cTn id="12" dur="300"/>
                                        <p:tgtEl>
                                          <p:spTgt spid="3553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355330">
                                            <p:txEl>
                                              <p:pRg st="3" end="3"/>
                                            </p:txEl>
                                          </p:spTgt>
                                        </p:tgtEl>
                                        <p:attrNameLst>
                                          <p:attrName>style.visibility</p:attrName>
                                        </p:attrNameLst>
                                      </p:cBhvr>
                                      <p:to>
                                        <p:strVal val="visible"/>
                                      </p:to>
                                    </p:set>
                                    <p:animEffect transition="in" filter="barn(outHorizontal)">
                                      <p:cBhvr>
                                        <p:cTn id="17" dur="300"/>
                                        <p:tgtEl>
                                          <p:spTgt spid="3553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wd">
                                    <p:tmPct val="100000"/>
                                  </p:iterate>
                                  <p:childTnLst>
                                    <p:set>
                                      <p:cBhvr>
                                        <p:cTn id="21" dur="1" fill="hold">
                                          <p:stCondLst>
                                            <p:cond delay="0"/>
                                          </p:stCondLst>
                                        </p:cTn>
                                        <p:tgtEl>
                                          <p:spTgt spid="355330">
                                            <p:txEl>
                                              <p:pRg st="4" end="4"/>
                                            </p:txEl>
                                          </p:spTgt>
                                        </p:tgtEl>
                                        <p:attrNameLst>
                                          <p:attrName>style.visibility</p:attrName>
                                        </p:attrNameLst>
                                      </p:cBhvr>
                                      <p:to>
                                        <p:strVal val="visible"/>
                                      </p:to>
                                    </p:set>
                                    <p:animEffect transition="in" filter="barn(outHorizontal)">
                                      <p:cBhvr>
                                        <p:cTn id="22" dur="300"/>
                                        <p:tgtEl>
                                          <p:spTgt spid="3553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355330">
                                            <p:txEl>
                                              <p:pRg st="5" end="5"/>
                                            </p:txEl>
                                          </p:spTgt>
                                        </p:tgtEl>
                                        <p:attrNameLst>
                                          <p:attrName>style.visibility</p:attrName>
                                        </p:attrNameLst>
                                      </p:cBhvr>
                                      <p:to>
                                        <p:strVal val="visible"/>
                                      </p:to>
                                    </p:set>
                                    <p:animEffect transition="in" filter="barn(outHorizontal)">
                                      <p:cBhvr>
                                        <p:cTn id="27" dur="300"/>
                                        <p:tgtEl>
                                          <p:spTgt spid="3553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iterate type="wd">
                                    <p:tmPct val="100000"/>
                                  </p:iterate>
                                  <p:childTnLst>
                                    <p:set>
                                      <p:cBhvr>
                                        <p:cTn id="31" dur="1" fill="hold">
                                          <p:stCondLst>
                                            <p:cond delay="0"/>
                                          </p:stCondLst>
                                        </p:cTn>
                                        <p:tgtEl>
                                          <p:spTgt spid="355330">
                                            <p:txEl>
                                              <p:pRg st="6" end="6"/>
                                            </p:txEl>
                                          </p:spTgt>
                                        </p:tgtEl>
                                        <p:attrNameLst>
                                          <p:attrName>style.visibility</p:attrName>
                                        </p:attrNameLst>
                                      </p:cBhvr>
                                      <p:to>
                                        <p:strVal val="visible"/>
                                      </p:to>
                                    </p:set>
                                    <p:animEffect transition="in" filter="barn(outHorizontal)">
                                      <p:cBhvr>
                                        <p:cTn id="32" dur="300"/>
                                        <p:tgtEl>
                                          <p:spTgt spid="3553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7" name="Rectangle 2"/>
          <p:cNvSpPr>
            <a:spLocks noGrp="1" noChangeArrowheads="1"/>
          </p:cNvSpPr>
          <p:nvPr>
            <p:ph type="body" idx="1"/>
          </p:nvPr>
        </p:nvSpPr>
        <p:spPr>
          <a:xfrm>
            <a:off x="899592" y="836712"/>
            <a:ext cx="7632848" cy="4714875"/>
          </a:xfrm>
        </p:spPr>
        <p:txBody>
          <a:bodyPr/>
          <a:lstStyle/>
          <a:p>
            <a:pPr eaLnBrk="1" hangingPunct="1">
              <a:lnSpc>
                <a:spcPct val="120000"/>
              </a:lnSpc>
              <a:buFont typeface="Wingdings" pitchFamily="2" charset="2"/>
              <a:buNone/>
            </a:pPr>
            <a:r>
              <a:rPr lang="zh-CN" altLang="en-US" sz="2400" b="1" smtClean="0">
                <a:latin typeface="Times New Roman" pitchFamily="18" charset="0"/>
              </a:rPr>
              <a:t>2）转换器</a:t>
            </a:r>
          </a:p>
          <a:p>
            <a:pPr eaLnBrk="1" hangingPunct="1">
              <a:lnSpc>
                <a:spcPct val="120000"/>
              </a:lnSpc>
              <a:buFont typeface="Wingdings" pitchFamily="2" charset="2"/>
              <a:buNone/>
            </a:pPr>
            <a:r>
              <a:rPr lang="zh-CN" altLang="en-US" sz="2400" b="1" smtClean="0">
                <a:latin typeface="Times New Roman" pitchFamily="18" charset="0"/>
              </a:rPr>
              <a:t>      主要任务：</a:t>
            </a:r>
            <a:r>
              <a:rPr lang="zh-CN" altLang="en-US" sz="2400" b="1" smtClean="0">
                <a:solidFill>
                  <a:srgbClr val="FF0000"/>
                </a:solidFill>
                <a:latin typeface="Times New Roman" pitchFamily="18" charset="0"/>
              </a:rPr>
              <a:t>放大有用信号，消除干扰，输出统一标准信号，对流量进行积算</a:t>
            </a:r>
            <a:r>
              <a:rPr lang="zh-CN" altLang="en-US" sz="2400" b="1" smtClean="0">
                <a:latin typeface="Times New Roman" pitchFamily="18" charset="0"/>
              </a:rPr>
              <a:t>等。</a:t>
            </a:r>
            <a:endParaRPr lang="en-US" altLang="zh-CN" sz="2400" b="1" smtClean="0">
              <a:latin typeface="Times New Roman" pitchFamily="18" charset="0"/>
            </a:endParaRPr>
          </a:p>
          <a:p>
            <a:pPr eaLnBrk="1" hangingPunct="1">
              <a:lnSpc>
                <a:spcPct val="120000"/>
              </a:lnSpc>
              <a:buFont typeface="Wingdings" pitchFamily="2" charset="2"/>
              <a:buNone/>
            </a:pPr>
            <a:r>
              <a:rPr lang="en-US" altLang="zh-CN" sz="2400" b="1" smtClean="0">
                <a:latin typeface="Times New Roman" pitchFamily="18" charset="0"/>
              </a:rPr>
              <a:t>4</a:t>
            </a:r>
            <a:r>
              <a:rPr lang="zh-CN" altLang="en-US" sz="2400" b="1" smtClean="0">
                <a:latin typeface="Times New Roman" pitchFamily="18" charset="0"/>
              </a:rPr>
              <a:t>、电磁流量计发展</a:t>
            </a:r>
          </a:p>
          <a:p>
            <a:pPr eaLnBrk="1" hangingPunct="1">
              <a:lnSpc>
                <a:spcPct val="120000"/>
              </a:lnSpc>
              <a:buFont typeface="Wingdings" pitchFamily="2" charset="2"/>
              <a:buNone/>
            </a:pPr>
            <a:r>
              <a:rPr lang="en-US" altLang="zh-CN" sz="2400" b="1" smtClean="0">
                <a:latin typeface="Times New Roman" pitchFamily="18" charset="0"/>
              </a:rPr>
              <a:t>1) </a:t>
            </a:r>
            <a:r>
              <a:rPr lang="zh-CN" altLang="en-US" sz="2400" b="1" smtClean="0">
                <a:latin typeface="Times New Roman" pitchFamily="18" charset="0"/>
              </a:rPr>
              <a:t>非均匀磁场电磁流量计</a:t>
            </a:r>
          </a:p>
          <a:p>
            <a:pPr eaLnBrk="1" hangingPunct="1">
              <a:lnSpc>
                <a:spcPct val="120000"/>
              </a:lnSpc>
              <a:buFont typeface="Wingdings" pitchFamily="2" charset="2"/>
              <a:buNone/>
            </a:pPr>
            <a:r>
              <a:rPr lang="en-US" altLang="zh-CN" sz="2400" b="1" smtClean="0">
                <a:latin typeface="Times New Roman" pitchFamily="18" charset="0"/>
              </a:rPr>
              <a:t>2) </a:t>
            </a:r>
            <a:r>
              <a:rPr lang="zh-CN" altLang="en-US" sz="2400" b="1" smtClean="0">
                <a:latin typeface="Times New Roman" pitchFamily="18" charset="0"/>
              </a:rPr>
              <a:t>低频矩形波电磁流量计   </a:t>
            </a:r>
            <a:r>
              <a:rPr lang="en-US" altLang="zh-CN" sz="2400" b="1" smtClean="0">
                <a:latin typeface="Times New Roman" pitchFamily="18" charset="0"/>
              </a:rPr>
              <a:t>f :</a:t>
            </a:r>
            <a:r>
              <a:rPr lang="zh-CN" altLang="en-US" sz="2400" b="1" smtClean="0">
                <a:latin typeface="Times New Roman" pitchFamily="18" charset="0"/>
              </a:rPr>
              <a:t>（</a:t>
            </a:r>
            <a:r>
              <a:rPr lang="en-US" altLang="zh-CN" sz="2400" b="1" smtClean="0">
                <a:latin typeface="Times New Roman" pitchFamily="18" charset="0"/>
              </a:rPr>
              <a:t>1/4~1/10)×50HZ</a:t>
            </a:r>
          </a:p>
          <a:p>
            <a:pPr eaLnBrk="1" hangingPunct="1">
              <a:lnSpc>
                <a:spcPct val="120000"/>
              </a:lnSpc>
              <a:buFont typeface="Wingdings" pitchFamily="2" charset="2"/>
              <a:buNone/>
            </a:pPr>
            <a:r>
              <a:rPr lang="en-US" altLang="zh-CN" sz="2400" b="1" smtClean="0">
                <a:latin typeface="Times New Roman" pitchFamily="18" charset="0"/>
              </a:rPr>
              <a:t>3) </a:t>
            </a:r>
            <a:r>
              <a:rPr lang="zh-CN" altLang="en-US" sz="2400" b="1" smtClean="0">
                <a:latin typeface="Times New Roman" pitchFamily="18" charset="0"/>
              </a:rPr>
              <a:t>带微处理器的电磁流量计</a:t>
            </a:r>
          </a:p>
          <a:p>
            <a:pPr eaLnBrk="1" hangingPunct="1">
              <a:lnSpc>
                <a:spcPct val="120000"/>
              </a:lnSpc>
              <a:buFont typeface="Wingdings" pitchFamily="2" charset="2"/>
              <a:buNone/>
            </a:pPr>
            <a:r>
              <a:rPr lang="en-US" altLang="zh-CN" sz="2400" b="1" smtClean="0">
                <a:latin typeface="Times New Roman" pitchFamily="18" charset="0"/>
              </a:rPr>
              <a:t>4) </a:t>
            </a:r>
            <a:r>
              <a:rPr lang="zh-CN" altLang="en-US" sz="2400" b="1" smtClean="0">
                <a:latin typeface="Times New Roman" pitchFamily="18" charset="0"/>
              </a:rPr>
              <a:t>发展一体型电磁流量计</a:t>
            </a:r>
          </a:p>
          <a:p>
            <a:pPr eaLnBrk="1" hangingPunct="1">
              <a:lnSpc>
                <a:spcPct val="120000"/>
              </a:lnSpc>
              <a:buFont typeface="Wingdings" pitchFamily="2" charset="2"/>
              <a:buNone/>
            </a:pPr>
            <a:r>
              <a:rPr lang="zh-CN" altLang="en-US" sz="2400" b="1" smtClean="0">
                <a:latin typeface="Times New Roman" pitchFamily="18" charset="0"/>
              </a:rPr>
              <a:t>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323850" y="836613"/>
          <a:ext cx="8208963" cy="5761037"/>
        </p:xfrm>
        <a:graphic>
          <a:graphicData uri="http://schemas.openxmlformats.org/presentationml/2006/ole">
            <mc:AlternateContent xmlns:mc="http://schemas.openxmlformats.org/markup-compatibility/2006">
              <mc:Choice xmlns:v="urn:schemas-microsoft-com:vml" Requires="v">
                <p:oleObj spid="_x0000_s43023" r:id="rId3" imgW="2857899" imgH="2647619" progId="PBrush">
                  <p:embed/>
                </p:oleObj>
              </mc:Choice>
              <mc:Fallback>
                <p:oleObj r:id="rId3" imgW="2857899" imgH="2647619"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836613"/>
                        <a:ext cx="8208963" cy="576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971600" y="764704"/>
            <a:ext cx="7416824" cy="4608513"/>
          </a:xfrm>
        </p:spPr>
        <p:txBody>
          <a:bodyPr rtlCol="0">
            <a:normAutofit fontScale="85000" lnSpcReduction="20000"/>
          </a:bodyPr>
          <a:lstStyle/>
          <a:p>
            <a:pPr algn="just" eaLnBrk="1" fontAlgn="auto" hangingPunct="1">
              <a:spcAft>
                <a:spcPts val="0"/>
              </a:spcAft>
              <a:buFont typeface="Wingdings" pitchFamily="2" charset="2"/>
              <a:buNone/>
              <a:defRPr/>
            </a:pPr>
            <a:r>
              <a:rPr lang="en-US" altLang="zh-CN" sz="2800" b="1" dirty="0" smtClean="0"/>
              <a:t>5 </a:t>
            </a:r>
            <a:r>
              <a:rPr lang="zh-CN" altLang="en-US" sz="2800" b="1" dirty="0" smtClean="0"/>
              <a:t>、</a:t>
            </a:r>
            <a:r>
              <a:rPr lang="zh-CN" altLang="en-US" sz="2800" b="1" dirty="0"/>
              <a:t>电磁流量计安装和使用</a:t>
            </a:r>
          </a:p>
          <a:p>
            <a:pPr algn="just" eaLnBrk="1" fontAlgn="auto" hangingPunct="1">
              <a:spcAft>
                <a:spcPts val="0"/>
              </a:spcAft>
              <a:buFont typeface="Wingdings" pitchFamily="2" charset="2"/>
              <a:buNone/>
              <a:defRPr/>
            </a:pPr>
            <a:endParaRPr lang="zh-CN" altLang="en-US" sz="2800" b="1" dirty="0"/>
          </a:p>
          <a:p>
            <a:pPr algn="just" eaLnBrk="1" fontAlgn="auto" hangingPunct="1">
              <a:spcAft>
                <a:spcPts val="0"/>
              </a:spcAft>
              <a:buFont typeface="Wingdings" pitchFamily="2" charset="2"/>
              <a:buNone/>
              <a:defRPr/>
            </a:pPr>
            <a:r>
              <a:rPr lang="zh-CN" altLang="en-US" sz="2800" b="1" dirty="0" smtClean="0"/>
              <a:t>安装</a:t>
            </a:r>
            <a:r>
              <a:rPr lang="zh-CN" altLang="en-US" sz="2800" b="1" dirty="0"/>
              <a:t>：</a:t>
            </a:r>
          </a:p>
          <a:p>
            <a:pPr algn="just" eaLnBrk="1" fontAlgn="auto" hangingPunct="1">
              <a:lnSpc>
                <a:spcPct val="170000"/>
              </a:lnSpc>
              <a:spcBef>
                <a:spcPts val="0"/>
              </a:spcBef>
              <a:spcAft>
                <a:spcPts val="0"/>
              </a:spcAft>
              <a:buFont typeface="Wingdings" pitchFamily="2" charset="2"/>
              <a:buNone/>
              <a:defRPr/>
            </a:pPr>
            <a:r>
              <a:rPr lang="zh-CN" altLang="en-US" sz="2800" b="1" dirty="0"/>
              <a:t>1）尽量</a:t>
            </a:r>
            <a:r>
              <a:rPr lang="zh-CN" altLang="en-US" sz="2800" b="1" dirty="0">
                <a:solidFill>
                  <a:srgbClr val="FF0000"/>
                </a:solidFill>
              </a:rPr>
              <a:t>避开铁磁性物体及具有强电磁场</a:t>
            </a:r>
            <a:r>
              <a:rPr lang="zh-CN" altLang="en-US" sz="2800" b="1" dirty="0"/>
              <a:t>的设备（如大电机，大变压器等）以免磁场影响传感器的工作磁场和流量信号。</a:t>
            </a:r>
          </a:p>
          <a:p>
            <a:pPr algn="just" eaLnBrk="1" fontAlgn="auto" hangingPunct="1">
              <a:lnSpc>
                <a:spcPct val="170000"/>
              </a:lnSpc>
              <a:spcBef>
                <a:spcPts val="0"/>
              </a:spcBef>
              <a:spcAft>
                <a:spcPts val="0"/>
              </a:spcAft>
              <a:buFont typeface="Wingdings" pitchFamily="2" charset="2"/>
              <a:buNone/>
              <a:defRPr/>
            </a:pPr>
            <a:r>
              <a:rPr lang="zh-CN" altLang="en-US" sz="2800" b="1" dirty="0"/>
              <a:t>2）应尽量安装在</a:t>
            </a:r>
            <a:r>
              <a:rPr lang="zh-CN" altLang="en-US" sz="2800" b="1" dirty="0">
                <a:solidFill>
                  <a:srgbClr val="FF0000"/>
                </a:solidFill>
              </a:rPr>
              <a:t>干燥通风</a:t>
            </a:r>
            <a:r>
              <a:rPr lang="zh-CN" altLang="en-US" sz="2800" b="1" dirty="0"/>
              <a:t>之处，不宜在潮湿、易积水的地方安装</a:t>
            </a:r>
            <a:r>
              <a:rPr lang="zh-CN" altLang="en-US" sz="2800" b="1" dirty="0" smtClean="0"/>
              <a:t>。</a:t>
            </a:r>
            <a:endParaRPr lang="en-US" altLang="zh-CN" sz="2800" b="1" dirty="0" smtClean="0"/>
          </a:p>
          <a:p>
            <a:pPr algn="just" eaLnBrk="1" fontAlgn="auto" hangingPunct="1">
              <a:spcAft>
                <a:spcPts val="0"/>
              </a:spcAft>
              <a:buFont typeface="Wingdings" pitchFamily="2" charset="2"/>
              <a:buNone/>
              <a:defRPr/>
            </a:pPr>
            <a:r>
              <a:rPr lang="zh-CN" altLang="en-US" sz="2800" b="1" dirty="0"/>
              <a:t/>
            </a:r>
            <a:br>
              <a:rPr lang="zh-CN" altLang="en-US" sz="2800" b="1" dirty="0"/>
            </a:br>
            <a:endParaRPr lang="zh-CN" altLang="en-US" sz="2800" b="1" dirty="0"/>
          </a:p>
        </p:txBody>
      </p:sp>
      <p:sp>
        <p:nvSpPr>
          <p:cNvPr id="601090" name="Rectangle 3"/>
          <p:cNvSpPr>
            <a:spLocks noChangeArrowheads="1"/>
          </p:cNvSpPr>
          <p:nvPr/>
        </p:nvSpPr>
        <p:spPr bwMode="auto">
          <a:xfrm>
            <a:off x="3143250" y="2105025"/>
            <a:ext cx="9144000" cy="0"/>
          </a:xfrm>
          <a:prstGeom prst="rect">
            <a:avLst/>
          </a:prstGeom>
          <a:noFill/>
          <a:ln w="9525">
            <a:noFill/>
            <a:miter lim="800000"/>
            <a:headEnd/>
            <a:tailEnd/>
          </a:ln>
        </p:spPr>
        <p:txBody>
          <a:bodyPr>
            <a:spAutoFit/>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sz="half" idx="1"/>
          </p:nvPr>
        </p:nvSpPr>
        <p:spPr>
          <a:xfrm>
            <a:off x="899592" y="1340768"/>
            <a:ext cx="7245350" cy="4267200"/>
          </a:xfrm>
        </p:spPr>
        <p:txBody>
          <a:bodyPr/>
          <a:lstStyle/>
          <a:p>
            <a:pPr eaLnBrk="1" hangingPunct="1">
              <a:buFont typeface="Wingdings" pitchFamily="2" charset="2"/>
              <a:buNone/>
            </a:pPr>
            <a:r>
              <a:rPr lang="zh-CN" altLang="en-US" sz="2400" b="1" smtClean="0">
                <a:latin typeface="Times New Roman" pitchFamily="18" charset="0"/>
              </a:rPr>
              <a:t>3）应尽量避免日晒雨淋，避免环境温度高于60度及相对湿度大于95%。</a:t>
            </a:r>
          </a:p>
          <a:p>
            <a:pPr eaLnBrk="1" hangingPunct="1">
              <a:buFont typeface="Wingdings" pitchFamily="2" charset="2"/>
              <a:buNone/>
            </a:pPr>
            <a:r>
              <a:rPr lang="zh-CN" altLang="en-US" sz="2400" b="1" smtClean="0">
                <a:latin typeface="Times New Roman" pitchFamily="18" charset="0"/>
              </a:rPr>
              <a:t>4）选择便于维修，活动方便的地方。</a:t>
            </a:r>
          </a:p>
          <a:p>
            <a:pPr eaLnBrk="1" hangingPunct="1">
              <a:buFont typeface="Wingdings" pitchFamily="2" charset="2"/>
              <a:buNone/>
            </a:pPr>
            <a:r>
              <a:rPr lang="zh-CN" altLang="en-US" sz="2400" b="1" smtClean="0">
                <a:latin typeface="Times New Roman" pitchFamily="18" charset="0"/>
              </a:rPr>
              <a:t>使用：</a:t>
            </a:r>
          </a:p>
          <a:p>
            <a:pPr eaLnBrk="1" hangingPunct="1">
              <a:buClr>
                <a:srgbClr val="FF0000"/>
              </a:buClr>
              <a:buFont typeface="Wingdings" pitchFamily="2" charset="2"/>
              <a:buChar char="Ø"/>
            </a:pPr>
            <a:r>
              <a:rPr lang="zh-CN" altLang="en-US" sz="2400" b="1" smtClean="0">
                <a:latin typeface="Times New Roman" pitchFamily="18" charset="0"/>
              </a:rPr>
              <a:t>被测流体流动方向应为</a:t>
            </a:r>
            <a:r>
              <a:rPr lang="zh-CN" altLang="en-US" sz="2400" b="1" smtClean="0">
                <a:solidFill>
                  <a:srgbClr val="FF0000"/>
                </a:solidFill>
                <a:latin typeface="Times New Roman" pitchFamily="18" charset="0"/>
              </a:rPr>
              <a:t>变送器规定方向</a:t>
            </a:r>
            <a:r>
              <a:rPr lang="zh-CN" altLang="en-US" sz="2400" b="1" smtClean="0">
                <a:latin typeface="Times New Roman" pitchFamily="18" charset="0"/>
              </a:rPr>
              <a:t>；</a:t>
            </a:r>
          </a:p>
          <a:p>
            <a:pPr eaLnBrk="1" hangingPunct="1">
              <a:buClr>
                <a:srgbClr val="FF0000"/>
              </a:buClr>
              <a:buFont typeface="Wingdings" pitchFamily="2" charset="2"/>
              <a:buChar char="Ø"/>
            </a:pPr>
            <a:r>
              <a:rPr lang="zh-CN" altLang="en-US" sz="2400" b="1" smtClean="0">
                <a:latin typeface="Times New Roman" pitchFamily="18" charset="0"/>
              </a:rPr>
              <a:t>被测流体的流速范围；</a:t>
            </a:r>
          </a:p>
          <a:p>
            <a:pPr eaLnBrk="1" hangingPunct="1">
              <a:buClr>
                <a:srgbClr val="FF0000"/>
              </a:buClr>
              <a:buFont typeface="Wingdings" pitchFamily="2" charset="2"/>
              <a:buChar char="Ø"/>
            </a:pPr>
            <a:r>
              <a:rPr lang="zh-CN" altLang="en-US" sz="2400" b="1" smtClean="0">
                <a:latin typeface="Times New Roman" pitchFamily="18" charset="0"/>
              </a:rPr>
              <a:t>被测流体的电导率下限由转换器输入阻抗确定：</a:t>
            </a:r>
          </a:p>
          <a:p>
            <a:pPr eaLnBrk="1" hangingPunct="1"/>
            <a:endParaRPr lang="zh-CN" altLang="en-US" sz="2400" u="sng" smtClean="0">
              <a:latin typeface="Times New Roman" pitchFamily="18" charset="0"/>
            </a:endParaRPr>
          </a:p>
          <a:p>
            <a:pPr eaLnBrk="1" hangingPunct="1"/>
            <a:endParaRPr lang="zh-CN" altLang="en-US" sz="2400" smtClean="0">
              <a:latin typeface="Times New Roman" pitchFamily="18" charset="0"/>
            </a:endParaRPr>
          </a:p>
        </p:txBody>
      </p:sp>
      <p:sp>
        <p:nvSpPr>
          <p:cNvPr id="44036" name="Rectangle 3"/>
          <p:cNvSpPr>
            <a:spLocks noChangeArrowheads="1"/>
          </p:cNvSpPr>
          <p:nvPr/>
        </p:nvSpPr>
        <p:spPr bwMode="auto">
          <a:xfrm>
            <a:off x="3667125" y="2852738"/>
            <a:ext cx="9144000" cy="0"/>
          </a:xfrm>
          <a:prstGeom prst="rect">
            <a:avLst/>
          </a:prstGeom>
          <a:noFill/>
          <a:ln w="9525">
            <a:noFill/>
            <a:miter lim="800000"/>
            <a:headEnd/>
            <a:tailEnd/>
          </a:ln>
        </p:spPr>
        <p:txBody>
          <a:bodyPr>
            <a:spAutoFit/>
          </a:bodyPr>
          <a:lstStyle/>
          <a:p>
            <a:endParaRPr lang="zh-CN" altLang="en-US">
              <a:latin typeface="Calibri" pitchFamily="34" charset="0"/>
            </a:endParaRPr>
          </a:p>
        </p:txBody>
      </p:sp>
      <p:graphicFrame>
        <p:nvGraphicFramePr>
          <p:cNvPr id="371716" name="Object 2"/>
          <p:cNvGraphicFramePr>
            <a:graphicFrameLocks noGrp="1" noChangeAspect="1"/>
          </p:cNvGraphicFramePr>
          <p:nvPr>
            <p:ph sz="half" idx="2"/>
            <p:extLst>
              <p:ext uri="{D42A27DB-BD31-4B8C-83A1-F6EECF244321}">
                <p14:modId xmlns:p14="http://schemas.microsoft.com/office/powerpoint/2010/main" val="1324384100"/>
              </p:ext>
            </p:extLst>
          </p:nvPr>
        </p:nvGraphicFramePr>
        <p:xfrm>
          <a:off x="1619673" y="4382783"/>
          <a:ext cx="5627672" cy="846417"/>
        </p:xfrm>
        <a:graphic>
          <a:graphicData uri="http://schemas.openxmlformats.org/presentationml/2006/ole">
            <mc:AlternateContent xmlns:mc="http://schemas.openxmlformats.org/markup-compatibility/2006">
              <mc:Choice xmlns:v="urn:schemas-microsoft-com:vml" Requires="v">
                <p:oleObj spid="_x0000_s44047" name="Equation" r:id="rId3" imgW="2616120" imgH="393480" progId="Equation.3">
                  <p:embed/>
                </p:oleObj>
              </mc:Choice>
              <mc:Fallback>
                <p:oleObj name="Equation" r:id="rId3" imgW="26161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3" y="4382783"/>
                        <a:ext cx="5627672" cy="846417"/>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1716"/>
                                        </p:tgtEl>
                                        <p:attrNameLst>
                                          <p:attrName>style.visibility</p:attrName>
                                        </p:attrNameLst>
                                      </p:cBhvr>
                                      <p:to>
                                        <p:strVal val="visible"/>
                                      </p:to>
                                    </p:set>
                                    <p:animEffect transition="in" filter="barn(outHorizontal)">
                                      <p:cBhvr>
                                        <p:cTn id="7" dur="500"/>
                                        <p:tgtEl>
                                          <p:spTgt spid="371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1" name="Rectangle 2"/>
          <p:cNvSpPr>
            <a:spLocks noGrp="1" noChangeArrowheads="1"/>
          </p:cNvSpPr>
          <p:nvPr>
            <p:ph type="body" idx="1"/>
          </p:nvPr>
        </p:nvSpPr>
        <p:spPr>
          <a:xfrm>
            <a:off x="467544" y="476250"/>
            <a:ext cx="8136706" cy="5976938"/>
          </a:xfrm>
        </p:spPr>
        <p:txBody>
          <a:bodyPr/>
          <a:lstStyle/>
          <a:p>
            <a:pPr eaLnBrk="1" hangingPunct="1">
              <a:lnSpc>
                <a:spcPct val="105000"/>
              </a:lnSpc>
              <a:spcBef>
                <a:spcPct val="0"/>
              </a:spcBef>
              <a:buFont typeface="Wingdings" pitchFamily="2" charset="2"/>
              <a:buNone/>
            </a:pPr>
            <a:r>
              <a:rPr lang="en-US" altLang="zh-CN" sz="2600" b="1" smtClean="0">
                <a:solidFill>
                  <a:srgbClr val="000000"/>
                </a:solidFill>
                <a:latin typeface="宋体" charset="-122"/>
              </a:rPr>
              <a:t>6</a:t>
            </a:r>
            <a:r>
              <a:rPr lang="zh-CN" altLang="en-US" sz="2600" b="1" smtClean="0">
                <a:solidFill>
                  <a:srgbClr val="000000"/>
                </a:solidFill>
                <a:latin typeface="宋体" charset="-122"/>
              </a:rPr>
              <a:t>、智能电磁流量计抗干扰技术</a:t>
            </a:r>
          </a:p>
          <a:p>
            <a:pPr eaLnBrk="1" hangingPunct="1">
              <a:lnSpc>
                <a:spcPct val="105000"/>
              </a:lnSpc>
              <a:spcBef>
                <a:spcPct val="0"/>
              </a:spcBef>
              <a:buFont typeface="Wingdings" pitchFamily="2" charset="2"/>
              <a:buNone/>
            </a:pPr>
            <a:endParaRPr lang="zh-CN" altLang="en-US" sz="2600" b="1" smtClean="0">
              <a:solidFill>
                <a:srgbClr val="000000"/>
              </a:solidFill>
              <a:latin typeface="宋体" charset="-122"/>
            </a:endParaRPr>
          </a:p>
          <a:p>
            <a:pPr eaLnBrk="1" hangingPunct="1">
              <a:lnSpc>
                <a:spcPct val="105000"/>
              </a:lnSpc>
              <a:spcBef>
                <a:spcPct val="0"/>
              </a:spcBef>
              <a:buFont typeface="Wingdings" pitchFamily="2" charset="2"/>
              <a:buNone/>
            </a:pPr>
            <a:r>
              <a:rPr lang="zh-CN" altLang="en-US" sz="2600" b="1" smtClean="0">
                <a:solidFill>
                  <a:srgbClr val="000000"/>
                </a:solidFill>
                <a:latin typeface="宋体" charset="-122"/>
              </a:rPr>
              <a:t>硬件抗干扰技术：</a:t>
            </a:r>
          </a:p>
          <a:p>
            <a:pPr eaLnBrk="1" hangingPunct="1">
              <a:lnSpc>
                <a:spcPct val="105000"/>
              </a:lnSpc>
              <a:spcBef>
                <a:spcPct val="0"/>
              </a:spcBef>
            </a:pPr>
            <a:r>
              <a:rPr lang="zh-CN" altLang="en-US" sz="2600" b="1" smtClean="0">
                <a:solidFill>
                  <a:srgbClr val="000000"/>
                </a:solidFill>
                <a:latin typeface="宋体" charset="-122"/>
              </a:rPr>
              <a:t>新型励磁技术是提高电磁流量计抗干扰能力的重要手段</a:t>
            </a:r>
          </a:p>
          <a:p>
            <a:pPr eaLnBrk="1" hangingPunct="1">
              <a:lnSpc>
                <a:spcPct val="105000"/>
              </a:lnSpc>
              <a:spcBef>
                <a:spcPct val="0"/>
              </a:spcBef>
            </a:pPr>
            <a:r>
              <a:rPr lang="zh-CN" altLang="en-US" sz="2600" b="1" smtClean="0">
                <a:solidFill>
                  <a:srgbClr val="000000"/>
                </a:solidFill>
                <a:latin typeface="宋体" charset="-122"/>
                <a:cs typeface="Times New Roman" pitchFamily="18" charset="0"/>
              </a:rPr>
              <a:t>前置放大器的设计是</a:t>
            </a:r>
            <a:r>
              <a:rPr lang="zh-CN" altLang="en-US" sz="2400" b="1" smtClean="0">
                <a:solidFill>
                  <a:srgbClr val="000000"/>
                </a:solidFill>
                <a:latin typeface="宋体" charset="-122"/>
                <a:cs typeface="Times New Roman" pitchFamily="18" charset="0"/>
              </a:rPr>
              <a:t>提高</a:t>
            </a:r>
            <a:r>
              <a:rPr lang="zh-CN" altLang="en-US" sz="2600" b="1" smtClean="0">
                <a:solidFill>
                  <a:srgbClr val="000000"/>
                </a:solidFill>
                <a:latin typeface="宋体" charset="-122"/>
                <a:cs typeface="Times New Roman" pitchFamily="18" charset="0"/>
              </a:rPr>
              <a:t>抗干扰能力的首要环节</a:t>
            </a:r>
          </a:p>
          <a:p>
            <a:pPr eaLnBrk="1" hangingPunct="1">
              <a:lnSpc>
                <a:spcPct val="105000"/>
              </a:lnSpc>
              <a:spcBef>
                <a:spcPct val="0"/>
              </a:spcBef>
            </a:pPr>
            <a:r>
              <a:rPr lang="zh-CN" altLang="en-US" sz="2600" b="1" smtClean="0">
                <a:solidFill>
                  <a:srgbClr val="000000"/>
                </a:solidFill>
                <a:latin typeface="宋体" charset="-122"/>
              </a:rPr>
              <a:t>同步采样和工频电源频率监视补偿技术，</a:t>
            </a:r>
          </a:p>
          <a:p>
            <a:pPr algn="just" eaLnBrk="1" hangingPunct="1">
              <a:lnSpc>
                <a:spcPct val="105000"/>
              </a:lnSpc>
              <a:spcBef>
                <a:spcPct val="0"/>
              </a:spcBef>
              <a:buFont typeface="Wingdings" pitchFamily="2" charset="2"/>
              <a:buNone/>
            </a:pPr>
            <a:r>
              <a:rPr lang="zh-CN" altLang="en-US" sz="2600" b="1" smtClean="0">
                <a:solidFill>
                  <a:srgbClr val="000000"/>
                </a:solidFill>
                <a:latin typeface="宋体" charset="-122"/>
              </a:rPr>
              <a:t>     </a:t>
            </a:r>
            <a:r>
              <a:rPr lang="zh-CN" altLang="en-US" sz="2600" b="1" smtClean="0">
                <a:solidFill>
                  <a:srgbClr val="000000"/>
                </a:solidFill>
                <a:latin typeface="宋体" charset="-122"/>
              </a:rPr>
              <a:t> 同步</a:t>
            </a:r>
            <a:r>
              <a:rPr lang="zh-CN" altLang="en-US" sz="2600" b="1" smtClean="0">
                <a:solidFill>
                  <a:srgbClr val="000000"/>
                </a:solidFill>
                <a:latin typeface="宋体" charset="-122"/>
              </a:rPr>
              <a:t>采样技术，其采样</a:t>
            </a:r>
            <a:r>
              <a:rPr lang="zh-CN" altLang="en-US" sz="2600" b="1" smtClean="0">
                <a:solidFill>
                  <a:srgbClr val="FF0000"/>
                </a:solidFill>
                <a:latin typeface="宋体" charset="-122"/>
              </a:rPr>
              <a:t>脉宽为工频周期的整数倍</a:t>
            </a:r>
            <a:r>
              <a:rPr lang="zh-CN" altLang="en-US" sz="2600" b="1" smtClean="0">
                <a:solidFill>
                  <a:srgbClr val="000000"/>
                </a:solidFill>
                <a:latin typeface="宋体" charset="-122"/>
              </a:rPr>
              <a:t>，使流量信号电势中工频干扰平均值等于零，以消除工频干扰的影响；</a:t>
            </a:r>
          </a:p>
          <a:p>
            <a:pPr eaLnBrk="1" hangingPunct="1">
              <a:lnSpc>
                <a:spcPct val="105000"/>
              </a:lnSpc>
              <a:spcBef>
                <a:spcPct val="0"/>
              </a:spcBef>
              <a:buFont typeface="Wingdings" pitchFamily="2" charset="2"/>
              <a:buNone/>
            </a:pPr>
            <a:endParaRPr lang="zh-CN" altLang="en-US" sz="2600" b="1"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Rectangle 2"/>
          <p:cNvSpPr>
            <a:spLocks noGrp="1" noChangeArrowheads="1"/>
          </p:cNvSpPr>
          <p:nvPr>
            <p:ph type="body" idx="1"/>
          </p:nvPr>
        </p:nvSpPr>
        <p:spPr>
          <a:xfrm>
            <a:off x="428625" y="1357313"/>
            <a:ext cx="7858125" cy="4876800"/>
          </a:xfrm>
        </p:spPr>
        <p:txBody>
          <a:bodyPr/>
          <a:lstStyle/>
          <a:p>
            <a:pPr algn="just" eaLnBrk="1" hangingPunct="1">
              <a:lnSpc>
                <a:spcPct val="105000"/>
              </a:lnSpc>
              <a:spcBef>
                <a:spcPct val="0"/>
              </a:spcBef>
            </a:pPr>
            <a:r>
              <a:rPr lang="zh-CN" altLang="en-US" sz="2600" b="1" smtClean="0">
                <a:solidFill>
                  <a:srgbClr val="000000"/>
                </a:solidFill>
                <a:latin typeface="宋体" charset="-122"/>
                <a:cs typeface="Times New Roman" pitchFamily="18" charset="0"/>
              </a:rPr>
              <a:t>采用新型</a:t>
            </a:r>
            <a:r>
              <a:rPr lang="en-US" altLang="zh-CN" sz="2600" b="1" smtClean="0">
                <a:solidFill>
                  <a:srgbClr val="000000"/>
                </a:solidFill>
                <a:latin typeface="宋体" charset="-122"/>
                <a:cs typeface="Times New Roman" pitchFamily="18" charset="0"/>
              </a:rPr>
              <a:t>HCMOS</a:t>
            </a:r>
            <a:r>
              <a:rPr lang="zh-CN" altLang="en-US" sz="2600" b="1" smtClean="0">
                <a:solidFill>
                  <a:srgbClr val="000000"/>
                </a:solidFill>
                <a:latin typeface="宋体" charset="-122"/>
                <a:cs typeface="Times New Roman" pitchFamily="18" charset="0"/>
              </a:rPr>
              <a:t>系列芯片技术</a:t>
            </a:r>
          </a:p>
          <a:p>
            <a:pPr eaLnBrk="1" hangingPunct="1">
              <a:lnSpc>
                <a:spcPct val="105000"/>
              </a:lnSpc>
              <a:spcBef>
                <a:spcPct val="0"/>
              </a:spcBef>
              <a:buFont typeface="Wingdings" pitchFamily="2" charset="2"/>
              <a:buNone/>
            </a:pPr>
            <a:r>
              <a:rPr lang="zh-CN" altLang="en-US" sz="2600" b="1" smtClean="0">
                <a:solidFill>
                  <a:srgbClr val="000000"/>
                </a:solidFill>
                <a:latin typeface="Arial" charset="0"/>
                <a:cs typeface="Times New Roman" pitchFamily="18" charset="0"/>
              </a:rPr>
              <a:t>   </a:t>
            </a:r>
            <a:r>
              <a:rPr lang="zh-CN" altLang="en-US" sz="2600" b="1" smtClean="0">
                <a:solidFill>
                  <a:srgbClr val="000000"/>
                </a:solidFill>
                <a:latin typeface="Times New Roman" pitchFamily="18" charset="0"/>
                <a:cs typeface="Times New Roman" pitchFamily="18" charset="0"/>
              </a:rPr>
              <a:t>       </a:t>
            </a:r>
            <a:r>
              <a:rPr lang="zh-CN" altLang="en-US" sz="2600" b="1" smtClean="0">
                <a:solidFill>
                  <a:srgbClr val="000000"/>
                </a:solidFill>
                <a:latin typeface="宋体" charset="-122"/>
              </a:rPr>
              <a:t>采用</a:t>
            </a:r>
            <a:r>
              <a:rPr lang="zh-CN" altLang="en-US" sz="2600" b="1" smtClean="0">
                <a:solidFill>
                  <a:srgbClr val="000000"/>
                </a:solidFill>
                <a:latin typeface="Times New Roman" pitchFamily="18" charset="0"/>
                <a:cs typeface="Times New Roman" pitchFamily="18" charset="0"/>
              </a:rPr>
              <a:t>74</a:t>
            </a:r>
            <a:r>
              <a:rPr lang="en-US" altLang="zh-CN" sz="2600" b="1" smtClean="0">
                <a:solidFill>
                  <a:srgbClr val="000000"/>
                </a:solidFill>
                <a:latin typeface="Times New Roman" pitchFamily="18" charset="0"/>
                <a:cs typeface="Times New Roman" pitchFamily="18" charset="0"/>
              </a:rPr>
              <a:t>HC</a:t>
            </a:r>
            <a:r>
              <a:rPr lang="zh-CN" altLang="en-US" sz="2600" b="1" smtClean="0">
                <a:solidFill>
                  <a:srgbClr val="000000"/>
                </a:solidFill>
                <a:latin typeface="宋体" charset="-122"/>
              </a:rPr>
              <a:t>系列芯片技术较采用</a:t>
            </a:r>
            <a:r>
              <a:rPr lang="zh-CN" altLang="en-US" sz="2600" b="1" smtClean="0">
                <a:solidFill>
                  <a:srgbClr val="000000"/>
                </a:solidFill>
                <a:latin typeface="Times New Roman" pitchFamily="18" charset="0"/>
                <a:cs typeface="Times New Roman" pitchFamily="18" charset="0"/>
              </a:rPr>
              <a:t>74</a:t>
            </a:r>
            <a:r>
              <a:rPr lang="en-US" altLang="zh-CN" sz="2600" b="1" smtClean="0">
                <a:solidFill>
                  <a:srgbClr val="000000"/>
                </a:solidFill>
                <a:latin typeface="Times New Roman" pitchFamily="18" charset="0"/>
                <a:cs typeface="Times New Roman" pitchFamily="18" charset="0"/>
              </a:rPr>
              <a:t>LS</a:t>
            </a:r>
            <a:r>
              <a:rPr lang="zh-CN" altLang="en-US" sz="2600" b="1" smtClean="0">
                <a:solidFill>
                  <a:srgbClr val="000000"/>
                </a:solidFill>
                <a:latin typeface="宋体" charset="-122"/>
              </a:rPr>
              <a:t>系列芯片其低噪声容限提高</a:t>
            </a:r>
            <a:r>
              <a:rPr lang="zh-CN" altLang="en-US" sz="2600" b="1" smtClean="0">
                <a:solidFill>
                  <a:srgbClr val="000000"/>
                </a:solidFill>
                <a:latin typeface="Times New Roman" pitchFamily="18" charset="0"/>
                <a:cs typeface="Times New Roman" pitchFamily="18" charset="0"/>
              </a:rPr>
              <a:t>2.4</a:t>
            </a:r>
            <a:r>
              <a:rPr lang="zh-CN" altLang="en-US" sz="2600" b="1" smtClean="0">
                <a:solidFill>
                  <a:srgbClr val="000000"/>
                </a:solidFill>
                <a:latin typeface="宋体" charset="-122"/>
              </a:rPr>
              <a:t>倍，高噪声容限提高</a:t>
            </a:r>
            <a:r>
              <a:rPr lang="zh-CN" altLang="en-US" sz="2600" b="1" smtClean="0">
                <a:solidFill>
                  <a:srgbClr val="000000"/>
                </a:solidFill>
                <a:latin typeface="Times New Roman" pitchFamily="18" charset="0"/>
                <a:cs typeface="Times New Roman" pitchFamily="18" charset="0"/>
              </a:rPr>
              <a:t>2.1</a:t>
            </a:r>
            <a:r>
              <a:rPr lang="zh-CN" altLang="en-US" sz="2600" b="1" smtClean="0">
                <a:solidFill>
                  <a:srgbClr val="000000"/>
                </a:solidFill>
                <a:latin typeface="宋体" charset="-122"/>
              </a:rPr>
              <a:t>倍，  </a:t>
            </a:r>
            <a:endParaRPr lang="en-US" altLang="zh-CN" sz="2600" b="1" smtClean="0">
              <a:solidFill>
                <a:srgbClr val="000000"/>
              </a:solidFill>
              <a:latin typeface="宋体" charset="-122"/>
            </a:endParaRPr>
          </a:p>
          <a:p>
            <a:pPr eaLnBrk="1" hangingPunct="1"/>
            <a:r>
              <a:rPr lang="zh-CN" altLang="en-US" sz="2600" b="1" smtClean="0">
                <a:solidFill>
                  <a:srgbClr val="000000"/>
                </a:solidFill>
                <a:latin typeface="宋体" charset="-122"/>
              </a:rPr>
              <a:t>微处理器系统电源电压监视技术（</a:t>
            </a:r>
            <a:r>
              <a:rPr lang="en-US" altLang="zh-CN" sz="2600" b="1" smtClean="0">
                <a:solidFill>
                  <a:srgbClr val="000000"/>
                </a:solidFill>
                <a:latin typeface="Times New Roman" pitchFamily="18" charset="0"/>
                <a:cs typeface="Times New Roman" pitchFamily="18" charset="0"/>
              </a:rPr>
              <a:t>TL7705CP</a:t>
            </a:r>
            <a:r>
              <a:rPr lang="zh-CN" altLang="en-US" sz="2600" b="1" smtClean="0">
                <a:solidFill>
                  <a:srgbClr val="000000"/>
                </a:solidFill>
                <a:latin typeface="宋体" charset="-122"/>
              </a:rPr>
              <a:t>电源电压监视器芯片）</a:t>
            </a:r>
          </a:p>
          <a:p>
            <a:pPr eaLnBrk="1" hangingPunct="1">
              <a:buFont typeface="Wingdings" pitchFamily="2" charset="2"/>
              <a:buNone/>
            </a:pPr>
            <a:r>
              <a:rPr lang="zh-CN" altLang="en-US" sz="2600" b="1" smtClean="0">
                <a:solidFill>
                  <a:srgbClr val="000000"/>
                </a:solidFill>
                <a:latin typeface="宋体" charset="-122"/>
              </a:rPr>
              <a:t> </a:t>
            </a:r>
          </a:p>
          <a:p>
            <a:pPr eaLnBrk="1" hangingPunct="1">
              <a:buFont typeface="Wingdings" pitchFamily="2" charset="2"/>
              <a:buNone/>
            </a:pPr>
            <a:endParaRPr lang="zh-CN" altLang="en-US" sz="2600" b="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3718</TotalTime>
  <Words>12041</Words>
  <Application>Microsoft Office PowerPoint</Application>
  <PresentationFormat>全屏显示(4:3)</PresentationFormat>
  <Paragraphs>1150</Paragraphs>
  <Slides>266</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266</vt:i4>
      </vt:variant>
    </vt:vector>
  </HeadingPairs>
  <TitlesOfParts>
    <vt:vector size="280" baseType="lpstr">
      <vt:lpstr>华文细黑</vt:lpstr>
      <vt:lpstr>楷体_GB2312</vt:lpstr>
      <vt:lpstr>宋体</vt:lpstr>
      <vt:lpstr>Arial</vt:lpstr>
      <vt:lpstr>Calibri</vt:lpstr>
      <vt:lpstr>Tahoma</vt:lpstr>
      <vt:lpstr>Times New Roman</vt:lpstr>
      <vt:lpstr>Wingdings</vt:lpstr>
      <vt:lpstr>Office 主题</vt:lpstr>
      <vt:lpstr>Equation</vt:lpstr>
      <vt:lpstr>Microsoft 公式 3.0</vt:lpstr>
      <vt:lpstr>Microsoft Equation 3.0</vt:lpstr>
      <vt:lpstr>公式</vt:lpstr>
      <vt:lpstr>位图图像</vt:lpstr>
      <vt:lpstr> 4   流量测量仪表</vt:lpstr>
      <vt:lpstr>4.1 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   其他差压流量计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3、弯管流量计</vt:lpstr>
      <vt:lpstr>PowerPoint 演示文稿</vt:lpstr>
      <vt:lpstr>4、V锥流量计</vt:lpstr>
      <vt:lpstr>PowerPoint 演示文稿</vt:lpstr>
      <vt:lpstr>5  威力巴流量计</vt:lpstr>
      <vt:lpstr>探头截面示意图</vt:lpstr>
      <vt:lpstr>PowerPoint 演示文稿</vt:lpstr>
      <vt:lpstr>PowerPoint 演示文稿</vt:lpstr>
      <vt:lpstr>4.6 叶轮流量计（van-wheel type flowmeter）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软件抗干扰技术  </vt:lpstr>
      <vt:lpstr>  4.8  涡街流量计   (vortex shedding flowmeter)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⑷ 超声式VSF </vt:lpstr>
      <vt:lpstr>PowerPoint 演示文稿</vt:lpstr>
      <vt:lpstr>PowerPoint 演示文稿</vt:lpstr>
      <vt:lpstr>PowerPoint 演示文稿</vt:lpstr>
      <vt:lpstr>5、选用考虑要点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4.10  容积式流量计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设计选型要点</vt:lpstr>
      <vt:lpstr>应用领域及发展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流量积算仪</vt:lpstr>
      <vt:lpstr>流量计算机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预测性维护 </vt:lpstr>
      <vt:lpstr>广义执行机构 </vt:lpstr>
      <vt:lpstr>PowerPoint 演示文稿</vt:lpstr>
      <vt:lpstr>PowerPoint 演示文稿</vt:lpstr>
      <vt:lpstr>PowerPoint 演示文稿</vt:lpstr>
      <vt:lpstr>流量测量技术和仪表的应用领域  </vt:lpstr>
      <vt:lpstr>PowerPoint 演示文稿</vt:lpstr>
      <vt:lpstr>PowerPoint 演示文稿</vt:lpstr>
      <vt:lpstr>PowerPoint 演示文稿</vt:lpstr>
      <vt:lpstr>煤气、天然气  </vt:lpstr>
      <vt:lpstr>PowerPoint 演示文稿</vt:lpstr>
      <vt:lpstr>蒸汽  </vt:lpstr>
      <vt:lpstr>PowerPoint 演示文稿</vt:lpstr>
      <vt:lpstr>PowerPoint 演示文稿</vt:lpstr>
      <vt:lpstr>新工作原理流量仪表的研究和开发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4   流量测量仪表</dc:title>
  <cp:lastModifiedBy>dd</cp:lastModifiedBy>
  <cp:revision>258</cp:revision>
  <dcterms:modified xsi:type="dcterms:W3CDTF">2019-08-20T07:54:50Z</dcterms:modified>
</cp:coreProperties>
</file>