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26" r:id="rId3"/>
    <p:sldId id="964" r:id="rId5"/>
    <p:sldId id="941" r:id="rId6"/>
    <p:sldId id="933" r:id="rId7"/>
    <p:sldId id="935" r:id="rId8"/>
    <p:sldId id="891" r:id="rId9"/>
    <p:sldId id="519" r:id="rId10"/>
    <p:sldId id="942" r:id="rId11"/>
    <p:sldId id="965" r:id="rId12"/>
    <p:sldId id="943" r:id="rId13"/>
    <p:sldId id="944" r:id="rId14"/>
    <p:sldId id="945" r:id="rId15"/>
    <p:sldId id="946" r:id="rId16"/>
    <p:sldId id="951" r:id="rId17"/>
    <p:sldId id="952" r:id="rId18"/>
    <p:sldId id="953" r:id="rId19"/>
    <p:sldId id="954" r:id="rId20"/>
    <p:sldId id="955" r:id="rId21"/>
    <p:sldId id="966" r:id="rId22"/>
    <p:sldId id="958" r:id="rId23"/>
    <p:sldId id="959" r:id="rId24"/>
    <p:sldId id="960" r:id="rId25"/>
    <p:sldId id="961" r:id="rId26"/>
    <p:sldId id="962" r:id="rId27"/>
    <p:sldId id="967" r:id="rId28"/>
    <p:sldId id="963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3300"/>
    <a:srgbClr val="99CCFF"/>
    <a:srgbClr val="3366FF"/>
    <a:srgbClr val="33CCCC"/>
    <a:srgbClr val="FF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948" y="-114"/>
      </p:cViewPr>
      <p:guideLst>
        <p:guide orient="horz" pos="2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png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7" Type="http://schemas.openxmlformats.org/officeDocument/2006/relationships/image" Target="../media/image88.wmf"/><Relationship Id="rId16" Type="http://schemas.openxmlformats.org/officeDocument/2006/relationships/image" Target="../media/image87.wmf"/><Relationship Id="rId15" Type="http://schemas.openxmlformats.org/officeDocument/2006/relationships/image" Target="../media/image86.wmf"/><Relationship Id="rId14" Type="http://schemas.openxmlformats.org/officeDocument/2006/relationships/image" Target="../media/image85.wmf"/><Relationship Id="rId13" Type="http://schemas.openxmlformats.org/officeDocument/2006/relationships/image" Target="../media/image84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图片1"/>
          <p:cNvPicPr>
            <a:picLocks noChangeAspect="1"/>
          </p:cNvPicPr>
          <p:nvPr userDrawn="1"/>
        </p:nvPicPr>
        <p:blipFill>
          <a:blip r:embed="rId12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Text Box 3"/>
          <p:cNvGrpSpPr/>
          <p:nvPr userDrawn="1"/>
        </p:nvGrpSpPr>
        <p:grpSpPr>
          <a:xfrm>
            <a:off x="-3175" y="-3175"/>
            <a:ext cx="12204700" cy="712774"/>
            <a:chOff x="0" y="0"/>
            <a:chExt cx="5768" cy="451"/>
          </a:xfrm>
        </p:grpSpPr>
        <p:pic>
          <p:nvPicPr>
            <p:cNvPr id="1028" name="Text Box 3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8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028"/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1030" name="Rectangle 4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Line 5"/>
          <p:cNvSpPr>
            <a:spLocks noChangeShapeType="1"/>
          </p:cNvSpPr>
          <p:nvPr/>
        </p:nvSpPr>
        <p:spPr bwMode="auto">
          <a:xfrm>
            <a:off x="0" y="6858000"/>
            <a:ext cx="12192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0" y="0"/>
            <a:ext cx="12192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0" y="6851650"/>
            <a:ext cx="12192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>
            <a:off x="-35983" y="765175"/>
            <a:ext cx="12227984" cy="0"/>
          </a:xfrm>
          <a:prstGeom prst="line">
            <a:avLst/>
          </a:prstGeom>
          <a:noFill/>
          <a:ln w="101600">
            <a:solidFill>
              <a:srgbClr val="FFCC00">
                <a:alpha val="67842"/>
              </a:srgbClr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35983" y="692150"/>
            <a:ext cx="12227984" cy="1588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0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7" name="Group 11"/>
          <p:cNvGrpSpPr/>
          <p:nvPr userDrawn="1"/>
        </p:nvGrpSpPr>
        <p:grpSpPr>
          <a:xfrm>
            <a:off x="-82549" y="1196975"/>
            <a:ext cx="12274549" cy="647700"/>
            <a:chOff x="0" y="0"/>
            <a:chExt cx="5805" cy="408"/>
          </a:xfrm>
        </p:grpSpPr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46567" y="2205038"/>
            <a:ext cx="12192000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" name="Line 18"/>
          <p:cNvSpPr>
            <a:spLocks noChangeShapeType="1"/>
          </p:cNvSpPr>
          <p:nvPr/>
        </p:nvSpPr>
        <p:spPr bwMode="auto">
          <a:xfrm>
            <a:off x="-35983" y="2708275"/>
            <a:ext cx="12179300" cy="0"/>
          </a:xfrm>
          <a:prstGeom prst="line">
            <a:avLst/>
          </a:prstGeom>
          <a:noFill/>
          <a:ln w="3175" cap="rnd">
            <a:solidFill>
              <a:schemeClr val="bg1"/>
            </a:solidFill>
            <a:prstDash val="sysDot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5" name="Group 19"/>
          <p:cNvGrpSpPr/>
          <p:nvPr userDrawn="1"/>
        </p:nvGrpSpPr>
        <p:grpSpPr>
          <a:xfrm>
            <a:off x="-35983" y="2925763"/>
            <a:ext cx="12274549" cy="647700"/>
            <a:chOff x="0" y="0"/>
            <a:chExt cx="5805" cy="408"/>
          </a:xfrm>
        </p:grpSpPr>
        <p:sp>
          <p:nvSpPr>
            <p:cNvPr id="1046" name="Line 20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Line 21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Line 22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Line 23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Line 24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1" name="Group 25"/>
          <p:cNvGrpSpPr/>
          <p:nvPr userDrawn="1"/>
        </p:nvGrpSpPr>
        <p:grpSpPr>
          <a:xfrm>
            <a:off x="-33867" y="3789363"/>
            <a:ext cx="12274551" cy="647700"/>
            <a:chOff x="0" y="0"/>
            <a:chExt cx="5805" cy="408"/>
          </a:xfrm>
        </p:grpSpPr>
        <p:sp>
          <p:nvSpPr>
            <p:cNvPr id="1052" name="Line 26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Line 27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Line 28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Line 29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Line 30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7" name="Group 31"/>
          <p:cNvGrpSpPr/>
          <p:nvPr userDrawn="1"/>
        </p:nvGrpSpPr>
        <p:grpSpPr>
          <a:xfrm>
            <a:off x="-33867" y="5013325"/>
            <a:ext cx="12274551" cy="647700"/>
            <a:chOff x="0" y="0"/>
            <a:chExt cx="5805" cy="408"/>
          </a:xfrm>
        </p:grpSpPr>
        <p:sp>
          <p:nvSpPr>
            <p:cNvPr id="1058" name="Line 32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Line 33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Line 34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Line 35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Line 36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3" name="Group 37"/>
          <p:cNvGrpSpPr/>
          <p:nvPr userDrawn="1"/>
        </p:nvGrpSpPr>
        <p:grpSpPr>
          <a:xfrm>
            <a:off x="-82549" y="5661025"/>
            <a:ext cx="12274549" cy="647700"/>
            <a:chOff x="0" y="0"/>
            <a:chExt cx="5805" cy="408"/>
          </a:xfrm>
        </p:grpSpPr>
        <p:sp>
          <p:nvSpPr>
            <p:cNvPr id="1064" name="Line 38"/>
            <p:cNvSpPr>
              <a:spLocks noChangeShapeType="1"/>
            </p:cNvSpPr>
            <p:nvPr/>
          </p:nvSpPr>
          <p:spPr bwMode="auto">
            <a:xfrm>
              <a:off x="23" y="0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Line 39"/>
            <p:cNvSpPr>
              <a:spLocks noChangeShapeType="1"/>
            </p:cNvSpPr>
            <p:nvPr/>
          </p:nvSpPr>
          <p:spPr bwMode="auto">
            <a:xfrm>
              <a:off x="45" y="136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" name="Line 40"/>
            <p:cNvSpPr>
              <a:spLocks noChangeShapeType="1"/>
            </p:cNvSpPr>
            <p:nvPr/>
          </p:nvSpPr>
          <p:spPr bwMode="auto">
            <a:xfrm>
              <a:off x="0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7" name="Line 41"/>
            <p:cNvSpPr>
              <a:spLocks noChangeShapeType="1"/>
            </p:cNvSpPr>
            <p:nvPr/>
          </p:nvSpPr>
          <p:spPr bwMode="auto">
            <a:xfrm>
              <a:off x="45" y="272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8" name="Line 42"/>
            <p:cNvSpPr>
              <a:spLocks noChangeShapeType="1"/>
            </p:cNvSpPr>
            <p:nvPr/>
          </p:nvSpPr>
          <p:spPr bwMode="auto">
            <a:xfrm>
              <a:off x="45" y="408"/>
              <a:ext cx="5760" cy="0"/>
            </a:xfrm>
            <a:prstGeom prst="line">
              <a:avLst/>
            </a:prstGeom>
            <a:noFill/>
            <a:ln w="3175" cap="rnd">
              <a:solidFill>
                <a:schemeClr val="bg1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069" name="Picture 43" descr="banner01"/>
          <p:cNvPicPr>
            <a:picLocks noChangeAspect="1"/>
          </p:cNvPicPr>
          <p:nvPr userDrawn="1"/>
        </p:nvPicPr>
        <p:blipFill>
          <a:blip r:embed="rId14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png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24.bin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31.bin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4.png"/><Relationship Id="rId1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7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51.bin"/><Relationship Id="rId7" Type="http://schemas.openxmlformats.org/officeDocument/2006/relationships/image" Target="../media/image58.wmf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9.bin"/><Relationship Id="rId3" Type="http://schemas.openxmlformats.org/officeDocument/2006/relationships/image" Target="../media/image56.wmf"/><Relationship Id="rId2" Type="http://schemas.openxmlformats.org/officeDocument/2006/relationships/oleObject" Target="../embeddings/oleObject48.bin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52.bin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wmf"/><Relationship Id="rId1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png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64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3.wmf"/><Relationship Id="rId41" Type="http://schemas.openxmlformats.org/officeDocument/2006/relationships/vmlDrawing" Target="../drawings/vmlDrawing17.vml"/><Relationship Id="rId40" Type="http://schemas.openxmlformats.org/officeDocument/2006/relationships/slideLayout" Target="../slideLayouts/slideLayout7.xml"/><Relationship Id="rId4" Type="http://schemas.openxmlformats.org/officeDocument/2006/relationships/oleObject" Target="../embeddings/oleObject62.bin"/><Relationship Id="rId39" Type="http://schemas.openxmlformats.org/officeDocument/2006/relationships/image" Target="../media/image88.wmf"/><Relationship Id="rId38" Type="http://schemas.openxmlformats.org/officeDocument/2006/relationships/oleObject" Target="../embeddings/oleObject81.bin"/><Relationship Id="rId37" Type="http://schemas.openxmlformats.org/officeDocument/2006/relationships/image" Target="../media/image87.wmf"/><Relationship Id="rId36" Type="http://schemas.openxmlformats.org/officeDocument/2006/relationships/oleObject" Target="../embeddings/oleObject80.bin"/><Relationship Id="rId35" Type="http://schemas.openxmlformats.org/officeDocument/2006/relationships/image" Target="../media/image86.wmf"/><Relationship Id="rId34" Type="http://schemas.openxmlformats.org/officeDocument/2006/relationships/oleObject" Target="../embeddings/oleObject79.bin"/><Relationship Id="rId33" Type="http://schemas.openxmlformats.org/officeDocument/2006/relationships/image" Target="../media/image85.wmf"/><Relationship Id="rId32" Type="http://schemas.openxmlformats.org/officeDocument/2006/relationships/oleObject" Target="../embeddings/oleObject78.bin"/><Relationship Id="rId31" Type="http://schemas.openxmlformats.org/officeDocument/2006/relationships/image" Target="../media/image84.wmf"/><Relationship Id="rId30" Type="http://schemas.openxmlformats.org/officeDocument/2006/relationships/oleObject" Target="../embeddings/oleObject77.bin"/><Relationship Id="rId3" Type="http://schemas.openxmlformats.org/officeDocument/2006/relationships/image" Target="../media/image72.png"/><Relationship Id="rId29" Type="http://schemas.openxmlformats.org/officeDocument/2006/relationships/oleObject" Target="../embeddings/oleObject76.bin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75.bin"/><Relationship Id="rId26" Type="http://schemas.openxmlformats.org/officeDocument/2006/relationships/oleObject" Target="../embeddings/oleObject74.bin"/><Relationship Id="rId25" Type="http://schemas.openxmlformats.org/officeDocument/2006/relationships/oleObject" Target="../embeddings/oleObject73.bin"/><Relationship Id="rId24" Type="http://schemas.openxmlformats.org/officeDocument/2006/relationships/oleObject" Target="../embeddings/oleObject72.bin"/><Relationship Id="rId23" Type="http://schemas.openxmlformats.org/officeDocument/2006/relationships/image" Target="../media/image82.wmf"/><Relationship Id="rId22" Type="http://schemas.openxmlformats.org/officeDocument/2006/relationships/oleObject" Target="../embeddings/oleObject71.bin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70.bin"/><Relationship Id="rId2" Type="http://schemas.openxmlformats.org/officeDocument/2006/relationships/oleObject" Target="../embeddings/oleObject61.bin"/><Relationship Id="rId19" Type="http://schemas.openxmlformats.org/officeDocument/2006/relationships/image" Target="../media/image80.wmf"/><Relationship Id="rId18" Type="http://schemas.openxmlformats.org/officeDocument/2006/relationships/oleObject" Target="../embeddings/oleObject69.bin"/><Relationship Id="rId17" Type="http://schemas.openxmlformats.org/officeDocument/2006/relationships/image" Target="../media/image79.wmf"/><Relationship Id="rId16" Type="http://schemas.openxmlformats.org/officeDocument/2006/relationships/oleObject" Target="../embeddings/oleObject68.bin"/><Relationship Id="rId15" Type="http://schemas.openxmlformats.org/officeDocument/2006/relationships/image" Target="../media/image78.wmf"/><Relationship Id="rId14" Type="http://schemas.openxmlformats.org/officeDocument/2006/relationships/oleObject" Target="../embeddings/oleObject67.bin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66.bin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65.bin"/><Relationship Id="rId1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9.png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7.wmf"/><Relationship Id="rId1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92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9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5" name="Rectangle 24"/>
          <p:cNvSpPr>
            <a:spLocks noGrp="1"/>
          </p:cNvSpPr>
          <p:nvPr>
            <p:ph type="title" idx="4294967295"/>
          </p:nvPr>
        </p:nvSpPr>
        <p:spPr>
          <a:xfrm>
            <a:off x="3003550" y="223838"/>
            <a:ext cx="5588000" cy="35877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3096" name="AutoShape 25"/>
          <p:cNvSpPr/>
          <p:nvPr/>
        </p:nvSpPr>
        <p:spPr>
          <a:xfrm>
            <a:off x="280257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3074"/>
          <p:cNvSpPr txBox="1"/>
          <p:nvPr/>
        </p:nvSpPr>
        <p:spPr>
          <a:xfrm>
            <a:off x="3964623" y="3093085"/>
            <a:ext cx="51847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单回路过程控制系统方框图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矩形 3075"/>
          <p:cNvSpPr/>
          <p:nvPr/>
        </p:nvSpPr>
        <p:spPr>
          <a:xfrm>
            <a:off x="1948498" y="3597910"/>
            <a:ext cx="67802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1、过程控制仪表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的功能。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矩形 3076"/>
          <p:cNvSpPr/>
          <p:nvPr/>
        </p:nvSpPr>
        <p:spPr>
          <a:xfrm>
            <a:off x="1948815" y="4163060"/>
            <a:ext cx="8004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仪表之间联系信号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，信号的传输方式，传输误差。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矩形 3077"/>
          <p:cNvSpPr/>
          <p:nvPr/>
        </p:nvSpPr>
        <p:spPr>
          <a:xfrm>
            <a:off x="1948498" y="4728528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3、本质安全防爆系统的组成，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本安防爆的充要条件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42" name="组合 3078"/>
          <p:cNvGrpSpPr/>
          <p:nvPr/>
        </p:nvGrpSpPr>
        <p:grpSpPr>
          <a:xfrm>
            <a:off x="2021523" y="1076960"/>
            <a:ext cx="8316912" cy="1871663"/>
            <a:chOff x="0" y="0"/>
            <a:chExt cx="5352" cy="1440"/>
          </a:xfrm>
        </p:grpSpPr>
        <p:sp>
          <p:nvSpPr>
            <p:cNvPr id="14343" name="矩形 3079"/>
            <p:cNvSpPr/>
            <p:nvPr/>
          </p:nvSpPr>
          <p:spPr>
            <a:xfrm>
              <a:off x="0" y="288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给定单元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矩形 3080"/>
            <p:cNvSpPr/>
            <p:nvPr/>
          </p:nvSpPr>
          <p:spPr>
            <a:xfrm>
              <a:off x="1632" y="288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调节器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矩形 3081"/>
            <p:cNvSpPr/>
            <p:nvPr/>
          </p:nvSpPr>
          <p:spPr>
            <a:xfrm>
              <a:off x="2784" y="288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矩形 3082"/>
            <p:cNvSpPr/>
            <p:nvPr/>
          </p:nvSpPr>
          <p:spPr>
            <a:xfrm>
              <a:off x="4032" y="288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被控对象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矩形 3083"/>
            <p:cNvSpPr/>
            <p:nvPr/>
          </p:nvSpPr>
          <p:spPr>
            <a:xfrm>
              <a:off x="2784" y="1104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流程图: 汇总连接 3084"/>
            <p:cNvSpPr/>
            <p:nvPr/>
          </p:nvSpPr>
          <p:spPr>
            <a:xfrm>
              <a:off x="1152" y="384"/>
              <a:ext cx="192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直接连接符 3085"/>
            <p:cNvSpPr/>
            <p:nvPr/>
          </p:nvSpPr>
          <p:spPr>
            <a:xfrm>
              <a:off x="816" y="480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0" name="直接连接符 3086"/>
            <p:cNvSpPr/>
            <p:nvPr/>
          </p:nvSpPr>
          <p:spPr>
            <a:xfrm>
              <a:off x="1344" y="48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1" name="直接连接符 3087"/>
            <p:cNvSpPr/>
            <p:nvPr/>
          </p:nvSpPr>
          <p:spPr>
            <a:xfrm>
              <a:off x="2448" y="43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2" name="直接连接符 3088"/>
            <p:cNvSpPr/>
            <p:nvPr/>
          </p:nvSpPr>
          <p:spPr>
            <a:xfrm>
              <a:off x="3696" y="43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3" name="直接连接符 3089"/>
            <p:cNvSpPr/>
            <p:nvPr/>
          </p:nvSpPr>
          <p:spPr>
            <a:xfrm>
              <a:off x="4992" y="432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4" name="直接连接符 3090"/>
            <p:cNvSpPr/>
            <p:nvPr/>
          </p:nvSpPr>
          <p:spPr>
            <a:xfrm flipH="1">
              <a:off x="3696" y="1296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5" name="直接连接符 3091"/>
            <p:cNvSpPr/>
            <p:nvPr/>
          </p:nvSpPr>
          <p:spPr>
            <a:xfrm flipH="1">
              <a:off x="1248" y="1296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6" name="文本框 3092"/>
            <p:cNvSpPr txBox="1"/>
            <p:nvPr/>
          </p:nvSpPr>
          <p:spPr>
            <a:xfrm>
              <a:off x="816" y="0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7" name="文本框 3093"/>
            <p:cNvSpPr txBox="1"/>
            <p:nvPr/>
          </p:nvSpPr>
          <p:spPr>
            <a:xfrm>
              <a:off x="912" y="624"/>
              <a:ext cx="432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8" name="文本框 3094"/>
            <p:cNvSpPr txBox="1"/>
            <p:nvPr/>
          </p:nvSpPr>
          <p:spPr>
            <a:xfrm>
              <a:off x="1248" y="0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e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59" name="直接连接符 3095"/>
            <p:cNvSpPr/>
            <p:nvPr/>
          </p:nvSpPr>
          <p:spPr>
            <a:xfrm flipV="1">
              <a:off x="1270" y="571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60" name="直接连接符 3096"/>
            <p:cNvSpPr/>
            <p:nvPr/>
          </p:nvSpPr>
          <p:spPr>
            <a:xfrm>
              <a:off x="4875" y="435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61" name="文本框 3097"/>
            <p:cNvSpPr txBox="1"/>
            <p:nvPr/>
          </p:nvSpPr>
          <p:spPr>
            <a:xfrm>
              <a:off x="4920" y="71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Y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62" name="矩形 3098"/>
          <p:cNvSpPr/>
          <p:nvPr/>
        </p:nvSpPr>
        <p:spPr>
          <a:xfrm>
            <a:off x="1948498" y="5360035"/>
            <a:ext cx="66246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、安全栅的种类、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电路分析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80808" y="2418080"/>
            <a:ext cx="4919663" cy="3457575"/>
            <a:chOff x="2572" y="2941"/>
            <a:chExt cx="7748" cy="5445"/>
          </a:xfrm>
        </p:grpSpPr>
        <p:grpSp>
          <p:nvGrpSpPr>
            <p:cNvPr id="44033" name="Group 2"/>
            <p:cNvGrpSpPr/>
            <p:nvPr/>
          </p:nvGrpSpPr>
          <p:grpSpPr>
            <a:xfrm>
              <a:off x="2572" y="2941"/>
              <a:ext cx="7748" cy="5445"/>
              <a:chOff x="31" y="0"/>
              <a:chExt cx="3099" cy="2178"/>
            </a:xfrm>
          </p:grpSpPr>
          <p:grpSp>
            <p:nvGrpSpPr>
              <p:cNvPr id="44035" name="Group 4"/>
              <p:cNvGrpSpPr/>
              <p:nvPr/>
            </p:nvGrpSpPr>
            <p:grpSpPr>
              <a:xfrm>
                <a:off x="139" y="674"/>
                <a:ext cx="382" cy="232"/>
                <a:chOff x="0" y="0"/>
                <a:chExt cx="382" cy="232"/>
              </a:xfrm>
            </p:grpSpPr>
            <p:sp>
              <p:nvSpPr>
                <p:cNvPr id="44036" name="Text Box 5"/>
                <p:cNvSpPr txBox="1"/>
                <p:nvPr/>
              </p:nvSpPr>
              <p:spPr>
                <a:xfrm>
                  <a:off x="0" y="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037" name="Text Box 6"/>
                <p:cNvSpPr txBox="1"/>
                <p:nvPr/>
              </p:nvSpPr>
              <p:spPr>
                <a:xfrm>
                  <a:off x="115" y="2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</a:t>
                  </a:r>
                  <a:endPara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4038" name="Rectangle 7"/>
              <p:cNvSpPr/>
              <p:nvPr/>
            </p:nvSpPr>
            <p:spPr>
              <a:xfrm>
                <a:off x="870" y="569"/>
                <a:ext cx="268" cy="126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39" name="AutoShape 8"/>
              <p:cNvSpPr/>
              <p:nvPr/>
            </p:nvSpPr>
            <p:spPr>
              <a:xfrm rot="5400000">
                <a:off x="1468" y="425"/>
                <a:ext cx="630" cy="631"/>
              </a:xfrm>
              <a:prstGeom prst="flowChartExtra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0" name="Line 9"/>
              <p:cNvSpPr/>
              <p:nvPr/>
            </p:nvSpPr>
            <p:spPr>
              <a:xfrm>
                <a:off x="1543" y="653"/>
                <a:ext cx="75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041" name="Group 10"/>
              <p:cNvGrpSpPr/>
              <p:nvPr/>
            </p:nvGrpSpPr>
            <p:grpSpPr>
              <a:xfrm>
                <a:off x="1542" y="864"/>
                <a:ext cx="76" cy="84"/>
                <a:chOff x="0" y="0"/>
                <a:chExt cx="91" cy="90"/>
              </a:xfrm>
            </p:grpSpPr>
            <p:sp>
              <p:nvSpPr>
                <p:cNvPr id="44042" name="Line 11"/>
                <p:cNvSpPr/>
                <p:nvPr/>
              </p:nvSpPr>
              <p:spPr>
                <a:xfrm>
                  <a:off x="0" y="54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043" name="Line 12"/>
                <p:cNvSpPr/>
                <p:nvPr/>
              </p:nvSpPr>
              <p:spPr>
                <a:xfrm>
                  <a:off x="46" y="0"/>
                  <a:ext cx="0" cy="9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44" name="Text Box 13"/>
              <p:cNvSpPr txBox="1"/>
              <p:nvPr/>
            </p:nvSpPr>
            <p:spPr>
              <a:xfrm>
                <a:off x="1672" y="637"/>
                <a:ext cx="34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IC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45" name="Line 14"/>
              <p:cNvSpPr/>
              <p:nvPr/>
            </p:nvSpPr>
            <p:spPr>
              <a:xfrm>
                <a:off x="2109" y="750"/>
                <a:ext cx="649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46" name="Oval 15"/>
              <p:cNvSpPr/>
              <p:nvPr/>
            </p:nvSpPr>
            <p:spPr>
              <a:xfrm>
                <a:off x="2758" y="726"/>
                <a:ext cx="57" cy="63"/>
              </a:xfrm>
              <a:prstGeom prst="ellipse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7" name="Text Box 16"/>
              <p:cNvSpPr txBox="1"/>
              <p:nvPr/>
            </p:nvSpPr>
            <p:spPr>
              <a:xfrm>
                <a:off x="893" y="378"/>
                <a:ext cx="2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48" name="Rectangle 17"/>
              <p:cNvSpPr/>
              <p:nvPr/>
            </p:nvSpPr>
            <p:spPr>
              <a:xfrm>
                <a:off x="869" y="880"/>
                <a:ext cx="267" cy="126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9" name="Text Box 18"/>
              <p:cNvSpPr txBox="1"/>
              <p:nvPr/>
            </p:nvSpPr>
            <p:spPr>
              <a:xfrm>
                <a:off x="893" y="690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50" name="Rectangle 19"/>
              <p:cNvSpPr/>
              <p:nvPr/>
            </p:nvSpPr>
            <p:spPr>
              <a:xfrm>
                <a:off x="869" y="1192"/>
                <a:ext cx="267" cy="126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1" name="Text Box 20"/>
              <p:cNvSpPr txBox="1"/>
              <p:nvPr/>
            </p:nvSpPr>
            <p:spPr>
              <a:xfrm>
                <a:off x="893" y="993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52" name="Rectangle 21"/>
              <p:cNvSpPr/>
              <p:nvPr/>
            </p:nvSpPr>
            <p:spPr>
              <a:xfrm>
                <a:off x="869" y="1513"/>
                <a:ext cx="267" cy="126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3" name="Text Box 22"/>
              <p:cNvSpPr txBox="1"/>
              <p:nvPr/>
            </p:nvSpPr>
            <p:spPr>
              <a:xfrm>
                <a:off x="893" y="1304"/>
                <a:ext cx="26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54" name="Rectangle 23"/>
              <p:cNvSpPr/>
              <p:nvPr/>
            </p:nvSpPr>
            <p:spPr>
              <a:xfrm>
                <a:off x="1680" y="199"/>
                <a:ext cx="268" cy="126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5" name="Text Box 24"/>
              <p:cNvSpPr txBox="1"/>
              <p:nvPr/>
            </p:nvSpPr>
            <p:spPr>
              <a:xfrm>
                <a:off x="1703" y="0"/>
                <a:ext cx="2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56" name="Line 25"/>
              <p:cNvSpPr/>
              <p:nvPr/>
            </p:nvSpPr>
            <p:spPr>
              <a:xfrm>
                <a:off x="1145" y="628"/>
                <a:ext cx="363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57" name="Line 26"/>
              <p:cNvSpPr/>
              <p:nvPr/>
            </p:nvSpPr>
            <p:spPr>
              <a:xfrm>
                <a:off x="1145" y="948"/>
                <a:ext cx="363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58" name="Line 27"/>
              <p:cNvSpPr/>
              <p:nvPr/>
            </p:nvSpPr>
            <p:spPr>
              <a:xfrm flipV="1">
                <a:off x="1412" y="267"/>
                <a:ext cx="0" cy="357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59" name="Line 28"/>
              <p:cNvSpPr/>
              <p:nvPr/>
            </p:nvSpPr>
            <p:spPr>
              <a:xfrm>
                <a:off x="1412" y="267"/>
                <a:ext cx="268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0" name="Line 29"/>
              <p:cNvSpPr/>
              <p:nvPr/>
            </p:nvSpPr>
            <p:spPr>
              <a:xfrm>
                <a:off x="442" y="628"/>
                <a:ext cx="42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1" name="Line 30"/>
              <p:cNvSpPr/>
              <p:nvPr/>
            </p:nvSpPr>
            <p:spPr>
              <a:xfrm>
                <a:off x="667" y="1578"/>
                <a:ext cx="19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2" name="Line 31"/>
              <p:cNvSpPr/>
              <p:nvPr/>
            </p:nvSpPr>
            <p:spPr>
              <a:xfrm>
                <a:off x="667" y="1452"/>
                <a:ext cx="0" cy="24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3" name="Line 32"/>
              <p:cNvSpPr/>
              <p:nvPr/>
            </p:nvSpPr>
            <p:spPr>
              <a:xfrm>
                <a:off x="1352" y="2178"/>
                <a:ext cx="115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4" name="Line 33"/>
              <p:cNvSpPr/>
              <p:nvPr/>
            </p:nvSpPr>
            <p:spPr>
              <a:xfrm>
                <a:off x="665" y="1250"/>
                <a:ext cx="20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65" name="Line 34"/>
              <p:cNvSpPr/>
              <p:nvPr/>
            </p:nvSpPr>
            <p:spPr>
              <a:xfrm>
                <a:off x="442" y="939"/>
                <a:ext cx="420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066" name="Group 35"/>
              <p:cNvGrpSpPr/>
              <p:nvPr/>
            </p:nvGrpSpPr>
            <p:grpSpPr>
              <a:xfrm>
                <a:off x="675" y="1315"/>
                <a:ext cx="382" cy="231"/>
                <a:chOff x="0" y="0"/>
                <a:chExt cx="454" cy="249"/>
              </a:xfrm>
            </p:grpSpPr>
            <p:sp>
              <p:nvSpPr>
                <p:cNvPr id="44067" name="Text Box 36"/>
                <p:cNvSpPr txBox="1"/>
                <p:nvPr/>
              </p:nvSpPr>
              <p:spPr>
                <a:xfrm>
                  <a:off x="0" y="0"/>
                  <a:ext cx="317" cy="2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068" name="Text Box 37"/>
                <p:cNvSpPr txBox="1"/>
                <p:nvPr/>
              </p:nvSpPr>
              <p:spPr>
                <a:xfrm>
                  <a:off x="137" y="20"/>
                  <a:ext cx="317" cy="2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</a:t>
                  </a:r>
                  <a:endPara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4069" name="Rectangle 38"/>
              <p:cNvSpPr/>
              <p:nvPr/>
            </p:nvSpPr>
            <p:spPr>
              <a:xfrm rot="5400000">
                <a:off x="2329" y="976"/>
                <a:ext cx="294" cy="115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0" name="Rectangle 39"/>
              <p:cNvSpPr/>
              <p:nvPr/>
            </p:nvSpPr>
            <p:spPr>
              <a:xfrm rot="5400000">
                <a:off x="2334" y="1423"/>
                <a:ext cx="295" cy="115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1" name="Rectangle 40"/>
              <p:cNvSpPr/>
              <p:nvPr/>
            </p:nvSpPr>
            <p:spPr>
              <a:xfrm rot="5400000">
                <a:off x="1262" y="1290"/>
                <a:ext cx="294" cy="114"/>
              </a:xfrm>
              <a:prstGeom prst="rect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2" name="Line 41"/>
              <p:cNvSpPr/>
              <p:nvPr/>
            </p:nvSpPr>
            <p:spPr>
              <a:xfrm>
                <a:off x="1412" y="948"/>
                <a:ext cx="0" cy="252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3" name="Line 42"/>
              <p:cNvSpPr/>
              <p:nvPr/>
            </p:nvSpPr>
            <p:spPr>
              <a:xfrm>
                <a:off x="1412" y="1494"/>
                <a:ext cx="0" cy="358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4" name="AutoShape 43"/>
              <p:cNvSpPr/>
              <p:nvPr/>
            </p:nvSpPr>
            <p:spPr>
              <a:xfrm>
                <a:off x="2758" y="2014"/>
                <a:ext cx="77" cy="84"/>
              </a:xfrm>
              <a:prstGeom prst="flowChartMerge">
                <a:avLst/>
              </a:prstGeom>
              <a:noFill/>
              <a:ln w="28575" cap="rnd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75" name="Line 44"/>
              <p:cNvSpPr/>
              <p:nvPr/>
            </p:nvSpPr>
            <p:spPr>
              <a:xfrm>
                <a:off x="1412" y="1746"/>
                <a:ext cx="1375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6" name="Line 45"/>
              <p:cNvSpPr/>
              <p:nvPr/>
            </p:nvSpPr>
            <p:spPr>
              <a:xfrm>
                <a:off x="2482" y="779"/>
                <a:ext cx="0" cy="116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7" name="Line 46"/>
              <p:cNvSpPr/>
              <p:nvPr/>
            </p:nvSpPr>
            <p:spPr>
              <a:xfrm>
                <a:off x="2482" y="1200"/>
                <a:ext cx="0" cy="136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8" name="Line 47"/>
              <p:cNvSpPr/>
              <p:nvPr/>
            </p:nvSpPr>
            <p:spPr>
              <a:xfrm>
                <a:off x="2490" y="1637"/>
                <a:ext cx="0" cy="105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79" name="Text Box 48"/>
              <p:cNvSpPr txBox="1"/>
              <p:nvPr/>
            </p:nvSpPr>
            <p:spPr>
              <a:xfrm>
                <a:off x="2516" y="915"/>
                <a:ext cx="2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80" name="Text Box 49"/>
              <p:cNvSpPr txBox="1"/>
              <p:nvPr/>
            </p:nvSpPr>
            <p:spPr>
              <a:xfrm>
                <a:off x="2516" y="1367"/>
                <a:ext cx="2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81" name="Text Box 50"/>
              <p:cNvSpPr txBox="1"/>
              <p:nvPr/>
            </p:nvSpPr>
            <p:spPr>
              <a:xfrm>
                <a:off x="1466" y="1200"/>
                <a:ext cx="2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endPara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82" name="Line 51"/>
              <p:cNvSpPr/>
              <p:nvPr/>
            </p:nvSpPr>
            <p:spPr>
              <a:xfrm>
                <a:off x="1222" y="948"/>
                <a:ext cx="0" cy="293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3" name="Line 52"/>
              <p:cNvSpPr/>
              <p:nvPr/>
            </p:nvSpPr>
            <p:spPr>
              <a:xfrm>
                <a:off x="1145" y="1241"/>
                <a:ext cx="77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4" name="Line 53"/>
              <p:cNvSpPr/>
              <p:nvPr/>
            </p:nvSpPr>
            <p:spPr>
              <a:xfrm>
                <a:off x="1298" y="628"/>
                <a:ext cx="0" cy="945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5" name="Line 54"/>
              <p:cNvSpPr/>
              <p:nvPr/>
            </p:nvSpPr>
            <p:spPr>
              <a:xfrm>
                <a:off x="1145" y="1569"/>
                <a:ext cx="153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6" name="Line 55"/>
              <p:cNvSpPr/>
              <p:nvPr/>
            </p:nvSpPr>
            <p:spPr>
              <a:xfrm>
                <a:off x="1947" y="259"/>
                <a:ext cx="268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7" name="Line 56"/>
              <p:cNvSpPr/>
              <p:nvPr/>
            </p:nvSpPr>
            <p:spPr>
              <a:xfrm>
                <a:off x="2215" y="259"/>
                <a:ext cx="0" cy="1007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8" name="Line 57"/>
              <p:cNvSpPr/>
              <p:nvPr/>
            </p:nvSpPr>
            <p:spPr>
              <a:xfrm>
                <a:off x="2215" y="1267"/>
                <a:ext cx="266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9" name="Oval 58"/>
              <p:cNvSpPr/>
              <p:nvPr/>
            </p:nvSpPr>
            <p:spPr>
              <a:xfrm>
                <a:off x="1283" y="612"/>
                <a:ext cx="38" cy="42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0" name="Oval 59"/>
              <p:cNvSpPr/>
              <p:nvPr/>
            </p:nvSpPr>
            <p:spPr>
              <a:xfrm>
                <a:off x="1205" y="932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1" name="Oval 60"/>
              <p:cNvSpPr/>
              <p:nvPr/>
            </p:nvSpPr>
            <p:spPr>
              <a:xfrm>
                <a:off x="1388" y="932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2" name="Oval 61"/>
              <p:cNvSpPr/>
              <p:nvPr/>
            </p:nvSpPr>
            <p:spPr>
              <a:xfrm>
                <a:off x="1388" y="603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3" name="Oval 62"/>
              <p:cNvSpPr/>
              <p:nvPr/>
            </p:nvSpPr>
            <p:spPr>
              <a:xfrm>
                <a:off x="2461" y="1240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4" name="Oval 63"/>
              <p:cNvSpPr/>
              <p:nvPr/>
            </p:nvSpPr>
            <p:spPr>
              <a:xfrm>
                <a:off x="2457" y="763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5" name="Oval 64"/>
              <p:cNvSpPr/>
              <p:nvPr/>
            </p:nvSpPr>
            <p:spPr>
              <a:xfrm>
                <a:off x="2474" y="1721"/>
                <a:ext cx="38" cy="41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96" name="Oval 65"/>
              <p:cNvSpPr/>
              <p:nvPr/>
            </p:nvSpPr>
            <p:spPr>
              <a:xfrm>
                <a:off x="1389" y="1720"/>
                <a:ext cx="38" cy="42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4097" name="Group 66"/>
              <p:cNvGrpSpPr/>
              <p:nvPr/>
            </p:nvGrpSpPr>
            <p:grpSpPr>
              <a:xfrm>
                <a:off x="2748" y="808"/>
                <a:ext cx="382" cy="237"/>
                <a:chOff x="0" y="0"/>
                <a:chExt cx="382" cy="237"/>
              </a:xfrm>
            </p:grpSpPr>
            <p:sp>
              <p:nvSpPr>
                <p:cNvPr id="44098" name="Text Box 67"/>
                <p:cNvSpPr txBox="1"/>
                <p:nvPr/>
              </p:nvSpPr>
              <p:spPr>
                <a:xfrm>
                  <a:off x="0" y="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099" name="Text Box 68"/>
                <p:cNvSpPr txBox="1"/>
                <p:nvPr/>
              </p:nvSpPr>
              <p:spPr>
                <a:xfrm>
                  <a:off x="115" y="63"/>
                  <a:ext cx="267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2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o1</a:t>
                  </a:r>
                  <a:endParaRPr lang="zh-CN" altLang="en-US" sz="12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4100" name="Group 69"/>
              <p:cNvGrpSpPr/>
              <p:nvPr/>
            </p:nvGrpSpPr>
            <p:grpSpPr>
              <a:xfrm>
                <a:off x="364" y="771"/>
                <a:ext cx="136" cy="46"/>
                <a:chOff x="0" y="0"/>
                <a:chExt cx="136" cy="46"/>
              </a:xfrm>
            </p:grpSpPr>
            <p:sp>
              <p:nvSpPr>
                <p:cNvPr id="44101" name="Line 70"/>
                <p:cNvSpPr/>
                <p:nvPr/>
              </p:nvSpPr>
              <p:spPr>
                <a:xfrm>
                  <a:off x="0" y="0"/>
                  <a:ext cx="136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02" name="Line 71"/>
                <p:cNvSpPr/>
                <p:nvPr/>
              </p:nvSpPr>
              <p:spPr>
                <a:xfrm>
                  <a:off x="27" y="46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4103" name="Group 72"/>
              <p:cNvGrpSpPr/>
              <p:nvPr/>
            </p:nvGrpSpPr>
            <p:grpSpPr>
              <a:xfrm>
                <a:off x="372" y="1405"/>
                <a:ext cx="136" cy="46"/>
                <a:chOff x="0" y="0"/>
                <a:chExt cx="136" cy="46"/>
              </a:xfrm>
            </p:grpSpPr>
            <p:sp>
              <p:nvSpPr>
                <p:cNvPr id="44104" name="Line 73"/>
                <p:cNvSpPr/>
                <p:nvPr/>
              </p:nvSpPr>
              <p:spPr>
                <a:xfrm>
                  <a:off x="0" y="0"/>
                  <a:ext cx="136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05" name="Line 74"/>
                <p:cNvSpPr/>
                <p:nvPr/>
              </p:nvSpPr>
              <p:spPr>
                <a:xfrm>
                  <a:off x="27" y="46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4106" name="Group 75"/>
              <p:cNvGrpSpPr/>
              <p:nvPr/>
            </p:nvGrpSpPr>
            <p:grpSpPr>
              <a:xfrm>
                <a:off x="598" y="1406"/>
                <a:ext cx="136" cy="46"/>
                <a:chOff x="0" y="0"/>
                <a:chExt cx="136" cy="46"/>
              </a:xfrm>
            </p:grpSpPr>
            <p:sp>
              <p:nvSpPr>
                <p:cNvPr id="44107" name="Line 76"/>
                <p:cNvSpPr/>
                <p:nvPr/>
              </p:nvSpPr>
              <p:spPr>
                <a:xfrm>
                  <a:off x="0" y="0"/>
                  <a:ext cx="136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08" name="Line 77"/>
                <p:cNvSpPr/>
                <p:nvPr/>
              </p:nvSpPr>
              <p:spPr>
                <a:xfrm>
                  <a:off x="27" y="46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4109" name="Group 78"/>
              <p:cNvGrpSpPr/>
              <p:nvPr/>
            </p:nvGrpSpPr>
            <p:grpSpPr>
              <a:xfrm>
                <a:off x="599" y="1697"/>
                <a:ext cx="136" cy="46"/>
                <a:chOff x="0" y="0"/>
                <a:chExt cx="136" cy="46"/>
              </a:xfrm>
            </p:grpSpPr>
            <p:sp>
              <p:nvSpPr>
                <p:cNvPr id="44110" name="Line 79"/>
                <p:cNvSpPr/>
                <p:nvPr/>
              </p:nvSpPr>
              <p:spPr>
                <a:xfrm>
                  <a:off x="0" y="0"/>
                  <a:ext cx="136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11" name="Line 80"/>
                <p:cNvSpPr/>
                <p:nvPr/>
              </p:nvSpPr>
              <p:spPr>
                <a:xfrm>
                  <a:off x="27" y="46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4112" name="Group 81"/>
              <p:cNvGrpSpPr/>
              <p:nvPr/>
            </p:nvGrpSpPr>
            <p:grpSpPr>
              <a:xfrm>
                <a:off x="1334" y="1851"/>
                <a:ext cx="136" cy="46"/>
                <a:chOff x="0" y="0"/>
                <a:chExt cx="136" cy="46"/>
              </a:xfrm>
            </p:grpSpPr>
            <p:sp>
              <p:nvSpPr>
                <p:cNvPr id="44113" name="Line 82"/>
                <p:cNvSpPr/>
                <p:nvPr/>
              </p:nvSpPr>
              <p:spPr>
                <a:xfrm>
                  <a:off x="0" y="0"/>
                  <a:ext cx="136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114" name="Line 83"/>
                <p:cNvSpPr/>
                <p:nvPr/>
              </p:nvSpPr>
              <p:spPr>
                <a:xfrm>
                  <a:off x="27" y="46"/>
                  <a:ext cx="91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115" name="Line 84"/>
              <p:cNvSpPr/>
              <p:nvPr/>
            </p:nvSpPr>
            <p:spPr>
              <a:xfrm>
                <a:off x="436" y="626"/>
                <a:ext cx="0" cy="136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6" name="Line 85"/>
              <p:cNvSpPr/>
              <p:nvPr/>
            </p:nvSpPr>
            <p:spPr>
              <a:xfrm>
                <a:off x="436" y="817"/>
                <a:ext cx="0" cy="59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7" name="Line 86"/>
              <p:cNvSpPr/>
              <p:nvPr/>
            </p:nvSpPr>
            <p:spPr>
              <a:xfrm>
                <a:off x="671" y="1252"/>
                <a:ext cx="0" cy="159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8" name="Line 87"/>
              <p:cNvSpPr/>
              <p:nvPr/>
            </p:nvSpPr>
            <p:spPr>
              <a:xfrm>
                <a:off x="671" y="1742"/>
                <a:ext cx="0" cy="295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19" name="Line 88"/>
              <p:cNvSpPr/>
              <p:nvPr/>
            </p:nvSpPr>
            <p:spPr>
              <a:xfrm>
                <a:off x="436" y="1461"/>
                <a:ext cx="0" cy="567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20" name="Line 89"/>
              <p:cNvSpPr/>
              <p:nvPr/>
            </p:nvSpPr>
            <p:spPr>
              <a:xfrm>
                <a:off x="436" y="2042"/>
                <a:ext cx="975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21" name="Line 90"/>
              <p:cNvSpPr/>
              <p:nvPr/>
            </p:nvSpPr>
            <p:spPr>
              <a:xfrm>
                <a:off x="1406" y="1906"/>
                <a:ext cx="0" cy="272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122" name="Oval 91"/>
              <p:cNvSpPr/>
              <p:nvPr/>
            </p:nvSpPr>
            <p:spPr>
              <a:xfrm>
                <a:off x="1388" y="2015"/>
                <a:ext cx="38" cy="42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123" name="Line 92"/>
              <p:cNvSpPr/>
              <p:nvPr/>
            </p:nvSpPr>
            <p:spPr>
              <a:xfrm>
                <a:off x="2803" y="1742"/>
                <a:ext cx="0" cy="272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124" name="Group 93"/>
              <p:cNvGrpSpPr/>
              <p:nvPr/>
            </p:nvGrpSpPr>
            <p:grpSpPr>
              <a:xfrm>
                <a:off x="31" y="1289"/>
                <a:ext cx="385" cy="227"/>
                <a:chOff x="0" y="0"/>
                <a:chExt cx="385" cy="227"/>
              </a:xfrm>
            </p:grpSpPr>
            <p:sp>
              <p:nvSpPr>
                <p:cNvPr id="44125" name="Text Box 94"/>
                <p:cNvSpPr txBox="1"/>
                <p:nvPr/>
              </p:nvSpPr>
              <p:spPr>
                <a:xfrm>
                  <a:off x="0" y="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126" name="Text Box 95"/>
                <p:cNvSpPr txBox="1"/>
                <p:nvPr/>
              </p:nvSpPr>
              <p:spPr>
                <a:xfrm>
                  <a:off x="90" y="73"/>
                  <a:ext cx="295" cy="1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0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CM1</a:t>
                  </a:r>
                  <a:endPara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4127" name="Group 96"/>
              <p:cNvGrpSpPr/>
              <p:nvPr/>
            </p:nvGrpSpPr>
            <p:grpSpPr>
              <a:xfrm>
                <a:off x="689" y="1624"/>
                <a:ext cx="385" cy="227"/>
                <a:chOff x="0" y="0"/>
                <a:chExt cx="385" cy="227"/>
              </a:xfrm>
            </p:grpSpPr>
            <p:sp>
              <p:nvSpPr>
                <p:cNvPr id="44128" name="Text Box 97"/>
                <p:cNvSpPr txBox="1"/>
                <p:nvPr/>
              </p:nvSpPr>
              <p:spPr>
                <a:xfrm>
                  <a:off x="0" y="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129" name="Text Box 98"/>
                <p:cNvSpPr txBox="1"/>
                <p:nvPr/>
              </p:nvSpPr>
              <p:spPr>
                <a:xfrm>
                  <a:off x="90" y="73"/>
                  <a:ext cx="295" cy="1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0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CM2</a:t>
                  </a:r>
                  <a:endParaRPr lang="zh-CN" altLang="en-US" sz="10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4130" name="Oval 99"/>
              <p:cNvSpPr/>
              <p:nvPr/>
            </p:nvSpPr>
            <p:spPr>
              <a:xfrm>
                <a:off x="653" y="1561"/>
                <a:ext cx="38" cy="42"/>
              </a:xfrm>
              <a:prstGeom prst="ellipse">
                <a:avLst/>
              </a:prstGeom>
              <a:solidFill>
                <a:schemeClr val="tx1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4131" name="Group 100"/>
              <p:cNvGrpSpPr/>
              <p:nvPr/>
            </p:nvGrpSpPr>
            <p:grpSpPr>
              <a:xfrm>
                <a:off x="1452" y="1769"/>
                <a:ext cx="382" cy="232"/>
                <a:chOff x="0" y="0"/>
                <a:chExt cx="382" cy="232"/>
              </a:xfrm>
            </p:grpSpPr>
            <p:sp>
              <p:nvSpPr>
                <p:cNvPr id="44132" name="Text Box 101"/>
                <p:cNvSpPr txBox="1"/>
                <p:nvPr/>
              </p:nvSpPr>
              <p:spPr>
                <a:xfrm>
                  <a:off x="0" y="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</a:t>
                  </a:r>
                  <a:endParaRPr lang="zh-CN" altLang="en-US" sz="1600" i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133" name="Text Box 102"/>
                <p:cNvSpPr txBox="1"/>
                <p:nvPr/>
              </p:nvSpPr>
              <p:spPr>
                <a:xfrm>
                  <a:off x="115" y="20"/>
                  <a:ext cx="267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16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B</a:t>
                  </a:r>
                  <a:endPara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44135" name="Text Box 110"/>
            <p:cNvSpPr txBox="1"/>
            <p:nvPr/>
          </p:nvSpPr>
          <p:spPr>
            <a:xfrm>
              <a:off x="5400" y="3886"/>
              <a:ext cx="12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36" name="Text Box 111"/>
            <p:cNvSpPr txBox="1"/>
            <p:nvPr/>
          </p:nvSpPr>
          <p:spPr>
            <a:xfrm>
              <a:off x="5735" y="4889"/>
              <a:ext cx="124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65" y="5759"/>
            <a:ext cx="637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241300" imgH="241300" progId="Equation.KSEE3">
                    <p:embed/>
                  </p:oleObj>
                </mc:Choice>
                <mc:Fallback>
                  <p:oleObj name="" r:id="rId1" imgW="241300" imgH="241300" progId="Equation.KSEE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65" y="5759"/>
                          <a:ext cx="637" cy="6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2657475" y="6092190"/>
            <a:ext cx="2667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输入电路原理图</a:t>
            </a:r>
            <a:endParaRPr lang="zh-CN" altLang="en-US"/>
          </a:p>
        </p:txBody>
      </p:sp>
      <p:sp>
        <p:nvSpPr>
          <p:cNvPr id="5" name="Rectangle 5"/>
          <p:cNvSpPr/>
          <p:nvPr/>
        </p:nvSpPr>
        <p:spPr>
          <a:xfrm>
            <a:off x="1477645" y="865823"/>
            <a:ext cx="2976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）输入电路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9255" y="1388110"/>
            <a:ext cx="78390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差动输入，消除变送器与调节器连接长导线压降影响。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电平移动，保证放大器正常工作。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401435" y="2624773"/>
            <a:ext cx="5790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利用电路定律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写出放大器反相端与同相端电位表达式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640195" y="4896485"/>
            <a:ext cx="36201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、放大器虚短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=U</a:t>
            </a:r>
            <a:r>
              <a:rPr lang="en-US" altLang="zh-CN" sz="24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推导出输出电压表达式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217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2870" y="3513455"/>
          <a:ext cx="3995420" cy="64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2453640" imgH="393700" progId="Equation.KSEE3">
                  <p:embed/>
                </p:oleObj>
              </mc:Choice>
              <mc:Fallback>
                <p:oleObj name="" r:id="rId3" imgW="2453640" imgH="393700" progId="Equation.KSEE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2870" y="3513455"/>
                        <a:ext cx="3995420" cy="642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0500" y="4197350"/>
          <a:ext cx="3384550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1995805" imgH="393700" progId="Equation.KSEE3">
                  <p:embed/>
                </p:oleObj>
              </mc:Choice>
              <mc:Fallback>
                <p:oleObj name="" r:id="rId5" imgW="1995805" imgH="393700" progId="Equation.KSEE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500" y="4197350"/>
                        <a:ext cx="3384550" cy="668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19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7670" y="5875655"/>
          <a:ext cx="202819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1041400" imgH="228600" progId="Equation.KSEE3">
                  <p:embed/>
                </p:oleObj>
              </mc:Choice>
              <mc:Fallback>
                <p:oleObj name="" r:id="rId7" imgW="1041400" imgH="228600" progId="Equation.KSEE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57670" y="5875655"/>
                        <a:ext cx="2028190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57960" y="995045"/>
            <a:ext cx="2334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sz="2400" dirty="0">
                <a:sym typeface="+mn-ea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PD</a:t>
            </a:r>
            <a:r>
              <a:rPr lang="zh-CN" altLang="en-US" sz="2400" dirty="0">
                <a:sym typeface="+mn-ea"/>
              </a:rPr>
              <a:t>电路</a:t>
            </a:r>
            <a:endParaRPr lang="zh-CN" altLang="en-US" sz="2400"/>
          </a:p>
        </p:txBody>
      </p:sp>
      <p:graphicFrame>
        <p:nvGraphicFramePr>
          <p:cNvPr id="47109" name="对象 1"/>
          <p:cNvGraphicFramePr/>
          <p:nvPr/>
        </p:nvGraphicFramePr>
        <p:xfrm>
          <a:off x="942340" y="2868930"/>
          <a:ext cx="488632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6343650" imgH="3886200" progId="Paint.Picture">
                  <p:embed/>
                </p:oleObj>
              </mc:Choice>
              <mc:Fallback>
                <p:oleObj name="" r:id="rId1" imgW="6343650" imgH="3886200" progId="Paint.Picture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340" y="2868930"/>
                        <a:ext cx="4886325" cy="3234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91410" y="6249035"/>
            <a:ext cx="1830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图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2.3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PD电路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960" y="1544955"/>
            <a:ext cx="38557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方法一：三要素暂态响应法</a:t>
            </a:r>
            <a:endParaRPr lang="zh-CN" altLang="en-US" sz="2400"/>
          </a:p>
        </p:txBody>
      </p:sp>
      <p:graphicFrame>
        <p:nvGraphicFramePr>
          <p:cNvPr id="12" name="对象 11"/>
          <p:cNvGraphicFramePr/>
          <p:nvPr/>
        </p:nvGraphicFramePr>
        <p:xfrm>
          <a:off x="779780" y="2004695"/>
          <a:ext cx="5433695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4429125" imgH="623570" progId="Equation.KSEE3">
                  <p:embed/>
                </p:oleObj>
              </mc:Choice>
              <mc:Fallback>
                <p:oleObj name="" r:id="rId3" imgW="4429125" imgH="62357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780" y="2004695"/>
                        <a:ext cx="5433695" cy="761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069330" y="2868930"/>
          <a:ext cx="5153660" cy="227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2463165" imgH="1130300" progId="Equation.KSEE3">
                  <p:embed/>
                </p:oleObj>
              </mc:Choice>
              <mc:Fallback>
                <p:oleObj name="" r:id="rId5" imgW="2463165" imgH="11303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9330" y="2868930"/>
                        <a:ext cx="5153660" cy="2273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aphicFrame>
        <p:nvGraphicFramePr>
          <p:cNvPr id="47109" name="对象 1"/>
          <p:cNvGraphicFramePr/>
          <p:nvPr/>
        </p:nvGraphicFramePr>
        <p:xfrm>
          <a:off x="0" y="2352040"/>
          <a:ext cx="5448935" cy="374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6343650" imgH="3886200" progId="Paint.Picture">
                  <p:embed/>
                </p:oleObj>
              </mc:Choice>
              <mc:Fallback>
                <p:oleObj name="" r:id="rId1" imgW="6343650" imgH="3886200" progId="Paint.Picture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352040"/>
                        <a:ext cx="5448935" cy="3744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6218555"/>
            <a:ext cx="1830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dirty="0">
                <a:latin typeface="宋体" panose="02010600030101010101" pitchFamily="2" charset="-122"/>
                <a:sym typeface="+mn-ea"/>
              </a:rPr>
              <a:t>图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2.3 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PD电路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208405" y="1134745"/>
            <a:ext cx="4498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方法二：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域电路分析</a:t>
            </a:r>
            <a:endParaRPr lang="zh-CN" altLang="en-US" sz="2400"/>
          </a:p>
        </p:txBody>
      </p:sp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5610067" y="2212499"/>
          <a:ext cx="4589145" cy="149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3035300" imgH="838200" progId="Equation.KSEE3">
                  <p:embed/>
                </p:oleObj>
              </mc:Choice>
              <mc:Fallback>
                <p:oleObj name="" r:id="rId3" imgW="3035300" imgH="838200" progId="Equation.KSEE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0067" y="2212499"/>
                        <a:ext cx="4589145" cy="1496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47665" y="1595120"/>
            <a:ext cx="4498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同相、反相电压</a:t>
            </a:r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5655310" y="4638675"/>
            <a:ext cx="6054090" cy="1061706"/>
            <a:chOff x="735" y="6101"/>
            <a:chExt cx="9534" cy="1671"/>
          </a:xfrm>
        </p:grpSpPr>
        <p:graphicFrame>
          <p:nvGraphicFramePr>
            <p:cNvPr id="49157" name="对象 37893"/>
            <p:cNvGraphicFramePr>
              <a:graphicFrameLocks noChangeAspect="1"/>
            </p:cNvGraphicFramePr>
            <p:nvPr/>
          </p:nvGraphicFramePr>
          <p:xfrm>
            <a:off x="6527" y="6320"/>
            <a:ext cx="3742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153795" imgH="192405" progId="">
                    <p:embed/>
                  </p:oleObj>
                </mc:Choice>
                <mc:Fallback>
                  <p:oleObj name="" r:id="rId5" imgW="1153795" imgH="192405" progId="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7" y="6320"/>
                          <a:ext cx="3742" cy="6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735" y="6101"/>
            <a:ext cx="5220" cy="1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7" imgW="1943100" imgH="622300" progId="Equation.KSEE3">
                    <p:embed/>
                  </p:oleObj>
                </mc:Choice>
                <mc:Fallback>
                  <p:oleObj name="" r:id="rId7" imgW="1943100" imgH="622300" progId="Equation.KSEE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5" y="6101"/>
                          <a:ext cx="5220" cy="16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5655310" y="3976370"/>
            <a:ext cx="4498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放大器虚短求传递函数</a:t>
            </a:r>
            <a:endParaRPr lang="zh-CN" altLang="en-US" sz="2400"/>
          </a:p>
        </p:txBody>
      </p:sp>
      <p:graphicFrame>
        <p:nvGraphicFramePr>
          <p:cNvPr id="9" name="对象 8"/>
          <p:cNvGraphicFramePr/>
          <p:nvPr/>
        </p:nvGraphicFramePr>
        <p:xfrm>
          <a:off x="5564823" y="5803266"/>
          <a:ext cx="4036060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082800" imgH="444500" progId="Equation.KSEE3">
                  <p:embed/>
                </p:oleObj>
              </mc:Choice>
              <mc:Fallback>
                <p:oleObj name="" r:id="rId9" imgW="2082800" imgH="4445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4823" y="5803266"/>
                        <a:ext cx="4036060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pSp>
        <p:nvGrpSpPr>
          <p:cNvPr id="53276" name="组合 5"/>
          <p:cNvGrpSpPr/>
          <p:nvPr/>
        </p:nvGrpSpPr>
        <p:grpSpPr>
          <a:xfrm>
            <a:off x="563245" y="2603500"/>
            <a:ext cx="4860290" cy="3484864"/>
            <a:chOff x="4552566" y="953074"/>
            <a:chExt cx="4581525" cy="3208883"/>
          </a:xfrm>
        </p:grpSpPr>
        <p:graphicFrame>
          <p:nvGraphicFramePr>
            <p:cNvPr id="53277" name="Object 37"/>
            <p:cNvGraphicFramePr>
              <a:graphicFrameLocks noChangeAspect="1"/>
            </p:cNvGraphicFramePr>
            <p:nvPr/>
          </p:nvGraphicFramePr>
          <p:xfrm>
            <a:off x="5130162" y="3515783"/>
            <a:ext cx="344487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195580" imgH="169545" progId="Equation.KSEE3">
                    <p:embed/>
                  </p:oleObj>
                </mc:Choice>
                <mc:Fallback>
                  <p:oleObj name="" r:id="rId1" imgW="195580" imgH="169545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30162" y="3515783"/>
                          <a:ext cx="344487" cy="298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78" name="组合 3"/>
            <p:cNvGrpSpPr/>
            <p:nvPr/>
          </p:nvGrpSpPr>
          <p:grpSpPr>
            <a:xfrm>
              <a:off x="4552566" y="953074"/>
              <a:ext cx="4581525" cy="3208883"/>
              <a:chOff x="4427980" y="723900"/>
              <a:chExt cx="4581525" cy="3208883"/>
            </a:xfrm>
          </p:grpSpPr>
          <p:pic>
            <p:nvPicPr>
              <p:cNvPr id="53279" name="Picture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980" y="723900"/>
                <a:ext cx="4581525" cy="26384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53280" name="Object 38"/>
              <p:cNvGraphicFramePr>
                <a:graphicFrameLocks noChangeAspect="1"/>
              </p:cNvGraphicFramePr>
              <p:nvPr/>
            </p:nvGraphicFramePr>
            <p:xfrm>
              <a:off x="5483648" y="2962531"/>
              <a:ext cx="504825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4" imgW="285115" imgH="180975" progId="Equation.KSEE3">
                      <p:embed/>
                    </p:oleObj>
                  </mc:Choice>
                  <mc:Fallback>
                    <p:oleObj name="" r:id="rId4" imgW="285115" imgH="180975" progId="Equation.KSEE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483648" y="2962531"/>
                            <a:ext cx="504825" cy="3206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81" name="Text Box 4"/>
              <p:cNvSpPr txBox="1"/>
              <p:nvPr/>
            </p:nvSpPr>
            <p:spPr>
              <a:xfrm>
                <a:off x="5177280" y="3565584"/>
                <a:ext cx="3671888" cy="367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2.4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快慢积分响应电路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53250" name="Object 30"/>
          <p:cNvGraphicFramePr>
            <a:graphicFrameLocks noChangeAspect="1"/>
          </p:cNvGraphicFramePr>
          <p:nvPr/>
        </p:nvGraphicFramePr>
        <p:xfrm>
          <a:off x="6189980" y="5710555"/>
          <a:ext cx="377063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6" imgW="2057400" imgH="431800" progId="Equation.KSEE3">
                  <p:embed/>
                </p:oleObj>
              </mc:Choice>
              <mc:Fallback>
                <p:oleObj name="" r:id="rId6" imgW="2057400" imgH="4318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9980" y="5710555"/>
                        <a:ext cx="377063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57960" y="995045"/>
            <a:ext cx="2334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sz="2400" dirty="0">
                <a:sym typeface="+mn-ea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电路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594485" y="1707515"/>
            <a:ext cx="35071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/>
              <a:t>分析方法</a:t>
            </a:r>
            <a:r>
              <a:rPr lang="en-US" altLang="zh-CN" sz="2400"/>
              <a:t>:S</a:t>
            </a:r>
            <a:r>
              <a:rPr lang="zh-CN" altLang="en-US" sz="2400"/>
              <a:t>域分析法</a:t>
            </a:r>
            <a:endParaRPr lang="zh-CN" altLang="en-US" sz="2400"/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5877243" y="1571943"/>
          <a:ext cx="4394835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2590800" imgH="431800" progId="Equation.KSEE3">
                  <p:embed/>
                </p:oleObj>
              </mc:Choice>
              <mc:Fallback>
                <p:oleObj name="" r:id="rId8" imgW="2590800" imgH="4318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7243" y="1571943"/>
                        <a:ext cx="4394835" cy="731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5855018" y="2438718"/>
          <a:ext cx="5170805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3048000" imgH="431800" progId="Equation.KSEE3">
                  <p:embed/>
                </p:oleObj>
              </mc:Choice>
              <mc:Fallback>
                <p:oleObj name="" r:id="rId10" imgW="3048000" imgH="4318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55018" y="2438718"/>
                        <a:ext cx="5170805" cy="731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189980" y="3286760"/>
            <a:ext cx="3876040" cy="2096135"/>
            <a:chOff x="9765" y="5038"/>
            <a:chExt cx="6104" cy="3301"/>
          </a:xfrm>
        </p:grpSpPr>
        <p:grpSp>
          <p:nvGrpSpPr>
            <p:cNvPr id="13" name="组合 12"/>
            <p:cNvGrpSpPr/>
            <p:nvPr/>
          </p:nvGrpSpPr>
          <p:grpSpPr>
            <a:xfrm>
              <a:off x="9765" y="5038"/>
              <a:ext cx="6104" cy="2149"/>
              <a:chOff x="9765" y="5038"/>
              <a:chExt cx="6104" cy="214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765" y="5038"/>
                <a:ext cx="2801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/>
                  <a:t>叠加定理</a:t>
                </a:r>
                <a:endParaRPr lang="zh-CN" altLang="en-US" sz="2400"/>
              </a:p>
            </p:txBody>
          </p:sp>
          <p:graphicFrame>
            <p:nvGraphicFramePr>
              <p:cNvPr id="9" name="Object 30"/>
              <p:cNvGraphicFramePr>
                <a:graphicFrameLocks noChangeAspect="1"/>
              </p:cNvGraphicFramePr>
              <p:nvPr/>
            </p:nvGraphicFramePr>
            <p:xfrm>
              <a:off x="10033" y="6035"/>
              <a:ext cx="5837" cy="1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2" imgW="2184400" imgH="431800" progId="Equation.KSEE3">
                      <p:embed/>
                    </p:oleObj>
                  </mc:Choice>
                  <mc:Fallback>
                    <p:oleObj name="" r:id="rId12" imgW="2184400" imgH="431800" progId="Equation.KSEE3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0033" y="6035"/>
                            <a:ext cx="5837" cy="1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30"/>
            <p:cNvGraphicFramePr>
              <a:graphicFrameLocks noChangeAspect="1"/>
            </p:cNvGraphicFramePr>
            <p:nvPr/>
          </p:nvGraphicFramePr>
          <p:xfrm>
            <a:off x="10033" y="7515"/>
            <a:ext cx="276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4" imgW="723900" imgH="215900" progId="Equation.KSEE3">
                    <p:embed/>
                  </p:oleObj>
                </mc:Choice>
                <mc:Fallback>
                  <p:oleObj name="" r:id="rId14" imgW="723900" imgH="215900" progId="Equation.KSEE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033" y="7515"/>
                          <a:ext cx="2766" cy="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sp>
        <p:nvSpPr>
          <p:cNvPr id="54273" name="Text Box 4"/>
          <p:cNvSpPr txBox="1"/>
          <p:nvPr/>
        </p:nvSpPr>
        <p:spPr>
          <a:xfrm>
            <a:off x="2217738" y="890588"/>
            <a:ext cx="54737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电路传递函数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Text Box 19"/>
          <p:cNvSpPr txBox="1"/>
          <p:nvPr/>
        </p:nvSpPr>
        <p:spPr>
          <a:xfrm>
            <a:off x="3402965" y="4505960"/>
            <a:ext cx="39738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控制器PID电路传递函数方框图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5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013" y="1504950"/>
            <a:ext cx="4897437" cy="1214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Text Box 4"/>
          <p:cNvSpPr txBox="1"/>
          <p:nvPr/>
        </p:nvSpPr>
        <p:spPr>
          <a:xfrm>
            <a:off x="3135630" y="2689225"/>
            <a:ext cx="31362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PID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自动控制电路框图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277" name="组合 7"/>
          <p:cNvGrpSpPr/>
          <p:nvPr/>
        </p:nvGrpSpPr>
        <p:grpSpPr>
          <a:xfrm>
            <a:off x="2398713" y="3035300"/>
            <a:ext cx="6415087" cy="1304925"/>
            <a:chOff x="1378" y="4780"/>
            <a:chExt cx="10102" cy="2056"/>
          </a:xfrm>
        </p:grpSpPr>
        <p:graphicFrame>
          <p:nvGraphicFramePr>
            <p:cNvPr id="54278" name="对象 3"/>
            <p:cNvGraphicFramePr/>
            <p:nvPr/>
          </p:nvGraphicFramePr>
          <p:xfrm>
            <a:off x="1378" y="4780"/>
            <a:ext cx="10103" cy="2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" imgW="6410325" imgH="1304925" progId="Paint.Picture">
                    <p:embed/>
                  </p:oleObj>
                </mc:Choice>
                <mc:Fallback>
                  <p:oleObj name="" r:id="rId2" imgW="6410325" imgH="1304925" progId="Paint.Picture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78" y="4780"/>
                          <a:ext cx="10103" cy="2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442" y="5481"/>
            <a:ext cx="37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" imgW="101600" imgH="177165" progId="Equation.KSEE3">
                    <p:embed/>
                  </p:oleObj>
                </mc:Choice>
                <mc:Fallback>
                  <p:oleObj name="" r:id="rId4" imgW="101600" imgH="177165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42" y="5481"/>
                          <a:ext cx="376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0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1" y="5603"/>
            <a:ext cx="2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6" imgW="101600" imgH="203200" progId="Equation.KSEE3">
                    <p:embed/>
                  </p:oleObj>
                </mc:Choice>
                <mc:Fallback>
                  <p:oleObj name="" r:id="rId6" imgW="101600" imgH="203200" progId="Equation.KSEE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01" y="5603"/>
                          <a:ext cx="282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032635" y="4992370"/>
          <a:ext cx="5767070" cy="140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8" imgW="3454400" imgH="838200" progId="Equation.3">
                  <p:embed/>
                </p:oleObj>
              </mc:Choice>
              <mc:Fallback>
                <p:oleObj name="" r:id="rId8" imgW="3454400" imgH="838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2635" y="4992370"/>
                        <a:ext cx="5767070" cy="1405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608695" y="5464175"/>
          <a:ext cx="1393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660400" imgH="190500" progId="Equation.3">
                  <p:embed/>
                </p:oleObj>
              </mc:Choice>
              <mc:Fallback>
                <p:oleObj name="" r:id="rId10" imgW="660400" imgH="190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08695" y="5464175"/>
                        <a:ext cx="13938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84860" y="865505"/>
            <a:ext cx="3007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sz="2400" dirty="0">
                <a:sym typeface="+mn-ea"/>
              </a:rPr>
              <a:t>）软手动</a:t>
            </a:r>
            <a:r>
              <a:rPr lang="zh-CN" altLang="en-US" sz="2400" dirty="0">
                <a:sym typeface="+mn-ea"/>
              </a:rPr>
              <a:t>电路</a:t>
            </a:r>
            <a:endParaRPr lang="zh-CN" altLang="en-US" sz="2400"/>
          </a:p>
        </p:txBody>
      </p:sp>
      <p:graphicFrame>
        <p:nvGraphicFramePr>
          <p:cNvPr id="57347" name="对象 1"/>
          <p:cNvGraphicFramePr/>
          <p:nvPr/>
        </p:nvGraphicFramePr>
        <p:xfrm>
          <a:off x="539115" y="1624330"/>
          <a:ext cx="5843270" cy="406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6848475" imgH="4552950" progId="Paint.Picture">
                  <p:embed/>
                </p:oleObj>
              </mc:Choice>
              <mc:Fallback>
                <p:oleObj name="" r:id="rId1" imgW="6848475" imgH="4552950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115" y="1624330"/>
                        <a:ext cx="5843270" cy="4069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3210" y="3937000"/>
            <a:ext cx="2993390" cy="204470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9" name="矩形 2"/>
          <p:cNvSpPr/>
          <p:nvPr/>
        </p:nvSpPr>
        <p:spPr>
          <a:xfrm>
            <a:off x="1103630" y="5700713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软手动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52" name="对象 1"/>
          <p:cNvGraphicFramePr>
            <a:graphicFrameLocks noChangeAspect="1"/>
          </p:cNvGraphicFramePr>
          <p:nvPr/>
        </p:nvGraphicFramePr>
        <p:xfrm>
          <a:off x="7106285" y="865188"/>
          <a:ext cx="21415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219200" imgH="431800" progId="Equation.3">
                  <p:embed/>
                </p:oleObj>
              </mc:Choice>
              <mc:Fallback>
                <p:oleObj name="" r:id="rId3" imgW="121920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6285" y="865188"/>
                        <a:ext cx="2141538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1"/>
          <p:cNvGraphicFramePr/>
          <p:nvPr/>
        </p:nvGraphicFramePr>
        <p:xfrm>
          <a:off x="7005320" y="3199765"/>
          <a:ext cx="4255135" cy="304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4810125" imgH="3257550" progId="Paint.Picture">
                  <p:embed/>
                </p:oleObj>
              </mc:Choice>
              <mc:Fallback>
                <p:oleObj name="" r:id="rId5" imgW="4810125" imgH="3257550" progId="Paint.Picture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5320" y="3199765"/>
                        <a:ext cx="4255135" cy="304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3610" y="6280785"/>
            <a:ext cx="3510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ym typeface="+mn-ea"/>
              </a:rPr>
              <a:t>图</a:t>
            </a:r>
            <a:r>
              <a:rPr lang="en-US" altLang="zh-CN" sz="2000" dirty="0">
                <a:sym typeface="+mn-ea"/>
              </a:rPr>
              <a:t>2.5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软手操作电路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689215" y="6280785"/>
            <a:ext cx="36836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ym typeface="+mn-ea"/>
              </a:rPr>
              <a:t>图</a:t>
            </a:r>
            <a:r>
              <a:rPr lang="en-US" altLang="zh-CN" sz="2000" dirty="0">
                <a:sym typeface="+mn-ea"/>
              </a:rPr>
              <a:t>2.5 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）</a:t>
            </a:r>
            <a:r>
              <a:rPr lang="zh-CN" altLang="en-US" sz="2000" dirty="0">
                <a:sym typeface="+mn-ea"/>
              </a:rPr>
              <a:t>软手操作电路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106285" y="1631315"/>
            <a:ext cx="46126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M</a:t>
            </a:r>
            <a:r>
              <a:rPr lang="zh-CN" altLang="en-US" sz="2400" dirty="0">
                <a:sym typeface="+mn-ea"/>
              </a:rPr>
              <a:t>切换为无扰动切换</a:t>
            </a:r>
            <a:endParaRPr lang="zh-CN" altLang="en-US" sz="2400" dirty="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+mn-ea"/>
              </a:rPr>
              <a:t>如何实现快慢积分</a:t>
            </a:r>
            <a:endParaRPr lang="zh-CN" altLang="en-US" sz="2400" dirty="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ym typeface="+mn-ea"/>
              </a:rPr>
              <a:t>如何实现正反向积分</a:t>
            </a:r>
            <a:endParaRPr lang="zh-CN" altLang="en-US" sz="2400" dirty="0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3795" y="3937000"/>
          <a:ext cx="771525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90500" imgH="152400" progId="Equation.KSEE3">
                  <p:embed/>
                </p:oleObj>
              </mc:Choice>
              <mc:Fallback>
                <p:oleObj name="" r:id="rId7" imgW="1905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3795" y="3937000"/>
                        <a:ext cx="771525" cy="61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aphicFrame>
        <p:nvGraphicFramePr>
          <p:cNvPr id="61447" name="对象 1"/>
          <p:cNvGraphicFramePr/>
          <p:nvPr/>
        </p:nvGraphicFramePr>
        <p:xfrm>
          <a:off x="681990" y="2607945"/>
          <a:ext cx="547687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5400675" imgH="3467100" progId="Paint.Picture">
                  <p:embed/>
                </p:oleObj>
              </mc:Choice>
              <mc:Fallback>
                <p:oleObj name="" r:id="rId1" imgW="5400675" imgH="3467100" progId="Paint.Picture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990" y="2607945"/>
                        <a:ext cx="5476875" cy="337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4975" y="6264910"/>
            <a:ext cx="3510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ym typeface="+mn-ea"/>
              </a:rPr>
              <a:t>图</a:t>
            </a:r>
            <a:r>
              <a:rPr lang="en-US" altLang="zh-CN" sz="2000" dirty="0">
                <a:sym typeface="+mn-ea"/>
              </a:rPr>
              <a:t>2.6  </a:t>
            </a:r>
            <a:r>
              <a:rPr lang="zh-CN" altLang="zh-CN" sz="2000" dirty="0">
                <a:sym typeface="+mn-ea"/>
              </a:rPr>
              <a:t>硬</a:t>
            </a:r>
            <a:r>
              <a:rPr lang="zh-CN" altLang="en-US" sz="2000" dirty="0">
                <a:sym typeface="+mn-ea"/>
              </a:rPr>
              <a:t>手操作电路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256665" y="960120"/>
            <a:ext cx="3007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5</a:t>
            </a:r>
            <a:r>
              <a:rPr lang="zh-CN" sz="2400" dirty="0">
                <a:sym typeface="+mn-ea"/>
              </a:rPr>
              <a:t>）硬手动</a:t>
            </a:r>
            <a:r>
              <a:rPr lang="zh-CN" altLang="en-US" sz="2400" dirty="0">
                <a:sym typeface="+mn-ea"/>
              </a:rPr>
              <a:t>电路</a:t>
            </a:r>
            <a:endParaRPr lang="zh-CN" altLang="en-US" sz="2400"/>
          </a:p>
        </p:txBody>
      </p:sp>
      <p:graphicFrame>
        <p:nvGraphicFramePr>
          <p:cNvPr id="61444" name="对象 56327"/>
          <p:cNvGraphicFramePr>
            <a:graphicFrameLocks noChangeAspect="1"/>
          </p:cNvGraphicFramePr>
          <p:nvPr/>
        </p:nvGraphicFramePr>
        <p:xfrm>
          <a:off x="2078673" y="1665288"/>
          <a:ext cx="4079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652270" imgH="381635" progId="">
                  <p:embed/>
                </p:oleObj>
              </mc:Choice>
              <mc:Fallback>
                <p:oleObj name="" r:id="rId3" imgW="1652270" imgH="381635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8673" y="1665288"/>
                        <a:ext cx="407987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936105" y="2766060"/>
            <a:ext cx="3413760" cy="1244600"/>
            <a:chOff x="10923" y="4356"/>
            <a:chExt cx="5376" cy="1960"/>
          </a:xfrm>
        </p:grpSpPr>
        <p:sp>
          <p:nvSpPr>
            <p:cNvPr id="61448" name="TextBox 9"/>
            <p:cNvSpPr txBox="1"/>
            <p:nvPr/>
          </p:nvSpPr>
          <p:spPr>
            <a:xfrm>
              <a:off x="10923" y="4356"/>
              <a:ext cx="4017" cy="725"/>
            </a:xfrm>
            <a:prstGeom prst="rect">
              <a:avLst/>
            </a:prstGeom>
            <a:noFill/>
            <a:ln w="22225" cmpd="sng">
              <a:noFill/>
              <a:prstDash val="solid"/>
            </a:ln>
          </p:spPr>
          <p:txBody>
            <a:bodyPr wrap="square" anchor="t">
              <a:spAutoFit/>
            </a:bodyPr>
            <a:p>
              <a:r>
                <a: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       </a:t>
              </a:r>
              <a:r>
                <a:rPr lang="en-US" sz="2400" dirty="0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H</a:t>
              </a:r>
              <a:endParaRPr lang="en-US" sz="2400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382" y="4437"/>
            <a:ext cx="746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5" imgW="190500" imgH="139700" progId="Equation.KSEE3">
                    <p:embed/>
                  </p:oleObj>
                </mc:Choice>
                <mc:Fallback>
                  <p:oleObj name="" r:id="rId5" imgW="190500" imgH="139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82" y="4437"/>
                          <a:ext cx="746" cy="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10923" y="5592"/>
              <a:ext cx="53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预平衡后切换</a:t>
              </a:r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36105" y="4306570"/>
            <a:ext cx="3413760" cy="1074420"/>
            <a:chOff x="10923" y="6782"/>
            <a:chExt cx="5376" cy="1692"/>
          </a:xfrm>
        </p:grpSpPr>
        <p:sp>
          <p:nvSpPr>
            <p:cNvPr id="12" name="TextBox 9"/>
            <p:cNvSpPr txBox="1"/>
            <p:nvPr/>
          </p:nvSpPr>
          <p:spPr>
            <a:xfrm>
              <a:off x="10923" y="6782"/>
              <a:ext cx="4017" cy="725"/>
            </a:xfrm>
            <a:prstGeom prst="rect">
              <a:avLst/>
            </a:prstGeom>
            <a:noFill/>
            <a:ln w="22225" cmpd="sng">
              <a:noFill/>
              <a:prstDash val="solid"/>
            </a:ln>
          </p:spPr>
          <p:txBody>
            <a:bodyPr wrap="square" anchor="t">
              <a:spAutoFit/>
            </a:bodyPr>
            <a:p>
              <a:r>
                <a: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        </a:t>
              </a:r>
              <a:r>
                <a:rPr lang="en-US" sz="2400" dirty="0">
                  <a:solidFill>
                    <a:srgbClr val="0000FF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endParaRPr lang="en-US" sz="2400" dirty="0">
                <a:solidFill>
                  <a:srgbClr val="0000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82" y="6871"/>
            <a:ext cx="746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7" imgW="190500" imgH="139700" progId="Equation.KSEE3">
                    <p:embed/>
                  </p:oleObj>
                </mc:Choice>
                <mc:Fallback>
                  <p:oleObj name="" r:id="rId7" imgW="190500" imgH="139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82" y="6871"/>
                          <a:ext cx="746" cy="5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0923" y="7750"/>
              <a:ext cx="53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无扰动切换</a:t>
              </a:r>
              <a:endParaRPr lang="zh-CN" altLang="en-US" sz="2400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526415" y="3288030"/>
          <a:ext cx="8082280" cy="356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905625" imgH="4105275" progId="Paint.Picture">
                  <p:embed/>
                </p:oleObj>
              </mc:Choice>
              <mc:Fallback>
                <p:oleObj name="" r:id="rId1" imgW="6905625" imgH="41052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415" y="3288030"/>
                        <a:ext cx="8082280" cy="356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4295" y="865505"/>
            <a:ext cx="3762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PI</a:t>
            </a:r>
            <a:r>
              <a:rPr lang="zh-CN" altLang="en-US" sz="2400" dirty="0">
                <a:sym typeface="+mn-ea"/>
              </a:rPr>
              <a:t>电路</a:t>
            </a:r>
            <a:r>
              <a:rPr lang="zh-CN" altLang="en-US" sz="2400" dirty="0">
                <a:sym typeface="+mn-ea"/>
              </a:rPr>
              <a:t>抗积分饱和电路</a:t>
            </a:r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1003300" y="1478280"/>
            <a:ext cx="3686810" cy="1809115"/>
            <a:chOff x="1580" y="2328"/>
            <a:chExt cx="5806" cy="2849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54" y="2328"/>
            <a:ext cx="2932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" imgW="825500" imgH="228600" progId="Equation.KSEE3">
                    <p:embed/>
                  </p:oleObj>
                </mc:Choice>
                <mc:Fallback>
                  <p:oleObj name="" r:id="rId3" imgW="825500" imgH="228600" progId="Equation.KSEE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54" y="2328"/>
                          <a:ext cx="2932" cy="8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1" name="对象 68615"/>
            <p:cNvGraphicFramePr>
              <a:graphicFrameLocks noChangeAspect="1"/>
            </p:cNvGraphicFramePr>
            <p:nvPr/>
          </p:nvGraphicFramePr>
          <p:xfrm>
            <a:off x="4372" y="3407"/>
            <a:ext cx="2155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5" imgW="466090" imgH="194310" progId="">
                    <p:embed/>
                  </p:oleObj>
                </mc:Choice>
                <mc:Fallback>
                  <p:oleObj name="" r:id="rId5" imgW="466090" imgH="194310" progId="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72" y="3407"/>
                          <a:ext cx="2155" cy="8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72" y="4207"/>
            <a:ext cx="2155" cy="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7" imgW="508000" imgH="228600" progId="Equation.KSEE3">
                    <p:embed/>
                  </p:oleObj>
                </mc:Choice>
                <mc:Fallback>
                  <p:oleObj name="" r:id="rId7" imgW="508000" imgH="228600" progId="Equation.KSEE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72" y="4207"/>
                          <a:ext cx="2155" cy="9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1580" y="2328"/>
              <a:ext cx="332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/>
                <a:t>正常工况</a:t>
              </a:r>
              <a:endParaRPr lang="zh-CN" altLang="en-US" sz="2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80" y="3580"/>
              <a:ext cx="256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/>
                <a:t>异常工况</a:t>
              </a:r>
              <a:endParaRPr lang="zh-CN" altLang="en-US" sz="24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220585" y="5752465"/>
            <a:ext cx="2126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/>
              <a:t>基准电压</a:t>
            </a:r>
            <a:r>
              <a:rPr lang="en-US" altLang="zh-CN" sz="2400"/>
              <a:t>V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B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aphicFrame>
        <p:nvGraphicFramePr>
          <p:cNvPr id="7168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8290" y="3483610"/>
          <a:ext cx="3798570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9" imgW="1879600" imgH="393700" progId="Equation.KSEE3">
                  <p:embed/>
                </p:oleObj>
              </mc:Choice>
              <mc:Fallback>
                <p:oleObj name="" r:id="rId9" imgW="1879600" imgH="393700" progId="Equation.KSEE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38290" y="3483610"/>
                        <a:ext cx="3798570" cy="795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1765" y="1548765"/>
          <a:ext cx="661162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1" imgW="3390900" imgH="228600" progId="Equation.KSEE3">
                  <p:embed/>
                </p:oleObj>
              </mc:Choice>
              <mc:Fallback>
                <p:oleObj name="" r:id="rId11" imgW="33909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1765" y="1548765"/>
                        <a:ext cx="661162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5160" y="2225675"/>
          <a:ext cx="742950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3810000" imgH="228600" progId="Equation.KSEE3">
                  <p:embed/>
                </p:oleObj>
              </mc:Choice>
              <mc:Fallback>
                <p:oleObj name="" r:id="rId13" imgW="38100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5160" y="2225675"/>
                        <a:ext cx="742950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5160" y="2757170"/>
          <a:ext cx="742950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3810000" imgH="228600" progId="Equation.KSEE3">
                  <p:embed/>
                </p:oleObj>
              </mc:Choice>
              <mc:Fallback>
                <p:oleObj name="" r:id="rId15" imgW="38100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5160" y="2757170"/>
                        <a:ext cx="742950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sp>
        <p:nvSpPr>
          <p:cNvPr id="30722" name="文本框 17434"/>
          <p:cNvSpPr txBox="1"/>
          <p:nvPr/>
        </p:nvSpPr>
        <p:spPr>
          <a:xfrm>
            <a:off x="1694180" y="3821430"/>
            <a:ext cx="89617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由各种变送器的组成原理框图能够推导变送器整机表达式。</a:t>
            </a:r>
            <a:endParaRPr lang="zh-CN" alt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3" name="组合 5122"/>
          <p:cNvGrpSpPr/>
          <p:nvPr/>
        </p:nvGrpSpPr>
        <p:grpSpPr>
          <a:xfrm>
            <a:off x="1694180" y="1123950"/>
            <a:ext cx="9194800" cy="2438400"/>
            <a:chOff x="0" y="0"/>
            <a:chExt cx="5280" cy="1536"/>
          </a:xfrm>
        </p:grpSpPr>
        <p:sp>
          <p:nvSpPr>
            <p:cNvPr id="30724" name="矩形 5123"/>
            <p:cNvSpPr/>
            <p:nvPr/>
          </p:nvSpPr>
          <p:spPr>
            <a:xfrm>
              <a:off x="0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给定单元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矩形 5124"/>
            <p:cNvSpPr/>
            <p:nvPr/>
          </p:nvSpPr>
          <p:spPr>
            <a:xfrm>
              <a:off x="1632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调节器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矩形 5125"/>
            <p:cNvSpPr/>
            <p:nvPr/>
          </p:nvSpPr>
          <p:spPr>
            <a:xfrm>
              <a:off x="2784" y="384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矩形 5126"/>
            <p:cNvSpPr/>
            <p:nvPr/>
          </p:nvSpPr>
          <p:spPr>
            <a:xfrm>
              <a:off x="4032" y="384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对象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矩形 5127"/>
            <p:cNvSpPr/>
            <p:nvPr/>
          </p:nvSpPr>
          <p:spPr>
            <a:xfrm>
              <a:off x="2592" y="1152"/>
              <a:ext cx="1104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流程图: 汇总连接 5128"/>
            <p:cNvSpPr/>
            <p:nvPr/>
          </p:nvSpPr>
          <p:spPr>
            <a:xfrm>
              <a:off x="1152" y="480"/>
              <a:ext cx="192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直接连接符 5129"/>
            <p:cNvSpPr/>
            <p:nvPr/>
          </p:nvSpPr>
          <p:spPr>
            <a:xfrm>
              <a:off x="816" y="57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1" name="直接连接符 5130"/>
            <p:cNvSpPr/>
            <p:nvPr/>
          </p:nvSpPr>
          <p:spPr>
            <a:xfrm>
              <a:off x="1344" y="57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2" name="直接连接符 5131"/>
            <p:cNvSpPr/>
            <p:nvPr/>
          </p:nvSpPr>
          <p:spPr>
            <a:xfrm>
              <a:off x="2448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3" name="直接连接符 5132"/>
            <p:cNvSpPr/>
            <p:nvPr/>
          </p:nvSpPr>
          <p:spPr>
            <a:xfrm>
              <a:off x="3696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4" name="直接连接符 5133"/>
            <p:cNvSpPr/>
            <p:nvPr/>
          </p:nvSpPr>
          <p:spPr>
            <a:xfrm>
              <a:off x="4896" y="52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5" name="直接连接符 5134"/>
            <p:cNvSpPr/>
            <p:nvPr/>
          </p:nvSpPr>
          <p:spPr>
            <a:xfrm>
              <a:off x="5040" y="528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6" name="直接连接符 5135"/>
            <p:cNvSpPr/>
            <p:nvPr/>
          </p:nvSpPr>
          <p:spPr>
            <a:xfrm flipH="1">
              <a:off x="3696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7" name="直接连接符 5136"/>
            <p:cNvSpPr/>
            <p:nvPr/>
          </p:nvSpPr>
          <p:spPr>
            <a:xfrm flipH="1">
              <a:off x="1248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8" name="文本框 5137"/>
            <p:cNvSpPr txBox="1"/>
            <p:nvPr/>
          </p:nvSpPr>
          <p:spPr>
            <a:xfrm>
              <a:off x="816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文本框 5138"/>
            <p:cNvSpPr txBox="1"/>
            <p:nvPr/>
          </p:nvSpPr>
          <p:spPr>
            <a:xfrm>
              <a:off x="912" y="72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文本框 5139"/>
            <p:cNvSpPr txBox="1"/>
            <p:nvPr/>
          </p:nvSpPr>
          <p:spPr>
            <a:xfrm>
              <a:off x="1248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e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1" name="直接连接符 5140"/>
            <p:cNvSpPr/>
            <p:nvPr/>
          </p:nvSpPr>
          <p:spPr>
            <a:xfrm flipV="1">
              <a:off x="1248" y="6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2" name="直接连接符 5141"/>
            <p:cNvSpPr/>
            <p:nvPr/>
          </p:nvSpPr>
          <p:spPr>
            <a:xfrm>
              <a:off x="4416" y="4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3" name="文本框 5142"/>
            <p:cNvSpPr txBox="1"/>
            <p:nvPr/>
          </p:nvSpPr>
          <p:spPr>
            <a:xfrm>
              <a:off x="3744" y="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扰动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44" name="文本框 17434"/>
          <p:cNvSpPr txBox="1"/>
          <p:nvPr/>
        </p:nvSpPr>
        <p:spPr>
          <a:xfrm>
            <a:off x="1665605" y="4476115"/>
            <a:ext cx="9223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由各种变送器的整机表达式能够说明零点调整，零点迁移，量程调整方法。</a:t>
            </a:r>
            <a:endParaRPr lang="zh-CN" alt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5" name="文本框 17434"/>
          <p:cNvSpPr txBox="1"/>
          <p:nvPr/>
        </p:nvSpPr>
        <p:spPr>
          <a:xfrm>
            <a:off x="1693863" y="5474653"/>
            <a:ext cx="8280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能够绘制各种变送器曲线，计算变送器工作参数。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6" name="文本框 17434"/>
          <p:cNvSpPr txBox="1"/>
          <p:nvPr/>
        </p:nvSpPr>
        <p:spPr>
          <a:xfrm>
            <a:off x="1694180" y="6104890"/>
            <a:ext cx="7179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、压力、温度变送器的功能及其工作原理。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413635"/>
            <a:ext cx="7306310" cy="3730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7550" y="6346190"/>
            <a:ext cx="3862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ym typeface="+mn-ea"/>
              </a:rPr>
              <a:t>图</a:t>
            </a:r>
            <a:r>
              <a:rPr lang="en-US" altLang="zh-CN" dirty="0">
                <a:sym typeface="+mn-ea"/>
              </a:rPr>
              <a:t>3.1  </a:t>
            </a:r>
            <a:r>
              <a:rPr lang="zh-CN" altLang="en-US" dirty="0">
                <a:sym typeface="+mn-ea"/>
              </a:rPr>
              <a:t> 电容式差压变送器组成框图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245" y="865505"/>
            <a:ext cx="3762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、电容式差压变送器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344295" y="1325880"/>
            <a:ext cx="51492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）推导整机表达式。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）说明如何实现调零与调量程。</a:t>
            </a:r>
            <a:endParaRPr lang="zh-CN" altLang="en-US" sz="2000" dirty="0"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）零点正负迁移，增大减小量程。</a:t>
            </a:r>
            <a:endParaRPr lang="zh-CN" altLang="en-US" sz="2000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1660" y="1325880"/>
          <a:ext cx="3764280" cy="178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" imgW="1930400" imgH="914400" progId="Equation.KSEE3">
                  <p:embed/>
                </p:oleObj>
              </mc:Choice>
              <mc:Fallback>
                <p:oleObj name="" r:id="rId2" imgW="1930400" imgH="9144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1660" y="1325880"/>
                        <a:ext cx="3764280" cy="178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1660" y="3308350"/>
          <a:ext cx="381381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955800" imgH="482600" progId="Equation.KSEE3">
                  <p:embed/>
                </p:oleObj>
              </mc:Choice>
              <mc:Fallback>
                <p:oleObj name="" r:id="rId4" imgW="19558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660" y="3308350"/>
                        <a:ext cx="3813810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9600" y="4341495"/>
          <a:ext cx="396240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2032000" imgH="457200" progId="Equation.KSEE3">
                  <p:embed/>
                </p:oleObj>
              </mc:Choice>
              <mc:Fallback>
                <p:oleObj name="" r:id="rId6" imgW="2032000" imgH="457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9600" y="4341495"/>
                        <a:ext cx="3962400" cy="89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0120" y="5773420"/>
          <a:ext cx="465582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387600" imgH="482600" progId="Equation.KSEE3">
                  <p:embed/>
                </p:oleObj>
              </mc:Choice>
              <mc:Fallback>
                <p:oleObj name="" r:id="rId8" imgW="23876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10120" y="5773420"/>
                        <a:ext cx="4655820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5" name="Rectangle 24"/>
          <p:cNvSpPr>
            <a:spLocks noGrp="1"/>
          </p:cNvSpPr>
          <p:nvPr>
            <p:ph type="title" idx="4294967295"/>
          </p:nvPr>
        </p:nvSpPr>
        <p:spPr>
          <a:xfrm>
            <a:off x="3003550" y="223838"/>
            <a:ext cx="5588000" cy="35877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3096" name="AutoShape 25"/>
          <p:cNvSpPr/>
          <p:nvPr/>
        </p:nvSpPr>
        <p:spPr>
          <a:xfrm>
            <a:off x="280257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776" name="组合 3"/>
          <p:cNvGrpSpPr/>
          <p:nvPr/>
        </p:nvGrpSpPr>
        <p:grpSpPr>
          <a:xfrm>
            <a:off x="1726883" y="1444308"/>
            <a:ext cx="8140700" cy="2714625"/>
            <a:chOff x="630" y="2091"/>
            <a:chExt cx="13375" cy="5029"/>
          </a:xfrm>
        </p:grpSpPr>
        <p:sp>
          <p:nvSpPr>
            <p:cNvPr id="32777" name="Text Box 3"/>
            <p:cNvSpPr txBox="1"/>
            <p:nvPr/>
          </p:nvSpPr>
          <p:spPr>
            <a:xfrm>
              <a:off x="4950" y="406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2778" name="Group 4"/>
            <p:cNvGrpSpPr/>
            <p:nvPr/>
          </p:nvGrpSpPr>
          <p:grpSpPr>
            <a:xfrm>
              <a:off x="870" y="3345"/>
              <a:ext cx="5040" cy="2280"/>
              <a:chOff x="0" y="0"/>
              <a:chExt cx="2016" cy="912"/>
            </a:xfrm>
          </p:grpSpPr>
          <p:sp>
            <p:nvSpPr>
              <p:cNvPr id="32779" name="Rectangle 5"/>
              <p:cNvSpPr/>
              <p:nvPr/>
            </p:nvSpPr>
            <p:spPr>
              <a:xfrm>
                <a:off x="720" y="0"/>
                <a:ext cx="720" cy="91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变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送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0" name="Rectangle 6"/>
              <p:cNvSpPr/>
              <p:nvPr/>
            </p:nvSpPr>
            <p:spPr>
              <a:xfrm>
                <a:off x="1872" y="288"/>
                <a:ext cx="144" cy="43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1" name="Line 7"/>
              <p:cNvSpPr/>
              <p:nvPr/>
            </p:nvSpPr>
            <p:spPr>
              <a:xfrm>
                <a:off x="144" y="144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2" name="Text Box 8"/>
              <p:cNvSpPr txBox="1"/>
              <p:nvPr/>
            </p:nvSpPr>
            <p:spPr>
              <a:xfrm>
                <a:off x="240" y="288"/>
                <a:ext cx="576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3" name="Line 9"/>
              <p:cNvSpPr/>
              <p:nvPr/>
            </p:nvSpPr>
            <p:spPr>
              <a:xfrm>
                <a:off x="0" y="38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4" name="Line 10"/>
              <p:cNvSpPr/>
              <p:nvPr/>
            </p:nvSpPr>
            <p:spPr>
              <a:xfrm>
                <a:off x="96" y="480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5" name="Line 11"/>
              <p:cNvSpPr/>
              <p:nvPr/>
            </p:nvSpPr>
            <p:spPr>
              <a:xfrm>
                <a:off x="144" y="14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6" name="Line 12"/>
              <p:cNvSpPr/>
              <p:nvPr/>
            </p:nvSpPr>
            <p:spPr>
              <a:xfrm>
                <a:off x="144" y="480"/>
                <a:ext cx="0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7" name="Line 13"/>
              <p:cNvSpPr/>
              <p:nvPr/>
            </p:nvSpPr>
            <p:spPr>
              <a:xfrm>
                <a:off x="14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8" name="Line 14"/>
              <p:cNvSpPr/>
              <p:nvPr/>
            </p:nvSpPr>
            <p:spPr>
              <a:xfrm>
                <a:off x="1440" y="14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89" name="Line 15"/>
              <p:cNvSpPr/>
              <p:nvPr/>
            </p:nvSpPr>
            <p:spPr>
              <a:xfrm>
                <a:off x="1920" y="144"/>
                <a:ext cx="0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0" name="Line 16"/>
              <p:cNvSpPr/>
              <p:nvPr/>
            </p:nvSpPr>
            <p:spPr>
              <a:xfrm>
                <a:off x="1920" y="720"/>
                <a:ext cx="0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91" name="Line 17"/>
              <p:cNvSpPr/>
              <p:nvPr/>
            </p:nvSpPr>
            <p:spPr>
              <a:xfrm>
                <a:off x="1440" y="86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2792" name="Rectangle 18"/>
            <p:cNvSpPr/>
            <p:nvPr/>
          </p:nvSpPr>
          <p:spPr>
            <a:xfrm>
              <a:off x="4710" y="3225"/>
              <a:ext cx="1800" cy="252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Rectangle 19"/>
            <p:cNvSpPr/>
            <p:nvPr/>
          </p:nvSpPr>
          <p:spPr>
            <a:xfrm>
              <a:off x="630" y="3225"/>
              <a:ext cx="1800" cy="2520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Text Box 20"/>
            <p:cNvSpPr txBox="1"/>
            <p:nvPr/>
          </p:nvSpPr>
          <p:spPr>
            <a:xfrm>
              <a:off x="10470" y="562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Text Box 21"/>
            <p:cNvSpPr txBox="1"/>
            <p:nvPr/>
          </p:nvSpPr>
          <p:spPr>
            <a:xfrm>
              <a:off x="10230" y="358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Rectangle 22"/>
            <p:cNvSpPr/>
            <p:nvPr/>
          </p:nvSpPr>
          <p:spPr>
            <a:xfrm>
              <a:off x="7350" y="3345"/>
              <a:ext cx="1800" cy="252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Rectangle 23"/>
            <p:cNvSpPr/>
            <p:nvPr/>
          </p:nvSpPr>
          <p:spPr>
            <a:xfrm>
              <a:off x="8070" y="4065"/>
              <a:ext cx="360" cy="108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Line 24"/>
            <p:cNvSpPr/>
            <p:nvPr/>
          </p:nvSpPr>
          <p:spPr>
            <a:xfrm flipV="1">
              <a:off x="8190" y="35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9" name="Line 25"/>
            <p:cNvSpPr/>
            <p:nvPr/>
          </p:nvSpPr>
          <p:spPr>
            <a:xfrm>
              <a:off x="8190" y="514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0" name="Line 26"/>
            <p:cNvSpPr/>
            <p:nvPr/>
          </p:nvSpPr>
          <p:spPr>
            <a:xfrm>
              <a:off x="8190" y="3585"/>
              <a:ext cx="18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1" name="Rectangle 27"/>
            <p:cNvSpPr/>
            <p:nvPr/>
          </p:nvSpPr>
          <p:spPr>
            <a:xfrm>
              <a:off x="9990" y="3345"/>
              <a:ext cx="1200" cy="36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Rectangle 28"/>
            <p:cNvSpPr/>
            <p:nvPr/>
          </p:nvSpPr>
          <p:spPr>
            <a:xfrm>
              <a:off x="12390" y="4065"/>
              <a:ext cx="360" cy="108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Line 29"/>
            <p:cNvSpPr/>
            <p:nvPr/>
          </p:nvSpPr>
          <p:spPr>
            <a:xfrm>
              <a:off x="11190" y="3585"/>
              <a:ext cx="13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4" name="Line 30"/>
            <p:cNvSpPr/>
            <p:nvPr/>
          </p:nvSpPr>
          <p:spPr>
            <a:xfrm>
              <a:off x="12510" y="35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5" name="Line 31"/>
            <p:cNvSpPr/>
            <p:nvPr/>
          </p:nvSpPr>
          <p:spPr>
            <a:xfrm>
              <a:off x="12510" y="514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6" name="Line 32"/>
            <p:cNvSpPr/>
            <p:nvPr/>
          </p:nvSpPr>
          <p:spPr>
            <a:xfrm>
              <a:off x="8190" y="5625"/>
              <a:ext cx="20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7" name="Line 33"/>
            <p:cNvSpPr/>
            <p:nvPr/>
          </p:nvSpPr>
          <p:spPr>
            <a:xfrm>
              <a:off x="10230" y="53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8" name="Line 34"/>
            <p:cNvSpPr/>
            <p:nvPr/>
          </p:nvSpPr>
          <p:spPr>
            <a:xfrm>
              <a:off x="10470" y="5145"/>
              <a:ext cx="0" cy="8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9" name="Line 35"/>
            <p:cNvSpPr/>
            <p:nvPr/>
          </p:nvSpPr>
          <p:spPr>
            <a:xfrm>
              <a:off x="10470" y="5625"/>
              <a:ext cx="20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0" name="Text Box 36"/>
            <p:cNvSpPr txBox="1"/>
            <p:nvPr/>
          </p:nvSpPr>
          <p:spPr>
            <a:xfrm>
              <a:off x="8310" y="406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Text Box 37"/>
            <p:cNvSpPr txBox="1"/>
            <p:nvPr/>
          </p:nvSpPr>
          <p:spPr>
            <a:xfrm>
              <a:off x="11550" y="418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2" name="Line 38"/>
            <p:cNvSpPr/>
            <p:nvPr/>
          </p:nvSpPr>
          <p:spPr>
            <a:xfrm flipH="1">
              <a:off x="11550" y="3225"/>
              <a:ext cx="9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813" name="Text Box 39"/>
            <p:cNvSpPr txBox="1"/>
            <p:nvPr/>
          </p:nvSpPr>
          <p:spPr>
            <a:xfrm>
              <a:off x="11430" y="346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4" name="Text Box 42"/>
            <p:cNvSpPr txBox="1"/>
            <p:nvPr/>
          </p:nvSpPr>
          <p:spPr>
            <a:xfrm>
              <a:off x="7880" y="2206"/>
              <a:ext cx="2400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Line 43"/>
            <p:cNvSpPr/>
            <p:nvPr/>
          </p:nvSpPr>
          <p:spPr>
            <a:xfrm flipH="1">
              <a:off x="8645" y="2885"/>
              <a:ext cx="30" cy="13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6" name="Text Box 48"/>
            <p:cNvSpPr txBox="1"/>
            <p:nvPr/>
          </p:nvSpPr>
          <p:spPr>
            <a:xfrm>
              <a:off x="850" y="2386"/>
              <a:ext cx="1475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电源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7" name="Text Box 49"/>
            <p:cNvSpPr txBox="1"/>
            <p:nvPr/>
          </p:nvSpPr>
          <p:spPr>
            <a:xfrm>
              <a:off x="4350" y="2371"/>
              <a:ext cx="2835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接收仪表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Rectangle 50"/>
            <p:cNvSpPr/>
            <p:nvPr/>
          </p:nvSpPr>
          <p:spPr>
            <a:xfrm>
              <a:off x="11622" y="3338"/>
              <a:ext cx="1800" cy="252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9" name="Text Box 51"/>
            <p:cNvSpPr txBox="1"/>
            <p:nvPr/>
          </p:nvSpPr>
          <p:spPr>
            <a:xfrm>
              <a:off x="11170" y="2091"/>
              <a:ext cx="2835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接收仪表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0" name="Text Box 52"/>
            <p:cNvSpPr txBox="1"/>
            <p:nvPr/>
          </p:nvSpPr>
          <p:spPr>
            <a:xfrm>
              <a:off x="6503" y="5765"/>
              <a:ext cx="725" cy="1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1" name="箭头 1541"/>
            <p:cNvSpPr/>
            <p:nvPr/>
          </p:nvSpPr>
          <p:spPr>
            <a:xfrm flipV="1">
              <a:off x="7035" y="5095"/>
              <a:ext cx="965" cy="14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5106" name="Text Box 51"/>
          <p:cNvSpPr txBox="1"/>
          <p:nvPr/>
        </p:nvSpPr>
        <p:spPr>
          <a:xfrm>
            <a:off x="1147445" y="865505"/>
            <a:ext cx="53270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变送器信号的传输方式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8375" y="3790950"/>
            <a:ext cx="284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四线制传输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01435" y="3790950"/>
            <a:ext cx="284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1.2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二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线制传输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6570" y="5179695"/>
            <a:ext cx="8658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）省去两根导线，微功耗信号传输，节能节材。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19275" y="5911850"/>
            <a:ext cx="8867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）抬起电气零点，抗干扰能力强，有利于安全防爆。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2019300" y="4490720"/>
            <a:ext cx="7222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与四线制传输相比，变送器采取</a:t>
            </a:r>
            <a:r>
              <a:rPr lang="zh-CN" altLang="en-US" sz="2400">
                <a:solidFill>
                  <a:srgbClr val="FF0000"/>
                </a:solidFill>
                <a:sym typeface="宋体" panose="02010600030101010101" pitchFamily="2" charset="-122"/>
              </a:rPr>
              <a:t>两线制连接的优点？</a:t>
            </a:r>
            <a:endParaRPr lang="zh-CN" altLang="en-US" sz="2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sp>
        <p:nvSpPr>
          <p:cNvPr id="33794" name="矩形 19458"/>
          <p:cNvSpPr/>
          <p:nvPr/>
        </p:nvSpPr>
        <p:spPr>
          <a:xfrm>
            <a:off x="1408430" y="892175"/>
            <a:ext cx="75612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、扩散硅差压变送器电路如图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795" name="图片 19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352550"/>
            <a:ext cx="5821680" cy="3305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3796" name="对象 19460"/>
          <p:cNvGraphicFramePr>
            <a:graphicFrameLocks noChangeAspect="1"/>
          </p:cNvGraphicFramePr>
          <p:nvPr/>
        </p:nvGraphicFramePr>
        <p:xfrm>
          <a:off x="5644357" y="4412456"/>
          <a:ext cx="332549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984885" imgH="179070" progId="">
                  <p:embed/>
                </p:oleObj>
              </mc:Choice>
              <mc:Fallback>
                <p:oleObj name="" r:id="rId2" imgW="984885" imgH="17907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44357" y="4412456"/>
                        <a:ext cx="3325495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19461"/>
          <p:cNvGraphicFramePr>
            <a:graphicFrameLocks noChangeAspect="1"/>
          </p:cNvGraphicFramePr>
          <p:nvPr/>
        </p:nvGraphicFramePr>
        <p:xfrm>
          <a:off x="5541010" y="3412490"/>
          <a:ext cx="519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4" imgW="156845" imgH="183515" progId="">
                  <p:embed/>
                </p:oleObj>
              </mc:Choice>
              <mc:Fallback>
                <p:oleObj name="" r:id="rId4" imgW="156845" imgH="183515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1010" y="3412490"/>
                        <a:ext cx="519113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图片 194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555" y="1352550"/>
            <a:ext cx="2846070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矩形 1"/>
          <p:cNvSpPr/>
          <p:nvPr/>
        </p:nvSpPr>
        <p:spPr>
          <a:xfrm>
            <a:off x="1076960" y="4998085"/>
            <a:ext cx="98190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）说明如何实现零点调整与量程调整。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）设</a:t>
            </a:r>
            <a:r>
              <a:rPr lang="en-US" altLang="zh-CN" sz="2000" b="1" dirty="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=10mV/kpa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G=200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，调零电压为</a:t>
            </a:r>
            <a:r>
              <a:rPr lang="en-US" altLang="zh-CN" sz="2000" b="1" dirty="0">
                <a:latin typeface="Times New Roman" panose="02020603050405020304" pitchFamily="18" charset="0"/>
              </a:rPr>
              <a:t>1V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，现测得输出电压为</a:t>
            </a:r>
            <a:r>
              <a:rPr lang="en-US" altLang="zh-CN" sz="2000" b="1" dirty="0">
                <a:latin typeface="Times New Roman" panose="02020603050405020304" pitchFamily="18" charset="0"/>
              </a:rPr>
              <a:t>4V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，求压力值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00" name="对象 2"/>
          <p:cNvGraphicFramePr>
            <a:graphicFrameLocks noChangeAspect="1"/>
          </p:cNvGraphicFramePr>
          <p:nvPr/>
        </p:nvGraphicFramePr>
        <p:xfrm>
          <a:off x="5451475" y="1939290"/>
          <a:ext cx="2232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028700" imgH="228600" progId="Equation.3">
                  <p:embed/>
                </p:oleObj>
              </mc:Choice>
              <mc:Fallback>
                <p:oleObj name="" r:id="rId7" imgW="10287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1475" y="1939290"/>
                        <a:ext cx="22320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85545" y="5838825"/>
            <a:ext cx="4375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零点调整：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P=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min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调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使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=1V</a:t>
            </a:r>
            <a:endParaRPr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0440" y="5838825"/>
            <a:ext cx="4375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量程调整：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P=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  <a:sym typeface="+mn-ea"/>
              </a:rPr>
              <a:t>max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调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使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=5V</a:t>
            </a:r>
            <a:endParaRPr lang="en-US" altLang="zh-CN" sz="2000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8430" y="6237605"/>
          <a:ext cx="498348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2527300" imgH="203200" progId="Equation.KSEE3">
                  <p:embed/>
                </p:oleObj>
              </mc:Choice>
              <mc:Fallback>
                <p:oleObj name="" r:id="rId9" imgW="2527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8430" y="6237605"/>
                        <a:ext cx="498348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36750" y="4657725"/>
            <a:ext cx="3623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3.2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2120" y="4657725"/>
            <a:ext cx="2021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扩散硅差压变送器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sp>
        <p:nvSpPr>
          <p:cNvPr id="34818" name="矩形 20482"/>
          <p:cNvSpPr/>
          <p:nvPr/>
        </p:nvSpPr>
        <p:spPr>
          <a:xfrm>
            <a:off x="833120" y="865505"/>
            <a:ext cx="70643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、热电偶温度变送器组成框图如图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（1）线性化原理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（2）冷端温度补偿原理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（3）推导整机表达式。说明如何进行零点与量程调整。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19" name="对象 204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9790" y="4034473"/>
          <a:ext cx="4645025" cy="12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552700" imgH="685800" progId="Equation.KSEE3">
                  <p:embed/>
                </p:oleObj>
              </mc:Choice>
              <mc:Fallback>
                <p:oleObj name="" r:id="rId1" imgW="2552700" imgH="6858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09790" y="4034473"/>
                        <a:ext cx="4645025" cy="1247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20484"/>
          <p:cNvGraphicFramePr/>
          <p:nvPr/>
        </p:nvGraphicFramePr>
        <p:xfrm>
          <a:off x="955040" y="2693035"/>
          <a:ext cx="5887720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7296150" imgH="3990975" progId="Paint.Picture">
                  <p:embed/>
                </p:oleObj>
              </mc:Choice>
              <mc:Fallback>
                <p:oleObj name="" r:id="rId3" imgW="7296150" imgH="3990975" progId="Paint.Picture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040" y="2693035"/>
                        <a:ext cx="5887720" cy="345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19910" y="6146165"/>
            <a:ext cx="4158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3.3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热电偶温度变送器组成框图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31100" y="865505"/>
            <a:ext cx="40024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（1）线性化原理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400"/>
              <a:t>T~E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T</a:t>
            </a:r>
            <a:r>
              <a:rPr lang="zh-CN" altLang="en-US" sz="2400"/>
              <a:t>成非线性，</a:t>
            </a:r>
            <a:r>
              <a:rPr lang="en-US" altLang="zh-CN" sz="2400"/>
              <a:t>V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f</a:t>
            </a:r>
            <a:r>
              <a:rPr lang="en-US" altLang="zh-CN" sz="2400"/>
              <a:t>~I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成与</a:t>
            </a:r>
            <a:r>
              <a:rPr lang="en-US" altLang="zh-CN" sz="2400">
                <a:sym typeface="+mn-ea"/>
              </a:rPr>
              <a:t>T~E</a:t>
            </a:r>
            <a:r>
              <a:rPr lang="en-US" altLang="zh-CN" sz="2400" baseline="-25000">
                <a:uFillTx/>
                <a:sym typeface="+mn-ea"/>
              </a:rPr>
              <a:t>T</a:t>
            </a: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曲线一致的 </a:t>
            </a:r>
            <a:r>
              <a:rPr lang="zh-CN" altLang="en-US" sz="2400"/>
              <a:t>非线性。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I</a:t>
            </a:r>
            <a:r>
              <a:rPr lang="en-US" altLang="zh-CN" sz="2400" baseline="-25000">
                <a:uFillTx/>
                <a:sym typeface="+mn-ea"/>
              </a:rPr>
              <a:t>0</a:t>
            </a:r>
            <a:r>
              <a:rPr lang="en-US" altLang="zh-CN" sz="2400">
                <a:solidFill>
                  <a:schemeClr val="tx1"/>
                </a:solidFill>
                <a:uFillTx/>
                <a:sym typeface="+mn-ea"/>
              </a:rPr>
              <a:t>~T</a:t>
            </a:r>
            <a:r>
              <a:rPr lang="zh-CN" altLang="en-US" sz="2400">
                <a:solidFill>
                  <a:schemeClr val="tx1"/>
                </a:solidFill>
                <a:uFillTx/>
                <a:sym typeface="+mn-ea"/>
              </a:rPr>
              <a:t>成线性。</a:t>
            </a:r>
            <a:endParaRPr lang="zh-CN" altLang="en-US" sz="24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75525" y="2433955"/>
            <a:ext cx="4575810" cy="1410970"/>
            <a:chOff x="11615" y="3833"/>
            <a:chExt cx="7206" cy="2222"/>
          </a:xfrm>
        </p:grpSpPr>
        <p:sp>
          <p:nvSpPr>
            <p:cNvPr id="4" name="文本框 3"/>
            <p:cNvSpPr txBox="1"/>
            <p:nvPr/>
          </p:nvSpPr>
          <p:spPr>
            <a:xfrm>
              <a:off x="12067" y="3833"/>
              <a:ext cx="630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）冷端补偿原理</a:t>
              </a:r>
              <a:endParaRPr lang="en-US" altLang="zh-CN" sz="2400">
                <a:solidFill>
                  <a:schemeClr val="tx1"/>
                </a:solidFill>
                <a:uFillTx/>
                <a:sym typeface="+mn-ea"/>
              </a:endParaRPr>
            </a:p>
          </p:txBody>
        </p:sp>
        <p:graphicFrame>
          <p:nvGraphicFramePr>
            <p:cNvPr id="5" name="对象 2048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15" y="4745"/>
            <a:ext cx="7206" cy="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5" imgW="2514600" imgH="457200" progId="Equation.KSEE3">
                    <p:embed/>
                  </p:oleObj>
                </mc:Choice>
                <mc:Fallback>
                  <p:oleObj name="" r:id="rId5" imgW="2514600" imgH="457200" progId="Equation.KSEE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15" y="4745"/>
                          <a:ext cx="7206" cy="1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204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1361" y="5281613"/>
          <a:ext cx="446214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451100" imgH="241300" progId="Equation.KSEE3">
                  <p:embed/>
                </p:oleObj>
              </mc:Choice>
              <mc:Fallback>
                <p:oleObj name="" r:id="rId7" imgW="2451100" imgH="2413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1361" y="5281613"/>
                        <a:ext cx="4462145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04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3259" y="5962333"/>
          <a:ext cx="457835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2514600" imgH="228600" progId="Equation.KSEE3">
                  <p:embed/>
                </p:oleObj>
              </mc:Choice>
              <mc:Fallback>
                <p:oleObj name="" r:id="rId9" imgW="2514600" imgH="2286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3259" y="5962333"/>
                        <a:ext cx="4578350" cy="416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pic>
        <p:nvPicPr>
          <p:cNvPr id="35842" name="图片 21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1242695"/>
            <a:ext cx="5905500" cy="197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文本框 21507"/>
          <p:cNvSpPr txBox="1"/>
          <p:nvPr/>
        </p:nvSpPr>
        <p:spPr>
          <a:xfrm>
            <a:off x="1116013" y="393382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l-GR" altLang="en-US" baseline="-25000" dirty="0">
                <a:latin typeface="Times New Roman" panose="02020603050405020304" pitchFamily="18" charset="0"/>
              </a:rPr>
              <a:t>ε</a:t>
            </a:r>
            <a:endParaRPr lang="el-GR" altLang="en-US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5844" name="对象 21508"/>
          <p:cNvGraphicFramePr/>
          <p:nvPr/>
        </p:nvGraphicFramePr>
        <p:xfrm>
          <a:off x="1315720" y="3112135"/>
          <a:ext cx="54737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" imgW="6048375" imgH="4238625" progId="PBrush">
                  <p:embed/>
                </p:oleObj>
              </mc:Choice>
              <mc:Fallback>
                <p:oleObj name="" r:id="rId2" imgW="6048375" imgH="4238625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5720" y="3112135"/>
                        <a:ext cx="5473700" cy="322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21509"/>
          <p:cNvSpPr/>
          <p:nvPr/>
        </p:nvSpPr>
        <p:spPr>
          <a:xfrm>
            <a:off x="984250" y="865505"/>
            <a:ext cx="99777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、热电偶温度变送器放大单元组成框图如图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。说明功率放大器的工作原理。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3495" y="1233805"/>
            <a:ext cx="2590800" cy="3419475"/>
            <a:chOff x="12037" y="1943"/>
            <a:chExt cx="4080" cy="5385"/>
          </a:xfrm>
        </p:grpSpPr>
        <p:grpSp>
          <p:nvGrpSpPr>
            <p:cNvPr id="41992" name="组合 33"/>
            <p:cNvGrpSpPr/>
            <p:nvPr/>
          </p:nvGrpSpPr>
          <p:grpSpPr>
            <a:xfrm rot="0">
              <a:off x="12596" y="3142"/>
              <a:ext cx="1970" cy="4187"/>
              <a:chOff x="7428" y="1714"/>
              <a:chExt cx="2869" cy="503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205" y="2884"/>
                <a:ext cx="227" cy="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8634" y="3977"/>
                <a:ext cx="0" cy="79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953" y="4374"/>
                <a:ext cx="681" cy="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8634" y="3977"/>
                <a:ext cx="681" cy="34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8630" y="4522"/>
                <a:ext cx="685" cy="36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9304" y="3532"/>
                <a:ext cx="11" cy="44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9316" y="2264"/>
                <a:ext cx="6" cy="62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9198" y="5313"/>
                <a:ext cx="227" cy="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 flipV="1">
                <a:off x="9293" y="4868"/>
                <a:ext cx="11" cy="44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9322" y="5961"/>
                <a:ext cx="11" cy="44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9214" y="2037"/>
                <a:ext cx="227" cy="2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graphicFrame>
            <p:nvGraphicFramePr>
              <p:cNvPr id="42004" name="对象 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425" y="1714"/>
              <a:ext cx="873" cy="8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4" imgW="228600" imgH="228600" progId="Equation.KSEE3">
                      <p:embed/>
                    </p:oleObj>
                  </mc:Choice>
                  <mc:Fallback>
                    <p:oleObj name="" r:id="rId4" imgW="228600" imgH="228600" progId="Equation.KSEE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25" y="1714"/>
                            <a:ext cx="873" cy="8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5" name="对象 1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427" y="3532"/>
              <a:ext cx="582" cy="8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6" imgW="152400" imgH="228600" progId="Equation.KSEE3">
                      <p:embed/>
                    </p:oleObj>
                  </mc:Choice>
                  <mc:Fallback>
                    <p:oleObj name="" r:id="rId6" imgW="152400" imgH="228600" progId="Equation.KSEE3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427" y="3532"/>
                            <a:ext cx="582" cy="8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6" name="对象 1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629" y="5313"/>
              <a:ext cx="582" cy="6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" r:id="rId8" imgW="152400" imgH="165100" progId="Equation.KSEE3">
                      <p:embed/>
                    </p:oleObj>
                  </mc:Choice>
                  <mc:Fallback>
                    <p:oleObj name="" r:id="rId8" imgW="152400" imgH="165100" progId="Equation.KSEE3">
                      <p:embed/>
                      <p:pic>
                        <p:nvPicPr>
                          <p:cNvPr id="0" name="图片 316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629" y="5313"/>
                            <a:ext cx="582" cy="6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7" name="对象 2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979" y="4019"/>
              <a:ext cx="1310" cy="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10" imgW="342900" imgH="215900" progId="Equation.KSEE3">
                      <p:embed/>
                    </p:oleObj>
                  </mc:Choice>
                  <mc:Fallback>
                    <p:oleObj name="" r:id="rId10" imgW="342900" imgH="215900" progId="Equation.KSEE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979" y="4019"/>
                            <a:ext cx="1310" cy="8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8" name="对象 2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352" y="2795"/>
              <a:ext cx="923" cy="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" r:id="rId12" imgW="241300" imgH="215900" progId="Equation.KSEE3">
                      <p:embed/>
                    </p:oleObj>
                  </mc:Choice>
                  <mc:Fallback>
                    <p:oleObj name="" r:id="rId12" imgW="241300" imgH="215900" progId="Equation.KSEE3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352" y="2795"/>
                            <a:ext cx="923" cy="8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7" name="直接连接符 26"/>
              <p:cNvCxnSpPr/>
              <p:nvPr/>
            </p:nvCxnSpPr>
            <p:spPr>
              <a:xfrm flipH="1" flipV="1">
                <a:off x="9071" y="6406"/>
                <a:ext cx="510" cy="1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9179" y="6647"/>
                <a:ext cx="295" cy="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2011" name="对象 2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634" y="6073"/>
              <a:ext cx="485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14" imgW="127000" imgH="177165" progId="Equation.KSEE3">
                      <p:embed/>
                    </p:oleObj>
                  </mc:Choice>
                  <mc:Fallback>
                    <p:oleObj name="" r:id="rId14" imgW="127000" imgH="177165" progId="Equation.KSEE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634" y="6073"/>
                            <a:ext cx="485" cy="6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12" name="对象 3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586" y="1980"/>
              <a:ext cx="485" cy="5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16" imgW="127000" imgH="139700" progId="Equation.KSEE3">
                      <p:embed/>
                    </p:oleObj>
                  </mc:Choice>
                  <mc:Fallback>
                    <p:oleObj name="" r:id="rId16" imgW="127000" imgH="139700" progId="Equation.KSEE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586" y="1980"/>
                            <a:ext cx="485" cy="5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13" name="对象 6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990" y="4555"/>
            <a:ext cx="367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8" imgW="139700" imgH="215900" progId="Equation.KSEE3">
                    <p:embed/>
                  </p:oleObj>
                </mc:Choice>
                <mc:Fallback>
                  <p:oleObj name="" r:id="rId18" imgW="139700" imgH="215900" progId="Equation.KSEE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990" y="4555"/>
                          <a:ext cx="367" cy="6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直接箭头连接符 68"/>
            <p:cNvCxnSpPr/>
            <p:nvPr/>
          </p:nvCxnSpPr>
          <p:spPr>
            <a:xfrm>
              <a:off x="13557" y="3909"/>
              <a:ext cx="0" cy="849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2037" y="1943"/>
              <a:ext cx="408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/>
                <a:t>（</a:t>
              </a:r>
              <a:r>
                <a:rPr lang="en-US" altLang="zh-CN" sz="2000"/>
                <a:t>1</a:t>
              </a:r>
              <a:r>
                <a:rPr lang="zh-CN" altLang="en-US" sz="2000"/>
                <a:t>）调制</a:t>
              </a:r>
              <a:endParaRPr lang="zh-CN" altLang="en-US" sz="2000"/>
            </a:p>
          </p:txBody>
        </p:sp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41" y="2571"/>
            <a:ext cx="1410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20" imgW="457200" imgH="203200" progId="Equation.KSEE3">
                    <p:embed/>
                  </p:oleObj>
                </mc:Choice>
                <mc:Fallback>
                  <p:oleObj name="" r:id="rId20" imgW="4572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141" y="2571"/>
                          <a:ext cx="1410" cy="6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0219690" y="1495425"/>
            <a:ext cx="1296670" cy="3291205"/>
            <a:chOff x="16094" y="2355"/>
            <a:chExt cx="2042" cy="5183"/>
          </a:xfrm>
        </p:grpSpPr>
        <p:grpSp>
          <p:nvGrpSpPr>
            <p:cNvPr id="72" name="组合 71"/>
            <p:cNvGrpSpPr/>
            <p:nvPr/>
          </p:nvGrpSpPr>
          <p:grpSpPr>
            <a:xfrm>
              <a:off x="16094" y="2982"/>
              <a:ext cx="2042" cy="4557"/>
              <a:chOff x="10908" y="2564"/>
              <a:chExt cx="2870" cy="5038"/>
            </a:xfrm>
          </p:grpSpPr>
          <p:grpSp>
            <p:nvGrpSpPr>
              <p:cNvPr id="42016" name="组合 63"/>
              <p:cNvGrpSpPr/>
              <p:nvPr/>
            </p:nvGrpSpPr>
            <p:grpSpPr>
              <a:xfrm>
                <a:off x="10908" y="2564"/>
                <a:ext cx="2871" cy="5038"/>
                <a:chOff x="10908" y="2564"/>
                <a:chExt cx="2871" cy="5038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2685" y="3734"/>
                  <a:ext cx="227" cy="6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>
                  <a:off x="12114" y="4827"/>
                  <a:ext cx="0" cy="794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11433" y="5224"/>
                  <a:ext cx="681" cy="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12114" y="4827"/>
                  <a:ext cx="681" cy="343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>
                  <a:off x="12110" y="5372"/>
                  <a:ext cx="685" cy="362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 flipH="1" flipV="1">
                  <a:off x="12784" y="4382"/>
                  <a:ext cx="11" cy="445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flipV="1">
                  <a:off x="12796" y="3114"/>
                  <a:ext cx="6" cy="62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12678" y="6163"/>
                  <a:ext cx="227" cy="6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/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12773" y="5718"/>
                  <a:ext cx="11" cy="445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H="1" flipV="1">
                  <a:off x="12802" y="6811"/>
                  <a:ext cx="11" cy="445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椭圆 45"/>
                <p:cNvSpPr/>
                <p:nvPr/>
              </p:nvSpPr>
              <p:spPr>
                <a:xfrm>
                  <a:off x="12694" y="2887"/>
                  <a:ext cx="227" cy="2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/>
                </a:p>
              </p:txBody>
            </p:sp>
            <p:graphicFrame>
              <p:nvGraphicFramePr>
                <p:cNvPr id="42028" name="对象 4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945" y="2564"/>
                <a:ext cx="825" cy="8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6" name="" r:id="rId22" imgW="215900" imgH="228600" progId="Equation.KSEE3">
                        <p:embed/>
                      </p:oleObj>
                    </mc:Choice>
                    <mc:Fallback>
                      <p:oleObj name="" r:id="rId22" imgW="215900" imgH="228600" progId="Equation.KSEE3">
                        <p:embed/>
                        <p:pic>
                          <p:nvPicPr>
                            <p:cNvPr id="0" name="图片 3175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945" y="2564"/>
                              <a:ext cx="825" cy="8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29" name="对象 48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0908" y="4382"/>
                <a:ext cx="582" cy="8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" name="" r:id="rId24" imgW="152400" imgH="228600" progId="Equation.KSEE3">
                        <p:embed/>
                      </p:oleObj>
                    </mc:Choice>
                    <mc:Fallback>
                      <p:oleObj name="" r:id="rId24" imgW="152400" imgH="228600" progId="Equation.KSEE3">
                        <p:embed/>
                        <p:pic>
                          <p:nvPicPr>
                            <p:cNvPr id="0" name="图片 3178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908" y="4382"/>
                              <a:ext cx="582" cy="8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30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110" y="6163"/>
                <a:ext cx="582" cy="6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" r:id="rId25" imgW="152400" imgH="165100" progId="Equation.KSEE3">
                        <p:embed/>
                      </p:oleObj>
                    </mc:Choice>
                    <mc:Fallback>
                      <p:oleObj name="" r:id="rId25" imgW="152400" imgH="165100" progId="Equation.KSEE3">
                        <p:embed/>
                        <p:pic>
                          <p:nvPicPr>
                            <p:cNvPr id="0" name="图片 3171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110" y="6163"/>
                              <a:ext cx="582" cy="63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31" name="对象 52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60" y="4869"/>
                <a:ext cx="1310" cy="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3" name="" r:id="rId26" imgW="342900" imgH="215900" progId="Equation.KSEE3">
                        <p:embed/>
                      </p:oleObj>
                    </mc:Choice>
                    <mc:Fallback>
                      <p:oleObj name="" r:id="rId26" imgW="342900" imgH="215900" progId="Equation.KSEE3">
                        <p:embed/>
                        <p:pic>
                          <p:nvPicPr>
                            <p:cNvPr id="0" name="图片 3182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460" y="4869"/>
                              <a:ext cx="1310" cy="8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32" name="对象 54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807" y="3645"/>
                <a:ext cx="973" cy="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4" name="" r:id="rId27" imgW="254000" imgH="215900" progId="Equation.KSEE3">
                        <p:embed/>
                      </p:oleObj>
                    </mc:Choice>
                    <mc:Fallback>
                      <p:oleObj name="" r:id="rId27" imgW="254000" imgH="215900" progId="Equation.KSEE3">
                        <p:embed/>
                        <p:pic>
                          <p:nvPicPr>
                            <p:cNvPr id="0" name="图片 3183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807" y="3645"/>
                              <a:ext cx="973" cy="8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7" name="直接连接符 56"/>
                <p:cNvCxnSpPr/>
                <p:nvPr/>
              </p:nvCxnSpPr>
              <p:spPr>
                <a:xfrm flipH="1" flipV="1">
                  <a:off x="12551" y="7256"/>
                  <a:ext cx="510" cy="14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12659" y="7497"/>
                  <a:ext cx="295" cy="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2035" name="对象 58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114" y="6924"/>
                <a:ext cx="485" cy="6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5" name="" r:id="rId29" imgW="127000" imgH="177165" progId="Equation.KSEE3">
                        <p:embed/>
                      </p:oleObj>
                    </mc:Choice>
                    <mc:Fallback>
                      <p:oleObj name="" r:id="rId29" imgW="127000" imgH="177165" progId="Equation.KSEE3">
                        <p:embed/>
                        <p:pic>
                          <p:nvPicPr>
                            <p:cNvPr id="0" name="图片 3184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114" y="6924"/>
                              <a:ext cx="485" cy="6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36" name="对象 6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66" y="2757"/>
                <a:ext cx="485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30" imgW="127000" imgH="177165" progId="Equation.KSEE3">
                        <p:embed/>
                      </p:oleObj>
                    </mc:Choice>
                    <mc:Fallback>
                      <p:oleObj name="" r:id="rId30" imgW="127000" imgH="177165" progId="Equation.KSEE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66" y="2757"/>
                              <a:ext cx="485" cy="6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2037" name="对象 6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918" y="3570"/>
              <a:ext cx="632" cy="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32" imgW="165100" imgH="215900" progId="Equation.KSEE3">
                      <p:embed/>
                    </p:oleObj>
                  </mc:Choice>
                  <mc:Fallback>
                    <p:oleObj name="" r:id="rId32" imgW="165100" imgH="215900" progId="Equation.KSEE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1918" y="3570"/>
                            <a:ext cx="632" cy="8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0" name="直接箭头连接符 69"/>
              <p:cNvCxnSpPr/>
              <p:nvPr/>
            </p:nvCxnSpPr>
            <p:spPr>
              <a:xfrm>
                <a:off x="12551" y="3547"/>
                <a:ext cx="0" cy="1021"/>
              </a:xfrm>
              <a:prstGeom prst="straightConnector1">
                <a:avLst/>
              </a:prstGeom>
              <a:ln w="2222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508" y="2355"/>
            <a:ext cx="1410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4" imgW="457200" imgH="203200" progId="Equation.KSEE3">
                    <p:embed/>
                  </p:oleObj>
                </mc:Choice>
                <mc:Fallback>
                  <p:oleObj name="" r:id="rId34" imgW="4572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6508" y="2355"/>
                          <a:ext cx="1410" cy="6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7524115" y="4916805"/>
            <a:ext cx="2590800" cy="821690"/>
            <a:chOff x="11849" y="7743"/>
            <a:chExt cx="4080" cy="1294"/>
          </a:xfrm>
        </p:grpSpPr>
        <p:sp>
          <p:nvSpPr>
            <p:cNvPr id="6" name="文本框 5"/>
            <p:cNvSpPr txBox="1"/>
            <p:nvPr/>
          </p:nvSpPr>
          <p:spPr>
            <a:xfrm>
              <a:off x="11849" y="7743"/>
              <a:ext cx="408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/>
                <a:t>（</a:t>
              </a:r>
              <a:r>
                <a:rPr lang="en-US" altLang="zh-CN" sz="2000"/>
                <a:t>2</a:t>
              </a:r>
              <a:r>
                <a:rPr lang="zh-CN" altLang="en-US" sz="2000"/>
                <a:t>）隔离输出</a:t>
              </a:r>
              <a:endParaRPr lang="zh-CN" altLang="en-US" sz="2000"/>
            </a:p>
          </p:txBody>
        </p:sp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659" y="8371"/>
            <a:ext cx="1998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36" imgW="647700" imgH="215900" progId="Equation.KSEE3">
                    <p:embed/>
                  </p:oleObj>
                </mc:Choice>
                <mc:Fallback>
                  <p:oleObj name="" r:id="rId36" imgW="6477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2659" y="8371"/>
                          <a:ext cx="1998" cy="6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7524115" y="5739130"/>
            <a:ext cx="2590800" cy="1003935"/>
            <a:chOff x="11849" y="9038"/>
            <a:chExt cx="4080" cy="1581"/>
          </a:xfrm>
        </p:grpSpPr>
        <p:sp>
          <p:nvSpPr>
            <p:cNvPr id="20" name="文本框 19"/>
            <p:cNvSpPr txBox="1"/>
            <p:nvPr/>
          </p:nvSpPr>
          <p:spPr>
            <a:xfrm>
              <a:off x="11849" y="9038"/>
              <a:ext cx="4081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/>
                <a:t>（</a:t>
              </a:r>
              <a:r>
                <a:rPr lang="en-US" altLang="zh-CN" sz="2000"/>
                <a:t>3</a:t>
              </a:r>
              <a:r>
                <a:rPr lang="zh-CN" altLang="en-US" sz="2000"/>
                <a:t>）解调</a:t>
              </a:r>
              <a:endParaRPr lang="en-US" altLang="zh-CN" sz="2000"/>
            </a:p>
          </p:txBody>
        </p: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808" y="9913"/>
            <a:ext cx="148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38" imgW="482600" imgH="228600" progId="Equation.KSEE3">
                    <p:embed/>
                  </p:oleObj>
                </mc:Choice>
                <mc:Fallback>
                  <p:oleObj name="" r:id="rId38" imgW="4826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2808" y="9913"/>
                          <a:ext cx="1489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2068830" y="6341110"/>
            <a:ext cx="472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3.4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热电偶温度变送器放大单元组成框图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模拟变送器</a:t>
            </a:r>
            <a:endParaRPr lang="zh-CN" altLang="en-US" dirty="0"/>
          </a:p>
        </p:txBody>
      </p:sp>
      <p:graphicFrame>
        <p:nvGraphicFramePr>
          <p:cNvPr id="36867" name="对象 22531"/>
          <p:cNvGraphicFramePr/>
          <p:nvPr/>
        </p:nvGraphicFramePr>
        <p:xfrm>
          <a:off x="706120" y="2269490"/>
          <a:ext cx="7272338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8458200" imgH="4705350" progId="Paint.Picture">
                  <p:embed/>
                </p:oleObj>
              </mc:Choice>
              <mc:Fallback>
                <p:oleObj name="" r:id="rId1" imgW="8458200" imgH="4705350" progId="Paint.Picture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120" y="2269490"/>
                        <a:ext cx="7272338" cy="398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76805" y="6257290"/>
            <a:ext cx="3514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3.5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热电阻温度变送器组成框图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8745" y="865505"/>
            <a:ext cx="431355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、热电阻温度变送器组成框图。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（1）说明线性化原理。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（2）为何采取三线制电阻测温？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（3）写出整机表达式。</a:t>
            </a:r>
            <a:endParaRPr lang="zh-CN" altLang="en-US" sz="20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4955" y="4939665"/>
          <a:ext cx="33655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4955" y="4939665"/>
                        <a:ext cx="33655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9235" y="5237480"/>
          <a:ext cx="427990" cy="3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7" imgW="190500" imgH="139700" progId="Equation.KSEE3">
                  <p:embed/>
                </p:oleObj>
              </mc:Choice>
              <mc:Fallback>
                <p:oleObj name="" r:id="rId7" imgW="190500" imgH="139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9235" y="5237480"/>
                        <a:ext cx="427990" cy="31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752080" y="1280795"/>
            <a:ext cx="4198620" cy="1345565"/>
            <a:chOff x="12208" y="2017"/>
            <a:chExt cx="6612" cy="2119"/>
          </a:xfrm>
        </p:grpSpPr>
        <p:sp>
          <p:nvSpPr>
            <p:cNvPr id="4" name="文本框 3"/>
            <p:cNvSpPr txBox="1"/>
            <p:nvPr/>
          </p:nvSpPr>
          <p:spPr>
            <a:xfrm>
              <a:off x="13359" y="2017"/>
              <a:ext cx="390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）线性化原理</a:t>
              </a:r>
              <a:endParaRPr lang="zh-CN" altLang="en-US" sz="2400"/>
            </a:p>
          </p:txBody>
        </p:sp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208" y="2954"/>
            <a:ext cx="6612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9" imgW="2209800" imgH="393700" progId="Equation.KSEE3">
                    <p:embed/>
                  </p:oleObj>
                </mc:Choice>
                <mc:Fallback>
                  <p:oleObj name="" r:id="rId9" imgW="22098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208" y="2954"/>
                          <a:ext cx="6612" cy="1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8321675" y="2726690"/>
            <a:ext cx="3302000" cy="3326130"/>
            <a:chOff x="13105" y="4294"/>
            <a:chExt cx="5200" cy="5238"/>
          </a:xfrm>
        </p:grpSpPr>
        <p:sp>
          <p:nvSpPr>
            <p:cNvPr id="10" name="文本框 9"/>
            <p:cNvSpPr txBox="1"/>
            <p:nvPr/>
          </p:nvSpPr>
          <p:spPr>
            <a:xfrm>
              <a:off x="13359" y="4294"/>
              <a:ext cx="424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sym typeface="+mn-ea"/>
                </a:rPr>
                <a:t>）三线制测温</a:t>
              </a:r>
              <a:endParaRPr lang="zh-CN" altLang="en-US" sz="2400"/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359" y="5230"/>
            <a:ext cx="1583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1" imgW="444500" imgH="228600" progId="Equation.KSEE3">
                    <p:embed/>
                  </p:oleObj>
                </mc:Choice>
                <mc:Fallback>
                  <p:oleObj name="" r:id="rId11" imgW="444500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359" y="5230"/>
                          <a:ext cx="1583" cy="8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05" y="5908"/>
            <a:ext cx="5200" cy="3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3" imgW="1739900" imgH="1206500" progId="Equation.KSEE3">
                    <p:embed/>
                  </p:oleObj>
                </mc:Choice>
                <mc:Fallback>
                  <p:oleObj name="" r:id="rId13" imgW="1739900" imgH="12065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105" y="5908"/>
                          <a:ext cx="5200" cy="3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8" name="对象 225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8695" y="6031230"/>
          <a:ext cx="2430780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1244600" imgH="419100" progId="Equation.KSEE3">
                  <p:embed/>
                </p:oleObj>
              </mc:Choice>
              <mc:Fallback>
                <p:oleObj name="" r:id="rId15" imgW="1244600" imgH="41910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08695" y="6031230"/>
                        <a:ext cx="2430780" cy="819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模拟执行器</a:t>
            </a:r>
            <a:endParaRPr lang="zh-CN" altLang="en-US" dirty="0"/>
          </a:p>
        </p:txBody>
      </p:sp>
      <p:sp>
        <p:nvSpPr>
          <p:cNvPr id="38914" name="文本框 24577"/>
          <p:cNvSpPr txBox="1"/>
          <p:nvPr/>
        </p:nvSpPr>
        <p:spPr>
          <a:xfrm>
            <a:off x="2022793" y="3627120"/>
            <a:ext cx="79216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电动执行器的功能、组成及工作原理。</a:t>
            </a:r>
            <a:endParaRPr lang="zh-CN" alt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矩形 6"/>
          <p:cNvSpPr/>
          <p:nvPr/>
        </p:nvSpPr>
        <p:spPr>
          <a:xfrm>
            <a:off x="2002155" y="4263073"/>
            <a:ext cx="8210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伺服放大器、伺服电机、减速器、位置发送器的作用。</a:t>
            </a:r>
            <a:endParaRPr lang="zh-CN" altLang="en-US" sz="24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16" name="组合 5122"/>
          <p:cNvGrpSpPr/>
          <p:nvPr/>
        </p:nvGrpSpPr>
        <p:grpSpPr>
          <a:xfrm>
            <a:off x="1449705" y="1013460"/>
            <a:ext cx="9194800" cy="2438400"/>
            <a:chOff x="0" y="0"/>
            <a:chExt cx="5280" cy="1536"/>
          </a:xfrm>
        </p:grpSpPr>
        <p:sp>
          <p:nvSpPr>
            <p:cNvPr id="38917" name="矩形 5123"/>
            <p:cNvSpPr/>
            <p:nvPr/>
          </p:nvSpPr>
          <p:spPr>
            <a:xfrm>
              <a:off x="0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给定单元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8" name="矩形 5124"/>
            <p:cNvSpPr/>
            <p:nvPr/>
          </p:nvSpPr>
          <p:spPr>
            <a:xfrm>
              <a:off x="1632" y="384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调节器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矩形 5125"/>
            <p:cNvSpPr/>
            <p:nvPr/>
          </p:nvSpPr>
          <p:spPr>
            <a:xfrm>
              <a:off x="2784" y="384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执行器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矩形 5126"/>
            <p:cNvSpPr/>
            <p:nvPr/>
          </p:nvSpPr>
          <p:spPr>
            <a:xfrm>
              <a:off x="4032" y="384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对象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矩形 5127"/>
            <p:cNvSpPr/>
            <p:nvPr/>
          </p:nvSpPr>
          <p:spPr>
            <a:xfrm>
              <a:off x="2592" y="1152"/>
              <a:ext cx="1104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流程图: 汇总连接 5128"/>
            <p:cNvSpPr/>
            <p:nvPr/>
          </p:nvSpPr>
          <p:spPr>
            <a:xfrm>
              <a:off x="1152" y="480"/>
              <a:ext cx="192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直接连接符 5129"/>
            <p:cNvSpPr/>
            <p:nvPr/>
          </p:nvSpPr>
          <p:spPr>
            <a:xfrm>
              <a:off x="816" y="57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4" name="直接连接符 5130"/>
            <p:cNvSpPr/>
            <p:nvPr/>
          </p:nvSpPr>
          <p:spPr>
            <a:xfrm>
              <a:off x="1344" y="57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5" name="直接连接符 5131"/>
            <p:cNvSpPr/>
            <p:nvPr/>
          </p:nvSpPr>
          <p:spPr>
            <a:xfrm>
              <a:off x="2448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6" name="直接连接符 5132"/>
            <p:cNvSpPr/>
            <p:nvPr/>
          </p:nvSpPr>
          <p:spPr>
            <a:xfrm>
              <a:off x="3696" y="528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7" name="直接连接符 5133"/>
            <p:cNvSpPr/>
            <p:nvPr/>
          </p:nvSpPr>
          <p:spPr>
            <a:xfrm>
              <a:off x="4896" y="52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8" name="直接连接符 5134"/>
            <p:cNvSpPr/>
            <p:nvPr/>
          </p:nvSpPr>
          <p:spPr>
            <a:xfrm>
              <a:off x="5040" y="528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9" name="直接连接符 5135"/>
            <p:cNvSpPr/>
            <p:nvPr/>
          </p:nvSpPr>
          <p:spPr>
            <a:xfrm flipH="1">
              <a:off x="3696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0" name="直接连接符 5136"/>
            <p:cNvSpPr/>
            <p:nvPr/>
          </p:nvSpPr>
          <p:spPr>
            <a:xfrm flipH="1">
              <a:off x="1248" y="1392"/>
              <a:ext cx="1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1" name="文本框 5137"/>
            <p:cNvSpPr txBox="1"/>
            <p:nvPr/>
          </p:nvSpPr>
          <p:spPr>
            <a:xfrm>
              <a:off x="816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32" name="文本框 5138"/>
            <p:cNvSpPr txBox="1"/>
            <p:nvPr/>
          </p:nvSpPr>
          <p:spPr>
            <a:xfrm>
              <a:off x="912" y="720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33" name="文本框 5139"/>
            <p:cNvSpPr txBox="1"/>
            <p:nvPr/>
          </p:nvSpPr>
          <p:spPr>
            <a:xfrm>
              <a:off x="1248" y="9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e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34" name="直接连接符 5140"/>
            <p:cNvSpPr/>
            <p:nvPr/>
          </p:nvSpPr>
          <p:spPr>
            <a:xfrm flipV="1">
              <a:off x="1248" y="6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5" name="直接连接符 5141"/>
            <p:cNvSpPr/>
            <p:nvPr/>
          </p:nvSpPr>
          <p:spPr>
            <a:xfrm>
              <a:off x="4416" y="4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6" name="文本框 5142"/>
            <p:cNvSpPr txBox="1"/>
            <p:nvPr/>
          </p:nvSpPr>
          <p:spPr>
            <a:xfrm>
              <a:off x="3744" y="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扰动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37" name="矩形 29"/>
          <p:cNvSpPr/>
          <p:nvPr/>
        </p:nvSpPr>
        <p:spPr>
          <a:xfrm>
            <a:off x="2000568" y="5491798"/>
            <a:ext cx="45815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、调节阀的选择原则。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8" name="矩形 30"/>
          <p:cNvSpPr/>
          <p:nvPr/>
        </p:nvSpPr>
        <p:spPr>
          <a:xfrm>
            <a:off x="2002155" y="4888548"/>
            <a:ext cx="61626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、阀门定位器的组成结构与工作原理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9" name="矩形 31"/>
          <p:cNvSpPr/>
          <p:nvPr/>
        </p:nvSpPr>
        <p:spPr>
          <a:xfrm>
            <a:off x="2000885" y="6114098"/>
            <a:ext cx="794226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、直线法与等百分比阀流量特性及其参数计算。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模拟执行器</a:t>
            </a:r>
            <a:endParaRPr lang="zh-CN" altLang="en-US" dirty="0"/>
          </a:p>
        </p:txBody>
      </p:sp>
      <p:grpSp>
        <p:nvGrpSpPr>
          <p:cNvPr id="13315" name="组合 8199"/>
          <p:cNvGrpSpPr/>
          <p:nvPr/>
        </p:nvGrpSpPr>
        <p:grpSpPr>
          <a:xfrm>
            <a:off x="1396048" y="3037840"/>
            <a:ext cx="8878887" cy="2571750"/>
            <a:chOff x="-50" y="-104"/>
            <a:chExt cx="5734" cy="1559"/>
          </a:xfrm>
        </p:grpSpPr>
        <p:sp>
          <p:nvSpPr>
            <p:cNvPr id="13316" name="矩形 8200"/>
            <p:cNvSpPr/>
            <p:nvPr/>
          </p:nvSpPr>
          <p:spPr>
            <a:xfrm>
              <a:off x="726" y="231"/>
              <a:ext cx="862" cy="317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伺服放大器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矩形 8201"/>
            <p:cNvSpPr/>
            <p:nvPr/>
          </p:nvSpPr>
          <p:spPr>
            <a:xfrm>
              <a:off x="3583" y="957"/>
              <a:ext cx="862" cy="317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位置发送器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矩形 8202"/>
            <p:cNvSpPr/>
            <p:nvPr/>
          </p:nvSpPr>
          <p:spPr>
            <a:xfrm>
              <a:off x="3036" y="221"/>
              <a:ext cx="681" cy="317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伺服电机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矩形 8203"/>
            <p:cNvSpPr/>
            <p:nvPr/>
          </p:nvSpPr>
          <p:spPr>
            <a:xfrm>
              <a:off x="1896" y="231"/>
              <a:ext cx="589" cy="317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操作器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矩形 8204"/>
            <p:cNvSpPr/>
            <p:nvPr/>
          </p:nvSpPr>
          <p:spPr>
            <a:xfrm>
              <a:off x="4216" y="222"/>
              <a:ext cx="681" cy="317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减速器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直接连接符 8205"/>
            <p:cNvSpPr/>
            <p:nvPr/>
          </p:nvSpPr>
          <p:spPr>
            <a:xfrm>
              <a:off x="1588" y="367"/>
              <a:ext cx="317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2" name="直接连接符 8206"/>
            <p:cNvSpPr/>
            <p:nvPr/>
          </p:nvSpPr>
          <p:spPr>
            <a:xfrm>
              <a:off x="2495" y="367"/>
              <a:ext cx="544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3" name="直接连接符 8207"/>
            <p:cNvSpPr/>
            <p:nvPr/>
          </p:nvSpPr>
          <p:spPr>
            <a:xfrm>
              <a:off x="3720" y="367"/>
              <a:ext cx="499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4" name="直接连接符 8208"/>
            <p:cNvSpPr/>
            <p:nvPr/>
          </p:nvSpPr>
          <p:spPr>
            <a:xfrm>
              <a:off x="4894" y="367"/>
              <a:ext cx="63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5" name="直接连接符 8209"/>
            <p:cNvSpPr/>
            <p:nvPr/>
          </p:nvSpPr>
          <p:spPr>
            <a:xfrm>
              <a:off x="5216" y="367"/>
              <a:ext cx="0" cy="72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6" name="直接连接符 8210"/>
            <p:cNvSpPr/>
            <p:nvPr/>
          </p:nvSpPr>
          <p:spPr>
            <a:xfrm flipH="1">
              <a:off x="4445" y="1093"/>
              <a:ext cx="771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7" name="直接连接符 8211"/>
            <p:cNvSpPr/>
            <p:nvPr/>
          </p:nvSpPr>
          <p:spPr>
            <a:xfrm flipH="1">
              <a:off x="363" y="1111"/>
              <a:ext cx="322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8" name="直接连接符 8212"/>
            <p:cNvSpPr/>
            <p:nvPr/>
          </p:nvSpPr>
          <p:spPr>
            <a:xfrm flipV="1">
              <a:off x="2177" y="548"/>
              <a:ext cx="0" cy="545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9" name="直接连接符 8213"/>
            <p:cNvSpPr/>
            <p:nvPr/>
          </p:nvSpPr>
          <p:spPr>
            <a:xfrm flipV="1">
              <a:off x="363" y="457"/>
              <a:ext cx="0" cy="636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0" name="直接连接符 8214"/>
            <p:cNvSpPr/>
            <p:nvPr/>
          </p:nvSpPr>
          <p:spPr>
            <a:xfrm>
              <a:off x="363" y="457"/>
              <a:ext cx="363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31" name="直接连接符 8215"/>
            <p:cNvSpPr/>
            <p:nvPr/>
          </p:nvSpPr>
          <p:spPr>
            <a:xfrm>
              <a:off x="272" y="321"/>
              <a:ext cx="454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32" name="矩形 8216"/>
            <p:cNvSpPr/>
            <p:nvPr/>
          </p:nvSpPr>
          <p:spPr>
            <a:xfrm>
              <a:off x="2268" y="594"/>
              <a:ext cx="40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阀位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指示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矩形 8217"/>
            <p:cNvSpPr/>
            <p:nvPr/>
          </p:nvSpPr>
          <p:spPr>
            <a:xfrm>
              <a:off x="612" y="0"/>
              <a:ext cx="1134" cy="145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矩形 8218"/>
            <p:cNvSpPr/>
            <p:nvPr/>
          </p:nvSpPr>
          <p:spPr>
            <a:xfrm>
              <a:off x="2722" y="4"/>
              <a:ext cx="2585" cy="145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文本框 8219"/>
            <p:cNvSpPr txBox="1"/>
            <p:nvPr/>
          </p:nvSpPr>
          <p:spPr>
            <a:xfrm>
              <a:off x="817" y="1183"/>
              <a:ext cx="771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放大器</a:t>
              </a:r>
              <a:endPara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文本框 8220"/>
            <p:cNvSpPr txBox="1"/>
            <p:nvPr/>
          </p:nvSpPr>
          <p:spPr>
            <a:xfrm>
              <a:off x="4490" y="1183"/>
              <a:ext cx="773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执行机构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文本框 8221"/>
            <p:cNvSpPr txBox="1"/>
            <p:nvPr/>
          </p:nvSpPr>
          <p:spPr>
            <a:xfrm>
              <a:off x="-50" y="-104"/>
              <a:ext cx="84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20mA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文本框 8222"/>
            <p:cNvSpPr txBox="1"/>
            <p:nvPr/>
          </p:nvSpPr>
          <p:spPr>
            <a:xfrm>
              <a:off x="-50" y="155"/>
              <a:ext cx="227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1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baseline="-1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文本框 8223"/>
            <p:cNvSpPr txBox="1"/>
            <p:nvPr/>
          </p:nvSpPr>
          <p:spPr>
            <a:xfrm>
              <a:off x="162" y="414"/>
              <a:ext cx="228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 baseline="-16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文本框 8224"/>
            <p:cNvSpPr txBox="1"/>
            <p:nvPr/>
          </p:nvSpPr>
          <p:spPr>
            <a:xfrm>
              <a:off x="5329" y="95"/>
              <a:ext cx="227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l-GR" altLang="en-US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endParaRPr lang="el-GR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41" name="矩形 8225"/>
            <p:cNvSpPr/>
            <p:nvPr/>
          </p:nvSpPr>
          <p:spPr>
            <a:xfrm>
              <a:off x="5280" y="436"/>
              <a:ext cx="404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0~90</a:t>
              </a:r>
              <a:r>
                <a:rPr lang="en-US" altLang="zh-CN" sz="1400" baseline="4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400" baseline="46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2" name="对象 8226"/>
            <p:cNvGraphicFramePr>
              <a:graphicFrameLocks noChangeAspect="1"/>
            </p:cNvGraphicFramePr>
            <p:nvPr/>
          </p:nvGraphicFramePr>
          <p:xfrm>
            <a:off x="1610" y="96"/>
            <a:ext cx="2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" imgW="207010" imgH="194310" progId="">
                    <p:embed/>
                  </p:oleObj>
                </mc:Choice>
                <mc:Fallback>
                  <p:oleObj name="" r:id="rId1" imgW="207010" imgH="19431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10" y="96"/>
                          <a:ext cx="272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/>
          <p:cNvSpPr txBox="1"/>
          <p:nvPr/>
        </p:nvSpPr>
        <p:spPr>
          <a:xfrm>
            <a:off x="4255770" y="6189980"/>
            <a:ext cx="2866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图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4.1  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执行器执行机构</a:t>
            </a:r>
            <a:endParaRPr lang="zh-CN" altLang="en-US" sz="2000"/>
          </a:p>
        </p:txBody>
      </p:sp>
      <p:sp>
        <p:nvSpPr>
          <p:cNvPr id="33" name="矩形 12291"/>
          <p:cNvSpPr/>
          <p:nvPr/>
        </p:nvSpPr>
        <p:spPr>
          <a:xfrm>
            <a:off x="1227455" y="865188"/>
            <a:ext cx="6189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、电动执行器执行机构如图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4.1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4" name="矩形 12291"/>
          <p:cNvSpPr/>
          <p:nvPr/>
        </p:nvSpPr>
        <p:spPr>
          <a:xfrm>
            <a:off x="1227455" y="1439545"/>
            <a:ext cx="4495800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）执行机构工作原理。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）各环节功能。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）为何采用伺服电机。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模拟执行器</a:t>
            </a:r>
            <a:endParaRPr lang="zh-CN" altLang="en-US" dirty="0"/>
          </a:p>
        </p:txBody>
      </p:sp>
      <p:sp>
        <p:nvSpPr>
          <p:cNvPr id="2" name="矩形 12291"/>
          <p:cNvSpPr/>
          <p:nvPr/>
        </p:nvSpPr>
        <p:spPr>
          <a:xfrm>
            <a:off x="1227455" y="865188"/>
            <a:ext cx="618966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、电动执行器伺服放大器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2120" y="6395085"/>
            <a:ext cx="3895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图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4.2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伺服放大器原理图</a:t>
            </a:r>
            <a:endParaRPr lang="zh-CN" altLang="en-US"/>
          </a:p>
        </p:txBody>
      </p:sp>
      <p:sp>
        <p:nvSpPr>
          <p:cNvPr id="4" name="矩形 12291"/>
          <p:cNvSpPr/>
          <p:nvPr/>
        </p:nvSpPr>
        <p:spPr>
          <a:xfrm>
            <a:off x="1227455" y="1325880"/>
            <a:ext cx="6099810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）各环节输出。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）比较器设置阈值电压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V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目的。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）电路工作原理。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718185" y="2893060"/>
          <a:ext cx="7482840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477125" imgH="3533775" progId="Paint.Picture">
                  <p:embed/>
                </p:oleObj>
              </mc:Choice>
              <mc:Fallback>
                <p:oleObj name="" r:id="rId1" imgW="7477125" imgH="3533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8185" y="2893060"/>
                        <a:ext cx="7482840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7455" y="2237105"/>
          <a:ext cx="1553845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79500" imgH="431800" progId="Equation.KSEE3">
                  <p:embed/>
                </p:oleObj>
              </mc:Choice>
              <mc:Fallback>
                <p:oleObj name="" r:id="rId3" imgW="1079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455" y="2237105"/>
                        <a:ext cx="1553845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4645" y="2237105"/>
          <a:ext cx="166814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028700" imgH="457200" progId="Equation.KSEE3">
                  <p:embed/>
                </p:oleObj>
              </mc:Choice>
              <mc:Fallback>
                <p:oleObj name="" r:id="rId5" imgW="10287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4645" y="2237105"/>
                        <a:ext cx="166814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720965" y="1224280"/>
            <a:ext cx="4010025" cy="1115695"/>
            <a:chOff x="2098" y="7875"/>
            <a:chExt cx="8414" cy="2281"/>
          </a:xfrm>
        </p:grpSpPr>
        <p:graphicFrame>
          <p:nvGraphicFramePr>
            <p:cNvPr id="18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098" y="7875"/>
            <a:ext cx="7013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7" imgW="1866900" imgH="228600" progId="Equation.KSEE3">
                    <p:embed/>
                  </p:oleObj>
                </mc:Choice>
                <mc:Fallback>
                  <p:oleObj name="" r:id="rId7" imgW="1866900" imgH="228600" progId="Equation.KSEE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98" y="7875"/>
                          <a:ext cx="7013" cy="8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098" y="8545"/>
            <a:ext cx="7712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9" imgW="1955800" imgH="228600" progId="Equation.KSEE3">
                    <p:embed/>
                  </p:oleObj>
                </mc:Choice>
                <mc:Fallback>
                  <p:oleObj name="" r:id="rId9" imgW="1955800" imgH="228600" progId="Equation.KSEE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98" y="8545"/>
                          <a:ext cx="7712" cy="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098" y="9250"/>
            <a:ext cx="8414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2120900" imgH="228600" progId="Equation.KSEE3">
                    <p:embed/>
                  </p:oleObj>
                </mc:Choice>
                <mc:Fallback>
                  <p:oleObj name="" r:id="rId11" imgW="2120900" imgH="228600" progId="Equation.KSEE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98" y="9250"/>
                          <a:ext cx="8414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89798" y="2580164"/>
          <a:ext cx="427228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3" imgW="2273300" imgH="228600" progId="Equation.KSEE3">
                  <p:embed/>
                </p:oleObj>
              </mc:Choice>
              <mc:Fallback>
                <p:oleObj name="" r:id="rId13" imgW="2273300" imgH="228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9798" y="2580164"/>
                        <a:ext cx="4272280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0433" y="3120549"/>
          <a:ext cx="427228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5" imgW="2273300" imgH="228600" progId="Equation.KSEE3">
                  <p:embed/>
                </p:oleObj>
              </mc:Choice>
              <mc:Fallback>
                <p:oleObj name="" r:id="rId15" imgW="2273300" imgH="228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0433" y="3120549"/>
                        <a:ext cx="4272280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6628" y="3671729"/>
          <a:ext cx="419989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7" imgW="2234565" imgH="228600" progId="Equation.KSEE3">
                  <p:embed/>
                </p:oleObj>
              </mc:Choice>
              <mc:Fallback>
                <p:oleObj name="" r:id="rId17" imgW="2234565" imgH="228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6628" y="3671729"/>
                        <a:ext cx="4199890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241665" y="4307840"/>
            <a:ext cx="35845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（</a:t>
            </a:r>
            <a:r>
              <a:rPr lang="en-US" altLang="zh-CN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2</a:t>
            </a:r>
            <a:r>
              <a:rPr lang="zh-CN" altLang="en-US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）设置阈值电压</a:t>
            </a:r>
            <a:r>
              <a:rPr lang="en-US" altLang="zh-CN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V</a:t>
            </a:r>
            <a:r>
              <a:rPr lang="en-US" altLang="zh-CN" sz="200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zh-CN" altLang="en-US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目的</a:t>
            </a:r>
            <a:endParaRPr lang="zh-CN" altLang="en-US" sz="2000">
              <a:ln>
                <a:noFill/>
              </a:ln>
              <a:effectLst/>
              <a:uLnTx/>
              <a:uFillTx/>
              <a:cs typeface="+mn-ea"/>
              <a:sym typeface="+mn-ea"/>
            </a:endParaRPr>
          </a:p>
          <a:p>
            <a:r>
              <a:rPr lang="zh-CN" altLang="en-US" sz="2000"/>
              <a:t>提高执行器的抗干扰能力。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8201025" y="5287010"/>
            <a:ext cx="31946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（</a:t>
            </a:r>
            <a:r>
              <a:rPr lang="en-US" altLang="zh-CN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3</a:t>
            </a:r>
            <a:r>
              <a:rPr lang="zh-CN" altLang="en-US" sz="200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）通过偏差的大小极性控制伺服电机的正反转。</a:t>
            </a:r>
            <a:endParaRPr lang="zh-CN" altLang="en-US" sz="20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5" name="Rectangle 24"/>
          <p:cNvSpPr>
            <a:spLocks noGrp="1"/>
          </p:cNvSpPr>
          <p:nvPr>
            <p:ph type="title" idx="4294967295"/>
          </p:nvPr>
        </p:nvSpPr>
        <p:spPr>
          <a:xfrm>
            <a:off x="3003550" y="223838"/>
            <a:ext cx="5588000" cy="35877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3096" name="AutoShape 25"/>
          <p:cNvSpPr/>
          <p:nvPr/>
        </p:nvSpPr>
        <p:spPr>
          <a:xfrm>
            <a:off x="280257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106" name="Text Box 51"/>
          <p:cNvSpPr txBox="1"/>
          <p:nvPr/>
        </p:nvSpPr>
        <p:spPr>
          <a:xfrm>
            <a:off x="1147445" y="865505"/>
            <a:ext cx="53270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变送器信号的传输方式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4"/>
          <p:cNvSpPr txBox="1"/>
          <p:nvPr/>
        </p:nvSpPr>
        <p:spPr>
          <a:xfrm>
            <a:off x="1147445" y="4809173"/>
            <a:ext cx="68834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思考：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仪表之间信号传输为何采用</a:t>
            </a:r>
            <a:r>
              <a:rPr kumimoji="0" lang="zh-CN" altLang="en-US" sz="2400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直流信号</a:t>
            </a:r>
            <a:r>
              <a:rPr kumimoji="0" lang="zh-CN" altLang="en-US" sz="2400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？</a:t>
            </a:r>
            <a:endParaRPr kumimoji="0" lang="zh-CN" altLang="en-US" sz="2400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5640" name="Text Box 41"/>
          <p:cNvSpPr txBox="1"/>
          <p:nvPr/>
        </p:nvSpPr>
        <p:spPr>
          <a:xfrm>
            <a:off x="2856865" y="3970655"/>
            <a:ext cx="415417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en-US" altLang="x-none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图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1.3 </a:t>
            </a:r>
            <a:r>
              <a:rPr kumimoji="0" lang="zh-CN" altLang="en-US" sz="2400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二线制直流信号传输</a:t>
            </a:r>
            <a:endParaRPr kumimoji="0" lang="zh-CN" altLang="en-US" sz="2400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33798" name="组合 3"/>
          <p:cNvGrpSpPr/>
          <p:nvPr/>
        </p:nvGrpSpPr>
        <p:grpSpPr>
          <a:xfrm>
            <a:off x="2341245" y="1387158"/>
            <a:ext cx="4567238" cy="2714625"/>
            <a:chOff x="6503" y="2091"/>
            <a:chExt cx="7502" cy="5029"/>
          </a:xfrm>
        </p:grpSpPr>
        <p:sp>
          <p:nvSpPr>
            <p:cNvPr id="33799" name="Text Box 20"/>
            <p:cNvSpPr txBox="1"/>
            <p:nvPr/>
          </p:nvSpPr>
          <p:spPr>
            <a:xfrm>
              <a:off x="10470" y="562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Text Box 21"/>
            <p:cNvSpPr txBox="1"/>
            <p:nvPr/>
          </p:nvSpPr>
          <p:spPr>
            <a:xfrm>
              <a:off x="10230" y="358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Rectangle 22"/>
            <p:cNvSpPr/>
            <p:nvPr/>
          </p:nvSpPr>
          <p:spPr>
            <a:xfrm>
              <a:off x="7350" y="3345"/>
              <a:ext cx="1800" cy="252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Rectangle 23"/>
            <p:cNvSpPr/>
            <p:nvPr/>
          </p:nvSpPr>
          <p:spPr>
            <a:xfrm>
              <a:off x="8070" y="4065"/>
              <a:ext cx="360" cy="108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Line 24"/>
            <p:cNvSpPr/>
            <p:nvPr/>
          </p:nvSpPr>
          <p:spPr>
            <a:xfrm flipV="1">
              <a:off x="8190" y="35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4" name="Line 25"/>
            <p:cNvSpPr/>
            <p:nvPr/>
          </p:nvSpPr>
          <p:spPr>
            <a:xfrm>
              <a:off x="8190" y="514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5" name="Line 26"/>
            <p:cNvSpPr/>
            <p:nvPr/>
          </p:nvSpPr>
          <p:spPr>
            <a:xfrm>
              <a:off x="8190" y="3585"/>
              <a:ext cx="18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6" name="Rectangle 27"/>
            <p:cNvSpPr/>
            <p:nvPr/>
          </p:nvSpPr>
          <p:spPr>
            <a:xfrm>
              <a:off x="9990" y="3345"/>
              <a:ext cx="1200" cy="36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Rectangle 28"/>
            <p:cNvSpPr/>
            <p:nvPr/>
          </p:nvSpPr>
          <p:spPr>
            <a:xfrm>
              <a:off x="12390" y="4065"/>
              <a:ext cx="360" cy="108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Line 29"/>
            <p:cNvSpPr/>
            <p:nvPr/>
          </p:nvSpPr>
          <p:spPr>
            <a:xfrm>
              <a:off x="11190" y="3585"/>
              <a:ext cx="13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9" name="Line 30"/>
            <p:cNvSpPr/>
            <p:nvPr/>
          </p:nvSpPr>
          <p:spPr>
            <a:xfrm>
              <a:off x="12510" y="35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0" name="Line 31"/>
            <p:cNvSpPr/>
            <p:nvPr/>
          </p:nvSpPr>
          <p:spPr>
            <a:xfrm>
              <a:off x="12510" y="514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1" name="Line 32"/>
            <p:cNvSpPr/>
            <p:nvPr/>
          </p:nvSpPr>
          <p:spPr>
            <a:xfrm>
              <a:off x="8190" y="5625"/>
              <a:ext cx="20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2" name="Line 33"/>
            <p:cNvSpPr/>
            <p:nvPr/>
          </p:nvSpPr>
          <p:spPr>
            <a:xfrm>
              <a:off x="10230" y="538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3" name="Line 34"/>
            <p:cNvSpPr/>
            <p:nvPr/>
          </p:nvSpPr>
          <p:spPr>
            <a:xfrm>
              <a:off x="10470" y="5145"/>
              <a:ext cx="0" cy="8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4" name="Line 35"/>
            <p:cNvSpPr/>
            <p:nvPr/>
          </p:nvSpPr>
          <p:spPr>
            <a:xfrm>
              <a:off x="10470" y="5625"/>
              <a:ext cx="20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5" name="Text Box 36"/>
            <p:cNvSpPr txBox="1"/>
            <p:nvPr/>
          </p:nvSpPr>
          <p:spPr>
            <a:xfrm>
              <a:off x="8310" y="406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Text Box 37"/>
            <p:cNvSpPr txBox="1"/>
            <p:nvPr/>
          </p:nvSpPr>
          <p:spPr>
            <a:xfrm>
              <a:off x="11550" y="418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Line 38"/>
            <p:cNvSpPr/>
            <p:nvPr/>
          </p:nvSpPr>
          <p:spPr>
            <a:xfrm flipH="1">
              <a:off x="11550" y="3225"/>
              <a:ext cx="9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18" name="Text Box 39"/>
            <p:cNvSpPr txBox="1"/>
            <p:nvPr/>
          </p:nvSpPr>
          <p:spPr>
            <a:xfrm>
              <a:off x="11430" y="3466"/>
              <a:ext cx="1440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Text Box 42"/>
            <p:cNvSpPr txBox="1"/>
            <p:nvPr/>
          </p:nvSpPr>
          <p:spPr>
            <a:xfrm>
              <a:off x="7880" y="2206"/>
              <a:ext cx="2400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0" name="Line 43"/>
            <p:cNvSpPr/>
            <p:nvPr/>
          </p:nvSpPr>
          <p:spPr>
            <a:xfrm flipH="1">
              <a:off x="8645" y="2885"/>
              <a:ext cx="30" cy="13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21" name="Rectangle 50"/>
            <p:cNvSpPr/>
            <p:nvPr/>
          </p:nvSpPr>
          <p:spPr>
            <a:xfrm>
              <a:off x="11622" y="3338"/>
              <a:ext cx="1800" cy="252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Text Box 51"/>
            <p:cNvSpPr txBox="1"/>
            <p:nvPr/>
          </p:nvSpPr>
          <p:spPr>
            <a:xfrm>
              <a:off x="11170" y="2091"/>
              <a:ext cx="2835" cy="8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接收仪表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3" name="Text Box 52"/>
            <p:cNvSpPr txBox="1"/>
            <p:nvPr/>
          </p:nvSpPr>
          <p:spPr>
            <a:xfrm>
              <a:off x="6503" y="5765"/>
              <a:ext cx="725" cy="1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4" name="箭头 1541"/>
            <p:cNvSpPr/>
            <p:nvPr/>
          </p:nvSpPr>
          <p:spPr>
            <a:xfrm flipV="1">
              <a:off x="7035" y="5095"/>
              <a:ext cx="965" cy="14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1204595" y="5532120"/>
            <a:ext cx="76882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无分布电感电容影响；抗干扰能力强；模数转换方便。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1387475"/>
            <a:ext cx="4337685" cy="2261235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42250" y="4009390"/>
          <a:ext cx="344741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35100" imgH="393700" progId="Equation.KSEE3">
                  <p:embed/>
                </p:oleObj>
              </mc:Choice>
              <mc:Fallback>
                <p:oleObj name="" r:id="rId2" imgW="1435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2250" y="4009390"/>
                        <a:ext cx="344741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45106" name="Text Box 51"/>
          <p:cNvSpPr txBox="1"/>
          <p:nvPr/>
        </p:nvSpPr>
        <p:spPr>
          <a:xfrm>
            <a:off x="1729105" y="865505"/>
            <a:ext cx="3208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安全栅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2436495" y="1748790"/>
          <a:ext cx="6339205" cy="314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334125" imgH="3143250" progId="Paint.Picture">
                  <p:embed/>
                </p:oleObj>
              </mc:Choice>
              <mc:Fallback>
                <p:oleObj name="" r:id="rId1" imgW="6334125" imgH="31432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6495" y="1748790"/>
                        <a:ext cx="6339205" cy="314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64565" y="5434330"/>
            <a:ext cx="1059815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>
                <a:sym typeface="+mn-ea"/>
              </a:rPr>
              <a:t>本质安全防爆系统的充要条件，危险现场使用的仪表是</a:t>
            </a:r>
            <a:r>
              <a:rPr lang="en-US" sz="2400" u="sng">
                <a:latin typeface="宋体" panose="02010600030101010101" pitchFamily="2" charset="-122"/>
                <a:sym typeface="+mn-ea"/>
              </a:rPr>
              <a:t>              </a:t>
            </a:r>
            <a:r>
              <a:rPr lang="zh-CN" sz="2400">
                <a:sym typeface="+mn-ea"/>
              </a:rPr>
              <a:t>仪表，现场仪表与非危险场所之间电路连接必须经过</a:t>
            </a:r>
            <a:r>
              <a:rPr lang="en-US" sz="2400" u="sng">
                <a:latin typeface="宋体" panose="02010600030101010101" pitchFamily="2" charset="-122"/>
                <a:sym typeface="+mn-ea"/>
              </a:rPr>
              <a:t>         </a:t>
            </a:r>
            <a:r>
              <a:rPr lang="zh-CN" sz="2400">
                <a:sym typeface="+mn-ea"/>
              </a:rPr>
              <a:t>。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992120" y="4894580"/>
            <a:ext cx="4599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图</a:t>
            </a:r>
            <a:r>
              <a:rPr lang="en-US" altLang="zh-CN" sz="2400">
                <a:sym typeface="+mn-ea"/>
              </a:rPr>
              <a:t>1.4  </a:t>
            </a:r>
            <a:r>
              <a:rPr lang="zh-CN" altLang="en-US" sz="2400">
                <a:sym typeface="+mn-ea"/>
              </a:rPr>
              <a:t>本安系统组成框图</a:t>
            </a:r>
            <a:endParaRPr lang="zh-CN" altLang="en-US" sz="240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009650" y="865505"/>
            <a:ext cx="100622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图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</a:rPr>
              <a:t>1.5 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为齐纳安全栅防爆电路，假设稳压管击穿时工作电流为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0-100mA,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调节器供电电压为</a:t>
            </a:r>
            <a:r>
              <a:rPr lang="en-US" sz="2400">
                <a:latin typeface="Calibri" panose="020F0502020204030204" charset="0"/>
                <a:ea typeface="宋体" panose="02010600030101010101" pitchFamily="2" charset="-122"/>
              </a:rPr>
              <a:t>28V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</a:rPr>
              <a:t>时。设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</a:rPr>
              <a:t>&gt;&gt;20</a:t>
            </a:r>
            <a:r>
              <a:rPr lang="en-US" altLang="zh-CN" sz="2400">
                <a:latin typeface="宋体" panose="02010600030101010101" pitchFamily="2" charset="-122"/>
              </a:rPr>
              <a:t>Ω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8130" y="4480560"/>
            <a:ext cx="36436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Calibri" panose="020F0502020204030204" charset="0"/>
                <a:sym typeface="+mn-ea"/>
              </a:rPr>
              <a:t>20</a:t>
            </a:r>
            <a:r>
              <a:rPr lang="en-US" sz="2400">
                <a:latin typeface="宋体" panose="02010600030101010101" pitchFamily="2" charset="-122"/>
                <a:sym typeface="+mn-ea"/>
              </a:rPr>
              <a:t>Ω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流过的电流为</a:t>
            </a:r>
            <a:endParaRPr lang="zh-CN" altLang="en-US" sz="240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8130" y="4940935"/>
            <a:ext cx="9523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Calibri" panose="020F0502020204030204" charset="0"/>
                <a:sym typeface="+mn-ea"/>
              </a:rPr>
              <a:t>A</a:t>
            </a:r>
            <a:r>
              <a:rPr lang="zh-CN" altLang="en-US" sz="2400">
                <a:latin typeface="Calibri" panose="020F0502020204030204" charset="0"/>
                <a:sym typeface="+mn-ea"/>
              </a:rPr>
              <a:t>、  </a:t>
            </a:r>
            <a:r>
              <a:rPr lang="en-US" altLang="zh-CN" sz="2400">
                <a:latin typeface="Calibri" panose="020F0502020204030204" charset="0"/>
                <a:sym typeface="+mn-ea"/>
              </a:rPr>
              <a:t>80</a:t>
            </a:r>
            <a:r>
              <a:rPr lang="en-US" altLang="zh-CN" sz="2400">
                <a:latin typeface="Calibri" panose="020F0502020204030204" charset="0"/>
                <a:sym typeface="+mn-ea"/>
              </a:rPr>
              <a:t>mA      </a:t>
            </a:r>
            <a:r>
              <a:rPr lang="zh-CN" sz="2400">
                <a:latin typeface="Calibri" panose="020F0502020204030204" charset="0"/>
                <a:sym typeface="+mn-ea"/>
              </a:rPr>
              <a:t>          </a:t>
            </a:r>
            <a:r>
              <a:rPr lang="en-US" altLang="zh-CN" sz="2400">
                <a:latin typeface="Calibri" panose="020F0502020204030204" charset="0"/>
                <a:sym typeface="+mn-ea"/>
              </a:rPr>
              <a:t>B</a:t>
            </a:r>
            <a:r>
              <a:rPr lang="zh-CN" altLang="en-US" sz="2400">
                <a:latin typeface="Calibri" panose="020F0502020204030204" charset="0"/>
                <a:sym typeface="+mn-ea"/>
              </a:rPr>
              <a:t>、</a:t>
            </a:r>
            <a:r>
              <a:rPr lang="en-US" sz="2400">
                <a:latin typeface="Calibri" panose="020F0502020204030204" charset="0"/>
                <a:sym typeface="+mn-ea"/>
              </a:rPr>
              <a:t>100</a:t>
            </a:r>
            <a:r>
              <a:rPr lang="en-US" sz="2400">
                <a:latin typeface="Calibri" panose="020F0502020204030204" charset="0"/>
                <a:sym typeface="+mn-ea"/>
              </a:rPr>
              <a:t>mA    </a:t>
            </a:r>
            <a:r>
              <a:rPr lang="zh-CN" sz="2400">
                <a:latin typeface="Calibri" panose="020F0502020204030204" charset="0"/>
                <a:sym typeface="+mn-ea"/>
              </a:rPr>
              <a:t>           </a:t>
            </a:r>
            <a:r>
              <a:rPr lang="en-US" altLang="zh-CN" sz="2400">
                <a:latin typeface="Calibri" panose="020F0502020204030204" charset="0"/>
                <a:sym typeface="+mn-ea"/>
              </a:rPr>
              <a:t>C</a:t>
            </a:r>
            <a:r>
              <a:rPr lang="zh-CN" altLang="en-US" sz="2400">
                <a:latin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sym typeface="+mn-ea"/>
              </a:rPr>
              <a:t>60mA</a:t>
            </a:r>
            <a:r>
              <a:rPr lang="zh-CN" sz="2400">
                <a:solidFill>
                  <a:schemeClr val="tx1"/>
                </a:solidFill>
                <a:uFillTx/>
                <a:latin typeface="Calibri" panose="020F0502020204030204" charset="0"/>
                <a:sym typeface="+mn-ea"/>
              </a:rPr>
              <a:t> </a:t>
            </a:r>
            <a:r>
              <a:rPr lang="zh-CN" sz="2400">
                <a:latin typeface="Calibri" panose="020F0502020204030204" charset="0"/>
                <a:sym typeface="+mn-ea"/>
              </a:rPr>
              <a:t>  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985770" y="1694815"/>
          <a:ext cx="5999480" cy="241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638925" imgH="2762250" progId="Paint.Picture">
                  <p:embed/>
                </p:oleObj>
              </mc:Choice>
              <mc:Fallback>
                <p:oleObj name="" r:id="rId1" imgW="6638925" imgH="27622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5770" y="1694815"/>
                        <a:ext cx="5999480" cy="241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8130" y="5563870"/>
            <a:ext cx="36436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sym typeface="+mn-ea"/>
              </a:rPr>
              <a:t>稳压管流过的电流为</a:t>
            </a:r>
            <a:endParaRPr lang="zh-CN" altLang="en-US" sz="240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8130" y="6153150"/>
            <a:ext cx="59220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Calibri" panose="020F0502020204030204" charset="0"/>
                <a:sym typeface="+mn-ea"/>
              </a:rPr>
              <a:t>A</a:t>
            </a:r>
            <a:r>
              <a:rPr lang="zh-CN" altLang="en-US" sz="2400">
                <a:latin typeface="Calibri" panose="020F0502020204030204" charset="0"/>
                <a:sym typeface="+mn-ea"/>
              </a:rPr>
              <a:t>、 </a:t>
            </a:r>
            <a:r>
              <a:rPr lang="en-US" altLang="zh-CN" sz="2400">
                <a:latin typeface="Calibri" panose="020F0502020204030204" charset="0"/>
                <a:sym typeface="+mn-ea"/>
              </a:rPr>
              <a:t>70~</a:t>
            </a:r>
            <a:r>
              <a:rPr lang="zh-CN" altLang="en-US" sz="2400">
                <a:latin typeface="Calibri" panose="020F0502020204030204" charset="0"/>
                <a:sym typeface="+mn-ea"/>
              </a:rPr>
              <a:t> </a:t>
            </a:r>
            <a:r>
              <a:rPr lang="en-US" altLang="zh-CN" sz="2400">
                <a:latin typeface="Calibri" panose="020F0502020204030204" charset="0"/>
                <a:sym typeface="+mn-ea"/>
              </a:rPr>
              <a:t>80</a:t>
            </a:r>
            <a:r>
              <a:rPr lang="en-US" altLang="zh-CN" sz="2400">
                <a:latin typeface="Calibri" panose="020F0502020204030204" charset="0"/>
                <a:sym typeface="+mn-ea"/>
              </a:rPr>
              <a:t>mA      </a:t>
            </a:r>
            <a:r>
              <a:rPr lang="zh-CN" sz="2400">
                <a:latin typeface="Calibri" panose="020F0502020204030204" charset="0"/>
                <a:sym typeface="+mn-ea"/>
              </a:rPr>
              <a:t>          </a:t>
            </a:r>
            <a:r>
              <a:rPr lang="en-US" altLang="zh-CN" sz="2400">
                <a:latin typeface="Calibri" panose="020F0502020204030204" charset="0"/>
                <a:sym typeface="+mn-ea"/>
              </a:rPr>
              <a:t>B</a:t>
            </a:r>
            <a:r>
              <a:rPr lang="zh-CN" altLang="en-US" sz="2400">
                <a:latin typeface="Calibri" panose="020F0502020204030204" charset="0"/>
                <a:sym typeface="+mn-ea"/>
              </a:rPr>
              <a:t>、</a:t>
            </a:r>
            <a:r>
              <a:rPr lang="en-US" sz="2400">
                <a:latin typeface="Calibri" panose="020F0502020204030204" charset="0"/>
                <a:sym typeface="+mn-ea"/>
              </a:rPr>
              <a:t>80~96</a:t>
            </a:r>
            <a:r>
              <a:rPr lang="en-US" sz="2400">
                <a:latin typeface="Calibri" panose="020F0502020204030204" charset="0"/>
                <a:sym typeface="+mn-ea"/>
              </a:rPr>
              <a:t>mA    </a:t>
            </a:r>
            <a:r>
              <a:rPr lang="zh-CN" sz="2400">
                <a:latin typeface="Calibri" panose="020F0502020204030204" charset="0"/>
                <a:sym typeface="+mn-ea"/>
              </a:rPr>
              <a:t>           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97935" y="4112260"/>
            <a:ext cx="417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latin typeface="Calibri" panose="020F0502020204030204" charset="0"/>
                <a:sym typeface="+mn-ea"/>
              </a:rPr>
              <a:t>图</a:t>
            </a:r>
            <a:r>
              <a:rPr lang="en-US" altLang="zh-CN" sz="2400">
                <a:latin typeface="Calibri" panose="020F0502020204030204" charset="0"/>
                <a:sym typeface="+mn-ea"/>
              </a:rPr>
              <a:t>1.5 </a:t>
            </a:r>
            <a:r>
              <a:rPr lang="zh-CN" sz="2400">
                <a:latin typeface="Calibri" panose="020F0502020204030204" charset="0"/>
                <a:sym typeface="+mn-ea"/>
              </a:rPr>
              <a:t>齐纳安全栅防爆电路</a:t>
            </a:r>
            <a:endParaRPr lang="zh-CN" altLang="en-US" sz="2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325880"/>
            <a:ext cx="6331585" cy="3352800"/>
          </a:xfrm>
          <a:prstGeom prst="rect">
            <a:avLst/>
          </a:prstGeom>
        </p:spPr>
      </p:pic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sp>
        <p:nvSpPr>
          <p:cNvPr id="7" name="Text Box 51"/>
          <p:cNvSpPr txBox="1"/>
          <p:nvPr/>
        </p:nvSpPr>
        <p:spPr>
          <a:xfrm>
            <a:off x="1479550" y="865505"/>
            <a:ext cx="4819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1.6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检测端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变压器隔离式安全栅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8365" y="4678680"/>
            <a:ext cx="41408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1.6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检测端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变压器隔离式安全栅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231505" y="1325880"/>
            <a:ext cx="2374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作用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31505" y="1992630"/>
            <a:ext cx="23749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消除电源与信号的高频干扰。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785" y="5276215"/>
          <a:ext cx="7071995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3937000" imgH="533400" progId="Equation.KSEE3">
                  <p:embed/>
                </p:oleObj>
              </mc:Choice>
              <mc:Fallback>
                <p:oleObj name="" r:id="rId2" imgW="3937000" imgH="533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2785" y="5276215"/>
                        <a:ext cx="7071995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31505" y="4403725"/>
          <a:ext cx="374205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2082800" imgH="1193800" progId="Equation.KSEE3">
                  <p:embed/>
                </p:oleObj>
              </mc:Choice>
              <mc:Fallback>
                <p:oleObj name="" r:id="rId4" imgW="2082800" imgH="1193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1505" y="4403725"/>
                        <a:ext cx="374205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Text Box 5"/>
          <p:cNvSpPr txBox="1"/>
          <p:nvPr/>
        </p:nvSpPr>
        <p:spPr>
          <a:xfrm>
            <a:off x="1825625" y="4877435"/>
            <a:ext cx="4796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1.7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执行端隔离式安全栅构成框图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322" name="Rectangle 5"/>
          <p:cNvSpPr/>
          <p:nvPr/>
        </p:nvSpPr>
        <p:spPr>
          <a:xfrm>
            <a:off x="1477645" y="865505"/>
            <a:ext cx="4290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1.7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执行端隔离式防爆栅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绪论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5350" y="1557655"/>
            <a:ext cx="6656705" cy="3147060"/>
          </a:xfrm>
          <a:prstGeom prst="rect">
            <a:avLst/>
          </a:prstGeom>
        </p:spPr>
      </p:pic>
      <p:sp>
        <p:nvSpPr>
          <p:cNvPr id="8" name="Rectangle 8"/>
          <p:cNvSpPr/>
          <p:nvPr/>
        </p:nvSpPr>
        <p:spPr>
          <a:xfrm>
            <a:off x="8731885" y="2453640"/>
            <a:ext cx="2374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作用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1885" y="3014345"/>
            <a:ext cx="23749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消除电源与信号的高频干扰。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775" y="5522595"/>
          <a:ext cx="6610350" cy="111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162300" imgH="533400" progId="Equation.KSEE3">
                  <p:embed/>
                </p:oleObj>
              </mc:Choice>
              <mc:Fallback>
                <p:oleObj name="" r:id="rId3" imgW="3162300" imgH="533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75" y="5522595"/>
                        <a:ext cx="6610350" cy="111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47990" y="4340860"/>
          <a:ext cx="374205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082800" imgH="1193800" progId="Equation.KSEE3">
                  <p:embed/>
                </p:oleObj>
              </mc:Choice>
              <mc:Fallback>
                <p:oleObj name="" r:id="rId5" imgW="2082800" imgH="1193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7990" y="4340860"/>
                        <a:ext cx="374205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grpSp>
        <p:nvGrpSpPr>
          <p:cNvPr id="23554" name="组合 11266"/>
          <p:cNvGrpSpPr/>
          <p:nvPr/>
        </p:nvGrpSpPr>
        <p:grpSpPr>
          <a:xfrm>
            <a:off x="1787208" y="1223010"/>
            <a:ext cx="8316912" cy="1871663"/>
            <a:chOff x="0" y="0"/>
            <a:chExt cx="5352" cy="1440"/>
          </a:xfrm>
        </p:grpSpPr>
        <p:sp>
          <p:nvSpPr>
            <p:cNvPr id="23555" name="矩形 11267"/>
            <p:cNvSpPr/>
            <p:nvPr/>
          </p:nvSpPr>
          <p:spPr>
            <a:xfrm>
              <a:off x="0" y="288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给定单元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6" name="矩形 11268"/>
            <p:cNvSpPr/>
            <p:nvPr/>
          </p:nvSpPr>
          <p:spPr>
            <a:xfrm>
              <a:off x="1632" y="288"/>
              <a:ext cx="816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chemeClr val="accent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调节器</a:t>
              </a:r>
              <a:endPara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矩形 11269"/>
            <p:cNvSpPr/>
            <p:nvPr/>
          </p:nvSpPr>
          <p:spPr>
            <a:xfrm>
              <a:off x="2784" y="288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矩形 11270"/>
            <p:cNvSpPr/>
            <p:nvPr/>
          </p:nvSpPr>
          <p:spPr>
            <a:xfrm>
              <a:off x="4032" y="288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被控对象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矩形 11271"/>
            <p:cNvSpPr/>
            <p:nvPr/>
          </p:nvSpPr>
          <p:spPr>
            <a:xfrm>
              <a:off x="2784" y="1104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变送器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流程图: 汇总连接 11272"/>
            <p:cNvSpPr/>
            <p:nvPr/>
          </p:nvSpPr>
          <p:spPr>
            <a:xfrm>
              <a:off x="1152" y="384"/>
              <a:ext cx="192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直接连接符 11273"/>
            <p:cNvSpPr/>
            <p:nvPr/>
          </p:nvSpPr>
          <p:spPr>
            <a:xfrm>
              <a:off x="816" y="480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62" name="直接连接符 11274"/>
            <p:cNvSpPr/>
            <p:nvPr/>
          </p:nvSpPr>
          <p:spPr>
            <a:xfrm>
              <a:off x="1344" y="48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63" name="直接连接符 11275"/>
            <p:cNvSpPr/>
            <p:nvPr/>
          </p:nvSpPr>
          <p:spPr>
            <a:xfrm>
              <a:off x="2448" y="43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64" name="直接连接符 11276"/>
            <p:cNvSpPr/>
            <p:nvPr/>
          </p:nvSpPr>
          <p:spPr>
            <a:xfrm>
              <a:off x="3696" y="43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65" name="直接连接符 11277"/>
            <p:cNvSpPr/>
            <p:nvPr/>
          </p:nvSpPr>
          <p:spPr>
            <a:xfrm>
              <a:off x="4992" y="432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66" name="直接连接符 11278"/>
            <p:cNvSpPr/>
            <p:nvPr/>
          </p:nvSpPr>
          <p:spPr>
            <a:xfrm flipH="1">
              <a:off x="3696" y="1296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67" name="直接连接符 11279"/>
            <p:cNvSpPr/>
            <p:nvPr/>
          </p:nvSpPr>
          <p:spPr>
            <a:xfrm flipH="1">
              <a:off x="1248" y="1296"/>
              <a:ext cx="15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68" name="文本框 11280"/>
            <p:cNvSpPr txBox="1"/>
            <p:nvPr/>
          </p:nvSpPr>
          <p:spPr>
            <a:xfrm>
              <a:off x="816" y="0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9" name="文本框 11281"/>
            <p:cNvSpPr txBox="1"/>
            <p:nvPr/>
          </p:nvSpPr>
          <p:spPr>
            <a:xfrm>
              <a:off x="912" y="624"/>
              <a:ext cx="432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70" name="文本框 11282"/>
            <p:cNvSpPr txBox="1"/>
            <p:nvPr/>
          </p:nvSpPr>
          <p:spPr>
            <a:xfrm>
              <a:off x="1248" y="0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e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71" name="直接连接符 11283"/>
            <p:cNvSpPr/>
            <p:nvPr/>
          </p:nvSpPr>
          <p:spPr>
            <a:xfrm flipV="1">
              <a:off x="1270" y="571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72" name="直接连接符 11284"/>
            <p:cNvSpPr/>
            <p:nvPr/>
          </p:nvSpPr>
          <p:spPr>
            <a:xfrm>
              <a:off x="4875" y="435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23573" name="文本框 11285"/>
            <p:cNvSpPr txBox="1"/>
            <p:nvPr/>
          </p:nvSpPr>
          <p:spPr>
            <a:xfrm>
              <a:off x="4920" y="71"/>
              <a:ext cx="432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Y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74" name="文本框 11286"/>
          <p:cNvSpPr txBox="1"/>
          <p:nvPr/>
        </p:nvSpPr>
        <p:spPr>
          <a:xfrm>
            <a:off x="1930083" y="3599498"/>
            <a:ext cx="7850187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1、P、I、D调节规律及其特点。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2、P、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、PD调节参数计算。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基型调节器电路分析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电路实现功能，输入输出关系。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4、PI积分饱和原因、消除方法、</a:t>
            </a:r>
            <a:r>
              <a: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抗积分饱和电路分析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6" name="AutoShape 25"/>
          <p:cNvSpPr/>
          <p:nvPr/>
        </p:nvSpPr>
        <p:spPr>
          <a:xfrm>
            <a:off x="2991803" y="0"/>
            <a:ext cx="936625" cy="865188"/>
          </a:xfrm>
          <a:prstGeom prst="flowChartDecision">
            <a:avLst/>
          </a:prstGeom>
          <a:gradFill rotWithShape="1">
            <a:gsLst>
              <a:gs pos="0">
                <a:srgbClr val="3366FF"/>
              </a:gs>
              <a:gs pos="100000">
                <a:srgbClr val="182F76"/>
              </a:gs>
            </a:gsLst>
            <a:path path="shape">
              <a:fillToRect l="50000" t="50000" r="50000" b="50000"/>
            </a:path>
            <a:tileRect/>
          </a:gradFill>
          <a:ln w="76200" cap="flat" cmpd="tri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Rectangle 24"/>
          <p:cNvSpPr>
            <a:spLocks noGrp="1"/>
          </p:cNvSpPr>
          <p:nvPr/>
        </p:nvSpPr>
        <p:spPr>
          <a:xfrm>
            <a:off x="4455160" y="172085"/>
            <a:ext cx="4153535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模拟调节器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1612265"/>
            <a:ext cx="7479665" cy="4256405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1477645" y="865505"/>
            <a:ext cx="4290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DDZ-III 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模拟调节器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1555" y="6092190"/>
            <a:ext cx="4097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图 </a:t>
            </a:r>
            <a:r>
              <a:rPr 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2.1 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DDZ-III 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调节器组成框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endParaRPr lang="zh-CN" altLang="en-US"/>
          </a:p>
        </p:txBody>
      </p:sp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REFSHAPE" val="742961012"/>
  <p:tag name="KSO_WM_UNIT_PLACING_PICTURE_USER_VIEWPORT" val="{&quot;height&quot;:6360,&quot;width&quot;:1345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2432</Words>
  <Application>WPS 演示</Application>
  <PresentationFormat>全屏显示(4:3)</PresentationFormat>
  <Paragraphs>537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93</vt:i4>
      </vt:variant>
      <vt:variant>
        <vt:lpstr>幻灯片标题</vt:lpstr>
      </vt:variant>
      <vt:variant>
        <vt:i4>26</vt:i4>
      </vt:variant>
    </vt:vector>
  </HeadingPairs>
  <TitlesOfParts>
    <vt:vector size="128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默认设计模板</vt:lpstr>
      <vt:lpstr>Equation.KSEE3</vt:lpstr>
      <vt:lpstr>Equation.KSEE3</vt:lpstr>
      <vt:lpstr>Equation.KSEE3</vt:lpstr>
      <vt:lpstr>Paint.Picture</vt:lpstr>
      <vt:lpstr>Equation.KSEE3</vt:lpstr>
      <vt:lpstr>Equation.KSEE3</vt:lpstr>
      <vt:lpstr>Paint.Picture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Paint.Picture</vt:lpstr>
      <vt:lpstr>Equation.3</vt:lpstr>
      <vt:lpstr>Equation.3</vt:lpstr>
      <vt:lpstr>Paint.Picture</vt:lpstr>
      <vt:lpstr>Equation.3</vt:lpstr>
      <vt:lpstr>Paint.Picture</vt:lpstr>
      <vt:lpstr>Equation.KSEE3</vt:lpstr>
      <vt:lpstr>Paint.Picture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绪论</vt:lpstr>
      <vt:lpstr>绪论</vt:lpstr>
      <vt:lpstr>绪论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/>
  <cp:lastModifiedBy>齐皓</cp:lastModifiedBy>
  <cp:revision>121</cp:revision>
  <dcterms:created xsi:type="dcterms:W3CDTF">2018-02-23T07:03:00Z</dcterms:created>
  <dcterms:modified xsi:type="dcterms:W3CDTF">2020-05-13T09:50:41Z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