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14"/>
  </p:notesMasterIdLst>
  <p:sldIdLst>
    <p:sldId id="533" r:id="rId10"/>
    <p:sldId id="800" r:id="rId11"/>
    <p:sldId id="801" r:id="rId12"/>
    <p:sldId id="802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1506" y="-84"/>
      </p:cViewPr>
      <p:guideLst>
        <p:guide orient="horz" pos="2185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日期占位符 2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algn="r"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8" name="幻灯片图像占位符 3"/>
          <p:cNvSpPr>
            <a:spLocks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9221" name="备注占位符 4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2" name="页脚占位符 5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灯片编号占位符 6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260350"/>
            <a:ext cx="2743200" cy="55610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260350"/>
            <a:ext cx="8070573" cy="55610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1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advClick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图片1"/>
          <p:cNvPicPr>
            <a:picLocks noChangeAspect="1"/>
          </p:cNvPicPr>
          <p:nvPr userDrawn="1"/>
        </p:nvPicPr>
        <p:blipFill>
          <a:blip r:embed="rId12">
            <a:lum bright="12000"/>
          </a:blip>
          <a:srcRect t="22249" b="6903"/>
          <a:stretch>
            <a:fillRect/>
          </a:stretch>
        </p:blipFill>
        <p:spPr>
          <a:xfrm>
            <a:off x="0" y="476250"/>
            <a:ext cx="12192000" cy="59769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Text Box 3"/>
          <p:cNvGrpSpPr/>
          <p:nvPr userDrawn="1"/>
        </p:nvGrpSpPr>
        <p:grpSpPr>
          <a:xfrm>
            <a:off x="-4762" y="-4762"/>
            <a:ext cx="12206816" cy="711200"/>
            <a:chOff x="0" y="0"/>
            <a:chExt cx="5768" cy="449"/>
          </a:xfrm>
        </p:grpSpPr>
        <p:pic>
          <p:nvPicPr>
            <p:cNvPr id="1028" name="Text Box 3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8" cy="4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69" name="文本框 1028"/>
            <p:cNvSpPr txBox="1">
              <a:spLocks noChangeArrowheads="1"/>
            </p:cNvSpPr>
            <p:nvPr/>
          </p:nvSpPr>
          <p:spPr bwMode="auto">
            <a:xfrm>
              <a:off x="4" y="4"/>
              <a:ext cx="5760" cy="34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0" name="Rectangle 4"/>
          <p:cNvSpPr>
            <a:spLocks noGrp="1"/>
          </p:cNvSpPr>
          <p:nvPr>
            <p:ph type="body"/>
          </p:nvPr>
        </p:nvSpPr>
        <p:spPr>
          <a:xfrm>
            <a:off x="719667" y="1628775"/>
            <a:ext cx="10972800" cy="4192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858000"/>
            <a:ext cx="12192000" cy="0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Line 6"/>
          <p:cNvSpPr>
            <a:spLocks noChangeShapeType="1"/>
          </p:cNvSpPr>
          <p:nvPr/>
        </p:nvSpPr>
        <p:spPr bwMode="auto">
          <a:xfrm>
            <a:off x="0" y="0"/>
            <a:ext cx="12192000" cy="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851650"/>
            <a:ext cx="12192000" cy="635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-38100" y="765175"/>
            <a:ext cx="12230100" cy="0"/>
          </a:xfrm>
          <a:prstGeom prst="line">
            <a:avLst/>
          </a:prstGeom>
          <a:noFill/>
          <a:ln w="101600">
            <a:solidFill>
              <a:srgbClr val="FFCC00">
                <a:alpha val="67842"/>
              </a:srgbClr>
            </a:solidFill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V="1">
            <a:off x="-38100" y="692150"/>
            <a:ext cx="12230100" cy="1588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0"/>
          <p:cNvSpPr>
            <a:spLocks noGrp="1"/>
          </p:cNvSpPr>
          <p:nvPr>
            <p:ph type="title"/>
          </p:nvPr>
        </p:nvSpPr>
        <p:spPr>
          <a:xfrm>
            <a:off x="1678517" y="260350"/>
            <a:ext cx="8257116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037" name="Group 11"/>
          <p:cNvGrpSpPr/>
          <p:nvPr userDrawn="1"/>
        </p:nvGrpSpPr>
        <p:grpSpPr>
          <a:xfrm>
            <a:off x="-84667" y="1196975"/>
            <a:ext cx="12276667" cy="647700"/>
            <a:chOff x="0" y="0"/>
            <a:chExt cx="5805" cy="408"/>
          </a:xfrm>
        </p:grpSpPr>
        <p:sp>
          <p:nvSpPr>
            <p:cNvPr id="1063" name="Line 12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4" name="Line 13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" name="Line 14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" name="Line 15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7" name="Line 16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Line 17"/>
          <p:cNvSpPr>
            <a:spLocks noChangeShapeType="1"/>
          </p:cNvSpPr>
          <p:nvPr/>
        </p:nvSpPr>
        <p:spPr bwMode="auto">
          <a:xfrm>
            <a:off x="46567" y="2205038"/>
            <a:ext cx="12192000" cy="0"/>
          </a:xfrm>
          <a:prstGeom prst="line">
            <a:avLst/>
          </a:prstGeom>
          <a:noFill/>
          <a:ln w="3175" cap="rnd">
            <a:solidFill>
              <a:schemeClr val="bg1"/>
            </a:solidFill>
            <a:prstDash val="sysDot"/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Line 18"/>
          <p:cNvSpPr>
            <a:spLocks noChangeShapeType="1"/>
          </p:cNvSpPr>
          <p:nvPr/>
        </p:nvSpPr>
        <p:spPr bwMode="auto">
          <a:xfrm>
            <a:off x="-38100" y="2708275"/>
            <a:ext cx="12181417" cy="0"/>
          </a:xfrm>
          <a:prstGeom prst="line">
            <a:avLst/>
          </a:prstGeom>
          <a:noFill/>
          <a:ln w="3175" cap="rnd">
            <a:solidFill>
              <a:schemeClr val="bg1"/>
            </a:solidFill>
            <a:prstDash val="sysDot"/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5" name="Group 19"/>
          <p:cNvGrpSpPr/>
          <p:nvPr userDrawn="1"/>
        </p:nvGrpSpPr>
        <p:grpSpPr>
          <a:xfrm>
            <a:off x="-38100" y="2925763"/>
            <a:ext cx="12276667" cy="647700"/>
            <a:chOff x="0" y="0"/>
            <a:chExt cx="5805" cy="408"/>
          </a:xfrm>
        </p:grpSpPr>
        <p:sp>
          <p:nvSpPr>
            <p:cNvPr id="1058" name="Line 20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Line 21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Line 22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Line 23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Line 24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51" name="Group 25"/>
          <p:cNvGrpSpPr/>
          <p:nvPr userDrawn="1"/>
        </p:nvGrpSpPr>
        <p:grpSpPr>
          <a:xfrm>
            <a:off x="-35983" y="3789363"/>
            <a:ext cx="12276667" cy="647700"/>
            <a:chOff x="0" y="0"/>
            <a:chExt cx="5805" cy="408"/>
          </a:xfrm>
        </p:grpSpPr>
        <p:sp>
          <p:nvSpPr>
            <p:cNvPr id="1053" name="Line 26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Line 27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Line 28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Line 29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Line 30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31"/>
          <p:cNvGrpSpPr/>
          <p:nvPr userDrawn="1"/>
        </p:nvGrpSpPr>
        <p:grpSpPr>
          <a:xfrm>
            <a:off x="-35983" y="5013325"/>
            <a:ext cx="12276667" cy="647700"/>
            <a:chOff x="0" y="0"/>
            <a:chExt cx="5805" cy="408"/>
          </a:xfrm>
        </p:grpSpPr>
        <p:sp>
          <p:nvSpPr>
            <p:cNvPr id="1048" name="Line 32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Line 33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Line 34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Line 35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Line 36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37"/>
          <p:cNvGrpSpPr/>
          <p:nvPr userDrawn="1"/>
        </p:nvGrpSpPr>
        <p:grpSpPr>
          <a:xfrm>
            <a:off x="-84667" y="5661025"/>
            <a:ext cx="12276667" cy="647700"/>
            <a:chOff x="0" y="0"/>
            <a:chExt cx="5805" cy="408"/>
          </a:xfrm>
        </p:grpSpPr>
        <p:sp>
          <p:nvSpPr>
            <p:cNvPr id="1043" name="Line 38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Line 39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Line 41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Line 42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Picture 43" descr="banner01"/>
          <p:cNvPicPr>
            <a:picLocks noChangeAspect="1"/>
          </p:cNvPicPr>
          <p:nvPr userDrawn="1"/>
        </p:nvPicPr>
        <p:blipFill>
          <a:blip r:embed="rId14">
            <a:lum bright="91998" contrast="41999"/>
          </a:blip>
          <a:srcRect l="2313" t="-11906" r="80125"/>
          <a:stretch>
            <a:fillRect/>
          </a:stretch>
        </p:blipFill>
        <p:spPr>
          <a:xfrm>
            <a:off x="0" y="5178425"/>
            <a:ext cx="2063751" cy="11858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日期占位符 1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3" name="页脚占位符 2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4" name="灯片编号占位符 3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Group 4"/>
          <p:cNvGrpSpPr/>
          <p:nvPr userDrawn="1"/>
        </p:nvGrpSpPr>
        <p:grpSpPr>
          <a:xfrm>
            <a:off x="609600" y="376238"/>
            <a:ext cx="1479551" cy="841375"/>
            <a:chOff x="0" y="0"/>
            <a:chExt cx="1747" cy="1324"/>
          </a:xfrm>
        </p:grpSpPr>
        <p:sp>
          <p:nvSpPr>
            <p:cNvPr id="3080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079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81" name="日期占位符 8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82" name="页脚占位符 9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83" name="灯片编号占位符 10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2"/>
          <p:cNvGrpSpPr/>
          <p:nvPr userDrawn="1"/>
        </p:nvGrpSpPr>
        <p:grpSpPr>
          <a:xfrm>
            <a:off x="3937000" y="2784475"/>
            <a:ext cx="543984" cy="406400"/>
            <a:chOff x="0" y="0"/>
            <a:chExt cx="642" cy="642"/>
          </a:xfrm>
        </p:grpSpPr>
        <p:sp>
          <p:nvSpPr>
            <p:cNvPr id="2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642" cy="642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" name="AutoShape 4"/>
            <p:cNvSpPr>
              <a:spLocks noChangeArrowheads="1"/>
            </p:cNvSpPr>
            <p:nvPr/>
          </p:nvSpPr>
          <p:spPr bwMode="auto">
            <a:xfrm rot="5400000">
              <a:off x="0" y="0"/>
              <a:ext cx="321" cy="321"/>
            </a:xfrm>
            <a:prstGeom prst="rtTriangle">
              <a:avLst/>
            </a:prstGeom>
            <a:solidFill>
              <a:srgbClr val="333333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 rot="-5400000">
              <a:off x="303" y="303"/>
              <a:ext cx="321" cy="321"/>
            </a:xfrm>
            <a:prstGeom prst="rtTriangle">
              <a:avLst/>
            </a:prstGeom>
            <a:solidFill>
              <a:srgbClr val="333333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2" name="Group 6"/>
          <p:cNvGrpSpPr/>
          <p:nvPr userDrawn="1"/>
        </p:nvGrpSpPr>
        <p:grpSpPr>
          <a:xfrm>
            <a:off x="3848100" y="2717800"/>
            <a:ext cx="543984" cy="407988"/>
            <a:chOff x="0" y="0"/>
            <a:chExt cx="642" cy="642"/>
          </a:xfrm>
        </p:grpSpPr>
        <p:sp>
          <p:nvSpPr>
            <p:cNvPr id="4105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642" cy="642"/>
            </a:xfrm>
            <a:prstGeom prst="roundRect">
              <a:avLst>
                <a:gd name="adj" fmla="val 16667"/>
              </a:avLst>
            </a:prstGeom>
            <a:solidFill>
              <a:srgbClr val="FC3159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6" name="AutoShape 8"/>
            <p:cNvSpPr>
              <a:spLocks noChangeArrowheads="1"/>
            </p:cNvSpPr>
            <p:nvPr/>
          </p:nvSpPr>
          <p:spPr bwMode="auto">
            <a:xfrm rot="5400000">
              <a:off x="0" y="0"/>
              <a:ext cx="321" cy="321"/>
            </a:xfrm>
            <a:prstGeom prst="rtTriangl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7" name="AutoShape 9"/>
            <p:cNvSpPr>
              <a:spLocks noChangeArrowheads="1"/>
            </p:cNvSpPr>
            <p:nvPr/>
          </p:nvSpPr>
          <p:spPr bwMode="auto">
            <a:xfrm rot="-5400000">
              <a:off x="303" y="303"/>
              <a:ext cx="321" cy="321"/>
            </a:xfrm>
            <a:prstGeom prst="rtTriangl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日期占位符 11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09" name="页脚占位符 12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10" name="灯片编号占位符 13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Group 4"/>
          <p:cNvGrpSpPr/>
          <p:nvPr userDrawn="1"/>
        </p:nvGrpSpPr>
        <p:grpSpPr>
          <a:xfrm>
            <a:off x="609600" y="376238"/>
            <a:ext cx="1479551" cy="841375"/>
            <a:chOff x="0" y="0"/>
            <a:chExt cx="1747" cy="1324"/>
          </a:xfrm>
        </p:grpSpPr>
        <p:sp>
          <p:nvSpPr>
            <p:cNvPr id="5128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5127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9" name="日期占位符 9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30" name="页脚占位符 10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31" name="灯片编号占位符 11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矩形 3" descr="#wm#_57_17_*Z"/>
          <p:cNvSpPr>
            <a:spLocks noChangeArrowheads="1"/>
          </p:cNvSpPr>
          <p:nvPr/>
        </p:nvSpPr>
        <p:spPr bwMode="auto">
          <a:xfrm>
            <a:off x="6578600" y="5408613"/>
            <a:ext cx="3479800" cy="252413"/>
          </a:xfrm>
          <a:prstGeom prst="rect">
            <a:avLst/>
          </a:prstGeom>
          <a:blipFill dpi="0" rotWithShape="0">
            <a:blip r:embed="rId12" cstate="print"/>
            <a:srcRect/>
            <a:tile tx="0" ty="0" sx="100000" sy="100000" flip="none" algn="tl"/>
          </a:blipFill>
          <a:ln w="9525">
            <a:noFill/>
            <a:miter lim="800000"/>
          </a:ln>
        </p:spPr>
        <p:txBody>
          <a:bodyPr lIns="67626" tIns="35241" rIns="67626" bIns="35241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47" name="矩形 3" descr="#wm#_57_17_*Z"/>
          <p:cNvSpPr>
            <a:spLocks noChangeArrowheads="1"/>
          </p:cNvSpPr>
          <p:nvPr/>
        </p:nvSpPr>
        <p:spPr bwMode="auto">
          <a:xfrm>
            <a:off x="2114551" y="5408613"/>
            <a:ext cx="3481917" cy="252413"/>
          </a:xfrm>
          <a:prstGeom prst="rect">
            <a:avLst/>
          </a:prstGeom>
          <a:blipFill dpi="0" rotWithShape="0">
            <a:blip r:embed="rId12" cstate="print"/>
            <a:srcRect/>
            <a:tile tx="0" ty="0" sx="100000" sy="100000" flip="none" algn="tl"/>
          </a:blipFill>
          <a:ln w="9525">
            <a:noFill/>
            <a:miter lim="800000"/>
          </a:ln>
        </p:spPr>
        <p:txBody>
          <a:bodyPr lIns="67626" tIns="35241" rIns="67626" bIns="35241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6148" name="Group 4"/>
          <p:cNvGrpSpPr/>
          <p:nvPr userDrawn="1"/>
        </p:nvGrpSpPr>
        <p:grpSpPr>
          <a:xfrm>
            <a:off x="609600" y="376238"/>
            <a:ext cx="1479551" cy="841375"/>
            <a:chOff x="0" y="0"/>
            <a:chExt cx="1747" cy="1324"/>
          </a:xfrm>
        </p:grpSpPr>
        <p:sp>
          <p:nvSpPr>
            <p:cNvPr id="6154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6153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55" name="日期占位符 6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6" name="页脚占位符 7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7" name="灯片编号占位符 15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Group 2"/>
          <p:cNvGrpSpPr/>
          <p:nvPr/>
        </p:nvGrpSpPr>
        <p:grpSpPr>
          <a:xfrm>
            <a:off x="3822700" y="1460500"/>
            <a:ext cx="4544484" cy="3408363"/>
            <a:chOff x="0" y="0"/>
            <a:chExt cx="5369" cy="5369"/>
          </a:xfrm>
        </p:grpSpPr>
        <p:pic>
          <p:nvPicPr>
            <p:cNvPr id="7171" name="Picture 3" descr="未标题-1_03_03"/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5369" cy="5369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7172" name="AutoShape 4"/>
            <p:cNvCxnSpPr/>
            <p:nvPr userDrawn="1"/>
          </p:nvCxnSpPr>
          <p:spPr>
            <a:xfrm flipH="1">
              <a:off x="3696" y="840"/>
              <a:ext cx="927" cy="960"/>
            </a:xfrm>
            <a:prstGeom prst="straightConnector1">
              <a:avLst/>
            </a:prstGeom>
            <a:ln w="9525" cap="flat" cmpd="sng">
              <a:solidFill>
                <a:srgbClr val="333333"/>
              </a:solidFill>
              <a:prstDash val="solid"/>
              <a:bevel/>
              <a:headEnd type="none" w="med" len="med"/>
              <a:tailEnd type="oval" w="sm" len="sm"/>
            </a:ln>
          </p:spPr>
        </p:cxnSp>
        <p:cxnSp>
          <p:nvCxnSpPr>
            <p:cNvPr id="7173" name="AutoShape 5"/>
            <p:cNvCxnSpPr/>
            <p:nvPr userDrawn="1"/>
          </p:nvCxnSpPr>
          <p:spPr>
            <a:xfrm flipV="1">
              <a:off x="709" y="3614"/>
              <a:ext cx="870" cy="900"/>
            </a:xfrm>
            <a:prstGeom prst="straightConnector1">
              <a:avLst/>
            </a:prstGeom>
            <a:ln w="9525" cap="flat" cmpd="sng">
              <a:solidFill>
                <a:srgbClr val="FC3159"/>
              </a:solidFill>
              <a:prstDash val="solid"/>
              <a:bevel/>
              <a:headEnd type="none" w="med" len="med"/>
              <a:tailEnd type="oval" w="sm" len="sm"/>
            </a:ln>
          </p:spPr>
        </p:cxnSp>
      </p:grpSp>
      <p:grpSp>
        <p:nvGrpSpPr>
          <p:cNvPr id="7174" name="Group 8"/>
          <p:cNvGrpSpPr/>
          <p:nvPr/>
        </p:nvGrpSpPr>
        <p:grpSpPr>
          <a:xfrm>
            <a:off x="4233" y="6611938"/>
            <a:ext cx="12198351" cy="246062"/>
            <a:chOff x="0" y="0"/>
            <a:chExt cx="14408" cy="389"/>
          </a:xfrm>
        </p:grpSpPr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80" name="日期占位符 1"/>
          <p:cNvSpPr>
            <a:spLocks noGrp="1"/>
          </p:cNvSpPr>
          <p:nvPr>
            <p:ph type="dt" sz="half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81" name="页脚占位符 2"/>
          <p:cNvSpPr>
            <a:spLocks noGrp="1"/>
          </p:cNvSpPr>
          <p:nvPr>
            <p:ph type="ftr" sz="quarter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82" name="灯片编号占位符 3"/>
          <p:cNvSpPr>
            <a:spLocks noGrp="1"/>
          </p:cNvSpPr>
          <p:nvPr>
            <p:ph type="sldNum" sz="quarter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194" name="Group 4"/>
          <p:cNvGrpSpPr/>
          <p:nvPr userDrawn="1"/>
        </p:nvGrpSpPr>
        <p:grpSpPr>
          <a:xfrm>
            <a:off x="609600" y="376238"/>
            <a:ext cx="1479551" cy="841375"/>
            <a:chOff x="0" y="0"/>
            <a:chExt cx="1747" cy="1324"/>
          </a:xfrm>
        </p:grpSpPr>
        <p:sp>
          <p:nvSpPr>
            <p:cNvPr id="8200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8199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201" name="日期占位符 4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202" name="页脚占位符 5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203" name="灯片编号占位符 6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66360" y="127000"/>
            <a:ext cx="279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过程控制仪表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56030" y="948690"/>
            <a:ext cx="7366000" cy="2519680"/>
            <a:chOff x="1978" y="1494"/>
            <a:chExt cx="11600" cy="3968"/>
          </a:xfrm>
        </p:grpSpPr>
        <p:sp>
          <p:nvSpPr>
            <p:cNvPr id="100" name="文本框 99"/>
            <p:cNvSpPr txBox="1"/>
            <p:nvPr/>
          </p:nvSpPr>
          <p:spPr>
            <a:xfrm>
              <a:off x="1978" y="1494"/>
              <a:ext cx="116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1</a:t>
              </a:r>
              <a:r>
                <a:rPr lang="zh-CN" altLang="en-US" sz="2400">
                  <a:ea typeface="宋体" panose="02010600030101010101" pitchFamily="2" charset="-122"/>
                </a:rPr>
                <a:t>、</a:t>
              </a:r>
              <a:r>
                <a:rPr lang="zh-CN" sz="2400">
                  <a:ea typeface="宋体" panose="02010600030101010101" pitchFamily="2" charset="-122"/>
                </a:rPr>
                <a:t>III型过程控制仪表之间标准联络信号范围为</a:t>
              </a:r>
              <a:endParaRPr lang="zh-CN" altLang="en-US" sz="24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978" y="2583"/>
              <a:ext cx="755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A</a:t>
              </a:r>
              <a:r>
                <a:rPr lang="zh-CN" altLang="en-US" sz="2400">
                  <a:ea typeface="宋体" panose="02010600030101010101" pitchFamily="2" charset="-122"/>
                </a:rPr>
                <a:t>、</a:t>
              </a:r>
              <a:r>
                <a:rPr lang="en-US" altLang="zh-CN" sz="2400">
                  <a:ea typeface="宋体" panose="02010600030101010101" pitchFamily="2" charset="-122"/>
                </a:rPr>
                <a:t>0~10mA ,0~2V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78" y="3627"/>
              <a:ext cx="755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zh-CN" altLang="en-US" sz="2400">
                  <a:ea typeface="宋体" panose="02010600030101010101" pitchFamily="2" charset="-122"/>
                </a:rPr>
                <a:t>、</a:t>
              </a:r>
              <a:r>
                <a:rPr lang="en-US" altLang="zh-CN" sz="2400">
                  <a:ea typeface="宋体" panose="02010600030101010101" pitchFamily="2" charset="-122"/>
                </a:rPr>
                <a:t>4~20mA ,1~5V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78" y="4738"/>
              <a:ext cx="755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C</a:t>
              </a:r>
              <a:r>
                <a:rPr lang="zh-CN" altLang="en-US" sz="2400">
                  <a:ea typeface="宋体" panose="02010600030101010101" pitchFamily="2" charset="-122"/>
                </a:rPr>
                <a:t>、</a:t>
              </a:r>
              <a:r>
                <a:rPr lang="en-US" altLang="zh-CN" sz="2400">
                  <a:ea typeface="宋体" panose="02010600030101010101" pitchFamily="2" charset="-122"/>
                </a:rPr>
                <a:t>1~10mA ,0~5V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6030" y="3883660"/>
            <a:ext cx="9257030" cy="2632710"/>
            <a:chOff x="1978" y="6116"/>
            <a:chExt cx="14578" cy="4146"/>
          </a:xfrm>
        </p:grpSpPr>
        <p:sp>
          <p:nvSpPr>
            <p:cNvPr id="6" name="文本框 5"/>
            <p:cNvSpPr txBox="1"/>
            <p:nvPr/>
          </p:nvSpPr>
          <p:spPr>
            <a:xfrm>
              <a:off x="1978" y="6116"/>
              <a:ext cx="1457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2</a:t>
              </a:r>
              <a:r>
                <a:rPr lang="zh-CN" altLang="en-US" sz="2400">
                  <a:ea typeface="宋体" panose="02010600030101010101" pitchFamily="2" charset="-122"/>
                </a:rPr>
                <a:t>、</a:t>
              </a:r>
              <a:r>
                <a:rPr lang="zh-CN" sz="2400">
                  <a:ea typeface="宋体" panose="02010600030101010101" pitchFamily="2" charset="-122"/>
                </a:rPr>
                <a:t>生产过程对过程控制系统（仪表）有几点要求，即</a:t>
              </a:r>
              <a:endParaRPr lang="zh-CN" altLang="en-US" sz="2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01" y="7383"/>
              <a:ext cx="755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A</a:t>
              </a:r>
              <a:r>
                <a:rPr lang="zh-CN" altLang="en-US" sz="2400">
                  <a:ea typeface="宋体" panose="02010600030101010101" pitchFamily="2" charset="-122"/>
                </a:rPr>
                <a:t>、安全性、时效性、经济性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01" y="8427"/>
              <a:ext cx="755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zh-CN" altLang="en-US" sz="2400">
                  <a:ea typeface="宋体" panose="02010600030101010101" pitchFamily="2" charset="-122"/>
                </a:rPr>
                <a:t>、安全性、经济性、灵活性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01" y="9538"/>
              <a:ext cx="975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C</a:t>
              </a:r>
              <a:r>
                <a:rPr lang="zh-CN" altLang="en-US" sz="2400">
                  <a:ea typeface="宋体" panose="02010600030101010101" pitchFamily="2" charset="-122"/>
                </a:rPr>
                <a:t>、安全性、经济性、可靠性稳定性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66360" y="127000"/>
            <a:ext cx="279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过程控制仪表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47090" y="976630"/>
            <a:ext cx="9257030" cy="2632710"/>
            <a:chOff x="1334" y="1538"/>
            <a:chExt cx="14578" cy="4146"/>
          </a:xfrm>
        </p:grpSpPr>
        <p:sp>
          <p:nvSpPr>
            <p:cNvPr id="6" name="文本框 5"/>
            <p:cNvSpPr txBox="1"/>
            <p:nvPr/>
          </p:nvSpPr>
          <p:spPr>
            <a:xfrm>
              <a:off x="1334" y="1538"/>
              <a:ext cx="1457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3</a:t>
              </a:r>
              <a:r>
                <a:rPr lang="zh-CN" altLang="en-US" sz="2400">
                  <a:ea typeface="宋体" panose="02010600030101010101" pitchFamily="2" charset="-122"/>
                </a:rPr>
                <a:t>、舰船自动导航系统属于</a:t>
              </a:r>
              <a:endParaRPr lang="zh-CN" altLang="en-US" sz="2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57" y="2805"/>
              <a:ext cx="755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A</a:t>
              </a:r>
              <a:r>
                <a:rPr lang="zh-CN" altLang="en-US" sz="2400">
                  <a:ea typeface="宋体" panose="02010600030101010101" pitchFamily="2" charset="-122"/>
                </a:rPr>
                <a:t>、程序控制系统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57" y="3849"/>
              <a:ext cx="755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zh-CN" altLang="en-US" sz="2400">
                  <a:ea typeface="宋体" panose="02010600030101010101" pitchFamily="2" charset="-122"/>
                </a:rPr>
                <a:t>、恒值控制系统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57" y="4960"/>
              <a:ext cx="542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C</a:t>
              </a:r>
              <a:r>
                <a:rPr lang="zh-CN" altLang="en-US" sz="2400">
                  <a:ea typeface="宋体" panose="02010600030101010101" pitchFamily="2" charset="-122"/>
                </a:rPr>
                <a:t>、随动控制系统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75030" y="3756660"/>
            <a:ext cx="7412990" cy="2633345"/>
            <a:chOff x="1334" y="5916"/>
            <a:chExt cx="14578" cy="4147"/>
          </a:xfrm>
        </p:grpSpPr>
        <p:sp>
          <p:nvSpPr>
            <p:cNvPr id="3" name="文本框 2"/>
            <p:cNvSpPr txBox="1"/>
            <p:nvPr/>
          </p:nvSpPr>
          <p:spPr>
            <a:xfrm>
              <a:off x="1334" y="5916"/>
              <a:ext cx="1457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4</a:t>
              </a:r>
              <a:r>
                <a:rPr lang="zh-CN" altLang="en-US" sz="2400">
                  <a:ea typeface="宋体" panose="02010600030101010101" pitchFamily="2" charset="-122"/>
                </a:rPr>
                <a:t>、无人机、智能车控制系统一定要加下列什么控制。</a:t>
              </a:r>
              <a:endParaRPr lang="zh-CN" altLang="en-US" sz="24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57" y="7183"/>
              <a:ext cx="520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A</a:t>
              </a:r>
              <a:r>
                <a:rPr lang="zh-CN" altLang="en-US" sz="2400">
                  <a:ea typeface="宋体" panose="02010600030101010101" pitchFamily="2" charset="-122"/>
                </a:rPr>
                <a:t>、比例微分控制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57" y="8227"/>
              <a:ext cx="755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zh-CN" altLang="en-US" sz="2400">
                  <a:ea typeface="宋体" panose="02010600030101010101" pitchFamily="2" charset="-122"/>
                </a:rPr>
                <a:t>、积分控制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57" y="9338"/>
              <a:ext cx="542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C</a:t>
              </a:r>
              <a:r>
                <a:rPr lang="zh-CN" altLang="en-US" sz="2400">
                  <a:ea typeface="宋体" panose="02010600030101010101" pitchFamily="2" charset="-122"/>
                </a:rPr>
                <a:t>、纯比例控制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66360" y="127000"/>
            <a:ext cx="279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过程控制仪表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7090" y="976630"/>
            <a:ext cx="5461000" cy="2632710"/>
            <a:chOff x="1334" y="1538"/>
            <a:chExt cx="8600" cy="4146"/>
          </a:xfrm>
        </p:grpSpPr>
        <p:sp>
          <p:nvSpPr>
            <p:cNvPr id="6" name="文本框 5"/>
            <p:cNvSpPr txBox="1"/>
            <p:nvPr/>
          </p:nvSpPr>
          <p:spPr>
            <a:xfrm>
              <a:off x="1334" y="1538"/>
              <a:ext cx="86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5</a:t>
              </a:r>
              <a:r>
                <a:rPr lang="zh-CN" altLang="en-US" sz="2400">
                  <a:ea typeface="宋体" panose="02010600030101010101" pitchFamily="2" charset="-122"/>
                </a:rPr>
                <a:t>、工作在现场的过程控制仪表有</a:t>
              </a:r>
              <a:endParaRPr lang="zh-CN" altLang="en-US" sz="2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57" y="2805"/>
              <a:ext cx="755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A</a:t>
              </a:r>
              <a:r>
                <a:rPr lang="zh-CN" altLang="en-US" sz="2400">
                  <a:ea typeface="宋体" panose="02010600030101010101" pitchFamily="2" charset="-122"/>
                </a:rPr>
                <a:t>、变送器和调节器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57" y="3849"/>
              <a:ext cx="755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zh-CN" altLang="en-US" sz="2400">
                  <a:ea typeface="宋体" panose="02010600030101010101" pitchFamily="2" charset="-122"/>
                </a:rPr>
                <a:t>、变送器和执行器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57" y="4960"/>
              <a:ext cx="542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C</a:t>
              </a:r>
              <a:r>
                <a:rPr lang="zh-CN" altLang="en-US" sz="2400">
                  <a:ea typeface="宋体" panose="02010600030101010101" pitchFamily="2" charset="-122"/>
                </a:rPr>
                <a:t>、调节器和执行器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7090" y="3756660"/>
            <a:ext cx="10695940" cy="2654300"/>
            <a:chOff x="1334" y="5916"/>
            <a:chExt cx="16844" cy="4180"/>
          </a:xfrm>
        </p:grpSpPr>
        <p:sp>
          <p:nvSpPr>
            <p:cNvPr id="3" name="文本框 2"/>
            <p:cNvSpPr txBox="1"/>
            <p:nvPr/>
          </p:nvSpPr>
          <p:spPr>
            <a:xfrm>
              <a:off x="1334" y="5916"/>
              <a:ext cx="1684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6</a:t>
              </a:r>
              <a:r>
                <a:rPr lang="zh-CN" altLang="en-US" sz="2400">
                  <a:ea typeface="宋体" panose="02010600030101010101" pitchFamily="2" charset="-122"/>
                </a:rPr>
                <a:t>、在化工、石油等易燃易爆领域，要求安装过程控制仪表</a:t>
              </a:r>
              <a:r>
                <a:rPr lang="zh-CN" altLang="en-US" sz="2400"/>
                <a:t>在故障时，其工作电流、电压不大于</a:t>
              </a:r>
              <a:endParaRPr lang="zh-CN" altLang="en-US" sz="24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57" y="7479"/>
              <a:ext cx="1326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A</a:t>
              </a:r>
              <a:r>
                <a:rPr lang="zh-CN" altLang="en-US" sz="2400">
                  <a:ea typeface="宋体" panose="02010600030101010101" pitchFamily="2" charset="-122"/>
                </a:rPr>
                <a:t>、工作电流不大于</a:t>
              </a:r>
              <a:r>
                <a:rPr lang="en-US" altLang="zh-CN" sz="2400">
                  <a:ea typeface="宋体" panose="02010600030101010101" pitchFamily="2" charset="-122"/>
                </a:rPr>
                <a:t>35mA</a:t>
              </a:r>
              <a:r>
                <a:rPr lang="zh-CN" altLang="en-US" sz="2400">
                  <a:ea typeface="宋体" panose="02010600030101010101" pitchFamily="2" charset="-122"/>
                </a:rPr>
                <a:t>，工作电压不大于</a:t>
              </a:r>
              <a:r>
                <a:rPr lang="en-US" altLang="zh-CN" sz="2400">
                  <a:ea typeface="宋体" panose="02010600030101010101" pitchFamily="2" charset="-122"/>
                </a:rPr>
                <a:t>35V</a:t>
              </a:r>
              <a:r>
                <a:rPr lang="zh-CN" altLang="en-US" sz="2400">
                  <a:ea typeface="宋体" panose="02010600030101010101" pitchFamily="2" charset="-122"/>
                </a:rPr>
                <a:t>。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57" y="8409"/>
              <a:ext cx="1326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zh-CN" altLang="en-US" sz="2400">
                  <a:ea typeface="宋体" panose="02010600030101010101" pitchFamily="2" charset="-122"/>
                </a:rPr>
                <a:t>、工作电流不大于</a:t>
              </a:r>
              <a:r>
                <a:rPr lang="en-US" altLang="zh-CN" sz="2400">
                  <a:ea typeface="宋体" panose="02010600030101010101" pitchFamily="2" charset="-122"/>
                </a:rPr>
                <a:t>36mA</a:t>
              </a:r>
              <a:r>
                <a:rPr lang="zh-CN" altLang="en-US" sz="2400">
                  <a:ea typeface="宋体" panose="02010600030101010101" pitchFamily="2" charset="-122"/>
                </a:rPr>
                <a:t>，工作电压不大于</a:t>
              </a:r>
              <a:r>
                <a:rPr lang="en-US" altLang="zh-CN" sz="2400">
                  <a:ea typeface="宋体" panose="02010600030101010101" pitchFamily="2" charset="-122"/>
                </a:rPr>
                <a:t>36V</a:t>
              </a:r>
              <a:r>
                <a:rPr lang="zh-CN" altLang="en-US" sz="2400">
                  <a:ea typeface="宋体" panose="02010600030101010101" pitchFamily="2" charset="-122"/>
                </a:rPr>
                <a:t>。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57" y="9372"/>
              <a:ext cx="1326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400">
                  <a:ea typeface="宋体" panose="02010600030101010101" pitchFamily="2" charset="-122"/>
                </a:rPr>
                <a:t>C</a:t>
              </a:r>
              <a:r>
                <a:rPr lang="zh-CN" altLang="en-US" sz="2400">
                  <a:ea typeface="宋体" panose="02010600030101010101" pitchFamily="2" charset="-122"/>
                </a:rPr>
                <a:t>、工作电流不大于</a:t>
              </a:r>
              <a:r>
                <a:rPr lang="en-US" altLang="zh-CN" sz="2400">
                  <a:ea typeface="宋体" panose="02010600030101010101" pitchFamily="2" charset="-122"/>
                </a:rPr>
                <a:t>20mA</a:t>
              </a:r>
              <a:r>
                <a:rPr lang="zh-CN" altLang="en-US" sz="2400">
                  <a:ea typeface="宋体" panose="02010600030101010101" pitchFamily="2" charset="-122"/>
                </a:rPr>
                <a:t>，工作电压不大于</a:t>
              </a:r>
              <a:r>
                <a:rPr lang="en-US" altLang="zh-CN" sz="2400">
                  <a:ea typeface="宋体" panose="02010600030101010101" pitchFamily="2" charset="-122"/>
                </a:rPr>
                <a:t>5</a:t>
              </a:r>
              <a:r>
                <a:rPr lang="en-US" altLang="zh-CN" sz="2400">
                  <a:ea typeface="宋体" panose="02010600030101010101" pitchFamily="2" charset="-122"/>
                </a:rPr>
                <a:t>V</a:t>
              </a:r>
              <a:r>
                <a:rPr lang="zh-CN" altLang="en-US" sz="2400">
                  <a:ea typeface="宋体" panose="02010600030101010101" pitchFamily="2" charset="-122"/>
                </a:rPr>
                <a:t>。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425" name="Group 3"/>
          <p:cNvGrpSpPr/>
          <p:nvPr/>
        </p:nvGrpSpPr>
        <p:grpSpPr>
          <a:xfrm>
            <a:off x="1675448" y="1542733"/>
            <a:ext cx="8453437" cy="531812"/>
            <a:chOff x="0" y="0"/>
            <a:chExt cx="5232" cy="336"/>
          </a:xfrm>
        </p:grpSpPr>
        <p:sp>
          <p:nvSpPr>
            <p:cNvPr id="103426" name="Rectangle 4"/>
            <p:cNvSpPr/>
            <p:nvPr/>
          </p:nvSpPr>
          <p:spPr>
            <a:xfrm>
              <a:off x="2976" y="0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A/D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27" name="Rectangle 5"/>
            <p:cNvSpPr/>
            <p:nvPr/>
          </p:nvSpPr>
          <p:spPr>
            <a:xfrm>
              <a:off x="3840" y="0"/>
              <a:ext cx="57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微机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28" name="Rectangle 6"/>
            <p:cNvSpPr/>
            <p:nvPr/>
          </p:nvSpPr>
          <p:spPr>
            <a:xfrm>
              <a:off x="0" y="0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对象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29" name="Rectangle 7"/>
            <p:cNvSpPr/>
            <p:nvPr/>
          </p:nvSpPr>
          <p:spPr>
            <a:xfrm>
              <a:off x="812" y="0"/>
              <a:ext cx="76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压力传感器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0" name="Line 8"/>
            <p:cNvSpPr/>
            <p:nvPr/>
          </p:nvSpPr>
          <p:spPr>
            <a:xfrm>
              <a:off x="2688" y="192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31" name="Line 9"/>
            <p:cNvSpPr/>
            <p:nvPr/>
          </p:nvSpPr>
          <p:spPr>
            <a:xfrm>
              <a:off x="3504" y="19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32" name="Line 10"/>
            <p:cNvSpPr/>
            <p:nvPr/>
          </p:nvSpPr>
          <p:spPr>
            <a:xfrm>
              <a:off x="4416" y="19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33" name="Rectangle 11"/>
            <p:cNvSpPr/>
            <p:nvPr/>
          </p:nvSpPr>
          <p:spPr>
            <a:xfrm>
              <a:off x="4752" y="0"/>
              <a:ext cx="48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4" name="Rectangle 12"/>
            <p:cNvSpPr/>
            <p:nvPr/>
          </p:nvSpPr>
          <p:spPr>
            <a:xfrm>
              <a:off x="1824" y="0"/>
              <a:ext cx="86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信号调理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5" name="Line 13"/>
            <p:cNvSpPr/>
            <p:nvPr/>
          </p:nvSpPr>
          <p:spPr>
            <a:xfrm>
              <a:off x="1536" y="192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36" name="Line 14"/>
            <p:cNvSpPr/>
            <p:nvPr/>
          </p:nvSpPr>
          <p:spPr>
            <a:xfrm>
              <a:off x="528" y="192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</p:grpSp>
      <p:sp>
        <p:nvSpPr>
          <p:cNvPr id="103459" name="Text Box 37"/>
          <p:cNvSpPr txBox="1"/>
          <p:nvPr/>
        </p:nvSpPr>
        <p:spPr>
          <a:xfrm>
            <a:off x="4074160" y="2515870"/>
            <a:ext cx="3609975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图1（a）检测系统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37" name="Text Box 15"/>
          <p:cNvSpPr txBox="1"/>
          <p:nvPr/>
        </p:nvSpPr>
        <p:spPr>
          <a:xfrm>
            <a:off x="9500553" y="3511550"/>
            <a:ext cx="13223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过程量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3438" name="Group 16"/>
          <p:cNvGrpSpPr/>
          <p:nvPr/>
        </p:nvGrpSpPr>
        <p:grpSpPr>
          <a:xfrm>
            <a:off x="1523365" y="3452813"/>
            <a:ext cx="9145588" cy="2435225"/>
            <a:chOff x="0" y="0"/>
            <a:chExt cx="5280" cy="1536"/>
          </a:xfrm>
        </p:grpSpPr>
        <p:sp>
          <p:nvSpPr>
            <p:cNvPr id="103439" name="Rectangle 17"/>
            <p:cNvSpPr/>
            <p:nvPr/>
          </p:nvSpPr>
          <p:spPr>
            <a:xfrm>
              <a:off x="0" y="384"/>
              <a:ext cx="81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给定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0" name="Rectangle 18"/>
            <p:cNvSpPr/>
            <p:nvPr/>
          </p:nvSpPr>
          <p:spPr>
            <a:xfrm>
              <a:off x="1632" y="384"/>
              <a:ext cx="81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液位调节器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1" name="Rectangle 19"/>
            <p:cNvSpPr/>
            <p:nvPr/>
          </p:nvSpPr>
          <p:spPr>
            <a:xfrm>
              <a:off x="2784" y="384"/>
              <a:ext cx="91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电动调节阀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2" name="Rectangle 20"/>
            <p:cNvSpPr/>
            <p:nvPr/>
          </p:nvSpPr>
          <p:spPr>
            <a:xfrm>
              <a:off x="4032" y="384"/>
              <a:ext cx="86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水箱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3" name="Rectangle 21"/>
            <p:cNvSpPr/>
            <p:nvPr/>
          </p:nvSpPr>
          <p:spPr>
            <a:xfrm>
              <a:off x="2592" y="1152"/>
              <a:ext cx="1104" cy="38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液位变送器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4" name="AutoShape 22"/>
            <p:cNvSpPr/>
            <p:nvPr/>
          </p:nvSpPr>
          <p:spPr>
            <a:xfrm>
              <a:off x="1152" y="480"/>
              <a:ext cx="192" cy="19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45" name="Line 23"/>
            <p:cNvSpPr/>
            <p:nvPr/>
          </p:nvSpPr>
          <p:spPr>
            <a:xfrm>
              <a:off x="816" y="576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46" name="Line 24"/>
            <p:cNvSpPr/>
            <p:nvPr/>
          </p:nvSpPr>
          <p:spPr>
            <a:xfrm>
              <a:off x="1344" y="576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47" name="Line 25"/>
            <p:cNvSpPr/>
            <p:nvPr/>
          </p:nvSpPr>
          <p:spPr>
            <a:xfrm>
              <a:off x="2448" y="528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48" name="Line 26"/>
            <p:cNvSpPr/>
            <p:nvPr/>
          </p:nvSpPr>
          <p:spPr>
            <a:xfrm>
              <a:off x="3696" y="528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49" name="Line 27"/>
            <p:cNvSpPr/>
            <p:nvPr/>
          </p:nvSpPr>
          <p:spPr>
            <a:xfrm>
              <a:off x="4896" y="528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50" name="Line 28"/>
            <p:cNvSpPr/>
            <p:nvPr/>
          </p:nvSpPr>
          <p:spPr>
            <a:xfrm>
              <a:off x="5040" y="528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03451" name="Line 29"/>
            <p:cNvSpPr/>
            <p:nvPr/>
          </p:nvSpPr>
          <p:spPr>
            <a:xfrm flipH="1">
              <a:off x="3696" y="1392"/>
              <a:ext cx="13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52" name="Line 30"/>
            <p:cNvSpPr/>
            <p:nvPr/>
          </p:nvSpPr>
          <p:spPr>
            <a:xfrm flipH="1">
              <a:off x="1248" y="1392"/>
              <a:ext cx="13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03453" name="Text Box 31"/>
            <p:cNvSpPr txBox="1"/>
            <p:nvPr/>
          </p:nvSpPr>
          <p:spPr>
            <a:xfrm>
              <a:off x="816" y="96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4" name="Text Box 32"/>
            <p:cNvSpPr txBox="1"/>
            <p:nvPr/>
          </p:nvSpPr>
          <p:spPr>
            <a:xfrm>
              <a:off x="912" y="720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5" name="Text Box 33"/>
            <p:cNvSpPr txBox="1"/>
            <p:nvPr/>
          </p:nvSpPr>
          <p:spPr>
            <a:xfrm>
              <a:off x="1248" y="96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6" name="Line 34"/>
            <p:cNvSpPr/>
            <p:nvPr/>
          </p:nvSpPr>
          <p:spPr>
            <a:xfrm flipV="1">
              <a:off x="1248" y="672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57" name="Line 35"/>
            <p:cNvSpPr/>
            <p:nvPr/>
          </p:nvSpPr>
          <p:spPr>
            <a:xfrm>
              <a:off x="4416" y="4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103458" name="Text Box 36"/>
            <p:cNvSpPr txBox="1"/>
            <p:nvPr/>
          </p:nvSpPr>
          <p:spPr>
            <a:xfrm>
              <a:off x="3744" y="0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扰动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460" name="Text Box 38"/>
          <p:cNvSpPr txBox="1"/>
          <p:nvPr/>
        </p:nvSpPr>
        <p:spPr>
          <a:xfrm>
            <a:off x="3577908" y="6107430"/>
            <a:ext cx="43894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图1（b）过程控制系统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6360" y="127000"/>
            <a:ext cx="279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过程控制仪表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FF3300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全屏显示(4:3)</PresentationFormat>
  <Paragraphs>92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Times New Roman</vt:lpstr>
      <vt:lpstr>默认设计模板</vt:lpstr>
      <vt:lpstr>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齐皓</cp:lastModifiedBy>
  <cp:revision>47</cp:revision>
  <dcterms:created xsi:type="dcterms:W3CDTF">2018-03-05T08:00:00Z</dcterms:created>
  <dcterms:modified xsi:type="dcterms:W3CDTF">2020-02-27T06:12:09Z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