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626" r:id="rId2"/>
    <p:sldId id="307" r:id="rId3"/>
    <p:sldId id="930" r:id="rId4"/>
    <p:sldId id="931" r:id="rId5"/>
    <p:sldId id="932" r:id="rId6"/>
    <p:sldId id="951" r:id="rId7"/>
    <p:sldId id="582" r:id="rId8"/>
    <p:sldId id="777" r:id="rId9"/>
    <p:sldId id="479" r:id="rId10"/>
    <p:sldId id="481" r:id="rId11"/>
    <p:sldId id="936" r:id="rId12"/>
    <p:sldId id="483" r:id="rId13"/>
    <p:sldId id="970" r:id="rId14"/>
    <p:sldId id="983" r:id="rId15"/>
    <p:sldId id="586" r:id="rId16"/>
    <p:sldId id="677" r:id="rId17"/>
    <p:sldId id="985" r:id="rId18"/>
    <p:sldId id="808" r:id="rId19"/>
    <p:sldId id="986" r:id="rId20"/>
    <p:sldId id="588" r:id="rId21"/>
    <p:sldId id="513" r:id="rId22"/>
    <p:sldId id="933" r:id="rId23"/>
    <p:sldId id="935" r:id="rId24"/>
    <p:sldId id="891" r:id="rId25"/>
    <p:sldId id="675" r:id="rId26"/>
    <p:sldId id="519" r:id="rId27"/>
    <p:sldId id="934" r:id="rId28"/>
    <p:sldId id="937" r:id="rId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3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993300"/>
    <a:srgbClr val="99CCFF"/>
    <a:srgbClr val="3366FF"/>
    <a:srgbClr val="33CCCC"/>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4660"/>
  </p:normalViewPr>
  <p:slideViewPr>
    <p:cSldViewPr snapToGrid="0" showGuides="1">
      <p:cViewPr varScale="1">
        <p:scale>
          <a:sx n="108" d="100"/>
          <a:sy n="108" d="100"/>
        </p:scale>
        <p:origin x="288" y="108"/>
      </p:cViewPr>
      <p:guideLst>
        <p:guide orient="horz" pos="2304"/>
        <p:guide pos="3879"/>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2020/6/13</a:t>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7761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260350"/>
            <a:ext cx="2743200" cy="55610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719667" y="260350"/>
            <a:ext cx="8070573" cy="55610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719667" y="1628775"/>
            <a:ext cx="5376672"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315795" y="1628775"/>
            <a:ext cx="5376672"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图片1"/>
          <p:cNvPicPr>
            <a:picLocks noChangeAspect="1"/>
          </p:cNvPicPr>
          <p:nvPr userDrawn="1"/>
        </p:nvPicPr>
        <p:blipFill>
          <a:blip r:embed="rId13">
            <a:lum bright="12000"/>
          </a:blip>
          <a:srcRect t="22249" b="6903"/>
          <a:stretch>
            <a:fillRect/>
          </a:stretch>
        </p:blipFill>
        <p:spPr>
          <a:xfrm>
            <a:off x="0" y="476250"/>
            <a:ext cx="12192000" cy="5976938"/>
          </a:xfrm>
          <a:prstGeom prst="rect">
            <a:avLst/>
          </a:prstGeom>
          <a:noFill/>
          <a:ln w="9525">
            <a:noFill/>
          </a:ln>
        </p:spPr>
      </p:pic>
      <p:grpSp>
        <p:nvGrpSpPr>
          <p:cNvPr id="1027" name="Text Box 3"/>
          <p:cNvGrpSpPr/>
          <p:nvPr userDrawn="1"/>
        </p:nvGrpSpPr>
        <p:grpSpPr>
          <a:xfrm>
            <a:off x="-3175" y="-3175"/>
            <a:ext cx="12204700" cy="712774"/>
            <a:chOff x="0" y="0"/>
            <a:chExt cx="5768" cy="451"/>
          </a:xfrm>
        </p:grpSpPr>
        <p:pic>
          <p:nvPicPr>
            <p:cNvPr id="1028" name="Text Box 3"/>
            <p:cNvPicPr/>
            <p:nvPr/>
          </p:nvPicPr>
          <p:blipFill>
            <a:blip r:embed="rId14"/>
            <a:stretch>
              <a:fillRect/>
            </a:stretch>
          </p:blipFill>
          <p:spPr>
            <a:xfrm>
              <a:off x="0" y="0"/>
              <a:ext cx="5768" cy="449"/>
            </a:xfrm>
            <a:prstGeom prst="rect">
              <a:avLst/>
            </a:prstGeom>
            <a:noFill/>
            <a:ln w="9525">
              <a:noFill/>
            </a:ln>
          </p:spPr>
        </p:pic>
        <p:sp>
          <p:nvSpPr>
            <p:cNvPr id="2" name="文本框 1028"/>
            <p:cNvSpPr txBox="1">
              <a:spLocks noChangeArrowheads="1"/>
            </p:cNvSpPr>
            <p:nvPr/>
          </p:nvSpPr>
          <p:spPr bwMode="auto">
            <a:xfrm>
              <a:off x="4" y="4"/>
              <a:ext cx="5760" cy="447"/>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030" name="Rectangle 4"/>
          <p:cNvSpPr>
            <a:spLocks noGrp="1"/>
          </p:cNvSpPr>
          <p:nvPr>
            <p:ph type="body"/>
          </p:nvPr>
        </p:nvSpPr>
        <p:spPr>
          <a:xfrm>
            <a:off x="719667" y="1628775"/>
            <a:ext cx="10972800" cy="4192588"/>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31" name="Line 5"/>
          <p:cNvSpPr>
            <a:spLocks noChangeShapeType="1"/>
          </p:cNvSpPr>
          <p:nvPr/>
        </p:nvSpPr>
        <p:spPr bwMode="auto">
          <a:xfrm>
            <a:off x="0" y="6858000"/>
            <a:ext cx="12192000" cy="0"/>
          </a:xfrm>
          <a:prstGeom prst="line">
            <a:avLst/>
          </a:prstGeom>
          <a:noFill/>
          <a:ln w="3175">
            <a:solidFill>
              <a:schemeClr val="bg1"/>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Line 6"/>
          <p:cNvSpPr>
            <a:spLocks noChangeShapeType="1"/>
          </p:cNvSpPr>
          <p:nvPr/>
        </p:nvSpPr>
        <p:spPr bwMode="auto">
          <a:xfrm>
            <a:off x="0" y="0"/>
            <a:ext cx="12192000" cy="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Line 7"/>
          <p:cNvSpPr>
            <a:spLocks noChangeShapeType="1"/>
          </p:cNvSpPr>
          <p:nvPr/>
        </p:nvSpPr>
        <p:spPr bwMode="auto">
          <a:xfrm>
            <a:off x="0" y="6851650"/>
            <a:ext cx="12192000" cy="635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8"/>
          <p:cNvSpPr>
            <a:spLocks noChangeShapeType="1"/>
          </p:cNvSpPr>
          <p:nvPr/>
        </p:nvSpPr>
        <p:spPr bwMode="auto">
          <a:xfrm>
            <a:off x="-35983" y="765175"/>
            <a:ext cx="12227984" cy="0"/>
          </a:xfrm>
          <a:prstGeom prst="line">
            <a:avLst/>
          </a:prstGeom>
          <a:noFill/>
          <a:ln w="101600">
            <a:solidFill>
              <a:srgbClr val="FFCC00">
                <a:alpha val="67842"/>
              </a:srgbClr>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9"/>
          <p:cNvSpPr>
            <a:spLocks noChangeShapeType="1"/>
          </p:cNvSpPr>
          <p:nvPr/>
        </p:nvSpPr>
        <p:spPr bwMode="auto">
          <a:xfrm flipV="1">
            <a:off x="-35983" y="692150"/>
            <a:ext cx="12227984" cy="1588"/>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Rectangle 10"/>
          <p:cNvSpPr>
            <a:spLocks noGrp="1"/>
          </p:cNvSpPr>
          <p:nvPr>
            <p:ph type="title"/>
          </p:nvPr>
        </p:nvSpPr>
        <p:spPr>
          <a:xfrm>
            <a:off x="1678517" y="260350"/>
            <a:ext cx="8257116" cy="358775"/>
          </a:xfrm>
          <a:prstGeom prst="rect">
            <a:avLst/>
          </a:prstGeom>
          <a:gradFill rotWithShape="1">
            <a:gsLst>
              <a:gs pos="0">
                <a:srgbClr val="3399FF"/>
              </a:gs>
              <a:gs pos="100000">
                <a:srgbClr val="0000FF"/>
              </a:gs>
            </a:gsLst>
            <a:lin ang="5400000" scaled="1"/>
            <a:tileRect/>
          </a:gradFill>
          <a:ln w="9525">
            <a:noFill/>
          </a:ln>
        </p:spPr>
        <p:txBody>
          <a:bodyPr anchor="ctr"/>
          <a:lstStyle/>
          <a:p>
            <a:pPr lvl="0"/>
            <a:r>
              <a:rPr lang="zh-CN" altLang="en-US" dirty="0"/>
              <a:t>单击此处编辑母版标题样式</a:t>
            </a:r>
          </a:p>
        </p:txBody>
      </p:sp>
      <p:grpSp>
        <p:nvGrpSpPr>
          <p:cNvPr id="1037" name="Group 11"/>
          <p:cNvGrpSpPr/>
          <p:nvPr userDrawn="1"/>
        </p:nvGrpSpPr>
        <p:grpSpPr>
          <a:xfrm>
            <a:off x="-82549" y="1196975"/>
            <a:ext cx="12274549" cy="647700"/>
            <a:chOff x="0" y="0"/>
            <a:chExt cx="5805" cy="408"/>
          </a:xfrm>
        </p:grpSpPr>
        <p:sp>
          <p:nvSpPr>
            <p:cNvPr id="1038" name="Line 1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Line 1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Line 1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Line 1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Line 1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3" name="Line 17"/>
          <p:cNvSpPr>
            <a:spLocks noChangeShapeType="1"/>
          </p:cNvSpPr>
          <p:nvPr/>
        </p:nvSpPr>
        <p:spPr bwMode="auto">
          <a:xfrm>
            <a:off x="46567" y="2205038"/>
            <a:ext cx="121920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Line 18"/>
          <p:cNvSpPr>
            <a:spLocks noChangeShapeType="1"/>
          </p:cNvSpPr>
          <p:nvPr/>
        </p:nvSpPr>
        <p:spPr bwMode="auto">
          <a:xfrm>
            <a:off x="-35983" y="2708275"/>
            <a:ext cx="121793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5" name="Group 19"/>
          <p:cNvGrpSpPr/>
          <p:nvPr userDrawn="1"/>
        </p:nvGrpSpPr>
        <p:grpSpPr>
          <a:xfrm>
            <a:off x="-35983" y="2925763"/>
            <a:ext cx="12274549" cy="647700"/>
            <a:chOff x="0" y="0"/>
            <a:chExt cx="5805" cy="408"/>
          </a:xfrm>
        </p:grpSpPr>
        <p:sp>
          <p:nvSpPr>
            <p:cNvPr id="1046" name="Line 20"/>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Line 21"/>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Line 22"/>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23"/>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24"/>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1" name="Group 25"/>
          <p:cNvGrpSpPr/>
          <p:nvPr userDrawn="1"/>
        </p:nvGrpSpPr>
        <p:grpSpPr>
          <a:xfrm>
            <a:off x="-33867" y="3789363"/>
            <a:ext cx="12274551" cy="647700"/>
            <a:chOff x="0" y="0"/>
            <a:chExt cx="5805" cy="408"/>
          </a:xfrm>
        </p:grpSpPr>
        <p:sp>
          <p:nvSpPr>
            <p:cNvPr id="1052" name="Line 26"/>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27"/>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Line 28"/>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29"/>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0"/>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7" name="Group 31"/>
          <p:cNvGrpSpPr/>
          <p:nvPr userDrawn="1"/>
        </p:nvGrpSpPr>
        <p:grpSpPr>
          <a:xfrm>
            <a:off x="-33867" y="5013325"/>
            <a:ext cx="12274551" cy="647700"/>
            <a:chOff x="0" y="0"/>
            <a:chExt cx="5805" cy="408"/>
          </a:xfrm>
        </p:grpSpPr>
        <p:sp>
          <p:nvSpPr>
            <p:cNvPr id="1058" name="Line 3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Line 3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3" name="Group 37"/>
          <p:cNvGrpSpPr/>
          <p:nvPr userDrawn="1"/>
        </p:nvGrpSpPr>
        <p:grpSpPr>
          <a:xfrm>
            <a:off x="-82549" y="5661025"/>
            <a:ext cx="12274549" cy="647700"/>
            <a:chOff x="0" y="0"/>
            <a:chExt cx="5805" cy="408"/>
          </a:xfrm>
        </p:grpSpPr>
        <p:sp>
          <p:nvSpPr>
            <p:cNvPr id="1064" name="Line 38"/>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39"/>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40"/>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7" name="Line 41"/>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42"/>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1069" name="Picture 43" descr="banner01"/>
          <p:cNvPicPr>
            <a:picLocks noChangeAspect="1"/>
          </p:cNvPicPr>
          <p:nvPr userDrawn="1"/>
        </p:nvPicPr>
        <p:blipFill>
          <a:blip r:embed="rId15">
            <a:lum bright="92001" contrast="41999"/>
          </a:blip>
          <a:srcRect l="2313" t="-11906" r="80125"/>
          <a:stretch>
            <a:fillRect/>
          </a:stretch>
        </p:blipFill>
        <p:spPr>
          <a:xfrm>
            <a:off x="0" y="5178425"/>
            <a:ext cx="2063751"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4.pn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6.wmf"/><Relationship Id="rId3" Type="http://schemas.openxmlformats.org/officeDocument/2006/relationships/oleObject" Target="../embeddings/oleObject13.bin"/><Relationship Id="rId7" Type="http://schemas.openxmlformats.org/officeDocument/2006/relationships/image" Target="../media/image33.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35.wmf"/><Relationship Id="rId5" Type="http://schemas.openxmlformats.org/officeDocument/2006/relationships/oleObject" Target="../embeddings/oleObject14.bin"/><Relationship Id="rId10" Type="http://schemas.openxmlformats.org/officeDocument/2006/relationships/oleObject" Target="../embeddings/oleObject17.bin"/><Relationship Id="rId4" Type="http://schemas.openxmlformats.org/officeDocument/2006/relationships/image" Target="../media/image32.wmf"/><Relationship Id="rId9"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7.wmf"/><Relationship Id="rId2" Type="http://schemas.openxmlformats.org/officeDocument/2006/relationships/tags" Target="../tags/tag4.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38.jpeg"/><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2"/>
          <p:cNvSpPr txBox="1"/>
          <p:nvPr/>
        </p:nvSpPr>
        <p:spPr>
          <a:xfrm>
            <a:off x="9964420" y="1091883"/>
            <a:ext cx="1322388"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过程量</a:t>
            </a:r>
          </a:p>
        </p:txBody>
      </p:sp>
      <p:grpSp>
        <p:nvGrpSpPr>
          <p:cNvPr id="3074" name="Group 3"/>
          <p:cNvGrpSpPr/>
          <p:nvPr/>
        </p:nvGrpSpPr>
        <p:grpSpPr>
          <a:xfrm>
            <a:off x="1652905" y="909955"/>
            <a:ext cx="8829675" cy="2505075"/>
            <a:chOff x="97" y="-44"/>
            <a:chExt cx="5183" cy="1580"/>
          </a:xfrm>
        </p:grpSpPr>
        <p:sp>
          <p:nvSpPr>
            <p:cNvPr id="3075" name="Rectangle 4"/>
            <p:cNvSpPr/>
            <p:nvPr/>
          </p:nvSpPr>
          <p:spPr>
            <a:xfrm>
              <a:off x="97" y="384"/>
              <a:ext cx="719"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3076" name="Rectangle 5"/>
            <p:cNvSpPr/>
            <p:nvPr/>
          </p:nvSpPr>
          <p:spPr>
            <a:xfrm>
              <a:off x="1632" y="384"/>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调节器</a:t>
              </a:r>
            </a:p>
          </p:txBody>
        </p:sp>
        <p:sp>
          <p:nvSpPr>
            <p:cNvPr id="3077" name="Rectangle 6"/>
            <p:cNvSpPr/>
            <p:nvPr/>
          </p:nvSpPr>
          <p:spPr>
            <a:xfrm>
              <a:off x="2784" y="384"/>
              <a:ext cx="912"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执行器</a:t>
              </a:r>
            </a:p>
          </p:txBody>
        </p:sp>
        <p:sp>
          <p:nvSpPr>
            <p:cNvPr id="3078" name="Rectangle 7"/>
            <p:cNvSpPr/>
            <p:nvPr/>
          </p:nvSpPr>
          <p:spPr>
            <a:xfrm>
              <a:off x="4032" y="384"/>
              <a:ext cx="8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对象</a:t>
              </a:r>
            </a:p>
          </p:txBody>
        </p:sp>
        <p:sp>
          <p:nvSpPr>
            <p:cNvPr id="3079" name="Rectangle 8"/>
            <p:cNvSpPr/>
            <p:nvPr/>
          </p:nvSpPr>
          <p:spPr>
            <a:xfrm>
              <a:off x="2592" y="1152"/>
              <a:ext cx="1104" cy="38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变送器</a:t>
              </a:r>
            </a:p>
          </p:txBody>
        </p:sp>
        <p:sp>
          <p:nvSpPr>
            <p:cNvPr id="3080" name="AutoShape 9"/>
            <p:cNvSpPr/>
            <p:nvPr/>
          </p:nvSpPr>
          <p:spPr>
            <a:xfrm>
              <a:off x="1152" y="48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81" name="Line 10"/>
            <p:cNvSpPr/>
            <p:nvPr/>
          </p:nvSpPr>
          <p:spPr>
            <a:xfrm>
              <a:off x="816" y="576"/>
              <a:ext cx="336" cy="0"/>
            </a:xfrm>
            <a:prstGeom prst="line">
              <a:avLst/>
            </a:prstGeom>
            <a:ln w="28575" cap="flat" cmpd="sng">
              <a:solidFill>
                <a:schemeClr val="tx1"/>
              </a:solidFill>
              <a:prstDash val="solid"/>
              <a:round/>
              <a:headEnd type="none" w="med" len="med"/>
              <a:tailEnd type="triangle" w="med" len="med"/>
            </a:ln>
          </p:spPr>
        </p:sp>
        <p:sp>
          <p:nvSpPr>
            <p:cNvPr id="3082" name="Line 11"/>
            <p:cNvSpPr/>
            <p:nvPr/>
          </p:nvSpPr>
          <p:spPr>
            <a:xfrm>
              <a:off x="1344" y="576"/>
              <a:ext cx="288" cy="0"/>
            </a:xfrm>
            <a:prstGeom prst="line">
              <a:avLst/>
            </a:prstGeom>
            <a:ln w="28575" cap="flat" cmpd="sng">
              <a:solidFill>
                <a:schemeClr val="tx1"/>
              </a:solidFill>
              <a:prstDash val="solid"/>
              <a:round/>
              <a:headEnd type="none" w="med" len="med"/>
              <a:tailEnd type="triangle" w="med" len="med"/>
            </a:ln>
          </p:spPr>
        </p:sp>
        <p:sp>
          <p:nvSpPr>
            <p:cNvPr id="3083" name="Line 12"/>
            <p:cNvSpPr/>
            <p:nvPr/>
          </p:nvSpPr>
          <p:spPr>
            <a:xfrm>
              <a:off x="2448" y="528"/>
              <a:ext cx="336" cy="0"/>
            </a:xfrm>
            <a:prstGeom prst="line">
              <a:avLst/>
            </a:prstGeom>
            <a:ln w="28575" cap="flat" cmpd="sng">
              <a:solidFill>
                <a:schemeClr val="tx1"/>
              </a:solidFill>
              <a:prstDash val="solid"/>
              <a:round/>
              <a:headEnd type="none" w="med" len="med"/>
              <a:tailEnd type="triangle" w="med" len="med"/>
            </a:ln>
          </p:spPr>
        </p:sp>
        <p:sp>
          <p:nvSpPr>
            <p:cNvPr id="3084" name="Line 13"/>
            <p:cNvSpPr/>
            <p:nvPr/>
          </p:nvSpPr>
          <p:spPr>
            <a:xfrm>
              <a:off x="3696" y="528"/>
              <a:ext cx="336" cy="0"/>
            </a:xfrm>
            <a:prstGeom prst="line">
              <a:avLst/>
            </a:prstGeom>
            <a:ln w="28575" cap="flat" cmpd="sng">
              <a:solidFill>
                <a:schemeClr val="tx1"/>
              </a:solidFill>
              <a:prstDash val="solid"/>
              <a:round/>
              <a:headEnd type="none" w="med" len="med"/>
              <a:tailEnd type="triangle" w="med" len="med"/>
            </a:ln>
          </p:spPr>
        </p:sp>
        <p:sp>
          <p:nvSpPr>
            <p:cNvPr id="3085" name="Line 14"/>
            <p:cNvSpPr/>
            <p:nvPr/>
          </p:nvSpPr>
          <p:spPr>
            <a:xfrm>
              <a:off x="4896" y="528"/>
              <a:ext cx="384" cy="0"/>
            </a:xfrm>
            <a:prstGeom prst="line">
              <a:avLst/>
            </a:prstGeom>
            <a:ln w="28575" cap="flat" cmpd="sng">
              <a:solidFill>
                <a:schemeClr val="tx1"/>
              </a:solidFill>
              <a:prstDash val="solid"/>
              <a:round/>
              <a:headEnd type="none" w="med" len="med"/>
              <a:tailEnd type="triangle" w="med" len="med"/>
            </a:ln>
          </p:spPr>
        </p:sp>
        <p:sp>
          <p:nvSpPr>
            <p:cNvPr id="3086" name="Line 15"/>
            <p:cNvSpPr/>
            <p:nvPr/>
          </p:nvSpPr>
          <p:spPr>
            <a:xfrm>
              <a:off x="5040" y="528"/>
              <a:ext cx="0" cy="864"/>
            </a:xfrm>
            <a:prstGeom prst="line">
              <a:avLst/>
            </a:prstGeom>
            <a:ln w="28575" cap="flat" cmpd="sng">
              <a:solidFill>
                <a:schemeClr val="tx1"/>
              </a:solidFill>
              <a:prstDash val="solid"/>
              <a:round/>
              <a:headEnd type="none" w="med" len="med"/>
              <a:tailEnd type="none" w="med" len="med"/>
            </a:ln>
          </p:spPr>
        </p:sp>
        <p:sp>
          <p:nvSpPr>
            <p:cNvPr id="3087" name="Line 16"/>
            <p:cNvSpPr/>
            <p:nvPr/>
          </p:nvSpPr>
          <p:spPr>
            <a:xfrm flipH="1">
              <a:off x="3696" y="1392"/>
              <a:ext cx="1344" cy="0"/>
            </a:xfrm>
            <a:prstGeom prst="line">
              <a:avLst/>
            </a:prstGeom>
            <a:ln w="28575" cap="flat" cmpd="sng">
              <a:solidFill>
                <a:schemeClr val="tx1"/>
              </a:solidFill>
              <a:prstDash val="solid"/>
              <a:round/>
              <a:headEnd type="none" w="med" len="med"/>
              <a:tailEnd type="triangle" w="med" len="med"/>
            </a:ln>
          </p:spPr>
        </p:sp>
        <p:sp>
          <p:nvSpPr>
            <p:cNvPr id="3088" name="Line 17"/>
            <p:cNvSpPr/>
            <p:nvPr/>
          </p:nvSpPr>
          <p:spPr>
            <a:xfrm flipH="1">
              <a:off x="1248" y="1392"/>
              <a:ext cx="1344" cy="0"/>
            </a:xfrm>
            <a:prstGeom prst="line">
              <a:avLst/>
            </a:prstGeom>
            <a:ln w="28575" cap="flat" cmpd="sng">
              <a:solidFill>
                <a:schemeClr val="tx1"/>
              </a:solidFill>
              <a:prstDash val="solid"/>
              <a:round/>
              <a:headEnd type="none" w="med" len="med"/>
              <a:tailEnd type="none" w="med" len="med"/>
            </a:ln>
          </p:spPr>
        </p:sp>
        <p:sp>
          <p:nvSpPr>
            <p:cNvPr id="3089" name="Text Box 18"/>
            <p:cNvSpPr txBox="1"/>
            <p:nvPr/>
          </p:nvSpPr>
          <p:spPr>
            <a:xfrm>
              <a:off x="816" y="96"/>
              <a:ext cx="432"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3090" name="Text Box 19"/>
            <p:cNvSpPr txBox="1"/>
            <p:nvPr/>
          </p:nvSpPr>
          <p:spPr>
            <a:xfrm>
              <a:off x="912" y="720"/>
              <a:ext cx="432"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3091" name="Text Box 20"/>
            <p:cNvSpPr txBox="1"/>
            <p:nvPr/>
          </p:nvSpPr>
          <p:spPr>
            <a:xfrm>
              <a:off x="1248" y="96"/>
              <a:ext cx="432"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3092" name="Line 21"/>
            <p:cNvSpPr/>
            <p:nvPr/>
          </p:nvSpPr>
          <p:spPr>
            <a:xfrm flipV="1">
              <a:off x="1248" y="672"/>
              <a:ext cx="0" cy="720"/>
            </a:xfrm>
            <a:prstGeom prst="line">
              <a:avLst/>
            </a:prstGeom>
            <a:ln w="9525" cap="flat" cmpd="sng">
              <a:solidFill>
                <a:schemeClr val="tx1"/>
              </a:solidFill>
              <a:prstDash val="solid"/>
              <a:round/>
              <a:headEnd type="none" w="med" len="med"/>
              <a:tailEnd type="triangle" w="med" len="med"/>
            </a:ln>
          </p:spPr>
        </p:sp>
        <p:sp>
          <p:nvSpPr>
            <p:cNvPr id="3093" name="Line 22"/>
            <p:cNvSpPr/>
            <p:nvPr/>
          </p:nvSpPr>
          <p:spPr>
            <a:xfrm>
              <a:off x="4416" y="48"/>
              <a:ext cx="0" cy="336"/>
            </a:xfrm>
            <a:prstGeom prst="line">
              <a:avLst/>
            </a:prstGeom>
            <a:ln w="9525" cap="flat" cmpd="sng">
              <a:solidFill>
                <a:schemeClr val="tx1"/>
              </a:solidFill>
              <a:prstDash val="solid"/>
              <a:round/>
              <a:headEnd type="none" w="med" len="med"/>
              <a:tailEnd type="triangle" w="med" len="med"/>
            </a:ln>
          </p:spPr>
        </p:sp>
        <p:sp>
          <p:nvSpPr>
            <p:cNvPr id="3094" name="Text Box 23"/>
            <p:cNvSpPr txBox="1"/>
            <p:nvPr/>
          </p:nvSpPr>
          <p:spPr>
            <a:xfrm>
              <a:off x="4481" y="-44"/>
              <a:ext cx="672" cy="29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扰动</a:t>
              </a:r>
            </a:p>
          </p:txBody>
        </p:sp>
      </p:grpSp>
      <p:sp>
        <p:nvSpPr>
          <p:cNvPr id="3095" name="Rectangle 24"/>
          <p:cNvSpPr>
            <a:spLocks noGrp="1"/>
          </p:cNvSpPr>
          <p:nvPr>
            <p:ph type="title" idx="4294967295"/>
          </p:nvPr>
        </p:nvSpPr>
        <p:spPr>
          <a:xfrm>
            <a:off x="3003550" y="223838"/>
            <a:ext cx="5588000" cy="358775"/>
          </a:xfrm>
        </p:spPr>
        <p:txBody>
          <a:bodyPr wrap="square" lIns="91440" tIns="45720" rIns="91440" bIns="45720" anchor="ctr"/>
          <a:lstStyle/>
          <a:p>
            <a:pPr eaLnBrk="1" hangingPunct="1"/>
            <a:r>
              <a:rPr lang="zh-CN" altLang="en-US" dirty="0"/>
              <a:t>绪论</a:t>
            </a:r>
          </a:p>
        </p:txBody>
      </p:sp>
      <p:sp>
        <p:nvSpPr>
          <p:cNvPr id="3096" name="AutoShape 25"/>
          <p:cNvSpPr/>
          <p:nvPr/>
        </p:nvSpPr>
        <p:spPr>
          <a:xfrm>
            <a:off x="280257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7" name="Text Box 26"/>
          <p:cNvSpPr txBox="1"/>
          <p:nvPr/>
        </p:nvSpPr>
        <p:spPr>
          <a:xfrm>
            <a:off x="4987290" y="3770948"/>
            <a:ext cx="2217738" cy="521970"/>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章节内容</a:t>
            </a:r>
          </a:p>
        </p:txBody>
      </p:sp>
      <p:sp>
        <p:nvSpPr>
          <p:cNvPr id="3098" name="Text Box 27"/>
          <p:cNvSpPr txBox="1"/>
          <p:nvPr/>
        </p:nvSpPr>
        <p:spPr>
          <a:xfrm>
            <a:off x="1849755" y="4383088"/>
            <a:ext cx="6586538"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1、过程控制系统（仪表）功能、组成及分类</a:t>
            </a:r>
          </a:p>
        </p:txBody>
      </p:sp>
      <p:sp>
        <p:nvSpPr>
          <p:cNvPr id="3099" name="Text Box 28"/>
          <p:cNvSpPr txBox="1"/>
          <p:nvPr/>
        </p:nvSpPr>
        <p:spPr>
          <a:xfrm>
            <a:off x="1849438" y="5345113"/>
            <a:ext cx="6507162"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2、仪表间联络信号标准和信号传输方式</a:t>
            </a:r>
          </a:p>
        </p:txBody>
      </p:sp>
      <p:sp>
        <p:nvSpPr>
          <p:cNvPr id="3100" name="Text Box 29"/>
          <p:cNvSpPr txBox="1"/>
          <p:nvPr/>
        </p:nvSpPr>
        <p:spPr>
          <a:xfrm>
            <a:off x="1849755" y="5972810"/>
            <a:ext cx="6302375"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3、易燃易爆场合防爆仪表与防爆措施</a:t>
            </a:r>
          </a:p>
        </p:txBody>
      </p:sp>
      <p:sp>
        <p:nvSpPr>
          <p:cNvPr id="3101" name="文本框 1"/>
          <p:cNvSpPr txBox="1"/>
          <p:nvPr/>
        </p:nvSpPr>
        <p:spPr>
          <a:xfrm>
            <a:off x="2208530" y="4843780"/>
            <a:ext cx="5755640" cy="398780"/>
          </a:xfrm>
          <a:prstGeom prst="rect">
            <a:avLst/>
          </a:prstGeom>
          <a:noFill/>
          <a:ln w="9525">
            <a:noFill/>
          </a:ln>
        </p:spPr>
        <p:txBody>
          <a:bodyPr wrap="square" anchor="t">
            <a:spAutoFit/>
          </a:bodyPr>
          <a:lstStyle/>
          <a:p>
            <a:pPr>
              <a:spcBef>
                <a:spcPct val="50000"/>
              </a:spcBef>
            </a:pPr>
            <a:r>
              <a:rPr lang="zh-CN" altLang="en-US" sz="2000" dirty="0">
                <a:solidFill>
                  <a:srgbClr val="0000FF"/>
                </a:solidFill>
                <a:latin typeface="Arial" panose="020B0604020202020204" pitchFamily="34" charset="0"/>
                <a:ea typeface="宋体" panose="02010600030101010101" pitchFamily="2" charset="-122"/>
              </a:rPr>
              <a:t>根据生产工艺原理图，绘制过程控制系统框图</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p:nvPr/>
        </p:nvSpPr>
        <p:spPr>
          <a:xfrm>
            <a:off x="1774825" y="981075"/>
            <a:ext cx="4751388" cy="521970"/>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）仪表间传输电压信号</a:t>
            </a:r>
          </a:p>
        </p:txBody>
      </p:sp>
      <p:sp>
        <p:nvSpPr>
          <p:cNvPr id="30722" name="Text Box 3"/>
          <p:cNvSpPr txBox="1"/>
          <p:nvPr/>
        </p:nvSpPr>
        <p:spPr>
          <a:xfrm>
            <a:off x="6563995" y="5822950"/>
            <a:ext cx="3134995" cy="46037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5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并联</a:t>
            </a:r>
          </a:p>
        </p:txBody>
      </p:sp>
      <p:grpSp>
        <p:nvGrpSpPr>
          <p:cNvPr id="30723" name="Group 4"/>
          <p:cNvGrpSpPr/>
          <p:nvPr/>
        </p:nvGrpSpPr>
        <p:grpSpPr>
          <a:xfrm>
            <a:off x="5591175" y="1412875"/>
            <a:ext cx="4267200" cy="4183063"/>
            <a:chOff x="0" y="0"/>
            <a:chExt cx="2688" cy="2635"/>
          </a:xfrm>
        </p:grpSpPr>
        <p:sp>
          <p:nvSpPr>
            <p:cNvPr id="30724" name="Text Box 5"/>
            <p:cNvSpPr txBox="1"/>
            <p:nvPr/>
          </p:nvSpPr>
          <p:spPr>
            <a:xfrm>
              <a:off x="1134" y="0"/>
              <a:ext cx="932"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p>
          </p:txBody>
        </p:sp>
        <p:sp>
          <p:nvSpPr>
            <p:cNvPr id="30725" name="Rectangle 6"/>
            <p:cNvSpPr/>
            <p:nvPr/>
          </p:nvSpPr>
          <p:spPr>
            <a:xfrm>
              <a:off x="0" y="235"/>
              <a:ext cx="960" cy="1632"/>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26" name="Rectangle 7"/>
            <p:cNvSpPr/>
            <p:nvPr/>
          </p:nvSpPr>
          <p:spPr>
            <a:xfrm>
              <a:off x="1968" y="235"/>
              <a:ext cx="480" cy="105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nvGrpSpPr>
            <p:cNvPr id="30727" name="Group 8"/>
            <p:cNvGrpSpPr/>
            <p:nvPr/>
          </p:nvGrpSpPr>
          <p:grpSpPr>
            <a:xfrm>
              <a:off x="1632" y="427"/>
              <a:ext cx="576" cy="2064"/>
              <a:chOff x="0" y="0"/>
              <a:chExt cx="576" cy="2064"/>
            </a:xfrm>
          </p:grpSpPr>
          <p:sp>
            <p:nvSpPr>
              <p:cNvPr id="30728" name="Rectangle 9"/>
              <p:cNvSpPr/>
              <p:nvPr/>
            </p:nvSpPr>
            <p:spPr>
              <a:xfrm>
                <a:off x="480" y="1392"/>
                <a:ext cx="96" cy="384"/>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29" name="Line 10"/>
              <p:cNvSpPr/>
              <p:nvPr/>
            </p:nvSpPr>
            <p:spPr>
              <a:xfrm>
                <a:off x="192" y="0"/>
                <a:ext cx="0" cy="1248"/>
              </a:xfrm>
              <a:prstGeom prst="line">
                <a:avLst/>
              </a:prstGeom>
              <a:ln w="38100" cap="flat" cmpd="sng">
                <a:solidFill>
                  <a:schemeClr val="tx1"/>
                </a:solidFill>
                <a:prstDash val="solid"/>
                <a:round/>
                <a:headEnd type="none" w="med" len="med"/>
                <a:tailEnd type="none" w="med" len="med"/>
              </a:ln>
            </p:spPr>
          </p:sp>
          <p:sp>
            <p:nvSpPr>
              <p:cNvPr id="30730" name="Line 11"/>
              <p:cNvSpPr/>
              <p:nvPr/>
            </p:nvSpPr>
            <p:spPr>
              <a:xfrm>
                <a:off x="192" y="1248"/>
                <a:ext cx="336" cy="0"/>
              </a:xfrm>
              <a:prstGeom prst="line">
                <a:avLst/>
              </a:prstGeom>
              <a:ln w="38100" cap="flat" cmpd="sng">
                <a:solidFill>
                  <a:schemeClr val="tx1"/>
                </a:solidFill>
                <a:prstDash val="solid"/>
                <a:round/>
                <a:headEnd type="none" w="med" len="med"/>
                <a:tailEnd type="none" w="med" len="med"/>
              </a:ln>
            </p:spPr>
          </p:sp>
          <p:sp>
            <p:nvSpPr>
              <p:cNvPr id="30731" name="Line 12"/>
              <p:cNvSpPr/>
              <p:nvPr/>
            </p:nvSpPr>
            <p:spPr>
              <a:xfrm>
                <a:off x="528" y="1776"/>
                <a:ext cx="0" cy="288"/>
              </a:xfrm>
              <a:prstGeom prst="line">
                <a:avLst/>
              </a:prstGeom>
              <a:ln w="38100" cap="flat" cmpd="sng">
                <a:solidFill>
                  <a:schemeClr val="tx1"/>
                </a:solidFill>
                <a:prstDash val="solid"/>
                <a:round/>
                <a:headEnd type="none" w="med" len="med"/>
                <a:tailEnd type="none" w="med" len="med"/>
              </a:ln>
            </p:spPr>
          </p:sp>
          <p:sp>
            <p:nvSpPr>
              <p:cNvPr id="30732" name="Line 13"/>
              <p:cNvSpPr/>
              <p:nvPr/>
            </p:nvSpPr>
            <p:spPr>
              <a:xfrm>
                <a:off x="528" y="1248"/>
                <a:ext cx="0" cy="144"/>
              </a:xfrm>
              <a:prstGeom prst="line">
                <a:avLst/>
              </a:prstGeom>
              <a:ln w="38100" cap="flat" cmpd="sng">
                <a:solidFill>
                  <a:schemeClr val="tx1"/>
                </a:solidFill>
                <a:prstDash val="solid"/>
                <a:round/>
                <a:headEnd type="none" w="med" len="med"/>
                <a:tailEnd type="none" w="med" len="med"/>
              </a:ln>
            </p:spPr>
          </p:sp>
          <p:sp>
            <p:nvSpPr>
              <p:cNvPr id="30733" name="Line 14"/>
              <p:cNvSpPr/>
              <p:nvPr/>
            </p:nvSpPr>
            <p:spPr>
              <a:xfrm>
                <a:off x="0" y="1104"/>
                <a:ext cx="0" cy="960"/>
              </a:xfrm>
              <a:prstGeom prst="line">
                <a:avLst/>
              </a:prstGeom>
              <a:ln w="38100" cap="flat" cmpd="sng">
                <a:solidFill>
                  <a:schemeClr val="tx1"/>
                </a:solidFill>
                <a:prstDash val="solid"/>
                <a:round/>
                <a:headEnd type="none" w="med" len="med"/>
                <a:tailEnd type="none" w="med" len="med"/>
              </a:ln>
            </p:spPr>
          </p:sp>
          <p:sp>
            <p:nvSpPr>
              <p:cNvPr id="30734" name="Line 15"/>
              <p:cNvSpPr/>
              <p:nvPr/>
            </p:nvSpPr>
            <p:spPr>
              <a:xfrm>
                <a:off x="0" y="2064"/>
                <a:ext cx="528" cy="0"/>
              </a:xfrm>
              <a:prstGeom prst="line">
                <a:avLst/>
              </a:prstGeom>
              <a:ln w="38100" cap="flat" cmpd="sng">
                <a:solidFill>
                  <a:schemeClr val="tx1"/>
                </a:solidFill>
                <a:prstDash val="solid"/>
                <a:round/>
                <a:headEnd type="none" w="med" len="med"/>
                <a:tailEnd type="none" w="med" len="med"/>
              </a:ln>
            </p:spPr>
          </p:sp>
        </p:grpSp>
        <p:sp>
          <p:nvSpPr>
            <p:cNvPr id="30735" name="Rectangle 16"/>
            <p:cNvSpPr/>
            <p:nvPr/>
          </p:nvSpPr>
          <p:spPr>
            <a:xfrm>
              <a:off x="1968" y="1579"/>
              <a:ext cx="480" cy="105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6" name="Rectangle 17"/>
            <p:cNvSpPr/>
            <p:nvPr/>
          </p:nvSpPr>
          <p:spPr>
            <a:xfrm>
              <a:off x="336" y="619"/>
              <a:ext cx="96" cy="432"/>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7" name="Rectangle 18"/>
            <p:cNvSpPr/>
            <p:nvPr/>
          </p:nvSpPr>
          <p:spPr>
            <a:xfrm>
              <a:off x="2112" y="811"/>
              <a:ext cx="96" cy="384"/>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8" name="Rectangle 19"/>
            <p:cNvSpPr/>
            <p:nvPr/>
          </p:nvSpPr>
          <p:spPr>
            <a:xfrm>
              <a:off x="1104" y="379"/>
              <a:ext cx="384" cy="96"/>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9" name="Line 20"/>
            <p:cNvSpPr/>
            <p:nvPr/>
          </p:nvSpPr>
          <p:spPr>
            <a:xfrm>
              <a:off x="1488" y="427"/>
              <a:ext cx="672" cy="0"/>
            </a:xfrm>
            <a:prstGeom prst="line">
              <a:avLst/>
            </a:prstGeom>
            <a:ln w="38100" cap="flat" cmpd="sng">
              <a:solidFill>
                <a:schemeClr val="tx1"/>
              </a:solidFill>
              <a:prstDash val="solid"/>
              <a:round/>
              <a:headEnd type="none" w="med" len="med"/>
              <a:tailEnd type="none" w="med" len="med"/>
            </a:ln>
          </p:spPr>
        </p:sp>
        <p:sp>
          <p:nvSpPr>
            <p:cNvPr id="30740" name="Line 21"/>
            <p:cNvSpPr/>
            <p:nvPr/>
          </p:nvSpPr>
          <p:spPr>
            <a:xfrm>
              <a:off x="384" y="1531"/>
              <a:ext cx="720" cy="0"/>
            </a:xfrm>
            <a:prstGeom prst="line">
              <a:avLst/>
            </a:prstGeom>
            <a:ln w="38100" cap="flat" cmpd="sng">
              <a:solidFill>
                <a:schemeClr val="tx1"/>
              </a:solidFill>
              <a:prstDash val="solid"/>
              <a:round/>
              <a:headEnd type="none" w="med" len="med"/>
              <a:tailEnd type="none" w="med" len="med"/>
            </a:ln>
          </p:spPr>
        </p:sp>
        <p:sp>
          <p:nvSpPr>
            <p:cNvPr id="30741" name="Text Box 22"/>
            <p:cNvSpPr txBox="1"/>
            <p:nvPr/>
          </p:nvSpPr>
          <p:spPr>
            <a:xfrm>
              <a:off x="432" y="619"/>
              <a:ext cx="624"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30742" name="Text Box 23"/>
            <p:cNvSpPr txBox="1"/>
            <p:nvPr/>
          </p:nvSpPr>
          <p:spPr>
            <a:xfrm>
              <a:off x="528" y="1099"/>
              <a:ext cx="624"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0</a:t>
              </a:r>
            </a:p>
          </p:txBody>
        </p:sp>
        <p:sp>
          <p:nvSpPr>
            <p:cNvPr id="30743" name="Rectangle 24"/>
            <p:cNvSpPr/>
            <p:nvPr/>
          </p:nvSpPr>
          <p:spPr>
            <a:xfrm>
              <a:off x="1104" y="1483"/>
              <a:ext cx="384" cy="96"/>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44" name="Line 25"/>
            <p:cNvSpPr/>
            <p:nvPr/>
          </p:nvSpPr>
          <p:spPr>
            <a:xfrm>
              <a:off x="192" y="1195"/>
              <a:ext cx="384" cy="0"/>
            </a:xfrm>
            <a:prstGeom prst="line">
              <a:avLst/>
            </a:prstGeom>
            <a:ln w="38100" cap="flat" cmpd="sng">
              <a:solidFill>
                <a:schemeClr val="tx1"/>
              </a:solidFill>
              <a:prstDash val="solid"/>
              <a:round/>
              <a:headEnd type="none" w="med" len="med"/>
              <a:tailEnd type="none" w="med" len="med"/>
            </a:ln>
          </p:spPr>
        </p:sp>
        <p:sp>
          <p:nvSpPr>
            <p:cNvPr id="30745" name="Line 26"/>
            <p:cNvSpPr/>
            <p:nvPr/>
          </p:nvSpPr>
          <p:spPr>
            <a:xfrm>
              <a:off x="288" y="1291"/>
              <a:ext cx="192" cy="0"/>
            </a:xfrm>
            <a:prstGeom prst="line">
              <a:avLst/>
            </a:prstGeom>
            <a:ln w="38100" cap="flat" cmpd="sng">
              <a:solidFill>
                <a:schemeClr val="tx1"/>
              </a:solidFill>
              <a:prstDash val="solid"/>
              <a:round/>
              <a:headEnd type="none" w="med" len="med"/>
              <a:tailEnd type="none" w="med" len="med"/>
            </a:ln>
          </p:spPr>
        </p:sp>
        <p:sp>
          <p:nvSpPr>
            <p:cNvPr id="30746" name="Line 27"/>
            <p:cNvSpPr/>
            <p:nvPr/>
          </p:nvSpPr>
          <p:spPr>
            <a:xfrm>
              <a:off x="384" y="1291"/>
              <a:ext cx="0" cy="240"/>
            </a:xfrm>
            <a:prstGeom prst="line">
              <a:avLst/>
            </a:prstGeom>
            <a:ln w="38100" cap="flat" cmpd="sng">
              <a:solidFill>
                <a:schemeClr val="tx1"/>
              </a:solidFill>
              <a:prstDash val="solid"/>
              <a:round/>
              <a:headEnd type="none" w="med" len="med"/>
              <a:tailEnd type="none" w="med" len="med"/>
            </a:ln>
          </p:spPr>
        </p:sp>
        <p:sp>
          <p:nvSpPr>
            <p:cNvPr id="30747" name="Line 28"/>
            <p:cNvSpPr/>
            <p:nvPr/>
          </p:nvSpPr>
          <p:spPr>
            <a:xfrm>
              <a:off x="384" y="1051"/>
              <a:ext cx="0" cy="144"/>
            </a:xfrm>
            <a:prstGeom prst="line">
              <a:avLst/>
            </a:prstGeom>
            <a:ln w="38100" cap="flat" cmpd="sng">
              <a:solidFill>
                <a:schemeClr val="tx1"/>
              </a:solidFill>
              <a:prstDash val="solid"/>
              <a:round/>
              <a:headEnd type="none" w="med" len="med"/>
              <a:tailEnd type="none" w="med" len="med"/>
            </a:ln>
          </p:spPr>
        </p:sp>
        <p:sp>
          <p:nvSpPr>
            <p:cNvPr id="30748" name="Line 29"/>
            <p:cNvSpPr/>
            <p:nvPr/>
          </p:nvSpPr>
          <p:spPr>
            <a:xfrm flipV="1">
              <a:off x="384" y="427"/>
              <a:ext cx="0" cy="192"/>
            </a:xfrm>
            <a:prstGeom prst="line">
              <a:avLst/>
            </a:prstGeom>
            <a:ln w="38100" cap="flat" cmpd="sng">
              <a:solidFill>
                <a:schemeClr val="tx1"/>
              </a:solidFill>
              <a:prstDash val="solid"/>
              <a:round/>
              <a:headEnd type="none" w="med" len="med"/>
              <a:tailEnd type="none" w="med" len="med"/>
            </a:ln>
          </p:spPr>
        </p:sp>
        <p:sp>
          <p:nvSpPr>
            <p:cNvPr id="30749" name="Line 30"/>
            <p:cNvSpPr/>
            <p:nvPr/>
          </p:nvSpPr>
          <p:spPr>
            <a:xfrm>
              <a:off x="384" y="427"/>
              <a:ext cx="720" cy="0"/>
            </a:xfrm>
            <a:prstGeom prst="line">
              <a:avLst/>
            </a:prstGeom>
            <a:ln w="38100" cap="flat" cmpd="sng">
              <a:solidFill>
                <a:schemeClr val="tx1"/>
              </a:solidFill>
              <a:prstDash val="solid"/>
              <a:round/>
              <a:headEnd type="none" w="med" len="med"/>
              <a:tailEnd type="none" w="med" len="med"/>
            </a:ln>
          </p:spPr>
        </p:sp>
        <p:sp>
          <p:nvSpPr>
            <p:cNvPr id="30750" name="Line 31"/>
            <p:cNvSpPr/>
            <p:nvPr/>
          </p:nvSpPr>
          <p:spPr>
            <a:xfrm flipV="1">
              <a:off x="2160" y="427"/>
              <a:ext cx="0" cy="384"/>
            </a:xfrm>
            <a:prstGeom prst="line">
              <a:avLst/>
            </a:prstGeom>
            <a:ln w="38100" cap="flat" cmpd="sng">
              <a:solidFill>
                <a:schemeClr val="tx1"/>
              </a:solidFill>
              <a:prstDash val="solid"/>
              <a:round/>
              <a:headEnd type="none" w="med" len="med"/>
              <a:tailEnd type="none" w="med" len="med"/>
            </a:ln>
          </p:spPr>
        </p:sp>
        <p:sp>
          <p:nvSpPr>
            <p:cNvPr id="30751" name="Line 32"/>
            <p:cNvSpPr/>
            <p:nvPr/>
          </p:nvSpPr>
          <p:spPr>
            <a:xfrm>
              <a:off x="1488" y="1531"/>
              <a:ext cx="672" cy="0"/>
            </a:xfrm>
            <a:prstGeom prst="line">
              <a:avLst/>
            </a:prstGeom>
            <a:ln w="38100" cap="flat" cmpd="sng">
              <a:solidFill>
                <a:schemeClr val="tx1"/>
              </a:solidFill>
              <a:prstDash val="solid"/>
              <a:round/>
              <a:headEnd type="none" w="med" len="med"/>
              <a:tailEnd type="none" w="med" len="med"/>
            </a:ln>
          </p:spPr>
        </p:sp>
        <p:sp>
          <p:nvSpPr>
            <p:cNvPr id="30752" name="Line 33"/>
            <p:cNvSpPr/>
            <p:nvPr/>
          </p:nvSpPr>
          <p:spPr>
            <a:xfrm>
              <a:off x="2160" y="1195"/>
              <a:ext cx="0" cy="336"/>
            </a:xfrm>
            <a:prstGeom prst="line">
              <a:avLst/>
            </a:prstGeom>
            <a:ln w="38100" cap="flat" cmpd="sng">
              <a:solidFill>
                <a:schemeClr val="tx1"/>
              </a:solidFill>
              <a:prstDash val="solid"/>
              <a:round/>
              <a:headEnd type="none" w="med" len="med"/>
              <a:tailEnd type="none" w="med" len="med"/>
            </a:ln>
          </p:spPr>
        </p:sp>
        <p:grpSp>
          <p:nvGrpSpPr>
            <p:cNvPr id="30753" name="Group 34"/>
            <p:cNvGrpSpPr/>
            <p:nvPr/>
          </p:nvGrpSpPr>
          <p:grpSpPr>
            <a:xfrm>
              <a:off x="1488" y="408"/>
              <a:ext cx="336" cy="1104"/>
              <a:chOff x="-145" y="0"/>
              <a:chExt cx="336" cy="1104"/>
            </a:xfrm>
          </p:grpSpPr>
          <p:sp>
            <p:nvSpPr>
              <p:cNvPr id="30754" name="Text Box 35"/>
              <p:cNvSpPr txBox="1"/>
              <p:nvPr/>
            </p:nvSpPr>
            <p:spPr>
              <a:xfrm>
                <a:off x="-145" y="316"/>
                <a:ext cx="336"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p>
            </p:txBody>
          </p:sp>
          <p:sp>
            <p:nvSpPr>
              <p:cNvPr id="30755" name="Line 36"/>
              <p:cNvSpPr/>
              <p:nvPr/>
            </p:nvSpPr>
            <p:spPr>
              <a:xfrm flipV="1">
                <a:off x="144" y="0"/>
                <a:ext cx="0" cy="336"/>
              </a:xfrm>
              <a:prstGeom prst="line">
                <a:avLst/>
              </a:prstGeom>
              <a:ln w="9525" cap="flat" cmpd="sng">
                <a:solidFill>
                  <a:schemeClr val="tx1"/>
                </a:solidFill>
                <a:prstDash val="solid"/>
                <a:round/>
                <a:headEnd type="none" w="med" len="med"/>
                <a:tailEnd type="triangle" w="med" len="med"/>
              </a:ln>
            </p:spPr>
          </p:sp>
          <p:sp>
            <p:nvSpPr>
              <p:cNvPr id="30756" name="Line 37"/>
              <p:cNvSpPr/>
              <p:nvPr/>
            </p:nvSpPr>
            <p:spPr>
              <a:xfrm>
                <a:off x="144" y="672"/>
                <a:ext cx="0" cy="432"/>
              </a:xfrm>
              <a:prstGeom prst="line">
                <a:avLst/>
              </a:prstGeom>
              <a:ln w="9525" cap="flat" cmpd="sng">
                <a:solidFill>
                  <a:schemeClr val="tx1"/>
                </a:solidFill>
                <a:prstDash val="solid"/>
                <a:round/>
                <a:headEnd type="none" w="med" len="med"/>
                <a:tailEnd type="triangle" w="med" len="med"/>
              </a:ln>
            </p:spPr>
          </p:sp>
        </p:grpSp>
        <p:sp>
          <p:nvSpPr>
            <p:cNvPr id="30757" name="Text Box 38"/>
            <p:cNvSpPr txBox="1"/>
            <p:nvPr/>
          </p:nvSpPr>
          <p:spPr>
            <a:xfrm>
              <a:off x="2268" y="771"/>
              <a:ext cx="420"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30758" name="Text Box 39"/>
            <p:cNvSpPr txBox="1"/>
            <p:nvPr/>
          </p:nvSpPr>
          <p:spPr>
            <a:xfrm>
              <a:off x="2223" y="1769"/>
              <a:ext cx="420"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30759" name="Text Box 40"/>
            <p:cNvSpPr txBox="1"/>
            <p:nvPr/>
          </p:nvSpPr>
          <p:spPr>
            <a:xfrm>
              <a:off x="1044" y="1089"/>
              <a:ext cx="932" cy="3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p>
          </p:txBody>
        </p:sp>
      </p:grpSp>
      <p:sp>
        <p:nvSpPr>
          <p:cNvPr id="30767" name="文本框 100"/>
          <p:cNvSpPr txBox="1"/>
          <p:nvPr/>
        </p:nvSpPr>
        <p:spPr>
          <a:xfrm>
            <a:off x="5407025" y="4692650"/>
            <a:ext cx="1984375"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发送仪表</a:t>
            </a:r>
          </a:p>
        </p:txBody>
      </p:sp>
      <p:sp>
        <p:nvSpPr>
          <p:cNvPr id="30768" name="文本框 1"/>
          <p:cNvSpPr txBox="1"/>
          <p:nvPr/>
        </p:nvSpPr>
        <p:spPr>
          <a:xfrm>
            <a:off x="8277225" y="1011238"/>
            <a:ext cx="1984375"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接收仪表</a:t>
            </a:r>
          </a:p>
        </p:txBody>
      </p:sp>
      <p:sp>
        <p:nvSpPr>
          <p:cNvPr id="30769" name="文本框 2"/>
          <p:cNvSpPr txBox="1"/>
          <p:nvPr/>
        </p:nvSpPr>
        <p:spPr>
          <a:xfrm>
            <a:off x="7135813" y="4071938"/>
            <a:ext cx="1984375" cy="82994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导线</a:t>
            </a:r>
          </a:p>
          <a:p>
            <a:r>
              <a:rPr lang="zh-CN" altLang="en-US" sz="2400" dirty="0">
                <a:latin typeface="Arial" panose="020B0604020202020204" pitchFamily="34" charset="0"/>
                <a:ea typeface="宋体" panose="02010600030101010101" pitchFamily="2" charset="-122"/>
              </a:rPr>
              <a:t>电阻</a:t>
            </a:r>
          </a:p>
        </p:txBody>
      </p:sp>
      <p:graphicFrame>
        <p:nvGraphicFramePr>
          <p:cNvPr id="30770" name="对象 2">
            <a:hlinkClick r:id="" action="ppaction://ole?verb=0"/>
          </p:cNvPr>
          <p:cNvGraphicFramePr>
            <a:graphicFrameLocks noChangeAspect="1"/>
          </p:cNvGraphicFramePr>
          <p:nvPr/>
        </p:nvGraphicFramePr>
        <p:xfrm>
          <a:off x="2331085" y="2166620"/>
          <a:ext cx="2112010" cy="748665"/>
        </p:xfrm>
        <a:graphic>
          <a:graphicData uri="http://schemas.openxmlformats.org/presentationml/2006/ole">
            <mc:AlternateContent xmlns:mc="http://schemas.openxmlformats.org/markup-compatibility/2006">
              <mc:Choice xmlns:v="urn:schemas-microsoft-com:vml" Requires="v">
                <p:oleObj spid="_x0000_s4103" r:id="rId3" imgW="1219200" imgH="431800" progId="Equation.KSEE3">
                  <p:embed/>
                </p:oleObj>
              </mc:Choice>
              <mc:Fallback>
                <p:oleObj r:id="rId3" imgW="1219200" imgH="431800" progId="Equation.KSEE3">
                  <p:embed/>
                  <p:pic>
                    <p:nvPicPr>
                      <p:cNvPr id="0" name="图片 3079"/>
                      <p:cNvPicPr/>
                      <p:nvPr/>
                    </p:nvPicPr>
                    <p:blipFill>
                      <a:blip r:embed="rId4"/>
                      <a:stretch>
                        <a:fillRect/>
                      </a:stretch>
                    </p:blipFill>
                    <p:spPr>
                      <a:xfrm>
                        <a:off x="2331085" y="2166620"/>
                        <a:ext cx="2112010" cy="748665"/>
                      </a:xfrm>
                      <a:prstGeom prst="rect">
                        <a:avLst/>
                      </a:prstGeom>
                      <a:noFill/>
                      <a:ln w="38100">
                        <a:noFill/>
                        <a:miter/>
                      </a:ln>
                    </p:spPr>
                  </p:pic>
                </p:oleObj>
              </mc:Fallback>
            </mc:AlternateContent>
          </a:graphicData>
        </a:graphic>
      </p:graphicFrame>
      <p:sp>
        <p:nvSpPr>
          <p:cNvPr id="2" name="Text Box 2"/>
          <p:cNvSpPr txBox="1"/>
          <p:nvPr/>
        </p:nvSpPr>
        <p:spPr>
          <a:xfrm>
            <a:off x="1966595" y="3310255"/>
            <a:ext cx="3140075" cy="1014730"/>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近距离：电流或电压</a:t>
            </a:r>
          </a:p>
          <a:p>
            <a:pPr>
              <a:spcBef>
                <a:spcPct val="50000"/>
              </a:spcBef>
            </a:pPr>
            <a:r>
              <a:rPr lang="zh-CN" altLang="en-US" sz="2400" dirty="0">
                <a:latin typeface="Times New Roman" panose="02020603050405020304" pitchFamily="18" charset="0"/>
                <a:ea typeface="宋体" panose="02010600030101010101" pitchFamily="2" charset="-122"/>
              </a:rPr>
              <a:t>远距离：电流</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100" name="文本框 99"/>
          <p:cNvSpPr txBox="1"/>
          <p:nvPr/>
        </p:nvSpPr>
        <p:spPr>
          <a:xfrm>
            <a:off x="2189480" y="921385"/>
            <a:ext cx="8234680" cy="829945"/>
          </a:xfrm>
          <a:prstGeom prst="rect">
            <a:avLst/>
          </a:prstGeom>
          <a:noFill/>
          <a:ln w="9525">
            <a:noFill/>
          </a:ln>
        </p:spPr>
        <p:txBody>
          <a:bodyPr wrap="square">
            <a:spAutoFit/>
          </a:bodyPr>
          <a:lstStyle/>
          <a:p>
            <a:r>
              <a:rPr lang="zh-CN" sz="2400">
                <a:latin typeface="Calibri" panose="020F0502020204030204" charset="0"/>
                <a:ea typeface="宋体" panose="02010600030101010101" pitchFamily="2" charset="-122"/>
              </a:rPr>
              <a:t>图示为变送器与调节器连接原理图，设</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0</a:t>
            </a:r>
            <a:r>
              <a:rPr lang="en-US" sz="2400">
                <a:latin typeface="Calibri" panose="020F0502020204030204" charset="0"/>
                <a:ea typeface="宋体" panose="02010600030101010101" pitchFamily="2" charset="-122"/>
                <a:cs typeface="Times New Roman" panose="02020603050405020304" pitchFamily="18" charset="0"/>
              </a:rPr>
              <a:t>=10M </a:t>
            </a:r>
            <a:r>
              <a:rPr lang="zh-CN" sz="2400">
                <a:latin typeface="Calibri" panose="020F0502020204030204" charset="0"/>
                <a:ea typeface="宋体" panose="02010600030101010101" pitchFamily="2" charset="-122"/>
              </a:rPr>
              <a:t>Ω，</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CM</a:t>
            </a:r>
            <a:r>
              <a:rPr lang="en-US" sz="2400">
                <a:latin typeface="Calibri" panose="020F0502020204030204" charset="0"/>
                <a:ea typeface="宋体" panose="02010600030101010101" pitchFamily="2" charset="-122"/>
                <a:cs typeface="Times New Roman" panose="02020603050405020304" pitchFamily="18" charset="0"/>
              </a:rPr>
              <a:t>=5 </a:t>
            </a:r>
            <a:r>
              <a:rPr lang="zh-CN" sz="2400">
                <a:latin typeface="Calibri" panose="020F0502020204030204" charset="0"/>
                <a:ea typeface="宋体" panose="02010600030101010101" pitchFamily="2" charset="-122"/>
              </a:rPr>
              <a:t>Ω ，</a:t>
            </a:r>
            <a:r>
              <a:rPr lang="en-US" sz="2400">
                <a:latin typeface="Calibri" panose="020F0502020204030204" charset="0"/>
                <a:ea typeface="宋体" panose="02010600030101010101" pitchFamily="2" charset="-122"/>
              </a:rPr>
              <a:t>R=250 </a:t>
            </a:r>
            <a:r>
              <a:rPr lang="zh-CN" sz="2400">
                <a:latin typeface="Calibri" panose="020F0502020204030204" charset="0"/>
                <a:ea typeface="宋体" panose="02010600030101010101" pitchFamily="2" charset="-122"/>
              </a:rPr>
              <a:t>Ω ， 试计算电流传输误差。</a:t>
            </a:r>
            <a:endParaRPr lang="zh-CN" altLang="en-US" sz="2400"/>
          </a:p>
        </p:txBody>
      </p:sp>
      <p:pic>
        <p:nvPicPr>
          <p:cNvPr id="2" name="图片 1"/>
          <p:cNvPicPr>
            <a:picLocks noChangeAspect="1"/>
          </p:cNvPicPr>
          <p:nvPr/>
        </p:nvPicPr>
        <p:blipFill>
          <a:blip r:embed="rId3"/>
          <a:stretch>
            <a:fillRect/>
          </a:stretch>
        </p:blipFill>
        <p:spPr>
          <a:xfrm>
            <a:off x="4772025" y="1751330"/>
            <a:ext cx="2648585" cy="1539240"/>
          </a:xfrm>
          <a:prstGeom prst="rect">
            <a:avLst/>
          </a:prstGeom>
        </p:spPr>
      </p:pic>
      <p:sp>
        <p:nvSpPr>
          <p:cNvPr id="3" name="文本框 2"/>
          <p:cNvSpPr txBox="1"/>
          <p:nvPr/>
        </p:nvSpPr>
        <p:spPr>
          <a:xfrm>
            <a:off x="4183380" y="3343275"/>
            <a:ext cx="3714115" cy="398780"/>
          </a:xfrm>
          <a:prstGeom prst="rect">
            <a:avLst/>
          </a:prstGeom>
          <a:noFill/>
          <a:ln w="9525">
            <a:noFill/>
          </a:ln>
        </p:spPr>
        <p:txBody>
          <a:bodyPr wrap="square">
            <a:spAutoFit/>
          </a:bodyPr>
          <a:lstStyle/>
          <a:p>
            <a:r>
              <a:rPr lang="zh-CN" sz="2000" b="0">
                <a:latin typeface="Calibri" panose="020F0502020204030204" charset="0"/>
                <a:ea typeface="宋体" panose="02010600030101010101" pitchFamily="2" charset="-122"/>
              </a:rPr>
              <a:t>变送器与调节器连接原理图</a:t>
            </a:r>
            <a:endParaRPr lang="zh-CN" altLang="en-US" sz="2000"/>
          </a:p>
        </p:txBody>
      </p:sp>
      <p:sp>
        <p:nvSpPr>
          <p:cNvPr id="4" name="文本框 3"/>
          <p:cNvSpPr txBox="1"/>
          <p:nvPr/>
        </p:nvSpPr>
        <p:spPr>
          <a:xfrm>
            <a:off x="2189480" y="3835400"/>
            <a:ext cx="8234680" cy="829945"/>
          </a:xfrm>
          <a:prstGeom prst="rect">
            <a:avLst/>
          </a:prstGeom>
          <a:noFill/>
          <a:ln w="9525">
            <a:noFill/>
          </a:ln>
        </p:spPr>
        <p:txBody>
          <a:bodyPr wrap="square">
            <a:spAutoFit/>
          </a:bodyPr>
          <a:lstStyle/>
          <a:p>
            <a:r>
              <a:rPr lang="zh-CN" sz="2400">
                <a:latin typeface="Calibri" panose="020F0502020204030204" charset="0"/>
                <a:ea typeface="宋体" panose="02010600030101010101" pitchFamily="2" charset="-122"/>
              </a:rPr>
              <a:t>图</a:t>
            </a:r>
            <a:r>
              <a:rPr lang="zh-CN" sz="2400">
                <a:latin typeface="Calibri" panose="020F0502020204030204" charset="0"/>
                <a:sym typeface="+mn-ea"/>
              </a:rPr>
              <a:t>示</a:t>
            </a:r>
            <a:r>
              <a:rPr lang="zh-CN" sz="2400">
                <a:latin typeface="Calibri" panose="020F0502020204030204" charset="0"/>
                <a:ea typeface="宋体" panose="02010600030101010101" pitchFamily="2" charset="-122"/>
              </a:rPr>
              <a:t>为变送器与调节器连接原理图，设</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0</a:t>
            </a:r>
            <a:r>
              <a:rPr lang="en-US" sz="2400">
                <a:latin typeface="Calibri" panose="020F0502020204030204" charset="0"/>
                <a:ea typeface="宋体" panose="02010600030101010101" pitchFamily="2" charset="-122"/>
                <a:cs typeface="Times New Roman" panose="02020603050405020304" pitchFamily="18" charset="0"/>
              </a:rPr>
              <a:t>=250</a:t>
            </a:r>
            <a:r>
              <a:rPr lang="zh-CN" sz="2400">
                <a:latin typeface="Calibri" panose="020F0502020204030204" charset="0"/>
                <a:ea typeface="宋体" panose="02010600030101010101" pitchFamily="2" charset="-122"/>
              </a:rPr>
              <a:t>Ω，</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CM</a:t>
            </a:r>
            <a:r>
              <a:rPr lang="en-US" sz="2400">
                <a:latin typeface="Calibri" panose="020F0502020204030204" charset="0"/>
                <a:ea typeface="宋体" panose="02010600030101010101" pitchFamily="2" charset="-122"/>
                <a:cs typeface="Times New Roman" panose="02020603050405020304" pitchFamily="18" charset="0"/>
              </a:rPr>
              <a:t>=2 </a:t>
            </a:r>
            <a:r>
              <a:rPr lang="zh-CN" sz="2400">
                <a:latin typeface="Calibri" panose="020F0502020204030204" charset="0"/>
                <a:ea typeface="宋体" panose="02010600030101010101" pitchFamily="2" charset="-122"/>
              </a:rPr>
              <a:t>Ω ，</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i</a:t>
            </a:r>
            <a:r>
              <a:rPr lang="en-US" sz="2400">
                <a:latin typeface="Calibri" panose="020F0502020204030204" charset="0"/>
                <a:ea typeface="宋体" panose="02010600030101010101" pitchFamily="2" charset="-122"/>
                <a:cs typeface="Times New Roman" panose="02020603050405020304" pitchFamily="18" charset="0"/>
              </a:rPr>
              <a:t>=10M </a:t>
            </a:r>
            <a:r>
              <a:rPr lang="zh-CN" sz="2400">
                <a:latin typeface="Calibri" panose="020F0502020204030204" charset="0"/>
                <a:ea typeface="宋体" panose="02010600030101010101" pitchFamily="2" charset="-122"/>
              </a:rPr>
              <a:t>Ω ， 试计算电压传输误差。</a:t>
            </a:r>
            <a:endParaRPr lang="zh-CN" altLang="en-US" sz="2400"/>
          </a:p>
        </p:txBody>
      </p:sp>
      <p:pic>
        <p:nvPicPr>
          <p:cNvPr id="5" name="图片 3"/>
          <p:cNvPicPr>
            <a:picLocks noChangeAspect="1"/>
          </p:cNvPicPr>
          <p:nvPr/>
        </p:nvPicPr>
        <p:blipFill>
          <a:blip r:embed="rId4"/>
          <a:stretch>
            <a:fillRect/>
          </a:stretch>
        </p:blipFill>
        <p:spPr>
          <a:xfrm>
            <a:off x="4647565" y="4665345"/>
            <a:ext cx="2595245" cy="1804035"/>
          </a:xfrm>
          <a:prstGeom prst="rect">
            <a:avLst/>
          </a:prstGeom>
          <a:noFill/>
          <a:ln>
            <a:noFill/>
          </a:ln>
        </p:spPr>
      </p:pic>
      <p:sp>
        <p:nvSpPr>
          <p:cNvPr id="6" name="文本框 5"/>
          <p:cNvSpPr txBox="1"/>
          <p:nvPr/>
        </p:nvSpPr>
        <p:spPr>
          <a:xfrm>
            <a:off x="3928745" y="6459220"/>
            <a:ext cx="3714115" cy="398780"/>
          </a:xfrm>
          <a:prstGeom prst="rect">
            <a:avLst/>
          </a:prstGeom>
          <a:noFill/>
          <a:ln w="9525">
            <a:noFill/>
          </a:ln>
        </p:spPr>
        <p:txBody>
          <a:bodyPr wrap="square">
            <a:spAutoFit/>
          </a:bodyPr>
          <a:lstStyle/>
          <a:p>
            <a:r>
              <a:rPr lang="zh-CN" sz="2000" b="0">
                <a:latin typeface="Calibri" panose="020F0502020204030204" charset="0"/>
                <a:ea typeface="宋体" panose="02010600030101010101" pitchFamily="2" charset="-122"/>
              </a:rPr>
              <a:t>变送器与调节器连接原理图</a:t>
            </a:r>
            <a:endParaRPr lang="zh-CN" altLang="en-US" sz="2000"/>
          </a:p>
        </p:txBody>
      </p:sp>
      <p:cxnSp>
        <p:nvCxnSpPr>
          <p:cNvPr id="7" name="直接箭头连接符 6"/>
          <p:cNvCxnSpPr/>
          <p:nvPr/>
        </p:nvCxnSpPr>
        <p:spPr>
          <a:xfrm>
            <a:off x="5434965" y="2383155"/>
            <a:ext cx="0" cy="57023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0"/>
          </p:cNvPr>
          <p:cNvGraphicFramePr>
            <a:graphicFrameLocks noChangeAspect="1"/>
          </p:cNvGraphicFramePr>
          <p:nvPr/>
        </p:nvGraphicFramePr>
        <p:xfrm>
          <a:off x="7757795" y="2203450"/>
          <a:ext cx="2026920" cy="837565"/>
        </p:xfrm>
        <a:graphic>
          <a:graphicData uri="http://schemas.openxmlformats.org/presentationml/2006/ole">
            <mc:AlternateContent xmlns:mc="http://schemas.openxmlformats.org/markup-compatibility/2006">
              <mc:Choice xmlns:v="urn:schemas-microsoft-com:vml" Requires="v">
                <p:oleObj spid="_x0000_s5133" r:id="rId5" imgW="952500" imgH="393700" progId="Equation.KSEE3">
                  <p:embed/>
                </p:oleObj>
              </mc:Choice>
              <mc:Fallback>
                <p:oleObj r:id="rId5" imgW="952500" imgH="393700" progId="Equation.KSEE3">
                  <p:embed/>
                  <p:pic>
                    <p:nvPicPr>
                      <p:cNvPr id="0" name="图片 1024"/>
                      <p:cNvPicPr/>
                      <p:nvPr/>
                    </p:nvPicPr>
                    <p:blipFill>
                      <a:blip r:embed="rId6"/>
                      <a:stretch>
                        <a:fillRect/>
                      </a:stretch>
                    </p:blipFill>
                    <p:spPr>
                      <a:xfrm>
                        <a:off x="7757795" y="2203450"/>
                        <a:ext cx="2026920" cy="83756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829550" y="4980940"/>
          <a:ext cx="2594610" cy="918845"/>
        </p:xfrm>
        <a:graphic>
          <a:graphicData uri="http://schemas.openxmlformats.org/presentationml/2006/ole">
            <mc:AlternateContent xmlns:mc="http://schemas.openxmlformats.org/markup-compatibility/2006">
              <mc:Choice xmlns:v="urn:schemas-microsoft-com:vml" Requires="v">
                <p:oleObj spid="_x0000_s5134" r:id="rId7" imgW="1219200" imgH="431800" progId="Equation.KSEE3">
                  <p:embed/>
                </p:oleObj>
              </mc:Choice>
              <mc:Fallback>
                <p:oleObj r:id="rId7" imgW="1219200" imgH="431800" progId="Equation.KSEE3">
                  <p:embed/>
                  <p:pic>
                    <p:nvPicPr>
                      <p:cNvPr id="0" name="图片 1024"/>
                      <p:cNvPicPr/>
                      <p:nvPr/>
                    </p:nvPicPr>
                    <p:blipFill>
                      <a:blip r:embed="rId8"/>
                      <a:stretch>
                        <a:fillRect/>
                      </a:stretch>
                    </p:blipFill>
                    <p:spPr>
                      <a:xfrm>
                        <a:off x="7829550" y="4980940"/>
                        <a:ext cx="2594610" cy="918845"/>
                      </a:xfrm>
                      <a:prstGeom prst="rect">
                        <a:avLst/>
                      </a:prstGeom>
                    </p:spPr>
                  </p:pic>
                </p:oleObj>
              </mc:Fallback>
            </mc:AlternateContent>
          </a:graphicData>
        </a:graphic>
      </p:graphicFrame>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p:nvPr/>
        </p:nvSpPr>
        <p:spPr>
          <a:xfrm>
            <a:off x="1876425" y="908050"/>
            <a:ext cx="5084763" cy="521970"/>
          </a:xfrm>
          <a:prstGeom prst="rect">
            <a:avLst/>
          </a:prstGeom>
          <a:noFill/>
          <a:ln w="9525">
            <a:noFill/>
          </a:ln>
        </p:spPr>
        <p:txBody>
          <a:bodyPr anchor="t">
            <a:spAutoFit/>
          </a:bodyPr>
          <a:lstStyle/>
          <a:p>
            <a:pPr>
              <a:spcBef>
                <a:spcPct val="50000"/>
              </a:spcBef>
            </a:pPr>
            <a:r>
              <a:rPr lang="en-US" sz="2800" dirty="0">
                <a:latin typeface="Times New Roman" panose="02020603050405020304" pitchFamily="18" charset="0"/>
                <a:ea typeface="宋体" panose="02010600030101010101" pitchFamily="2" charset="-122"/>
              </a:rPr>
              <a:t>7. </a:t>
            </a:r>
            <a:r>
              <a:rPr lang="zh-CN" altLang="en-US" sz="2800" dirty="0">
                <a:latin typeface="Times New Roman" panose="02020603050405020304" pitchFamily="18" charset="0"/>
                <a:ea typeface="宋体" panose="02010600030101010101" pitchFamily="2" charset="-122"/>
              </a:rPr>
              <a:t>变送器信号的传输方式</a:t>
            </a:r>
          </a:p>
        </p:txBody>
      </p:sp>
      <p:sp>
        <p:nvSpPr>
          <p:cNvPr id="32770" name="Text Box 40"/>
          <p:cNvSpPr txBox="1"/>
          <p:nvPr/>
        </p:nvSpPr>
        <p:spPr>
          <a:xfrm>
            <a:off x="2216150" y="3884930"/>
            <a:ext cx="2729230" cy="46037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6   </a:t>
            </a:r>
            <a:r>
              <a:rPr lang="zh-CN" altLang="en-US" sz="2400" dirty="0">
                <a:latin typeface="Times New Roman" panose="02020603050405020304" pitchFamily="18" charset="0"/>
                <a:ea typeface="宋体" panose="02010600030101010101" pitchFamily="2" charset="-122"/>
              </a:rPr>
              <a:t>四线制传输</a:t>
            </a:r>
          </a:p>
        </p:txBody>
      </p:sp>
      <p:sp>
        <p:nvSpPr>
          <p:cNvPr id="25640" name="Text Box 41"/>
          <p:cNvSpPr txBox="1"/>
          <p:nvPr/>
        </p:nvSpPr>
        <p:spPr>
          <a:xfrm>
            <a:off x="6500495" y="3884930"/>
            <a:ext cx="2681605"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图</a:t>
            </a:r>
            <a:r>
              <a:rPr kumimoji="0" lang="en-US" altLang="zh-CN" sz="2400" kern="1200" cap="none" spc="0" normalizeH="0" baseline="0" noProof="1">
                <a:latin typeface="Times New Roman" panose="02020603050405020304" pitchFamily="18" charset="0"/>
                <a:ea typeface="宋体" panose="02010600030101010101" pitchFamily="2" charset="-122"/>
                <a:cs typeface="+mn-ea"/>
                <a:sym typeface="+mn-ea"/>
              </a:rPr>
              <a:t>7</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sp>
        <p:nvSpPr>
          <p:cNvPr id="25643" name="Text Box 44"/>
          <p:cNvSpPr txBox="1"/>
          <p:nvPr/>
        </p:nvSpPr>
        <p:spPr>
          <a:xfrm>
            <a:off x="1356995" y="4447540"/>
            <a:ext cx="9265285" cy="460375"/>
          </a:xfrm>
          <a:prstGeom prst="rect">
            <a:avLst/>
          </a:prstGeom>
          <a:noFill/>
          <a:ln w="9525">
            <a:noFill/>
          </a:ln>
        </p:spPr>
        <p:txBody>
          <a:bodyPr wrap="square" anchor="t">
            <a:spAutoFit/>
          </a:bodyPr>
          <a:lstStyle/>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思考：与四线制传输相比，变送器采取</a:t>
            </a:r>
            <a:r>
              <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rPr>
              <a:t>两线制传输信号的优点？</a:t>
            </a:r>
          </a:p>
        </p:txBody>
      </p:sp>
      <p:grpSp>
        <p:nvGrpSpPr>
          <p:cNvPr id="32776" name="组合 3"/>
          <p:cNvGrpSpPr/>
          <p:nvPr/>
        </p:nvGrpSpPr>
        <p:grpSpPr>
          <a:xfrm>
            <a:off x="1951038" y="1458913"/>
            <a:ext cx="8140700" cy="2701130"/>
            <a:chOff x="630" y="2091"/>
            <a:chExt cx="13375" cy="5004"/>
          </a:xfrm>
        </p:grpSpPr>
        <p:sp>
          <p:nvSpPr>
            <p:cNvPr id="32777" name="Text Box 3"/>
            <p:cNvSpPr txBox="1"/>
            <p:nvPr/>
          </p:nvSpPr>
          <p:spPr>
            <a:xfrm>
              <a:off x="4950" y="4066"/>
              <a:ext cx="1440" cy="96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grpSp>
          <p:nvGrpSpPr>
            <p:cNvPr id="32778" name="Group 4"/>
            <p:cNvGrpSpPr/>
            <p:nvPr/>
          </p:nvGrpSpPr>
          <p:grpSpPr>
            <a:xfrm>
              <a:off x="870" y="3345"/>
              <a:ext cx="5040" cy="2280"/>
              <a:chOff x="0" y="0"/>
              <a:chExt cx="2016" cy="912"/>
            </a:xfrm>
          </p:grpSpPr>
          <p:sp>
            <p:nvSpPr>
              <p:cNvPr id="32779" name="Rectangle 5"/>
              <p:cNvSpPr/>
              <p:nvPr/>
            </p:nvSpPr>
            <p:spPr>
              <a:xfrm>
                <a:off x="720" y="0"/>
                <a:ext cx="720" cy="912"/>
              </a:xfrm>
              <a:prstGeom prst="rect">
                <a:avLst/>
              </a:prstGeom>
              <a:noFill/>
              <a:ln w="38100" cap="flat" cmpd="sng">
                <a:solidFill>
                  <a:schemeClr val="tx1"/>
                </a:solidFill>
                <a:prstDash val="solid"/>
                <a:miter/>
                <a:headEnd type="none" w="med" len="med"/>
                <a:tailEnd type="none" w="med" len="med"/>
              </a:ln>
            </p:spPr>
            <p:txBody>
              <a:bodyPr wrap="none" anchor="ctr"/>
              <a:lstStyle/>
              <a:p>
                <a:pPr algn="ctr"/>
                <a:r>
                  <a:rPr lang="zh-CN" altLang="en-US" sz="2800" dirty="0">
                    <a:latin typeface="Times New Roman" panose="02020603050405020304" pitchFamily="18" charset="0"/>
                    <a:ea typeface="宋体" panose="02010600030101010101" pitchFamily="2" charset="-122"/>
                  </a:rPr>
                  <a:t>变</a:t>
                </a:r>
              </a:p>
              <a:p>
                <a:pPr algn="ctr"/>
                <a:r>
                  <a:rPr lang="zh-CN" altLang="en-US" sz="2800" dirty="0">
                    <a:latin typeface="Times New Roman" panose="02020603050405020304" pitchFamily="18" charset="0"/>
                    <a:ea typeface="宋体" panose="02010600030101010101" pitchFamily="2" charset="-122"/>
                  </a:rPr>
                  <a:t>送</a:t>
                </a:r>
              </a:p>
              <a:p>
                <a:pPr algn="ctr"/>
                <a:r>
                  <a:rPr lang="zh-CN" altLang="en-US" sz="2800" dirty="0">
                    <a:latin typeface="Times New Roman" panose="02020603050405020304" pitchFamily="18" charset="0"/>
                    <a:ea typeface="宋体" panose="02010600030101010101" pitchFamily="2" charset="-122"/>
                  </a:rPr>
                  <a:t>器</a:t>
                </a:r>
              </a:p>
            </p:txBody>
          </p:sp>
          <p:sp>
            <p:nvSpPr>
              <p:cNvPr id="32780" name="Rectangle 6"/>
              <p:cNvSpPr/>
              <p:nvPr/>
            </p:nvSpPr>
            <p:spPr>
              <a:xfrm>
                <a:off x="1872" y="288"/>
                <a:ext cx="144" cy="432"/>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81" name="Line 7"/>
              <p:cNvSpPr/>
              <p:nvPr/>
            </p:nvSpPr>
            <p:spPr>
              <a:xfrm>
                <a:off x="144" y="144"/>
                <a:ext cx="0" cy="240"/>
              </a:xfrm>
              <a:prstGeom prst="line">
                <a:avLst/>
              </a:prstGeom>
              <a:ln w="38100" cap="flat" cmpd="sng">
                <a:solidFill>
                  <a:schemeClr val="tx1"/>
                </a:solidFill>
                <a:prstDash val="solid"/>
                <a:round/>
                <a:headEnd type="none" w="med" len="med"/>
                <a:tailEnd type="none" w="med" len="med"/>
              </a:ln>
            </p:spPr>
          </p:sp>
          <p:sp>
            <p:nvSpPr>
              <p:cNvPr id="32782" name="Text Box 8"/>
              <p:cNvSpPr txBox="1"/>
              <p:nvPr/>
            </p:nvSpPr>
            <p:spPr>
              <a:xfrm>
                <a:off x="240" y="288"/>
                <a:ext cx="576" cy="38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2783" name="Line 9"/>
              <p:cNvSpPr/>
              <p:nvPr/>
            </p:nvSpPr>
            <p:spPr>
              <a:xfrm>
                <a:off x="0" y="384"/>
                <a:ext cx="288" cy="0"/>
              </a:xfrm>
              <a:prstGeom prst="line">
                <a:avLst/>
              </a:prstGeom>
              <a:ln w="38100" cap="flat" cmpd="sng">
                <a:solidFill>
                  <a:schemeClr val="tx1"/>
                </a:solidFill>
                <a:prstDash val="solid"/>
                <a:round/>
                <a:headEnd type="none" w="med" len="med"/>
                <a:tailEnd type="none" w="med" len="med"/>
              </a:ln>
            </p:spPr>
          </p:sp>
          <p:sp>
            <p:nvSpPr>
              <p:cNvPr id="32784" name="Line 10"/>
              <p:cNvSpPr/>
              <p:nvPr/>
            </p:nvSpPr>
            <p:spPr>
              <a:xfrm>
                <a:off x="96" y="480"/>
                <a:ext cx="144" cy="0"/>
              </a:xfrm>
              <a:prstGeom prst="line">
                <a:avLst/>
              </a:prstGeom>
              <a:ln w="38100" cap="flat" cmpd="sng">
                <a:solidFill>
                  <a:schemeClr val="tx1"/>
                </a:solidFill>
                <a:prstDash val="solid"/>
                <a:round/>
                <a:headEnd type="none" w="med" len="med"/>
                <a:tailEnd type="none" w="med" len="med"/>
              </a:ln>
            </p:spPr>
          </p:sp>
          <p:sp>
            <p:nvSpPr>
              <p:cNvPr id="32785" name="Line 11"/>
              <p:cNvSpPr/>
              <p:nvPr/>
            </p:nvSpPr>
            <p:spPr>
              <a:xfrm>
                <a:off x="144" y="144"/>
                <a:ext cx="576" cy="0"/>
              </a:xfrm>
              <a:prstGeom prst="line">
                <a:avLst/>
              </a:prstGeom>
              <a:ln w="38100" cap="flat" cmpd="sng">
                <a:solidFill>
                  <a:schemeClr val="tx1"/>
                </a:solidFill>
                <a:prstDash val="solid"/>
                <a:round/>
                <a:headEnd type="none" w="med" len="med"/>
                <a:tailEnd type="none" w="med" len="med"/>
              </a:ln>
            </p:spPr>
          </p:sp>
          <p:sp>
            <p:nvSpPr>
              <p:cNvPr id="32786" name="Line 12"/>
              <p:cNvSpPr/>
              <p:nvPr/>
            </p:nvSpPr>
            <p:spPr>
              <a:xfrm>
                <a:off x="144" y="480"/>
                <a:ext cx="0" cy="384"/>
              </a:xfrm>
              <a:prstGeom prst="line">
                <a:avLst/>
              </a:prstGeom>
              <a:ln w="38100" cap="flat" cmpd="sng">
                <a:solidFill>
                  <a:schemeClr val="tx1"/>
                </a:solidFill>
                <a:prstDash val="solid"/>
                <a:round/>
                <a:headEnd type="none" w="med" len="med"/>
                <a:tailEnd type="none" w="med" len="med"/>
              </a:ln>
            </p:spPr>
          </p:sp>
          <p:sp>
            <p:nvSpPr>
              <p:cNvPr id="32787" name="Line 13"/>
              <p:cNvSpPr/>
              <p:nvPr/>
            </p:nvSpPr>
            <p:spPr>
              <a:xfrm>
                <a:off x="144" y="864"/>
                <a:ext cx="576" cy="0"/>
              </a:xfrm>
              <a:prstGeom prst="line">
                <a:avLst/>
              </a:prstGeom>
              <a:ln w="38100" cap="flat" cmpd="sng">
                <a:solidFill>
                  <a:schemeClr val="tx1"/>
                </a:solidFill>
                <a:prstDash val="solid"/>
                <a:round/>
                <a:headEnd type="none" w="med" len="med"/>
                <a:tailEnd type="none" w="med" len="med"/>
              </a:ln>
            </p:spPr>
          </p:sp>
          <p:sp>
            <p:nvSpPr>
              <p:cNvPr id="32788" name="Line 14"/>
              <p:cNvSpPr/>
              <p:nvPr/>
            </p:nvSpPr>
            <p:spPr>
              <a:xfrm>
                <a:off x="1440" y="144"/>
                <a:ext cx="480" cy="0"/>
              </a:xfrm>
              <a:prstGeom prst="line">
                <a:avLst/>
              </a:prstGeom>
              <a:ln w="38100" cap="flat" cmpd="sng">
                <a:solidFill>
                  <a:schemeClr val="tx1"/>
                </a:solidFill>
                <a:prstDash val="solid"/>
                <a:round/>
                <a:headEnd type="none" w="med" len="med"/>
                <a:tailEnd type="none" w="med" len="med"/>
              </a:ln>
            </p:spPr>
          </p:sp>
          <p:sp>
            <p:nvSpPr>
              <p:cNvPr id="32789" name="Line 15"/>
              <p:cNvSpPr/>
              <p:nvPr/>
            </p:nvSpPr>
            <p:spPr>
              <a:xfrm>
                <a:off x="1920" y="144"/>
                <a:ext cx="0" cy="144"/>
              </a:xfrm>
              <a:prstGeom prst="line">
                <a:avLst/>
              </a:prstGeom>
              <a:ln w="38100" cap="flat" cmpd="sng">
                <a:solidFill>
                  <a:schemeClr val="tx1"/>
                </a:solidFill>
                <a:prstDash val="solid"/>
                <a:round/>
                <a:headEnd type="none" w="med" len="med"/>
                <a:tailEnd type="none" w="med" len="med"/>
              </a:ln>
            </p:spPr>
          </p:sp>
          <p:sp>
            <p:nvSpPr>
              <p:cNvPr id="32790" name="Line 16"/>
              <p:cNvSpPr/>
              <p:nvPr/>
            </p:nvSpPr>
            <p:spPr>
              <a:xfrm>
                <a:off x="1920" y="720"/>
                <a:ext cx="0" cy="144"/>
              </a:xfrm>
              <a:prstGeom prst="line">
                <a:avLst/>
              </a:prstGeom>
              <a:ln w="38100" cap="flat" cmpd="sng">
                <a:solidFill>
                  <a:schemeClr val="tx1"/>
                </a:solidFill>
                <a:prstDash val="solid"/>
                <a:round/>
                <a:headEnd type="none" w="med" len="med"/>
                <a:tailEnd type="none" w="med" len="med"/>
              </a:ln>
            </p:spPr>
          </p:sp>
          <p:sp>
            <p:nvSpPr>
              <p:cNvPr id="32791" name="Line 17"/>
              <p:cNvSpPr/>
              <p:nvPr/>
            </p:nvSpPr>
            <p:spPr>
              <a:xfrm>
                <a:off x="1440" y="864"/>
                <a:ext cx="480" cy="0"/>
              </a:xfrm>
              <a:prstGeom prst="line">
                <a:avLst/>
              </a:prstGeom>
              <a:ln w="38100" cap="flat" cmpd="sng">
                <a:solidFill>
                  <a:schemeClr val="tx1"/>
                </a:solidFill>
                <a:prstDash val="solid"/>
                <a:round/>
                <a:headEnd type="none" w="med" len="med"/>
                <a:tailEnd type="none" w="med" len="med"/>
              </a:ln>
            </p:spPr>
          </p:sp>
        </p:grpSp>
        <p:sp>
          <p:nvSpPr>
            <p:cNvPr id="32792" name="Rectangle 18"/>
            <p:cNvSpPr/>
            <p:nvPr/>
          </p:nvSpPr>
          <p:spPr>
            <a:xfrm>
              <a:off x="4710" y="3225"/>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3" name="Rectangle 19"/>
            <p:cNvSpPr/>
            <p:nvPr/>
          </p:nvSpPr>
          <p:spPr>
            <a:xfrm>
              <a:off x="630" y="3225"/>
              <a:ext cx="1800" cy="2520"/>
            </a:xfrm>
            <a:prstGeom prst="rect">
              <a:avLst/>
            </a:prstGeom>
            <a:noFill/>
            <a:ln w="9525" cap="flat" cmpd="sng">
              <a:solidFill>
                <a:schemeClr val="folHlink"/>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4" name="Text Box 20"/>
            <p:cNvSpPr txBox="1"/>
            <p:nvPr/>
          </p:nvSpPr>
          <p:spPr>
            <a:xfrm>
              <a:off x="10470" y="5626"/>
              <a:ext cx="1440" cy="96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2795" name="Text Box 21"/>
            <p:cNvSpPr txBox="1"/>
            <p:nvPr/>
          </p:nvSpPr>
          <p:spPr>
            <a:xfrm>
              <a:off x="10230" y="3586"/>
              <a:ext cx="1440" cy="96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67"/>
            </a:xfrm>
            <a:prstGeom prst="rect">
              <a:avLst/>
            </a:prstGeom>
            <a:noFill/>
            <a:ln w="9525">
              <a:noFill/>
            </a:ln>
          </p:spPr>
          <p:txBody>
            <a:bodyPr anchor="t">
              <a:spAutoFit/>
            </a:bodyPr>
            <a:lstStyle/>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p>
          </p:txBody>
        </p:sp>
        <p:sp>
          <p:nvSpPr>
            <p:cNvPr id="32811" name="Text Box 37"/>
            <p:cNvSpPr txBox="1"/>
            <p:nvPr/>
          </p:nvSpPr>
          <p:spPr>
            <a:xfrm>
              <a:off x="11550" y="4186"/>
              <a:ext cx="1440" cy="96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6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p>
          </p:txBody>
        </p:sp>
        <p:sp>
          <p:nvSpPr>
            <p:cNvPr id="32814" name="Text Box 42"/>
            <p:cNvSpPr txBox="1"/>
            <p:nvPr/>
          </p:nvSpPr>
          <p:spPr>
            <a:xfrm>
              <a:off x="7880" y="2206"/>
              <a:ext cx="2400" cy="85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变送器</a:t>
              </a: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6" name="Text Box 48"/>
            <p:cNvSpPr txBox="1"/>
            <p:nvPr/>
          </p:nvSpPr>
          <p:spPr>
            <a:xfrm>
              <a:off x="850" y="2386"/>
              <a:ext cx="1475" cy="853"/>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电源</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7" name="Text Box 49"/>
            <p:cNvSpPr txBox="1"/>
            <p:nvPr/>
          </p:nvSpPr>
          <p:spPr>
            <a:xfrm>
              <a:off x="4350" y="2371"/>
              <a:ext cx="2835" cy="853"/>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53"/>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5755" y="6242"/>
              <a:ext cx="2351" cy="853"/>
            </a:xfrm>
            <a:prstGeom prst="rect">
              <a:avLst/>
            </a:prstGeom>
            <a:noFill/>
            <a:ln w="9525">
              <a:noFill/>
            </a:ln>
          </p:spPr>
          <p:txBody>
            <a:bodyPr wrap="square" anchor="t">
              <a:spAutoFit/>
            </a:bodyPr>
            <a:lstStyle/>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过程量</a:t>
              </a:r>
              <a:r>
                <a:rPr lang="en-US" altLang="zh-CN" sz="2400" dirty="0">
                  <a:latin typeface="Times New Roman" panose="02020603050405020304" pitchFamily="18" charset="0"/>
                  <a:ea typeface="宋体" panose="02010600030101010101" pitchFamily="2" charset="-122"/>
                </a:rPr>
                <a:t>X</a:t>
              </a: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2" name="Text Box 44"/>
          <p:cNvSpPr txBox="1"/>
          <p:nvPr/>
        </p:nvSpPr>
        <p:spPr>
          <a:xfrm>
            <a:off x="1318895" y="6080125"/>
            <a:ext cx="5118100" cy="460375"/>
          </a:xfrm>
          <a:prstGeom prst="rect">
            <a:avLst/>
          </a:prstGeom>
          <a:noFill/>
          <a:ln w="9525">
            <a:noFill/>
          </a:ln>
        </p:spPr>
        <p:txBody>
          <a:bodyPr wrap="square"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活零点，可克服电源及地线干扰。</a:t>
            </a:r>
            <a:endParaRPr lang="zh-CN" altLang="en-US" sz="2400" dirty="0">
              <a:solidFill>
                <a:srgbClr val="FF0000"/>
              </a:solidFill>
              <a:latin typeface="Arial" panose="020B0604020202020204" pitchFamily="34" charset="0"/>
              <a:ea typeface="宋体" panose="02010600030101010101" pitchFamily="2" charset="-122"/>
              <a:sym typeface="宋体" panose="02010600030101010101" pitchFamily="2" charset="-122"/>
            </a:endParaRPr>
          </a:p>
        </p:txBody>
      </p:sp>
      <p:sp>
        <p:nvSpPr>
          <p:cNvPr id="6" name="文本框 5"/>
          <p:cNvSpPr txBox="1"/>
          <p:nvPr/>
        </p:nvSpPr>
        <p:spPr>
          <a:xfrm>
            <a:off x="1362075" y="5034280"/>
            <a:ext cx="1981835" cy="460375"/>
          </a:xfrm>
          <a:prstGeom prst="rect">
            <a:avLst/>
          </a:prstGeom>
          <a:noFill/>
        </p:spPr>
        <p:txBody>
          <a:bodyPr wrap="square" rtlCol="0" anchor="t">
            <a:spAutoFit/>
          </a:bodyPr>
          <a:lstStyle/>
          <a:p>
            <a:pPr>
              <a:spcBef>
                <a:spcPct val="50000"/>
              </a:spcBef>
            </a:pPr>
            <a:r>
              <a:rPr lang="zh-CN" altLang="en-US" sz="2400">
                <a:solidFill>
                  <a:schemeClr val="tx2"/>
                </a:solidFill>
                <a:latin typeface="Times New Roman" panose="02020603050405020304" pitchFamily="18" charset="0"/>
                <a:sym typeface="宋体" panose="02010600030101010101" pitchFamily="2" charset="-122"/>
              </a:rPr>
              <a:t>节能节材。</a:t>
            </a:r>
            <a:endParaRPr lang="zh-CN" altLang="en-US" sz="2400"/>
          </a:p>
        </p:txBody>
      </p:sp>
      <p:sp>
        <p:nvSpPr>
          <p:cNvPr id="7" name="文本框 6"/>
          <p:cNvSpPr txBox="1"/>
          <p:nvPr/>
        </p:nvSpPr>
        <p:spPr>
          <a:xfrm>
            <a:off x="1362075" y="5494655"/>
            <a:ext cx="7834630" cy="460375"/>
          </a:xfrm>
          <a:prstGeom prst="rect">
            <a:avLst/>
          </a:prstGeom>
          <a:noFill/>
        </p:spPr>
        <p:txBody>
          <a:bodyPr wrap="none" rtlCol="0" anchor="t">
            <a:spAutoFit/>
          </a:bodyPr>
          <a:lstStyle/>
          <a:p>
            <a:pPr>
              <a:spcBef>
                <a:spcPct val="50000"/>
              </a:spcBef>
            </a:pPr>
            <a:r>
              <a:rPr lang="zh-CN" altLang="en-US" sz="2400" dirty="0">
                <a:solidFill>
                  <a:schemeClr val="tx2"/>
                </a:solidFill>
                <a:latin typeface="Times New Roman" panose="02020603050405020304" pitchFamily="18" charset="0"/>
                <a:sym typeface="宋体" panose="02010600030101010101" pitchFamily="2" charset="-122"/>
              </a:rPr>
              <a:t>可制成微功耗本安防爆仪表，仪表之间易于安装安全栅。</a:t>
            </a:r>
            <a:endParaRPr lang="zh-CN" altLang="en-US" sz="24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5" name="Text Box 44"/>
          <p:cNvSpPr txBox="1"/>
          <p:nvPr/>
        </p:nvSpPr>
        <p:spPr>
          <a:xfrm>
            <a:off x="1464945" y="4180840"/>
            <a:ext cx="7912100" cy="521970"/>
          </a:xfrm>
          <a:prstGeom prst="rect">
            <a:avLst/>
          </a:prstGeom>
          <a:noFill/>
          <a:ln w="9525">
            <a:noFill/>
            <a:miter/>
          </a:ln>
        </p:spPr>
        <p:txBody>
          <a:bodyPr wrap="square">
            <a:spAutoFit/>
          </a:bodyPr>
          <a:lstStyle/>
          <a:p>
            <a:pPr marR="0" defTabSz="914400">
              <a:spcBef>
                <a:spcPct val="50000"/>
              </a:spcBef>
              <a:buClrTx/>
              <a:buSzTx/>
              <a:defRPr/>
            </a:pPr>
            <a:r>
              <a:rPr kumimoji="0" lang="zh-CN" altLang="en-US" sz="28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思考：</a:t>
            </a:r>
            <a:r>
              <a:rPr kumimoji="0" lang="zh-CN" altLang="en-US" sz="2800" kern="1200" cap="none" spc="0" normalizeH="0" baseline="0" noProof="1">
                <a:latin typeface="Times New Roman" panose="02020603050405020304" pitchFamily="18" charset="0"/>
                <a:ea typeface="宋体" panose="02010600030101010101" pitchFamily="2" charset="-122"/>
                <a:cs typeface="+mn-ea"/>
                <a:sym typeface="+mn-ea"/>
              </a:rPr>
              <a:t>仪表之间信号传输为何采用</a:t>
            </a:r>
            <a:r>
              <a:rPr kumimoji="0" lang="zh-CN" altLang="en-US" sz="2800" kern="1200" cap="none" spc="0" normalizeH="0" baseline="0" noProof="1">
                <a:solidFill>
                  <a:srgbClr val="FF0000"/>
                </a:solidFill>
                <a:latin typeface="Times New Roman" panose="02020603050405020304" pitchFamily="18" charset="0"/>
                <a:ea typeface="宋体" panose="02010600030101010101" pitchFamily="2" charset="-122"/>
                <a:cs typeface="+mn-ea"/>
                <a:sym typeface="+mn-ea"/>
              </a:rPr>
              <a:t>直流信号</a:t>
            </a:r>
            <a:r>
              <a:rPr kumimoji="0" lang="zh-CN" altLang="en-US" sz="28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a:t>
            </a:r>
            <a:endParaRPr kumimoji="0" lang="zh-CN" altLang="en-US" sz="2800" kern="1200" cap="none" spc="0" normalizeH="0" baseline="0" noProof="1">
              <a:solidFill>
                <a:srgbClr val="FF0000"/>
              </a:solidFill>
              <a:latin typeface="Arial" panose="020B0604020202020204" pitchFamily="34" charset="0"/>
              <a:ea typeface="宋体" panose="02010600030101010101" pitchFamily="2" charset="-122"/>
              <a:cs typeface="+mn-cs"/>
              <a:sym typeface="+mn-ea"/>
            </a:endParaRPr>
          </a:p>
        </p:txBody>
      </p:sp>
      <p:sp>
        <p:nvSpPr>
          <p:cNvPr id="3" name="Text Box 44"/>
          <p:cNvSpPr txBox="1"/>
          <p:nvPr/>
        </p:nvSpPr>
        <p:spPr>
          <a:xfrm>
            <a:off x="1464945" y="4895215"/>
            <a:ext cx="5192395" cy="1568450"/>
          </a:xfrm>
          <a:prstGeom prst="rect">
            <a:avLst/>
          </a:prstGeom>
          <a:noFill/>
          <a:ln w="9525">
            <a:noFill/>
          </a:ln>
        </p:spPr>
        <p:txBody>
          <a:bodyPr wrap="square"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无导线分布电感分布电容，</a:t>
            </a:r>
          </a:p>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抗高频干扰，</a:t>
            </a:r>
          </a:p>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易于接</a:t>
            </a:r>
            <a:r>
              <a:rPr lang="en-US" altLang="zh-CN"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A/D</a:t>
            </a: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转换器。</a:t>
            </a:r>
          </a:p>
        </p:txBody>
      </p:sp>
      <p:grpSp>
        <p:nvGrpSpPr>
          <p:cNvPr id="32776" name="组合 3"/>
          <p:cNvGrpSpPr/>
          <p:nvPr/>
        </p:nvGrpSpPr>
        <p:grpSpPr>
          <a:xfrm>
            <a:off x="514350" y="865505"/>
            <a:ext cx="5891530" cy="2792675"/>
            <a:chOff x="5755" y="2091"/>
            <a:chExt cx="8250" cy="4970"/>
          </a:xfrm>
        </p:grpSpPr>
        <p:sp>
          <p:nvSpPr>
            <p:cNvPr id="32794" name="Text Box 20"/>
            <p:cNvSpPr txBox="1"/>
            <p:nvPr/>
          </p:nvSpPr>
          <p:spPr>
            <a:xfrm>
              <a:off x="10470" y="5626"/>
              <a:ext cx="1440" cy="9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2795" name="Text Box 21"/>
            <p:cNvSpPr txBox="1"/>
            <p:nvPr/>
          </p:nvSpPr>
          <p:spPr>
            <a:xfrm>
              <a:off x="10230" y="3586"/>
              <a:ext cx="1440" cy="9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29"/>
            </a:xfrm>
            <a:prstGeom prst="rect">
              <a:avLst/>
            </a:prstGeom>
            <a:noFill/>
            <a:ln w="9525">
              <a:noFill/>
            </a:ln>
          </p:spPr>
          <p:txBody>
            <a:bodyPr anchor="t">
              <a:spAutoFit/>
            </a:bodyPr>
            <a:lstStyle/>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p>
          </p:txBody>
        </p:sp>
        <p:sp>
          <p:nvSpPr>
            <p:cNvPr id="32811" name="Text Box 37"/>
            <p:cNvSpPr txBox="1"/>
            <p:nvPr/>
          </p:nvSpPr>
          <p:spPr>
            <a:xfrm>
              <a:off x="11550" y="4186"/>
              <a:ext cx="1440" cy="9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29"/>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p>
          </p:txBody>
        </p:sp>
        <p:sp>
          <p:nvSpPr>
            <p:cNvPr id="32814" name="Text Box 42"/>
            <p:cNvSpPr txBox="1"/>
            <p:nvPr/>
          </p:nvSpPr>
          <p:spPr>
            <a:xfrm>
              <a:off x="7880" y="2206"/>
              <a:ext cx="2400" cy="819"/>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变送器</a:t>
              </a: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19"/>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5755" y="6242"/>
              <a:ext cx="2351" cy="819"/>
            </a:xfrm>
            <a:prstGeom prst="rect">
              <a:avLst/>
            </a:prstGeom>
            <a:noFill/>
            <a:ln w="9525">
              <a:noFill/>
            </a:ln>
          </p:spPr>
          <p:txBody>
            <a:bodyPr wrap="square" anchor="t">
              <a:spAutoFit/>
            </a:bodyPr>
            <a:lstStyle/>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过程量</a:t>
              </a:r>
              <a:r>
                <a:rPr lang="en-US" altLang="zh-CN" sz="2400" dirty="0">
                  <a:latin typeface="Times New Roman" panose="02020603050405020304" pitchFamily="18" charset="0"/>
                  <a:ea typeface="宋体" panose="02010600030101010101" pitchFamily="2" charset="-122"/>
                </a:rPr>
                <a:t>X</a:t>
              </a: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grpSp>
        <p:nvGrpSpPr>
          <p:cNvPr id="28" name="组合 27"/>
          <p:cNvGrpSpPr/>
          <p:nvPr/>
        </p:nvGrpSpPr>
        <p:grpSpPr>
          <a:xfrm>
            <a:off x="7176770" y="1372870"/>
            <a:ext cx="3419475" cy="2000885"/>
            <a:chOff x="12175" y="2004"/>
            <a:chExt cx="5385" cy="3151"/>
          </a:xfrm>
        </p:grpSpPr>
        <p:cxnSp>
          <p:nvCxnSpPr>
            <p:cNvPr id="2" name="直接连接符 1"/>
            <p:cNvCxnSpPr/>
            <p:nvPr/>
          </p:nvCxnSpPr>
          <p:spPr>
            <a:xfrm>
              <a:off x="12175" y="2644"/>
              <a:ext cx="53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4818" y="4474"/>
              <a:ext cx="2" cy="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4482" y="5144"/>
              <a:ext cx="674" cy="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5293" y="2627"/>
              <a:ext cx="773" cy="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a:hlinkClick r:id="" action="ppaction://ole?verb=0"/>
            </p:cNvPr>
            <p:cNvGraphicFramePr>
              <a:graphicFrameLocks noChangeAspect="1"/>
            </p:cNvGraphicFramePr>
            <p:nvPr/>
          </p:nvGraphicFramePr>
          <p:xfrm>
            <a:off x="15640" y="2004"/>
            <a:ext cx="373" cy="699"/>
          </p:xfrm>
          <a:graphic>
            <a:graphicData uri="http://schemas.openxmlformats.org/presentationml/2006/ole">
              <mc:AlternateContent xmlns:mc="http://schemas.openxmlformats.org/markup-compatibility/2006">
                <mc:Choice xmlns:v="urn:schemas-microsoft-com:vml" Requires="v">
                  <p:oleObj spid="_x0000_s6169" r:id="rId3" imgW="88265" imgH="165100" progId="Equation.KSEE3">
                    <p:embed/>
                  </p:oleObj>
                </mc:Choice>
                <mc:Fallback>
                  <p:oleObj r:id="rId3" imgW="88265" imgH="165100" progId="Equation.KSEE3">
                    <p:embed/>
                    <p:pic>
                      <p:nvPicPr>
                        <p:cNvPr id="0" name="图片 1024"/>
                        <p:cNvPicPr/>
                        <p:nvPr/>
                      </p:nvPicPr>
                      <p:blipFill>
                        <a:blip r:embed="rId4"/>
                        <a:stretch>
                          <a:fillRect/>
                        </a:stretch>
                      </p:blipFill>
                      <p:spPr>
                        <a:xfrm>
                          <a:off x="15640" y="2004"/>
                          <a:ext cx="373" cy="699"/>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2338" y="3296"/>
            <a:ext cx="645" cy="751"/>
          </p:xfrm>
          <a:graphic>
            <a:graphicData uri="http://schemas.openxmlformats.org/presentationml/2006/ole">
              <mc:AlternateContent xmlns:mc="http://schemas.openxmlformats.org/markup-compatibility/2006">
                <mc:Choice xmlns:v="urn:schemas-microsoft-com:vml" Requires="v">
                  <p:oleObj spid="_x0000_s6170" r:id="rId5" imgW="152400" imgH="177165" progId="Equation.KSEE3">
                    <p:embed/>
                  </p:oleObj>
                </mc:Choice>
                <mc:Fallback>
                  <p:oleObj r:id="rId5" imgW="152400" imgH="177165" progId="Equation.KSEE3">
                    <p:embed/>
                    <p:pic>
                      <p:nvPicPr>
                        <p:cNvPr id="0" name="图片 1024"/>
                        <p:cNvPicPr/>
                        <p:nvPr/>
                      </p:nvPicPr>
                      <p:blipFill>
                        <a:blip r:embed="rId6"/>
                        <a:stretch>
                          <a:fillRect/>
                        </a:stretch>
                      </p:blipFill>
                      <p:spPr>
                        <a:xfrm>
                          <a:off x="12338" y="3296"/>
                          <a:ext cx="645" cy="751"/>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5531" y="3313"/>
            <a:ext cx="591" cy="699"/>
          </p:xfrm>
          <a:graphic>
            <a:graphicData uri="http://schemas.openxmlformats.org/presentationml/2006/ole">
              <mc:AlternateContent xmlns:mc="http://schemas.openxmlformats.org/markup-compatibility/2006">
                <mc:Choice xmlns:v="urn:schemas-microsoft-com:vml" Requires="v">
                  <p:oleObj spid="_x0000_s6171" r:id="rId7" imgW="139700" imgH="165100" progId="Equation.KSEE3">
                    <p:embed/>
                  </p:oleObj>
                </mc:Choice>
                <mc:Fallback>
                  <p:oleObj r:id="rId7" imgW="139700" imgH="165100" progId="Equation.KSEE3">
                    <p:embed/>
                    <p:pic>
                      <p:nvPicPr>
                        <p:cNvPr id="0" name="图片 1024"/>
                        <p:cNvPicPr/>
                        <p:nvPr/>
                      </p:nvPicPr>
                      <p:blipFill>
                        <a:blip r:embed="rId8"/>
                        <a:stretch>
                          <a:fillRect/>
                        </a:stretch>
                      </p:blipFill>
                      <p:spPr>
                        <a:xfrm>
                          <a:off x="15531" y="3313"/>
                          <a:ext cx="591" cy="699"/>
                        </a:xfrm>
                        <a:prstGeom prst="rect">
                          <a:avLst/>
                        </a:prstGeom>
                      </p:spPr>
                    </p:pic>
                  </p:oleObj>
                </mc:Fallback>
              </mc:AlternateContent>
            </a:graphicData>
          </a:graphic>
        </p:graphicFrame>
        <p:cxnSp>
          <p:nvCxnSpPr>
            <p:cNvPr id="17" name="直接连接符 16"/>
            <p:cNvCxnSpPr/>
            <p:nvPr/>
          </p:nvCxnSpPr>
          <p:spPr>
            <a:xfrm flipH="1" flipV="1">
              <a:off x="13132" y="3437"/>
              <a:ext cx="664" cy="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5291" y="3169"/>
              <a:ext cx="349" cy="695"/>
              <a:chOff x="16364" y="4461"/>
              <a:chExt cx="349" cy="695"/>
            </a:xfrm>
          </p:grpSpPr>
          <p:sp>
            <p:nvSpPr>
              <p:cNvPr id="22" name="任意多边形 21"/>
              <p:cNvSpPr/>
              <p:nvPr/>
            </p:nvSpPr>
            <p:spPr>
              <a:xfrm>
                <a:off x="16364" y="4729"/>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6364" y="4461"/>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6364" y="4967"/>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29" name="曲线连接符 28"/>
          <p:cNvCxnSpPr/>
          <p:nvPr/>
        </p:nvCxnSpPr>
        <p:spPr>
          <a:xfrm rot="5400000">
            <a:off x="8341360" y="1343025"/>
            <a:ext cx="521335" cy="1587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160895" y="2950845"/>
            <a:ext cx="34677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156065" y="1779270"/>
            <a:ext cx="15875" cy="3644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9170035" y="253047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7784465" y="2421255"/>
            <a:ext cx="421640" cy="8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994650" y="247840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993380" y="181673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72" r:id="rId9" imgW="914400" imgH="215900" progId="Equation.KSEE3">
                  <p:embed/>
                </p:oleObj>
              </mc:Choice>
              <mc:Fallback>
                <p:oleObj r:id="rId9" imgW="914400" imgH="215900" progId="Equation.KSEE3">
                  <p:embed/>
                  <p:pic>
                    <p:nvPicPr>
                      <p:cNvPr id="0" name="图片 1025"/>
                      <p:cNvPicPr/>
                      <p:nvPr/>
                    </p:nvPicPr>
                    <p:blipFill>
                      <a:blip r:embed="rId10"/>
                      <a:stretch>
                        <a:fillRect/>
                      </a:stretch>
                    </p:blipFill>
                    <p:spPr>
                      <a:xfrm>
                        <a:off x="5638800" y="3321050"/>
                        <a:ext cx="914400" cy="215900"/>
                      </a:xfrm>
                      <a:prstGeom prst="rect">
                        <a:avLst/>
                      </a:prstGeom>
                    </p:spPr>
                  </p:pic>
                </p:oleObj>
              </mc:Fallback>
            </mc:AlternateContent>
          </a:graphicData>
        </a:graphic>
      </p:graphicFrame>
      <p:sp>
        <p:nvSpPr>
          <p:cNvPr id="37" name="矩形 36"/>
          <p:cNvSpPr/>
          <p:nvPr/>
        </p:nvSpPr>
        <p:spPr>
          <a:xfrm>
            <a:off x="6432550" y="1576705"/>
            <a:ext cx="744220" cy="1567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调</a:t>
            </a:r>
          </a:p>
          <a:p>
            <a:pPr algn="ctr"/>
            <a:r>
              <a:rPr lang="zh-CN" altLang="en-US">
                <a:solidFill>
                  <a:schemeClr val="tx1"/>
                </a:solidFill>
                <a:uFillTx/>
              </a:rPr>
              <a:t>节</a:t>
            </a:r>
          </a:p>
          <a:p>
            <a:pPr algn="ctr"/>
            <a:r>
              <a:rPr lang="zh-CN" altLang="en-US">
                <a:solidFill>
                  <a:schemeClr val="tx1"/>
                </a:solidFill>
                <a:uFillTx/>
              </a:rPr>
              <a:t>器</a:t>
            </a:r>
          </a:p>
        </p:txBody>
      </p:sp>
      <p:sp>
        <p:nvSpPr>
          <p:cNvPr id="38" name="矩形 37"/>
          <p:cNvSpPr/>
          <p:nvPr/>
        </p:nvSpPr>
        <p:spPr>
          <a:xfrm>
            <a:off x="10596245" y="1641475"/>
            <a:ext cx="744220" cy="1567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变</a:t>
            </a:r>
          </a:p>
          <a:p>
            <a:pPr algn="ctr"/>
            <a:r>
              <a:rPr lang="zh-CN" altLang="en-US">
                <a:solidFill>
                  <a:schemeClr val="tx1"/>
                </a:solidFill>
                <a:uFillTx/>
              </a:rPr>
              <a:t>送</a:t>
            </a:r>
          </a:p>
          <a:p>
            <a:pPr algn="ctr"/>
            <a:r>
              <a:rPr lang="zh-CN" altLang="en-US">
                <a:solidFill>
                  <a:schemeClr val="tx1"/>
                </a:solidFill>
                <a:uFillTx/>
              </a:rPr>
              <a:t>器</a:t>
            </a:r>
          </a:p>
        </p:txBody>
      </p:sp>
      <p:sp>
        <p:nvSpPr>
          <p:cNvPr id="39" name="文本框 38"/>
          <p:cNvSpPr txBox="1"/>
          <p:nvPr/>
        </p:nvSpPr>
        <p:spPr>
          <a:xfrm>
            <a:off x="8387080" y="812800"/>
            <a:ext cx="1567815" cy="368300"/>
          </a:xfrm>
          <a:prstGeom prst="rect">
            <a:avLst/>
          </a:prstGeom>
          <a:noFill/>
        </p:spPr>
        <p:txBody>
          <a:bodyPr wrap="square" rtlCol="0">
            <a:spAutoFit/>
          </a:bodyPr>
          <a:lstStyle/>
          <a:p>
            <a:r>
              <a:rPr lang="zh-CN" altLang="en-US"/>
              <a:t>高频干扰</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en-US" altLang="zh-CN" dirty="0"/>
              <a:t> </a:t>
            </a:r>
            <a:r>
              <a:rPr lang="zh-CN" altLang="en-US" dirty="0"/>
              <a:t>绪论</a:t>
            </a:r>
          </a:p>
        </p:txBody>
      </p:sp>
      <p:sp>
        <p:nvSpPr>
          <p:cNvPr id="38917" name="Text Box 5"/>
          <p:cNvSpPr txBox="1"/>
          <p:nvPr/>
        </p:nvSpPr>
        <p:spPr>
          <a:xfrm>
            <a:off x="1303020" y="992505"/>
            <a:ext cx="9709150" cy="521970"/>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爆炸三要素是 </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和</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
        <p:nvSpPr>
          <p:cNvPr id="2" name="Text Box 5"/>
          <p:cNvSpPr txBox="1"/>
          <p:nvPr/>
        </p:nvSpPr>
        <p:spPr>
          <a:xfrm>
            <a:off x="1461135" y="1514475"/>
            <a:ext cx="5466080" cy="52197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自燃物，助燃物，激发能量</a:t>
            </a:r>
            <a:endParaRPr lang="en-US" altLang="zh-CN" sz="2800" dirty="0">
              <a:latin typeface="Times New Roman" panose="02020603050405020304" pitchFamily="18" charset="0"/>
              <a:ea typeface="宋体" panose="02010600030101010101" pitchFamily="2" charset="-122"/>
            </a:endParaRPr>
          </a:p>
        </p:txBody>
      </p:sp>
      <p:sp>
        <p:nvSpPr>
          <p:cNvPr id="3" name="Text Box 5"/>
          <p:cNvSpPr txBox="1"/>
          <p:nvPr/>
        </p:nvSpPr>
        <p:spPr>
          <a:xfrm>
            <a:off x="1303020" y="2204085"/>
            <a:ext cx="7730490" cy="521970"/>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防止煤矿瓦斯气（沼气）发生爆炸的措施是</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grpSp>
        <p:nvGrpSpPr>
          <p:cNvPr id="8" name="组合 7"/>
          <p:cNvGrpSpPr/>
          <p:nvPr/>
        </p:nvGrpSpPr>
        <p:grpSpPr>
          <a:xfrm>
            <a:off x="1303020" y="2924810"/>
            <a:ext cx="9978390" cy="1840230"/>
            <a:chOff x="2052" y="4606"/>
            <a:chExt cx="15714" cy="2898"/>
          </a:xfrm>
        </p:grpSpPr>
        <p:sp>
          <p:nvSpPr>
            <p:cNvPr id="4" name="Text Box 5"/>
            <p:cNvSpPr txBox="1"/>
            <p:nvPr/>
          </p:nvSpPr>
          <p:spPr>
            <a:xfrm>
              <a:off x="2052" y="5603"/>
              <a:ext cx="15713" cy="822"/>
            </a:xfrm>
            <a:prstGeom prst="rect">
              <a:avLst/>
            </a:prstGeom>
            <a:noFill/>
            <a:ln w="9525">
              <a:noFill/>
            </a:ln>
          </p:spPr>
          <p:txBody>
            <a:bodyPr wrap="square" anchor="t">
              <a:spAutoFit/>
            </a:bodyPr>
            <a:lstStyle/>
            <a:p>
              <a:pPr>
                <a:spcBef>
                  <a:spcPct val="50000"/>
                </a:spcBef>
              </a:pPr>
              <a:r>
                <a:rPr lang="en-US" altLang="zh-CN" sz="2800" dirty="0">
                  <a:solidFill>
                    <a:srgbClr val="FF0000"/>
                  </a:solidFill>
                  <a:latin typeface="Times New Roman" panose="02020603050405020304" pitchFamily="18" charset="0"/>
                  <a:ea typeface="宋体" panose="02010600030101010101" pitchFamily="2" charset="-122"/>
                </a:rPr>
                <a:t> B</a:t>
              </a:r>
              <a:r>
                <a:rPr lang="zh-CN" altLang="en-US" sz="2800" dirty="0">
                  <a:solidFill>
                    <a:srgbClr val="FF0000"/>
                  </a:solidFill>
                  <a:latin typeface="Times New Roman" panose="02020603050405020304" pitchFamily="18" charset="0"/>
                  <a:ea typeface="宋体" panose="02010600030101010101" pitchFamily="2" charset="-122"/>
                </a:rPr>
                <a:t>、加强通风，抽放瓦斯，控制火源</a:t>
              </a: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dirty="0">
                  <a:solidFill>
                    <a:srgbClr val="FF0000"/>
                  </a:solidFill>
                  <a:latin typeface="Times New Roman" panose="02020603050405020304" pitchFamily="18" charset="0"/>
                  <a:sym typeface="+mn-ea"/>
                </a:rPr>
                <a:t>严格执行管理制度</a:t>
              </a:r>
              <a:endParaRPr lang="en-US" altLang="zh-CN" sz="2800" dirty="0">
                <a:solidFill>
                  <a:srgbClr val="FF0000"/>
                </a:solidFill>
                <a:uFillTx/>
                <a:latin typeface="Times New Roman" panose="02020603050405020304" pitchFamily="18" charset="0"/>
              </a:endParaRPr>
            </a:p>
          </p:txBody>
        </p:sp>
        <p:sp>
          <p:nvSpPr>
            <p:cNvPr id="5" name="Text Box 5"/>
            <p:cNvSpPr txBox="1"/>
            <p:nvPr/>
          </p:nvSpPr>
          <p:spPr>
            <a:xfrm>
              <a:off x="2052" y="4606"/>
              <a:ext cx="15714" cy="822"/>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、加强通风，降低温度，控制火源，严格执行管理制度</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
          <p:nvSpPr>
            <p:cNvPr id="6" name="Text Box 5"/>
            <p:cNvSpPr txBox="1"/>
            <p:nvPr/>
          </p:nvSpPr>
          <p:spPr>
            <a:xfrm>
              <a:off x="2053" y="6682"/>
              <a:ext cx="15713" cy="822"/>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 C</a:t>
              </a:r>
              <a:r>
                <a:rPr lang="zh-CN" altLang="en-US" sz="2800" dirty="0">
                  <a:latin typeface="Times New Roman" panose="02020603050405020304" pitchFamily="18" charset="0"/>
                  <a:ea typeface="宋体" panose="02010600030101010101" pitchFamily="2" charset="-122"/>
                </a:rPr>
                <a:t>、加强通风，抽放瓦斯，安全用电</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sym typeface="+mn-ea"/>
                </a:rPr>
                <a:t>严格执行管理制度</a:t>
              </a:r>
              <a:endParaRPr lang="en-US" altLang="zh-CN" sz="2800" dirty="0">
                <a:solidFill>
                  <a:schemeClr val="tx1"/>
                </a:solidFill>
                <a:uFillTx/>
                <a:latin typeface="Times New Roman" panose="02020603050405020304" pitchFamily="18" charset="0"/>
                <a:ea typeface="宋体" panose="02010600030101010101" pitchFamily="2" charset="-122"/>
              </a:endParaRPr>
            </a:p>
          </p:txBody>
        </p:sp>
      </p:grpSp>
      <p:sp>
        <p:nvSpPr>
          <p:cNvPr id="7" name="Text Box 5"/>
          <p:cNvSpPr txBox="1"/>
          <p:nvPr/>
        </p:nvSpPr>
        <p:spPr>
          <a:xfrm>
            <a:off x="1303020" y="4928235"/>
            <a:ext cx="10641965" cy="1815882"/>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爆炸性物质包括  </a:t>
            </a:r>
            <a:r>
              <a:rPr lang="zh-CN" altLang="en-US" sz="2800" u="sng" dirty="0">
                <a:latin typeface="Times New Roman" panose="02020603050405020304" pitchFamily="18" charset="0"/>
                <a:ea typeface="宋体" panose="02010600030101010101" pitchFamily="2" charset="-122"/>
              </a:rPr>
              <a:t>     爆炸性气体                     </a:t>
            </a:r>
            <a:r>
              <a:rPr lang="zh-CN" altLang="en-US" sz="2800" dirty="0">
                <a:latin typeface="Times New Roman" panose="02020603050405020304" pitchFamily="18" charset="0"/>
                <a:ea typeface="宋体" panose="02010600030101010101" pitchFamily="2" charset="-122"/>
              </a:rPr>
              <a:t>和</a:t>
            </a:r>
            <a:r>
              <a:rPr lang="zh-CN" altLang="en-US" sz="2800" u="sng" dirty="0">
                <a:latin typeface="Times New Roman" panose="02020603050405020304" pitchFamily="18" charset="0"/>
                <a:ea typeface="宋体" panose="02010600030101010101" pitchFamily="2" charset="-122"/>
              </a:rPr>
              <a:t>       粉尘                 </a:t>
            </a:r>
            <a:r>
              <a:rPr lang="zh-CN" altLang="en-US" sz="2800" dirty="0">
                <a:latin typeface="Times New Roman" panose="02020603050405020304" pitchFamily="18" charset="0"/>
                <a:ea typeface="宋体" panose="02010600030101010101" pitchFamily="2" charset="-122"/>
              </a:rPr>
              <a:t>。</a:t>
            </a:r>
          </a:p>
          <a:p>
            <a:pPr>
              <a:spcBef>
                <a:spcPct val="50000"/>
              </a:spcBef>
            </a:pPr>
            <a:r>
              <a:rPr lang="zh-CN" altLang="en-US" sz="2800" dirty="0">
                <a:latin typeface="Times New Roman" panose="02020603050405020304" pitchFamily="18" charset="0"/>
                <a:sym typeface="+mn-ea"/>
              </a:rPr>
              <a:t>爆炸危险场所的分类、分级是按照爆炸危险物质出现的</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p>
          <a:p>
            <a:pPr>
              <a:spcBef>
                <a:spcPct val="50000"/>
              </a:spcBef>
            </a:pP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分类。            </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p:nvPr/>
        </p:nvSpPr>
        <p:spPr>
          <a:xfrm>
            <a:off x="1271270" y="865505"/>
            <a:ext cx="4705350" cy="521970"/>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8. </a:t>
            </a:r>
            <a:r>
              <a:rPr lang="zh-CN" altLang="en-US" sz="2800" dirty="0">
                <a:latin typeface="Times New Roman" panose="02020603050405020304" pitchFamily="18" charset="0"/>
                <a:ea typeface="宋体" panose="02010600030101010101" pitchFamily="2" charset="-122"/>
              </a:rPr>
              <a:t>爆炸性气体的分级</a:t>
            </a:r>
          </a:p>
        </p:txBody>
      </p:sp>
      <p:sp>
        <p:nvSpPr>
          <p:cNvPr id="38918" name="Text Box 5"/>
          <p:cNvSpPr txBox="1"/>
          <p:nvPr/>
        </p:nvSpPr>
        <p:spPr>
          <a:xfrm>
            <a:off x="1156335" y="1734820"/>
            <a:ext cx="10197465" cy="46037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爆炸性气体按</a:t>
            </a:r>
            <a:r>
              <a:rPr lang="zh-CN" altLang="en-US" sz="2400" dirty="0">
                <a:solidFill>
                  <a:srgbClr val="0000FF"/>
                </a:solidFill>
                <a:latin typeface="Times New Roman" panose="02020603050405020304" pitchFamily="18" charset="0"/>
                <a:ea typeface="宋体" panose="02010600030101010101" pitchFamily="2" charset="-122"/>
              </a:rPr>
              <a:t>最大试验安全间隙</a:t>
            </a:r>
            <a:r>
              <a:rPr lang="zh-CN" altLang="en-US" sz="2400" dirty="0">
                <a:latin typeface="Times New Roman" panose="02020603050405020304" pitchFamily="18" charset="0"/>
                <a:ea typeface="宋体" panose="02010600030101010101" pitchFamily="2" charset="-122"/>
              </a:rPr>
              <a:t>和</a:t>
            </a:r>
            <a:r>
              <a:rPr lang="zh-CN" altLang="en-US" sz="2400" dirty="0">
                <a:solidFill>
                  <a:srgbClr val="0000FF"/>
                </a:solidFill>
                <a:latin typeface="Times New Roman" panose="02020603050405020304" pitchFamily="18" charset="0"/>
                <a:ea typeface="宋体" panose="02010600030101010101" pitchFamily="2" charset="-122"/>
              </a:rPr>
              <a:t>最小点燃电流</a:t>
            </a:r>
            <a:r>
              <a:rPr lang="zh-CN" altLang="en-US" sz="2400" dirty="0">
                <a:latin typeface="Times New Roman" panose="02020603050405020304" pitchFamily="18" charset="0"/>
                <a:ea typeface="宋体" panose="02010600030101010101" pitchFamily="2" charset="-122"/>
              </a:rPr>
              <a:t>分</a:t>
            </a:r>
            <a:r>
              <a:rPr lang="en-US" altLang="zh-CN" sz="2400" dirty="0">
                <a:latin typeface="Times New Roman" panose="02020603050405020304" pitchFamily="18" charset="0"/>
                <a:ea typeface="宋体" panose="02010600030101010101" pitchFamily="2" charset="-122"/>
              </a:rPr>
              <a:t>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IIB</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IIC</a:t>
            </a:r>
            <a:r>
              <a:rPr lang="zh-CN" altLang="en-US" sz="2400" dirty="0">
                <a:latin typeface="Times New Roman" panose="02020603050405020304" pitchFamily="18" charset="0"/>
                <a:ea typeface="宋体" panose="02010600030101010101" pitchFamily="2" charset="-122"/>
              </a:rPr>
              <a:t>三级。</a:t>
            </a:r>
          </a:p>
        </p:txBody>
      </p:sp>
      <p:sp>
        <p:nvSpPr>
          <p:cNvPr id="38919" name="矩形 1"/>
          <p:cNvSpPr/>
          <p:nvPr/>
        </p:nvSpPr>
        <p:spPr>
          <a:xfrm>
            <a:off x="1415415" y="2408555"/>
            <a:ext cx="9679305" cy="460375"/>
          </a:xfrm>
          <a:prstGeom prst="rect">
            <a:avLst/>
          </a:prstGeom>
          <a:noFill/>
          <a:ln w="9525">
            <a:noFill/>
          </a:ln>
        </p:spPr>
        <p:txBody>
          <a:bodyPr wrap="square" anchor="t">
            <a:spAutoFit/>
          </a:bodyPr>
          <a:lstStyle/>
          <a:p>
            <a:r>
              <a:rPr lang="en-US" altLang="zh-CN" sz="2400" dirty="0">
                <a:solidFill>
                  <a:srgbClr val="0000FF"/>
                </a:solidFill>
                <a:latin typeface="宋体" panose="02010600030101010101" pitchFamily="2" charset="-122"/>
                <a:ea typeface="宋体" panose="02010600030101010101" pitchFamily="2" charset="-122"/>
              </a:rPr>
              <a:t>(1)</a:t>
            </a:r>
            <a:r>
              <a:rPr lang="zh-CN" altLang="en-US" sz="2400" dirty="0">
                <a:solidFill>
                  <a:srgbClr val="0000FF"/>
                </a:solidFill>
                <a:latin typeface="宋体" panose="02010600030101010101" pitchFamily="2" charset="-122"/>
                <a:ea typeface="宋体" panose="02010600030101010101" pitchFamily="2" charset="-122"/>
              </a:rPr>
              <a:t> </a:t>
            </a:r>
            <a:r>
              <a:rPr lang="zh-CN" altLang="en-US" sz="2400" dirty="0">
                <a:solidFill>
                  <a:srgbClr val="0000FF"/>
                </a:solidFill>
                <a:latin typeface="Arial" panose="020B0604020202020204" pitchFamily="34" charset="0"/>
                <a:ea typeface="宋体" panose="02010600030101010101" pitchFamily="2" charset="-122"/>
              </a:rPr>
              <a:t>最大试验安全间隙</a:t>
            </a:r>
            <a:r>
              <a:rPr lang="en-US" altLang="zh-CN" sz="2400" dirty="0">
                <a:solidFill>
                  <a:srgbClr val="0000FF"/>
                </a:solidFill>
                <a:latin typeface="Arial" panose="020B0604020202020204" pitchFamily="34" charset="0"/>
                <a:ea typeface="宋体" panose="02010600030101010101" pitchFamily="2" charset="-122"/>
              </a:rPr>
              <a:t>MESG</a:t>
            </a:r>
            <a:r>
              <a:rPr lang="zh-CN" altLang="en-US" sz="2400" dirty="0">
                <a:solidFill>
                  <a:srgbClr val="0000FF"/>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衡量爆炸性物品传爆能力的性能参数。</a:t>
            </a:r>
          </a:p>
        </p:txBody>
      </p:sp>
      <p:grpSp>
        <p:nvGrpSpPr>
          <p:cNvPr id="38920" name="组合 1"/>
          <p:cNvGrpSpPr/>
          <p:nvPr/>
        </p:nvGrpSpPr>
        <p:grpSpPr>
          <a:xfrm>
            <a:off x="1902460" y="3138170"/>
            <a:ext cx="8451850" cy="2446827"/>
            <a:chOff x="895350" y="1482725"/>
            <a:chExt cx="7851775" cy="2103079"/>
          </a:xfrm>
        </p:grpSpPr>
        <p:grpSp>
          <p:nvGrpSpPr>
            <p:cNvPr id="38921" name="组合 19"/>
            <p:cNvGrpSpPr/>
            <p:nvPr/>
          </p:nvGrpSpPr>
          <p:grpSpPr>
            <a:xfrm>
              <a:off x="895350" y="1482725"/>
              <a:ext cx="2809875" cy="1719792"/>
              <a:chOff x="0" y="0"/>
              <a:chExt cx="2809875" cy="1720489"/>
            </a:xfrm>
          </p:grpSpPr>
          <p:sp>
            <p:nvSpPr>
              <p:cNvPr id="38922" name="圆角矩形 6"/>
              <p:cNvSpPr/>
              <p:nvPr/>
            </p:nvSpPr>
            <p:spPr>
              <a:xfrm>
                <a:off x="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r>
                  <a:rPr lang="zh-CN" altLang="en-US"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内燃爆</a:t>
                </a:r>
              </a:p>
            </p:txBody>
          </p:sp>
          <p:sp>
            <p:nvSpPr>
              <p:cNvPr id="38923" name="圆角矩形 7"/>
              <p:cNvSpPr/>
              <p:nvPr/>
            </p:nvSpPr>
            <p:spPr>
              <a:xfrm>
                <a:off x="163830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sp>
            <p:nvSpPr>
              <p:cNvPr id="38924" name="矩形 8"/>
              <p:cNvSpPr/>
              <p:nvPr/>
            </p:nvSpPr>
            <p:spPr>
              <a:xfrm>
                <a:off x="1171575" y="660668"/>
                <a:ext cx="466725" cy="95289"/>
              </a:xfrm>
              <a:prstGeom prst="rect">
                <a:avLst/>
              </a:prstGeom>
              <a:solidFill>
                <a:srgbClr val="FFFFFF"/>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8925" name="矩形 9"/>
              <p:cNvSpPr/>
              <p:nvPr/>
            </p:nvSpPr>
            <p:spPr>
              <a:xfrm>
                <a:off x="1041092" y="0"/>
                <a:ext cx="1116104" cy="316687"/>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L=25mm</a:t>
                </a:r>
                <a:endParaRPr lang="zh-CN" altLang="en-US" dirty="0">
                  <a:latin typeface="Arial" panose="020B0604020202020204" pitchFamily="34" charset="0"/>
                  <a:ea typeface="宋体" panose="02010600030101010101" pitchFamily="2" charset="-122"/>
                </a:endParaRPr>
              </a:p>
            </p:txBody>
          </p:sp>
          <p:sp>
            <p:nvSpPr>
              <p:cNvPr id="38926" name="AutoShape 9"/>
              <p:cNvSpPr/>
              <p:nvPr/>
            </p:nvSpPr>
            <p:spPr>
              <a:xfrm>
                <a:off x="463550" y="403741"/>
                <a:ext cx="241299" cy="247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38927" name="直接箭头连接符 12"/>
              <p:cNvCxnSpPr>
                <a:endCxn id="38924" idx="0"/>
              </p:cNvCxnSpPr>
              <p:nvPr/>
            </p:nvCxnSpPr>
            <p:spPr>
              <a:xfrm>
                <a:off x="1400175" y="470416"/>
                <a:ext cx="4763" cy="190500"/>
              </a:xfrm>
              <a:prstGeom prst="straightConnector1">
                <a:avLst/>
              </a:prstGeom>
              <a:ln w="9525" cap="flat" cmpd="sng">
                <a:solidFill>
                  <a:schemeClr val="tx1"/>
                </a:solidFill>
                <a:prstDash val="solid"/>
                <a:round/>
                <a:headEnd type="none" w="med" len="med"/>
                <a:tailEnd type="arrow" w="med" len="med"/>
              </a:ln>
            </p:spPr>
          </p:cxnSp>
          <p:cxnSp>
            <p:nvCxnSpPr>
              <p:cNvPr id="38928" name="直接箭头连接符 14"/>
              <p:cNvCxnSpPr>
                <a:endCxn id="38924" idx="2"/>
              </p:cNvCxnSpPr>
              <p:nvPr/>
            </p:nvCxnSpPr>
            <p:spPr>
              <a:xfrm flipV="1">
                <a:off x="1400175" y="756166"/>
                <a:ext cx="4763" cy="190500"/>
              </a:xfrm>
              <a:prstGeom prst="straightConnector1">
                <a:avLst/>
              </a:prstGeom>
              <a:ln w="9525" cap="flat" cmpd="sng">
                <a:solidFill>
                  <a:schemeClr val="tx1"/>
                </a:solidFill>
                <a:prstDash val="solid"/>
                <a:round/>
                <a:headEnd type="none" w="med" len="med"/>
                <a:tailEnd type="arrow" w="med" len="med"/>
              </a:ln>
            </p:spPr>
          </p:cxnSp>
          <p:sp>
            <p:nvSpPr>
              <p:cNvPr id="38929" name="TextBox 15"/>
              <p:cNvSpPr txBox="1"/>
              <p:nvPr/>
            </p:nvSpPr>
            <p:spPr>
              <a:xfrm>
                <a:off x="1038226" y="1165741"/>
                <a:ext cx="952500" cy="554748"/>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MESG</a:t>
                </a: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grpSp>
        <p:sp>
          <p:nvSpPr>
            <p:cNvPr id="38930" name="TextBox 16"/>
            <p:cNvSpPr txBox="1"/>
            <p:nvPr/>
          </p:nvSpPr>
          <p:spPr>
            <a:xfrm>
              <a:off x="3889375" y="1870075"/>
              <a:ext cx="4857750" cy="792488"/>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0.9mm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&lt;1.14mm</a:t>
              </a:r>
            </a:p>
            <a:p>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0.5mm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&lt;0.9mm</a:t>
              </a:r>
            </a:p>
            <a:p>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&lt;0.5mm</a:t>
              </a:r>
            </a:p>
          </p:txBody>
        </p:sp>
        <p:sp>
          <p:nvSpPr>
            <p:cNvPr id="38931" name="TextBox 21"/>
            <p:cNvSpPr txBox="1"/>
            <p:nvPr/>
          </p:nvSpPr>
          <p:spPr>
            <a:xfrm>
              <a:off x="895350" y="3190106"/>
              <a:ext cx="7273724" cy="395698"/>
            </a:xfrm>
            <a:prstGeom prst="rect">
              <a:avLst/>
            </a:prstGeom>
            <a:noFill/>
            <a:ln w="9525">
              <a:noFill/>
            </a:ln>
          </p:spPr>
          <p:txBody>
            <a:bodyPr wrap="square" anchor="t">
              <a:spAutoFit/>
            </a:bodyPr>
            <a:lstStyle/>
            <a:p>
              <a:r>
                <a:rPr lang="en-US" altLang="zh-CN" sz="2400" dirty="0">
                  <a:solidFill>
                    <a:srgbClr val="FF0000"/>
                  </a:solidFill>
                  <a:latin typeface="Arial" panose="020B0604020202020204" pitchFamily="34" charset="0"/>
                  <a:ea typeface="宋体" panose="02010600030101010101" pitchFamily="2" charset="-122"/>
                </a:rPr>
                <a:t>A</a:t>
              </a:r>
              <a:r>
                <a:rPr lang="zh-CN" altLang="en-US" sz="2400" dirty="0">
                  <a:solidFill>
                    <a:srgbClr val="FF0000"/>
                  </a:solidFill>
                  <a:latin typeface="Arial" panose="020B0604020202020204" pitchFamily="34" charset="0"/>
                  <a:ea typeface="宋体" panose="02010600030101010101" pitchFamily="2" charset="-122"/>
                </a:rPr>
                <a:t>容器燃爆，不使</a:t>
              </a:r>
              <a:r>
                <a:rPr lang="en-US" altLang="zh-CN" sz="2400" dirty="0">
                  <a:solidFill>
                    <a:srgbClr val="FF0000"/>
                  </a:solidFill>
                  <a:latin typeface="Arial" panose="020B0604020202020204" pitchFamily="34" charset="0"/>
                  <a:ea typeface="宋体" panose="02010600030101010101" pitchFamily="2" charset="-122"/>
                </a:rPr>
                <a:t>B</a:t>
              </a:r>
              <a:r>
                <a:rPr lang="zh-CN" altLang="en-US" sz="2400" dirty="0">
                  <a:solidFill>
                    <a:srgbClr val="FF0000"/>
                  </a:solidFill>
                  <a:latin typeface="Arial" panose="020B0604020202020204" pitchFamily="34" charset="0"/>
                  <a:ea typeface="宋体" panose="02010600030101010101" pitchFamily="2" charset="-122"/>
                </a:rPr>
                <a:t>容器物质爆炸连通管的最大宽度</a:t>
              </a:r>
            </a:p>
          </p:txBody>
        </p:sp>
      </p:grpSp>
      <p:sp>
        <p:nvSpPr>
          <p:cNvPr id="38932" name="文本框 17"/>
          <p:cNvSpPr txBox="1"/>
          <p:nvPr/>
        </p:nvSpPr>
        <p:spPr>
          <a:xfrm>
            <a:off x="2012950" y="5866130"/>
            <a:ext cx="5511800" cy="460375"/>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最大试验安全间隙越小，爆炸性物质越</a:t>
            </a:r>
          </a:p>
        </p:txBody>
      </p:sp>
      <p:sp>
        <p:nvSpPr>
          <p:cNvPr id="19" name="文本框 18"/>
          <p:cNvSpPr txBox="1"/>
          <p:nvPr/>
        </p:nvSpPr>
        <p:spPr>
          <a:xfrm>
            <a:off x="7765415" y="5866130"/>
            <a:ext cx="1407160" cy="460375"/>
          </a:xfrm>
          <a:prstGeom prst="rect">
            <a:avLst/>
          </a:prstGeom>
          <a:noFill/>
          <a:ln w="9525">
            <a:noFill/>
          </a:ln>
        </p:spPr>
        <p:txBody>
          <a:bodyPr wrap="none" anchor="t">
            <a:spAutoFit/>
          </a:bodyPr>
          <a:lstStyle/>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矩形 20"/>
          <p:cNvSpPr/>
          <p:nvPr/>
        </p:nvSpPr>
        <p:spPr>
          <a:xfrm>
            <a:off x="1987550" y="960438"/>
            <a:ext cx="8216900" cy="891540"/>
          </a:xfrm>
          <a:prstGeom prst="rect">
            <a:avLst/>
          </a:prstGeom>
          <a:noFill/>
          <a:ln w="9525">
            <a:noFill/>
          </a:ln>
        </p:spPr>
        <p:txBody>
          <a:bodyPr wrap="square" anchor="t">
            <a:spAutoFit/>
          </a:bodyPr>
          <a:lstStyle/>
          <a:p>
            <a:r>
              <a:rPr lang="zh-CN" altLang="en-US" sz="2800" dirty="0">
                <a:latin typeface="Arial" panose="020B0604020202020204" pitchFamily="34" charset="0"/>
                <a:ea typeface="宋体" panose="02010600030101010101" pitchFamily="2" charset="-122"/>
                <a:sym typeface="Wingdings" panose="05000000000000000000" charset="0"/>
              </a:rPr>
              <a:t>（</a:t>
            </a:r>
            <a:r>
              <a:rPr lang="en-US" altLang="zh-CN" sz="2800" dirty="0">
                <a:latin typeface="Arial" panose="020B0604020202020204" pitchFamily="34" charset="0"/>
                <a:ea typeface="宋体" panose="02010600030101010101" pitchFamily="2" charset="-122"/>
                <a:sym typeface="Wingdings" panose="05000000000000000000" charset="0"/>
              </a:rPr>
              <a:t>2</a:t>
            </a:r>
            <a:r>
              <a:rPr lang="zh-CN" altLang="en-US" sz="2800" dirty="0">
                <a:latin typeface="Arial" panose="020B0604020202020204" pitchFamily="34" charset="0"/>
                <a:ea typeface="宋体" panose="02010600030101010101" pitchFamily="2" charset="-122"/>
                <a:sym typeface="Wingdings" panose="05000000000000000000" charset="0"/>
              </a:rPr>
              <a:t>）</a:t>
            </a:r>
            <a:r>
              <a:rPr lang="zh-CN" altLang="en-US" sz="2400" dirty="0">
                <a:latin typeface="Arial" panose="020B0604020202020204" pitchFamily="34" charset="0"/>
                <a:ea typeface="宋体" panose="02010600030101010101" pitchFamily="2" charset="-122"/>
              </a:rPr>
              <a:t>最小引燃电流比：爆炸性混合物的最小点燃电流与甲烷爆炸性混合物的最小点燃电流之比。</a:t>
            </a:r>
          </a:p>
        </p:txBody>
      </p:sp>
      <p:grpSp>
        <p:nvGrpSpPr>
          <p:cNvPr id="39941" name="组合 4"/>
          <p:cNvGrpSpPr/>
          <p:nvPr/>
        </p:nvGrpSpPr>
        <p:grpSpPr>
          <a:xfrm>
            <a:off x="8556625" y="4050030"/>
            <a:ext cx="2658110" cy="2381885"/>
            <a:chOff x="6751638" y="4348163"/>
            <a:chExt cx="2290762" cy="1811337"/>
          </a:xfrm>
        </p:grpSpPr>
        <p:pic>
          <p:nvPicPr>
            <p:cNvPr id="39942" name="Picture 8"/>
            <p:cNvPicPr>
              <a:picLocks noChangeAspect="1"/>
            </p:cNvPicPr>
            <p:nvPr/>
          </p:nvPicPr>
          <p:blipFill>
            <a:blip r:embed="rId3"/>
            <a:stretch>
              <a:fillRect/>
            </a:stretch>
          </p:blipFill>
          <p:spPr>
            <a:xfrm>
              <a:off x="6751638" y="4984750"/>
              <a:ext cx="2290762" cy="1174750"/>
            </a:xfrm>
            <a:prstGeom prst="rect">
              <a:avLst/>
            </a:prstGeom>
            <a:noFill/>
            <a:ln w="9525">
              <a:noFill/>
            </a:ln>
          </p:spPr>
        </p:pic>
        <p:graphicFrame>
          <p:nvGraphicFramePr>
            <p:cNvPr id="39943" name="对象 9">
              <a:hlinkClick r:id="" action="ppaction://ole?verb=0"/>
            </p:cNvPr>
            <p:cNvGraphicFramePr>
              <a:graphicFrameLocks noChangeAspect="1"/>
            </p:cNvGraphicFramePr>
            <p:nvPr/>
          </p:nvGraphicFramePr>
          <p:xfrm>
            <a:off x="7442200" y="4348163"/>
            <a:ext cx="771525" cy="469900"/>
          </p:xfrm>
          <a:graphic>
            <a:graphicData uri="http://schemas.openxmlformats.org/presentationml/2006/ole">
              <mc:AlternateContent xmlns:mc="http://schemas.openxmlformats.org/markup-compatibility/2006">
                <mc:Choice xmlns:v="urn:schemas-microsoft-com:vml" Requires="v">
                  <p:oleObj spid="_x0000_s7175" r:id="rId4" imgW="355600" imgH="215900" progId="Equation.KSEE3">
                    <p:embed/>
                  </p:oleObj>
                </mc:Choice>
                <mc:Fallback>
                  <p:oleObj r:id="rId4" imgW="355600" imgH="215900" progId="Equation.KSEE3">
                    <p:embed/>
                    <p:pic>
                      <p:nvPicPr>
                        <p:cNvPr id="0" name="图片 3083"/>
                        <p:cNvPicPr/>
                        <p:nvPr/>
                      </p:nvPicPr>
                      <p:blipFill>
                        <a:blip r:embed="rId5"/>
                        <a:stretch>
                          <a:fillRect/>
                        </a:stretch>
                      </p:blipFill>
                      <p:spPr>
                        <a:xfrm>
                          <a:off x="7442200" y="4348163"/>
                          <a:ext cx="771525" cy="469900"/>
                        </a:xfrm>
                        <a:prstGeom prst="rect">
                          <a:avLst/>
                        </a:prstGeom>
                        <a:noFill/>
                        <a:ln w="38100">
                          <a:noFill/>
                          <a:miter/>
                        </a:ln>
                      </p:spPr>
                    </p:pic>
                  </p:oleObj>
                </mc:Fallback>
              </mc:AlternateContent>
            </a:graphicData>
          </a:graphic>
        </p:graphicFrame>
      </p:grpSp>
      <p:sp>
        <p:nvSpPr>
          <p:cNvPr id="39944" name="圆角矩形 7"/>
          <p:cNvSpPr/>
          <p:nvPr/>
        </p:nvSpPr>
        <p:spPr>
          <a:xfrm>
            <a:off x="4232275" y="2360613"/>
            <a:ext cx="1173163"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甲烷</a:t>
            </a:r>
          </a:p>
        </p:txBody>
      </p:sp>
      <p:sp>
        <p:nvSpPr>
          <p:cNvPr id="39945" name="AutoShape 11"/>
          <p:cNvSpPr/>
          <p:nvPr/>
        </p:nvSpPr>
        <p:spPr>
          <a:xfrm>
            <a:off x="385445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10" name="直接箭头连接符 9"/>
          <p:cNvCxnSpPr/>
          <p:nvPr/>
        </p:nvCxnSpPr>
        <p:spPr>
          <a:xfrm>
            <a:off x="382111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21932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电感（电容）放电电路</a:t>
            </a:r>
          </a:p>
        </p:txBody>
      </p:sp>
      <p:sp>
        <p:nvSpPr>
          <p:cNvPr id="39948" name="文本框 7"/>
          <p:cNvSpPr txBox="1"/>
          <p:nvPr/>
        </p:nvSpPr>
        <p:spPr>
          <a:xfrm>
            <a:off x="2660650" y="3465513"/>
            <a:ext cx="2862263" cy="460375"/>
          </a:xfrm>
          <a:prstGeom prst="rect">
            <a:avLst/>
          </a:prstGeom>
          <a:noFill/>
          <a:ln w="9525">
            <a:noFill/>
          </a:ln>
        </p:spPr>
        <p:txBody>
          <a:bodyPr wrap="square" anchor="t">
            <a:spAutoFit/>
          </a:bodyPr>
          <a:lstStyle/>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1</a:t>
            </a:r>
          </a:p>
        </p:txBody>
      </p:sp>
      <p:sp>
        <p:nvSpPr>
          <p:cNvPr id="39949" name="圆角矩形 7"/>
          <p:cNvSpPr/>
          <p:nvPr/>
        </p:nvSpPr>
        <p:spPr>
          <a:xfrm>
            <a:off x="8675688" y="2360613"/>
            <a:ext cx="1171575"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爆炸性</a:t>
            </a:r>
          </a:p>
          <a:p>
            <a:r>
              <a:rPr lang="zh-CN" altLang="en-US" dirty="0">
                <a:latin typeface="Arial" panose="020B0604020202020204" pitchFamily="34" charset="0"/>
                <a:ea typeface="宋体" panose="02010600030101010101" pitchFamily="2" charset="-122"/>
              </a:rPr>
              <a:t>   气体</a:t>
            </a:r>
          </a:p>
        </p:txBody>
      </p:sp>
      <p:sp>
        <p:nvSpPr>
          <p:cNvPr id="39950" name="AutoShape 11"/>
          <p:cNvSpPr/>
          <p:nvPr/>
        </p:nvSpPr>
        <p:spPr>
          <a:xfrm>
            <a:off x="817880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16" name="直接箭头连接符 15"/>
          <p:cNvCxnSpPr/>
          <p:nvPr/>
        </p:nvCxnSpPr>
        <p:spPr>
          <a:xfrm>
            <a:off x="814546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4367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电感（电容）放电电路</a:t>
            </a:r>
          </a:p>
        </p:txBody>
      </p:sp>
      <p:sp>
        <p:nvSpPr>
          <p:cNvPr id="39953" name="文本框 7"/>
          <p:cNvSpPr txBox="1"/>
          <p:nvPr/>
        </p:nvSpPr>
        <p:spPr>
          <a:xfrm>
            <a:off x="6985000" y="3465513"/>
            <a:ext cx="2862263" cy="460375"/>
          </a:xfrm>
          <a:prstGeom prst="rect">
            <a:avLst/>
          </a:prstGeom>
          <a:noFill/>
          <a:ln w="9525">
            <a:noFill/>
          </a:ln>
        </p:spPr>
        <p:txBody>
          <a:bodyPr wrap="square" anchor="t">
            <a:spAutoFit/>
          </a:bodyPr>
          <a:lstStyle/>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2</a:t>
            </a:r>
          </a:p>
        </p:txBody>
      </p:sp>
      <p:sp>
        <p:nvSpPr>
          <p:cNvPr id="39954" name="矩形 20"/>
          <p:cNvSpPr/>
          <p:nvPr/>
        </p:nvSpPr>
        <p:spPr>
          <a:xfrm>
            <a:off x="1178560" y="4216400"/>
            <a:ext cx="6680200" cy="398780"/>
          </a:xfrm>
          <a:prstGeom prst="rect">
            <a:avLst/>
          </a:prstGeom>
          <a:noFill/>
          <a:ln w="9525">
            <a:noFill/>
          </a:ln>
        </p:spPr>
        <p:txBody>
          <a:bodyPr wrap="square" anchor="t">
            <a:spAutoFit/>
          </a:bodyPr>
          <a:lstStyle/>
          <a:p>
            <a:r>
              <a:rPr lang="zh-CN" altLang="en-US" sz="2000" dirty="0">
                <a:latin typeface="Arial" panose="020B0604020202020204" pitchFamily="34" charset="0"/>
                <a:ea typeface="宋体" panose="02010600030101010101" pitchFamily="2" charset="-122"/>
              </a:rPr>
              <a:t>甲烷最小点燃电流</a:t>
            </a:r>
            <a:r>
              <a:rPr lang="en-US" altLang="zh-CN" sz="2000" dirty="0">
                <a:latin typeface="Arial" panose="020B0604020202020204" pitchFamily="34" charset="0"/>
                <a:ea typeface="宋体" panose="02010600030101010101" pitchFamily="2" charset="-122"/>
              </a:rPr>
              <a:t>110mA</a:t>
            </a:r>
            <a:r>
              <a:rPr lang="zh-CN" altLang="en-US" sz="2000" dirty="0">
                <a:latin typeface="Arial" panose="020B0604020202020204" pitchFamily="34" charset="0"/>
                <a:ea typeface="宋体" panose="02010600030101010101" pitchFamily="2" charset="-122"/>
              </a:rPr>
              <a:t>，乙烯</a:t>
            </a:r>
            <a:r>
              <a:rPr lang="en-US" altLang="zh-CN" sz="2000" dirty="0">
                <a:latin typeface="Arial" panose="020B0604020202020204" pitchFamily="34" charset="0"/>
                <a:ea typeface="宋体" panose="02010600030101010101" pitchFamily="2" charset="-122"/>
              </a:rPr>
              <a:t>65mA</a:t>
            </a:r>
            <a:r>
              <a:rPr lang="zh-CN" altLang="en-US" sz="2000" dirty="0">
                <a:latin typeface="Arial" panose="020B0604020202020204" pitchFamily="34" charset="0"/>
                <a:ea typeface="宋体" panose="02010600030101010101" pitchFamily="2" charset="-122"/>
              </a:rPr>
              <a:t>，氢 </a:t>
            </a:r>
            <a:r>
              <a:rPr lang="en-US" altLang="zh-CN" sz="2000" dirty="0">
                <a:latin typeface="Arial" panose="020B0604020202020204" pitchFamily="34" charset="0"/>
                <a:ea typeface="宋体" panose="02010600030101010101" pitchFamily="2" charset="-122"/>
              </a:rPr>
              <a:t>30mA</a:t>
            </a:r>
            <a:r>
              <a:rPr lang="zh-CN" altLang="en-US" sz="2000" dirty="0">
                <a:latin typeface="Arial" panose="020B0604020202020204" pitchFamily="34" charset="0"/>
                <a:ea typeface="宋体" panose="02010600030101010101" pitchFamily="2" charset="-122"/>
              </a:rPr>
              <a:t>。</a:t>
            </a:r>
          </a:p>
        </p:txBody>
      </p:sp>
      <p:sp>
        <p:nvSpPr>
          <p:cNvPr id="39955" name="文本框 17"/>
          <p:cNvSpPr txBox="1"/>
          <p:nvPr/>
        </p:nvSpPr>
        <p:spPr>
          <a:xfrm>
            <a:off x="1209993" y="4886960"/>
            <a:ext cx="4195762" cy="398780"/>
          </a:xfrm>
          <a:prstGeom prst="rect">
            <a:avLst/>
          </a:prstGeom>
          <a:noFill/>
          <a:ln w="9525">
            <a:noFill/>
          </a:ln>
        </p:spPr>
        <p:txBody>
          <a:bodyPr wrap="square" anchor="t">
            <a:spAutoFit/>
          </a:bodyPr>
          <a:lstStyle/>
          <a:p>
            <a:r>
              <a:rPr lang="zh-CN" altLang="en-US" sz="2000" dirty="0">
                <a:latin typeface="Arial" panose="020B0604020202020204" pitchFamily="34" charset="0"/>
                <a:ea typeface="宋体" panose="02010600030101010101" pitchFamily="2" charset="-122"/>
              </a:rPr>
              <a:t>最小点燃电流</a:t>
            </a:r>
            <a:r>
              <a:rPr lang="zh-CN" altLang="en-US" sz="2000">
                <a:latin typeface="Arial" panose="020B0604020202020204" pitchFamily="34" charset="0"/>
                <a:ea typeface="宋体" panose="02010600030101010101" pitchFamily="2" charset="-122"/>
              </a:rPr>
              <a:t>越小，爆炸性物质越</a:t>
            </a:r>
          </a:p>
        </p:txBody>
      </p:sp>
      <p:sp>
        <p:nvSpPr>
          <p:cNvPr id="2" name="文本框 1"/>
          <p:cNvSpPr txBox="1"/>
          <p:nvPr/>
        </p:nvSpPr>
        <p:spPr>
          <a:xfrm>
            <a:off x="5577840" y="4825365"/>
            <a:ext cx="1407160" cy="460375"/>
          </a:xfrm>
          <a:prstGeom prst="rect">
            <a:avLst/>
          </a:prstGeom>
          <a:noFill/>
          <a:ln w="9525">
            <a:noFill/>
          </a:ln>
        </p:spPr>
        <p:txBody>
          <a:bodyPr wrap="none" anchor="t">
            <a:spAutoFit/>
          </a:bodyPr>
          <a:lstStyle/>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3" name="矩形 20"/>
          <p:cNvSpPr/>
          <p:nvPr/>
        </p:nvSpPr>
        <p:spPr>
          <a:xfrm>
            <a:off x="1210310" y="5289550"/>
            <a:ext cx="6396355" cy="1568450"/>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矿井下   </a:t>
            </a:r>
            <a:r>
              <a:rPr lang="en-US" altLang="zh-CN" sz="2400" dirty="0">
                <a:latin typeface="Arial" panose="020B0604020202020204" pitchFamily="34" charset="0"/>
                <a:ea typeface="宋体" panose="02010600030101010101" pitchFamily="2" charset="-122"/>
              </a:rPr>
              <a:t>I   </a:t>
            </a:r>
            <a:r>
              <a:rPr lang="zh-CN" altLang="en-US" sz="2400" dirty="0">
                <a:latin typeface="Arial" panose="020B0604020202020204" pitchFamily="34" charset="0"/>
                <a:ea typeface="宋体" panose="02010600030101010101" pitchFamily="2" charset="-122"/>
              </a:rPr>
              <a:t>甲烷   </a:t>
            </a:r>
            <a:r>
              <a:rPr lang="en-US" altLang="zh-CN" sz="2400" dirty="0">
                <a:latin typeface="Arial" panose="020B0604020202020204" pitchFamily="34" charset="0"/>
                <a:ea typeface="宋体" panose="02010600030101010101" pitchFamily="2" charset="-122"/>
              </a:rPr>
              <a:t>0.280mJ</a:t>
            </a:r>
          </a:p>
          <a:p>
            <a:r>
              <a:rPr lang="zh-CN" altLang="en-US" sz="2400" dirty="0">
                <a:latin typeface="Arial" panose="020B0604020202020204" pitchFamily="34" charset="0"/>
                <a:ea typeface="宋体" panose="02010600030101010101" pitchFamily="2" charset="-122"/>
              </a:rPr>
              <a:t>工厂      </a:t>
            </a:r>
            <a:r>
              <a:rPr lang="en-US" altLang="zh-CN" sz="2400" dirty="0">
                <a:latin typeface="Arial" panose="020B0604020202020204" pitchFamily="34" charset="0"/>
                <a:ea typeface="宋体" panose="02010600030101010101" pitchFamily="2" charset="-122"/>
              </a:rPr>
              <a:t>IIA      </a:t>
            </a:r>
            <a:r>
              <a:rPr lang="zh-CN" altLang="en-US" sz="2400" dirty="0">
                <a:latin typeface="Arial" panose="020B0604020202020204" pitchFamily="34" charset="0"/>
                <a:ea typeface="宋体" panose="02010600030101010101" pitchFamily="2" charset="-122"/>
              </a:rPr>
              <a:t>丙烷    </a:t>
            </a:r>
            <a:r>
              <a:rPr lang="en-US" altLang="zh-CN" sz="2400" dirty="0">
                <a:latin typeface="Arial" panose="020B0604020202020204" pitchFamily="34" charset="0"/>
                <a:ea typeface="宋体" panose="02010600030101010101" pitchFamily="2" charset="-122"/>
              </a:rPr>
              <a:t>0.180mJ</a:t>
            </a:r>
          </a:p>
          <a:p>
            <a:pPr lvl="2"/>
            <a:r>
              <a:rPr lang="zh-CN" altLang="en-US" sz="2400" dirty="0">
                <a:sym typeface="+mn-ea"/>
              </a:rPr>
              <a:t>  </a:t>
            </a:r>
            <a:r>
              <a:rPr lang="en-US" altLang="zh-CN" sz="2400" dirty="0">
                <a:sym typeface="+mn-ea"/>
              </a:rPr>
              <a:t>IIB      </a:t>
            </a:r>
            <a:r>
              <a:rPr lang="zh-CN" altLang="en-US" sz="2400" dirty="0">
                <a:sym typeface="+mn-ea"/>
              </a:rPr>
              <a:t>乙烯    </a:t>
            </a:r>
            <a:r>
              <a:rPr lang="en-US" altLang="zh-CN" sz="2400" dirty="0">
                <a:sym typeface="+mn-ea"/>
              </a:rPr>
              <a:t>0.060mJ</a:t>
            </a:r>
            <a:endParaRPr lang="en-US" altLang="zh-CN" sz="2400" dirty="0">
              <a:latin typeface="Arial" panose="020B0604020202020204" pitchFamily="34" charset="0"/>
              <a:ea typeface="宋体" panose="02010600030101010101" pitchFamily="2" charset="-122"/>
            </a:endParaRPr>
          </a:p>
          <a:p>
            <a:pPr marL="0" lvl="2"/>
            <a:r>
              <a:rPr lang="zh-CN" altLang="en-US" sz="2400" dirty="0">
                <a:sym typeface="+mn-ea"/>
              </a:rPr>
              <a:t>             </a:t>
            </a:r>
            <a:r>
              <a:rPr lang="en-US" altLang="zh-CN" sz="2400" dirty="0">
                <a:sym typeface="+mn-ea"/>
              </a:rPr>
              <a:t>IIC      </a:t>
            </a:r>
            <a:r>
              <a:rPr lang="zh-CN" altLang="en-US" sz="2400" dirty="0">
                <a:sym typeface="+mn-ea"/>
              </a:rPr>
              <a:t>氢气    </a:t>
            </a:r>
            <a:r>
              <a:rPr lang="en-US" altLang="zh-CN" sz="2400" dirty="0">
                <a:sym typeface="+mn-ea"/>
              </a:rPr>
              <a:t>0.019mJ</a:t>
            </a:r>
            <a:endParaRPr lang="en-US" altLang="zh-CN" sz="24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39940" name="矩形 20"/>
          <p:cNvSpPr/>
          <p:nvPr/>
        </p:nvSpPr>
        <p:spPr>
          <a:xfrm>
            <a:off x="3928745" y="865505"/>
            <a:ext cx="4860290"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爆炸性气体的分级、分组示例表</a:t>
            </a:r>
          </a:p>
        </p:txBody>
      </p:sp>
      <p:pic>
        <p:nvPicPr>
          <p:cNvPr id="3" name="图片 2"/>
          <p:cNvPicPr>
            <a:picLocks noChangeAspect="1"/>
          </p:cNvPicPr>
          <p:nvPr>
            <p:custDataLst>
              <p:tags r:id="rId1"/>
            </p:custDataLst>
          </p:nvPr>
        </p:nvPicPr>
        <p:blipFill>
          <a:blip r:embed="rId3"/>
          <a:srcRect l="13713" t="4041" r="16387" b="1834"/>
          <a:stretch>
            <a:fillRect/>
          </a:stretch>
        </p:blipFill>
        <p:spPr>
          <a:xfrm rot="16200000">
            <a:off x="3420745" y="-1570990"/>
            <a:ext cx="5599430" cy="11393805"/>
          </a:xfrm>
          <a:prstGeom prst="rect">
            <a:avLst/>
          </a:prstGeom>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5"/>
          <p:cNvSpPr txBox="1"/>
          <p:nvPr/>
        </p:nvSpPr>
        <p:spPr>
          <a:xfrm>
            <a:off x="1775460" y="982663"/>
            <a:ext cx="5002213" cy="521970"/>
          </a:xfrm>
          <a:prstGeom prst="rect">
            <a:avLst/>
          </a:prstGeom>
          <a:noFill/>
          <a:ln w="9525">
            <a:noFill/>
          </a:ln>
        </p:spPr>
        <p:txBody>
          <a:bodyPr wrap="square" anchor="t">
            <a:spAutoFit/>
          </a:bodyPr>
          <a:lstStyle/>
          <a:p>
            <a:pPr>
              <a:spcBef>
                <a:spcPct val="50000"/>
              </a:spcBef>
            </a:pPr>
            <a:r>
              <a:rPr lang="en-US" sz="2800" dirty="0">
                <a:latin typeface="Times New Roman" panose="02020603050405020304" pitchFamily="18" charset="0"/>
                <a:ea typeface="宋体" panose="02010600030101010101" pitchFamily="2" charset="-122"/>
              </a:rPr>
              <a:t>9. </a:t>
            </a:r>
            <a:r>
              <a:rPr lang="zh-CN" altLang="en-US" sz="2800" dirty="0">
                <a:latin typeface="Times New Roman" panose="02020603050405020304" pitchFamily="18" charset="0"/>
                <a:ea typeface="宋体" panose="02010600030101010101" pitchFamily="2" charset="-122"/>
              </a:rPr>
              <a:t>爆炸性粉尘的分级</a:t>
            </a:r>
          </a:p>
        </p:txBody>
      </p:sp>
      <p:sp>
        <p:nvSpPr>
          <p:cNvPr id="40964" name="Text Box 5"/>
          <p:cNvSpPr txBox="1"/>
          <p:nvPr/>
        </p:nvSpPr>
        <p:spPr>
          <a:xfrm>
            <a:off x="1775460" y="1622425"/>
            <a:ext cx="9168765" cy="82994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爆炸性粉尘根据粉尘特性（导电与非导电）和引燃温度高低分</a:t>
            </a:r>
            <a:r>
              <a:rPr lang="en-US" altLang="zh-CN" sz="2400" dirty="0">
                <a:latin typeface="Times New Roman" panose="02020603050405020304" pitchFamily="18" charset="0"/>
                <a:ea typeface="宋体" panose="02010600030101010101" pitchFamily="2" charset="-122"/>
              </a:rPr>
              <a:t>IIIA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IIIB</a:t>
            </a:r>
            <a:r>
              <a:rPr lang="zh-CN" altLang="en-US" sz="2400" dirty="0">
                <a:latin typeface="Times New Roman" panose="02020603050405020304" pitchFamily="18" charset="0"/>
                <a:ea typeface="宋体" panose="02010600030101010101" pitchFamily="2" charset="-122"/>
              </a:rPr>
              <a:t>两级，</a:t>
            </a:r>
            <a:r>
              <a:rPr lang="en-US" altLang="zh-CN" sz="2400" dirty="0">
                <a:latin typeface="Times New Roman" panose="02020603050405020304" pitchFamily="18" charset="0"/>
                <a:ea typeface="宋体" panose="02010600030101010101" pitchFamily="2" charset="-122"/>
              </a:rPr>
              <a:t>T11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T12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T13</a:t>
            </a:r>
            <a:r>
              <a:rPr lang="zh-CN" altLang="en-US" sz="2400" dirty="0">
                <a:latin typeface="Times New Roman" panose="02020603050405020304" pitchFamily="18" charset="0"/>
                <a:ea typeface="宋体" panose="02010600030101010101" pitchFamily="2" charset="-122"/>
              </a:rPr>
              <a:t>三组。</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3" name="文本框 2"/>
          <p:cNvSpPr txBox="1"/>
          <p:nvPr/>
        </p:nvSpPr>
        <p:spPr>
          <a:xfrm>
            <a:off x="1580515" y="2615565"/>
            <a:ext cx="9632950" cy="3784600"/>
          </a:xfrm>
          <a:prstGeom prst="rect">
            <a:avLst/>
          </a:prstGeom>
          <a:noFill/>
        </p:spPr>
        <p:txBody>
          <a:bodyPr wrap="square" rtlCol="0" anchor="t">
            <a:spAutoFit/>
          </a:bodyPr>
          <a:lstStyle/>
          <a:p>
            <a:pPr>
              <a:spcBef>
                <a:spcPct val="50000"/>
              </a:spcBef>
            </a:pPr>
            <a:r>
              <a:rPr lang="en-US" altLang="zh-CN" sz="2400" dirty="0">
                <a:latin typeface="Times New Roman" panose="02020603050405020304" pitchFamily="18" charset="0"/>
                <a:sym typeface="+mn-ea"/>
              </a:rPr>
              <a:t>IIIA</a:t>
            </a:r>
            <a:r>
              <a:rPr lang="zh-CN" altLang="en-US" sz="2400" dirty="0">
                <a:latin typeface="Times New Roman" panose="02020603050405020304" pitchFamily="18" charset="0"/>
                <a:sym typeface="+mn-ea"/>
              </a:rPr>
              <a:t>粉尘物质</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）非导电易燃纤维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。各种纤维、烟草；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。木炭纤维。</a:t>
            </a: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a:t>
            </a:r>
            <a:r>
              <a:rPr lang="zh-CN" altLang="en-US" sz="2400" dirty="0">
                <a:latin typeface="Times New Roman" panose="02020603050405020304" pitchFamily="18" charset="0"/>
                <a:sym typeface="+mn-ea"/>
              </a:rPr>
              <a:t>）非导电爆炸性粉尘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。小麦、玉米、染料、砂糖、橡胶等。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。可可、米糖粉等。</a:t>
            </a:r>
            <a:endParaRPr lang="zh-CN" altLang="en-US" sz="240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40964" name="Text Box 5"/>
          <p:cNvSpPr txBox="1"/>
          <p:nvPr/>
        </p:nvSpPr>
        <p:spPr>
          <a:xfrm>
            <a:off x="368935" y="942340"/>
            <a:ext cx="7941310" cy="3784600"/>
          </a:xfrm>
          <a:prstGeom prst="rect">
            <a:avLst/>
          </a:prstGeom>
          <a:noFill/>
          <a:ln w="9525">
            <a:noFill/>
          </a:ln>
        </p:spPr>
        <p:txBody>
          <a:bodyPr wrap="square" anchor="t">
            <a:spAutoFit/>
          </a:bodyPr>
          <a:lstStyle/>
          <a:p>
            <a:pPr>
              <a:spcBef>
                <a:spcPct val="50000"/>
              </a:spcBef>
            </a:pPr>
            <a:r>
              <a:rPr lang="en-US" altLang="zh-CN" sz="2400" dirty="0">
                <a:latin typeface="Times New Roman" panose="02020603050405020304" pitchFamily="18" charset="0"/>
                <a:sym typeface="+mn-ea"/>
              </a:rPr>
              <a:t>IIIB</a:t>
            </a:r>
            <a:r>
              <a:rPr lang="zh-CN" altLang="en-US" sz="2400" dirty="0">
                <a:latin typeface="Times New Roman" panose="02020603050405020304" pitchFamily="18" charset="0"/>
                <a:sym typeface="+mn-ea"/>
              </a:rPr>
              <a:t>粉尘物质</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）导电爆炸性粉尘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a:t>
            </a:r>
            <a:r>
              <a:rPr lang="zh-CN" altLang="en-US" sz="2400" dirty="0">
                <a:sym typeface="+mn-ea"/>
              </a:rPr>
              <a:t>镁、铅、铝青铜、锌、焦炭等。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。含油铝粉、煤、铁等。</a:t>
            </a: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a:t>
            </a:r>
            <a:r>
              <a:rPr lang="zh-CN" altLang="en-US" sz="2400" dirty="0">
                <a:latin typeface="Times New Roman" panose="02020603050405020304" pitchFamily="18" charset="0"/>
                <a:sym typeface="+mn-ea"/>
              </a:rPr>
              <a:t>）火药、炸药粉尘</a:t>
            </a:r>
          </a:p>
          <a:p>
            <a:pPr>
              <a:spcBef>
                <a:spcPct val="50000"/>
              </a:spcBef>
            </a:pPr>
            <a:r>
              <a:rPr lang="en-US" altLang="zh-CN" sz="2400">
                <a:sym typeface="+mn-ea"/>
              </a:rPr>
              <a:t>T12</a:t>
            </a:r>
            <a:r>
              <a:rPr lang="zh-CN" altLang="en-US" sz="2400">
                <a:sym typeface="+mn-ea"/>
              </a:rPr>
              <a:t>组，</a:t>
            </a:r>
            <a:r>
              <a:rPr lang="zh-CN" altLang="en-US" sz="2400" dirty="0">
                <a:latin typeface="Times New Roman" panose="02020603050405020304" pitchFamily="18" charset="0"/>
                <a:sym typeface="+mn-ea"/>
              </a:rPr>
              <a:t>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。黑火药、</a:t>
            </a:r>
            <a:r>
              <a:rPr lang="en-US" altLang="zh-CN" sz="2400" dirty="0">
                <a:latin typeface="Times New Roman" panose="02020603050405020304" pitchFamily="18" charset="0"/>
                <a:sym typeface="+mn-ea"/>
              </a:rPr>
              <a:t>TNT</a:t>
            </a:r>
            <a:r>
              <a:rPr lang="zh-CN" altLang="en-US" sz="2400" dirty="0">
                <a:latin typeface="Times New Roman" panose="02020603050405020304" pitchFamily="18" charset="0"/>
                <a:sym typeface="+mn-ea"/>
              </a:rPr>
              <a:t>炸药。</a:t>
            </a:r>
          </a:p>
          <a:p>
            <a:pPr>
              <a:spcBef>
                <a:spcPct val="50000"/>
              </a:spcBef>
            </a:pPr>
            <a:r>
              <a:rPr lang="en-US" altLang="zh-CN" sz="2400" dirty="0">
                <a:latin typeface="Times New Roman" panose="02020603050405020304" pitchFamily="18" charset="0"/>
                <a:sym typeface="+mn-ea"/>
              </a:rPr>
              <a:t>T13</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140~200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。硝化棉、黑索金、太安等。</a:t>
            </a:r>
            <a:endParaRPr lang="zh-CN" altLang="en-US" sz="2400" dirty="0">
              <a:latin typeface="Times New Roman" panose="02020603050405020304" pitchFamily="18" charset="0"/>
              <a:ea typeface="宋体" panose="02010600030101010101" pitchFamily="2" charset="-122"/>
            </a:endParaRPr>
          </a:p>
        </p:txBody>
      </p:sp>
      <p:grpSp>
        <p:nvGrpSpPr>
          <p:cNvPr id="3" name="组合 2"/>
          <p:cNvGrpSpPr/>
          <p:nvPr/>
        </p:nvGrpSpPr>
        <p:grpSpPr>
          <a:xfrm>
            <a:off x="7364730" y="4100830"/>
            <a:ext cx="4923790" cy="2590165"/>
            <a:chOff x="4510" y="4962"/>
            <a:chExt cx="7754" cy="4079"/>
          </a:xfrm>
        </p:grpSpPr>
        <p:pic>
          <p:nvPicPr>
            <p:cNvPr id="40967" name="Picture 7" descr="t01c7cd6afdb5745e8c"/>
            <p:cNvPicPr>
              <a:picLocks noChangeAspect="1"/>
            </p:cNvPicPr>
            <p:nvPr/>
          </p:nvPicPr>
          <p:blipFill>
            <a:blip r:embed="rId2"/>
            <a:stretch>
              <a:fillRect/>
            </a:stretch>
          </p:blipFill>
          <p:spPr>
            <a:xfrm>
              <a:off x="8043" y="4962"/>
              <a:ext cx="3945" cy="2990"/>
            </a:xfrm>
            <a:prstGeom prst="rect">
              <a:avLst/>
            </a:prstGeom>
            <a:noFill/>
            <a:ln w="9525">
              <a:noFill/>
            </a:ln>
          </p:spPr>
        </p:pic>
        <p:sp>
          <p:nvSpPr>
            <p:cNvPr id="40968" name="椭圆 8"/>
            <p:cNvSpPr/>
            <p:nvPr/>
          </p:nvSpPr>
          <p:spPr>
            <a:xfrm>
              <a:off x="4510" y="5690"/>
              <a:ext cx="3328" cy="126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r>
                <a:rPr lang="zh-CN" altLang="en-US" dirty="0">
                  <a:latin typeface="Arial" panose="020B0604020202020204" pitchFamily="34" charset="0"/>
                  <a:ea typeface="宋体" panose="02010600030101010101" pitchFamily="2" charset="-122"/>
                </a:rPr>
                <a:t>爆炸性物质</a:t>
              </a:r>
              <a:endParaRPr lang="en-US" altLang="zh-CN" dirty="0">
                <a:latin typeface="Arial" panose="020B0604020202020204" pitchFamily="34" charset="0"/>
                <a:ea typeface="宋体" panose="02010600030101010101" pitchFamily="2" charset="-122"/>
              </a:endParaRPr>
            </a:p>
          </p:txBody>
        </p:sp>
        <p:sp>
          <p:nvSpPr>
            <p:cNvPr id="40969" name="矩形 10"/>
            <p:cNvSpPr/>
            <p:nvPr/>
          </p:nvSpPr>
          <p:spPr>
            <a:xfrm>
              <a:off x="8308" y="8317"/>
              <a:ext cx="3957" cy="72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过程控制仪表</a:t>
              </a:r>
            </a:p>
          </p:txBody>
        </p:sp>
        <p:sp>
          <p:nvSpPr>
            <p:cNvPr id="40970" name="矩形 1"/>
            <p:cNvSpPr/>
            <p:nvPr/>
          </p:nvSpPr>
          <p:spPr>
            <a:xfrm>
              <a:off x="8308" y="5615"/>
              <a:ext cx="996" cy="822"/>
            </a:xfrm>
            <a:prstGeom prst="rect">
              <a:avLst/>
            </a:prstGeom>
            <a:noFill/>
            <a:ln w="9525">
              <a:noFill/>
            </a:ln>
          </p:spPr>
          <p:txBody>
            <a:bodyPr wrap="none" anchor="t">
              <a:spAutoFit/>
            </a:bodyPr>
            <a:lstStyle/>
            <a:p>
              <a:r>
                <a:rPr lang="en-US" altLang="zh-CN" sz="2800" dirty="0">
                  <a:solidFill>
                    <a:srgbClr val="FF0000"/>
                  </a:solidFill>
                  <a:latin typeface="Arial" panose="020B0604020202020204" pitchFamily="34" charset="0"/>
                  <a:ea typeface="宋体" panose="02010600030101010101" pitchFamily="2" charset="-122"/>
                </a:rPr>
                <a:t>T</a:t>
              </a:r>
              <a:r>
                <a:rPr lang="zh-CN" altLang="en-US" sz="2800" baseline="-25000" dirty="0">
                  <a:solidFill>
                    <a:srgbClr val="FF0000"/>
                  </a:solidFill>
                  <a:latin typeface="Arial" panose="020B0604020202020204" pitchFamily="34" charset="0"/>
                  <a:ea typeface="宋体" panose="02010600030101010101" pitchFamily="2" charset="-122"/>
                </a:rPr>
                <a:t>表</a:t>
              </a:r>
            </a:p>
          </p:txBody>
        </p:sp>
        <p:sp>
          <p:nvSpPr>
            <p:cNvPr id="40971" name="矩形 10"/>
            <p:cNvSpPr/>
            <p:nvPr/>
          </p:nvSpPr>
          <p:spPr>
            <a:xfrm>
              <a:off x="5875" y="8147"/>
              <a:ext cx="2433" cy="725"/>
            </a:xfrm>
            <a:prstGeom prst="rect">
              <a:avLst/>
            </a:prstGeom>
            <a:noFill/>
            <a:ln w="9525">
              <a:noFill/>
            </a:ln>
          </p:spPr>
          <p:txBody>
            <a:bodyPr anchor="t">
              <a:spAutoFit/>
            </a:bodyPr>
            <a:lstStyle/>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表</a:t>
              </a:r>
              <a:r>
                <a:rPr lang="en-US" altLang="zh-CN" sz="2400" dirty="0">
                  <a:solidFill>
                    <a:srgbClr val="FF0000"/>
                  </a:solidFill>
                  <a:latin typeface="Arial" panose="020B0604020202020204" pitchFamily="34" charset="0"/>
                  <a:ea typeface="宋体" panose="02010600030101010101" pitchFamily="2" charset="-122"/>
                </a:rPr>
                <a:t>&lt;T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72" name="矩形 1"/>
            <p:cNvSpPr/>
            <p:nvPr/>
          </p:nvSpPr>
          <p:spPr>
            <a:xfrm>
              <a:off x="5718" y="6222"/>
              <a:ext cx="895" cy="725"/>
            </a:xfrm>
            <a:prstGeom prst="rect">
              <a:avLst/>
            </a:prstGeom>
            <a:noFill/>
            <a:ln w="9525">
              <a:noFill/>
            </a:ln>
          </p:spPr>
          <p:txBody>
            <a:bodyPr wrap="none" anchor="t">
              <a:spAutoFit/>
            </a:bodyPr>
            <a:lstStyle/>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gr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p:nvPr/>
        </p:nvSpPr>
        <p:spPr>
          <a:xfrm>
            <a:off x="1139190" y="1449070"/>
            <a:ext cx="9935210" cy="1198880"/>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对</a:t>
            </a:r>
            <a:r>
              <a:rPr lang="zh-CN" altLang="en-US" sz="2400" dirty="0">
                <a:solidFill>
                  <a:srgbClr val="FF0000"/>
                </a:solidFill>
                <a:latin typeface="Times New Roman" panose="02020603050405020304" pitchFamily="18" charset="0"/>
                <a:ea typeface="宋体" panose="02010600030101010101" pitchFamily="2" charset="-122"/>
              </a:rPr>
              <a:t>流程工业</a:t>
            </a:r>
            <a:r>
              <a:rPr lang="zh-CN" altLang="en-US" sz="2400" dirty="0">
                <a:latin typeface="Times New Roman" panose="02020603050405020304" pitchFamily="18" charset="0"/>
                <a:ea typeface="宋体" panose="02010600030101010101" pitchFamily="2" charset="-122"/>
              </a:rPr>
              <a:t>生产过程中</a:t>
            </a:r>
            <a:r>
              <a:rPr lang="zh-CN" altLang="en-US" sz="2400" dirty="0">
                <a:solidFill>
                  <a:srgbClr val="FF0000"/>
                </a:solidFill>
                <a:latin typeface="Times New Roman" panose="02020603050405020304" pitchFamily="18" charset="0"/>
                <a:ea typeface="宋体" panose="02010600030101010101" pitchFamily="2" charset="-122"/>
              </a:rPr>
              <a:t>过程量</a:t>
            </a:r>
            <a:r>
              <a:rPr lang="zh-CN" altLang="en-US" sz="2400" dirty="0">
                <a:latin typeface="Times New Roman" panose="02020603050405020304" pitchFamily="18" charset="0"/>
                <a:ea typeface="宋体" panose="02010600030101010101" pitchFamily="2" charset="-122"/>
              </a:rPr>
              <a:t>（温度、压力、流量、液位（物位）、成分量）进行</a:t>
            </a:r>
            <a:r>
              <a:rPr lang="zh-CN" altLang="en-US" sz="2400" dirty="0">
                <a:solidFill>
                  <a:srgbClr val="FF0000"/>
                </a:solidFill>
                <a:latin typeface="Times New Roman" panose="02020603050405020304" pitchFamily="18" charset="0"/>
                <a:ea typeface="宋体" panose="02010600030101010101" pitchFamily="2" charset="-122"/>
              </a:rPr>
              <a:t>自动检测与控制</a:t>
            </a:r>
            <a:r>
              <a:rPr lang="zh-CN" altLang="en-US" sz="2400" dirty="0">
                <a:latin typeface="Times New Roman" panose="02020603050405020304" pitchFamily="18" charset="0"/>
                <a:ea typeface="宋体" panose="02010600030101010101" pitchFamily="2" charset="-122"/>
              </a:rPr>
              <a:t>，使</a:t>
            </a:r>
            <a:r>
              <a:rPr lang="zh-CN" altLang="en-US" sz="2400" dirty="0">
                <a:solidFill>
                  <a:srgbClr val="FF0000"/>
                </a:solidFill>
                <a:latin typeface="Times New Roman" panose="02020603050405020304" pitchFamily="18" charset="0"/>
                <a:ea typeface="宋体" panose="02010600030101010101" pitchFamily="2" charset="-122"/>
              </a:rPr>
              <a:t>工艺参数满足控制要求</a:t>
            </a:r>
            <a:r>
              <a:rPr lang="zh-CN" altLang="en-US" sz="2400" dirty="0">
                <a:latin typeface="Times New Roman" panose="02020603050405020304" pitchFamily="18" charset="0"/>
                <a:ea typeface="宋体" panose="02010600030101010101" pitchFamily="2" charset="-122"/>
              </a:rPr>
              <a:t>的一类自动控制系统（仪表）。</a:t>
            </a:r>
          </a:p>
        </p:txBody>
      </p:sp>
      <p:sp>
        <p:nvSpPr>
          <p:cNvPr id="6173" name="矩形 2"/>
          <p:cNvSpPr/>
          <p:nvPr/>
        </p:nvSpPr>
        <p:spPr>
          <a:xfrm>
            <a:off x="1213803" y="865188"/>
            <a:ext cx="4114800" cy="521970"/>
          </a:xfrm>
          <a:prstGeom prst="rect">
            <a:avLst/>
          </a:prstGeom>
          <a:noFill/>
          <a:ln w="9525">
            <a:noFill/>
          </a:ln>
        </p:spPr>
        <p:txBody>
          <a:bodyPr anchor="t">
            <a:spAutoFit/>
          </a:bodyPr>
          <a:lstStyle/>
          <a:p>
            <a:pPr>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过程控制系统（仪表）</a:t>
            </a:r>
          </a:p>
        </p:txBody>
      </p:sp>
      <p:sp>
        <p:nvSpPr>
          <p:cNvPr id="4" name="文本框 3"/>
          <p:cNvSpPr txBox="1"/>
          <p:nvPr/>
        </p:nvSpPr>
        <p:spPr>
          <a:xfrm>
            <a:off x="1214120" y="3353435"/>
            <a:ext cx="5663565" cy="460375"/>
          </a:xfrm>
          <a:prstGeom prst="rect">
            <a:avLst/>
          </a:prstGeom>
          <a:noFill/>
        </p:spPr>
        <p:txBody>
          <a:bodyPr wrap="square" rtlCol="0">
            <a:spAutoFit/>
          </a:bodyPr>
          <a:lstStyle/>
          <a:p>
            <a:r>
              <a:rPr lang="zh-CN" altLang="en-US" sz="2400">
                <a:solidFill>
                  <a:srgbClr val="0000FF"/>
                </a:solidFill>
              </a:rPr>
              <a:t>应用场合</a:t>
            </a:r>
            <a:r>
              <a:rPr lang="en-US" altLang="zh-CN" sz="2400">
                <a:solidFill>
                  <a:srgbClr val="0000FF"/>
                </a:solidFill>
              </a:rPr>
              <a:t>+</a:t>
            </a:r>
            <a:r>
              <a:rPr lang="zh-CN" altLang="en-US" sz="2400">
                <a:solidFill>
                  <a:srgbClr val="0000FF"/>
                </a:solidFill>
              </a:rPr>
              <a:t>控制策略</a:t>
            </a:r>
            <a:r>
              <a:rPr lang="en-US" altLang="zh-CN" sz="2400">
                <a:solidFill>
                  <a:srgbClr val="0000FF"/>
                </a:solidFill>
              </a:rPr>
              <a:t>+</a:t>
            </a:r>
            <a:r>
              <a:rPr lang="zh-CN" altLang="en-US" sz="2400">
                <a:solidFill>
                  <a:srgbClr val="0000FF"/>
                </a:solidFill>
              </a:rPr>
              <a:t>目标</a:t>
            </a:r>
          </a:p>
        </p:txBody>
      </p:sp>
      <p:sp>
        <p:nvSpPr>
          <p:cNvPr id="6" name="文本框 5"/>
          <p:cNvSpPr txBox="1"/>
          <p:nvPr/>
        </p:nvSpPr>
        <p:spPr>
          <a:xfrm>
            <a:off x="1214120" y="2712085"/>
            <a:ext cx="5393055" cy="460375"/>
          </a:xfrm>
          <a:prstGeom prst="rect">
            <a:avLst/>
          </a:prstGeom>
          <a:noFill/>
        </p:spPr>
        <p:txBody>
          <a:bodyPr wrap="square" rtlCol="0" anchor="t">
            <a:spAutoFit/>
          </a:bodyPr>
          <a:lstStyle/>
          <a:p>
            <a:pPr>
              <a:spcBef>
                <a:spcPct val="50000"/>
              </a:spcBef>
            </a:pPr>
            <a:r>
              <a:rPr lang="zh-CN" altLang="en-US" sz="2400" dirty="0">
                <a:solidFill>
                  <a:schemeClr val="tx1"/>
                </a:solidFill>
                <a:latin typeface="Times New Roman" panose="02020603050405020304" pitchFamily="18" charset="0"/>
                <a:sym typeface="+mn-ea"/>
              </a:rPr>
              <a:t>过程控制仪表是过程控制系统的装置。</a:t>
            </a:r>
          </a:p>
        </p:txBody>
      </p:sp>
      <p:sp>
        <p:nvSpPr>
          <p:cNvPr id="3095" name="Rectangle 24"/>
          <p:cNvSpPr>
            <a:spLocks noGrp="1"/>
          </p:cNvSpPr>
          <p:nvPr/>
        </p:nvSpPr>
        <p:spPr>
          <a:xfrm>
            <a:off x="3020695" y="171768"/>
            <a:ext cx="5588000"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3096" name="AutoShape 25"/>
          <p:cNvSpPr/>
          <p:nvPr/>
        </p:nvSpPr>
        <p:spPr>
          <a:xfrm>
            <a:off x="280257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graphicFrame>
        <p:nvGraphicFramePr>
          <p:cNvPr id="2" name="对象 1"/>
          <p:cNvGraphicFramePr/>
          <p:nvPr>
            <p:custDataLst>
              <p:tags r:id="rId2"/>
            </p:custDataLst>
          </p:nvPr>
        </p:nvGraphicFramePr>
        <p:xfrm>
          <a:off x="688340" y="4115435"/>
          <a:ext cx="6435725" cy="2205990"/>
        </p:xfrm>
        <a:graphic>
          <a:graphicData uri="http://schemas.openxmlformats.org/presentationml/2006/ole">
            <mc:AlternateContent xmlns:mc="http://schemas.openxmlformats.org/markup-compatibility/2006">
              <mc:Choice xmlns:v="urn:schemas-microsoft-com:vml" Requires="v">
                <p:oleObj spid="_x0000_s1031" r:id="rId4" imgW="7677150" imgH="2362200" progId="Paint.Picture">
                  <p:embed/>
                </p:oleObj>
              </mc:Choice>
              <mc:Fallback>
                <p:oleObj r:id="rId4" imgW="7677150" imgH="2362200" progId="Paint.Picture">
                  <p:embed/>
                  <p:pic>
                    <p:nvPicPr>
                      <p:cNvPr id="0" name="图片 2"/>
                      <p:cNvPicPr/>
                      <p:nvPr/>
                    </p:nvPicPr>
                    <p:blipFill>
                      <a:blip r:embed="rId5"/>
                      <a:stretch>
                        <a:fillRect/>
                      </a:stretch>
                    </p:blipFill>
                    <p:spPr>
                      <a:xfrm>
                        <a:off x="688340" y="4115435"/>
                        <a:ext cx="6435725" cy="220599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7123430" y="3353435"/>
            <a:ext cx="5068570" cy="3106420"/>
          </a:xfrm>
          <a:prstGeom prst="rect">
            <a:avLst/>
          </a:prstGeom>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p:nvPr/>
        </p:nvSpPr>
        <p:spPr>
          <a:xfrm>
            <a:off x="1202690" y="2322830"/>
            <a:ext cx="3813810" cy="521970"/>
          </a:xfrm>
          <a:prstGeom prst="rect">
            <a:avLst/>
          </a:prstGeom>
          <a:noFill/>
          <a:ln w="9525">
            <a:noFill/>
          </a:ln>
        </p:spPr>
        <p:txBody>
          <a:bodyPr wrap="square" anchor="t">
            <a:spAutoFit/>
          </a:bodyPr>
          <a:lstStyle/>
          <a:p>
            <a:pPr>
              <a:spcBef>
                <a:spcPct val="50000"/>
              </a:spcBef>
            </a:pPr>
            <a:r>
              <a:rPr lang="zh-CN" altLang="en-US"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II  B</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T5</a:t>
            </a:r>
            <a:r>
              <a:rPr lang="zh-CN" altLang="en-US" sz="2800" dirty="0">
                <a:latin typeface="Arial" panose="020B0604020202020204" pitchFamily="34" charset="0"/>
                <a:ea typeface="宋体" panose="02010600030101010101" pitchFamily="2" charset="-122"/>
              </a:rPr>
              <a:t> 含义</a:t>
            </a:r>
          </a:p>
        </p:txBody>
      </p:sp>
      <p:sp>
        <p:nvSpPr>
          <p:cNvPr id="44034" name="Text Box 3"/>
          <p:cNvSpPr txBox="1"/>
          <p:nvPr/>
        </p:nvSpPr>
        <p:spPr>
          <a:xfrm>
            <a:off x="1417003" y="1594485"/>
            <a:ext cx="5311775" cy="460375"/>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防爆标识</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应用场所</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引燃温度</a:t>
            </a:r>
          </a:p>
        </p:txBody>
      </p:sp>
      <p:sp>
        <p:nvSpPr>
          <p:cNvPr id="44038" name="Rectangle 7"/>
          <p:cNvSpPr/>
          <p:nvPr/>
        </p:nvSpPr>
        <p:spPr>
          <a:xfrm>
            <a:off x="1417320" y="865505"/>
            <a:ext cx="4086860" cy="521970"/>
          </a:xfrm>
          <a:prstGeom prst="rect">
            <a:avLst/>
          </a:prstGeom>
          <a:noFill/>
          <a:ln w="9525">
            <a:noFill/>
          </a:ln>
        </p:spPr>
        <p:txBody>
          <a:bodyPr wrap="square" anchor="t">
            <a:spAutoFit/>
          </a:bodyPr>
          <a:lstStyle/>
          <a:p>
            <a:r>
              <a:rPr lang="en-US" altLang="zh-CN" sz="2800" dirty="0">
                <a:solidFill>
                  <a:srgbClr val="0000FF"/>
                </a:solidFill>
                <a:latin typeface="Arial" panose="020B0604020202020204" pitchFamily="34" charset="0"/>
                <a:ea typeface="宋体" panose="02010600030101010101" pitchFamily="2" charset="-122"/>
              </a:rPr>
              <a:t>10.</a:t>
            </a:r>
            <a:r>
              <a:rPr lang="zh-CN" altLang="en-US" sz="2800" dirty="0">
                <a:solidFill>
                  <a:srgbClr val="0000FF"/>
                </a:solidFill>
                <a:latin typeface="Arial" panose="020B0604020202020204" pitchFamily="34" charset="0"/>
                <a:ea typeface="宋体" panose="02010600030101010101" pitchFamily="2" charset="-122"/>
              </a:rPr>
              <a:t>本安仪表防爆标志</a:t>
            </a:r>
          </a:p>
        </p:txBody>
      </p:sp>
      <p:sp>
        <p:nvSpPr>
          <p:cNvPr id="3" name="Text Box 2"/>
          <p:cNvSpPr txBox="1"/>
          <p:nvPr/>
        </p:nvSpPr>
        <p:spPr>
          <a:xfrm>
            <a:off x="6072505" y="2322830"/>
            <a:ext cx="2900045" cy="521970"/>
          </a:xfrm>
          <a:prstGeom prst="rect">
            <a:avLst/>
          </a:prstGeom>
          <a:noFill/>
          <a:ln w="9525">
            <a:noFill/>
          </a:ln>
        </p:spPr>
        <p:txBody>
          <a:bodyPr wrap="square" anchor="t">
            <a:spAutoFit/>
          </a:bodyPr>
          <a:lstStyle/>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6</a:t>
            </a:r>
            <a:r>
              <a:rPr lang="zh-CN" altLang="en-US" sz="2800" dirty="0">
                <a:latin typeface="Arial" panose="020B0604020202020204" pitchFamily="34" charset="0"/>
                <a:ea typeface="宋体" panose="02010600030101010101" pitchFamily="2" charset="-122"/>
              </a:rPr>
              <a:t>含义 </a:t>
            </a:r>
          </a:p>
        </p:txBody>
      </p:sp>
      <p:pic>
        <p:nvPicPr>
          <p:cNvPr id="40966" name="Picture 2"/>
          <p:cNvPicPr>
            <a:picLocks noChangeAspect="1"/>
          </p:cNvPicPr>
          <p:nvPr/>
        </p:nvPicPr>
        <p:blipFill>
          <a:blip r:embed="rId2"/>
          <a:stretch>
            <a:fillRect/>
          </a:stretch>
        </p:blipFill>
        <p:spPr>
          <a:xfrm>
            <a:off x="8972550" y="2743835"/>
            <a:ext cx="2554605" cy="3813175"/>
          </a:xfrm>
          <a:prstGeom prst="rect">
            <a:avLst/>
          </a:prstGeom>
          <a:noFill/>
          <a:ln w="9525">
            <a:noFill/>
          </a:ln>
        </p:spPr>
      </p:pic>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2" name="文本框 1"/>
          <p:cNvSpPr txBox="1"/>
          <p:nvPr/>
        </p:nvSpPr>
        <p:spPr>
          <a:xfrm>
            <a:off x="816610" y="3118485"/>
            <a:ext cx="7321550" cy="829945"/>
          </a:xfrm>
          <a:prstGeom prst="rect">
            <a:avLst/>
          </a:prstGeom>
          <a:noFill/>
        </p:spPr>
        <p:txBody>
          <a:bodyPr wrap="square" rtlCol="0" anchor="t">
            <a:spAutoFit/>
          </a:bodyPr>
          <a:lstStyle/>
          <a:p>
            <a:r>
              <a:rPr lang="zh-CN" sz="2400">
                <a:sym typeface="+mn-ea"/>
              </a:rPr>
              <a:t>在化工、石油等易燃易爆领域，要求安装过程控制仪表为</a:t>
            </a:r>
            <a:endParaRPr lang="zh-CN" altLang="en-US" sz="2400"/>
          </a:p>
        </p:txBody>
      </p:sp>
      <p:sp>
        <p:nvSpPr>
          <p:cNvPr id="4" name="文本框 3"/>
          <p:cNvSpPr txBox="1"/>
          <p:nvPr/>
        </p:nvSpPr>
        <p:spPr>
          <a:xfrm>
            <a:off x="816610" y="4107180"/>
            <a:ext cx="7321550" cy="460375"/>
          </a:xfrm>
          <a:prstGeom prst="rect">
            <a:avLst/>
          </a:prstGeom>
          <a:noFill/>
        </p:spPr>
        <p:txBody>
          <a:bodyPr wrap="square" rtlCol="0" anchor="t">
            <a:spAutoFit/>
          </a:bodyPr>
          <a:lstStyle/>
          <a:p>
            <a:r>
              <a:rPr lang="en-US" altLang="zh-CN" sz="2400">
                <a:sym typeface="+mn-ea"/>
              </a:rPr>
              <a:t>A</a:t>
            </a:r>
            <a:r>
              <a:rPr lang="zh-CN" altLang="en-US" sz="2400">
                <a:sym typeface="+mn-ea"/>
              </a:rPr>
              <a:t>、隔爆仪表   </a:t>
            </a:r>
            <a:r>
              <a:rPr lang="en-US" altLang="zh-CN" sz="2400">
                <a:sym typeface="+mn-ea"/>
              </a:rPr>
              <a:t>B</a:t>
            </a:r>
            <a:r>
              <a:rPr lang="zh-CN" altLang="en-US" sz="2400">
                <a:sym typeface="+mn-ea"/>
              </a:rPr>
              <a:t>、本安仪表   </a:t>
            </a:r>
            <a:r>
              <a:rPr lang="en-US" altLang="zh-CN" sz="2400">
                <a:sym typeface="+mn-ea"/>
              </a:rPr>
              <a:t>C</a:t>
            </a:r>
            <a:r>
              <a:rPr lang="zh-CN" altLang="en-US" sz="2400">
                <a:sym typeface="+mn-ea"/>
              </a:rPr>
              <a:t>、正压型仪表 </a:t>
            </a:r>
          </a:p>
        </p:txBody>
      </p:sp>
      <p:sp>
        <p:nvSpPr>
          <p:cNvPr id="5" name="文本框 4"/>
          <p:cNvSpPr txBox="1"/>
          <p:nvPr/>
        </p:nvSpPr>
        <p:spPr>
          <a:xfrm>
            <a:off x="703580" y="4828540"/>
            <a:ext cx="6610350" cy="460375"/>
          </a:xfrm>
          <a:prstGeom prst="rect">
            <a:avLst/>
          </a:prstGeom>
          <a:noFill/>
        </p:spPr>
        <p:txBody>
          <a:bodyPr wrap="none" rtlCol="0" anchor="t">
            <a:spAutoFit/>
          </a:bodyPr>
          <a:lstStyle/>
          <a:p>
            <a:r>
              <a:rPr lang="zh-CN" sz="2400">
                <a:sym typeface="+mn-ea"/>
              </a:rPr>
              <a:t>本安仪表在故障时其工作电流与工作电压不大于</a:t>
            </a:r>
            <a:endParaRPr lang="zh-CN" altLang="en-US" sz="2400"/>
          </a:p>
        </p:txBody>
      </p:sp>
      <p:sp>
        <p:nvSpPr>
          <p:cNvPr id="6" name="文本框 5"/>
          <p:cNvSpPr txBox="1"/>
          <p:nvPr/>
        </p:nvSpPr>
        <p:spPr>
          <a:xfrm>
            <a:off x="703580" y="5612130"/>
            <a:ext cx="7321550" cy="460375"/>
          </a:xfrm>
          <a:prstGeom prst="rect">
            <a:avLst/>
          </a:prstGeom>
          <a:noFill/>
        </p:spPr>
        <p:txBody>
          <a:bodyPr wrap="square" rtlCol="0" anchor="t">
            <a:spAutoFit/>
          </a:bodyPr>
          <a:lstStyle/>
          <a:p>
            <a:r>
              <a:rPr lang="en-US" altLang="zh-CN" sz="2400">
                <a:sym typeface="+mn-ea"/>
              </a:rPr>
              <a:t>A</a:t>
            </a:r>
            <a:r>
              <a:rPr lang="zh-CN" altLang="en-US" sz="2400">
                <a:sym typeface="+mn-ea"/>
              </a:rPr>
              <a:t>、</a:t>
            </a:r>
            <a:r>
              <a:rPr lang="en-US" sz="2400">
                <a:sym typeface="+mn-ea"/>
              </a:rPr>
              <a:t>36mA</a:t>
            </a:r>
            <a:r>
              <a:rPr lang="zh-CN" altLang="en-US" sz="2400">
                <a:sym typeface="+mn-ea"/>
              </a:rPr>
              <a:t>，</a:t>
            </a:r>
            <a:r>
              <a:rPr lang="en-US" altLang="zh-CN" sz="2400">
                <a:sym typeface="+mn-ea"/>
              </a:rPr>
              <a:t>36V   B</a:t>
            </a:r>
            <a:r>
              <a:rPr lang="zh-CN" altLang="en-US" sz="2400">
                <a:sym typeface="+mn-ea"/>
              </a:rPr>
              <a:t>、</a:t>
            </a:r>
            <a:r>
              <a:rPr lang="en-US" altLang="zh-CN" sz="2400">
                <a:sym typeface="+mn-ea"/>
              </a:rPr>
              <a:t>20mA</a:t>
            </a:r>
            <a:r>
              <a:rPr lang="zh-CN" altLang="en-US" sz="2400">
                <a:sym typeface="+mn-ea"/>
              </a:rPr>
              <a:t>，</a:t>
            </a:r>
            <a:r>
              <a:rPr lang="en-US" altLang="zh-CN" sz="2400">
                <a:sym typeface="+mn-ea"/>
              </a:rPr>
              <a:t>5V  C</a:t>
            </a:r>
            <a:r>
              <a:rPr lang="zh-CN" altLang="en-US" sz="2400">
                <a:sym typeface="+mn-ea"/>
              </a:rPr>
              <a:t>、</a:t>
            </a:r>
            <a:r>
              <a:rPr lang="en-US" altLang="zh-CN" sz="2400">
                <a:sym typeface="+mn-ea"/>
              </a:rPr>
              <a:t>35mA</a:t>
            </a:r>
            <a:r>
              <a:rPr lang="zh-CN" altLang="en-US" sz="2400">
                <a:sym typeface="+mn-ea"/>
              </a:rPr>
              <a:t>，</a:t>
            </a:r>
            <a:r>
              <a:rPr lang="en-US" altLang="zh-CN" sz="2400">
                <a:sym typeface="+mn-ea"/>
              </a:rPr>
              <a:t>35V</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6" name="Text Box 51"/>
          <p:cNvSpPr txBox="1"/>
          <p:nvPr/>
        </p:nvSpPr>
        <p:spPr>
          <a:xfrm>
            <a:off x="2251710" y="975995"/>
            <a:ext cx="5403215" cy="521970"/>
          </a:xfrm>
          <a:prstGeom prst="rect">
            <a:avLst/>
          </a:prstGeom>
          <a:noFill/>
          <a:ln w="9525">
            <a:noFill/>
          </a:ln>
        </p:spPr>
        <p:txBody>
          <a:bodyPr wrap="square" anchor="t">
            <a:spAutoFit/>
          </a:bodyPr>
          <a:lstStyle/>
          <a:p>
            <a:r>
              <a:rPr lang="en-US" altLang="zh-CN" sz="2800" dirty="0">
                <a:latin typeface="Times New Roman" panose="02020603050405020304" pitchFamily="18" charset="0"/>
                <a:ea typeface="宋体" panose="02010600030101010101" pitchFamily="2" charset="-122"/>
              </a:rPr>
              <a:t>11. </a:t>
            </a:r>
            <a:r>
              <a:rPr lang="zh-CN" altLang="en-US" sz="2800" dirty="0">
                <a:latin typeface="Times New Roman" panose="02020603050405020304" pitchFamily="18" charset="0"/>
                <a:ea typeface="宋体" panose="02010600030101010101" pitchFamily="2" charset="-122"/>
              </a:rPr>
              <a:t>本质安全防爆系统充要条件</a:t>
            </a:r>
          </a:p>
        </p:txBody>
      </p:sp>
      <p:pic>
        <p:nvPicPr>
          <p:cNvPr id="2" name="图片 1"/>
          <p:cNvPicPr>
            <a:picLocks noChangeAspect="1"/>
          </p:cNvPicPr>
          <p:nvPr/>
        </p:nvPicPr>
        <p:blipFill>
          <a:blip r:embed="rId2"/>
          <a:stretch>
            <a:fillRect/>
          </a:stretch>
        </p:blipFill>
        <p:spPr>
          <a:xfrm>
            <a:off x="2515235" y="1600835"/>
            <a:ext cx="6403340" cy="3171825"/>
          </a:xfrm>
          <a:prstGeom prst="rect">
            <a:avLst/>
          </a:prstGeom>
        </p:spPr>
      </p:pic>
      <p:sp>
        <p:nvSpPr>
          <p:cNvPr id="100" name="文本框 99"/>
          <p:cNvSpPr txBox="1"/>
          <p:nvPr/>
        </p:nvSpPr>
        <p:spPr>
          <a:xfrm>
            <a:off x="4036695" y="4850130"/>
            <a:ext cx="3361055" cy="460375"/>
          </a:xfrm>
          <a:prstGeom prst="rect">
            <a:avLst/>
          </a:prstGeom>
          <a:noFill/>
          <a:ln w="9525">
            <a:noFill/>
          </a:ln>
        </p:spPr>
        <p:txBody>
          <a:bodyPr wrap="square">
            <a:spAutoFit/>
          </a:bodyPr>
          <a:lstStyle/>
          <a:p>
            <a:r>
              <a:rPr lang="zh-CN" altLang="en-US" sz="2400"/>
              <a:t>图</a:t>
            </a:r>
            <a:r>
              <a:rPr lang="en-US" altLang="zh-CN" sz="2400"/>
              <a:t>8 </a:t>
            </a:r>
            <a:r>
              <a:rPr lang="zh-CN" altLang="en-US" sz="2400"/>
              <a:t>本安系统组成框图</a:t>
            </a:r>
          </a:p>
        </p:txBody>
      </p:sp>
      <p:sp>
        <p:nvSpPr>
          <p:cNvPr id="3" name="文本框 2"/>
          <p:cNvSpPr txBox="1"/>
          <p:nvPr/>
        </p:nvSpPr>
        <p:spPr>
          <a:xfrm>
            <a:off x="762635" y="5535930"/>
            <a:ext cx="10666095" cy="829945"/>
          </a:xfrm>
          <a:prstGeom prst="rect">
            <a:avLst/>
          </a:prstGeom>
          <a:noFill/>
          <a:ln w="9525">
            <a:noFill/>
          </a:ln>
        </p:spPr>
        <p:txBody>
          <a:bodyPr wrap="square">
            <a:spAutoFit/>
          </a:bodyPr>
          <a:lstStyle/>
          <a:p>
            <a:r>
              <a:rPr lang="zh-CN" sz="2400">
                <a:ea typeface="宋体" panose="02010600030101010101" pitchFamily="2" charset="-122"/>
              </a:rPr>
              <a:t>本质安全防爆系统的充要条件，危险现场使用的仪表是</a:t>
            </a:r>
            <a:r>
              <a:rPr lang="en-US" sz="2400" u="sng">
                <a:latin typeface="宋体" panose="02010600030101010101" pitchFamily="2" charset="-122"/>
              </a:rPr>
              <a:t>               </a:t>
            </a:r>
            <a:r>
              <a:rPr lang="zh-CN" sz="2400">
                <a:ea typeface="宋体" panose="02010600030101010101" pitchFamily="2" charset="-122"/>
              </a:rPr>
              <a:t>仪表，</a:t>
            </a:r>
          </a:p>
          <a:p>
            <a:r>
              <a:rPr lang="zh-CN" sz="2400">
                <a:ea typeface="宋体" panose="02010600030101010101" pitchFamily="2" charset="-122"/>
              </a:rPr>
              <a:t>现场仪表与非危险场所之间电路连接必须经过</a:t>
            </a:r>
            <a:r>
              <a:rPr lang="en-US" sz="2400" u="sng">
                <a:latin typeface="宋体" panose="02010600030101010101" pitchFamily="2" charset="-122"/>
              </a:rPr>
              <a:t>         </a:t>
            </a:r>
            <a:r>
              <a:rPr lang="zh-CN" sz="2400">
                <a:ea typeface="宋体" panose="02010600030101010101" pitchFamily="2" charset="-122"/>
              </a:rPr>
              <a:t>。</a:t>
            </a:r>
            <a:endParaRPr lang="zh-CN" altLang="en-US" sz="2400"/>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5" name="Group 6"/>
          <p:cNvGrpSpPr/>
          <p:nvPr/>
        </p:nvGrpSpPr>
        <p:grpSpPr>
          <a:xfrm>
            <a:off x="2517458" y="2765108"/>
            <a:ext cx="7037387" cy="3052763"/>
            <a:chOff x="163" y="42"/>
            <a:chExt cx="4311" cy="1923"/>
          </a:xfrm>
        </p:grpSpPr>
        <p:sp>
          <p:nvSpPr>
            <p:cNvPr id="46086" name="Text Box 7"/>
            <p:cNvSpPr txBox="1"/>
            <p:nvPr/>
          </p:nvSpPr>
          <p:spPr>
            <a:xfrm>
              <a:off x="3455" y="671"/>
              <a:ext cx="414" cy="290"/>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i</a:t>
              </a:r>
            </a:p>
          </p:txBody>
        </p:sp>
        <p:sp>
          <p:nvSpPr>
            <p:cNvPr id="46087" name="Rectangle 8"/>
            <p:cNvSpPr/>
            <p:nvPr/>
          </p:nvSpPr>
          <p:spPr>
            <a:xfrm>
              <a:off x="1121" y="277"/>
              <a:ext cx="415" cy="107"/>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088" name="Line 10"/>
            <p:cNvSpPr/>
            <p:nvPr/>
          </p:nvSpPr>
          <p:spPr>
            <a:xfrm>
              <a:off x="1536" y="330"/>
              <a:ext cx="629" cy="0"/>
            </a:xfrm>
            <a:prstGeom prst="line">
              <a:avLst/>
            </a:prstGeom>
            <a:ln w="28575" cap="flat" cmpd="sng">
              <a:solidFill>
                <a:schemeClr val="tx1"/>
              </a:solidFill>
              <a:prstDash val="solid"/>
              <a:round/>
              <a:headEnd type="none" w="med" len="med"/>
              <a:tailEnd type="none" w="med" len="med"/>
            </a:ln>
          </p:spPr>
        </p:sp>
        <p:grpSp>
          <p:nvGrpSpPr>
            <p:cNvPr id="46089" name="Group 11"/>
            <p:cNvGrpSpPr/>
            <p:nvPr/>
          </p:nvGrpSpPr>
          <p:grpSpPr>
            <a:xfrm>
              <a:off x="1743" y="330"/>
              <a:ext cx="208" cy="1081"/>
              <a:chOff x="0" y="0"/>
              <a:chExt cx="192" cy="960"/>
            </a:xfrm>
          </p:grpSpPr>
          <p:sp>
            <p:nvSpPr>
              <p:cNvPr id="46090" name="Line 12"/>
              <p:cNvSpPr/>
              <p:nvPr/>
            </p:nvSpPr>
            <p:spPr>
              <a:xfrm>
                <a:off x="0" y="336"/>
                <a:ext cx="192" cy="0"/>
              </a:xfrm>
              <a:prstGeom prst="line">
                <a:avLst/>
              </a:prstGeom>
              <a:ln w="28575" cap="flat" cmpd="sng">
                <a:solidFill>
                  <a:schemeClr val="tx1"/>
                </a:solidFill>
                <a:prstDash val="solid"/>
                <a:round/>
                <a:headEnd type="none" w="med" len="med"/>
                <a:tailEnd type="none" w="med" len="med"/>
              </a:ln>
            </p:spPr>
          </p:sp>
          <p:sp>
            <p:nvSpPr>
              <p:cNvPr id="46091" name="Line 13"/>
              <p:cNvSpPr/>
              <p:nvPr/>
            </p:nvSpPr>
            <p:spPr>
              <a:xfrm>
                <a:off x="0" y="528"/>
                <a:ext cx="192" cy="0"/>
              </a:xfrm>
              <a:prstGeom prst="line">
                <a:avLst/>
              </a:prstGeom>
              <a:ln w="28575" cap="flat" cmpd="sng">
                <a:solidFill>
                  <a:schemeClr val="tx1"/>
                </a:solidFill>
                <a:prstDash val="solid"/>
                <a:round/>
                <a:headEnd type="none" w="med" len="med"/>
                <a:tailEnd type="none" w="med" len="med"/>
              </a:ln>
            </p:spPr>
          </p:sp>
          <p:sp>
            <p:nvSpPr>
              <p:cNvPr id="46092" name="Line 14"/>
              <p:cNvSpPr/>
              <p:nvPr/>
            </p:nvSpPr>
            <p:spPr>
              <a:xfrm>
                <a:off x="96" y="0"/>
                <a:ext cx="0" cy="960"/>
              </a:xfrm>
              <a:prstGeom prst="line">
                <a:avLst/>
              </a:prstGeom>
              <a:ln w="28575" cap="flat" cmpd="sng">
                <a:solidFill>
                  <a:schemeClr val="tx1"/>
                </a:solidFill>
                <a:prstDash val="solid"/>
                <a:round/>
                <a:headEnd type="none" w="med" len="med"/>
                <a:tailEnd type="none" w="med" len="med"/>
              </a:ln>
            </p:spPr>
          </p:sp>
          <p:sp>
            <p:nvSpPr>
              <p:cNvPr id="46093" name="Line 15"/>
              <p:cNvSpPr/>
              <p:nvPr/>
            </p:nvSpPr>
            <p:spPr>
              <a:xfrm flipH="1">
                <a:off x="0" y="336"/>
                <a:ext cx="96" cy="192"/>
              </a:xfrm>
              <a:prstGeom prst="line">
                <a:avLst/>
              </a:prstGeom>
              <a:ln w="28575" cap="flat" cmpd="sng">
                <a:solidFill>
                  <a:schemeClr val="tx1"/>
                </a:solidFill>
                <a:prstDash val="solid"/>
                <a:round/>
                <a:headEnd type="none" w="med" len="med"/>
                <a:tailEnd type="none" w="med" len="med"/>
              </a:ln>
            </p:spPr>
          </p:sp>
          <p:sp>
            <p:nvSpPr>
              <p:cNvPr id="46094" name="Line 16"/>
              <p:cNvSpPr/>
              <p:nvPr/>
            </p:nvSpPr>
            <p:spPr>
              <a:xfrm>
                <a:off x="96" y="336"/>
                <a:ext cx="96" cy="192"/>
              </a:xfrm>
              <a:prstGeom prst="line">
                <a:avLst/>
              </a:prstGeom>
              <a:ln w="28575" cap="flat" cmpd="sng">
                <a:solidFill>
                  <a:schemeClr val="tx1"/>
                </a:solidFill>
                <a:prstDash val="solid"/>
                <a:round/>
                <a:headEnd type="none" w="med" len="med"/>
                <a:tailEnd type="none" w="med" len="med"/>
              </a:ln>
            </p:spPr>
          </p:sp>
          <p:sp>
            <p:nvSpPr>
              <p:cNvPr id="46095" name="Line 17"/>
              <p:cNvSpPr/>
              <p:nvPr/>
            </p:nvSpPr>
            <p:spPr>
              <a:xfrm>
                <a:off x="192" y="336"/>
                <a:ext cx="0" cy="48"/>
              </a:xfrm>
              <a:prstGeom prst="line">
                <a:avLst/>
              </a:prstGeom>
              <a:ln w="28575" cap="flat" cmpd="sng">
                <a:solidFill>
                  <a:schemeClr val="tx1"/>
                </a:solidFill>
                <a:prstDash val="solid"/>
                <a:round/>
                <a:headEnd type="none" w="med" len="med"/>
                <a:tailEnd type="none" w="med" len="med"/>
              </a:ln>
            </p:spPr>
          </p:sp>
        </p:grpSp>
        <p:sp>
          <p:nvSpPr>
            <p:cNvPr id="46096" name="Line 18"/>
            <p:cNvSpPr/>
            <p:nvPr/>
          </p:nvSpPr>
          <p:spPr>
            <a:xfrm>
              <a:off x="655" y="330"/>
              <a:ext cx="466" cy="0"/>
            </a:xfrm>
            <a:prstGeom prst="line">
              <a:avLst/>
            </a:prstGeom>
            <a:ln w="28575" cap="flat" cmpd="sng">
              <a:solidFill>
                <a:schemeClr val="tx1"/>
              </a:solidFill>
              <a:prstDash val="solid"/>
              <a:round/>
              <a:headEnd type="oval" w="med" len="med"/>
              <a:tailEnd type="none" w="med" len="med"/>
            </a:ln>
          </p:spPr>
        </p:sp>
        <p:sp>
          <p:nvSpPr>
            <p:cNvPr id="46097" name="Line 19"/>
            <p:cNvSpPr/>
            <p:nvPr/>
          </p:nvSpPr>
          <p:spPr>
            <a:xfrm>
              <a:off x="2566" y="330"/>
              <a:ext cx="1148" cy="0"/>
            </a:xfrm>
            <a:prstGeom prst="line">
              <a:avLst/>
            </a:prstGeom>
            <a:ln w="28575" cap="flat" cmpd="sng">
              <a:solidFill>
                <a:schemeClr val="tx1"/>
              </a:solidFill>
              <a:prstDash val="solid"/>
              <a:round/>
              <a:headEnd type="none" w="med" len="med"/>
              <a:tailEnd type="oval" w="med" len="med"/>
            </a:ln>
          </p:spPr>
        </p:sp>
        <p:sp>
          <p:nvSpPr>
            <p:cNvPr id="46098" name="Line 20"/>
            <p:cNvSpPr/>
            <p:nvPr/>
          </p:nvSpPr>
          <p:spPr>
            <a:xfrm>
              <a:off x="655" y="1411"/>
              <a:ext cx="3110" cy="0"/>
            </a:xfrm>
            <a:prstGeom prst="line">
              <a:avLst/>
            </a:prstGeom>
            <a:ln w="28575" cap="flat" cmpd="sng">
              <a:solidFill>
                <a:schemeClr val="tx1"/>
              </a:solidFill>
              <a:prstDash val="solid"/>
              <a:round/>
              <a:headEnd type="oval" w="med" len="med"/>
              <a:tailEnd type="oval" w="med" len="med"/>
            </a:ln>
          </p:spPr>
        </p:sp>
        <p:sp>
          <p:nvSpPr>
            <p:cNvPr id="46099" name="Rectangle 28"/>
            <p:cNvSpPr/>
            <p:nvPr/>
          </p:nvSpPr>
          <p:spPr>
            <a:xfrm>
              <a:off x="3091" y="276"/>
              <a:ext cx="363" cy="108"/>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100" name="Text Box 30"/>
            <p:cNvSpPr txBox="1"/>
            <p:nvPr/>
          </p:nvSpPr>
          <p:spPr>
            <a:xfrm>
              <a:off x="1328" y="600"/>
              <a:ext cx="711" cy="29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VD</a:t>
              </a:r>
              <a:r>
                <a:rPr lang="zh-CN" altLang="en-US" sz="2400" baseline="-25000" dirty="0">
                  <a:latin typeface="Times New Roman" panose="02020603050405020304" pitchFamily="18" charset="0"/>
                  <a:ea typeface="宋体" panose="02010600030101010101" pitchFamily="2" charset="-122"/>
                </a:rPr>
                <a:t>1</a:t>
              </a:r>
            </a:p>
          </p:txBody>
        </p:sp>
        <p:sp>
          <p:nvSpPr>
            <p:cNvPr id="46101" name="Text Box 31"/>
            <p:cNvSpPr txBox="1"/>
            <p:nvPr/>
          </p:nvSpPr>
          <p:spPr>
            <a:xfrm>
              <a:off x="3055" y="42"/>
              <a:ext cx="534" cy="251"/>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FU</a:t>
              </a:r>
              <a:r>
                <a:rPr lang="en-US" altLang="zh-CN" sz="2000" dirty="0">
                  <a:latin typeface="Times New Roman" panose="02020603050405020304" pitchFamily="18" charset="0"/>
                  <a:ea typeface="宋体" panose="02010600030101010101" pitchFamily="2" charset="-122"/>
                </a:rPr>
                <a:t>SE</a:t>
              </a:r>
              <a:endParaRPr lang="en-US" altLang="zh-CN" sz="2000" baseline="-25000" dirty="0">
                <a:latin typeface="Times New Roman" panose="02020603050405020304" pitchFamily="18" charset="0"/>
                <a:ea typeface="宋体" panose="02010600030101010101" pitchFamily="2" charset="-122"/>
              </a:endParaRPr>
            </a:p>
          </p:txBody>
        </p:sp>
        <p:sp>
          <p:nvSpPr>
            <p:cNvPr id="46102" name="Text Box 32"/>
            <p:cNvSpPr txBox="1"/>
            <p:nvPr/>
          </p:nvSpPr>
          <p:spPr>
            <a:xfrm>
              <a:off x="499" y="709"/>
              <a:ext cx="711" cy="29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0</a:t>
              </a:r>
            </a:p>
          </p:txBody>
        </p:sp>
        <p:sp>
          <p:nvSpPr>
            <p:cNvPr id="46103" name="Line 37"/>
            <p:cNvSpPr/>
            <p:nvPr/>
          </p:nvSpPr>
          <p:spPr>
            <a:xfrm>
              <a:off x="1484" y="1411"/>
              <a:ext cx="0" cy="108"/>
            </a:xfrm>
            <a:prstGeom prst="line">
              <a:avLst/>
            </a:prstGeom>
            <a:ln w="28575" cap="flat" cmpd="sng">
              <a:solidFill>
                <a:schemeClr val="tx1"/>
              </a:solidFill>
              <a:prstDash val="solid"/>
              <a:round/>
              <a:headEnd type="none" w="med" len="med"/>
              <a:tailEnd type="none" w="med" len="med"/>
            </a:ln>
          </p:spPr>
        </p:sp>
        <p:sp>
          <p:nvSpPr>
            <p:cNvPr id="46104" name="Line 38"/>
            <p:cNvSpPr/>
            <p:nvPr/>
          </p:nvSpPr>
          <p:spPr>
            <a:xfrm>
              <a:off x="1432" y="1519"/>
              <a:ext cx="104" cy="0"/>
            </a:xfrm>
            <a:prstGeom prst="line">
              <a:avLst/>
            </a:prstGeom>
            <a:ln w="28575" cap="flat" cmpd="sng">
              <a:solidFill>
                <a:schemeClr val="tx1"/>
              </a:solidFill>
              <a:prstDash val="solid"/>
              <a:round/>
              <a:headEnd type="none" w="med" len="med"/>
              <a:tailEnd type="none" w="med" len="med"/>
            </a:ln>
          </p:spPr>
        </p:sp>
        <p:sp>
          <p:nvSpPr>
            <p:cNvPr id="46105" name="Line 39"/>
            <p:cNvSpPr/>
            <p:nvPr/>
          </p:nvSpPr>
          <p:spPr>
            <a:xfrm>
              <a:off x="3091" y="1411"/>
              <a:ext cx="0" cy="108"/>
            </a:xfrm>
            <a:prstGeom prst="line">
              <a:avLst/>
            </a:prstGeom>
            <a:ln w="28575" cap="flat" cmpd="sng">
              <a:solidFill>
                <a:schemeClr val="tx1"/>
              </a:solidFill>
              <a:prstDash val="solid"/>
              <a:round/>
              <a:headEnd type="none" w="med" len="med"/>
              <a:tailEnd type="none" w="med" len="med"/>
            </a:ln>
          </p:spPr>
        </p:sp>
        <p:sp>
          <p:nvSpPr>
            <p:cNvPr id="46106" name="Text Box 41"/>
            <p:cNvSpPr txBox="1"/>
            <p:nvPr/>
          </p:nvSpPr>
          <p:spPr>
            <a:xfrm>
              <a:off x="163" y="433"/>
              <a:ext cx="336" cy="9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危</a:t>
              </a:r>
            </a:p>
            <a:p>
              <a:pPr>
                <a:spcBef>
                  <a:spcPct val="50000"/>
                </a:spcBef>
              </a:pPr>
              <a:r>
                <a:rPr lang="zh-CN" altLang="en-US" sz="2400" dirty="0">
                  <a:latin typeface="Times New Roman" panose="02020603050405020304" pitchFamily="18" charset="0"/>
                  <a:ea typeface="宋体" panose="02010600030101010101" pitchFamily="2" charset="-122"/>
                </a:rPr>
                <a:t>险</a:t>
              </a:r>
            </a:p>
            <a:p>
              <a:pPr>
                <a:spcBef>
                  <a:spcPct val="50000"/>
                </a:spcBef>
              </a:pPr>
              <a:r>
                <a:rPr lang="zh-CN" altLang="en-US" sz="2400" dirty="0">
                  <a:latin typeface="Times New Roman" panose="02020603050405020304" pitchFamily="18" charset="0"/>
                  <a:ea typeface="宋体" panose="02010600030101010101" pitchFamily="2" charset="-122"/>
                </a:rPr>
                <a:t>侧</a:t>
              </a:r>
            </a:p>
          </p:txBody>
        </p:sp>
        <p:sp>
          <p:nvSpPr>
            <p:cNvPr id="46107" name="Text Box 42"/>
            <p:cNvSpPr txBox="1"/>
            <p:nvPr/>
          </p:nvSpPr>
          <p:spPr>
            <a:xfrm>
              <a:off x="3869" y="392"/>
              <a:ext cx="240" cy="9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安</a:t>
              </a:r>
            </a:p>
            <a:p>
              <a:pPr>
                <a:spcBef>
                  <a:spcPct val="50000"/>
                </a:spcBef>
              </a:pPr>
              <a:r>
                <a:rPr lang="zh-CN" altLang="en-US" sz="2400" dirty="0">
                  <a:latin typeface="Times New Roman" panose="02020603050405020304" pitchFamily="18" charset="0"/>
                  <a:ea typeface="宋体" panose="02010600030101010101" pitchFamily="2" charset="-122"/>
                </a:rPr>
                <a:t>全</a:t>
              </a:r>
            </a:p>
            <a:p>
              <a:pPr>
                <a:spcBef>
                  <a:spcPct val="50000"/>
                </a:spcBef>
              </a:pPr>
              <a:r>
                <a:rPr lang="zh-CN" altLang="en-US" sz="2400" dirty="0">
                  <a:latin typeface="Times New Roman" panose="02020603050405020304" pitchFamily="18" charset="0"/>
                  <a:ea typeface="宋体" panose="02010600030101010101" pitchFamily="2" charset="-122"/>
                </a:rPr>
                <a:t>侧</a:t>
              </a:r>
            </a:p>
          </p:txBody>
        </p:sp>
        <p:sp>
          <p:nvSpPr>
            <p:cNvPr id="46108" name="Text Box 43"/>
            <p:cNvSpPr txBox="1"/>
            <p:nvPr/>
          </p:nvSpPr>
          <p:spPr>
            <a:xfrm>
              <a:off x="1210" y="1675"/>
              <a:ext cx="3264" cy="29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sz="2400" dirty="0">
                  <a:latin typeface="Times New Roman" panose="02020603050405020304" pitchFamily="18" charset="0"/>
                  <a:ea typeface="宋体" panose="02010600030101010101" pitchFamily="2" charset="-122"/>
                </a:rPr>
                <a:t>9 </a:t>
              </a:r>
              <a:r>
                <a:rPr lang="zh-CN" altLang="en-US" sz="2400" dirty="0">
                  <a:latin typeface="Times New Roman" panose="02020603050405020304" pitchFamily="18" charset="0"/>
                  <a:ea typeface="宋体" panose="02010600030101010101" pitchFamily="2" charset="-122"/>
                </a:rPr>
                <a:t>齐纳安全栅原理图</a:t>
              </a:r>
            </a:p>
          </p:txBody>
        </p:sp>
      </p:grpSp>
      <p:sp>
        <p:nvSpPr>
          <p:cNvPr id="2" name="Rectangle 8"/>
          <p:cNvSpPr/>
          <p:nvPr/>
        </p:nvSpPr>
        <p:spPr>
          <a:xfrm>
            <a:off x="5785485" y="3138170"/>
            <a:ext cx="655320" cy="184150"/>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45106" name="Text Box 51"/>
          <p:cNvSpPr txBox="1"/>
          <p:nvPr/>
        </p:nvSpPr>
        <p:spPr>
          <a:xfrm>
            <a:off x="2286000" y="871855"/>
            <a:ext cx="3208655" cy="521970"/>
          </a:xfrm>
          <a:prstGeom prst="rect">
            <a:avLst/>
          </a:prstGeom>
          <a:noFill/>
          <a:ln w="9525">
            <a:noFill/>
          </a:ln>
        </p:spPr>
        <p:txBody>
          <a:bodyPr wrap="square" anchor="t">
            <a:spAutoFit/>
          </a:bodyPr>
          <a:lstStyle/>
          <a:p>
            <a:r>
              <a:rPr lang="en-US" sz="2800" dirty="0">
                <a:latin typeface="Times New Roman" panose="02020603050405020304" pitchFamily="18" charset="0"/>
                <a:ea typeface="宋体" panose="02010600030101010101" pitchFamily="2" charset="-122"/>
              </a:rPr>
              <a:t>12. </a:t>
            </a:r>
            <a:r>
              <a:rPr lang="zh-CN" altLang="en-US" sz="2800" dirty="0">
                <a:latin typeface="Times New Roman" panose="02020603050405020304" pitchFamily="18" charset="0"/>
                <a:ea typeface="宋体" panose="02010600030101010101" pitchFamily="2" charset="-122"/>
              </a:rPr>
              <a:t>安全栅</a:t>
            </a:r>
          </a:p>
        </p:txBody>
      </p:sp>
      <p:sp>
        <p:nvSpPr>
          <p:cNvPr id="3" name="Text Box 51"/>
          <p:cNvSpPr txBox="1"/>
          <p:nvPr/>
        </p:nvSpPr>
        <p:spPr>
          <a:xfrm>
            <a:off x="2214245" y="1393825"/>
            <a:ext cx="2934335" cy="521970"/>
          </a:xfrm>
          <a:prstGeom prst="rect">
            <a:avLst/>
          </a:prstGeom>
          <a:noFill/>
          <a:ln w="9525">
            <a:noFill/>
          </a:ln>
        </p:spPr>
        <p:txBody>
          <a:bodyPr wrap="square" anchor="t">
            <a:spAutoFit/>
          </a:bodyPr>
          <a:lstStyle/>
          <a:p>
            <a:r>
              <a:rPr lang="en-US"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齐纳安全栅</a:t>
            </a:r>
          </a:p>
        </p:txBody>
      </p:sp>
      <p:sp>
        <p:nvSpPr>
          <p:cNvPr id="4" name="Text Box 31"/>
          <p:cNvSpPr txBox="1"/>
          <p:nvPr/>
        </p:nvSpPr>
        <p:spPr>
          <a:xfrm>
            <a:off x="5883275" y="2765425"/>
            <a:ext cx="580390" cy="398780"/>
          </a:xfrm>
          <a:prstGeom prst="rect">
            <a:avLst/>
          </a:prstGeom>
          <a:noFill/>
          <a:ln w="9525">
            <a:noFill/>
          </a:ln>
        </p:spPr>
        <p:txBody>
          <a:bodyPr wrap="square" anchor="t">
            <a:spAutoFit/>
          </a:bodyPr>
          <a:lstStyle/>
          <a:p>
            <a:pPr>
              <a:spcBef>
                <a:spcPct val="50000"/>
              </a:spcBef>
            </a:pPr>
            <a:r>
              <a:rPr lang="en-US" sz="2000" dirty="0">
                <a:latin typeface="Times New Roman" panose="02020603050405020304" pitchFamily="18" charset="0"/>
                <a:ea typeface="宋体" panose="02010600030101010101" pitchFamily="2" charset="-122"/>
              </a:rPr>
              <a:t>R</a:t>
            </a:r>
            <a:endParaRPr lang="en-US" sz="2000" baseline="-25000" dirty="0">
              <a:latin typeface="Times New Roman" panose="02020603050405020304" pitchFamily="18" charset="0"/>
              <a:ea typeface="宋体" panose="02010600030101010101" pitchFamily="2" charset="-122"/>
            </a:endParaRPr>
          </a:p>
        </p:txBody>
      </p:sp>
      <p:sp>
        <p:nvSpPr>
          <p:cNvPr id="5" name="文本框 4"/>
          <p:cNvSpPr txBox="1"/>
          <p:nvPr/>
        </p:nvSpPr>
        <p:spPr>
          <a:xfrm>
            <a:off x="2070735" y="2159635"/>
            <a:ext cx="8395970" cy="460375"/>
          </a:xfrm>
          <a:prstGeom prst="rect">
            <a:avLst/>
          </a:prstGeom>
          <a:noFill/>
        </p:spPr>
        <p:txBody>
          <a:bodyPr wrap="none" rtlCol="0" anchor="t">
            <a:spAutoFit/>
          </a:bodyPr>
          <a:lstStyle/>
          <a:p>
            <a:r>
              <a:rPr lang="zh-CN" altLang="en-US" sz="2400" dirty="0">
                <a:latin typeface="Times New Roman" panose="02020603050405020304" pitchFamily="18" charset="0"/>
                <a:sym typeface="+mn-ea"/>
              </a:rPr>
              <a:t>利用齐纳二极管击穿电压特性进行限压，利用电阻进行限流</a:t>
            </a:r>
            <a:r>
              <a:rPr lang="zh-CN" altLang="en-US" sz="2000" dirty="0">
                <a:latin typeface="Times New Roman" panose="02020603050405020304" pitchFamily="18" charset="0"/>
                <a:sym typeface="+mn-ea"/>
              </a:rPr>
              <a:t>。</a:t>
            </a:r>
            <a:endParaRPr lang="zh-CN" altLang="en-US" sz="2000"/>
          </a:p>
        </p:txBody>
      </p:sp>
      <p:sp>
        <p:nvSpPr>
          <p:cNvPr id="6" name="Line 38"/>
          <p:cNvSpPr/>
          <p:nvPr/>
        </p:nvSpPr>
        <p:spPr>
          <a:xfrm>
            <a:off x="7238226" y="5109845"/>
            <a:ext cx="169772" cy="0"/>
          </a:xfrm>
          <a:prstGeom prst="line">
            <a:avLst/>
          </a:prstGeom>
          <a:ln w="28575" cap="flat" cmpd="sng">
            <a:solidFill>
              <a:schemeClr val="tx1"/>
            </a:solidFill>
            <a:prstDash val="solid"/>
            <a:round/>
            <a:headEnd type="none" w="med" len="med"/>
            <a:tailEnd type="none" w="med" len="med"/>
          </a:ln>
        </p:spPr>
      </p:sp>
      <p:sp>
        <p:nvSpPr>
          <p:cNvPr id="7" name="Text Box 31"/>
          <p:cNvSpPr txBox="1"/>
          <p:nvPr/>
        </p:nvSpPr>
        <p:spPr>
          <a:xfrm>
            <a:off x="4093210" y="2765425"/>
            <a:ext cx="580390" cy="398780"/>
          </a:xfrm>
          <a:prstGeom prst="rect">
            <a:avLst/>
          </a:prstGeom>
          <a:noFill/>
          <a:ln w="9525">
            <a:noFill/>
          </a:ln>
        </p:spPr>
        <p:txBody>
          <a:bodyPr wrap="square" anchor="t">
            <a:spAutoFit/>
          </a:bodyPr>
          <a:lstStyle/>
          <a:p>
            <a:pPr>
              <a:spcBef>
                <a:spcPct val="50000"/>
              </a:spcBef>
            </a:pPr>
            <a:r>
              <a:rPr lang="en-US" sz="2000" dirty="0">
                <a:latin typeface="Times New Roman" panose="02020603050405020304" pitchFamily="18" charset="0"/>
                <a:ea typeface="宋体" panose="02010600030101010101" pitchFamily="2" charset="-122"/>
              </a:rPr>
              <a:t>R</a:t>
            </a:r>
            <a:r>
              <a:rPr lang="en-US" sz="2000" baseline="-25000" dirty="0">
                <a:solidFill>
                  <a:schemeClr val="tx1"/>
                </a:solidFill>
                <a:uFillTx/>
                <a:latin typeface="Times New Roman" panose="02020603050405020304" pitchFamily="18" charset="0"/>
                <a:ea typeface="宋体" panose="02010600030101010101" pitchFamily="2" charset="-122"/>
              </a:rPr>
              <a:t>Z</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pic>
        <p:nvPicPr>
          <p:cNvPr id="4" name="图片 5"/>
          <p:cNvPicPr>
            <a:picLocks noChangeAspect="1"/>
          </p:cNvPicPr>
          <p:nvPr/>
        </p:nvPicPr>
        <p:blipFill>
          <a:blip r:embed="rId3"/>
          <a:srcRect b="23583"/>
          <a:stretch>
            <a:fillRect/>
          </a:stretch>
        </p:blipFill>
        <p:spPr>
          <a:xfrm>
            <a:off x="2156460" y="1820545"/>
            <a:ext cx="6594475" cy="2660015"/>
          </a:xfrm>
          <a:prstGeom prst="rect">
            <a:avLst/>
          </a:prstGeom>
          <a:noFill/>
          <a:ln>
            <a:noFill/>
          </a:ln>
        </p:spPr>
      </p:pic>
      <p:sp>
        <p:nvSpPr>
          <p:cNvPr id="100" name="文本框 99"/>
          <p:cNvSpPr txBox="1"/>
          <p:nvPr/>
        </p:nvSpPr>
        <p:spPr>
          <a:xfrm>
            <a:off x="1009650" y="990600"/>
            <a:ext cx="10062210" cy="829945"/>
          </a:xfrm>
          <a:prstGeom prst="rect">
            <a:avLst/>
          </a:prstGeom>
          <a:noFill/>
          <a:ln w="9525">
            <a:noFill/>
          </a:ln>
        </p:spPr>
        <p:txBody>
          <a:bodyPr wrap="square">
            <a:spAutoFit/>
          </a:bodyPr>
          <a:lstStyle/>
          <a:p>
            <a:r>
              <a:rPr lang="zh-CN" sz="2400" dirty="0">
                <a:latin typeface="Calibri" panose="020F0502020204030204" charset="0"/>
                <a:ea typeface="宋体" panose="02010600030101010101" pitchFamily="2" charset="-122"/>
              </a:rPr>
              <a:t>图为齐纳安全栅防爆电路，假设稳压管击穿时工作电流为</a:t>
            </a:r>
            <a:r>
              <a:rPr lang="en-US" sz="2400" dirty="0">
                <a:latin typeface="Calibri" panose="020F0502020204030204" charset="0"/>
                <a:ea typeface="宋体" panose="02010600030101010101" pitchFamily="2" charset="-122"/>
              </a:rPr>
              <a:t>50-80mA,</a:t>
            </a:r>
            <a:r>
              <a:rPr lang="zh-CN" sz="2400" dirty="0">
                <a:latin typeface="Calibri" panose="020F0502020204030204" charset="0"/>
                <a:ea typeface="宋体" panose="02010600030101010101" pitchFamily="2" charset="-122"/>
              </a:rPr>
              <a:t>调节器供电电压为</a:t>
            </a:r>
            <a:r>
              <a:rPr lang="en-US" sz="2400" dirty="0">
                <a:latin typeface="Calibri" panose="020F0502020204030204" charset="0"/>
                <a:ea typeface="宋体" panose="02010600030101010101" pitchFamily="2" charset="-122"/>
              </a:rPr>
              <a:t>28V</a:t>
            </a:r>
            <a:r>
              <a:rPr lang="zh-CN" sz="2400" dirty="0">
                <a:latin typeface="Calibri" panose="020F0502020204030204" charset="0"/>
                <a:ea typeface="宋体" panose="02010600030101010101" pitchFamily="2" charset="-122"/>
              </a:rPr>
              <a:t>时。设</a:t>
            </a:r>
            <a:r>
              <a:rPr lang="en-US" altLang="zh-CN" sz="2400" dirty="0">
                <a:latin typeface="Calibri" panose="020F0502020204030204" charset="0"/>
                <a:ea typeface="宋体" panose="02010600030101010101" pitchFamily="2" charset="-122"/>
              </a:rPr>
              <a:t>R</a:t>
            </a:r>
            <a:r>
              <a:rPr lang="en-US" altLang="zh-CN" sz="2400" baseline="-25000" dirty="0">
                <a:solidFill>
                  <a:schemeClr val="tx1"/>
                </a:solidFill>
                <a:uFillTx/>
                <a:latin typeface="Calibri" panose="020F0502020204030204" charset="0"/>
                <a:ea typeface="宋体" panose="02010600030101010101" pitchFamily="2" charset="-122"/>
              </a:rPr>
              <a:t>1</a:t>
            </a:r>
            <a:r>
              <a:rPr lang="en-US" altLang="zh-CN" sz="2400" dirty="0">
                <a:latin typeface="Calibri" panose="020F0502020204030204" charset="0"/>
                <a:ea typeface="宋体" panose="02010600030101010101" pitchFamily="2" charset="-122"/>
              </a:rPr>
              <a:t>&gt;&gt;33</a:t>
            </a:r>
            <a:r>
              <a:rPr lang="en-US" altLang="zh-CN" sz="2400" dirty="0">
                <a:latin typeface="宋体" panose="02010600030101010101" pitchFamily="2" charset="-122"/>
              </a:rPr>
              <a:t>Ω</a:t>
            </a:r>
            <a:r>
              <a:rPr lang="zh-CN" altLang="en-US" sz="2400" dirty="0">
                <a:latin typeface="宋体" panose="02010600030101010101" pitchFamily="2" charset="-122"/>
              </a:rPr>
              <a:t>。</a:t>
            </a:r>
          </a:p>
        </p:txBody>
      </p:sp>
      <p:sp>
        <p:nvSpPr>
          <p:cNvPr id="3" name="文本框 2"/>
          <p:cNvSpPr txBox="1"/>
          <p:nvPr/>
        </p:nvSpPr>
        <p:spPr>
          <a:xfrm>
            <a:off x="1243330" y="4480560"/>
            <a:ext cx="3643630" cy="460375"/>
          </a:xfrm>
          <a:prstGeom prst="rect">
            <a:avLst/>
          </a:prstGeom>
          <a:noFill/>
        </p:spPr>
        <p:txBody>
          <a:bodyPr wrap="square" rtlCol="0" anchor="t">
            <a:spAutoFit/>
          </a:bodyPr>
          <a:lstStyle/>
          <a:p>
            <a:r>
              <a:rPr lang="en-US" sz="2400" dirty="0">
                <a:latin typeface="Calibri" panose="020F0502020204030204" charset="0"/>
                <a:sym typeface="+mn-ea"/>
              </a:rPr>
              <a:t>VD</a:t>
            </a:r>
            <a:r>
              <a:rPr lang="en-US" sz="2400" baseline="-25000" dirty="0">
                <a:latin typeface="Calibri" panose="020F0502020204030204" charset="0"/>
                <a:cs typeface="Times New Roman" panose="02020603050405020304" pitchFamily="18" charset="0"/>
                <a:sym typeface="+mn-ea"/>
              </a:rPr>
              <a:t>1</a:t>
            </a:r>
            <a:r>
              <a:rPr lang="zh-CN" sz="2400" dirty="0">
                <a:latin typeface="Calibri" panose="020F0502020204030204" charset="0"/>
                <a:sym typeface="+mn-ea"/>
              </a:rPr>
              <a:t>与</a:t>
            </a:r>
            <a:r>
              <a:rPr lang="en-US" sz="2400" dirty="0">
                <a:latin typeface="Calibri" panose="020F0502020204030204" charset="0"/>
                <a:cs typeface="Times New Roman" panose="02020603050405020304" pitchFamily="18" charset="0"/>
                <a:sym typeface="+mn-ea"/>
              </a:rPr>
              <a:t>VD</a:t>
            </a:r>
            <a:r>
              <a:rPr lang="en-US" sz="2400" baseline="-25000" dirty="0">
                <a:latin typeface="Calibri" panose="020F0502020204030204" charset="0"/>
                <a:cs typeface="Times New Roman" panose="02020603050405020304" pitchFamily="18" charset="0"/>
                <a:sym typeface="+mn-ea"/>
              </a:rPr>
              <a:t>2</a:t>
            </a:r>
            <a:r>
              <a:rPr lang="zh-CN" sz="2400" dirty="0">
                <a:latin typeface="Calibri" panose="020F0502020204030204" charset="0"/>
                <a:sym typeface="+mn-ea"/>
              </a:rPr>
              <a:t>工作状态为</a:t>
            </a:r>
            <a:endParaRPr lang="zh-CN" altLang="en-US" sz="2400" dirty="0"/>
          </a:p>
        </p:txBody>
      </p:sp>
      <p:sp>
        <p:nvSpPr>
          <p:cNvPr id="5" name="文本框 4"/>
          <p:cNvSpPr txBox="1"/>
          <p:nvPr/>
        </p:nvSpPr>
        <p:spPr>
          <a:xfrm>
            <a:off x="1009650" y="4940935"/>
            <a:ext cx="10062210" cy="460375"/>
          </a:xfrm>
          <a:prstGeom prst="rect">
            <a:avLst/>
          </a:prstGeom>
          <a:noFill/>
        </p:spPr>
        <p:txBody>
          <a:bodyPr wrap="square" rtlCol="0" anchor="t">
            <a:spAutoFit/>
          </a:bodyPr>
          <a:lstStyle/>
          <a:p>
            <a:r>
              <a:rPr lang="en-US" sz="2400" dirty="0">
                <a:latin typeface="Calibri" panose="020F0502020204030204" charset="0"/>
                <a:sym typeface="+mn-ea"/>
              </a:rPr>
              <a:t>A</a:t>
            </a:r>
            <a:r>
              <a:rPr lang="zh-CN" altLang="en-US" sz="2400" dirty="0">
                <a:latin typeface="Calibri" panose="020F0502020204030204" charset="0"/>
                <a:sym typeface="+mn-ea"/>
              </a:rPr>
              <a:t>、</a:t>
            </a:r>
            <a:r>
              <a:rPr lang="en-US" sz="2400" dirty="0">
                <a:latin typeface="Calibri" panose="020F0502020204030204" charset="0"/>
                <a:sym typeface="+mn-ea"/>
              </a:rPr>
              <a:t>VD</a:t>
            </a:r>
            <a:r>
              <a:rPr lang="en-US" sz="2400" baseline="-25000" dirty="0">
                <a:latin typeface="Calibri" panose="020F0502020204030204" charset="0"/>
                <a:cs typeface="Times New Roman" panose="02020603050405020304" pitchFamily="18" charset="0"/>
                <a:sym typeface="+mn-ea"/>
              </a:rPr>
              <a:t>1</a:t>
            </a:r>
            <a:r>
              <a:rPr lang="zh-CN" altLang="en-US" sz="2400" dirty="0">
                <a:solidFill>
                  <a:schemeClr val="tx1"/>
                </a:solidFill>
                <a:uFillTx/>
                <a:latin typeface="Calibri" panose="020F0502020204030204" charset="0"/>
                <a:cs typeface="Times New Roman" panose="02020603050405020304" pitchFamily="18" charset="0"/>
                <a:sym typeface="+mn-ea"/>
              </a:rPr>
              <a:t>截止，</a:t>
            </a:r>
            <a:r>
              <a:rPr lang="en-US" sz="2400" dirty="0">
                <a:latin typeface="Calibri" panose="020F0502020204030204" charset="0"/>
                <a:cs typeface="Times New Roman" panose="02020603050405020304" pitchFamily="18" charset="0"/>
                <a:sym typeface="+mn-ea"/>
              </a:rPr>
              <a:t>VD</a:t>
            </a:r>
            <a:r>
              <a:rPr lang="en-US" sz="2400" baseline="-25000" dirty="0">
                <a:latin typeface="Calibri" panose="020F0502020204030204" charset="0"/>
                <a:cs typeface="Times New Roman" panose="02020603050405020304" pitchFamily="18" charset="0"/>
                <a:sym typeface="+mn-ea"/>
              </a:rPr>
              <a:t>2</a:t>
            </a:r>
            <a:r>
              <a:rPr lang="zh-CN" sz="2400" dirty="0">
                <a:latin typeface="Calibri" panose="020F0502020204030204" charset="0"/>
                <a:sym typeface="+mn-ea"/>
              </a:rPr>
              <a:t>导通  </a:t>
            </a:r>
            <a:r>
              <a:rPr lang="en-US" altLang="zh-CN" sz="2400" dirty="0">
                <a:latin typeface="Calibri" panose="020F0502020204030204" charset="0"/>
                <a:sym typeface="+mn-ea"/>
              </a:rPr>
              <a:t>B</a:t>
            </a:r>
            <a:r>
              <a:rPr lang="zh-CN" altLang="en-US" sz="2400" dirty="0">
                <a:latin typeface="Calibri" panose="020F0502020204030204" charset="0"/>
                <a:sym typeface="+mn-ea"/>
              </a:rPr>
              <a:t>、</a:t>
            </a:r>
            <a:r>
              <a:rPr lang="en-US" sz="2400" dirty="0">
                <a:latin typeface="Calibri" panose="020F0502020204030204" charset="0"/>
                <a:sym typeface="+mn-ea"/>
              </a:rPr>
              <a:t>VD</a:t>
            </a:r>
            <a:r>
              <a:rPr lang="en-US" sz="2400" baseline="-25000" dirty="0">
                <a:latin typeface="Calibri" panose="020F0502020204030204" charset="0"/>
                <a:cs typeface="Times New Roman" panose="02020603050405020304" pitchFamily="18" charset="0"/>
                <a:sym typeface="+mn-ea"/>
              </a:rPr>
              <a:t>1</a:t>
            </a:r>
            <a:r>
              <a:rPr lang="zh-CN" altLang="en-US" sz="2400" dirty="0">
                <a:uFillTx/>
                <a:latin typeface="Calibri" panose="020F0502020204030204" charset="0"/>
                <a:cs typeface="Times New Roman" panose="02020603050405020304" pitchFamily="18" charset="0"/>
                <a:sym typeface="+mn-ea"/>
              </a:rPr>
              <a:t>截止，</a:t>
            </a:r>
            <a:r>
              <a:rPr lang="en-US" sz="2400" dirty="0">
                <a:latin typeface="Calibri" panose="020F0502020204030204" charset="0"/>
                <a:cs typeface="Times New Roman" panose="02020603050405020304" pitchFamily="18" charset="0"/>
                <a:sym typeface="+mn-ea"/>
              </a:rPr>
              <a:t>VD</a:t>
            </a:r>
            <a:r>
              <a:rPr lang="en-US" sz="2400" baseline="-25000" dirty="0">
                <a:latin typeface="Calibri" panose="020F0502020204030204" charset="0"/>
                <a:cs typeface="Times New Roman" panose="02020603050405020304" pitchFamily="18" charset="0"/>
                <a:sym typeface="+mn-ea"/>
              </a:rPr>
              <a:t>2</a:t>
            </a:r>
            <a:r>
              <a:rPr lang="zh-CN" sz="2400" dirty="0">
                <a:latin typeface="Calibri" panose="020F0502020204030204" charset="0"/>
                <a:sym typeface="+mn-ea"/>
              </a:rPr>
              <a:t>截止   </a:t>
            </a:r>
            <a:r>
              <a:rPr lang="en-US" altLang="zh-CN" sz="2400" dirty="0">
                <a:solidFill>
                  <a:srgbClr val="FF0000"/>
                </a:solidFill>
                <a:latin typeface="Calibri" panose="020F0502020204030204" charset="0"/>
                <a:sym typeface="+mn-ea"/>
              </a:rPr>
              <a:t>C</a:t>
            </a:r>
            <a:r>
              <a:rPr lang="zh-CN" altLang="en-US" sz="2400" dirty="0">
                <a:solidFill>
                  <a:srgbClr val="FF0000"/>
                </a:solidFill>
                <a:latin typeface="Calibri" panose="020F0502020204030204" charset="0"/>
                <a:sym typeface="+mn-ea"/>
              </a:rPr>
              <a:t>、</a:t>
            </a:r>
            <a:r>
              <a:rPr lang="en-US" sz="2400" dirty="0">
                <a:solidFill>
                  <a:srgbClr val="FF0000"/>
                </a:solidFill>
                <a:latin typeface="Calibri" panose="020F0502020204030204" charset="0"/>
                <a:sym typeface="+mn-ea"/>
              </a:rPr>
              <a:t>VD</a:t>
            </a:r>
            <a:r>
              <a:rPr lang="en-US" sz="2400" baseline="-25000" dirty="0">
                <a:solidFill>
                  <a:srgbClr val="FF0000"/>
                </a:solidFill>
                <a:latin typeface="Calibri" panose="020F0502020204030204" charset="0"/>
                <a:cs typeface="Times New Roman" panose="02020603050405020304" pitchFamily="18" charset="0"/>
                <a:sym typeface="+mn-ea"/>
              </a:rPr>
              <a:t>1</a:t>
            </a:r>
            <a:r>
              <a:rPr lang="zh-CN" altLang="en-US" sz="2400" dirty="0">
                <a:solidFill>
                  <a:srgbClr val="FF0000"/>
                </a:solidFill>
                <a:uFillTx/>
                <a:latin typeface="Calibri" panose="020F0502020204030204" charset="0"/>
                <a:cs typeface="Times New Roman" panose="02020603050405020304" pitchFamily="18" charset="0"/>
                <a:sym typeface="+mn-ea"/>
              </a:rPr>
              <a:t>导通，</a:t>
            </a:r>
            <a:r>
              <a:rPr lang="en-US" sz="2400" dirty="0">
                <a:solidFill>
                  <a:srgbClr val="FF0000"/>
                </a:solidFill>
                <a:latin typeface="Calibri" panose="020F0502020204030204" charset="0"/>
                <a:cs typeface="Times New Roman" panose="02020603050405020304" pitchFamily="18" charset="0"/>
                <a:sym typeface="+mn-ea"/>
              </a:rPr>
              <a:t>VD</a:t>
            </a:r>
            <a:r>
              <a:rPr lang="en-US" sz="2400" baseline="-25000" dirty="0">
                <a:solidFill>
                  <a:srgbClr val="FF0000"/>
                </a:solidFill>
                <a:latin typeface="Calibri" panose="020F0502020204030204" charset="0"/>
                <a:cs typeface="Times New Roman" panose="02020603050405020304" pitchFamily="18" charset="0"/>
                <a:sym typeface="+mn-ea"/>
              </a:rPr>
              <a:t>2</a:t>
            </a:r>
            <a:r>
              <a:rPr lang="zh-CN" altLang="en-US" sz="2400" dirty="0">
                <a:solidFill>
                  <a:srgbClr val="FF0000"/>
                </a:solidFill>
                <a:uFillTx/>
                <a:latin typeface="Calibri" panose="020F0502020204030204" charset="0"/>
                <a:cs typeface="Times New Roman" panose="02020603050405020304" pitchFamily="18" charset="0"/>
                <a:sym typeface="+mn-ea"/>
              </a:rPr>
              <a:t>截止</a:t>
            </a:r>
            <a:r>
              <a:rPr lang="zh-CN" sz="2400" dirty="0">
                <a:solidFill>
                  <a:schemeClr val="tx1"/>
                </a:solidFill>
                <a:uFillTx/>
                <a:latin typeface="Calibri" panose="020F0502020204030204" charset="0"/>
                <a:sym typeface="+mn-ea"/>
              </a:rPr>
              <a:t> </a:t>
            </a:r>
            <a:r>
              <a:rPr lang="zh-CN" sz="2400" dirty="0">
                <a:latin typeface="Calibri" panose="020F0502020204030204" charset="0"/>
                <a:sym typeface="+mn-ea"/>
              </a:rPr>
              <a:t>  </a:t>
            </a:r>
            <a:endParaRPr lang="zh-CN" altLang="en-US" sz="2400" dirty="0">
              <a:latin typeface="Calibri" panose="020F0502020204030204" charset="0"/>
              <a:sym typeface="+mn-ea"/>
            </a:endParaRPr>
          </a:p>
        </p:txBody>
      </p:sp>
      <p:sp>
        <p:nvSpPr>
          <p:cNvPr id="7" name="文本框 6"/>
          <p:cNvSpPr txBox="1"/>
          <p:nvPr/>
        </p:nvSpPr>
        <p:spPr>
          <a:xfrm>
            <a:off x="1386205" y="5401310"/>
            <a:ext cx="3643630" cy="460375"/>
          </a:xfrm>
          <a:prstGeom prst="rect">
            <a:avLst/>
          </a:prstGeom>
          <a:noFill/>
        </p:spPr>
        <p:txBody>
          <a:bodyPr wrap="square" rtlCol="0" anchor="t">
            <a:spAutoFit/>
          </a:bodyPr>
          <a:lstStyle/>
          <a:p>
            <a:r>
              <a:rPr lang="en-US" sz="2400">
                <a:latin typeface="Calibri" panose="020F0502020204030204" charset="0"/>
                <a:sym typeface="+mn-ea"/>
              </a:rPr>
              <a:t>33</a:t>
            </a:r>
            <a:r>
              <a:rPr lang="en-US" sz="2400">
                <a:latin typeface="宋体" panose="02010600030101010101" pitchFamily="2" charset="-122"/>
                <a:sym typeface="+mn-ea"/>
              </a:rPr>
              <a:t>Ω</a:t>
            </a:r>
            <a:r>
              <a:rPr lang="zh-CN" altLang="en-US" sz="2400">
                <a:latin typeface="宋体" panose="02010600030101010101" pitchFamily="2" charset="-122"/>
                <a:sym typeface="+mn-ea"/>
              </a:rPr>
              <a:t>流过的电流为</a:t>
            </a:r>
          </a:p>
        </p:txBody>
      </p:sp>
      <p:graphicFrame>
        <p:nvGraphicFramePr>
          <p:cNvPr id="8" name="对象 7">
            <a:hlinkClick r:id="" action="ppaction://ole?verb=0"/>
          </p:cNvPr>
          <p:cNvGraphicFramePr>
            <a:graphicFrameLocks noChangeAspect="1"/>
          </p:cNvGraphicFramePr>
          <p:nvPr/>
        </p:nvGraphicFramePr>
        <p:xfrm>
          <a:off x="3751580" y="1765935"/>
          <a:ext cx="414020" cy="504825"/>
        </p:xfrm>
        <a:graphic>
          <a:graphicData uri="http://schemas.openxmlformats.org/presentationml/2006/ole">
            <mc:AlternateContent xmlns:mc="http://schemas.openxmlformats.org/markup-compatibility/2006">
              <mc:Choice xmlns:v="urn:schemas-microsoft-com:vml" Requires="v">
                <p:oleObj spid="_x0000_s2057" r:id="rId4" imgW="177165" imgH="215900" progId="Equation.KSEE3">
                  <p:embed/>
                </p:oleObj>
              </mc:Choice>
              <mc:Fallback>
                <p:oleObj r:id="rId4" imgW="177165" imgH="215900" progId="Equation.KSEE3">
                  <p:embed/>
                  <p:pic>
                    <p:nvPicPr>
                      <p:cNvPr id="0" name="图片 2048"/>
                      <p:cNvPicPr/>
                      <p:nvPr/>
                    </p:nvPicPr>
                    <p:blipFill>
                      <a:blip r:embed="rId5"/>
                      <a:stretch>
                        <a:fillRect/>
                      </a:stretch>
                    </p:blipFill>
                    <p:spPr>
                      <a:xfrm>
                        <a:off x="3751580" y="1765935"/>
                        <a:ext cx="414020" cy="504825"/>
                      </a:xfrm>
                      <a:prstGeom prst="rect">
                        <a:avLst/>
                      </a:prstGeom>
                    </p:spPr>
                  </p:pic>
                </p:oleObj>
              </mc:Fallback>
            </mc:AlternateContent>
          </a:graphicData>
        </a:graphic>
      </p:graphicFrame>
      <p:sp>
        <p:nvSpPr>
          <p:cNvPr id="9" name="文本框 8"/>
          <p:cNvSpPr txBox="1"/>
          <p:nvPr/>
        </p:nvSpPr>
        <p:spPr>
          <a:xfrm>
            <a:off x="1009650" y="6002020"/>
            <a:ext cx="9523730" cy="460375"/>
          </a:xfrm>
          <a:prstGeom prst="rect">
            <a:avLst/>
          </a:prstGeom>
          <a:noFill/>
        </p:spPr>
        <p:txBody>
          <a:bodyPr wrap="square" rtlCol="0" anchor="t">
            <a:spAutoFit/>
          </a:bodyPr>
          <a:lstStyle/>
          <a:p>
            <a:r>
              <a:rPr lang="en-US" sz="2400" dirty="0">
                <a:latin typeface="Calibri" panose="020F0502020204030204" charset="0"/>
                <a:sym typeface="+mn-ea"/>
              </a:rPr>
              <a:t>A</a:t>
            </a:r>
            <a:r>
              <a:rPr lang="zh-CN" altLang="en-US" sz="2400" dirty="0">
                <a:latin typeface="Calibri" panose="020F0502020204030204" charset="0"/>
                <a:sym typeface="+mn-ea"/>
              </a:rPr>
              <a:t>、  </a:t>
            </a:r>
            <a:r>
              <a:rPr lang="en-US" altLang="zh-CN" sz="2400" dirty="0">
                <a:latin typeface="Calibri" panose="020F0502020204030204" charset="0"/>
                <a:sym typeface="+mn-ea"/>
              </a:rPr>
              <a:t>56.2mA      </a:t>
            </a:r>
            <a:r>
              <a:rPr lang="zh-CN" sz="2400" dirty="0">
                <a:latin typeface="Calibri" panose="020F0502020204030204" charset="0"/>
                <a:sym typeface="+mn-ea"/>
              </a:rPr>
              <a:t>          </a:t>
            </a:r>
            <a:r>
              <a:rPr lang="en-US" altLang="zh-CN" sz="2400" dirty="0">
                <a:latin typeface="Calibri" panose="020F0502020204030204" charset="0"/>
                <a:sym typeface="+mn-ea"/>
              </a:rPr>
              <a:t>B</a:t>
            </a:r>
            <a:r>
              <a:rPr lang="zh-CN" altLang="en-US" sz="2400" dirty="0">
                <a:latin typeface="Calibri" panose="020F0502020204030204" charset="0"/>
                <a:sym typeface="+mn-ea"/>
              </a:rPr>
              <a:t>、</a:t>
            </a:r>
            <a:r>
              <a:rPr lang="en-US" sz="2400" dirty="0">
                <a:latin typeface="Calibri" panose="020F0502020204030204" charset="0"/>
                <a:sym typeface="+mn-ea"/>
              </a:rPr>
              <a:t>66.5mA    </a:t>
            </a:r>
            <a:r>
              <a:rPr lang="zh-CN" sz="2400" dirty="0">
                <a:latin typeface="Calibri" panose="020F0502020204030204" charset="0"/>
                <a:sym typeface="+mn-ea"/>
              </a:rPr>
              <a:t>           </a:t>
            </a:r>
            <a:r>
              <a:rPr lang="en-US" altLang="zh-CN" sz="2400" dirty="0">
                <a:solidFill>
                  <a:srgbClr val="FF0000"/>
                </a:solidFill>
                <a:latin typeface="Calibri" panose="020F0502020204030204" charset="0"/>
                <a:sym typeface="+mn-ea"/>
              </a:rPr>
              <a:t>C</a:t>
            </a:r>
            <a:r>
              <a:rPr lang="zh-CN" altLang="en-US" sz="2400" dirty="0">
                <a:solidFill>
                  <a:srgbClr val="FF0000"/>
                </a:solidFill>
                <a:latin typeface="Calibri" panose="020F0502020204030204" charset="0"/>
                <a:sym typeface="+mn-ea"/>
              </a:rPr>
              <a:t>、</a:t>
            </a:r>
            <a:r>
              <a:rPr lang="en-US" altLang="zh-CN" sz="2400" dirty="0">
                <a:solidFill>
                  <a:srgbClr val="FF0000"/>
                </a:solidFill>
                <a:latin typeface="Calibri" panose="020F0502020204030204" charset="0"/>
                <a:sym typeface="+mn-ea"/>
              </a:rPr>
              <a:t>60.6mA</a:t>
            </a:r>
            <a:r>
              <a:rPr lang="zh-CN" sz="2400" dirty="0">
                <a:solidFill>
                  <a:srgbClr val="FF0000"/>
                </a:solidFill>
                <a:uFillTx/>
                <a:latin typeface="Calibri" panose="020F0502020204030204" charset="0"/>
                <a:sym typeface="+mn-ea"/>
              </a:rPr>
              <a:t> </a:t>
            </a:r>
            <a:r>
              <a:rPr lang="zh-CN" sz="2400" dirty="0">
                <a:solidFill>
                  <a:srgbClr val="FF0000"/>
                </a:solidFill>
                <a:latin typeface="Calibri" panose="020F0502020204030204" charset="0"/>
                <a:sym typeface="+mn-ea"/>
              </a:rPr>
              <a:t>  </a:t>
            </a:r>
            <a:endParaRPr lang="zh-CN" altLang="en-US" sz="2400" dirty="0">
              <a:solidFill>
                <a:srgbClr val="FF0000"/>
              </a:solidFill>
              <a:latin typeface="Calibri" panose="020F0502020204030204" charset="0"/>
              <a:sym typeface="+mn-ea"/>
            </a:endParaRPr>
          </a:p>
        </p:txBody>
      </p:sp>
      <p:sp>
        <p:nvSpPr>
          <p:cNvPr id="2" name="文本框 1">
            <a:extLst>
              <a:ext uri="{FF2B5EF4-FFF2-40B4-BE49-F238E27FC236}">
                <a16:creationId xmlns:a16="http://schemas.microsoft.com/office/drawing/2014/main" id="{6AFCEAA0-DEE8-4AB4-AB8D-E296DFBC5EC3}"/>
              </a:ext>
            </a:extLst>
          </p:cNvPr>
          <p:cNvSpPr txBox="1"/>
          <p:nvPr/>
        </p:nvSpPr>
        <p:spPr>
          <a:xfrm>
            <a:off x="6684886" y="3226876"/>
            <a:ext cx="595035" cy="369332"/>
          </a:xfrm>
          <a:prstGeom prst="rect">
            <a:avLst/>
          </a:prstGeom>
          <a:noFill/>
        </p:spPr>
        <p:txBody>
          <a:bodyPr wrap="none" rtlCol="0">
            <a:spAutoFit/>
          </a:bodyPr>
          <a:lstStyle/>
          <a:p>
            <a:r>
              <a:rPr lang="en-US" altLang="zh-CN" dirty="0">
                <a:solidFill>
                  <a:srgbClr val="FF0000"/>
                </a:solidFill>
              </a:rPr>
              <a:t>28V</a:t>
            </a:r>
            <a:endParaRPr lang="zh-CN" altLang="en-US" dirty="0">
              <a:solidFill>
                <a:srgbClr val="FF0000"/>
              </a:solidFill>
            </a:endParaRPr>
          </a:p>
        </p:txBody>
      </p:sp>
      <p:sp>
        <p:nvSpPr>
          <p:cNvPr id="12" name="文本框 11">
            <a:extLst>
              <a:ext uri="{FF2B5EF4-FFF2-40B4-BE49-F238E27FC236}">
                <a16:creationId xmlns:a16="http://schemas.microsoft.com/office/drawing/2014/main" id="{D90BF213-5EC3-4027-BB94-BF73EBF8041F}"/>
              </a:ext>
            </a:extLst>
          </p:cNvPr>
          <p:cNvSpPr txBox="1"/>
          <p:nvPr/>
        </p:nvSpPr>
        <p:spPr>
          <a:xfrm>
            <a:off x="4912080" y="3385022"/>
            <a:ext cx="595035" cy="369332"/>
          </a:xfrm>
          <a:prstGeom prst="rect">
            <a:avLst/>
          </a:prstGeom>
          <a:noFill/>
        </p:spPr>
        <p:txBody>
          <a:bodyPr wrap="none" rtlCol="0">
            <a:spAutoFit/>
          </a:bodyPr>
          <a:lstStyle/>
          <a:p>
            <a:r>
              <a:rPr lang="en-US" altLang="zh-CN" dirty="0">
                <a:solidFill>
                  <a:srgbClr val="FF0000"/>
                </a:solidFill>
              </a:rPr>
              <a:t>26V</a:t>
            </a:r>
            <a:endParaRPr lang="zh-CN" altLang="en-US" dirty="0">
              <a:solidFill>
                <a:srgbClr val="FF0000"/>
              </a:solidFill>
            </a:endParaRPr>
          </a:p>
        </p:txBody>
      </p:sp>
      <p:sp>
        <p:nvSpPr>
          <p:cNvPr id="13" name="文本框 12">
            <a:extLst>
              <a:ext uri="{FF2B5EF4-FFF2-40B4-BE49-F238E27FC236}">
                <a16:creationId xmlns:a16="http://schemas.microsoft.com/office/drawing/2014/main" id="{C1D3ED6C-9FCE-4E9F-9205-E9AD139B313D}"/>
              </a:ext>
            </a:extLst>
          </p:cNvPr>
          <p:cNvSpPr txBox="1"/>
          <p:nvPr/>
        </p:nvSpPr>
        <p:spPr>
          <a:xfrm>
            <a:off x="4940929" y="1608574"/>
            <a:ext cx="2819511" cy="369332"/>
          </a:xfrm>
          <a:prstGeom prst="rect">
            <a:avLst/>
          </a:prstGeom>
          <a:noFill/>
        </p:spPr>
        <p:txBody>
          <a:bodyPr wrap="square" rtlCol="0">
            <a:spAutoFit/>
          </a:bodyPr>
          <a:lstStyle/>
          <a:p>
            <a:r>
              <a:rPr lang="en-US" altLang="zh-CN" dirty="0">
                <a:solidFill>
                  <a:srgbClr val="FF0000"/>
                </a:solidFill>
              </a:rPr>
              <a:t>(28V-26V)/33Ω=60.6mA</a:t>
            </a:r>
            <a:endParaRPr lang="zh-CN" altLang="en-US" dirty="0">
              <a:solidFill>
                <a:srgbClr val="FF0000"/>
              </a:solidFill>
            </a:endParaRPr>
          </a:p>
        </p:txBody>
      </p:sp>
      <p:cxnSp>
        <p:nvCxnSpPr>
          <p:cNvPr id="10" name="直接连接符 9">
            <a:extLst>
              <a:ext uri="{FF2B5EF4-FFF2-40B4-BE49-F238E27FC236}">
                <a16:creationId xmlns:a16="http://schemas.microsoft.com/office/drawing/2014/main" id="{2FC50776-2F30-4A09-88BA-2C6267C0BB82}"/>
              </a:ext>
            </a:extLst>
          </p:cNvPr>
          <p:cNvCxnSpPr>
            <a:cxnSpLocks/>
          </p:cNvCxnSpPr>
          <p:nvPr/>
        </p:nvCxnSpPr>
        <p:spPr>
          <a:xfrm flipH="1">
            <a:off x="5771516" y="1875155"/>
            <a:ext cx="524509" cy="3848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ADE024E-B7DF-42C1-812F-5FE17B9F161F}"/>
              </a:ext>
            </a:extLst>
          </p:cNvPr>
          <p:cNvCxnSpPr>
            <a:cxnSpLocks/>
          </p:cNvCxnSpPr>
          <p:nvPr/>
        </p:nvCxnSpPr>
        <p:spPr>
          <a:xfrm flipH="1" flipV="1">
            <a:off x="1595564" y="2081813"/>
            <a:ext cx="2393075" cy="2786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B347E82-22BE-4F5E-AD50-5A6B1AB81CC9}"/>
              </a:ext>
            </a:extLst>
          </p:cNvPr>
          <p:cNvSpPr txBox="1"/>
          <p:nvPr/>
        </p:nvSpPr>
        <p:spPr>
          <a:xfrm>
            <a:off x="583997" y="1779187"/>
            <a:ext cx="2407806" cy="369332"/>
          </a:xfrm>
          <a:prstGeom prst="rect">
            <a:avLst/>
          </a:prstGeom>
          <a:noFill/>
        </p:spPr>
        <p:txBody>
          <a:bodyPr wrap="square" rtlCol="0">
            <a:spAutoFit/>
          </a:bodyPr>
          <a:lstStyle/>
          <a:p>
            <a:r>
              <a:rPr lang="zh-CN" altLang="en-US" dirty="0">
                <a:solidFill>
                  <a:srgbClr val="FF0000"/>
                </a:solidFill>
              </a:rPr>
              <a:t>一般限制在</a:t>
            </a:r>
            <a:r>
              <a:rPr lang="en-US" altLang="zh-CN" dirty="0">
                <a:solidFill>
                  <a:srgbClr val="FF0000"/>
                </a:solidFill>
              </a:rPr>
              <a:t>4~20mA</a:t>
            </a:r>
            <a:endParaRPr lang="zh-CN" altLang="en-US" dirty="0">
              <a:solidFill>
                <a:srgbClr val="FF0000"/>
              </a:solidFill>
            </a:endParaRPr>
          </a:p>
        </p:txBody>
      </p:sp>
      <p:cxnSp>
        <p:nvCxnSpPr>
          <p:cNvPr id="22" name="直接连接符 21">
            <a:extLst>
              <a:ext uri="{FF2B5EF4-FFF2-40B4-BE49-F238E27FC236}">
                <a16:creationId xmlns:a16="http://schemas.microsoft.com/office/drawing/2014/main" id="{B8BC3628-17F3-4A82-AF7E-EF9C389DFD23}"/>
              </a:ext>
            </a:extLst>
          </p:cNvPr>
          <p:cNvCxnSpPr>
            <a:cxnSpLocks/>
          </p:cNvCxnSpPr>
          <p:nvPr/>
        </p:nvCxnSpPr>
        <p:spPr>
          <a:xfrm flipH="1" flipV="1">
            <a:off x="2068497" y="3039123"/>
            <a:ext cx="2736888" cy="290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604593A-F2D9-47A4-9BD0-90AC0E593871}"/>
              </a:ext>
            </a:extLst>
          </p:cNvPr>
          <p:cNvSpPr txBox="1"/>
          <p:nvPr/>
        </p:nvSpPr>
        <p:spPr>
          <a:xfrm>
            <a:off x="562124" y="2854457"/>
            <a:ext cx="1648161" cy="369332"/>
          </a:xfrm>
          <a:prstGeom prst="rect">
            <a:avLst/>
          </a:prstGeom>
          <a:noFill/>
        </p:spPr>
        <p:txBody>
          <a:bodyPr wrap="square" rtlCol="0">
            <a:spAutoFit/>
          </a:bodyPr>
          <a:lstStyle/>
          <a:p>
            <a:r>
              <a:rPr lang="en-US" altLang="zh-CN" dirty="0">
                <a:solidFill>
                  <a:srgbClr val="FF0000"/>
                </a:solidFill>
              </a:rPr>
              <a:t>40.6~56.6mA</a:t>
            </a:r>
            <a:endParaRPr lang="zh-CN" altLang="en-US" dirty="0">
              <a:solidFill>
                <a:srgbClr val="FF0000"/>
              </a:solidFill>
            </a:endParaRPr>
          </a:p>
        </p:txBody>
      </p:sp>
      <p:cxnSp>
        <p:nvCxnSpPr>
          <p:cNvPr id="23" name="直接箭头连接符 22">
            <a:extLst>
              <a:ext uri="{FF2B5EF4-FFF2-40B4-BE49-F238E27FC236}">
                <a16:creationId xmlns:a16="http://schemas.microsoft.com/office/drawing/2014/main" id="{C91FDB8E-1606-4B02-A18A-818D3EA6C19C}"/>
              </a:ext>
            </a:extLst>
          </p:cNvPr>
          <p:cNvCxnSpPr/>
          <p:nvPr/>
        </p:nvCxnSpPr>
        <p:spPr>
          <a:xfrm flipH="1">
            <a:off x="6791649" y="2543452"/>
            <a:ext cx="81674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C24192E-FC27-498B-8057-FC8AA59F0106}"/>
              </a:ext>
            </a:extLst>
          </p:cNvPr>
          <p:cNvCxnSpPr>
            <a:cxnSpLocks/>
          </p:cNvCxnSpPr>
          <p:nvPr/>
        </p:nvCxnSpPr>
        <p:spPr>
          <a:xfrm>
            <a:off x="6299175" y="2832262"/>
            <a:ext cx="0" cy="7639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E38049F-0B35-4C8D-B9F6-B5F61E597C4B}"/>
              </a:ext>
            </a:extLst>
          </p:cNvPr>
          <p:cNvCxnSpPr/>
          <p:nvPr/>
        </p:nvCxnSpPr>
        <p:spPr>
          <a:xfrm flipH="1">
            <a:off x="5279254" y="2570085"/>
            <a:ext cx="81674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8009C0C-C2E5-4A98-B7A4-93EB2B44C18E}"/>
              </a:ext>
            </a:extLst>
          </p:cNvPr>
          <p:cNvCxnSpPr>
            <a:cxnSpLocks/>
          </p:cNvCxnSpPr>
          <p:nvPr/>
        </p:nvCxnSpPr>
        <p:spPr>
          <a:xfrm flipH="1">
            <a:off x="3508218" y="2556768"/>
            <a:ext cx="101051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3F913F1-017A-4A31-A31A-6E0679B315AD}"/>
              </a:ext>
            </a:extLst>
          </p:cNvPr>
          <p:cNvCxnSpPr>
            <a:cxnSpLocks/>
          </p:cNvCxnSpPr>
          <p:nvPr/>
        </p:nvCxnSpPr>
        <p:spPr>
          <a:xfrm>
            <a:off x="4967561" y="2732011"/>
            <a:ext cx="0" cy="11955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16835" y="1854200"/>
            <a:ext cx="6621145" cy="3505835"/>
          </a:xfrm>
          <a:prstGeom prst="rect">
            <a:avLst/>
          </a:prstGeom>
        </p:spPr>
      </p:pic>
      <p:sp>
        <p:nvSpPr>
          <p:cNvPr id="45106" name="Text Box 51"/>
          <p:cNvSpPr txBox="1"/>
          <p:nvPr/>
        </p:nvSpPr>
        <p:spPr>
          <a:xfrm>
            <a:off x="2286000" y="871855"/>
            <a:ext cx="4819650" cy="521970"/>
          </a:xfrm>
          <a:prstGeom prst="rect">
            <a:avLst/>
          </a:prstGeom>
          <a:noFill/>
          <a:ln w="9525">
            <a:noFill/>
          </a:ln>
        </p:spPr>
        <p:txBody>
          <a:bodyPr wrap="square" anchor="t">
            <a:spAutoFit/>
          </a:bodyPr>
          <a:lstStyle/>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）变压器隔离式安全栅</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grpSp>
        <p:nvGrpSpPr>
          <p:cNvPr id="11" name="组合 10"/>
          <p:cNvGrpSpPr/>
          <p:nvPr/>
        </p:nvGrpSpPr>
        <p:grpSpPr>
          <a:xfrm>
            <a:off x="1967230" y="5890895"/>
            <a:ext cx="8346440" cy="623570"/>
            <a:chOff x="698" y="9277"/>
            <a:chExt cx="13144" cy="982"/>
          </a:xfrm>
        </p:grpSpPr>
        <p:sp>
          <p:nvSpPr>
            <p:cNvPr id="4" name="Rectangle 8"/>
            <p:cNvSpPr/>
            <p:nvPr/>
          </p:nvSpPr>
          <p:spPr>
            <a:xfrm>
              <a:off x="698" y="9534"/>
              <a:ext cx="2099" cy="725"/>
            </a:xfrm>
            <a:prstGeom prst="rect">
              <a:avLst/>
            </a:prstGeom>
            <a:noFill/>
            <a:ln w="9525">
              <a:noFill/>
            </a:ln>
          </p:spPr>
          <p:txBody>
            <a:bodyPr wrap="square" anchor="ctr">
              <a:spAutoFit/>
            </a:bodyPr>
            <a:lstStyle/>
            <a:p>
              <a:r>
                <a:rPr lang="zh-CN" altLang="en-US" sz="2400" dirty="0">
                  <a:solidFill>
                    <a:schemeClr val="accent2"/>
                  </a:solidFill>
                  <a:latin typeface="Times New Roman" panose="02020603050405020304" pitchFamily="18" charset="0"/>
                  <a:ea typeface="宋体" panose="02010600030101010101" pitchFamily="2" charset="-122"/>
                </a:rPr>
                <a:t>信号流 </a:t>
              </a:r>
            </a:p>
          </p:txBody>
        </p:sp>
        <p:pic>
          <p:nvPicPr>
            <p:cNvPr id="5" name="图片 4"/>
            <p:cNvPicPr>
              <a:picLocks noChangeAspect="1"/>
            </p:cNvPicPr>
            <p:nvPr/>
          </p:nvPicPr>
          <p:blipFill>
            <a:blip r:embed="rId3"/>
            <a:srcRect t="49567"/>
            <a:stretch>
              <a:fillRect/>
            </a:stretch>
          </p:blipFill>
          <p:spPr>
            <a:xfrm>
              <a:off x="2797" y="9277"/>
              <a:ext cx="9864" cy="982"/>
            </a:xfrm>
            <a:prstGeom prst="rect">
              <a:avLst/>
            </a:prstGeom>
          </p:spPr>
        </p:pic>
        <p:sp>
          <p:nvSpPr>
            <p:cNvPr id="6" name="Rectangle 6"/>
            <p:cNvSpPr/>
            <p:nvPr/>
          </p:nvSpPr>
          <p:spPr>
            <a:xfrm>
              <a:off x="11899" y="9437"/>
              <a:ext cx="1943" cy="822"/>
            </a:xfrm>
            <a:prstGeom prst="rect">
              <a:avLst/>
            </a:prstGeom>
            <a:noFill/>
            <a:ln w="9525">
              <a:noFill/>
            </a:ln>
          </p:spPr>
          <p:txBody>
            <a:bodyPr wrap="square" anchor="ctr">
              <a:spAutoFit/>
            </a:bodyPr>
            <a:lstStyle/>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uFillTx/>
                  <a:latin typeface="Times New Roman" panose="02020603050405020304" pitchFamily="18" charset="0"/>
                  <a:ea typeface="宋体" panose="02010600030101010101" pitchFamily="2" charset="-122"/>
                </a:rPr>
                <a:t>2</a:t>
              </a:r>
              <a:r>
                <a:rPr lang="zh-CN" altLang="en-US" sz="2400" dirty="0">
                  <a:solidFill>
                    <a:srgbClr val="0000FF"/>
                  </a:solidFill>
                  <a:latin typeface="Times New Roman" panose="02020603050405020304" pitchFamily="18" charset="0"/>
                  <a:ea typeface="宋体" panose="02010600030101010101" pitchFamily="2" charset="-122"/>
                </a:rPr>
                <a:t>作用</a:t>
              </a:r>
              <a:r>
                <a:rPr lang="zh-CN" altLang="en-US" sz="2800" dirty="0">
                  <a:solidFill>
                    <a:srgbClr val="0000FF"/>
                  </a:solidFill>
                  <a:latin typeface="Times New Roman" panose="02020603050405020304" pitchFamily="18" charset="0"/>
                  <a:ea typeface="宋体" panose="02010600030101010101" pitchFamily="2" charset="-122"/>
                </a:rPr>
                <a:t>      </a:t>
              </a:r>
            </a:p>
          </p:txBody>
        </p:sp>
      </p:grpSp>
      <p:sp>
        <p:nvSpPr>
          <p:cNvPr id="7" name="Text Box 51"/>
          <p:cNvSpPr txBox="1"/>
          <p:nvPr/>
        </p:nvSpPr>
        <p:spPr>
          <a:xfrm>
            <a:off x="2186940" y="1393825"/>
            <a:ext cx="4819650" cy="460375"/>
          </a:xfrm>
          <a:prstGeom prst="rect">
            <a:avLst/>
          </a:prstGeom>
          <a:noFill/>
          <a:ln w="9525">
            <a:noFill/>
          </a:ln>
        </p:spPr>
        <p:txBody>
          <a:bodyPr wrap="square" anchor="t">
            <a:spAutoFit/>
          </a:bodyPr>
          <a:lstStyle/>
          <a:p>
            <a:r>
              <a:rPr lang="zh-CN" altLang="en-US" sz="2400" dirty="0">
                <a:solidFill>
                  <a:srgbClr val="0000FF"/>
                </a:solidFill>
                <a:latin typeface="Calibri" panose="020F0502020204030204" charset="0"/>
                <a:ea typeface="宋体" panose="02010600030101010101" pitchFamily="2" charset="-122"/>
              </a:rPr>
              <a:t>① 检测端</a:t>
            </a:r>
            <a:r>
              <a:rPr lang="zh-CN" altLang="en-US" sz="2400" dirty="0">
                <a:solidFill>
                  <a:srgbClr val="0000FF"/>
                </a:solidFill>
                <a:latin typeface="Times New Roman" panose="02020603050405020304" pitchFamily="18" charset="0"/>
                <a:ea typeface="宋体" panose="02010600030101010101" pitchFamily="2" charset="-122"/>
              </a:rPr>
              <a:t>变压器隔离式安全栅</a:t>
            </a:r>
          </a:p>
        </p:txBody>
      </p:sp>
      <p:sp>
        <p:nvSpPr>
          <p:cNvPr id="10" name="文本框 9"/>
          <p:cNvSpPr txBox="1"/>
          <p:nvPr/>
        </p:nvSpPr>
        <p:spPr>
          <a:xfrm>
            <a:off x="3714750" y="5273040"/>
            <a:ext cx="4140835" cy="398780"/>
          </a:xfrm>
          <a:prstGeom prst="rect">
            <a:avLst/>
          </a:prstGeom>
          <a:noFill/>
        </p:spPr>
        <p:txBody>
          <a:bodyPr wrap="square" rtlCol="0" anchor="t">
            <a:spAutoFit/>
          </a:bodyPr>
          <a:lstStyle/>
          <a:p>
            <a:r>
              <a:rPr lang="zh-CN" altLang="en-US" sz="2000" dirty="0">
                <a:solidFill>
                  <a:schemeClr val="tx1"/>
                </a:solidFill>
                <a:latin typeface="Calibri" panose="020F0502020204030204" charset="0"/>
                <a:sym typeface="+mn-ea"/>
              </a:rPr>
              <a:t>图</a:t>
            </a:r>
            <a:r>
              <a:rPr lang="en-US" altLang="zh-CN" sz="2000" dirty="0">
                <a:solidFill>
                  <a:schemeClr val="tx1"/>
                </a:solidFill>
                <a:latin typeface="Calibri" panose="020F0502020204030204" charset="0"/>
                <a:sym typeface="+mn-ea"/>
              </a:rPr>
              <a:t>10  </a:t>
            </a:r>
            <a:r>
              <a:rPr lang="zh-CN" altLang="en-US" sz="2000" dirty="0">
                <a:solidFill>
                  <a:schemeClr val="tx1"/>
                </a:solidFill>
                <a:latin typeface="Calibri" panose="020F0502020204030204" charset="0"/>
                <a:sym typeface="+mn-ea"/>
              </a:rPr>
              <a:t>检测端</a:t>
            </a:r>
            <a:r>
              <a:rPr lang="zh-CN" altLang="en-US" sz="2000" dirty="0">
                <a:solidFill>
                  <a:schemeClr val="tx1"/>
                </a:solidFill>
                <a:latin typeface="Times New Roman" panose="02020603050405020304" pitchFamily="18" charset="0"/>
                <a:sym typeface="+mn-ea"/>
              </a:rPr>
              <a:t>变压器隔离式安全栅</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p:nvPr/>
        </p:nvSpPr>
        <p:spPr>
          <a:xfrm>
            <a:off x="1910715" y="5034121"/>
            <a:ext cx="1463675" cy="521970"/>
          </a:xfrm>
          <a:prstGeom prst="rect">
            <a:avLst/>
          </a:prstGeom>
          <a:noFill/>
          <a:ln w="9525">
            <a:noFill/>
          </a:ln>
        </p:spPr>
        <p:txBody>
          <a:bodyPr wrap="square" anchor="ctr">
            <a:spAutoFit/>
          </a:bodyPr>
          <a:lstStyle/>
          <a:p>
            <a:r>
              <a:rPr lang="zh-CN" altLang="en-US" sz="2400" dirty="0">
                <a:solidFill>
                  <a:srgbClr val="FF0000"/>
                </a:solidFill>
                <a:latin typeface="Times New Roman" panose="02020603050405020304" pitchFamily="18" charset="0"/>
                <a:ea typeface="宋体" panose="02010600030101010101" pitchFamily="2" charset="-122"/>
              </a:rPr>
              <a:t>能源流</a:t>
            </a:r>
            <a:r>
              <a:rPr lang="zh-CN" altLang="en-US" sz="2800" dirty="0">
                <a:solidFill>
                  <a:srgbClr val="FF0000"/>
                </a:solidFill>
                <a:latin typeface="Times New Roman" panose="02020603050405020304" pitchFamily="18" charset="0"/>
                <a:ea typeface="宋体" panose="02010600030101010101" pitchFamily="2" charset="-122"/>
              </a:rPr>
              <a:t>            </a:t>
            </a:r>
          </a:p>
        </p:txBody>
      </p:sp>
      <p:pic>
        <p:nvPicPr>
          <p:cNvPr id="50181" name="图片 1"/>
          <p:cNvPicPr>
            <a:picLocks noChangeAspect="1"/>
          </p:cNvPicPr>
          <p:nvPr/>
        </p:nvPicPr>
        <p:blipFill>
          <a:blip r:embed="rId2"/>
          <a:stretch>
            <a:fillRect/>
          </a:stretch>
        </p:blipFill>
        <p:spPr>
          <a:xfrm>
            <a:off x="2330450" y="865188"/>
            <a:ext cx="7148513" cy="3548062"/>
          </a:xfrm>
          <a:prstGeom prst="rect">
            <a:avLst/>
          </a:prstGeom>
          <a:noFill/>
          <a:ln w="9525">
            <a:noFill/>
          </a:ln>
        </p:spPr>
      </p:pic>
      <p:sp>
        <p:nvSpPr>
          <p:cNvPr id="50182" name="Rectangle 8"/>
          <p:cNvSpPr/>
          <p:nvPr/>
        </p:nvSpPr>
        <p:spPr>
          <a:xfrm>
            <a:off x="8888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调</a:t>
            </a:r>
          </a:p>
          <a:p>
            <a:pPr algn="ctr"/>
            <a:r>
              <a:rPr lang="zh-CN" altLang="en-US" sz="2400" dirty="0">
                <a:solidFill>
                  <a:schemeClr val="accent2"/>
                </a:solidFill>
                <a:latin typeface="Times New Roman" panose="02020603050405020304" pitchFamily="18" charset="0"/>
                <a:ea typeface="宋体" panose="02010600030101010101" pitchFamily="2" charset="-122"/>
              </a:rPr>
              <a:t>节</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50183" name="Rectangle 8"/>
          <p:cNvSpPr/>
          <p:nvPr/>
        </p:nvSpPr>
        <p:spPr>
          <a:xfrm>
            <a:off x="8967788" y="3244850"/>
            <a:ext cx="511175" cy="134778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变</a:t>
            </a:r>
          </a:p>
          <a:p>
            <a:pPr algn="ctr"/>
            <a:r>
              <a:rPr lang="zh-CN" altLang="en-US" sz="2400" dirty="0">
                <a:solidFill>
                  <a:schemeClr val="accent2"/>
                </a:solidFill>
                <a:latin typeface="Times New Roman" panose="02020603050405020304" pitchFamily="18" charset="0"/>
                <a:ea typeface="宋体" panose="02010600030101010101" pitchFamily="2" charset="-122"/>
              </a:rPr>
              <a:t>送</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pic>
        <p:nvPicPr>
          <p:cNvPr id="3" name="图片 2"/>
          <p:cNvPicPr>
            <a:picLocks noChangeAspect="1"/>
          </p:cNvPicPr>
          <p:nvPr/>
        </p:nvPicPr>
        <p:blipFill>
          <a:blip r:embed="rId3"/>
          <a:stretch>
            <a:fillRect/>
          </a:stretch>
        </p:blipFill>
        <p:spPr>
          <a:xfrm>
            <a:off x="3304540" y="4826000"/>
            <a:ext cx="6454775" cy="1651000"/>
          </a:xfrm>
          <a:prstGeom prst="rect">
            <a:avLst/>
          </a:prstGeom>
          <a:noFill/>
          <a:ln w="9525">
            <a:noFill/>
          </a:ln>
        </p:spPr>
      </p:pic>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2" name="Rectangle 6"/>
          <p:cNvSpPr/>
          <p:nvPr/>
        </p:nvSpPr>
        <p:spPr>
          <a:xfrm>
            <a:off x="2046605" y="5954872"/>
            <a:ext cx="1463675" cy="521970"/>
          </a:xfrm>
          <a:prstGeom prst="rect">
            <a:avLst/>
          </a:prstGeom>
          <a:noFill/>
          <a:ln w="9525">
            <a:noFill/>
          </a:ln>
        </p:spPr>
        <p:txBody>
          <a:bodyPr wrap="square" anchor="ctr">
            <a:spAutoFit/>
          </a:bodyPr>
          <a:lstStyle/>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uFillTx/>
                <a:latin typeface="Times New Roman" panose="02020603050405020304" pitchFamily="18" charset="0"/>
                <a:ea typeface="宋体" panose="02010600030101010101" pitchFamily="2" charset="-122"/>
              </a:rPr>
              <a:t>1</a:t>
            </a:r>
            <a:r>
              <a:rPr lang="zh-CN" altLang="en-US" sz="2400" dirty="0">
                <a:solidFill>
                  <a:srgbClr val="0000FF"/>
                </a:solidFill>
                <a:latin typeface="Times New Roman" panose="02020603050405020304" pitchFamily="18" charset="0"/>
                <a:ea typeface="宋体" panose="02010600030101010101" pitchFamily="2" charset="-122"/>
              </a:rPr>
              <a:t>作用</a:t>
            </a:r>
            <a:r>
              <a:rPr lang="zh-CN" altLang="en-US" sz="2800" dirty="0">
                <a:solidFill>
                  <a:srgbClr val="0000FF"/>
                </a:solidFill>
                <a:latin typeface="Times New Roman" panose="02020603050405020304" pitchFamily="18" charset="0"/>
                <a:ea typeface="宋体" panose="02010600030101010101" pitchFamily="2" charset="-122"/>
              </a:rPr>
              <a:t>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5"/>
          <p:cNvSpPr txBox="1"/>
          <p:nvPr/>
        </p:nvSpPr>
        <p:spPr>
          <a:xfrm>
            <a:off x="3183255" y="6014085"/>
            <a:ext cx="65532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 </a:t>
            </a:r>
            <a:r>
              <a:rPr lang="zh-CN" altLang="en-US" sz="2400" dirty="0">
                <a:latin typeface="Times New Roman" panose="02020603050405020304" pitchFamily="18" charset="0"/>
                <a:ea typeface="宋体" panose="02010600030101010101" pitchFamily="2" charset="-122"/>
              </a:rPr>
              <a:t>执行端隔离式安全栅构成框图</a:t>
            </a:r>
          </a:p>
        </p:txBody>
      </p:sp>
      <p:grpSp>
        <p:nvGrpSpPr>
          <p:cNvPr id="52229" name="Group 6"/>
          <p:cNvGrpSpPr/>
          <p:nvPr/>
        </p:nvGrpSpPr>
        <p:grpSpPr>
          <a:xfrm>
            <a:off x="1828800" y="1732915"/>
            <a:ext cx="8535035" cy="4030345"/>
            <a:chOff x="0" y="0"/>
            <a:chExt cx="5760" cy="2581"/>
          </a:xfrm>
        </p:grpSpPr>
        <p:sp>
          <p:nvSpPr>
            <p:cNvPr id="52230" name="Text Box 7"/>
            <p:cNvSpPr txBox="1"/>
            <p:nvPr/>
          </p:nvSpPr>
          <p:spPr>
            <a:xfrm>
              <a:off x="4215" y="911"/>
              <a:ext cx="1545" cy="531"/>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1：1电流互感器</a:t>
              </a:r>
            </a:p>
          </p:txBody>
        </p:sp>
        <p:sp>
          <p:nvSpPr>
            <p:cNvPr id="52231" name="Rectangle 8"/>
            <p:cNvSpPr/>
            <p:nvPr/>
          </p:nvSpPr>
          <p:spPr>
            <a:xfrm>
              <a:off x="3317" y="1637"/>
              <a:ext cx="948"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解调放大</a:t>
              </a:r>
            </a:p>
          </p:txBody>
        </p:sp>
        <p:sp>
          <p:nvSpPr>
            <p:cNvPr id="52232" name="Rectangle 9"/>
            <p:cNvSpPr/>
            <p:nvPr/>
          </p:nvSpPr>
          <p:spPr>
            <a:xfrm>
              <a:off x="3370" y="149"/>
              <a:ext cx="789"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调制器</a:t>
              </a:r>
            </a:p>
          </p:txBody>
        </p:sp>
        <p:sp>
          <p:nvSpPr>
            <p:cNvPr id="52233" name="Rectangle 10"/>
            <p:cNvSpPr/>
            <p:nvPr/>
          </p:nvSpPr>
          <p:spPr>
            <a:xfrm>
              <a:off x="3317" y="2213"/>
              <a:ext cx="948"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限压限流</a:t>
              </a:r>
            </a:p>
          </p:txBody>
        </p:sp>
        <p:sp>
          <p:nvSpPr>
            <p:cNvPr id="52234" name="Rectangle 11"/>
            <p:cNvSpPr/>
            <p:nvPr/>
          </p:nvSpPr>
          <p:spPr>
            <a:xfrm>
              <a:off x="2106" y="2213"/>
              <a:ext cx="895"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整流滤波</a:t>
              </a:r>
            </a:p>
          </p:txBody>
        </p:sp>
        <p:grpSp>
          <p:nvGrpSpPr>
            <p:cNvPr id="52235" name="Group 12"/>
            <p:cNvGrpSpPr/>
            <p:nvPr/>
          </p:nvGrpSpPr>
          <p:grpSpPr>
            <a:xfrm>
              <a:off x="737" y="466"/>
              <a:ext cx="895" cy="768"/>
              <a:chOff x="0" y="0"/>
              <a:chExt cx="816" cy="768"/>
            </a:xfrm>
          </p:grpSpPr>
          <p:sp>
            <p:nvSpPr>
              <p:cNvPr id="52236" name="Rectangle 13"/>
              <p:cNvSpPr/>
              <p:nvPr/>
            </p:nvSpPr>
            <p:spPr>
              <a:xfrm>
                <a:off x="0" y="0"/>
                <a:ext cx="816" cy="768"/>
              </a:xfrm>
              <a:prstGeom prst="rect">
                <a:avLst/>
              </a:prstGeom>
              <a:noFill/>
              <a:ln w="19050" cap="flat" cmpd="sng">
                <a:solidFill>
                  <a:schemeClr val="tx1"/>
                </a:solidFill>
                <a:prstDash val="solid"/>
                <a:miter/>
                <a:headEnd type="none" w="med" len="med"/>
                <a:tailEnd type="none" w="med" len="med"/>
              </a:ln>
            </p:spPr>
            <p:txBody>
              <a:bodyPr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52237" name="未知"/>
              <p:cNvSpPr/>
              <p:nvPr/>
            </p:nvSpPr>
            <p:spPr>
              <a:xfrm>
                <a:off x="144" y="144"/>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38" name="未知"/>
              <p:cNvSpPr/>
              <p:nvPr/>
            </p:nvSpPr>
            <p:spPr>
              <a:xfrm>
                <a:off x="288" y="144"/>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39" name="未知"/>
              <p:cNvSpPr/>
              <p:nvPr/>
            </p:nvSpPr>
            <p:spPr>
              <a:xfrm>
                <a:off x="288" y="240"/>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0" name="未知"/>
              <p:cNvSpPr/>
              <p:nvPr/>
            </p:nvSpPr>
            <p:spPr>
              <a:xfrm>
                <a:off x="288" y="336"/>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1" name="未知"/>
              <p:cNvSpPr/>
              <p:nvPr/>
            </p:nvSpPr>
            <p:spPr>
              <a:xfrm>
                <a:off x="288" y="432"/>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2" name="Line 19"/>
              <p:cNvSpPr/>
              <p:nvPr/>
            </p:nvSpPr>
            <p:spPr>
              <a:xfrm flipH="1">
                <a:off x="144" y="528"/>
                <a:ext cx="144" cy="0"/>
              </a:xfrm>
              <a:prstGeom prst="line">
                <a:avLst/>
              </a:prstGeom>
              <a:ln w="19050" cap="flat" cmpd="sng">
                <a:solidFill>
                  <a:schemeClr val="tx1"/>
                </a:solidFill>
                <a:prstDash val="solid"/>
                <a:round/>
                <a:headEnd type="none" w="med" len="med"/>
                <a:tailEnd type="none" w="med" len="med"/>
              </a:ln>
            </p:spPr>
          </p:sp>
          <p:grpSp>
            <p:nvGrpSpPr>
              <p:cNvPr id="52243" name="Group 20"/>
              <p:cNvGrpSpPr/>
              <p:nvPr/>
            </p:nvGrpSpPr>
            <p:grpSpPr>
              <a:xfrm>
                <a:off x="528" y="48"/>
                <a:ext cx="48" cy="288"/>
                <a:chOff x="0" y="0"/>
                <a:chExt cx="48" cy="288"/>
              </a:xfrm>
            </p:grpSpPr>
            <p:sp>
              <p:nvSpPr>
                <p:cNvPr id="52244"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5"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6"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grpSp>
          <p:grpSp>
            <p:nvGrpSpPr>
              <p:cNvPr id="52247" name="Group 24"/>
              <p:cNvGrpSpPr/>
              <p:nvPr/>
            </p:nvGrpSpPr>
            <p:grpSpPr>
              <a:xfrm>
                <a:off x="528" y="432"/>
                <a:ext cx="48" cy="288"/>
                <a:chOff x="0" y="0"/>
                <a:chExt cx="48" cy="288"/>
              </a:xfrm>
            </p:grpSpPr>
            <p:sp>
              <p:nvSpPr>
                <p:cNvPr id="52248"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9"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50"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grpSp>
          <p:sp>
            <p:nvSpPr>
              <p:cNvPr id="52251" name="Line 28"/>
              <p:cNvSpPr/>
              <p:nvPr/>
            </p:nvSpPr>
            <p:spPr>
              <a:xfrm>
                <a:off x="384" y="96"/>
                <a:ext cx="0" cy="528"/>
              </a:xfrm>
              <a:prstGeom prst="line">
                <a:avLst/>
              </a:prstGeom>
              <a:ln w="19050" cap="flat" cmpd="sng">
                <a:solidFill>
                  <a:schemeClr val="tx1"/>
                </a:solidFill>
                <a:prstDash val="solid"/>
                <a:round/>
                <a:headEnd type="none" w="med" len="med"/>
                <a:tailEnd type="none" w="med" len="med"/>
              </a:ln>
            </p:spPr>
          </p:sp>
          <p:sp>
            <p:nvSpPr>
              <p:cNvPr id="52252" name="Line 29"/>
              <p:cNvSpPr/>
              <p:nvPr/>
            </p:nvSpPr>
            <p:spPr>
              <a:xfrm>
                <a:off x="432" y="96"/>
                <a:ext cx="0" cy="528"/>
              </a:xfrm>
              <a:prstGeom prst="line">
                <a:avLst/>
              </a:prstGeom>
              <a:ln w="19050" cap="flat" cmpd="sng">
                <a:solidFill>
                  <a:schemeClr val="tx1"/>
                </a:solidFill>
                <a:prstDash val="solid"/>
                <a:round/>
                <a:headEnd type="none" w="med" len="med"/>
                <a:tailEnd type="none" w="med" len="med"/>
              </a:ln>
            </p:spPr>
          </p:sp>
          <p:sp>
            <p:nvSpPr>
              <p:cNvPr id="52253" name="Line 30"/>
              <p:cNvSpPr/>
              <p:nvPr/>
            </p:nvSpPr>
            <p:spPr>
              <a:xfrm>
                <a:off x="576" y="48"/>
                <a:ext cx="96" cy="0"/>
              </a:xfrm>
              <a:prstGeom prst="line">
                <a:avLst/>
              </a:prstGeom>
              <a:ln w="19050" cap="flat" cmpd="sng">
                <a:solidFill>
                  <a:schemeClr val="tx1"/>
                </a:solidFill>
                <a:prstDash val="solid"/>
                <a:round/>
                <a:headEnd type="none" w="med" len="med"/>
                <a:tailEnd type="none" w="med" len="med"/>
              </a:ln>
            </p:spPr>
          </p:sp>
          <p:sp>
            <p:nvSpPr>
              <p:cNvPr id="52254" name="Line 31"/>
              <p:cNvSpPr/>
              <p:nvPr/>
            </p:nvSpPr>
            <p:spPr>
              <a:xfrm>
                <a:off x="576" y="336"/>
                <a:ext cx="96" cy="0"/>
              </a:xfrm>
              <a:prstGeom prst="line">
                <a:avLst/>
              </a:prstGeom>
              <a:ln w="19050" cap="flat" cmpd="sng">
                <a:solidFill>
                  <a:schemeClr val="tx1"/>
                </a:solidFill>
                <a:prstDash val="solid"/>
                <a:round/>
                <a:headEnd type="none" w="med" len="med"/>
                <a:tailEnd type="none" w="med" len="med"/>
              </a:ln>
            </p:spPr>
          </p:sp>
          <p:sp>
            <p:nvSpPr>
              <p:cNvPr id="52255" name="Line 32"/>
              <p:cNvSpPr/>
              <p:nvPr/>
            </p:nvSpPr>
            <p:spPr>
              <a:xfrm>
                <a:off x="576" y="432"/>
                <a:ext cx="96" cy="0"/>
              </a:xfrm>
              <a:prstGeom prst="line">
                <a:avLst/>
              </a:prstGeom>
              <a:ln w="19050" cap="flat" cmpd="sng">
                <a:solidFill>
                  <a:schemeClr val="tx1"/>
                </a:solidFill>
                <a:prstDash val="solid"/>
                <a:round/>
                <a:headEnd type="none" w="med" len="med"/>
                <a:tailEnd type="none" w="med" len="med"/>
              </a:ln>
            </p:spPr>
          </p:sp>
          <p:sp>
            <p:nvSpPr>
              <p:cNvPr id="52256" name="Line 33"/>
              <p:cNvSpPr/>
              <p:nvPr/>
            </p:nvSpPr>
            <p:spPr>
              <a:xfrm>
                <a:off x="576" y="720"/>
                <a:ext cx="96" cy="0"/>
              </a:xfrm>
              <a:prstGeom prst="line">
                <a:avLst/>
              </a:prstGeom>
              <a:ln w="19050" cap="flat" cmpd="sng">
                <a:solidFill>
                  <a:schemeClr val="tx1"/>
                </a:solidFill>
                <a:prstDash val="solid"/>
                <a:round/>
                <a:headEnd type="none" w="med" len="med"/>
                <a:tailEnd type="none" w="med" len="med"/>
              </a:ln>
            </p:spPr>
          </p:sp>
        </p:grpSp>
        <p:sp>
          <p:nvSpPr>
            <p:cNvPr id="52257" name="Line 34"/>
            <p:cNvSpPr/>
            <p:nvPr/>
          </p:nvSpPr>
          <p:spPr>
            <a:xfrm>
              <a:off x="369" y="898"/>
              <a:ext cx="368" cy="0"/>
            </a:xfrm>
            <a:prstGeom prst="line">
              <a:avLst/>
            </a:prstGeom>
            <a:ln w="19050" cap="flat" cmpd="sng">
              <a:solidFill>
                <a:schemeClr val="tx1"/>
              </a:solidFill>
              <a:prstDash val="solid"/>
              <a:round/>
              <a:headEnd type="none" w="med" len="med"/>
              <a:tailEnd type="triangle" w="med" len="med"/>
            </a:ln>
          </p:spPr>
        </p:sp>
        <p:grpSp>
          <p:nvGrpSpPr>
            <p:cNvPr id="52258" name="Group 35"/>
            <p:cNvGrpSpPr/>
            <p:nvPr/>
          </p:nvGrpSpPr>
          <p:grpSpPr>
            <a:xfrm>
              <a:off x="3423" y="773"/>
              <a:ext cx="736" cy="624"/>
              <a:chOff x="0" y="0"/>
              <a:chExt cx="672" cy="624"/>
            </a:xfrm>
          </p:grpSpPr>
          <p:sp>
            <p:nvSpPr>
              <p:cNvPr id="52259" name="Rectangle 36"/>
              <p:cNvSpPr/>
              <p:nvPr/>
            </p:nvSpPr>
            <p:spPr>
              <a:xfrm rot="5400000">
                <a:off x="24" y="-24"/>
                <a:ext cx="624" cy="672"/>
              </a:xfrm>
              <a:prstGeom prst="rect">
                <a:avLst/>
              </a:prstGeom>
              <a:noFill/>
              <a:ln w="19050" cap="flat" cmpd="sng">
                <a:solidFill>
                  <a:schemeClr val="tx1"/>
                </a:solidFill>
                <a:prstDash val="solid"/>
                <a:miter/>
                <a:headEnd type="none" w="med" len="med"/>
                <a:tailEnd type="none" w="med" len="med"/>
              </a:ln>
            </p:spPr>
            <p:txBody>
              <a:bodyPr rot="10800000" vert="eaVert"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52260" name="未知"/>
              <p:cNvSpPr/>
              <p:nvPr/>
            </p:nvSpPr>
            <p:spPr>
              <a:xfrm rot="5400000">
                <a:off x="431" y="96"/>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1" name="未知"/>
              <p:cNvSpPr/>
              <p:nvPr/>
            </p:nvSpPr>
            <p:spPr>
              <a:xfrm rot="5400000">
                <a:off x="479"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2" name="未知"/>
              <p:cNvSpPr/>
              <p:nvPr/>
            </p:nvSpPr>
            <p:spPr>
              <a:xfrm rot="5400000">
                <a:off x="383"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3" name="未知"/>
              <p:cNvSpPr/>
              <p:nvPr/>
            </p:nvSpPr>
            <p:spPr>
              <a:xfrm rot="5400000">
                <a:off x="287"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4" name="未知"/>
              <p:cNvSpPr/>
              <p:nvPr/>
            </p:nvSpPr>
            <p:spPr>
              <a:xfrm rot="5400000">
                <a:off x="191"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5" name="Line 42"/>
              <p:cNvSpPr/>
              <p:nvPr/>
            </p:nvSpPr>
            <p:spPr>
              <a:xfrm rot="5400000" flipH="1">
                <a:off x="95" y="143"/>
                <a:ext cx="144" cy="0"/>
              </a:xfrm>
              <a:prstGeom prst="line">
                <a:avLst/>
              </a:prstGeom>
              <a:ln w="19050" cap="flat" cmpd="sng">
                <a:solidFill>
                  <a:schemeClr val="tx1"/>
                </a:solidFill>
                <a:prstDash val="solid"/>
                <a:round/>
                <a:headEnd type="none" w="med" len="med"/>
                <a:tailEnd type="none" w="med" len="med"/>
              </a:ln>
            </p:spPr>
          </p:sp>
          <p:sp>
            <p:nvSpPr>
              <p:cNvPr id="52266" name="未知"/>
              <p:cNvSpPr/>
              <p:nvPr/>
            </p:nvSpPr>
            <p:spPr>
              <a:xfrm rot="5400000">
                <a:off x="359"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7" name="未知"/>
              <p:cNvSpPr/>
              <p:nvPr/>
            </p:nvSpPr>
            <p:spPr>
              <a:xfrm rot="5400000">
                <a:off x="264"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8" name="未知"/>
              <p:cNvSpPr/>
              <p:nvPr/>
            </p:nvSpPr>
            <p:spPr>
              <a:xfrm rot="5400000">
                <a:off x="167"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9" name="Line 46"/>
              <p:cNvSpPr/>
              <p:nvPr/>
            </p:nvSpPr>
            <p:spPr>
              <a:xfrm rot="5400000">
                <a:off x="335" y="47"/>
                <a:ext cx="0" cy="528"/>
              </a:xfrm>
              <a:prstGeom prst="line">
                <a:avLst/>
              </a:prstGeom>
              <a:ln w="19050" cap="flat" cmpd="sng">
                <a:solidFill>
                  <a:schemeClr val="tx1"/>
                </a:solidFill>
                <a:prstDash val="solid"/>
                <a:round/>
                <a:headEnd type="none" w="med" len="med"/>
                <a:tailEnd type="none" w="med" len="med"/>
              </a:ln>
            </p:spPr>
          </p:sp>
          <p:sp>
            <p:nvSpPr>
              <p:cNvPr id="52270" name="Line 47"/>
              <p:cNvSpPr/>
              <p:nvPr/>
            </p:nvSpPr>
            <p:spPr>
              <a:xfrm rot="5400000">
                <a:off x="335" y="95"/>
                <a:ext cx="0" cy="528"/>
              </a:xfrm>
              <a:prstGeom prst="line">
                <a:avLst/>
              </a:prstGeom>
              <a:ln w="19050" cap="flat" cmpd="sng">
                <a:solidFill>
                  <a:schemeClr val="tx1"/>
                </a:solidFill>
                <a:prstDash val="solid"/>
                <a:round/>
                <a:headEnd type="none" w="med" len="med"/>
                <a:tailEnd type="none" w="med" len="med"/>
              </a:ln>
            </p:spPr>
          </p:sp>
          <p:sp>
            <p:nvSpPr>
              <p:cNvPr id="52271" name="Line 48"/>
              <p:cNvSpPr/>
              <p:nvPr/>
            </p:nvSpPr>
            <p:spPr>
              <a:xfrm rot="5400000">
                <a:off x="96" y="528"/>
                <a:ext cx="96" cy="0"/>
              </a:xfrm>
              <a:prstGeom prst="line">
                <a:avLst/>
              </a:prstGeom>
              <a:ln w="19050" cap="flat" cmpd="sng">
                <a:solidFill>
                  <a:schemeClr val="tx1"/>
                </a:solidFill>
                <a:prstDash val="solid"/>
                <a:round/>
                <a:headEnd type="none" w="med" len="med"/>
                <a:tailEnd type="none" w="med" len="med"/>
              </a:ln>
            </p:spPr>
          </p:sp>
          <p:sp>
            <p:nvSpPr>
              <p:cNvPr id="52272" name="未知"/>
              <p:cNvSpPr/>
              <p:nvPr/>
            </p:nvSpPr>
            <p:spPr>
              <a:xfrm rot="5400000">
                <a:off x="456"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73" name="Line 50"/>
              <p:cNvSpPr/>
              <p:nvPr/>
            </p:nvSpPr>
            <p:spPr>
              <a:xfrm>
                <a:off x="528" y="480"/>
                <a:ext cx="0" cy="96"/>
              </a:xfrm>
              <a:prstGeom prst="line">
                <a:avLst/>
              </a:prstGeom>
              <a:ln w="19050" cap="flat" cmpd="sng">
                <a:solidFill>
                  <a:schemeClr val="tx1"/>
                </a:solidFill>
                <a:prstDash val="solid"/>
                <a:round/>
                <a:headEnd type="none" w="med" len="med"/>
                <a:tailEnd type="none" w="med" len="med"/>
              </a:ln>
            </p:spPr>
          </p:sp>
        </p:grpSp>
        <p:sp>
          <p:nvSpPr>
            <p:cNvPr id="52274" name="Line 51"/>
            <p:cNvSpPr/>
            <p:nvPr/>
          </p:nvSpPr>
          <p:spPr>
            <a:xfrm>
              <a:off x="1632" y="658"/>
              <a:ext cx="263" cy="0"/>
            </a:xfrm>
            <a:prstGeom prst="line">
              <a:avLst/>
            </a:prstGeom>
            <a:ln w="28575" cap="flat" cmpd="sng">
              <a:solidFill>
                <a:srgbClr val="FF0000"/>
              </a:solidFill>
              <a:prstDash val="solid"/>
              <a:round/>
              <a:headEnd type="none" w="med" len="med"/>
              <a:tailEnd type="none" w="med" len="med"/>
            </a:ln>
          </p:spPr>
        </p:sp>
        <p:sp>
          <p:nvSpPr>
            <p:cNvPr id="52275" name="Line 52"/>
            <p:cNvSpPr/>
            <p:nvPr/>
          </p:nvSpPr>
          <p:spPr>
            <a:xfrm flipV="1">
              <a:off x="1895" y="322"/>
              <a:ext cx="0" cy="336"/>
            </a:xfrm>
            <a:prstGeom prst="line">
              <a:avLst/>
            </a:prstGeom>
            <a:ln w="28575" cap="flat" cmpd="sng">
              <a:solidFill>
                <a:srgbClr val="FF0000"/>
              </a:solidFill>
              <a:prstDash val="solid"/>
              <a:round/>
              <a:headEnd type="none" w="med" len="med"/>
              <a:tailEnd type="none" w="med" len="med"/>
            </a:ln>
          </p:spPr>
        </p:sp>
        <p:sp>
          <p:nvSpPr>
            <p:cNvPr id="52276" name="Line 53"/>
            <p:cNvSpPr/>
            <p:nvPr/>
          </p:nvSpPr>
          <p:spPr>
            <a:xfrm>
              <a:off x="1632" y="1090"/>
              <a:ext cx="263" cy="0"/>
            </a:xfrm>
            <a:prstGeom prst="line">
              <a:avLst/>
            </a:prstGeom>
            <a:ln w="28575" cap="flat" cmpd="sng">
              <a:solidFill>
                <a:srgbClr val="FF0000"/>
              </a:solidFill>
              <a:prstDash val="solid"/>
              <a:round/>
              <a:headEnd type="none" w="med" len="med"/>
              <a:tailEnd type="none" w="med" len="med"/>
            </a:ln>
          </p:spPr>
        </p:sp>
        <p:sp>
          <p:nvSpPr>
            <p:cNvPr id="52277" name="Line 54"/>
            <p:cNvSpPr/>
            <p:nvPr/>
          </p:nvSpPr>
          <p:spPr>
            <a:xfrm>
              <a:off x="1895" y="2357"/>
              <a:ext cx="211" cy="0"/>
            </a:xfrm>
            <a:prstGeom prst="line">
              <a:avLst/>
            </a:prstGeom>
            <a:ln w="28575" cap="flat" cmpd="sng">
              <a:solidFill>
                <a:srgbClr val="FF0000"/>
              </a:solidFill>
              <a:prstDash val="solid"/>
              <a:round/>
              <a:headEnd type="none" w="med" len="med"/>
              <a:tailEnd type="triangle" w="med" len="med"/>
            </a:ln>
          </p:spPr>
        </p:sp>
        <p:sp>
          <p:nvSpPr>
            <p:cNvPr id="52278" name="Line 55"/>
            <p:cNvSpPr/>
            <p:nvPr/>
          </p:nvSpPr>
          <p:spPr>
            <a:xfrm>
              <a:off x="4265" y="2453"/>
              <a:ext cx="368" cy="0"/>
            </a:xfrm>
            <a:prstGeom prst="line">
              <a:avLst/>
            </a:prstGeom>
            <a:ln w="28575" cap="flat" cmpd="sng">
              <a:solidFill>
                <a:srgbClr val="FF0000"/>
              </a:solidFill>
              <a:prstDash val="solid"/>
              <a:round/>
              <a:headEnd type="none" w="med" len="med"/>
              <a:tailEnd type="triangle" w="med" len="med"/>
            </a:ln>
          </p:spPr>
        </p:sp>
        <p:grpSp>
          <p:nvGrpSpPr>
            <p:cNvPr id="52279" name="Group 56"/>
            <p:cNvGrpSpPr/>
            <p:nvPr/>
          </p:nvGrpSpPr>
          <p:grpSpPr>
            <a:xfrm>
              <a:off x="4265" y="2309"/>
              <a:ext cx="262" cy="0"/>
              <a:chOff x="0" y="0"/>
              <a:chExt cx="240" cy="0"/>
            </a:xfrm>
          </p:grpSpPr>
          <p:sp>
            <p:nvSpPr>
              <p:cNvPr id="52280" name="Line 57"/>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1" name="Line 58"/>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82" name="Line 59"/>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grpSp>
          <p:nvGrpSpPr>
            <p:cNvPr id="52283" name="Group 60"/>
            <p:cNvGrpSpPr/>
            <p:nvPr/>
          </p:nvGrpSpPr>
          <p:grpSpPr>
            <a:xfrm rot="-10800000" flipH="1">
              <a:off x="3738" y="485"/>
              <a:ext cx="52" cy="269"/>
              <a:chOff x="0" y="0"/>
              <a:chExt cx="0" cy="288"/>
            </a:xfrm>
          </p:grpSpPr>
          <p:sp>
            <p:nvSpPr>
              <p:cNvPr id="52284" name="Line 61"/>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285" name="Line 62"/>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286" name="Line 63"/>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grpSp>
          <p:nvGrpSpPr>
            <p:cNvPr id="52287" name="Group 64"/>
            <p:cNvGrpSpPr/>
            <p:nvPr/>
          </p:nvGrpSpPr>
          <p:grpSpPr>
            <a:xfrm>
              <a:off x="4317" y="341"/>
              <a:ext cx="263" cy="0"/>
              <a:chOff x="0" y="0"/>
              <a:chExt cx="240" cy="0"/>
            </a:xfrm>
          </p:grpSpPr>
          <p:sp>
            <p:nvSpPr>
              <p:cNvPr id="52288" name="Line 65"/>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9" name="Line 66"/>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90" name="Line 67"/>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sp>
          <p:nvSpPr>
            <p:cNvPr id="52291" name="Text Box 68"/>
            <p:cNvSpPr txBox="1"/>
            <p:nvPr/>
          </p:nvSpPr>
          <p:spPr>
            <a:xfrm>
              <a:off x="0" y="610"/>
              <a:ext cx="790"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24VDC</a:t>
              </a:r>
            </a:p>
          </p:txBody>
        </p:sp>
        <p:sp>
          <p:nvSpPr>
            <p:cNvPr id="52292" name="Text Box 69"/>
            <p:cNvSpPr txBox="1"/>
            <p:nvPr/>
          </p:nvSpPr>
          <p:spPr>
            <a:xfrm>
              <a:off x="737" y="130"/>
              <a:ext cx="789"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DC/AC</a:t>
              </a:r>
            </a:p>
          </p:txBody>
        </p:sp>
        <p:sp>
          <p:nvSpPr>
            <p:cNvPr id="52293" name="Text Box 70"/>
            <p:cNvSpPr txBox="1"/>
            <p:nvPr/>
          </p:nvSpPr>
          <p:spPr>
            <a:xfrm>
              <a:off x="1000" y="1186"/>
              <a:ext cx="526"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p>
          </p:txBody>
        </p:sp>
        <p:sp>
          <p:nvSpPr>
            <p:cNvPr id="52294" name="Text Box 71"/>
            <p:cNvSpPr txBox="1"/>
            <p:nvPr/>
          </p:nvSpPr>
          <p:spPr>
            <a:xfrm>
              <a:off x="3054" y="946"/>
              <a:ext cx="526"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p>
          </p:txBody>
        </p:sp>
        <p:graphicFrame>
          <p:nvGraphicFramePr>
            <p:cNvPr id="52295" name="对象 41031"/>
            <p:cNvGraphicFramePr>
              <a:graphicFrameLocks noChangeAspect="1"/>
            </p:cNvGraphicFramePr>
            <p:nvPr/>
          </p:nvGraphicFramePr>
          <p:xfrm>
            <a:off x="4212" y="0"/>
            <a:ext cx="946" cy="241"/>
          </p:xfrm>
          <a:graphic>
            <a:graphicData uri="http://schemas.openxmlformats.org/presentationml/2006/ole">
              <mc:AlternateContent xmlns:mc="http://schemas.openxmlformats.org/markup-compatibility/2006">
                <mc:Choice xmlns:v="urn:schemas-microsoft-com:vml" Requires="v">
                  <p:oleObj spid="_x0000_s8229" r:id="rId3" imgW="545465" imgH="152400" progId="Equation.DSMT4">
                    <p:embed/>
                  </p:oleObj>
                </mc:Choice>
                <mc:Fallback>
                  <p:oleObj r:id="rId3" imgW="545465" imgH="152400" progId="Equation.DSMT4">
                    <p:embed/>
                    <p:pic>
                      <p:nvPicPr>
                        <p:cNvPr id="0" name="图片 3085"/>
                        <p:cNvPicPr/>
                        <p:nvPr/>
                      </p:nvPicPr>
                      <p:blipFill>
                        <a:blip r:embed="rId4"/>
                        <a:stretch>
                          <a:fillRect/>
                        </a:stretch>
                      </p:blipFill>
                      <p:spPr>
                        <a:xfrm>
                          <a:off x="4212" y="0"/>
                          <a:ext cx="946" cy="241"/>
                        </a:xfrm>
                        <a:prstGeom prst="rect">
                          <a:avLst/>
                        </a:prstGeom>
                        <a:noFill/>
                        <a:ln w="38100">
                          <a:noFill/>
                          <a:miter/>
                        </a:ln>
                      </p:spPr>
                    </p:pic>
                  </p:oleObj>
                </mc:Fallback>
              </mc:AlternateContent>
            </a:graphicData>
          </a:graphic>
        </p:graphicFrame>
        <p:graphicFrame>
          <p:nvGraphicFramePr>
            <p:cNvPr id="52296" name="对象 41032"/>
            <p:cNvGraphicFramePr>
              <a:graphicFrameLocks noChangeAspect="1"/>
            </p:cNvGraphicFramePr>
            <p:nvPr/>
          </p:nvGraphicFramePr>
          <p:xfrm>
            <a:off x="4265" y="2017"/>
            <a:ext cx="939" cy="240"/>
          </p:xfrm>
          <a:graphic>
            <a:graphicData uri="http://schemas.openxmlformats.org/presentationml/2006/ole">
              <mc:AlternateContent xmlns:mc="http://schemas.openxmlformats.org/markup-compatibility/2006">
                <mc:Choice xmlns:v="urn:schemas-microsoft-com:vml" Requires="v">
                  <p:oleObj spid="_x0000_s8230" r:id="rId5" imgW="545465" imgH="152400" progId="Equation.DSMT4">
                    <p:embed/>
                  </p:oleObj>
                </mc:Choice>
                <mc:Fallback>
                  <p:oleObj r:id="rId5" imgW="545465" imgH="152400" progId="Equation.DSMT4">
                    <p:embed/>
                    <p:pic>
                      <p:nvPicPr>
                        <p:cNvPr id="0" name="图片 3087"/>
                        <p:cNvPicPr/>
                        <p:nvPr/>
                      </p:nvPicPr>
                      <p:blipFill>
                        <a:blip r:embed="rId4"/>
                        <a:stretch>
                          <a:fillRect/>
                        </a:stretch>
                      </p:blipFill>
                      <p:spPr>
                        <a:xfrm>
                          <a:off x="4265" y="2017"/>
                          <a:ext cx="939" cy="240"/>
                        </a:xfrm>
                        <a:prstGeom prst="rect">
                          <a:avLst/>
                        </a:prstGeom>
                        <a:noFill/>
                        <a:ln w="38100">
                          <a:noFill/>
                          <a:miter/>
                        </a:ln>
                      </p:spPr>
                    </p:pic>
                  </p:oleObj>
                </mc:Fallback>
              </mc:AlternateContent>
            </a:graphicData>
          </a:graphic>
        </p:graphicFrame>
        <p:graphicFrame>
          <p:nvGraphicFramePr>
            <p:cNvPr id="52297" name="对象 41033"/>
            <p:cNvGraphicFramePr>
              <a:graphicFrameLocks noChangeAspect="1"/>
            </p:cNvGraphicFramePr>
            <p:nvPr/>
          </p:nvGraphicFramePr>
          <p:xfrm>
            <a:off x="4265" y="426"/>
            <a:ext cx="1410" cy="302"/>
          </p:xfrm>
          <a:graphic>
            <a:graphicData uri="http://schemas.openxmlformats.org/presentationml/2006/ole">
              <mc:AlternateContent xmlns:mc="http://schemas.openxmlformats.org/markup-compatibility/2006">
                <mc:Choice xmlns:v="urn:schemas-microsoft-com:vml" Requires="v">
                  <p:oleObj spid="_x0000_s8231" r:id="rId6" imgW="812165" imgH="190500" progId="Equation.DSMT4">
                    <p:embed/>
                  </p:oleObj>
                </mc:Choice>
                <mc:Fallback>
                  <p:oleObj r:id="rId6" imgW="812165" imgH="190500" progId="Equation.DSMT4">
                    <p:embed/>
                    <p:pic>
                      <p:nvPicPr>
                        <p:cNvPr id="0" name="图片 3086"/>
                        <p:cNvPicPr/>
                        <p:nvPr/>
                      </p:nvPicPr>
                      <p:blipFill>
                        <a:blip r:embed="rId7"/>
                        <a:stretch>
                          <a:fillRect/>
                        </a:stretch>
                      </p:blipFill>
                      <p:spPr>
                        <a:xfrm>
                          <a:off x="4265" y="426"/>
                          <a:ext cx="1410" cy="302"/>
                        </a:xfrm>
                        <a:prstGeom prst="rect">
                          <a:avLst/>
                        </a:prstGeom>
                        <a:noFill/>
                        <a:ln w="38100">
                          <a:noFill/>
                          <a:miter/>
                        </a:ln>
                      </p:spPr>
                    </p:pic>
                  </p:oleObj>
                </mc:Fallback>
              </mc:AlternateContent>
            </a:graphicData>
          </a:graphic>
        </p:graphicFrame>
        <p:graphicFrame>
          <p:nvGraphicFramePr>
            <p:cNvPr id="52298" name="对象 41034"/>
            <p:cNvGraphicFramePr>
              <a:graphicFrameLocks noChangeAspect="1"/>
            </p:cNvGraphicFramePr>
            <p:nvPr/>
          </p:nvGraphicFramePr>
          <p:xfrm>
            <a:off x="4686" y="2317"/>
            <a:ext cx="849" cy="264"/>
          </p:xfrm>
          <a:graphic>
            <a:graphicData uri="http://schemas.openxmlformats.org/presentationml/2006/ole">
              <mc:AlternateContent xmlns:mc="http://schemas.openxmlformats.org/markup-compatibility/2006">
                <mc:Choice xmlns:v="urn:schemas-microsoft-com:vml" Requires="v">
                  <p:oleObj spid="_x0000_s8232" r:id="rId8" imgW="558800" imgH="190500" progId="Equation.DSMT4">
                    <p:embed/>
                  </p:oleObj>
                </mc:Choice>
                <mc:Fallback>
                  <p:oleObj r:id="rId8" imgW="558800" imgH="190500" progId="Equation.DSMT4">
                    <p:embed/>
                    <p:pic>
                      <p:nvPicPr>
                        <p:cNvPr id="0" name="图片 3088"/>
                        <p:cNvPicPr/>
                        <p:nvPr/>
                      </p:nvPicPr>
                      <p:blipFill>
                        <a:blip r:embed="rId9"/>
                        <a:stretch>
                          <a:fillRect/>
                        </a:stretch>
                      </p:blipFill>
                      <p:spPr>
                        <a:xfrm>
                          <a:off x="4686" y="2317"/>
                          <a:ext cx="849" cy="264"/>
                        </a:xfrm>
                        <a:prstGeom prst="rect">
                          <a:avLst/>
                        </a:prstGeom>
                        <a:noFill/>
                        <a:ln w="38100">
                          <a:noFill/>
                          <a:miter/>
                        </a:ln>
                      </p:spPr>
                    </p:pic>
                  </p:oleObj>
                </mc:Fallback>
              </mc:AlternateContent>
            </a:graphicData>
          </a:graphic>
        </p:graphicFrame>
        <p:grpSp>
          <p:nvGrpSpPr>
            <p:cNvPr id="52299" name="Group 76"/>
            <p:cNvGrpSpPr/>
            <p:nvPr/>
          </p:nvGrpSpPr>
          <p:grpSpPr>
            <a:xfrm>
              <a:off x="790" y="2098"/>
              <a:ext cx="263" cy="0"/>
              <a:chOff x="0" y="0"/>
              <a:chExt cx="240" cy="0"/>
            </a:xfrm>
          </p:grpSpPr>
          <p:sp>
            <p:nvSpPr>
              <p:cNvPr id="52300" name="Line 77"/>
              <p:cNvSpPr/>
              <p:nvPr/>
            </p:nvSpPr>
            <p:spPr>
              <a:xfrm flipH="1">
                <a:off x="96" y="0"/>
                <a:ext cx="48" cy="0"/>
              </a:xfrm>
              <a:prstGeom prst="line">
                <a:avLst/>
              </a:prstGeom>
              <a:ln w="28575" cap="flat" cmpd="sng">
                <a:solidFill>
                  <a:schemeClr val="tx1"/>
                </a:solidFill>
                <a:prstDash val="solid"/>
                <a:round/>
                <a:headEnd type="none" w="med" len="med"/>
                <a:tailEnd type="none" w="med" len="med"/>
              </a:ln>
            </p:spPr>
          </p:sp>
          <p:sp>
            <p:nvSpPr>
              <p:cNvPr id="52301" name="Line 78"/>
              <p:cNvSpPr/>
              <p:nvPr/>
            </p:nvSpPr>
            <p:spPr>
              <a:xfrm flipH="1">
                <a:off x="192" y="0"/>
                <a:ext cx="48" cy="0"/>
              </a:xfrm>
              <a:prstGeom prst="line">
                <a:avLst/>
              </a:prstGeom>
              <a:ln w="28575" cap="flat" cmpd="sng">
                <a:solidFill>
                  <a:schemeClr val="tx1"/>
                </a:solidFill>
                <a:prstDash val="solid"/>
                <a:round/>
                <a:headEnd type="none" w="med" len="med"/>
                <a:tailEnd type="none" w="med" len="med"/>
              </a:ln>
            </p:spPr>
          </p:sp>
          <p:sp>
            <p:nvSpPr>
              <p:cNvPr id="52302" name="Line 79"/>
              <p:cNvSpPr/>
              <p:nvPr/>
            </p:nvSpPr>
            <p:spPr>
              <a:xfrm flipH="1">
                <a:off x="0" y="0"/>
                <a:ext cx="48" cy="0"/>
              </a:xfrm>
              <a:prstGeom prst="line">
                <a:avLst/>
              </a:prstGeom>
              <a:ln w="28575" cap="flat" cmpd="sng">
                <a:solidFill>
                  <a:schemeClr val="tx1"/>
                </a:solidFill>
                <a:prstDash val="solid"/>
                <a:round/>
                <a:headEnd type="none" w="med" len="med"/>
                <a:tailEnd type="none" w="med" len="med"/>
              </a:ln>
            </p:spPr>
          </p:sp>
        </p:grpSp>
        <p:sp>
          <p:nvSpPr>
            <p:cNvPr id="52303" name="Line 80"/>
            <p:cNvSpPr/>
            <p:nvPr/>
          </p:nvSpPr>
          <p:spPr>
            <a:xfrm>
              <a:off x="1106" y="2098"/>
              <a:ext cx="105" cy="0"/>
            </a:xfrm>
            <a:prstGeom prst="line">
              <a:avLst/>
            </a:prstGeom>
            <a:ln w="19050" cap="flat" cmpd="sng">
              <a:solidFill>
                <a:schemeClr val="tx1"/>
              </a:solidFill>
              <a:prstDash val="solid"/>
              <a:round/>
              <a:headEnd type="none" w="med" len="med"/>
              <a:tailEnd type="triangle" w="med" len="med"/>
            </a:ln>
          </p:spPr>
        </p:sp>
        <p:sp>
          <p:nvSpPr>
            <p:cNvPr id="52304" name="Line 81"/>
            <p:cNvSpPr/>
            <p:nvPr/>
          </p:nvSpPr>
          <p:spPr>
            <a:xfrm>
              <a:off x="790" y="2338"/>
              <a:ext cx="421" cy="0"/>
            </a:xfrm>
            <a:prstGeom prst="line">
              <a:avLst/>
            </a:prstGeom>
            <a:ln w="28575" cap="flat" cmpd="sng">
              <a:solidFill>
                <a:srgbClr val="FF0000"/>
              </a:solidFill>
              <a:prstDash val="solid"/>
              <a:round/>
              <a:headEnd type="none" w="med" len="med"/>
              <a:tailEnd type="triangle" w="med" len="med"/>
            </a:ln>
          </p:spPr>
        </p:sp>
        <p:sp>
          <p:nvSpPr>
            <p:cNvPr id="52305" name="Text Box 82"/>
            <p:cNvSpPr txBox="1"/>
            <p:nvPr/>
          </p:nvSpPr>
          <p:spPr>
            <a:xfrm>
              <a:off x="264" y="1954"/>
              <a:ext cx="578"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信号</a:t>
              </a:r>
            </a:p>
          </p:txBody>
        </p:sp>
        <p:sp>
          <p:nvSpPr>
            <p:cNvPr id="52306" name="Text Box 83"/>
            <p:cNvSpPr txBox="1"/>
            <p:nvPr/>
          </p:nvSpPr>
          <p:spPr>
            <a:xfrm>
              <a:off x="264" y="2242"/>
              <a:ext cx="578" cy="29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能流</a:t>
              </a:r>
            </a:p>
          </p:txBody>
        </p:sp>
        <p:sp>
          <p:nvSpPr>
            <p:cNvPr id="52307" name="Line 84"/>
            <p:cNvSpPr/>
            <p:nvPr/>
          </p:nvSpPr>
          <p:spPr>
            <a:xfrm>
              <a:off x="1895" y="341"/>
              <a:ext cx="1475" cy="0"/>
            </a:xfrm>
            <a:prstGeom prst="line">
              <a:avLst/>
            </a:prstGeom>
            <a:ln w="28575" cap="flat" cmpd="sng">
              <a:solidFill>
                <a:srgbClr val="FF0000"/>
              </a:solidFill>
              <a:prstDash val="solid"/>
              <a:round/>
              <a:headEnd type="none" w="med" len="med"/>
              <a:tailEnd type="triangle" w="med" len="med"/>
            </a:ln>
          </p:spPr>
        </p:sp>
        <p:sp>
          <p:nvSpPr>
            <p:cNvPr id="52308" name="Line 85"/>
            <p:cNvSpPr/>
            <p:nvPr/>
          </p:nvSpPr>
          <p:spPr>
            <a:xfrm flipH="1">
              <a:off x="4159" y="341"/>
              <a:ext cx="158" cy="0"/>
            </a:xfrm>
            <a:prstGeom prst="line">
              <a:avLst/>
            </a:prstGeom>
            <a:ln w="19050" cap="flat" cmpd="sng">
              <a:solidFill>
                <a:schemeClr val="tx1"/>
              </a:solidFill>
              <a:prstDash val="solid"/>
              <a:round/>
              <a:headEnd type="none" w="med" len="med"/>
              <a:tailEnd type="triangle" w="med" len="med"/>
            </a:ln>
          </p:spPr>
        </p:sp>
        <p:grpSp>
          <p:nvGrpSpPr>
            <p:cNvPr id="52309" name="Group 86"/>
            <p:cNvGrpSpPr/>
            <p:nvPr/>
          </p:nvGrpSpPr>
          <p:grpSpPr>
            <a:xfrm rot="-10800000" flipH="1">
              <a:off x="3738" y="1397"/>
              <a:ext cx="51" cy="240"/>
              <a:chOff x="0" y="0"/>
              <a:chExt cx="0" cy="288"/>
            </a:xfrm>
          </p:grpSpPr>
          <p:sp>
            <p:nvSpPr>
              <p:cNvPr id="52310" name="Line 87"/>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1" name="Line 88"/>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2" name="Line 89"/>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3" name="Line 90"/>
            <p:cNvSpPr/>
            <p:nvPr/>
          </p:nvSpPr>
          <p:spPr>
            <a:xfrm>
              <a:off x="1895" y="1109"/>
              <a:ext cx="0" cy="1248"/>
            </a:xfrm>
            <a:prstGeom prst="line">
              <a:avLst/>
            </a:prstGeom>
            <a:ln w="28575" cap="flat" cmpd="sng">
              <a:solidFill>
                <a:srgbClr val="FF0000"/>
              </a:solidFill>
              <a:prstDash val="solid"/>
              <a:round/>
              <a:headEnd type="none" w="med" len="med"/>
              <a:tailEnd type="none" w="med" len="med"/>
            </a:ln>
          </p:spPr>
        </p:sp>
        <p:grpSp>
          <p:nvGrpSpPr>
            <p:cNvPr id="52314" name="Group 91"/>
            <p:cNvGrpSpPr/>
            <p:nvPr/>
          </p:nvGrpSpPr>
          <p:grpSpPr>
            <a:xfrm rot="-10800000" flipH="1">
              <a:off x="3738" y="1973"/>
              <a:ext cx="51" cy="240"/>
              <a:chOff x="0" y="0"/>
              <a:chExt cx="0" cy="288"/>
            </a:xfrm>
          </p:grpSpPr>
          <p:sp>
            <p:nvSpPr>
              <p:cNvPr id="52315" name="Line 92"/>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6" name="Line 93"/>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7" name="Line 94"/>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8" name="Line 95"/>
            <p:cNvSpPr/>
            <p:nvPr/>
          </p:nvSpPr>
          <p:spPr>
            <a:xfrm>
              <a:off x="3001" y="2405"/>
              <a:ext cx="316" cy="0"/>
            </a:xfrm>
            <a:prstGeom prst="line">
              <a:avLst/>
            </a:prstGeom>
            <a:ln w="28575" cap="flat" cmpd="sng">
              <a:solidFill>
                <a:srgbClr val="FF0000"/>
              </a:solidFill>
              <a:prstDash val="solid"/>
              <a:round/>
              <a:headEnd type="none" w="med" len="med"/>
              <a:tailEnd type="triangle" w="med" len="med"/>
            </a:ln>
          </p:spPr>
        </p:sp>
        <p:sp>
          <p:nvSpPr>
            <p:cNvPr id="52319" name="Line 96"/>
            <p:cNvSpPr/>
            <p:nvPr/>
          </p:nvSpPr>
          <p:spPr>
            <a:xfrm>
              <a:off x="4527" y="2309"/>
              <a:ext cx="106" cy="0"/>
            </a:xfrm>
            <a:prstGeom prst="line">
              <a:avLst/>
            </a:prstGeom>
            <a:ln w="19050" cap="flat" cmpd="sng">
              <a:solidFill>
                <a:schemeClr val="tx1"/>
              </a:solidFill>
              <a:prstDash val="solid"/>
              <a:round/>
              <a:headEnd type="none" w="med" len="med"/>
              <a:tailEnd type="triangle" w="med" len="med"/>
            </a:ln>
          </p:spPr>
        </p:sp>
        <p:graphicFrame>
          <p:nvGraphicFramePr>
            <p:cNvPr id="52320" name="对象 41056"/>
            <p:cNvGraphicFramePr>
              <a:graphicFrameLocks noChangeAspect="1"/>
            </p:cNvGraphicFramePr>
            <p:nvPr/>
          </p:nvGraphicFramePr>
          <p:xfrm>
            <a:off x="2208" y="1774"/>
            <a:ext cx="847" cy="285"/>
          </p:xfrm>
          <a:graphic>
            <a:graphicData uri="http://schemas.openxmlformats.org/presentationml/2006/ole">
              <mc:AlternateContent xmlns:mc="http://schemas.openxmlformats.org/markup-compatibility/2006">
                <mc:Choice xmlns:v="urn:schemas-microsoft-com:vml" Requires="v">
                  <p:oleObj spid="_x0000_s8233" r:id="rId10" imgW="546100" imgH="190500" progId="Equation.DSMT4">
                    <p:embed/>
                  </p:oleObj>
                </mc:Choice>
                <mc:Fallback>
                  <p:oleObj r:id="rId10" imgW="546100" imgH="190500" progId="Equation.DSMT4">
                    <p:embed/>
                    <p:pic>
                      <p:nvPicPr>
                        <p:cNvPr id="0" name="图片 3093"/>
                        <p:cNvPicPr/>
                        <p:nvPr/>
                      </p:nvPicPr>
                      <p:blipFill>
                        <a:blip r:embed="rId11"/>
                        <a:stretch>
                          <a:fillRect/>
                        </a:stretch>
                      </p:blipFill>
                      <p:spPr>
                        <a:xfrm>
                          <a:off x="2208" y="1774"/>
                          <a:ext cx="847" cy="285"/>
                        </a:xfrm>
                        <a:prstGeom prst="rect">
                          <a:avLst/>
                        </a:prstGeom>
                        <a:noFill/>
                        <a:ln w="38100">
                          <a:noFill/>
                          <a:miter/>
                        </a:ln>
                      </p:spPr>
                    </p:pic>
                  </p:oleObj>
                </mc:Fallback>
              </mc:AlternateContent>
            </a:graphicData>
          </a:graphic>
        </p:graphicFrame>
        <p:graphicFrame>
          <p:nvGraphicFramePr>
            <p:cNvPr id="52321" name="对象 41057"/>
            <p:cNvGraphicFramePr>
              <a:graphicFrameLocks noChangeAspect="1"/>
            </p:cNvGraphicFramePr>
            <p:nvPr/>
          </p:nvGraphicFramePr>
          <p:xfrm>
            <a:off x="2237" y="36"/>
            <a:ext cx="872" cy="294"/>
          </p:xfrm>
          <a:graphic>
            <a:graphicData uri="http://schemas.openxmlformats.org/presentationml/2006/ole">
              <mc:AlternateContent xmlns:mc="http://schemas.openxmlformats.org/markup-compatibility/2006">
                <mc:Choice xmlns:v="urn:schemas-microsoft-com:vml" Requires="v">
                  <p:oleObj spid="_x0000_s8234" r:id="rId12" imgW="546100" imgH="190500" progId="Equation.DSMT4">
                    <p:embed/>
                  </p:oleObj>
                </mc:Choice>
                <mc:Fallback>
                  <p:oleObj r:id="rId12" imgW="546100" imgH="190500" progId="Equation.DSMT4">
                    <p:embed/>
                    <p:pic>
                      <p:nvPicPr>
                        <p:cNvPr id="0" name="图片 3091"/>
                        <p:cNvPicPr/>
                        <p:nvPr/>
                      </p:nvPicPr>
                      <p:blipFill>
                        <a:blip r:embed="rId13"/>
                        <a:stretch>
                          <a:fillRect/>
                        </a:stretch>
                      </p:blipFill>
                      <p:spPr>
                        <a:xfrm>
                          <a:off x="2237" y="36"/>
                          <a:ext cx="872" cy="294"/>
                        </a:xfrm>
                        <a:prstGeom prst="rect">
                          <a:avLst/>
                        </a:prstGeom>
                        <a:noFill/>
                        <a:ln w="38100">
                          <a:noFill/>
                          <a:miter/>
                        </a:ln>
                      </p:spPr>
                    </p:pic>
                  </p:oleObj>
                </mc:Fallback>
              </mc:AlternateContent>
            </a:graphicData>
          </a:graphic>
        </p:graphicFrame>
      </p:grpSp>
      <p:sp>
        <p:nvSpPr>
          <p:cNvPr id="52322" name="Rectangle 5"/>
          <p:cNvSpPr/>
          <p:nvPr/>
        </p:nvSpPr>
        <p:spPr>
          <a:xfrm>
            <a:off x="2109788" y="991235"/>
            <a:ext cx="7704137" cy="521970"/>
          </a:xfrm>
          <a:prstGeom prst="rect">
            <a:avLst/>
          </a:prstGeom>
          <a:noFill/>
          <a:ln w="9525">
            <a:noFill/>
          </a:ln>
        </p:spPr>
        <p:txBody>
          <a:bodyPr anchor="ctr">
            <a:spAutoFit/>
          </a:bodyPr>
          <a:lstStyle/>
          <a:p>
            <a:r>
              <a:rPr lang="zh-CN" altLang="en-US" sz="2800" dirty="0">
                <a:solidFill>
                  <a:srgbClr val="0000FF"/>
                </a:solidFill>
                <a:latin typeface="Calibri" panose="020F0502020204030204" charset="0"/>
                <a:ea typeface="宋体" panose="02010600030101010101" pitchFamily="2" charset="-122"/>
              </a:rPr>
              <a:t>② </a:t>
            </a:r>
            <a:r>
              <a:rPr lang="zh-CN" altLang="en-US" sz="2800" dirty="0">
                <a:solidFill>
                  <a:srgbClr val="0000FF"/>
                </a:solidFill>
                <a:latin typeface="Times New Roman" panose="02020603050405020304" pitchFamily="18" charset="0"/>
                <a:ea typeface="宋体" panose="02010600030101010101" pitchFamily="2" charset="-122"/>
              </a:rPr>
              <a:t>执行端隔离式防爆栅</a:t>
            </a:r>
            <a:endParaRPr lang="zh-CN" altLang="en-US" sz="2400" dirty="0">
              <a:latin typeface="Times New Roman" panose="02020603050405020304" pitchFamily="18" charset="0"/>
              <a:ea typeface="宋体" panose="02010600030101010101" pitchFamily="2" charset="-122"/>
            </a:endParaRPr>
          </a:p>
        </p:txBody>
      </p:sp>
      <p:sp>
        <p:nvSpPr>
          <p:cNvPr id="52323" name="Line 55"/>
          <p:cNvSpPr/>
          <p:nvPr/>
        </p:nvSpPr>
        <p:spPr>
          <a:xfrm flipV="1">
            <a:off x="6459538" y="4827588"/>
            <a:ext cx="350837" cy="6350"/>
          </a:xfrm>
          <a:prstGeom prst="line">
            <a:avLst/>
          </a:prstGeom>
          <a:ln w="28575" cap="flat" cmpd="sng">
            <a:solidFill>
              <a:srgbClr val="FF0000"/>
            </a:solidFill>
            <a:prstDash val="solid"/>
            <a:round/>
            <a:headEnd type="none" w="med" len="med"/>
            <a:tailEnd type="triangle" w="med" len="med"/>
          </a:ln>
        </p:spPr>
      </p:sp>
      <p:cxnSp>
        <p:nvCxnSpPr>
          <p:cNvPr id="102" name="直接连接符 101"/>
          <p:cNvCxnSpPr>
            <a:stCxn id="52323" idx="0"/>
          </p:cNvCxnSpPr>
          <p:nvPr/>
        </p:nvCxnSpPr>
        <p:spPr>
          <a:xfrm>
            <a:off x="6459538" y="4833938"/>
            <a:ext cx="0" cy="928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pic>
        <p:nvPicPr>
          <p:cNvPr id="2" name="图片 2"/>
          <p:cNvPicPr>
            <a:picLocks noChangeAspect="1"/>
          </p:cNvPicPr>
          <p:nvPr>
            <p:custDataLst>
              <p:tags r:id="rId2"/>
            </p:custDataLst>
          </p:nvPr>
        </p:nvPicPr>
        <p:blipFill>
          <a:blip r:embed="rId5"/>
          <a:stretch>
            <a:fillRect/>
          </a:stretch>
        </p:blipFill>
        <p:spPr>
          <a:xfrm>
            <a:off x="2196465" y="5030470"/>
            <a:ext cx="4022090" cy="1385570"/>
          </a:xfrm>
          <a:prstGeom prst="rect">
            <a:avLst/>
          </a:prstGeom>
          <a:noFill/>
          <a:ln>
            <a:noFill/>
          </a:ln>
        </p:spPr>
      </p:pic>
      <p:sp>
        <p:nvSpPr>
          <p:cNvPr id="100" name="文本框 99"/>
          <p:cNvSpPr txBox="1"/>
          <p:nvPr/>
        </p:nvSpPr>
        <p:spPr>
          <a:xfrm>
            <a:off x="2009140" y="1029335"/>
            <a:ext cx="7959090" cy="4154170"/>
          </a:xfrm>
          <a:prstGeom prst="rect">
            <a:avLst/>
          </a:prstGeom>
          <a:noFill/>
          <a:ln w="9525">
            <a:noFill/>
          </a:ln>
        </p:spPr>
        <p:txBody>
          <a:bodyPr wrap="square">
            <a:spAutoFit/>
          </a:bodyPr>
          <a:lstStyle/>
          <a:p>
            <a:r>
              <a:rPr lang="zh-CN" sz="2400" dirty="0">
                <a:latin typeface="Calibri" panose="020F0502020204030204" charset="0"/>
                <a:ea typeface="宋体" panose="02010600030101010101" pitchFamily="2" charset="-122"/>
              </a:rPr>
              <a:t>综合练习题：钢化玻璃生产示意图如图。传送带上的玻璃在电机的拖动下被送到加热炉加热，加热炉的炉温与时间成一定的斜率变化。加热一定时间后，玻璃被送到淬火炉按一定斜率急冷淬火一段时间，最后玻璃被送到保温炉保温一段时间，变为钢化玻璃。假设玻璃温度变化曲线如图。控制器采用西门子可编程控制器。回答下列问题。</a:t>
            </a:r>
          </a:p>
          <a:p>
            <a:r>
              <a:rPr lang="zh-CN" sz="2400" dirty="0">
                <a:latin typeface="Calibri" panose="020F0502020204030204" charset="0"/>
                <a:ea typeface="宋体" panose="02010600030101010101" pitchFamily="2" charset="-122"/>
              </a:rPr>
              <a:t>（1）可采用什么控制系统对生产过程进行控制。</a:t>
            </a:r>
          </a:p>
          <a:p>
            <a:r>
              <a:rPr lang="zh-CN" sz="2400" dirty="0">
                <a:latin typeface="Calibri" panose="020F0502020204030204" charset="0"/>
                <a:ea typeface="宋体" panose="02010600030101010101" pitchFamily="2" charset="-122"/>
              </a:rPr>
              <a:t>（2）如果对保温炉进行恒值温度控制，试绘制过程控制系统框图。</a:t>
            </a:r>
          </a:p>
          <a:p>
            <a:r>
              <a:rPr lang="zh-CN" sz="2400" dirty="0">
                <a:latin typeface="Calibri" panose="020F0502020204030204" charset="0"/>
                <a:ea typeface="宋体" panose="02010600030101010101" pitchFamily="2" charset="-122"/>
              </a:rPr>
              <a:t>（3）加热炉和淬火炉控制是什么控制？是否需要检测炉温</a:t>
            </a:r>
            <a:r>
              <a:rPr lang="zh-CN" sz="2400" b="0" dirty="0">
                <a:latin typeface="Calibri" panose="020F0502020204030204" charset="0"/>
                <a:ea typeface="宋体" panose="02010600030101010101" pitchFamily="2" charset="-122"/>
              </a:rPr>
              <a:t>？</a:t>
            </a:r>
            <a:endParaRPr lang="zh-CN" altLang="en-US" sz="2400" dirty="0"/>
          </a:p>
        </p:txBody>
      </p:sp>
      <p:graphicFrame>
        <p:nvGraphicFramePr>
          <p:cNvPr id="4" name="对象 3"/>
          <p:cNvGraphicFramePr/>
          <p:nvPr>
            <p:custDataLst>
              <p:tags r:id="rId3"/>
            </p:custDataLst>
          </p:nvPr>
        </p:nvGraphicFramePr>
        <p:xfrm>
          <a:off x="6990080" y="4862195"/>
          <a:ext cx="2479675" cy="1995805"/>
        </p:xfrm>
        <a:graphic>
          <a:graphicData uri="http://schemas.openxmlformats.org/presentationml/2006/ole">
            <mc:AlternateContent xmlns:mc="http://schemas.openxmlformats.org/markup-compatibility/2006">
              <mc:Choice xmlns:v="urn:schemas-microsoft-com:vml" Requires="v">
                <p:oleObj spid="_x0000_s9223" r:id="rId6" imgW="2990850" imgH="2428875" progId="Paint.Picture">
                  <p:embed/>
                </p:oleObj>
              </mc:Choice>
              <mc:Fallback>
                <p:oleObj r:id="rId6" imgW="2990850" imgH="2428875" progId="Paint.Picture">
                  <p:embed/>
                  <p:pic>
                    <p:nvPicPr>
                      <p:cNvPr id="0" name="图片 4"/>
                      <p:cNvPicPr/>
                      <p:nvPr/>
                    </p:nvPicPr>
                    <p:blipFill>
                      <a:blip r:embed="rId7"/>
                      <a:stretch>
                        <a:fillRect/>
                      </a:stretch>
                    </p:blipFill>
                    <p:spPr>
                      <a:xfrm>
                        <a:off x="6990080" y="4862195"/>
                        <a:ext cx="2479675" cy="1995805"/>
                      </a:xfrm>
                      <a:prstGeom prst="rect">
                        <a:avLst/>
                      </a:prstGeom>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46935" y="939800"/>
            <a:ext cx="7898765" cy="1568450"/>
          </a:xfrm>
          <a:prstGeom prst="rect">
            <a:avLst/>
          </a:prstGeom>
          <a:noFill/>
          <a:ln w="9525">
            <a:noFill/>
          </a:ln>
        </p:spPr>
        <p:txBody>
          <a:bodyPr wrap="square">
            <a:spAutoFit/>
          </a:bodyPr>
          <a:lstStyle/>
          <a:p>
            <a:r>
              <a:rPr lang="zh-CN" sz="2400" b="0" dirty="0">
                <a:latin typeface="Calibri" panose="020F0502020204030204" charset="0"/>
                <a:ea typeface="宋体" panose="02010600030101010101" pitchFamily="2" charset="-122"/>
              </a:rPr>
              <a:t>（1）采用批量控制系统对生产过程进行控制。即采用可编程控制器进行过程控制加顺序控制。</a:t>
            </a:r>
          </a:p>
          <a:p>
            <a:r>
              <a:rPr lang="zh-CN" sz="2400" b="0" dirty="0">
                <a:latin typeface="Calibri" panose="020F0502020204030204" charset="0"/>
                <a:ea typeface="宋体" panose="02010600030101010101" pitchFamily="2" charset="-122"/>
              </a:rPr>
              <a:t>（2）对保温炉进行恒值温度控制，过程控制系统框图如图。</a:t>
            </a:r>
            <a:endParaRPr lang="zh-CN" altLang="en-US" sz="2400" dirty="0"/>
          </a:p>
        </p:txBody>
      </p:sp>
      <p:pic>
        <p:nvPicPr>
          <p:cNvPr id="2" name="图片 1"/>
          <p:cNvPicPr/>
          <p:nvPr/>
        </p:nvPicPr>
        <p:blipFill>
          <a:blip r:embed="rId2"/>
          <a:stretch>
            <a:fillRect/>
          </a:stretch>
        </p:blipFill>
        <p:spPr>
          <a:xfrm>
            <a:off x="2765425" y="4572000"/>
            <a:ext cx="4799330" cy="1835785"/>
          </a:xfrm>
          <a:prstGeom prst="rect">
            <a:avLst/>
          </a:prstGeom>
          <a:noFill/>
          <a:ln w="9525">
            <a:noFill/>
          </a:ln>
        </p:spPr>
      </p:pic>
      <p:sp>
        <p:nvSpPr>
          <p:cNvPr id="101" name="文本框 100"/>
          <p:cNvSpPr txBox="1"/>
          <p:nvPr/>
        </p:nvSpPr>
        <p:spPr>
          <a:xfrm>
            <a:off x="2146935" y="2419985"/>
            <a:ext cx="7772400" cy="2468880"/>
          </a:xfrm>
          <a:prstGeom prst="rect">
            <a:avLst/>
          </a:prstGeom>
          <a:noFill/>
          <a:ln w="9525">
            <a:noFill/>
          </a:ln>
        </p:spPr>
        <p:txBody>
          <a:bodyPr wrap="square">
            <a:spAutoFit/>
          </a:bodyPr>
          <a:lstStyle/>
          <a:p>
            <a:endParaRPr lang="en-US" sz="1050" b="0" dirty="0">
              <a:latin typeface="Calibri" panose="020F0502020204030204" charset="0"/>
              <a:ea typeface="宋体" panose="02010600030101010101" pitchFamily="2" charset="-122"/>
              <a:cs typeface="Times New Roman" panose="02020603050405020304" pitchFamily="18" charset="0"/>
            </a:endParaRPr>
          </a:p>
          <a:p>
            <a:r>
              <a:rPr lang="en-US" sz="1050" b="0" dirty="0">
                <a:latin typeface="Calibri" panose="020F0502020204030204" charset="0"/>
                <a:ea typeface="宋体" panose="02010600030101010101" pitchFamily="2" charset="-122"/>
                <a:cs typeface="Times New Roman" panose="02020603050405020304" pitchFamily="18" charset="0"/>
              </a:rPr>
              <a:t> </a:t>
            </a:r>
            <a:r>
              <a:rPr lang="zh-CN" sz="2400" b="0" dirty="0">
                <a:latin typeface="Calibri" panose="020F0502020204030204" charset="0"/>
                <a:ea typeface="宋体" panose="02010600030101010101" pitchFamily="2" charset="-122"/>
              </a:rPr>
              <a:t>（3）加热炉和淬火炉控制是程序控制。</a:t>
            </a:r>
          </a:p>
          <a:p>
            <a:r>
              <a:rPr lang="zh-CN" sz="2400" b="0" dirty="0">
                <a:latin typeface="Calibri" panose="020F0502020204030204" charset="0"/>
                <a:ea typeface="宋体" panose="02010600030101010101" pitchFamily="2" charset="-122"/>
              </a:rPr>
              <a:t>温度调节器按一定的升温曲线控制加热炉炉温。</a:t>
            </a:r>
          </a:p>
          <a:p>
            <a:r>
              <a:rPr lang="zh-CN" sz="2400" b="0" dirty="0">
                <a:latin typeface="Calibri" panose="020F0502020204030204" charset="0"/>
                <a:ea typeface="宋体" panose="02010600030101010101" pitchFamily="2" charset="-122"/>
              </a:rPr>
              <a:t>温度调节器按一定的降温曲线控制淬火炉炉温。</a:t>
            </a:r>
          </a:p>
          <a:p>
            <a:r>
              <a:rPr lang="zh-CN" sz="2400" b="0" dirty="0">
                <a:latin typeface="Calibri" panose="020F0502020204030204" charset="0"/>
                <a:ea typeface="宋体" panose="02010600030101010101" pitchFamily="2" charset="-122"/>
              </a:rPr>
              <a:t>如果出现控制较精确可不加温度检测。</a:t>
            </a:r>
          </a:p>
          <a:p>
            <a:r>
              <a:rPr lang="zh-CN" sz="2400" b="0" dirty="0">
                <a:latin typeface="Calibri" panose="020F0502020204030204" charset="0"/>
                <a:ea typeface="宋体" panose="02010600030101010101" pitchFamily="2" charset="-122"/>
              </a:rPr>
              <a:t>如果需要显示或记录温度变化曲线，需要加温度检测。</a:t>
            </a:r>
            <a:endParaRPr lang="en-US" sz="2400" b="0" dirty="0">
              <a:latin typeface="Calibri" panose="020F0502020204030204" charset="0"/>
              <a:ea typeface="宋体" panose="02010600030101010101" pitchFamily="2" charset="-122"/>
              <a:cs typeface="Times New Roman" panose="02020603050405020304" pitchFamily="18" charset="0"/>
            </a:endParaRPr>
          </a:p>
          <a:p>
            <a:r>
              <a:rPr lang="en-US" sz="2400" b="0" dirty="0">
                <a:latin typeface="Calibri" panose="020F0502020204030204" charset="0"/>
                <a:ea typeface="宋体" panose="02010600030101010101" pitchFamily="2" charset="-122"/>
                <a:cs typeface="Times New Roman" panose="02020603050405020304" pitchFamily="18" charset="0"/>
              </a:rPr>
              <a:t> </a:t>
            </a:r>
            <a:endParaRPr lang="zh-CN" altLang="en-US" sz="2400" dirty="0"/>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5" name="矩形 2"/>
          <p:cNvSpPr/>
          <p:nvPr/>
        </p:nvSpPr>
        <p:spPr>
          <a:xfrm>
            <a:off x="1304925" y="865505"/>
            <a:ext cx="7414260" cy="460375"/>
          </a:xfrm>
          <a:prstGeom prst="rect">
            <a:avLst/>
          </a:prstGeom>
          <a:noFill/>
          <a:ln w="9525">
            <a:noFill/>
          </a:ln>
        </p:spPr>
        <p:txBody>
          <a:bodyPr wrap="square" anchor="t">
            <a:spAutoFit/>
          </a:bodyPr>
          <a:lstStyle/>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2. </a:t>
            </a:r>
            <a:r>
              <a:rPr lang="zh-CN" altLang="en-US" sz="2400" dirty="0">
                <a:solidFill>
                  <a:schemeClr val="tx1"/>
                </a:solidFill>
                <a:latin typeface="Times New Roman" panose="02020603050405020304" pitchFamily="18" charset="0"/>
                <a:ea typeface="宋体" panose="02010600030101010101" pitchFamily="2" charset="-122"/>
              </a:rPr>
              <a:t>由生产过程控制系统原理图画出过程控制系统框图</a:t>
            </a: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pic>
        <p:nvPicPr>
          <p:cNvPr id="2" name="图片 1"/>
          <p:cNvPicPr>
            <a:picLocks noChangeAspect="1"/>
          </p:cNvPicPr>
          <p:nvPr>
            <p:custDataLst>
              <p:tags r:id="rId1"/>
            </p:custDataLst>
          </p:nvPr>
        </p:nvPicPr>
        <p:blipFill>
          <a:blip r:embed="rId3"/>
          <a:srcRect b="12616"/>
          <a:stretch>
            <a:fillRect/>
          </a:stretch>
        </p:blipFill>
        <p:spPr>
          <a:xfrm>
            <a:off x="887095" y="2863850"/>
            <a:ext cx="4388485" cy="2858770"/>
          </a:xfrm>
          <a:prstGeom prst="rect">
            <a:avLst/>
          </a:prstGeom>
        </p:spPr>
      </p:pic>
      <p:sp>
        <p:nvSpPr>
          <p:cNvPr id="3" name="文本框 2"/>
          <p:cNvSpPr txBox="1"/>
          <p:nvPr/>
        </p:nvSpPr>
        <p:spPr>
          <a:xfrm>
            <a:off x="2071370" y="6009005"/>
            <a:ext cx="2223770" cy="398780"/>
          </a:xfrm>
          <a:prstGeom prst="rect">
            <a:avLst/>
          </a:prstGeom>
          <a:noFill/>
        </p:spPr>
        <p:txBody>
          <a:bodyPr wrap="none" rtlCol="0" anchor="t">
            <a:spAutoFit/>
          </a:bodyPr>
          <a:lstStyle/>
          <a:p>
            <a:r>
              <a:rPr lang="zh-CN" altLang="en-US" sz="2000" dirty="0">
                <a:latin typeface="Times New Roman" panose="02020603050405020304" pitchFamily="18" charset="0"/>
                <a:sym typeface="+mn-ea"/>
              </a:rPr>
              <a:t>图</a:t>
            </a:r>
            <a:r>
              <a:rPr lang="en-US" altLang="zh-CN" sz="2000" dirty="0">
                <a:latin typeface="Times New Roman" panose="02020603050405020304" pitchFamily="18" charset="0"/>
                <a:sym typeface="+mn-ea"/>
              </a:rPr>
              <a:t>1</a:t>
            </a:r>
            <a:r>
              <a:rPr lang="zh-CN" altLang="en-US" sz="2000" dirty="0">
                <a:latin typeface="Times New Roman" panose="02020603050405020304" pitchFamily="18" charset="0"/>
                <a:sym typeface="+mn-ea"/>
              </a:rPr>
              <a:t>  换热器原理图</a:t>
            </a:r>
            <a:endParaRPr lang="zh-CN" altLang="en-US" sz="2000"/>
          </a:p>
        </p:txBody>
      </p:sp>
      <p:sp>
        <p:nvSpPr>
          <p:cNvPr id="5" name="文本框 4"/>
          <p:cNvSpPr txBox="1"/>
          <p:nvPr/>
        </p:nvSpPr>
        <p:spPr>
          <a:xfrm>
            <a:off x="1155700" y="1549400"/>
            <a:ext cx="9709785" cy="829945"/>
          </a:xfrm>
          <a:prstGeom prst="rect">
            <a:avLst/>
          </a:prstGeom>
          <a:noFill/>
        </p:spPr>
        <p:txBody>
          <a:bodyPr wrap="square" rtlCol="0" anchor="t">
            <a:spAutoFit/>
          </a:bodyPr>
          <a:lstStyle/>
          <a:p>
            <a:r>
              <a:rPr lang="zh-CN" altLang="en-US" sz="2400" dirty="0">
                <a:latin typeface="Times New Roman" panose="02020603050405020304" pitchFamily="18" charset="0"/>
                <a:sym typeface="+mn-ea"/>
              </a:rPr>
              <a:t>例</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：图</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为换热器原理图。欲控制换热器热水出口温度，试画出过程控制系统框图。说明其变送器、调节器、执行器的功能。</a:t>
            </a:r>
            <a:endParaRPr lang="zh-CN" altLang="en-US" sz="2400"/>
          </a:p>
        </p:txBody>
      </p:sp>
      <p:pic>
        <p:nvPicPr>
          <p:cNvPr id="6" name="图片 5"/>
          <p:cNvPicPr>
            <a:picLocks noChangeAspect="1"/>
          </p:cNvPicPr>
          <p:nvPr/>
        </p:nvPicPr>
        <p:blipFill>
          <a:blip r:embed="rId4"/>
          <a:srcRect b="18723"/>
          <a:stretch>
            <a:fillRect/>
          </a:stretch>
        </p:blipFill>
        <p:spPr>
          <a:xfrm>
            <a:off x="5939155" y="2553970"/>
            <a:ext cx="6113145" cy="1558290"/>
          </a:xfrm>
          <a:prstGeom prst="rect">
            <a:avLst/>
          </a:prstGeom>
        </p:spPr>
      </p:pic>
      <p:sp>
        <p:nvSpPr>
          <p:cNvPr id="7" name="文本框 6"/>
          <p:cNvSpPr txBox="1"/>
          <p:nvPr/>
        </p:nvSpPr>
        <p:spPr>
          <a:xfrm>
            <a:off x="5807710" y="5885815"/>
            <a:ext cx="5989955" cy="645160"/>
          </a:xfrm>
          <a:prstGeom prst="rect">
            <a:avLst/>
          </a:prstGeom>
          <a:noFill/>
        </p:spPr>
        <p:txBody>
          <a:bodyPr wrap="square" rtlCol="0" anchor="t">
            <a:spAutoFit/>
          </a:bodyPr>
          <a:lstStyle/>
          <a:p>
            <a:r>
              <a:rPr lang="zh-CN">
                <a:latin typeface="Calibri" panose="020F0502020204030204" charset="0"/>
                <a:sym typeface="+mn-ea"/>
              </a:rPr>
              <a:t>温度执行器功能是接收调节器的控制信号，</a:t>
            </a:r>
          </a:p>
          <a:p>
            <a:r>
              <a:rPr lang="zh-CN">
                <a:latin typeface="Calibri" panose="020F0502020204030204" charset="0"/>
                <a:sym typeface="+mn-ea"/>
              </a:rPr>
              <a:t>根据控制信号改变蒸汽阀门的开度，调节蒸汽流量。</a:t>
            </a:r>
            <a:endParaRPr lang="zh-CN" altLang="en-US"/>
          </a:p>
        </p:txBody>
      </p:sp>
      <p:sp>
        <p:nvSpPr>
          <p:cNvPr id="4" name="文本框 3"/>
          <p:cNvSpPr txBox="1"/>
          <p:nvPr/>
        </p:nvSpPr>
        <p:spPr>
          <a:xfrm>
            <a:off x="5807710" y="4286250"/>
            <a:ext cx="5800725" cy="368300"/>
          </a:xfrm>
          <a:prstGeom prst="rect">
            <a:avLst/>
          </a:prstGeom>
          <a:noFill/>
        </p:spPr>
        <p:txBody>
          <a:bodyPr wrap="square" rtlCol="0" anchor="t">
            <a:spAutoFit/>
          </a:bodyPr>
          <a:lstStyle/>
          <a:p>
            <a:r>
              <a:rPr lang="zh-CN">
                <a:latin typeface="Calibri" panose="020F0502020204030204" charset="0"/>
                <a:sym typeface="+mn-ea"/>
              </a:rPr>
              <a:t>温度变送器功能是将温度转换为标准的电信号。</a:t>
            </a:r>
            <a:endParaRPr lang="zh-CN" altLang="en-US"/>
          </a:p>
        </p:txBody>
      </p:sp>
      <p:sp>
        <p:nvSpPr>
          <p:cNvPr id="8" name="文本框 7"/>
          <p:cNvSpPr txBox="1"/>
          <p:nvPr/>
        </p:nvSpPr>
        <p:spPr>
          <a:xfrm>
            <a:off x="5807710" y="4810125"/>
            <a:ext cx="5706110" cy="1198880"/>
          </a:xfrm>
          <a:prstGeom prst="rect">
            <a:avLst/>
          </a:prstGeom>
          <a:noFill/>
        </p:spPr>
        <p:txBody>
          <a:bodyPr wrap="square" rtlCol="0" anchor="t">
            <a:spAutoFit/>
          </a:bodyPr>
          <a:lstStyle/>
          <a:p>
            <a:r>
              <a:rPr lang="zh-CN">
                <a:latin typeface="Calibri" panose="020F0502020204030204" charset="0"/>
                <a:sym typeface="+mn-ea"/>
              </a:rPr>
              <a:t>温度调节器功能是接收温度变送器的输出信号，</a:t>
            </a:r>
          </a:p>
          <a:p>
            <a:r>
              <a:rPr lang="zh-CN">
                <a:latin typeface="Calibri" panose="020F0502020204030204" charset="0"/>
                <a:sym typeface="+mn-ea"/>
              </a:rPr>
              <a:t>与设定值比较，对偏差进行</a:t>
            </a:r>
            <a:r>
              <a:rPr lang="en-US">
                <a:latin typeface="Calibri" panose="020F0502020204030204" charset="0"/>
                <a:cs typeface="Times New Roman" panose="02020603050405020304" pitchFamily="18" charset="0"/>
                <a:sym typeface="+mn-ea"/>
              </a:rPr>
              <a:t>PID</a:t>
            </a:r>
            <a:r>
              <a:rPr lang="zh-CN">
                <a:latin typeface="Calibri" panose="020F0502020204030204" charset="0"/>
                <a:sym typeface="+mn-ea"/>
              </a:rPr>
              <a:t>运算，输出控制信号给执行器。</a:t>
            </a:r>
          </a:p>
          <a:p>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pic>
        <p:nvPicPr>
          <p:cNvPr id="2" name="图片 1"/>
          <p:cNvPicPr>
            <a:picLocks noChangeAspect="1"/>
          </p:cNvPicPr>
          <p:nvPr/>
        </p:nvPicPr>
        <p:blipFill>
          <a:blip r:embed="rId2"/>
          <a:stretch>
            <a:fillRect/>
          </a:stretch>
        </p:blipFill>
        <p:spPr>
          <a:xfrm>
            <a:off x="810260" y="3348355"/>
            <a:ext cx="4672965" cy="2959735"/>
          </a:xfrm>
          <a:prstGeom prst="rect">
            <a:avLst/>
          </a:prstGeom>
          <a:noFill/>
          <a:ln>
            <a:noFill/>
          </a:ln>
        </p:spPr>
      </p:pic>
      <p:sp>
        <p:nvSpPr>
          <p:cNvPr id="100" name="文本框 99"/>
          <p:cNvSpPr txBox="1"/>
          <p:nvPr/>
        </p:nvSpPr>
        <p:spPr>
          <a:xfrm>
            <a:off x="702945" y="865505"/>
            <a:ext cx="10961370" cy="2306955"/>
          </a:xfrm>
          <a:prstGeom prst="rect">
            <a:avLst/>
          </a:prstGeom>
          <a:noFill/>
          <a:ln w="9525">
            <a:noFill/>
          </a:ln>
        </p:spPr>
        <p:txBody>
          <a:bodyPr wrap="square">
            <a:spAutoFit/>
          </a:bodyPr>
          <a:lstStyle/>
          <a:p>
            <a:r>
              <a:rPr lang="zh-CN" sz="2400" b="0">
                <a:latin typeface="Calibri" panose="020F0502020204030204" charset="0"/>
                <a:ea typeface="宋体" panose="02010600030101010101" pitchFamily="2" charset="-122"/>
              </a:rPr>
              <a:t>例</a:t>
            </a:r>
            <a:r>
              <a:rPr lang="en-US" altLang="zh-CN" sz="2400" b="0">
                <a:latin typeface="Calibri" panose="020F0502020204030204" charset="0"/>
                <a:ea typeface="宋体" panose="02010600030101010101" pitchFamily="2" charset="-122"/>
              </a:rPr>
              <a:t>2</a:t>
            </a:r>
            <a:r>
              <a:rPr lang="zh-CN" alt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图</a:t>
            </a:r>
            <a:r>
              <a:rPr lang="en-US" altLang="zh-CN" sz="2400" b="0">
                <a:latin typeface="Calibri" panose="020F0502020204030204" charset="0"/>
                <a:ea typeface="宋体" panose="02010600030101010101" pitchFamily="2" charset="-122"/>
              </a:rPr>
              <a:t>2</a:t>
            </a:r>
            <a:r>
              <a:rPr lang="zh-CN" sz="2400" b="0">
                <a:latin typeface="Calibri" panose="020F0502020204030204" charset="0"/>
                <a:ea typeface="宋体" panose="02010600030101010101" pitchFamily="2" charset="-122"/>
              </a:rPr>
              <a:t>为热水锅炉控制系统。其功能是将冷水经过锅炉加热，变为热水供给用户。假设进水阀控制冷水流量，出水阀控制出水流量。锅炉内放置有电加热器和温度和液位变送器，出水流量一定，</a:t>
            </a:r>
            <a:r>
              <a:rPr lang="zh-CN" sz="2400">
                <a:solidFill>
                  <a:schemeClr val="accent6"/>
                </a:solidFill>
                <a:latin typeface="Calibri" panose="020F0502020204030204" charset="0"/>
                <a:ea typeface="宋体" panose="02010600030101010101" pitchFamily="2" charset="-122"/>
              </a:rPr>
              <a:t>需要通过控制进水阀控制锅炉液位和锅炉出水温度。</a:t>
            </a:r>
            <a:r>
              <a:rPr lang="zh-CN" sz="2400" b="0">
                <a:latin typeface="Calibri" panose="020F0502020204030204" charset="0"/>
                <a:ea typeface="宋体" panose="02010600030101010101" pitchFamily="2" charset="-122"/>
              </a:rPr>
              <a:t>试设计一套热水锅炉温度与液位控制系统，设计内容如下。</a:t>
            </a:r>
          </a:p>
          <a:p>
            <a:r>
              <a:rPr lang="zh-CN" sz="2400" b="0">
                <a:latin typeface="Calibri" panose="020F0502020204030204" charset="0"/>
                <a:ea typeface="宋体" panose="02010600030101010101" pitchFamily="2" charset="-122"/>
              </a:rPr>
              <a:t>（1）分别画出液位、温度过程控制系统框图。</a:t>
            </a:r>
          </a:p>
          <a:p>
            <a:r>
              <a:rPr lang="zh-CN" sz="2400" b="0">
                <a:latin typeface="Calibri" panose="020F0502020204030204" charset="0"/>
                <a:ea typeface="宋体" panose="02010600030101010101" pitchFamily="2" charset="-122"/>
              </a:rPr>
              <a:t>（</a:t>
            </a:r>
            <a:r>
              <a:rPr lang="en-US" altLang="zh-CN" sz="2400" b="0">
                <a:latin typeface="Calibri" panose="020F0502020204030204" charset="0"/>
                <a:ea typeface="宋体" panose="02010600030101010101" pitchFamily="2" charset="-122"/>
              </a:rPr>
              <a:t>2</a:t>
            </a:r>
            <a:r>
              <a:rPr lang="zh-CN" sz="2400" b="0">
                <a:latin typeface="Calibri" panose="020F0502020204030204" charset="0"/>
                <a:ea typeface="宋体" panose="02010600030101010101" pitchFamily="2" charset="-122"/>
              </a:rPr>
              <a:t>）从安全性考虑控制系统还应当增加什么措施？</a:t>
            </a:r>
            <a:endParaRPr lang="zh-CN" altLang="en-US" sz="2400" b="0"/>
          </a:p>
        </p:txBody>
      </p:sp>
      <p:sp>
        <p:nvSpPr>
          <p:cNvPr id="3" name="文本框 2"/>
          <p:cNvSpPr txBox="1"/>
          <p:nvPr/>
        </p:nvSpPr>
        <p:spPr>
          <a:xfrm>
            <a:off x="5855335" y="3348355"/>
            <a:ext cx="5570855" cy="1014730"/>
          </a:xfrm>
          <a:prstGeom prst="rect">
            <a:avLst/>
          </a:prstGeom>
          <a:noFill/>
          <a:ln w="9525">
            <a:noFill/>
          </a:ln>
        </p:spPr>
        <p:txBody>
          <a:bodyPr wrap="square">
            <a:spAutoFit/>
          </a:bodyPr>
          <a:lstStyle/>
          <a:p>
            <a:r>
              <a:rPr lang="zh-CN" sz="2000">
                <a:latin typeface="Calibri" panose="020F0502020204030204" charset="0"/>
                <a:ea typeface="宋体" panose="02010600030101010101" pitchFamily="2" charset="-122"/>
              </a:rPr>
              <a:t>（</a:t>
            </a:r>
            <a:r>
              <a:rPr lang="en-US" altLang="zh-CN" sz="2000">
                <a:latin typeface="Calibri" panose="020F0502020204030204" charset="0"/>
                <a:ea typeface="宋体" panose="02010600030101010101" pitchFamily="2" charset="-122"/>
              </a:rPr>
              <a:t>2</a:t>
            </a:r>
            <a:r>
              <a:rPr lang="zh-CN" sz="2000">
                <a:latin typeface="Calibri" panose="020F0502020204030204" charset="0"/>
                <a:ea typeface="宋体" panose="02010600030101010101" pitchFamily="2" charset="-122"/>
              </a:rPr>
              <a:t>）从安全性考虑控制系统还应当增加防液位过高过低措施。防温度过高措施。</a:t>
            </a:r>
          </a:p>
          <a:p>
            <a:r>
              <a:rPr lang="zh-CN" sz="2000">
                <a:latin typeface="Calibri" panose="020F0502020204030204" charset="0"/>
                <a:ea typeface="宋体" panose="02010600030101010101" pitchFamily="2" charset="-122"/>
              </a:rPr>
              <a:t>锅炉液位一般不低于总高度的</a:t>
            </a:r>
            <a:r>
              <a:rPr lang="en-US" sz="2000">
                <a:latin typeface="Calibri" panose="020F0502020204030204" charset="0"/>
                <a:ea typeface="宋体" panose="02010600030101010101" pitchFamily="2" charset="-122"/>
                <a:cs typeface="Times New Roman" panose="02020603050405020304" pitchFamily="18" charset="0"/>
              </a:rPr>
              <a:t>25%</a:t>
            </a:r>
            <a:r>
              <a:rPr lang="zh-CN" sz="2000">
                <a:latin typeface="Calibri" panose="020F0502020204030204" charset="0"/>
                <a:ea typeface="宋体" panose="02010600030101010101" pitchFamily="2" charset="-122"/>
              </a:rPr>
              <a:t>，不高于</a:t>
            </a:r>
            <a:r>
              <a:rPr lang="en-US" sz="2000">
                <a:latin typeface="Calibri" panose="020F0502020204030204" charset="0"/>
                <a:ea typeface="宋体" panose="02010600030101010101" pitchFamily="2" charset="-122"/>
              </a:rPr>
              <a:t>100%</a:t>
            </a:r>
            <a:r>
              <a:rPr lang="zh-CN" sz="2000">
                <a:latin typeface="Calibri" panose="020F0502020204030204" charset="0"/>
                <a:ea typeface="宋体" panose="02010600030101010101" pitchFamily="2" charset="-122"/>
              </a:rPr>
              <a:t>。</a:t>
            </a:r>
            <a:endParaRPr lang="zh-CN" altLang="en-US" sz="2000"/>
          </a:p>
        </p:txBody>
      </p:sp>
      <p:sp>
        <p:nvSpPr>
          <p:cNvPr id="4" name="文本框 3"/>
          <p:cNvSpPr txBox="1"/>
          <p:nvPr/>
        </p:nvSpPr>
        <p:spPr>
          <a:xfrm>
            <a:off x="5855335" y="4554855"/>
            <a:ext cx="5379720" cy="1753235"/>
          </a:xfrm>
          <a:prstGeom prst="rect">
            <a:avLst/>
          </a:prstGeom>
          <a:noFill/>
        </p:spPr>
        <p:txBody>
          <a:bodyPr wrap="square" rtlCol="0" anchor="t">
            <a:spAutoFit/>
          </a:bodyPr>
          <a:lstStyle/>
          <a:p>
            <a:r>
              <a:rPr lang="zh-CN">
                <a:latin typeface="Calibri" panose="020F0502020204030204" charset="0"/>
                <a:sym typeface="+mn-ea"/>
              </a:rPr>
              <a:t>当液位过低时，声光报警，提示工作人员检修，同时进水阀开度增大，多进冷水。</a:t>
            </a:r>
          </a:p>
          <a:p>
            <a:r>
              <a:rPr lang="zh-CN">
                <a:latin typeface="Calibri" panose="020F0502020204030204" charset="0"/>
                <a:sym typeface="+mn-ea"/>
              </a:rPr>
              <a:t>当液位过高时，声光报警，提示工作人员检修，设置溢流阀溢流。</a:t>
            </a:r>
          </a:p>
          <a:p>
            <a:r>
              <a:rPr lang="zh-CN">
                <a:latin typeface="Calibri" panose="020F0502020204030204" charset="0"/>
                <a:sym typeface="+mn-ea"/>
              </a:rPr>
              <a:t>温度过高，声光报警，提示工作人员检修。同时进水阀开度增大，多进冷水。</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14399" name="Text Box 85"/>
          <p:cNvSpPr txBox="1"/>
          <p:nvPr/>
        </p:nvSpPr>
        <p:spPr>
          <a:xfrm>
            <a:off x="2235200" y="865505"/>
            <a:ext cx="6481763" cy="521970"/>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3</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过程控制系统的分类</a:t>
            </a:r>
          </a:p>
        </p:txBody>
      </p:sp>
      <p:grpSp>
        <p:nvGrpSpPr>
          <p:cNvPr id="13" name="组合 12"/>
          <p:cNvGrpSpPr/>
          <p:nvPr/>
        </p:nvGrpSpPr>
        <p:grpSpPr>
          <a:xfrm>
            <a:off x="1120140" y="1557020"/>
            <a:ext cx="10038080" cy="937260"/>
            <a:chOff x="1764" y="2452"/>
            <a:chExt cx="15808" cy="1476"/>
          </a:xfrm>
        </p:grpSpPr>
        <p:sp>
          <p:nvSpPr>
            <p:cNvPr id="6" name="文本框 5"/>
            <p:cNvSpPr txBox="1"/>
            <p:nvPr/>
          </p:nvSpPr>
          <p:spPr>
            <a:xfrm>
              <a:off x="1764" y="2452"/>
              <a:ext cx="5112" cy="628"/>
            </a:xfrm>
            <a:prstGeom prst="rect">
              <a:avLst/>
            </a:prstGeom>
            <a:noFill/>
          </p:spPr>
          <p:txBody>
            <a:bodyPr wrap="none" rtlCol="0" anchor="t">
              <a:spAutoFit/>
            </a:bodyPr>
            <a:lstStyle/>
            <a:p>
              <a:r>
                <a:rPr lang="zh-CN" sz="2000">
                  <a:sym typeface="+mn-ea"/>
                </a:rPr>
                <a:t>导弹弹道轨迹控制系统属于</a:t>
              </a:r>
              <a:endParaRPr lang="zh-CN" altLang="en-US" sz="2000"/>
            </a:p>
          </p:txBody>
        </p:sp>
        <p:sp>
          <p:nvSpPr>
            <p:cNvPr id="7" name="Rectangle 21"/>
            <p:cNvSpPr/>
            <p:nvPr/>
          </p:nvSpPr>
          <p:spPr>
            <a:xfrm>
              <a:off x="1764" y="3348"/>
              <a:ext cx="15809" cy="581"/>
            </a:xfrm>
            <a:prstGeom prst="rect">
              <a:avLst/>
            </a:prstGeom>
            <a:noFill/>
            <a:ln w="9525">
              <a:noFill/>
            </a:ln>
          </p:spPr>
          <p:txBody>
            <a:bodyPr wrap="square" lIns="0" tIns="0" rIns="0" bIns="0" anchor="t">
              <a:spAutoFit/>
            </a:bodyPr>
            <a:lstStyle/>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FF0000"/>
                  </a:solidFill>
                  <a:latin typeface="Comic Sans MS" panose="030F0702030302020204" pitchFamily="66" charset="0"/>
                  <a:ea typeface="宋体" panose="02010600030101010101" pitchFamily="2" charset="-122"/>
                </a:rPr>
                <a:t>B</a:t>
              </a:r>
              <a:r>
                <a:rPr lang="zh-CN" altLang="en-US" sz="2400" dirty="0">
                  <a:solidFill>
                    <a:srgbClr val="FF0000"/>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、程序控制系统</a:t>
              </a:r>
            </a:p>
          </p:txBody>
        </p:sp>
      </p:grpSp>
      <p:grpSp>
        <p:nvGrpSpPr>
          <p:cNvPr id="14" name="组合 13"/>
          <p:cNvGrpSpPr/>
          <p:nvPr/>
        </p:nvGrpSpPr>
        <p:grpSpPr>
          <a:xfrm>
            <a:off x="1076325" y="2741295"/>
            <a:ext cx="10038080" cy="1014095"/>
            <a:chOff x="1695" y="4317"/>
            <a:chExt cx="15808" cy="1597"/>
          </a:xfrm>
        </p:grpSpPr>
        <p:sp>
          <p:nvSpPr>
            <p:cNvPr id="8" name="文本框 7"/>
            <p:cNvSpPr txBox="1"/>
            <p:nvPr/>
          </p:nvSpPr>
          <p:spPr>
            <a:xfrm>
              <a:off x="1764" y="4317"/>
              <a:ext cx="4308" cy="628"/>
            </a:xfrm>
            <a:prstGeom prst="rect">
              <a:avLst/>
            </a:prstGeom>
            <a:noFill/>
          </p:spPr>
          <p:txBody>
            <a:bodyPr wrap="none" rtlCol="0" anchor="t">
              <a:spAutoFit/>
            </a:bodyPr>
            <a:lstStyle/>
            <a:p>
              <a:r>
                <a:rPr lang="zh-CN" sz="2000">
                  <a:sym typeface="+mn-ea"/>
                </a:rPr>
                <a:t>锅炉炉温控制系统属于</a:t>
              </a:r>
              <a:endParaRPr lang="zh-CN" altLang="en-US" sz="2000">
                <a:sym typeface="+mn-ea"/>
              </a:endParaRPr>
            </a:p>
          </p:txBody>
        </p:sp>
        <p:sp>
          <p:nvSpPr>
            <p:cNvPr id="9" name="Rectangle 21"/>
            <p:cNvSpPr/>
            <p:nvPr/>
          </p:nvSpPr>
          <p:spPr>
            <a:xfrm>
              <a:off x="1695" y="5334"/>
              <a:ext cx="15809" cy="581"/>
            </a:xfrm>
            <a:prstGeom prst="rect">
              <a:avLst/>
            </a:prstGeom>
            <a:noFill/>
            <a:ln w="9525">
              <a:noFill/>
            </a:ln>
          </p:spPr>
          <p:txBody>
            <a:bodyPr wrap="square" lIns="0" tIns="0" rIns="0" bIns="0" anchor="t">
              <a:spAutoFit/>
            </a:bodyPr>
            <a:lstStyle/>
            <a:p>
              <a:r>
                <a:rPr lang="en-US" altLang="zh-CN" sz="2400" dirty="0">
                  <a:solidFill>
                    <a:srgbClr val="FF0000"/>
                  </a:solidFill>
                  <a:latin typeface="Comic Sans MS" panose="030F0702030302020204" pitchFamily="66" charset="0"/>
                  <a:ea typeface="宋体" panose="02010600030101010101" pitchFamily="2" charset="-122"/>
                </a:rPr>
                <a:t>A</a:t>
              </a:r>
              <a:r>
                <a:rPr lang="zh-CN" altLang="en-US" sz="2400" dirty="0">
                  <a:solidFill>
                    <a:srgbClr val="FF0000"/>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、程序控制系统</a:t>
              </a:r>
            </a:p>
          </p:txBody>
        </p:sp>
      </p:grpSp>
      <p:grpSp>
        <p:nvGrpSpPr>
          <p:cNvPr id="15" name="组合 14"/>
          <p:cNvGrpSpPr/>
          <p:nvPr/>
        </p:nvGrpSpPr>
        <p:grpSpPr>
          <a:xfrm>
            <a:off x="1076325" y="4021455"/>
            <a:ext cx="10038080" cy="937895"/>
            <a:chOff x="1695" y="6333"/>
            <a:chExt cx="15808" cy="1477"/>
          </a:xfrm>
        </p:grpSpPr>
        <p:sp>
          <p:nvSpPr>
            <p:cNvPr id="10" name="文本框 9"/>
            <p:cNvSpPr txBox="1"/>
            <p:nvPr/>
          </p:nvSpPr>
          <p:spPr>
            <a:xfrm>
              <a:off x="1695" y="6333"/>
              <a:ext cx="5916" cy="628"/>
            </a:xfrm>
            <a:prstGeom prst="rect">
              <a:avLst/>
            </a:prstGeom>
            <a:noFill/>
          </p:spPr>
          <p:txBody>
            <a:bodyPr wrap="none" rtlCol="0" anchor="t">
              <a:spAutoFit/>
            </a:bodyPr>
            <a:lstStyle/>
            <a:p>
              <a:r>
                <a:rPr lang="zh-CN" sz="2000">
                  <a:sym typeface="+mn-ea"/>
                </a:rPr>
                <a:t>工件热处理炉程控加热系统属于</a:t>
              </a:r>
              <a:endParaRPr lang="zh-CN" altLang="en-US" sz="2000"/>
            </a:p>
          </p:txBody>
        </p:sp>
        <p:sp>
          <p:nvSpPr>
            <p:cNvPr id="11" name="Rectangle 21"/>
            <p:cNvSpPr/>
            <p:nvPr/>
          </p:nvSpPr>
          <p:spPr>
            <a:xfrm>
              <a:off x="1695" y="7230"/>
              <a:ext cx="15809" cy="581"/>
            </a:xfrm>
            <a:prstGeom prst="rect">
              <a:avLst/>
            </a:prstGeom>
            <a:noFill/>
            <a:ln w="9525">
              <a:noFill/>
            </a:ln>
          </p:spPr>
          <p:txBody>
            <a:bodyPr wrap="square" lIns="0" tIns="0" rIns="0" bIns="0" anchor="t">
              <a:spAutoFit/>
            </a:bodyPr>
            <a:lstStyle/>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FF0000"/>
                  </a:solidFill>
                  <a:latin typeface="Comic Sans MS" panose="030F0702030302020204" pitchFamily="66" charset="0"/>
                  <a:ea typeface="宋体" panose="02010600030101010101" pitchFamily="2" charset="-122"/>
                </a:rPr>
                <a:t>C</a:t>
              </a:r>
              <a:r>
                <a:rPr lang="zh-CN" altLang="en-US" sz="2400" dirty="0">
                  <a:solidFill>
                    <a:srgbClr val="FF0000"/>
                  </a:solidFill>
                  <a:latin typeface="Comic Sans MS" panose="030F0702030302020204" pitchFamily="66" charset="0"/>
                  <a:ea typeface="宋体" panose="02010600030101010101" pitchFamily="2" charset="-122"/>
                </a:rPr>
                <a:t>、程序控制系统</a:t>
              </a:r>
            </a:p>
          </p:txBody>
        </p:sp>
      </p:grpSp>
      <p:grpSp>
        <p:nvGrpSpPr>
          <p:cNvPr id="16" name="组合 15"/>
          <p:cNvGrpSpPr/>
          <p:nvPr/>
        </p:nvGrpSpPr>
        <p:grpSpPr>
          <a:xfrm>
            <a:off x="1017270" y="5259070"/>
            <a:ext cx="10038080" cy="999490"/>
            <a:chOff x="1602" y="8282"/>
            <a:chExt cx="15808" cy="1574"/>
          </a:xfrm>
        </p:grpSpPr>
        <p:sp>
          <p:nvSpPr>
            <p:cNvPr id="100" name="文本框 99"/>
            <p:cNvSpPr txBox="1"/>
            <p:nvPr/>
          </p:nvSpPr>
          <p:spPr>
            <a:xfrm>
              <a:off x="1602" y="8282"/>
              <a:ext cx="6934" cy="628"/>
            </a:xfrm>
            <a:prstGeom prst="rect">
              <a:avLst/>
            </a:prstGeom>
            <a:noFill/>
            <a:ln w="9525">
              <a:noFill/>
            </a:ln>
          </p:spPr>
          <p:txBody>
            <a:bodyPr wrap="square">
              <a:spAutoFit/>
            </a:bodyPr>
            <a:lstStyle/>
            <a:p>
              <a:r>
                <a:rPr lang="zh-CN" sz="2000">
                  <a:ea typeface="宋体" panose="02010600030101010101" pitchFamily="2" charset="-122"/>
                </a:rPr>
                <a:t>光伏太阳能板追日系统为</a:t>
              </a:r>
              <a:endParaRPr lang="zh-CN" altLang="en-US" sz="2000"/>
            </a:p>
          </p:txBody>
        </p:sp>
        <p:sp>
          <p:nvSpPr>
            <p:cNvPr id="12" name="Rectangle 21"/>
            <p:cNvSpPr/>
            <p:nvPr/>
          </p:nvSpPr>
          <p:spPr>
            <a:xfrm>
              <a:off x="1602" y="9276"/>
              <a:ext cx="15809" cy="581"/>
            </a:xfrm>
            <a:prstGeom prst="rect">
              <a:avLst/>
            </a:prstGeom>
            <a:noFill/>
            <a:ln w="9525">
              <a:noFill/>
            </a:ln>
          </p:spPr>
          <p:txBody>
            <a:bodyPr wrap="square" lIns="0" tIns="0" rIns="0" bIns="0" anchor="t">
              <a:spAutoFit/>
            </a:bodyPr>
            <a:lstStyle/>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FF0000"/>
                  </a:solidFill>
                  <a:latin typeface="Comic Sans MS" panose="030F0702030302020204" pitchFamily="66" charset="0"/>
                  <a:ea typeface="宋体" panose="02010600030101010101" pitchFamily="2" charset="-122"/>
                </a:rPr>
                <a:t>B</a:t>
              </a:r>
              <a:r>
                <a:rPr lang="zh-CN" altLang="en-US" sz="2400" dirty="0">
                  <a:solidFill>
                    <a:srgbClr val="FF0000"/>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、程序控制系统</a:t>
              </a: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2" name="Text Box 85"/>
          <p:cNvSpPr txBox="1"/>
          <p:nvPr/>
        </p:nvSpPr>
        <p:spPr>
          <a:xfrm>
            <a:off x="1222375" y="1077595"/>
            <a:ext cx="6481763" cy="521970"/>
          </a:xfrm>
          <a:prstGeom prst="rect">
            <a:avLst/>
          </a:prstGeom>
          <a:noFill/>
          <a:ln w="9525">
            <a:noFill/>
          </a:ln>
        </p:spPr>
        <p:txBody>
          <a:bodyPr anchor="t">
            <a:spAutoFit/>
          </a:bodyPr>
          <a:lstStyle/>
          <a:p>
            <a:pPr>
              <a:spcBef>
                <a:spcPct val="50000"/>
              </a:spcBef>
            </a:pPr>
            <a:r>
              <a:rPr lang="en-US" altLang="zh-CN" sz="2800" dirty="0">
                <a:latin typeface="Arial" panose="020B0604020202020204" pitchFamily="34" charset="0"/>
                <a:ea typeface="宋体" panose="02010600030101010101" pitchFamily="2" charset="-122"/>
              </a:rPr>
              <a:t>4. </a:t>
            </a:r>
            <a:r>
              <a:rPr lang="zh-CN" altLang="en-US" sz="2800" dirty="0">
                <a:latin typeface="Arial" panose="020B0604020202020204" pitchFamily="34" charset="0"/>
                <a:ea typeface="宋体" panose="02010600030101010101" pitchFamily="2" charset="-122"/>
              </a:rPr>
              <a:t>过程控制仪表的分类</a:t>
            </a:r>
          </a:p>
        </p:txBody>
      </p:sp>
      <p:sp>
        <p:nvSpPr>
          <p:cNvPr id="3" name="Rectangle 21"/>
          <p:cNvSpPr/>
          <p:nvPr/>
        </p:nvSpPr>
        <p:spPr>
          <a:xfrm>
            <a:off x="1222375" y="1807210"/>
            <a:ext cx="6192520" cy="368935"/>
          </a:xfrm>
          <a:prstGeom prst="rect">
            <a:avLst/>
          </a:prstGeom>
          <a:noFill/>
          <a:ln w="9525">
            <a:noFill/>
          </a:ln>
        </p:spPr>
        <p:txBody>
          <a:bodyPr wrap="square" lIns="0" tIns="0" rIns="0" bIns="0" anchor="t">
            <a:spAutoFit/>
          </a:bodyPr>
          <a:lstStyle/>
          <a:p>
            <a:r>
              <a:rPr lang="zh-CN" altLang="en-US" sz="2400" dirty="0">
                <a:solidFill>
                  <a:srgbClr val="0000FF"/>
                </a:solidFill>
                <a:latin typeface="Comic Sans MS" panose="030F0702030302020204" pitchFamily="66" charset="0"/>
                <a:ea typeface="宋体" panose="02010600030101010101" pitchFamily="2" charset="-122"/>
              </a:rPr>
              <a:t>模拟控制仪表、数字控制仪表、网络仪表</a:t>
            </a:r>
          </a:p>
        </p:txBody>
      </p:sp>
      <p:sp>
        <p:nvSpPr>
          <p:cNvPr id="4" name="Rectangle 21"/>
          <p:cNvSpPr/>
          <p:nvPr/>
        </p:nvSpPr>
        <p:spPr>
          <a:xfrm>
            <a:off x="1222375" y="2383790"/>
            <a:ext cx="6192520" cy="738505"/>
          </a:xfrm>
          <a:prstGeom prst="rect">
            <a:avLst/>
          </a:prstGeom>
          <a:noFill/>
          <a:ln w="9525">
            <a:noFill/>
          </a:ln>
        </p:spPr>
        <p:txBody>
          <a:bodyPr wrap="square" lIns="0" tIns="0" rIns="0" bIns="0" anchor="t">
            <a:spAutoFit/>
          </a:bodyPr>
          <a:lstStyle/>
          <a:p>
            <a:r>
              <a:rPr lang="zh-CN" altLang="en-US" sz="2400" dirty="0">
                <a:solidFill>
                  <a:schemeClr val="tx1"/>
                </a:solidFill>
                <a:latin typeface="Comic Sans MS" panose="030F0702030302020204" pitchFamily="66" charset="0"/>
                <a:ea typeface="宋体" panose="02010600030101010101" pitchFamily="2" charset="-122"/>
              </a:rPr>
              <a:t>现场仪表包括变送器、执行器。</a:t>
            </a:r>
          </a:p>
          <a:p>
            <a:r>
              <a:rPr lang="zh-CN" altLang="en-US" sz="2400" dirty="0">
                <a:solidFill>
                  <a:schemeClr val="tx1"/>
                </a:solidFill>
                <a:latin typeface="Comic Sans MS" panose="030F0702030302020204" pitchFamily="66" charset="0"/>
                <a:ea typeface="宋体" panose="02010600030101010101" pitchFamily="2" charset="-122"/>
              </a:rPr>
              <a:t>危险场所仪表本安防爆仪表、气动仪表。</a:t>
            </a:r>
          </a:p>
        </p:txBody>
      </p:sp>
      <p:sp>
        <p:nvSpPr>
          <p:cNvPr id="6" name="文本框 5"/>
          <p:cNvSpPr txBox="1"/>
          <p:nvPr/>
        </p:nvSpPr>
        <p:spPr>
          <a:xfrm>
            <a:off x="1080135" y="3422015"/>
            <a:ext cx="9107170" cy="460375"/>
          </a:xfrm>
          <a:prstGeom prst="rect">
            <a:avLst/>
          </a:prstGeom>
          <a:noFill/>
          <a:ln w="9525">
            <a:noFill/>
          </a:ln>
        </p:spPr>
        <p:txBody>
          <a:bodyPr wrap="square">
            <a:spAutoFit/>
          </a:bodyPr>
          <a:lstStyle/>
          <a:p>
            <a:r>
              <a:rPr lang="zh-CN" altLang="en-US" sz="2400"/>
              <a:t>下列情况属于</a:t>
            </a:r>
            <a:r>
              <a:rPr lang="zh-CN" sz="2400">
                <a:sym typeface="+mn-ea"/>
              </a:rPr>
              <a:t>生产过程对过程控制系统（仪表）的什么要求。</a:t>
            </a:r>
            <a:r>
              <a:rPr lang="en-US" sz="2400" u="sng">
                <a:latin typeface="宋体" panose="02010600030101010101" pitchFamily="2" charset="-122"/>
                <a:sym typeface="+mn-ea"/>
              </a:rPr>
              <a:t>   </a:t>
            </a:r>
            <a:endParaRPr lang="zh-CN" altLang="en-US" sz="2400"/>
          </a:p>
        </p:txBody>
      </p:sp>
      <p:sp>
        <p:nvSpPr>
          <p:cNvPr id="7" name="文本框 6"/>
          <p:cNvSpPr txBox="1"/>
          <p:nvPr/>
        </p:nvSpPr>
        <p:spPr>
          <a:xfrm>
            <a:off x="1080135" y="4197985"/>
            <a:ext cx="5639435" cy="460375"/>
          </a:xfrm>
          <a:prstGeom prst="rect">
            <a:avLst/>
          </a:prstGeom>
          <a:noFill/>
          <a:ln w="9525">
            <a:noFill/>
          </a:ln>
        </p:spPr>
        <p:txBody>
          <a:bodyPr wrap="square">
            <a:spAutoFit/>
          </a:bodyPr>
          <a:lstStyle/>
          <a:p>
            <a:r>
              <a:rPr lang="zh-CN" altLang="en-US" sz="2400"/>
              <a:t>（</a:t>
            </a:r>
            <a:r>
              <a:rPr lang="en-US" altLang="zh-CN" sz="2400"/>
              <a:t>1</a:t>
            </a:r>
            <a:r>
              <a:rPr lang="zh-CN" altLang="en-US" sz="2400"/>
              <a:t>）蒸汽锅炉炉压、水位监控。</a:t>
            </a:r>
          </a:p>
        </p:txBody>
      </p:sp>
      <p:sp>
        <p:nvSpPr>
          <p:cNvPr id="8" name="文本框 7"/>
          <p:cNvSpPr txBox="1"/>
          <p:nvPr/>
        </p:nvSpPr>
        <p:spPr>
          <a:xfrm>
            <a:off x="1080135" y="4801235"/>
            <a:ext cx="6624320" cy="460375"/>
          </a:xfrm>
          <a:prstGeom prst="rect">
            <a:avLst/>
          </a:prstGeom>
          <a:noFill/>
          <a:ln w="9525">
            <a:noFill/>
          </a:ln>
        </p:spPr>
        <p:txBody>
          <a:bodyPr wrap="square">
            <a:spAutoFit/>
          </a:bodyPr>
          <a:lstStyle/>
          <a:p>
            <a:r>
              <a:rPr lang="zh-CN" altLang="en-US" sz="2400"/>
              <a:t>（</a:t>
            </a:r>
            <a:r>
              <a:rPr lang="en-US" altLang="zh-CN" sz="2400"/>
              <a:t>2</a:t>
            </a:r>
            <a:r>
              <a:rPr lang="zh-CN" altLang="en-US" sz="2400"/>
              <a:t>）锅炉燃料与空气按一定比例控制混合。</a:t>
            </a:r>
          </a:p>
        </p:txBody>
      </p:sp>
      <p:sp>
        <p:nvSpPr>
          <p:cNvPr id="9" name="文本框 8"/>
          <p:cNvSpPr txBox="1"/>
          <p:nvPr/>
        </p:nvSpPr>
        <p:spPr>
          <a:xfrm>
            <a:off x="1080135" y="5403850"/>
            <a:ext cx="7381240" cy="460375"/>
          </a:xfrm>
          <a:prstGeom prst="rect">
            <a:avLst/>
          </a:prstGeom>
          <a:noFill/>
          <a:ln w="9525">
            <a:noFill/>
          </a:ln>
        </p:spPr>
        <p:txBody>
          <a:bodyPr wrap="square">
            <a:spAutoFit/>
          </a:bodyPr>
          <a:lstStyle/>
          <a:p>
            <a:r>
              <a:rPr lang="zh-CN" altLang="en-US" sz="2400"/>
              <a:t>（</a:t>
            </a:r>
            <a:r>
              <a:rPr lang="en-US" altLang="zh-CN" sz="2400"/>
              <a:t>3</a:t>
            </a:r>
            <a:r>
              <a:rPr lang="zh-CN" altLang="en-US" sz="2400"/>
              <a:t>）现场过程控制仪表微功耗仪表本安防爆仪表。</a:t>
            </a:r>
          </a:p>
        </p:txBody>
      </p:sp>
      <p:sp>
        <p:nvSpPr>
          <p:cNvPr id="10" name="文本框 9"/>
          <p:cNvSpPr txBox="1"/>
          <p:nvPr/>
        </p:nvSpPr>
        <p:spPr>
          <a:xfrm>
            <a:off x="1080135" y="5973445"/>
            <a:ext cx="7080250" cy="460375"/>
          </a:xfrm>
          <a:prstGeom prst="rect">
            <a:avLst/>
          </a:prstGeom>
          <a:noFill/>
          <a:ln w="9525">
            <a:noFill/>
          </a:ln>
        </p:spPr>
        <p:txBody>
          <a:bodyPr wrap="square">
            <a:spAutoFit/>
          </a:bodyPr>
          <a:lstStyle/>
          <a:p>
            <a:r>
              <a:rPr lang="zh-CN" altLang="en-US" sz="2400"/>
              <a:t>（</a:t>
            </a:r>
            <a:r>
              <a:rPr lang="en-US" altLang="zh-CN" sz="2400"/>
              <a:t>4</a:t>
            </a:r>
            <a:r>
              <a:rPr lang="zh-CN" altLang="en-US" sz="2400"/>
              <a:t>）现场过程控制仪表普遍采用可编程控制器。</a:t>
            </a:r>
          </a:p>
        </p:txBody>
      </p:sp>
      <p:sp>
        <p:nvSpPr>
          <p:cNvPr id="12" name="Rectangle 21"/>
          <p:cNvSpPr/>
          <p:nvPr/>
        </p:nvSpPr>
        <p:spPr>
          <a:xfrm>
            <a:off x="8358505" y="4243705"/>
            <a:ext cx="1415415" cy="368935"/>
          </a:xfrm>
          <a:prstGeom prst="rect">
            <a:avLst/>
          </a:prstGeom>
          <a:noFill/>
          <a:ln w="9525">
            <a:noFill/>
          </a:ln>
        </p:spPr>
        <p:txBody>
          <a:bodyPr wrap="square" lIns="0" tIns="0" rIns="0" bIns="0" anchor="t">
            <a:spAutoFit/>
          </a:bodyPr>
          <a:lstStyle/>
          <a:p>
            <a:r>
              <a:rPr lang="zh-CN" altLang="en-US" sz="2400" dirty="0">
                <a:solidFill>
                  <a:srgbClr val="0000FF"/>
                </a:solidFill>
                <a:latin typeface="Comic Sans MS" panose="030F0702030302020204" pitchFamily="66" charset="0"/>
                <a:ea typeface="宋体" panose="02010600030101010101" pitchFamily="2" charset="-122"/>
              </a:rPr>
              <a:t>安全性</a:t>
            </a:r>
          </a:p>
        </p:txBody>
      </p:sp>
      <p:sp>
        <p:nvSpPr>
          <p:cNvPr id="13" name="Rectangle 21"/>
          <p:cNvSpPr/>
          <p:nvPr/>
        </p:nvSpPr>
        <p:spPr>
          <a:xfrm>
            <a:off x="8358505" y="4892675"/>
            <a:ext cx="1415415" cy="368935"/>
          </a:xfrm>
          <a:prstGeom prst="rect">
            <a:avLst/>
          </a:prstGeom>
          <a:noFill/>
          <a:ln w="9525">
            <a:noFill/>
          </a:ln>
        </p:spPr>
        <p:txBody>
          <a:bodyPr wrap="square" lIns="0" tIns="0" rIns="0" bIns="0" anchor="t">
            <a:spAutoFit/>
          </a:bodyPr>
          <a:lstStyle/>
          <a:p>
            <a:r>
              <a:rPr lang="zh-CN" altLang="en-US" sz="2400" dirty="0">
                <a:solidFill>
                  <a:srgbClr val="0000FF"/>
                </a:solidFill>
                <a:latin typeface="Comic Sans MS" panose="030F0702030302020204" pitchFamily="66" charset="0"/>
                <a:ea typeface="宋体" panose="02010600030101010101" pitchFamily="2" charset="-122"/>
              </a:rPr>
              <a:t>经济性</a:t>
            </a:r>
          </a:p>
        </p:txBody>
      </p:sp>
      <p:sp>
        <p:nvSpPr>
          <p:cNvPr id="14" name="Rectangle 21"/>
          <p:cNvSpPr/>
          <p:nvPr/>
        </p:nvSpPr>
        <p:spPr>
          <a:xfrm>
            <a:off x="8358505" y="5495290"/>
            <a:ext cx="2792730" cy="368935"/>
          </a:xfrm>
          <a:prstGeom prst="rect">
            <a:avLst/>
          </a:prstGeom>
          <a:noFill/>
          <a:ln w="9525">
            <a:noFill/>
          </a:ln>
        </p:spPr>
        <p:txBody>
          <a:bodyPr wrap="square" lIns="0" tIns="0" rIns="0" bIns="0" anchor="t">
            <a:spAutoFit/>
          </a:bodyPr>
          <a:lstStyle/>
          <a:p>
            <a:r>
              <a:rPr lang="zh-CN" altLang="en-US" sz="2400" dirty="0">
                <a:solidFill>
                  <a:srgbClr val="0000FF"/>
                </a:solidFill>
                <a:latin typeface="Comic Sans MS" panose="030F0702030302020204" pitchFamily="66" charset="0"/>
                <a:ea typeface="宋体" panose="02010600030101010101" pitchFamily="2" charset="-122"/>
              </a:rPr>
              <a:t>安全性、经济性</a:t>
            </a:r>
          </a:p>
        </p:txBody>
      </p:sp>
      <p:sp>
        <p:nvSpPr>
          <p:cNvPr id="15" name="Rectangle 21"/>
          <p:cNvSpPr/>
          <p:nvPr/>
        </p:nvSpPr>
        <p:spPr>
          <a:xfrm>
            <a:off x="8358505" y="6064885"/>
            <a:ext cx="3204845" cy="368935"/>
          </a:xfrm>
          <a:prstGeom prst="rect">
            <a:avLst/>
          </a:prstGeom>
          <a:noFill/>
          <a:ln w="9525">
            <a:noFill/>
          </a:ln>
        </p:spPr>
        <p:txBody>
          <a:bodyPr wrap="square" lIns="0" tIns="0" rIns="0" bIns="0" anchor="t">
            <a:spAutoFit/>
          </a:bodyPr>
          <a:lstStyle/>
          <a:p>
            <a:r>
              <a:rPr lang="zh-CN" altLang="en-US" sz="2400" dirty="0">
                <a:solidFill>
                  <a:srgbClr val="0000FF"/>
                </a:solidFill>
                <a:latin typeface="Comic Sans MS" panose="030F0702030302020204" pitchFamily="66" charset="0"/>
                <a:ea typeface="宋体" panose="02010600030101010101" pitchFamily="2" charset="-122"/>
              </a:rPr>
              <a:t>可靠性、稳定性</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矩形 34"/>
          <p:cNvSpPr/>
          <p:nvPr/>
        </p:nvSpPr>
        <p:spPr>
          <a:xfrm>
            <a:off x="2152650" y="952500"/>
            <a:ext cx="3817938" cy="52197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5. </a:t>
            </a:r>
            <a:r>
              <a:rPr lang="zh-CN" altLang="en-US" sz="2800" dirty="0">
                <a:latin typeface="Times New Roman" panose="02020603050405020304" pitchFamily="18" charset="0"/>
                <a:ea typeface="宋体" panose="02010600030101010101" pitchFamily="2" charset="-122"/>
              </a:rPr>
              <a:t>仪表之间联络信号</a:t>
            </a:r>
          </a:p>
        </p:txBody>
      </p:sp>
      <p:grpSp>
        <p:nvGrpSpPr>
          <p:cNvPr id="22534" name="组合 1"/>
          <p:cNvGrpSpPr/>
          <p:nvPr/>
        </p:nvGrpSpPr>
        <p:grpSpPr>
          <a:xfrm>
            <a:off x="2135188" y="5402263"/>
            <a:ext cx="6589712" cy="469900"/>
            <a:chOff x="639763" y="4749800"/>
            <a:chExt cx="6589712" cy="469900"/>
          </a:xfrm>
        </p:grpSpPr>
        <p:sp>
          <p:nvSpPr>
            <p:cNvPr id="25606" name="矩形 36"/>
            <p:cNvSpPr/>
            <p:nvPr/>
          </p:nvSpPr>
          <p:spPr>
            <a:xfrm>
              <a:off x="639763" y="4759325"/>
              <a:ext cx="1165860" cy="460375"/>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宋体" panose="02010600030101010101" pitchFamily="2" charset="-122"/>
                </a:rPr>
                <a:t>DDZ-II </a:t>
              </a:r>
            </a:p>
          </p:txBody>
        </p:sp>
        <p:sp>
          <p:nvSpPr>
            <p:cNvPr id="25607" name="Text Box 11"/>
            <p:cNvSpPr txBox="1"/>
            <p:nvPr/>
          </p:nvSpPr>
          <p:spPr>
            <a:xfrm>
              <a:off x="1784350" y="4749800"/>
              <a:ext cx="5445125"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0～10mADC    0 ～2VDC  R=200</a:t>
              </a:r>
              <a:r>
                <a:rPr lang="el-GR" altLang="en-US" sz="2400" dirty="0">
                  <a:latin typeface="Times New Roman" panose="02020603050405020304" pitchFamily="18" charset="0"/>
                  <a:ea typeface="宋体" panose="02010600030101010101" pitchFamily="2" charset="-122"/>
                </a:rPr>
                <a:t>Ω</a:t>
              </a:r>
              <a:endParaRPr lang="el-GR" altLang="en-US" sz="2400" dirty="0">
                <a:latin typeface="Times New Roman" panose="02020603050405020304" pitchFamily="18" charset="0"/>
                <a:ea typeface="Times New Roman" panose="02020603050405020304" pitchFamily="18" charset="0"/>
              </a:endParaRPr>
            </a:p>
          </p:txBody>
        </p:sp>
      </p:grpSp>
      <p:grpSp>
        <p:nvGrpSpPr>
          <p:cNvPr id="25608" name="组合 3"/>
          <p:cNvGrpSpPr/>
          <p:nvPr/>
        </p:nvGrpSpPr>
        <p:grpSpPr>
          <a:xfrm>
            <a:off x="1981200" y="2173288"/>
            <a:ext cx="8229600" cy="2511425"/>
            <a:chOff x="504825" y="1668541"/>
            <a:chExt cx="8229600" cy="2512189"/>
          </a:xfrm>
        </p:grpSpPr>
        <p:grpSp>
          <p:nvGrpSpPr>
            <p:cNvPr id="25609" name="Group 5"/>
            <p:cNvGrpSpPr/>
            <p:nvPr/>
          </p:nvGrpSpPr>
          <p:grpSpPr>
            <a:xfrm>
              <a:off x="504825" y="1668541"/>
              <a:ext cx="8229600" cy="2512188"/>
              <a:chOff x="0" y="327"/>
              <a:chExt cx="5616" cy="1653"/>
            </a:xfrm>
          </p:grpSpPr>
          <p:sp>
            <p:nvSpPr>
              <p:cNvPr id="25610"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25611"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调节器</a:t>
                </a:r>
              </a:p>
            </p:txBody>
          </p:sp>
          <p:sp>
            <p:nvSpPr>
              <p:cNvPr id="25612"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执行器</a:t>
                </a:r>
              </a:p>
            </p:txBody>
          </p:sp>
          <p:sp>
            <p:nvSpPr>
              <p:cNvPr id="25613"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锅炉</a:t>
                </a:r>
              </a:p>
            </p:txBody>
          </p:sp>
          <p:sp>
            <p:nvSpPr>
              <p:cNvPr id="25614"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变送器</a:t>
                </a:r>
              </a:p>
            </p:txBody>
          </p:sp>
          <p:sp>
            <p:nvSpPr>
              <p:cNvPr id="25615"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5616"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5617"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5618"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5619"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5620"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5621"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5622"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5623"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5624" name="Text Box 25"/>
              <p:cNvSpPr txBox="1"/>
              <p:nvPr/>
            </p:nvSpPr>
            <p:spPr>
              <a:xfrm>
                <a:off x="830" y="327"/>
                <a:ext cx="456" cy="344"/>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25625" name="Text Box 26"/>
              <p:cNvSpPr txBox="1"/>
              <p:nvPr/>
            </p:nvSpPr>
            <p:spPr>
              <a:xfrm>
                <a:off x="982" y="1034"/>
                <a:ext cx="457" cy="344"/>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25626" name="Text Box 27"/>
              <p:cNvSpPr txBox="1"/>
              <p:nvPr/>
            </p:nvSpPr>
            <p:spPr>
              <a:xfrm>
                <a:off x="1328" y="327"/>
                <a:ext cx="457" cy="344"/>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25627" name="Text Box 28"/>
              <p:cNvSpPr txBox="1"/>
              <p:nvPr/>
            </p:nvSpPr>
            <p:spPr>
              <a:xfrm>
                <a:off x="5001" y="327"/>
                <a:ext cx="615" cy="30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液位</a:t>
                </a:r>
              </a:p>
            </p:txBody>
          </p:sp>
          <p:sp>
            <p:nvSpPr>
              <p:cNvPr id="25628"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5629" name="Rectangle 31"/>
              <p:cNvSpPr/>
              <p:nvPr/>
            </p:nvSpPr>
            <p:spPr>
              <a:xfrm>
                <a:off x="1400" y="1738"/>
                <a:ext cx="595" cy="242"/>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grpSp>
        <p:sp>
          <p:nvSpPr>
            <p:cNvPr id="25630"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5631" name="Rectangle 31"/>
          <p:cNvSpPr/>
          <p:nvPr/>
        </p:nvSpPr>
        <p:spPr>
          <a:xfrm>
            <a:off x="5708650" y="2298700"/>
            <a:ext cx="872490"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sp>
        <p:nvSpPr>
          <p:cNvPr id="25632" name="Rectangle 31"/>
          <p:cNvSpPr/>
          <p:nvPr/>
        </p:nvSpPr>
        <p:spPr>
          <a:xfrm>
            <a:off x="3876675" y="2587625"/>
            <a:ext cx="872490"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sp>
        <p:nvSpPr>
          <p:cNvPr id="25634" name="Text Box 28"/>
          <p:cNvSpPr txBox="1"/>
          <p:nvPr/>
        </p:nvSpPr>
        <p:spPr>
          <a:xfrm>
            <a:off x="7542213" y="2127250"/>
            <a:ext cx="901700" cy="706755"/>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阀门开度</a:t>
            </a:r>
          </a:p>
        </p:txBody>
      </p:sp>
      <p:sp>
        <p:nvSpPr>
          <p:cNvPr id="25635" name="矩形 35"/>
          <p:cNvSpPr/>
          <p:nvPr/>
        </p:nvSpPr>
        <p:spPr>
          <a:xfrm>
            <a:off x="3719513" y="4813300"/>
            <a:ext cx="4119562"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2  </a:t>
            </a:r>
            <a:r>
              <a:rPr lang="zh-CN" altLang="en-US" sz="2400" dirty="0">
                <a:latin typeface="Times New Roman" panose="02020603050405020304" pitchFamily="18" charset="0"/>
                <a:ea typeface="宋体" panose="02010600030101010101" pitchFamily="2" charset="-122"/>
              </a:rPr>
              <a:t>电动仪表联络信号</a:t>
            </a:r>
          </a:p>
        </p:txBody>
      </p:sp>
      <p:sp>
        <p:nvSpPr>
          <p:cNvPr id="3" name="矩形 38"/>
          <p:cNvSpPr/>
          <p:nvPr/>
        </p:nvSpPr>
        <p:spPr>
          <a:xfrm>
            <a:off x="2135188" y="6007100"/>
            <a:ext cx="7439025" cy="460375"/>
          </a:xfrm>
          <a:prstGeom prst="rect">
            <a:avLst/>
          </a:prstGeom>
          <a:noFill/>
          <a:ln w="9525">
            <a:noFill/>
          </a:ln>
        </p:spPr>
        <p:txBody>
          <a:bodyPr anchor="t">
            <a:spAutoFit/>
          </a:bodyPr>
          <a:lstStyle/>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DDZ-III   </a:t>
            </a:r>
            <a:r>
              <a:rPr lang="en-US" altLang="zh-CN" sz="2400" dirty="0">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4～20mADC   </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 1 ～5VDC  R=250</a:t>
            </a:r>
            <a:r>
              <a:rPr lang="el-GR" altLang="en-US" sz="2400" dirty="0">
                <a:solidFill>
                  <a:srgbClr val="FF0000"/>
                </a:solidFill>
                <a:latin typeface="Times New Roman" panose="02020603050405020304" pitchFamily="18" charset="0"/>
                <a:ea typeface="宋体" panose="02010600030101010101" pitchFamily="2" charset="-122"/>
              </a:rPr>
              <a:t>Ω</a:t>
            </a:r>
            <a:endParaRPr lang="el-GR" altLang="en-US" sz="2400" dirty="0">
              <a:solidFill>
                <a:srgbClr val="FF0000"/>
              </a:solidFill>
              <a:latin typeface="Times New Roman" panose="02020603050405020304" pitchFamily="18" charset="0"/>
              <a:ea typeface="Times New Roman" panose="02020603050405020304" pitchFamily="18" charset="0"/>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
        <p:nvSpPr>
          <p:cNvPr id="2" name="矩形 34"/>
          <p:cNvSpPr/>
          <p:nvPr/>
        </p:nvSpPr>
        <p:spPr>
          <a:xfrm>
            <a:off x="1800225" y="1474470"/>
            <a:ext cx="5932805" cy="52197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电动仪表之间联络信号</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4"/>
          <p:cNvSpPr txBox="1"/>
          <p:nvPr/>
        </p:nvSpPr>
        <p:spPr>
          <a:xfrm>
            <a:off x="2205673" y="4765040"/>
            <a:ext cx="5054600" cy="1014730"/>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FF0000"/>
                </a:solidFill>
                <a:latin typeface="Times New Roman" panose="02020603050405020304" pitchFamily="18" charset="0"/>
                <a:ea typeface="宋体" panose="02010600030101010101" pitchFamily="2" charset="-122"/>
              </a:rPr>
              <a:t>0.2～1.0kg/cm</a:t>
            </a:r>
            <a:r>
              <a:rPr lang="zh-CN" altLang="en-US" sz="2400" baseline="30000" dirty="0">
                <a:solidFill>
                  <a:srgbClr val="FF0000"/>
                </a:solidFill>
                <a:latin typeface="Times New Roman" panose="02020603050405020304" pitchFamily="18" charset="0"/>
                <a:ea typeface="宋体" panose="02010600030101010101" pitchFamily="2" charset="-122"/>
              </a:rPr>
              <a:t>2</a:t>
            </a:r>
            <a:r>
              <a:rPr lang="zh-CN" altLang="en-US" sz="2400" dirty="0">
                <a:solidFill>
                  <a:srgbClr val="FF0000"/>
                </a:solidFill>
                <a:latin typeface="Times New Roman" panose="02020603050405020304" pitchFamily="18" charset="0"/>
                <a:ea typeface="宋体" panose="02010600030101010101" pitchFamily="2" charset="-122"/>
              </a:rPr>
              <a:t> 或 2 0～100kPa。</a:t>
            </a:r>
          </a:p>
          <a:p>
            <a:pPr>
              <a:spcBef>
                <a:spcPct val="50000"/>
              </a:spcBef>
            </a:pPr>
            <a:r>
              <a:rPr lang="zh-CN" altLang="en-US" sz="2400" dirty="0">
                <a:latin typeface="Times New Roman" panose="02020603050405020304" pitchFamily="18" charset="0"/>
                <a:ea typeface="宋体" panose="02010600030101010101" pitchFamily="2" charset="-122"/>
              </a:rPr>
              <a:t>对应电流信号</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20mADC</a:t>
            </a:r>
            <a:r>
              <a:rPr lang="zh-CN" altLang="en-US" sz="2400" dirty="0">
                <a:latin typeface="Times New Roman" panose="02020603050405020304" pitchFamily="18" charset="0"/>
                <a:ea typeface="宋体" panose="02010600030101010101" pitchFamily="2" charset="-122"/>
              </a:rPr>
              <a:t>。</a:t>
            </a:r>
          </a:p>
        </p:txBody>
      </p:sp>
      <p:sp>
        <p:nvSpPr>
          <p:cNvPr id="26658" name="矩形 35"/>
          <p:cNvSpPr/>
          <p:nvPr/>
        </p:nvSpPr>
        <p:spPr>
          <a:xfrm>
            <a:off x="1981200" y="865188"/>
            <a:ext cx="5192713" cy="52197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）气动仪表联络信号</a:t>
            </a:r>
          </a:p>
        </p:txBody>
      </p:sp>
      <p:sp>
        <p:nvSpPr>
          <p:cNvPr id="26660" name="矩形 35"/>
          <p:cNvSpPr/>
          <p:nvPr/>
        </p:nvSpPr>
        <p:spPr>
          <a:xfrm>
            <a:off x="4151948" y="4045903"/>
            <a:ext cx="4119562"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3  </a:t>
            </a:r>
            <a:r>
              <a:rPr lang="zh-CN" altLang="en-US" sz="2400" dirty="0">
                <a:latin typeface="Times New Roman" panose="02020603050405020304" pitchFamily="18" charset="0"/>
                <a:ea typeface="宋体" panose="02010600030101010101" pitchFamily="2" charset="-122"/>
              </a:rPr>
              <a:t>气动仪表联络信号</a:t>
            </a:r>
          </a:p>
        </p:txBody>
      </p:sp>
      <p:grpSp>
        <p:nvGrpSpPr>
          <p:cNvPr id="57" name="组合 56"/>
          <p:cNvGrpSpPr/>
          <p:nvPr/>
        </p:nvGrpSpPr>
        <p:grpSpPr>
          <a:xfrm>
            <a:off x="2205990" y="1501775"/>
            <a:ext cx="8229600" cy="2345055"/>
            <a:chOff x="1348" y="3122"/>
            <a:chExt cx="12960" cy="3693"/>
          </a:xfrm>
        </p:grpSpPr>
        <p:grpSp>
          <p:nvGrpSpPr>
            <p:cNvPr id="26628" name="Group 5"/>
            <p:cNvGrpSpPr/>
            <p:nvPr/>
          </p:nvGrpSpPr>
          <p:grpSpPr>
            <a:xfrm>
              <a:off x="1348" y="3122"/>
              <a:ext cx="12960" cy="3693"/>
              <a:chOff x="0" y="327"/>
              <a:chExt cx="5616" cy="1543"/>
            </a:xfrm>
          </p:grpSpPr>
          <p:sp>
            <p:nvSpPr>
              <p:cNvPr id="26629"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26630" name="Rectangle 7"/>
              <p:cNvSpPr/>
              <p:nvPr/>
            </p:nvSpPr>
            <p:spPr>
              <a:xfrm>
                <a:off x="1679" y="753"/>
                <a:ext cx="711" cy="275"/>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p>
            </p:txBody>
          </p:sp>
          <p:sp>
            <p:nvSpPr>
              <p:cNvPr id="26631" name="Rectangle 8"/>
              <p:cNvSpPr/>
              <p:nvPr/>
            </p:nvSpPr>
            <p:spPr>
              <a:xfrm>
                <a:off x="3491" y="752"/>
                <a:ext cx="912" cy="27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气动执行器</a:t>
                </a:r>
              </a:p>
            </p:txBody>
          </p:sp>
          <p:sp>
            <p:nvSpPr>
              <p:cNvPr id="26632" name="Rectangle 9"/>
              <p:cNvSpPr/>
              <p:nvPr/>
            </p:nvSpPr>
            <p:spPr>
              <a:xfrm>
                <a:off x="4635" y="717"/>
                <a:ext cx="559" cy="297"/>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对象</a:t>
                </a:r>
              </a:p>
            </p:txBody>
          </p:sp>
          <p:sp>
            <p:nvSpPr>
              <p:cNvPr id="26633" name="Rectangle 10"/>
              <p:cNvSpPr/>
              <p:nvPr/>
            </p:nvSpPr>
            <p:spPr>
              <a:xfrm>
                <a:off x="3562" y="1565"/>
                <a:ext cx="841" cy="26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气动变送器</a:t>
                </a:r>
              </a:p>
            </p:txBody>
          </p:sp>
          <p:sp>
            <p:nvSpPr>
              <p:cNvPr id="26634"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6635"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6636" name="Line 13"/>
              <p:cNvSpPr/>
              <p:nvPr/>
            </p:nvSpPr>
            <p:spPr>
              <a:xfrm>
                <a:off x="1439" y="890"/>
                <a:ext cx="240" cy="0"/>
              </a:xfrm>
              <a:prstGeom prst="line">
                <a:avLst/>
              </a:prstGeom>
              <a:ln w="28575" cap="flat" cmpd="sng">
                <a:solidFill>
                  <a:schemeClr val="tx1"/>
                </a:solidFill>
                <a:prstDash val="solid"/>
                <a:round/>
                <a:headEnd type="none" w="med" len="med"/>
                <a:tailEnd type="triangle" w="med" len="med"/>
              </a:ln>
            </p:spPr>
          </p:sp>
          <p:sp>
            <p:nvSpPr>
              <p:cNvPr id="26637" name="Line 14"/>
              <p:cNvSpPr/>
              <p:nvPr/>
            </p:nvSpPr>
            <p:spPr>
              <a:xfrm flipV="1">
                <a:off x="4403" y="866"/>
                <a:ext cx="232" cy="0"/>
              </a:xfrm>
              <a:prstGeom prst="line">
                <a:avLst/>
              </a:prstGeom>
              <a:ln w="28575" cap="flat" cmpd="sng">
                <a:solidFill>
                  <a:schemeClr val="tx1"/>
                </a:solidFill>
                <a:prstDash val="solid"/>
                <a:round/>
                <a:headEnd type="none" w="med" len="med"/>
                <a:tailEnd type="triangle" w="med" len="med"/>
              </a:ln>
            </p:spPr>
          </p:sp>
          <p:sp>
            <p:nvSpPr>
              <p:cNvPr id="26638"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6639"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6640" name="Line 17"/>
              <p:cNvSpPr/>
              <p:nvPr/>
            </p:nvSpPr>
            <p:spPr>
              <a:xfrm flipH="1">
                <a:off x="4403" y="1706"/>
                <a:ext cx="892" cy="0"/>
              </a:xfrm>
              <a:prstGeom prst="line">
                <a:avLst/>
              </a:prstGeom>
              <a:ln w="28575" cap="flat" cmpd="sng">
                <a:solidFill>
                  <a:schemeClr val="tx1"/>
                </a:solidFill>
                <a:prstDash val="solid"/>
                <a:round/>
                <a:headEnd type="none" w="med" len="med"/>
                <a:tailEnd type="triangle" w="med" len="med"/>
              </a:ln>
            </p:spPr>
          </p:sp>
          <p:sp>
            <p:nvSpPr>
              <p:cNvPr id="26641" name="Line 18"/>
              <p:cNvSpPr/>
              <p:nvPr/>
            </p:nvSpPr>
            <p:spPr>
              <a:xfrm flipH="1">
                <a:off x="1337" y="1722"/>
                <a:ext cx="816" cy="0"/>
              </a:xfrm>
              <a:prstGeom prst="line">
                <a:avLst/>
              </a:prstGeom>
              <a:ln w="28575" cap="flat" cmpd="sng">
                <a:solidFill>
                  <a:schemeClr val="tx1"/>
                </a:solidFill>
                <a:prstDash val="solid"/>
                <a:round/>
                <a:headEnd type="none" w="med" len="med"/>
                <a:tailEnd type="none" w="med" len="med"/>
              </a:ln>
            </p:spPr>
          </p:sp>
          <p:sp>
            <p:nvSpPr>
              <p:cNvPr id="26642"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6643" name="Rectangle 20"/>
              <p:cNvSpPr/>
              <p:nvPr/>
            </p:nvSpPr>
            <p:spPr>
              <a:xfrm>
                <a:off x="2570" y="759"/>
                <a:ext cx="761" cy="26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电气转换</a:t>
                </a:r>
              </a:p>
            </p:txBody>
          </p:sp>
          <p:sp>
            <p:nvSpPr>
              <p:cNvPr id="26648" name="Text Box 25"/>
              <p:cNvSpPr txBox="1"/>
              <p:nvPr/>
            </p:nvSpPr>
            <p:spPr>
              <a:xfrm>
                <a:off x="881" y="410"/>
                <a:ext cx="456" cy="343"/>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26649" name="Text Box 26"/>
              <p:cNvSpPr txBox="1"/>
              <p:nvPr/>
            </p:nvSpPr>
            <p:spPr>
              <a:xfrm>
                <a:off x="982" y="1034"/>
                <a:ext cx="457" cy="343"/>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26650" name="Text Box 27"/>
              <p:cNvSpPr txBox="1"/>
              <p:nvPr/>
            </p:nvSpPr>
            <p:spPr>
              <a:xfrm>
                <a:off x="1337" y="410"/>
                <a:ext cx="457" cy="343"/>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26651" name="Text Box 28"/>
              <p:cNvSpPr txBox="1"/>
              <p:nvPr/>
            </p:nvSpPr>
            <p:spPr>
              <a:xfrm>
                <a:off x="5001" y="327"/>
                <a:ext cx="615" cy="303"/>
              </a:xfrm>
              <a:prstGeom prst="rect">
                <a:avLst/>
              </a:prstGeom>
              <a:noFill/>
              <a:ln w="9525">
                <a:noFill/>
              </a:ln>
            </p:spPr>
            <p:txBody>
              <a:bodyPr anchor="t">
                <a:spAutoFit/>
              </a:bodyPr>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26652"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6653" name="Rectangle 30"/>
              <p:cNvSpPr/>
              <p:nvPr/>
            </p:nvSpPr>
            <p:spPr>
              <a:xfrm>
                <a:off x="2067" y="480"/>
                <a:ext cx="752" cy="242"/>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电动信号</a:t>
                </a:r>
              </a:p>
            </p:txBody>
          </p:sp>
          <p:sp>
            <p:nvSpPr>
              <p:cNvPr id="26655" name="Rectangle 32"/>
              <p:cNvSpPr/>
              <p:nvPr/>
            </p:nvSpPr>
            <p:spPr>
              <a:xfrm>
                <a:off x="3176" y="458"/>
                <a:ext cx="752" cy="242"/>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气动信号</a:t>
                </a:r>
              </a:p>
            </p:txBody>
          </p:sp>
        </p:grpSp>
        <p:sp>
          <p:nvSpPr>
            <p:cNvPr id="50" name="Line 14"/>
            <p:cNvSpPr/>
            <p:nvPr/>
          </p:nvSpPr>
          <p:spPr>
            <a:xfrm flipV="1">
              <a:off x="9035" y="4442"/>
              <a:ext cx="369" cy="6"/>
            </a:xfrm>
            <a:prstGeom prst="line">
              <a:avLst/>
            </a:prstGeom>
            <a:ln w="28575" cap="flat" cmpd="sng">
              <a:solidFill>
                <a:schemeClr val="tx1"/>
              </a:solidFill>
              <a:prstDash val="solid"/>
              <a:round/>
              <a:headEnd type="none" w="med" len="med"/>
              <a:tailEnd type="triangle" w="med" len="med"/>
            </a:ln>
          </p:spPr>
        </p:sp>
        <p:sp>
          <p:nvSpPr>
            <p:cNvPr id="51" name="Line 14"/>
            <p:cNvSpPr/>
            <p:nvPr/>
          </p:nvSpPr>
          <p:spPr>
            <a:xfrm flipV="1">
              <a:off x="6910" y="4448"/>
              <a:ext cx="369" cy="6"/>
            </a:xfrm>
            <a:prstGeom prst="line">
              <a:avLst/>
            </a:prstGeom>
            <a:ln w="28575" cap="flat" cmpd="sng">
              <a:solidFill>
                <a:schemeClr val="tx1"/>
              </a:solidFill>
              <a:prstDash val="solid"/>
              <a:round/>
              <a:headEnd type="none" w="med" len="med"/>
              <a:tailEnd type="triangle" w="med" len="med"/>
            </a:ln>
          </p:spPr>
        </p:sp>
        <p:sp>
          <p:nvSpPr>
            <p:cNvPr id="52" name="Rectangle 10"/>
            <p:cNvSpPr/>
            <p:nvPr/>
          </p:nvSpPr>
          <p:spPr>
            <a:xfrm>
              <a:off x="6317" y="6084"/>
              <a:ext cx="1765" cy="62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气电转换</a:t>
              </a:r>
            </a:p>
          </p:txBody>
        </p:sp>
        <p:sp>
          <p:nvSpPr>
            <p:cNvPr id="53" name="Line 17"/>
            <p:cNvSpPr/>
            <p:nvPr/>
          </p:nvSpPr>
          <p:spPr>
            <a:xfrm flipH="1">
              <a:off x="8083" y="6421"/>
              <a:ext cx="1486" cy="15"/>
            </a:xfrm>
            <a:prstGeom prst="line">
              <a:avLst/>
            </a:prstGeom>
            <a:ln w="28575" cap="flat" cmpd="sng">
              <a:solidFill>
                <a:schemeClr val="tx1"/>
              </a:solidFill>
              <a:prstDash val="solid"/>
              <a:round/>
              <a:headEnd type="none" w="med" len="med"/>
              <a:tailEnd type="triangle" w="med" len="med"/>
            </a:ln>
          </p:spPr>
        </p:sp>
        <p:sp>
          <p:nvSpPr>
            <p:cNvPr id="54" name="Rectangle 32"/>
            <p:cNvSpPr/>
            <p:nvPr/>
          </p:nvSpPr>
          <p:spPr>
            <a:xfrm>
              <a:off x="8082" y="5786"/>
              <a:ext cx="1736"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气动信号</a:t>
              </a:r>
            </a:p>
          </p:txBody>
        </p:sp>
        <p:sp>
          <p:nvSpPr>
            <p:cNvPr id="55" name="Rectangle 30"/>
            <p:cNvSpPr/>
            <p:nvPr/>
          </p:nvSpPr>
          <p:spPr>
            <a:xfrm>
              <a:off x="4668" y="5883"/>
              <a:ext cx="1736"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电动信号</a:t>
              </a:r>
            </a:p>
          </p:txBody>
        </p:sp>
        <p:sp>
          <p:nvSpPr>
            <p:cNvPr id="56" name="Rectangle 32"/>
            <p:cNvSpPr/>
            <p:nvPr/>
          </p:nvSpPr>
          <p:spPr>
            <a:xfrm>
              <a:off x="12662" y="3421"/>
              <a:ext cx="1374" cy="580"/>
            </a:xfrm>
            <a:prstGeom prst="rect">
              <a:avLst/>
            </a:prstGeom>
            <a:noFill/>
            <a:ln w="9525">
              <a:noFill/>
            </a:ln>
          </p:spPr>
          <p:txBody>
            <a:bodyPr wrap="none" anchor="t">
              <a:spAutoFit/>
            </a:bodyPr>
            <a:lstStyle/>
            <a:p>
              <a:r>
                <a:rPr lang="zh-CN" altLang="en-US" dirty="0">
                  <a:solidFill>
                    <a:schemeClr val="tx1"/>
                  </a:solidFill>
                  <a:latin typeface="Arial" panose="020B0604020202020204" pitchFamily="34" charset="0"/>
                  <a:ea typeface="宋体" panose="02010600030101010101" pitchFamily="2" charset="-122"/>
                </a:rPr>
                <a:t>被控量</a:t>
              </a:r>
            </a:p>
          </p:txBody>
        </p:sp>
      </p:gr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p:nvPr/>
        </p:nvSpPr>
        <p:spPr>
          <a:xfrm>
            <a:off x="2135188" y="836613"/>
            <a:ext cx="5473700" cy="52197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6. </a:t>
            </a:r>
            <a:r>
              <a:rPr lang="zh-CN" altLang="en-US" sz="2800" dirty="0">
                <a:latin typeface="Times New Roman" panose="02020603050405020304" pitchFamily="18" charset="0"/>
                <a:ea typeface="宋体" panose="02010600030101010101" pitchFamily="2" charset="-122"/>
              </a:rPr>
              <a:t>电信号的传输方式</a:t>
            </a:r>
          </a:p>
        </p:txBody>
      </p:sp>
      <p:sp>
        <p:nvSpPr>
          <p:cNvPr id="27650" name="Text Box 39"/>
          <p:cNvSpPr txBox="1"/>
          <p:nvPr/>
        </p:nvSpPr>
        <p:spPr>
          <a:xfrm>
            <a:off x="1978025" y="1385888"/>
            <a:ext cx="3316288" cy="521970"/>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）电流信号传输</a:t>
            </a:r>
          </a:p>
        </p:txBody>
      </p:sp>
      <p:grpSp>
        <p:nvGrpSpPr>
          <p:cNvPr id="27654" name="组合 32"/>
          <p:cNvGrpSpPr/>
          <p:nvPr/>
        </p:nvGrpSpPr>
        <p:grpSpPr>
          <a:xfrm>
            <a:off x="1771650" y="1908175"/>
            <a:ext cx="8583613" cy="1071563"/>
            <a:chOff x="389" y="3004"/>
            <a:chExt cx="13518" cy="1688"/>
          </a:xfrm>
        </p:grpSpPr>
        <p:sp>
          <p:nvSpPr>
            <p:cNvPr id="27655" name="Rectangle 7"/>
            <p:cNvSpPr/>
            <p:nvPr/>
          </p:nvSpPr>
          <p:spPr>
            <a:xfrm>
              <a:off x="4461"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1</a:t>
              </a:r>
            </a:p>
          </p:txBody>
        </p:sp>
        <p:sp>
          <p:nvSpPr>
            <p:cNvPr id="27656" name="Rectangle 7"/>
            <p:cNvSpPr/>
            <p:nvPr/>
          </p:nvSpPr>
          <p:spPr>
            <a:xfrm>
              <a:off x="799"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变送器</a:t>
              </a:r>
            </a:p>
          </p:txBody>
        </p:sp>
        <p:sp>
          <p:nvSpPr>
            <p:cNvPr id="27657" name="Rectangle 7"/>
            <p:cNvSpPr/>
            <p:nvPr/>
          </p:nvSpPr>
          <p:spPr>
            <a:xfrm>
              <a:off x="6773"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2</a:t>
              </a:r>
            </a:p>
          </p:txBody>
        </p:sp>
        <p:sp>
          <p:nvSpPr>
            <p:cNvPr id="27658" name="Rectangle 7"/>
            <p:cNvSpPr/>
            <p:nvPr/>
          </p:nvSpPr>
          <p:spPr>
            <a:xfrm>
              <a:off x="9164"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显示器</a:t>
              </a:r>
            </a:p>
          </p:txBody>
        </p:sp>
        <p:sp>
          <p:nvSpPr>
            <p:cNvPr id="27659" name="Rectangle 7"/>
            <p:cNvSpPr/>
            <p:nvPr/>
          </p:nvSpPr>
          <p:spPr>
            <a:xfrm>
              <a:off x="11502"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记录仪</a:t>
              </a:r>
            </a:p>
          </p:txBody>
        </p:sp>
        <p:cxnSp>
          <p:nvCxnSpPr>
            <p:cNvPr id="7" name="直接箭头连接符 6"/>
            <p:cNvCxnSpPr/>
            <p:nvPr/>
          </p:nvCxnSpPr>
          <p:spPr>
            <a:xfrm>
              <a:off x="2689" y="3814"/>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352" y="3814"/>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717" y="3832"/>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1054" y="3849"/>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89" y="3867"/>
              <a:ext cx="410"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3392" y="3814"/>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92" y="4672"/>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9" y="387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3839" y="386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69" name="文本框 15"/>
            <p:cNvSpPr txBox="1"/>
            <p:nvPr/>
          </p:nvSpPr>
          <p:spPr>
            <a:xfrm>
              <a:off x="2639" y="3004"/>
              <a:ext cx="1374"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长距离</a:t>
              </a:r>
            </a:p>
          </p:txBody>
        </p:sp>
      </p:grpSp>
      <p:grpSp>
        <p:nvGrpSpPr>
          <p:cNvPr id="27670" name="组合 31"/>
          <p:cNvGrpSpPr/>
          <p:nvPr/>
        </p:nvGrpSpPr>
        <p:grpSpPr>
          <a:xfrm>
            <a:off x="1751013" y="3116263"/>
            <a:ext cx="8583612" cy="1071562"/>
            <a:chOff x="389" y="5253"/>
            <a:chExt cx="13518" cy="1688"/>
          </a:xfrm>
        </p:grpSpPr>
        <p:sp>
          <p:nvSpPr>
            <p:cNvPr id="27671" name="Rectangle 7"/>
            <p:cNvSpPr/>
            <p:nvPr/>
          </p:nvSpPr>
          <p:spPr>
            <a:xfrm>
              <a:off x="4461"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1</a:t>
              </a:r>
            </a:p>
          </p:txBody>
        </p:sp>
        <p:sp>
          <p:nvSpPr>
            <p:cNvPr id="27672" name="Rectangle 7"/>
            <p:cNvSpPr/>
            <p:nvPr/>
          </p:nvSpPr>
          <p:spPr>
            <a:xfrm>
              <a:off x="799"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p>
          </p:txBody>
        </p:sp>
        <p:sp>
          <p:nvSpPr>
            <p:cNvPr id="27673" name="Rectangle 7"/>
            <p:cNvSpPr/>
            <p:nvPr/>
          </p:nvSpPr>
          <p:spPr>
            <a:xfrm>
              <a:off x="6773"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2</a:t>
              </a:r>
            </a:p>
          </p:txBody>
        </p:sp>
        <p:sp>
          <p:nvSpPr>
            <p:cNvPr id="27674" name="Rectangle 7"/>
            <p:cNvSpPr/>
            <p:nvPr/>
          </p:nvSpPr>
          <p:spPr>
            <a:xfrm>
              <a:off x="9164"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显示器</a:t>
              </a:r>
            </a:p>
          </p:txBody>
        </p:sp>
        <p:sp>
          <p:nvSpPr>
            <p:cNvPr id="27675" name="Rectangle 7"/>
            <p:cNvSpPr/>
            <p:nvPr/>
          </p:nvSpPr>
          <p:spPr>
            <a:xfrm>
              <a:off x="11502"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记录仪</a:t>
              </a:r>
            </a:p>
          </p:txBody>
        </p:sp>
        <p:cxnSp>
          <p:nvCxnSpPr>
            <p:cNvPr id="22" name="直接箭头连接符 21"/>
            <p:cNvCxnSpPr/>
            <p:nvPr/>
          </p:nvCxnSpPr>
          <p:spPr>
            <a:xfrm>
              <a:off x="2689" y="6063"/>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52" y="6063"/>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717" y="6081"/>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54" y="6098"/>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89" y="6116"/>
              <a:ext cx="410"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3392" y="6063"/>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1" y="6921"/>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89" y="612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839" y="611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85" name="文本框 30"/>
            <p:cNvSpPr txBox="1"/>
            <p:nvPr/>
          </p:nvSpPr>
          <p:spPr>
            <a:xfrm>
              <a:off x="2639" y="5253"/>
              <a:ext cx="1374"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长距离</a:t>
              </a:r>
            </a:p>
          </p:txBody>
        </p:sp>
      </p:grpSp>
      <p:sp>
        <p:nvSpPr>
          <p:cNvPr id="27686" name="Text Box 39"/>
          <p:cNvSpPr txBox="1"/>
          <p:nvPr/>
        </p:nvSpPr>
        <p:spPr>
          <a:xfrm>
            <a:off x="1751013" y="4408488"/>
            <a:ext cx="1970087" cy="460375"/>
          </a:xfrm>
          <a:prstGeom prst="rect">
            <a:avLst/>
          </a:prstGeom>
          <a:noFill/>
          <a:ln w="9525">
            <a:noFill/>
          </a:ln>
        </p:spPr>
        <p:txBody>
          <a:bodyPr anchor="t">
            <a:spAutoFit/>
          </a:bodyPr>
          <a:lstStyle/>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等效模型</a:t>
            </a:r>
          </a:p>
        </p:txBody>
      </p:sp>
      <p:graphicFrame>
        <p:nvGraphicFramePr>
          <p:cNvPr id="27687" name="对象 98"/>
          <p:cNvGraphicFramePr/>
          <p:nvPr/>
        </p:nvGraphicFramePr>
        <p:xfrm>
          <a:off x="4454525" y="4408488"/>
          <a:ext cx="5041900" cy="1730375"/>
        </p:xfrm>
        <a:graphic>
          <a:graphicData uri="http://schemas.openxmlformats.org/presentationml/2006/ole">
            <mc:AlternateContent xmlns:mc="http://schemas.openxmlformats.org/markup-compatibility/2006">
              <mc:Choice xmlns:v="urn:schemas-microsoft-com:vml" Requires="v">
                <p:oleObj spid="_x0000_s3091" r:id="rId3" imgW="5286375" imgH="2076450" progId="Paint.Picture">
                  <p:embed/>
                </p:oleObj>
              </mc:Choice>
              <mc:Fallback>
                <p:oleObj r:id="rId3" imgW="5286375" imgH="2076450" progId="Paint.Picture">
                  <p:embed/>
                  <p:pic>
                    <p:nvPicPr>
                      <p:cNvPr id="0" name="图片 3076"/>
                      <p:cNvPicPr/>
                      <p:nvPr/>
                    </p:nvPicPr>
                    <p:blipFill>
                      <a:blip r:embed="rId4"/>
                      <a:stretch>
                        <a:fillRect/>
                      </a:stretch>
                    </p:blipFill>
                    <p:spPr>
                      <a:xfrm>
                        <a:off x="4454525" y="4408488"/>
                        <a:ext cx="5041900" cy="1730375"/>
                      </a:xfrm>
                      <a:prstGeom prst="rect">
                        <a:avLst/>
                      </a:prstGeom>
                      <a:noFill/>
                      <a:ln w="38100">
                        <a:noFill/>
                        <a:miter/>
                      </a:ln>
                    </p:spPr>
                  </p:pic>
                </p:oleObj>
              </mc:Fallback>
            </mc:AlternateContent>
          </a:graphicData>
        </a:graphic>
      </p:graphicFrame>
      <p:sp>
        <p:nvSpPr>
          <p:cNvPr id="27688" name="文本框 100"/>
          <p:cNvSpPr txBox="1"/>
          <p:nvPr/>
        </p:nvSpPr>
        <p:spPr>
          <a:xfrm>
            <a:off x="2998788" y="5178425"/>
            <a:ext cx="1357312" cy="398780"/>
          </a:xfrm>
          <a:prstGeom prst="rect">
            <a:avLst/>
          </a:prstGeom>
          <a:noFill/>
          <a:ln w="9525">
            <a:noFill/>
          </a:ln>
        </p:spPr>
        <p:txBody>
          <a:bodyPr anchor="t">
            <a:spAutoFit/>
          </a:bodyPr>
          <a:lstStyle/>
          <a:p>
            <a:r>
              <a:rPr lang="zh-CN" altLang="en-US" sz="2000" dirty="0">
                <a:latin typeface="Arial" panose="020B0604020202020204" pitchFamily="34" charset="0"/>
                <a:ea typeface="宋体" panose="02010600030101010101" pitchFamily="2" charset="-122"/>
              </a:rPr>
              <a:t>发送仪表</a:t>
            </a:r>
          </a:p>
        </p:txBody>
      </p:sp>
      <p:sp>
        <p:nvSpPr>
          <p:cNvPr id="27689" name="文本框 101"/>
          <p:cNvSpPr txBox="1"/>
          <p:nvPr/>
        </p:nvSpPr>
        <p:spPr>
          <a:xfrm>
            <a:off x="9239250" y="5178425"/>
            <a:ext cx="1358900" cy="398780"/>
          </a:xfrm>
          <a:prstGeom prst="rect">
            <a:avLst/>
          </a:prstGeom>
          <a:noFill/>
          <a:ln w="9525">
            <a:noFill/>
          </a:ln>
        </p:spPr>
        <p:txBody>
          <a:bodyPr anchor="t">
            <a:spAutoFit/>
          </a:bodyPr>
          <a:lstStyle/>
          <a:p>
            <a:r>
              <a:rPr lang="zh-CN" altLang="en-US" sz="2000" dirty="0">
                <a:latin typeface="Arial" panose="020B0604020202020204" pitchFamily="34" charset="0"/>
                <a:ea typeface="宋体" panose="02010600030101010101" pitchFamily="2" charset="-122"/>
              </a:rPr>
              <a:t>接收仪表</a:t>
            </a:r>
          </a:p>
        </p:txBody>
      </p:sp>
      <p:sp>
        <p:nvSpPr>
          <p:cNvPr id="27690" name="Text Box 38"/>
          <p:cNvSpPr txBox="1"/>
          <p:nvPr/>
        </p:nvSpPr>
        <p:spPr>
          <a:xfrm>
            <a:off x="5257800" y="6138863"/>
            <a:ext cx="38862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 </a:t>
            </a:r>
            <a:r>
              <a:rPr lang="en-US" altLang="zh-CN" sz="2400" dirty="0">
                <a:latin typeface="Times New Roman" panose="02020603050405020304" pitchFamily="18" charset="0"/>
                <a:ea typeface="宋体" panose="02010600030101010101" pitchFamily="2" charset="-122"/>
              </a:rPr>
              <a:t>4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串联</a:t>
            </a:r>
          </a:p>
        </p:txBody>
      </p:sp>
      <p:graphicFrame>
        <p:nvGraphicFramePr>
          <p:cNvPr id="28705" name="对象 2">
            <a:hlinkClick r:id="" action="ppaction://ole?verb=0"/>
          </p:cNvPr>
          <p:cNvGraphicFramePr>
            <a:graphicFrameLocks noChangeAspect="1"/>
          </p:cNvGraphicFramePr>
          <p:nvPr/>
        </p:nvGraphicFramePr>
        <p:xfrm>
          <a:off x="2254885" y="5728018"/>
          <a:ext cx="1797050" cy="741362"/>
        </p:xfrm>
        <a:graphic>
          <a:graphicData uri="http://schemas.openxmlformats.org/presentationml/2006/ole">
            <mc:AlternateContent xmlns:mc="http://schemas.openxmlformats.org/markup-compatibility/2006">
              <mc:Choice xmlns:v="urn:schemas-microsoft-com:vml" Requires="v">
                <p:oleObj spid="_x0000_s3092" r:id="rId5" imgW="952500" imgH="393700" progId="Equation.KSEE3">
                  <p:embed/>
                </p:oleObj>
              </mc:Choice>
              <mc:Fallback>
                <p:oleObj r:id="rId5" imgW="952500" imgH="393700" progId="Equation.KSEE3">
                  <p:embed/>
                  <p:pic>
                    <p:nvPicPr>
                      <p:cNvPr id="0" name="图片 3077"/>
                      <p:cNvPicPr/>
                      <p:nvPr/>
                    </p:nvPicPr>
                    <p:blipFill>
                      <a:blip r:embed="rId6"/>
                      <a:stretch>
                        <a:fillRect/>
                      </a:stretch>
                    </p:blipFill>
                    <p:spPr>
                      <a:xfrm>
                        <a:off x="2254885" y="5728018"/>
                        <a:ext cx="1797050" cy="741362"/>
                      </a:xfrm>
                      <a:prstGeom prst="rect">
                        <a:avLst/>
                      </a:prstGeom>
                      <a:noFill/>
                      <a:ln w="38100">
                        <a:noFill/>
                        <a:miter/>
                      </a:ln>
                    </p:spPr>
                  </p:pic>
                </p:oleObj>
              </mc:Fallback>
            </mc:AlternateContent>
          </a:graphicData>
        </a:graphic>
      </p:graphicFrame>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REFSHAPE" val="457441044"/>
  <p:tag name="KSO_WM_UNIT_PLACING_PICTURE_USER_VIEWPORT" val="{&quot;height&quot;:3723,&quot;width&quot;:12099}"/>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80,&quot;width&quot;:7485}"/>
</p:tagLst>
</file>

<file path=ppt/tags/tag3.xml><?xml version="1.0" encoding="utf-8"?>
<p:tagLst xmlns:a="http://schemas.openxmlformats.org/drawingml/2006/main" xmlns:r="http://schemas.openxmlformats.org/officeDocument/2006/relationships" xmlns:p="http://schemas.openxmlformats.org/presentationml/2006/main">
  <p:tag name="REFSHAPE" val="297405404"/>
  <p:tag name="KSO_WM_UNIT_PLACING_PICTURE_USER_VIEWPORT" val="{&quot;height&quot;:21600,&quot;width&quot;:1620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82,&quot;width&quot;:6334}"/>
</p:tagLst>
</file>

<file path=ppt/tags/tag5.xml><?xml version="1.0" encoding="utf-8"?>
<p:tagLst xmlns:a="http://schemas.openxmlformats.org/drawingml/2006/main" xmlns:r="http://schemas.openxmlformats.org/officeDocument/2006/relationships" xmlns:p="http://schemas.openxmlformats.org/presentationml/2006/main">
  <p:tag name="REFSHAPE" val="329270676"/>
  <p:tag name="KSO_WM_UNIT_PLACING_PICTURE_USER_VIEWPORT" val="{&quot;height&quot;:3828,&quot;width&quot;:4714}"/>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2099</Words>
  <Application>Microsoft Office PowerPoint</Application>
  <PresentationFormat>宽屏</PresentationFormat>
  <Paragraphs>369</Paragraphs>
  <Slides>28</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37" baseType="lpstr">
      <vt:lpstr>宋体</vt:lpstr>
      <vt:lpstr>Arial</vt:lpstr>
      <vt:lpstr>Calibri</vt:lpstr>
      <vt:lpstr>Comic Sans MS</vt:lpstr>
      <vt:lpstr>Times New Roman</vt:lpstr>
      <vt:lpstr>默认设计模板</vt:lpstr>
      <vt:lpstr>Equation.KSEE3</vt:lpstr>
      <vt:lpstr>Bitmap Image</vt:lpstr>
      <vt:lpstr>Equation.DSMT4</vt:lpstr>
      <vt:lpstr>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
  <cp:lastModifiedBy>陈 若愚</cp:lastModifiedBy>
  <cp:revision>106</cp:revision>
  <dcterms:created xsi:type="dcterms:W3CDTF">2018-02-23T07:03:00Z</dcterms:created>
  <dcterms:modified xsi:type="dcterms:W3CDTF">2020-06-13T09:42:25Z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