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626" r:id="rId2"/>
    <p:sldId id="735" r:id="rId3"/>
    <p:sldId id="307" r:id="rId4"/>
    <p:sldId id="692" r:id="rId5"/>
    <p:sldId id="458" r:id="rId6"/>
    <p:sldId id="734" r:id="rId7"/>
    <p:sldId id="803" r:id="rId8"/>
    <p:sldId id="459" r:id="rId9"/>
    <p:sldId id="887" r:id="rId10"/>
    <p:sldId id="888" r:id="rId11"/>
    <p:sldId id="589" r:id="rId12"/>
    <p:sldId id="590" r:id="rId13"/>
    <p:sldId id="628" r:id="rId14"/>
    <p:sldId id="461" r:id="rId15"/>
    <p:sldId id="465" r:id="rId16"/>
    <p:sldId id="581" r:id="rId17"/>
    <p:sldId id="475" r:id="rId18"/>
    <p:sldId id="854" r:id="rId19"/>
    <p:sldId id="476" r:id="rId20"/>
    <p:sldId id="889" r:id="rId21"/>
    <p:sldId id="505" r:id="rId22"/>
    <p:sldId id="582" r:id="rId23"/>
    <p:sldId id="777" r:id="rId24"/>
    <p:sldId id="479" r:id="rId25"/>
    <p:sldId id="778" r:id="rId26"/>
    <p:sldId id="480" r:id="rId27"/>
    <p:sldId id="481" r:id="rId28"/>
    <p:sldId id="482" r:id="rId29"/>
    <p:sldId id="483" r:id="rId30"/>
    <p:sldId id="805" r:id="rId31"/>
    <p:sldId id="511" r:id="rId32"/>
    <p:sldId id="583" r:id="rId33"/>
    <p:sldId id="584" r:id="rId34"/>
    <p:sldId id="806" r:id="rId35"/>
    <p:sldId id="586" r:id="rId36"/>
    <p:sldId id="677" r:id="rId37"/>
    <p:sldId id="808" r:id="rId38"/>
    <p:sldId id="587" r:id="rId39"/>
    <p:sldId id="674" r:id="rId40"/>
    <p:sldId id="588" r:id="rId41"/>
    <p:sldId id="513" r:id="rId42"/>
    <p:sldId id="514" r:id="rId43"/>
    <p:sldId id="846" r:id="rId44"/>
    <p:sldId id="517" r:id="rId45"/>
    <p:sldId id="891" r:id="rId46"/>
    <p:sldId id="675" r:id="rId47"/>
    <p:sldId id="847" r:id="rId48"/>
    <p:sldId id="519" r:id="rId49"/>
    <p:sldId id="676" r:id="rId50"/>
    <p:sldId id="490" r:id="rId51"/>
    <p:sldId id="510" r:id="rId5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993300"/>
    <a:srgbClr val="99CCFF"/>
    <a:srgbClr val="3366FF"/>
    <a:srgbClr val="33CCCC"/>
    <a:srgbClr val="FFFF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9" d="100"/>
          <a:sy n="79" d="100"/>
        </p:scale>
        <p:origin x="108" y="732"/>
      </p:cViewPr>
      <p:guideLst>
        <p:guide orient="horz" pos="2229"/>
        <p:guide pos="2880"/>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0.wmf"/><Relationship Id="rId5" Type="http://schemas.openxmlformats.org/officeDocument/2006/relationships/image" Target="../media/image41.wmf"/><Relationship Id="rId4"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2020/6/13</a:t>
            </a:fld>
            <a:endParaRPr lang="zh-CN" altLang="en-US" strike="noStrike" noProof="1"/>
          </a:p>
        </p:txBody>
      </p:sp>
      <p:sp>
        <p:nvSpPr>
          <p:cNvPr id="205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1950" y="260350"/>
            <a:ext cx="2057400" cy="55610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539750" y="260350"/>
            <a:ext cx="6052930" cy="55610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539750" y="1628775"/>
            <a:ext cx="4032504" cy="4192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36846" y="1628775"/>
            <a:ext cx="4032504" cy="4192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4038600" y="457201"/>
            <a:ext cx="4477941"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图片1"/>
          <p:cNvPicPr>
            <a:picLocks noChangeAspect="1"/>
          </p:cNvPicPr>
          <p:nvPr userDrawn="1"/>
        </p:nvPicPr>
        <p:blipFill>
          <a:blip r:embed="rId13">
            <a:lum bright="12000"/>
          </a:blip>
          <a:srcRect t="22249" b="6903"/>
          <a:stretch>
            <a:fillRect/>
          </a:stretch>
        </p:blipFill>
        <p:spPr>
          <a:xfrm>
            <a:off x="0" y="476250"/>
            <a:ext cx="9144000" cy="5976938"/>
          </a:xfrm>
          <a:prstGeom prst="rect">
            <a:avLst/>
          </a:prstGeom>
          <a:noFill/>
          <a:ln w="9525">
            <a:noFill/>
          </a:ln>
        </p:spPr>
      </p:pic>
      <p:grpSp>
        <p:nvGrpSpPr>
          <p:cNvPr id="1027" name="Text Box 3"/>
          <p:cNvGrpSpPr/>
          <p:nvPr userDrawn="1"/>
        </p:nvGrpSpPr>
        <p:grpSpPr>
          <a:xfrm>
            <a:off x="-3175" y="-3175"/>
            <a:ext cx="9153525" cy="709613"/>
            <a:chOff x="0" y="0"/>
            <a:chExt cx="5768" cy="449"/>
          </a:xfrm>
        </p:grpSpPr>
        <p:pic>
          <p:nvPicPr>
            <p:cNvPr id="1028" name="Text Box 3"/>
            <p:cNvPicPr/>
            <p:nvPr/>
          </p:nvPicPr>
          <p:blipFill>
            <a:blip r:embed="rId14"/>
            <a:stretch>
              <a:fillRect/>
            </a:stretch>
          </p:blipFill>
          <p:spPr>
            <a:xfrm>
              <a:off x="0" y="0"/>
              <a:ext cx="5768" cy="449"/>
            </a:xfrm>
            <a:prstGeom prst="rect">
              <a:avLst/>
            </a:prstGeom>
            <a:noFill/>
            <a:ln w="9525">
              <a:noFill/>
            </a:ln>
          </p:spPr>
        </p:pic>
        <p:sp>
          <p:nvSpPr>
            <p:cNvPr id="2" name="文本框 1028"/>
            <p:cNvSpPr txBox="1">
              <a:spLocks noChangeArrowheads="1"/>
            </p:cNvSpPr>
            <p:nvPr/>
          </p:nvSpPr>
          <p:spPr bwMode="auto">
            <a:xfrm>
              <a:off x="4" y="4"/>
              <a:ext cx="5760" cy="442"/>
            </a:xfrm>
            <a:prstGeom prst="rect">
              <a:avLst/>
            </a:prstGeom>
            <a:noFill/>
            <a:ln>
              <a:noFill/>
            </a:ln>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sp>
        <p:nvSpPr>
          <p:cNvPr id="1030" name="Rectangle 4"/>
          <p:cNvSpPr>
            <a:spLocks noGrp="1"/>
          </p:cNvSpPr>
          <p:nvPr>
            <p:ph type="body"/>
          </p:nvPr>
        </p:nvSpPr>
        <p:spPr>
          <a:xfrm>
            <a:off x="539750" y="1628775"/>
            <a:ext cx="8229600" cy="4192588"/>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31" name="Line 5"/>
          <p:cNvSpPr>
            <a:spLocks noChangeShapeType="1"/>
          </p:cNvSpPr>
          <p:nvPr/>
        </p:nvSpPr>
        <p:spPr bwMode="auto">
          <a:xfrm>
            <a:off x="0" y="6858000"/>
            <a:ext cx="9144000" cy="0"/>
          </a:xfrm>
          <a:prstGeom prst="line">
            <a:avLst/>
          </a:prstGeom>
          <a:noFill/>
          <a:ln w="3175">
            <a:solidFill>
              <a:schemeClr val="bg1"/>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Line 6"/>
          <p:cNvSpPr>
            <a:spLocks noChangeShapeType="1"/>
          </p:cNvSpPr>
          <p:nvPr/>
        </p:nvSpPr>
        <p:spPr bwMode="auto">
          <a:xfrm>
            <a:off x="0" y="0"/>
            <a:ext cx="9144000" cy="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Line 7"/>
          <p:cNvSpPr>
            <a:spLocks noChangeShapeType="1"/>
          </p:cNvSpPr>
          <p:nvPr/>
        </p:nvSpPr>
        <p:spPr bwMode="auto">
          <a:xfrm>
            <a:off x="0" y="6851650"/>
            <a:ext cx="9144000" cy="635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8"/>
          <p:cNvSpPr>
            <a:spLocks noChangeShapeType="1"/>
          </p:cNvSpPr>
          <p:nvPr/>
        </p:nvSpPr>
        <p:spPr bwMode="auto">
          <a:xfrm>
            <a:off x="-26987" y="765175"/>
            <a:ext cx="9170988" cy="0"/>
          </a:xfrm>
          <a:prstGeom prst="line">
            <a:avLst/>
          </a:prstGeom>
          <a:noFill/>
          <a:ln w="101600">
            <a:solidFill>
              <a:srgbClr val="FFCC00">
                <a:alpha val="67842"/>
              </a:srgbClr>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9"/>
          <p:cNvSpPr>
            <a:spLocks noChangeShapeType="1"/>
          </p:cNvSpPr>
          <p:nvPr/>
        </p:nvSpPr>
        <p:spPr bwMode="auto">
          <a:xfrm flipV="1">
            <a:off x="-26987" y="692150"/>
            <a:ext cx="9170988" cy="1588"/>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Rectangle 10"/>
          <p:cNvSpPr>
            <a:spLocks noGrp="1"/>
          </p:cNvSpPr>
          <p:nvPr>
            <p:ph type="title"/>
          </p:nvPr>
        </p:nvSpPr>
        <p:spPr>
          <a:xfrm>
            <a:off x="1258888" y="260350"/>
            <a:ext cx="6192837" cy="358775"/>
          </a:xfrm>
          <a:prstGeom prst="rect">
            <a:avLst/>
          </a:prstGeom>
          <a:gradFill rotWithShape="1">
            <a:gsLst>
              <a:gs pos="0">
                <a:srgbClr val="3399FF"/>
              </a:gs>
              <a:gs pos="100000">
                <a:srgbClr val="0000FF"/>
              </a:gs>
            </a:gsLst>
            <a:lin ang="5400000" scaled="1"/>
            <a:tileRect/>
          </a:gradFill>
          <a:ln w="9525">
            <a:noFill/>
          </a:ln>
        </p:spPr>
        <p:txBody>
          <a:bodyPr anchor="ctr"/>
          <a:lstStyle/>
          <a:p>
            <a:pPr lvl="0"/>
            <a:r>
              <a:rPr lang="zh-CN" altLang="en-US" dirty="0"/>
              <a:t>单击此处编辑母版标题样式</a:t>
            </a:r>
          </a:p>
        </p:txBody>
      </p:sp>
      <p:grpSp>
        <p:nvGrpSpPr>
          <p:cNvPr id="1037" name="Group 11"/>
          <p:cNvGrpSpPr/>
          <p:nvPr userDrawn="1"/>
        </p:nvGrpSpPr>
        <p:grpSpPr>
          <a:xfrm>
            <a:off x="-61912" y="1196975"/>
            <a:ext cx="9205912" cy="647700"/>
            <a:chOff x="0" y="0"/>
            <a:chExt cx="5805" cy="408"/>
          </a:xfrm>
        </p:grpSpPr>
        <p:sp>
          <p:nvSpPr>
            <p:cNvPr id="1038" name="Line 1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Line 1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Line 1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Line 1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Line 1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43" name="Line 17"/>
          <p:cNvSpPr>
            <a:spLocks noChangeShapeType="1"/>
          </p:cNvSpPr>
          <p:nvPr/>
        </p:nvSpPr>
        <p:spPr bwMode="auto">
          <a:xfrm>
            <a:off x="34925" y="2205038"/>
            <a:ext cx="914400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Line 18"/>
          <p:cNvSpPr>
            <a:spLocks noChangeShapeType="1"/>
          </p:cNvSpPr>
          <p:nvPr/>
        </p:nvSpPr>
        <p:spPr bwMode="auto">
          <a:xfrm>
            <a:off x="-26987" y="2708275"/>
            <a:ext cx="9134475"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5" name="Group 19"/>
          <p:cNvGrpSpPr/>
          <p:nvPr userDrawn="1"/>
        </p:nvGrpSpPr>
        <p:grpSpPr>
          <a:xfrm>
            <a:off x="-26987" y="2925763"/>
            <a:ext cx="9205912" cy="647700"/>
            <a:chOff x="0" y="0"/>
            <a:chExt cx="5805" cy="408"/>
          </a:xfrm>
        </p:grpSpPr>
        <p:sp>
          <p:nvSpPr>
            <p:cNvPr id="1046" name="Line 20"/>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Line 21"/>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Line 22"/>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Line 23"/>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Line 24"/>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1" name="Group 25"/>
          <p:cNvGrpSpPr/>
          <p:nvPr userDrawn="1"/>
        </p:nvGrpSpPr>
        <p:grpSpPr>
          <a:xfrm>
            <a:off x="-25400" y="3789363"/>
            <a:ext cx="9205913" cy="647700"/>
            <a:chOff x="0" y="0"/>
            <a:chExt cx="5805" cy="408"/>
          </a:xfrm>
        </p:grpSpPr>
        <p:sp>
          <p:nvSpPr>
            <p:cNvPr id="1052" name="Line 26"/>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Line 27"/>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Line 28"/>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Line 29"/>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Line 30"/>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7" name="Group 31"/>
          <p:cNvGrpSpPr/>
          <p:nvPr userDrawn="1"/>
        </p:nvGrpSpPr>
        <p:grpSpPr>
          <a:xfrm>
            <a:off x="-25400" y="5013325"/>
            <a:ext cx="9205913" cy="647700"/>
            <a:chOff x="0" y="0"/>
            <a:chExt cx="5805" cy="408"/>
          </a:xfrm>
        </p:grpSpPr>
        <p:sp>
          <p:nvSpPr>
            <p:cNvPr id="1058" name="Line 3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Line 3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Line 3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Line 3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Line 3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63" name="Group 37"/>
          <p:cNvGrpSpPr/>
          <p:nvPr userDrawn="1"/>
        </p:nvGrpSpPr>
        <p:grpSpPr>
          <a:xfrm>
            <a:off x="-61912" y="5661025"/>
            <a:ext cx="9205912" cy="647700"/>
            <a:chOff x="0" y="0"/>
            <a:chExt cx="5805" cy="408"/>
          </a:xfrm>
        </p:grpSpPr>
        <p:sp>
          <p:nvSpPr>
            <p:cNvPr id="1064" name="Line 38"/>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Line 39"/>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Line 40"/>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7" name="Line 41"/>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Line 42"/>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1069" name="Picture 43" descr="banner01"/>
          <p:cNvPicPr>
            <a:picLocks noChangeAspect="1"/>
          </p:cNvPicPr>
          <p:nvPr userDrawn="1"/>
        </p:nvPicPr>
        <p:blipFill>
          <a:blip r:embed="rId15">
            <a:lum bright="92001" contrast="41999"/>
          </a:blip>
          <a:srcRect l="2313" t="-11906" r="80125"/>
          <a:stretch>
            <a:fillRect/>
          </a:stretch>
        </p:blipFill>
        <p:spPr>
          <a:xfrm>
            <a:off x="0" y="5178425"/>
            <a:ext cx="1547813" cy="11858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hf sldNum="0" hdr="0" ftr="0" dt="0"/>
  <p:txStyles>
    <p:title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1.bin"/><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2.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6.emf"/></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8.wmf"/></Relationships>
</file>

<file path=ppt/slides/_rels/slide4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8.bin"/><Relationship Id="rId5" Type="http://schemas.openxmlformats.org/officeDocument/2006/relationships/oleObject" Target="../embeddings/oleObject17.bin"/><Relationship Id="rId10" Type="http://schemas.openxmlformats.org/officeDocument/2006/relationships/oleObject" Target="../embeddings/oleObject20.bin"/><Relationship Id="rId4" Type="http://schemas.openxmlformats.org/officeDocument/2006/relationships/image" Target="../media/image40.wmf"/><Relationship Id="rId9" Type="http://schemas.openxmlformats.org/officeDocument/2006/relationships/image" Target="../media/image42.wmf"/></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1.wmf"/><Relationship Id="rId3" Type="http://schemas.openxmlformats.org/officeDocument/2006/relationships/oleObject" Target="../embeddings/oleObject21.bin"/><Relationship Id="rId7" Type="http://schemas.openxmlformats.org/officeDocument/2006/relationships/image" Target="../media/image45.wmf"/><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23.bin"/><Relationship Id="rId11" Type="http://schemas.openxmlformats.org/officeDocument/2006/relationships/image" Target="../media/image42.wmf"/><Relationship Id="rId5" Type="http://schemas.openxmlformats.org/officeDocument/2006/relationships/oleObject" Target="../embeddings/oleObject22.bin"/><Relationship Id="rId10" Type="http://schemas.openxmlformats.org/officeDocument/2006/relationships/oleObject" Target="../embeddings/oleObject25.bin"/><Relationship Id="rId4" Type="http://schemas.openxmlformats.org/officeDocument/2006/relationships/image" Target="../media/image40.wmf"/><Relationship Id="rId9" Type="http://schemas.openxmlformats.org/officeDocument/2006/relationships/image" Target="../media/image46.wmf"/></Relationships>
</file>

<file path=ppt/slides/_rels/slide4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8.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2"/>
          <p:cNvSpPr txBox="1"/>
          <p:nvPr/>
        </p:nvSpPr>
        <p:spPr>
          <a:xfrm>
            <a:off x="7918450" y="922338"/>
            <a:ext cx="1322388" cy="455612"/>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过程量</a:t>
            </a:r>
          </a:p>
        </p:txBody>
      </p:sp>
      <p:grpSp>
        <p:nvGrpSpPr>
          <p:cNvPr id="3074" name="Group 3"/>
          <p:cNvGrpSpPr/>
          <p:nvPr/>
        </p:nvGrpSpPr>
        <p:grpSpPr>
          <a:xfrm>
            <a:off x="128588" y="993775"/>
            <a:ext cx="8970962" cy="2435225"/>
            <a:chOff x="97" y="0"/>
            <a:chExt cx="5183" cy="1536"/>
          </a:xfrm>
        </p:grpSpPr>
        <p:sp>
          <p:nvSpPr>
            <p:cNvPr id="3075" name="Rectangle 4"/>
            <p:cNvSpPr/>
            <p:nvPr/>
          </p:nvSpPr>
          <p:spPr>
            <a:xfrm>
              <a:off x="97" y="384"/>
              <a:ext cx="719"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3076" name="Rectangle 5"/>
            <p:cNvSpPr/>
            <p:nvPr/>
          </p:nvSpPr>
          <p:spPr>
            <a:xfrm>
              <a:off x="1632" y="384"/>
              <a:ext cx="816"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调节器</a:t>
              </a:r>
            </a:p>
          </p:txBody>
        </p:sp>
        <p:sp>
          <p:nvSpPr>
            <p:cNvPr id="3077" name="Rectangle 6"/>
            <p:cNvSpPr/>
            <p:nvPr/>
          </p:nvSpPr>
          <p:spPr>
            <a:xfrm>
              <a:off x="2784" y="384"/>
              <a:ext cx="912"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执行器</a:t>
              </a:r>
            </a:p>
          </p:txBody>
        </p:sp>
        <p:sp>
          <p:nvSpPr>
            <p:cNvPr id="3078" name="Rectangle 7"/>
            <p:cNvSpPr/>
            <p:nvPr/>
          </p:nvSpPr>
          <p:spPr>
            <a:xfrm>
              <a:off x="4032" y="384"/>
              <a:ext cx="8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对象</a:t>
              </a:r>
            </a:p>
          </p:txBody>
        </p:sp>
        <p:sp>
          <p:nvSpPr>
            <p:cNvPr id="3079" name="Rectangle 8"/>
            <p:cNvSpPr/>
            <p:nvPr/>
          </p:nvSpPr>
          <p:spPr>
            <a:xfrm>
              <a:off x="2592" y="1152"/>
              <a:ext cx="1104" cy="38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变送器</a:t>
              </a:r>
            </a:p>
          </p:txBody>
        </p:sp>
        <p:sp>
          <p:nvSpPr>
            <p:cNvPr id="3080" name="AutoShape 9"/>
            <p:cNvSpPr/>
            <p:nvPr/>
          </p:nvSpPr>
          <p:spPr>
            <a:xfrm>
              <a:off x="1152" y="480"/>
              <a:ext cx="192"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81" name="Line 10"/>
            <p:cNvSpPr/>
            <p:nvPr/>
          </p:nvSpPr>
          <p:spPr>
            <a:xfrm>
              <a:off x="816" y="576"/>
              <a:ext cx="336" cy="0"/>
            </a:xfrm>
            <a:prstGeom prst="line">
              <a:avLst/>
            </a:prstGeom>
            <a:ln w="28575" cap="flat" cmpd="sng">
              <a:solidFill>
                <a:schemeClr val="tx1"/>
              </a:solidFill>
              <a:prstDash val="solid"/>
              <a:round/>
              <a:headEnd type="none" w="med" len="med"/>
              <a:tailEnd type="triangle" w="med" len="med"/>
            </a:ln>
          </p:spPr>
        </p:sp>
        <p:sp>
          <p:nvSpPr>
            <p:cNvPr id="3082" name="Line 11"/>
            <p:cNvSpPr/>
            <p:nvPr/>
          </p:nvSpPr>
          <p:spPr>
            <a:xfrm>
              <a:off x="1344" y="576"/>
              <a:ext cx="288" cy="0"/>
            </a:xfrm>
            <a:prstGeom prst="line">
              <a:avLst/>
            </a:prstGeom>
            <a:ln w="28575" cap="flat" cmpd="sng">
              <a:solidFill>
                <a:schemeClr val="tx1"/>
              </a:solidFill>
              <a:prstDash val="solid"/>
              <a:round/>
              <a:headEnd type="none" w="med" len="med"/>
              <a:tailEnd type="triangle" w="med" len="med"/>
            </a:ln>
          </p:spPr>
        </p:sp>
        <p:sp>
          <p:nvSpPr>
            <p:cNvPr id="3083" name="Line 12"/>
            <p:cNvSpPr/>
            <p:nvPr/>
          </p:nvSpPr>
          <p:spPr>
            <a:xfrm>
              <a:off x="2448" y="528"/>
              <a:ext cx="336" cy="0"/>
            </a:xfrm>
            <a:prstGeom prst="line">
              <a:avLst/>
            </a:prstGeom>
            <a:ln w="28575" cap="flat" cmpd="sng">
              <a:solidFill>
                <a:schemeClr val="tx1"/>
              </a:solidFill>
              <a:prstDash val="solid"/>
              <a:round/>
              <a:headEnd type="none" w="med" len="med"/>
              <a:tailEnd type="triangle" w="med" len="med"/>
            </a:ln>
          </p:spPr>
        </p:sp>
        <p:sp>
          <p:nvSpPr>
            <p:cNvPr id="3084" name="Line 13"/>
            <p:cNvSpPr/>
            <p:nvPr/>
          </p:nvSpPr>
          <p:spPr>
            <a:xfrm>
              <a:off x="3696" y="528"/>
              <a:ext cx="336" cy="0"/>
            </a:xfrm>
            <a:prstGeom prst="line">
              <a:avLst/>
            </a:prstGeom>
            <a:ln w="28575" cap="flat" cmpd="sng">
              <a:solidFill>
                <a:schemeClr val="tx1"/>
              </a:solidFill>
              <a:prstDash val="solid"/>
              <a:round/>
              <a:headEnd type="none" w="med" len="med"/>
              <a:tailEnd type="triangle" w="med" len="med"/>
            </a:ln>
          </p:spPr>
        </p:sp>
        <p:sp>
          <p:nvSpPr>
            <p:cNvPr id="3085" name="Line 14"/>
            <p:cNvSpPr/>
            <p:nvPr/>
          </p:nvSpPr>
          <p:spPr>
            <a:xfrm>
              <a:off x="4896" y="528"/>
              <a:ext cx="384" cy="0"/>
            </a:xfrm>
            <a:prstGeom prst="line">
              <a:avLst/>
            </a:prstGeom>
            <a:ln w="28575" cap="flat" cmpd="sng">
              <a:solidFill>
                <a:schemeClr val="tx1"/>
              </a:solidFill>
              <a:prstDash val="solid"/>
              <a:round/>
              <a:headEnd type="none" w="med" len="med"/>
              <a:tailEnd type="triangle" w="med" len="med"/>
            </a:ln>
          </p:spPr>
        </p:sp>
        <p:sp>
          <p:nvSpPr>
            <p:cNvPr id="3086" name="Line 15"/>
            <p:cNvSpPr/>
            <p:nvPr/>
          </p:nvSpPr>
          <p:spPr>
            <a:xfrm>
              <a:off x="5040" y="528"/>
              <a:ext cx="0" cy="864"/>
            </a:xfrm>
            <a:prstGeom prst="line">
              <a:avLst/>
            </a:prstGeom>
            <a:ln w="28575" cap="flat" cmpd="sng">
              <a:solidFill>
                <a:schemeClr val="tx1"/>
              </a:solidFill>
              <a:prstDash val="solid"/>
              <a:round/>
              <a:headEnd type="none" w="med" len="med"/>
              <a:tailEnd type="none" w="med" len="med"/>
            </a:ln>
          </p:spPr>
        </p:sp>
        <p:sp>
          <p:nvSpPr>
            <p:cNvPr id="3087" name="Line 16"/>
            <p:cNvSpPr/>
            <p:nvPr/>
          </p:nvSpPr>
          <p:spPr>
            <a:xfrm flipH="1">
              <a:off x="3696" y="1392"/>
              <a:ext cx="1344" cy="0"/>
            </a:xfrm>
            <a:prstGeom prst="line">
              <a:avLst/>
            </a:prstGeom>
            <a:ln w="28575" cap="flat" cmpd="sng">
              <a:solidFill>
                <a:schemeClr val="tx1"/>
              </a:solidFill>
              <a:prstDash val="solid"/>
              <a:round/>
              <a:headEnd type="none" w="med" len="med"/>
              <a:tailEnd type="triangle" w="med" len="med"/>
            </a:ln>
          </p:spPr>
        </p:sp>
        <p:sp>
          <p:nvSpPr>
            <p:cNvPr id="3088" name="Line 17"/>
            <p:cNvSpPr/>
            <p:nvPr/>
          </p:nvSpPr>
          <p:spPr>
            <a:xfrm flipH="1">
              <a:off x="1248" y="1392"/>
              <a:ext cx="1344" cy="0"/>
            </a:xfrm>
            <a:prstGeom prst="line">
              <a:avLst/>
            </a:prstGeom>
            <a:ln w="28575" cap="flat" cmpd="sng">
              <a:solidFill>
                <a:schemeClr val="tx1"/>
              </a:solidFill>
              <a:prstDash val="solid"/>
              <a:round/>
              <a:headEnd type="none" w="med" len="med"/>
              <a:tailEnd type="none" w="med" len="med"/>
            </a:ln>
          </p:spPr>
        </p:sp>
        <p:sp>
          <p:nvSpPr>
            <p:cNvPr id="3089" name="Text Box 18"/>
            <p:cNvSpPr txBox="1"/>
            <p:nvPr/>
          </p:nvSpPr>
          <p:spPr>
            <a:xfrm>
              <a:off x="816" y="96"/>
              <a:ext cx="432"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3090" name="Text Box 19"/>
            <p:cNvSpPr txBox="1"/>
            <p:nvPr/>
          </p:nvSpPr>
          <p:spPr>
            <a:xfrm>
              <a:off x="912" y="720"/>
              <a:ext cx="432"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3091" name="Text Box 20"/>
            <p:cNvSpPr txBox="1"/>
            <p:nvPr/>
          </p:nvSpPr>
          <p:spPr>
            <a:xfrm>
              <a:off x="1248" y="96"/>
              <a:ext cx="432"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3092" name="Line 21"/>
            <p:cNvSpPr/>
            <p:nvPr/>
          </p:nvSpPr>
          <p:spPr>
            <a:xfrm flipV="1">
              <a:off x="1248" y="672"/>
              <a:ext cx="0" cy="720"/>
            </a:xfrm>
            <a:prstGeom prst="line">
              <a:avLst/>
            </a:prstGeom>
            <a:ln w="9525" cap="flat" cmpd="sng">
              <a:solidFill>
                <a:schemeClr val="tx1"/>
              </a:solidFill>
              <a:prstDash val="solid"/>
              <a:round/>
              <a:headEnd type="none" w="med" len="med"/>
              <a:tailEnd type="triangle" w="med" len="med"/>
            </a:ln>
          </p:spPr>
        </p:sp>
        <p:sp>
          <p:nvSpPr>
            <p:cNvPr id="3093" name="Line 22"/>
            <p:cNvSpPr/>
            <p:nvPr/>
          </p:nvSpPr>
          <p:spPr>
            <a:xfrm>
              <a:off x="4416" y="48"/>
              <a:ext cx="0" cy="336"/>
            </a:xfrm>
            <a:prstGeom prst="line">
              <a:avLst/>
            </a:prstGeom>
            <a:ln w="9525" cap="flat" cmpd="sng">
              <a:solidFill>
                <a:schemeClr val="tx1"/>
              </a:solidFill>
              <a:prstDash val="solid"/>
              <a:round/>
              <a:headEnd type="none" w="med" len="med"/>
              <a:tailEnd type="triangle" w="med" len="med"/>
            </a:ln>
          </p:spPr>
        </p:sp>
        <p:sp>
          <p:nvSpPr>
            <p:cNvPr id="3094" name="Text Box 23"/>
            <p:cNvSpPr txBox="1"/>
            <p:nvPr/>
          </p:nvSpPr>
          <p:spPr>
            <a:xfrm>
              <a:off x="3744" y="0"/>
              <a:ext cx="672"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扰动</a:t>
              </a:r>
            </a:p>
          </p:txBody>
        </p:sp>
      </p:grpSp>
      <p:sp>
        <p:nvSpPr>
          <p:cNvPr id="3095" name="Rectangle 24"/>
          <p:cNvSpPr>
            <a:spLocks noGrp="1"/>
          </p:cNvSpPr>
          <p:nvPr>
            <p:ph type="title" idx="4294967295"/>
          </p:nvPr>
        </p:nvSpPr>
        <p:spPr>
          <a:xfrm>
            <a:off x="1479550" y="223838"/>
            <a:ext cx="5588000" cy="358775"/>
          </a:xfrm>
        </p:spPr>
        <p:txBody>
          <a:bodyPr wrap="square" lIns="91440" tIns="45720" rIns="91440" bIns="45720" anchor="ctr"/>
          <a:lstStyle/>
          <a:p>
            <a:pPr eaLnBrk="1" hangingPunct="1"/>
            <a:r>
              <a:rPr lang="zh-CN" altLang="en-US" dirty="0"/>
              <a:t>绪论</a:t>
            </a:r>
          </a:p>
        </p:txBody>
      </p:sp>
      <p:sp>
        <p:nvSpPr>
          <p:cNvPr id="3096" name="AutoShape 25"/>
          <p:cNvSpPr/>
          <p:nvPr/>
        </p:nvSpPr>
        <p:spPr>
          <a:xfrm>
            <a:off x="133191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p>
        </p:txBody>
      </p:sp>
      <p:sp>
        <p:nvSpPr>
          <p:cNvPr id="3097" name="Text Box 26"/>
          <p:cNvSpPr txBox="1"/>
          <p:nvPr/>
        </p:nvSpPr>
        <p:spPr>
          <a:xfrm>
            <a:off x="3476625" y="3557588"/>
            <a:ext cx="2217738" cy="523875"/>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章节内容</a:t>
            </a:r>
          </a:p>
        </p:txBody>
      </p:sp>
      <p:sp>
        <p:nvSpPr>
          <p:cNvPr id="3098" name="Text Box 27"/>
          <p:cNvSpPr txBox="1"/>
          <p:nvPr/>
        </p:nvSpPr>
        <p:spPr>
          <a:xfrm>
            <a:off x="1057275" y="4081463"/>
            <a:ext cx="6586538" cy="46037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1、过程控制系统与过程控制仪表的概念及分类</a:t>
            </a:r>
          </a:p>
        </p:txBody>
      </p:sp>
      <p:sp>
        <p:nvSpPr>
          <p:cNvPr id="3099" name="Text Box 28"/>
          <p:cNvSpPr txBox="1"/>
          <p:nvPr/>
        </p:nvSpPr>
        <p:spPr>
          <a:xfrm>
            <a:off x="1096963" y="5030788"/>
            <a:ext cx="6507162" cy="460375"/>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2、仪表间联络信号标准和信号传输方式</a:t>
            </a:r>
          </a:p>
        </p:txBody>
      </p:sp>
      <p:sp>
        <p:nvSpPr>
          <p:cNvPr id="3100" name="Text Box 29"/>
          <p:cNvSpPr txBox="1"/>
          <p:nvPr/>
        </p:nvSpPr>
        <p:spPr>
          <a:xfrm>
            <a:off x="1195388" y="5622925"/>
            <a:ext cx="5162550" cy="460375"/>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3、易燃易爆场合防爆措施</a:t>
            </a:r>
          </a:p>
        </p:txBody>
      </p:sp>
      <p:sp>
        <p:nvSpPr>
          <p:cNvPr id="3101" name="文本框 1"/>
          <p:cNvSpPr txBox="1"/>
          <p:nvPr/>
        </p:nvSpPr>
        <p:spPr>
          <a:xfrm>
            <a:off x="546100" y="4632325"/>
            <a:ext cx="8137525" cy="398463"/>
          </a:xfrm>
          <a:prstGeom prst="rect">
            <a:avLst/>
          </a:prstGeom>
          <a:noFill/>
          <a:ln w="9525">
            <a:noFill/>
          </a:ln>
        </p:spPr>
        <p:txBody>
          <a:bodyPr wrap="square" anchor="t">
            <a:spAutoFit/>
          </a:bodyPr>
          <a:lstStyle/>
          <a:p>
            <a:pPr>
              <a:spcBef>
                <a:spcPct val="50000"/>
              </a:spcBef>
            </a:pPr>
            <a:r>
              <a:rPr lang="zh-CN" altLang="en-US" sz="2000" dirty="0">
                <a:latin typeface="Arial" panose="020B0604020202020204" pitchFamily="34" charset="0"/>
                <a:ea typeface="宋体" panose="02010600030101010101" pitchFamily="2" charset="-122"/>
              </a:rPr>
              <a:t>根据生产工艺流程图</a:t>
            </a:r>
            <a:r>
              <a:rPr lang="zh-CN" altLang="en-US" sz="2000" dirty="0">
                <a:solidFill>
                  <a:srgbClr val="FF0000"/>
                </a:solidFill>
                <a:latin typeface="Arial" panose="020B0604020202020204" pitchFamily="34" charset="0"/>
                <a:ea typeface="宋体" panose="02010600030101010101" pitchFamily="2" charset="-122"/>
              </a:rPr>
              <a:t>，确定过程控制系统方案，绘制过程控制系统框图</a:t>
            </a:r>
            <a:endParaRPr lang="zh-CN" altLang="en-US" sz="2000" dirty="0">
              <a:latin typeface="Arial" panose="020B0604020202020204" pitchFamily="34" charset="0"/>
              <a:ea typeface="宋体" panose="02010600030101010101" pitchFamily="2" charset="-122"/>
            </a:endParaRPr>
          </a:p>
        </p:txBody>
      </p:sp>
      <p:sp>
        <p:nvSpPr>
          <p:cNvPr id="3102" name="文本框 1"/>
          <p:cNvSpPr txBox="1"/>
          <p:nvPr/>
        </p:nvSpPr>
        <p:spPr>
          <a:xfrm>
            <a:off x="625475" y="6183313"/>
            <a:ext cx="8137525" cy="398462"/>
          </a:xfrm>
          <a:prstGeom prst="rect">
            <a:avLst/>
          </a:prstGeom>
          <a:noFill/>
          <a:ln w="9525">
            <a:noFill/>
          </a:ln>
        </p:spPr>
        <p:txBody>
          <a:bodyPr wrap="square" anchor="t">
            <a:spAutoFit/>
          </a:bodyPr>
          <a:lstStyle/>
          <a:p>
            <a:pPr>
              <a:spcBef>
                <a:spcPct val="50000"/>
              </a:spcBef>
            </a:pPr>
            <a:r>
              <a:rPr lang="zh-CN" altLang="en-US" sz="2000">
                <a:latin typeface="Arial" panose="020B0604020202020204" pitchFamily="34" charset="0"/>
                <a:ea typeface="宋体" panose="02010600030101010101" pitchFamily="2" charset="-122"/>
              </a:rPr>
              <a:t>爆炸场所分级分类，爆炸物质分级分类，防爆仪表分级分类，防爆措施</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1"/>
          <p:cNvGrpSpPr/>
          <p:nvPr/>
        </p:nvGrpSpPr>
        <p:grpSpPr>
          <a:xfrm>
            <a:off x="1258888" y="0"/>
            <a:ext cx="5367337" cy="865188"/>
            <a:chOff x="1983" y="0"/>
            <a:chExt cx="8452" cy="1362"/>
          </a:xfrm>
        </p:grpSpPr>
        <p:sp>
          <p:nvSpPr>
            <p:cNvPr id="13314" name="AutoShape 6"/>
            <p:cNvSpPr/>
            <p:nvPr/>
          </p:nvSpPr>
          <p:spPr>
            <a:xfrm>
              <a:off x="1983" y="0"/>
              <a:ext cx="1475" cy="1363"/>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13315" name="Rectangle 3"/>
            <p:cNvSpPr/>
            <p:nvPr/>
          </p:nvSpPr>
          <p:spPr>
            <a:xfrm>
              <a:off x="3673" y="380"/>
              <a:ext cx="6762" cy="56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grpSp>
      <p:sp>
        <p:nvSpPr>
          <p:cNvPr id="9221" name="Rectangle 5"/>
          <p:cNvSpPr/>
          <p:nvPr/>
        </p:nvSpPr>
        <p:spPr>
          <a:xfrm>
            <a:off x="698500" y="865188"/>
            <a:ext cx="7561263" cy="1630362"/>
          </a:xfrm>
          <a:prstGeom prst="rect">
            <a:avLst/>
          </a:prstGeom>
          <a:noFill/>
          <a:ln w="9525">
            <a:noFill/>
          </a:ln>
        </p:spPr>
        <p:txBody>
          <a:bodyPr anchor="t">
            <a:spAutoFit/>
          </a:bodyPr>
          <a:lstStyle/>
          <a:p>
            <a:pPr>
              <a:spcBef>
                <a:spcPct val="50000"/>
              </a:spcBef>
            </a:pPr>
            <a:r>
              <a:rPr lang="zh-CN" altLang="en-US" sz="2800" dirty="0">
                <a:solidFill>
                  <a:srgbClr val="FF0000"/>
                </a:solidFill>
                <a:latin typeface="Arial" panose="020B0604020202020204" pitchFamily="34" charset="0"/>
                <a:ea typeface="宋体" panose="02010600030101010101" pitchFamily="2" charset="-122"/>
              </a:rPr>
              <a:t>（3）经济性</a:t>
            </a:r>
          </a:p>
          <a:p>
            <a:pPr>
              <a:spcBef>
                <a:spcPct val="50000"/>
              </a:spcBef>
            </a:pPr>
            <a:r>
              <a:rPr lang="zh-CN" altLang="en-US" sz="2400" dirty="0">
                <a:latin typeface="Arial" panose="020B0604020202020204" pitchFamily="34" charset="0"/>
                <a:ea typeface="宋体" panose="02010600030101010101" pitchFamily="2" charset="-122"/>
              </a:rPr>
              <a:t>以最低的能耗和成本获得最大的经济效益。</a:t>
            </a:r>
          </a:p>
          <a:p>
            <a:pPr>
              <a:spcBef>
                <a:spcPct val="50000"/>
              </a:spcBef>
            </a:pPr>
            <a:r>
              <a:rPr lang="zh-CN" altLang="en-US" sz="2400" dirty="0">
                <a:latin typeface="Arial" panose="020B0604020202020204" pitchFamily="34" charset="0"/>
                <a:ea typeface="宋体" panose="02010600030101010101" pitchFamily="2" charset="-122"/>
              </a:rPr>
              <a:t>节能节材、减员增效。</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13317" name="文本框 2"/>
          <p:cNvSpPr txBox="1"/>
          <p:nvPr/>
        </p:nvSpPr>
        <p:spPr>
          <a:xfrm>
            <a:off x="698500" y="5091113"/>
            <a:ext cx="8064500" cy="1014412"/>
          </a:xfrm>
          <a:prstGeom prst="rect">
            <a:avLst/>
          </a:prstGeom>
          <a:noFill/>
          <a:ln w="9525">
            <a:noFill/>
          </a:ln>
        </p:spPr>
        <p:txBody>
          <a:bodyPr wrap="square" anchor="t">
            <a:spAutoFit/>
          </a:bodyPr>
          <a:lstStyle/>
          <a:p>
            <a:pPr>
              <a:spcBef>
                <a:spcPct val="50000"/>
              </a:spcBef>
            </a:pPr>
            <a:r>
              <a:rPr lang="zh-CN" altLang="en-US" sz="2400" dirty="0">
                <a:solidFill>
                  <a:srgbClr val="0000FF"/>
                </a:solidFill>
                <a:latin typeface="Arial" panose="020B0604020202020204" pitchFamily="34" charset="0"/>
                <a:ea typeface="宋体" panose="02010600030101010101" pitchFamily="2" charset="-122"/>
                <a:sym typeface="宋体" panose="02010600030101010101" pitchFamily="2" charset="-122"/>
              </a:rPr>
              <a:t>控制方案控制系统节能</a:t>
            </a:r>
          </a:p>
          <a:p>
            <a:pPr>
              <a:spcBef>
                <a:spcPct val="50000"/>
              </a:spcBef>
            </a:pPr>
            <a:r>
              <a:rPr lang="zh-CN" altLang="en-US" sz="2400" dirty="0">
                <a:latin typeface="Arial" panose="020B0604020202020204" pitchFamily="34" charset="0"/>
                <a:ea typeface="宋体" panose="02010600030101010101" pitchFamily="2" charset="-122"/>
                <a:sym typeface="宋体" panose="02010600030101010101" pitchFamily="2" charset="-122"/>
              </a:rPr>
              <a:t>燃煤锅炉燃料与空气比值控制，燃料充分燃烧。</a:t>
            </a:r>
          </a:p>
        </p:txBody>
      </p:sp>
      <p:sp>
        <p:nvSpPr>
          <p:cNvPr id="13318" name="文本框 3"/>
          <p:cNvSpPr txBox="1"/>
          <p:nvPr/>
        </p:nvSpPr>
        <p:spPr>
          <a:xfrm>
            <a:off x="698500" y="2838450"/>
            <a:ext cx="7137400" cy="1938338"/>
          </a:xfrm>
          <a:prstGeom prst="rect">
            <a:avLst/>
          </a:prstGeom>
          <a:noFill/>
          <a:ln w="9525">
            <a:noFill/>
          </a:ln>
        </p:spPr>
        <p:txBody>
          <a:bodyPr wrap="square" anchor="t">
            <a:spAutoFit/>
          </a:bodyPr>
          <a:lstStyle/>
          <a:p>
            <a:pPr>
              <a:spcBef>
                <a:spcPct val="50000"/>
              </a:spcBef>
            </a:pPr>
            <a:r>
              <a:rPr lang="zh-CN" altLang="en-US" sz="2400" dirty="0">
                <a:solidFill>
                  <a:srgbClr val="0000FF"/>
                </a:solidFill>
                <a:latin typeface="Arial" panose="020B0604020202020204" pitchFamily="34" charset="0"/>
                <a:ea typeface="宋体" panose="02010600030101010101" pitchFamily="2" charset="-122"/>
                <a:sym typeface="宋体" panose="02010600030101010101" pitchFamily="2" charset="-122"/>
              </a:rPr>
              <a:t>原料节能</a:t>
            </a:r>
            <a:endParaRPr lang="zh-CN" altLang="en-US" sz="24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锅炉燃烧系统：</a:t>
            </a:r>
            <a:r>
              <a:rPr lang="zh-CN" altLang="en-US" sz="2400" dirty="0">
                <a:latin typeface="Arial" panose="020B0604020202020204" pitchFamily="34" charset="0"/>
                <a:ea typeface="宋体" panose="02010600030101010101" pitchFamily="2" charset="-122"/>
                <a:sym typeface="宋体" panose="02010600030101010101" pitchFamily="2" charset="-122"/>
              </a:rPr>
              <a:t>燃煤锅炉、燃油锅炉、燃气锅炉、燃电锅炉、生物质锅炉。</a:t>
            </a:r>
          </a:p>
          <a:p>
            <a:pPr>
              <a:spcBef>
                <a:spcPct val="50000"/>
              </a:spcBef>
            </a:pPr>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热水器：</a:t>
            </a:r>
            <a:r>
              <a:rPr lang="zh-CN" altLang="en-US" sz="2400" dirty="0">
                <a:latin typeface="Arial" panose="020B0604020202020204" pitchFamily="34" charset="0"/>
                <a:ea typeface="宋体" panose="02010600030101010101" pitchFamily="2" charset="-122"/>
                <a:sym typeface="宋体" panose="02010600030101010101" pitchFamily="2" charset="-122"/>
              </a:rPr>
              <a:t>太阳能热水器、燃气热水器、燃电热水器。</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1"/>
          <p:cNvSpPr/>
          <p:nvPr/>
        </p:nvSpPr>
        <p:spPr>
          <a:xfrm>
            <a:off x="954088" y="1400175"/>
            <a:ext cx="2238375" cy="430213"/>
          </a:xfrm>
          <a:prstGeom prst="rect">
            <a:avLst/>
          </a:prstGeom>
          <a:noFill/>
          <a:ln w="9525">
            <a:noFill/>
          </a:ln>
        </p:spPr>
        <p:txBody>
          <a:bodyPr wrap="square" lIns="0" tIns="0" rIns="0" bIns="0" anchor="t">
            <a:spAutoFit/>
          </a:bodyPr>
          <a:lstStyle/>
          <a:p>
            <a:r>
              <a:rPr lang="zh-CN" altLang="en-US" sz="2800" dirty="0">
                <a:solidFill>
                  <a:srgbClr val="FF0000"/>
                </a:solidFill>
                <a:latin typeface="Comic Sans MS" panose="030F0702030302020204" pitchFamily="66" charset="0"/>
                <a:ea typeface="宋体" panose="02010600030101010101" pitchFamily="2" charset="-122"/>
              </a:rPr>
              <a:t>定值控制系统</a:t>
            </a:r>
          </a:p>
        </p:txBody>
      </p:sp>
      <p:grpSp>
        <p:nvGrpSpPr>
          <p:cNvPr id="14338" name="Group 23"/>
          <p:cNvGrpSpPr/>
          <p:nvPr/>
        </p:nvGrpSpPr>
        <p:grpSpPr>
          <a:xfrm>
            <a:off x="1860550" y="1765300"/>
            <a:ext cx="5111750" cy="2592388"/>
            <a:chOff x="0" y="0"/>
            <a:chExt cx="3220" cy="1633"/>
          </a:xfrm>
        </p:grpSpPr>
        <p:sp>
          <p:nvSpPr>
            <p:cNvPr id="14339" name="Rectangle 24"/>
            <p:cNvSpPr/>
            <p:nvPr/>
          </p:nvSpPr>
          <p:spPr>
            <a:xfrm>
              <a:off x="0" y="590"/>
              <a:ext cx="800" cy="192"/>
            </a:xfrm>
            <a:prstGeom prst="rect">
              <a:avLst/>
            </a:prstGeom>
            <a:noFill/>
            <a:ln w="9525">
              <a:noFill/>
            </a:ln>
          </p:spPr>
          <p:txBody>
            <a:bodyPr wrap="none" lIns="0" tIns="0" rIns="0" bIns="0" anchor="t">
              <a:spAutoFit/>
            </a:bodyPr>
            <a:lstStyle/>
            <a:p>
              <a:r>
                <a:rPr lang="zh-CN" altLang="en-US" sz="2000" dirty="0">
                  <a:latin typeface="Comic Sans MS" panose="030F0702030302020204" pitchFamily="66" charset="0"/>
                  <a:ea typeface="宋体" panose="02010600030101010101" pitchFamily="2" charset="-122"/>
                </a:rPr>
                <a:t>温度变送器</a:t>
              </a:r>
            </a:p>
          </p:txBody>
        </p:sp>
        <p:grpSp>
          <p:nvGrpSpPr>
            <p:cNvPr id="14340" name="Group 25"/>
            <p:cNvGrpSpPr/>
            <p:nvPr/>
          </p:nvGrpSpPr>
          <p:grpSpPr>
            <a:xfrm>
              <a:off x="45" y="0"/>
              <a:ext cx="3175" cy="1633"/>
              <a:chOff x="0" y="0"/>
              <a:chExt cx="3175" cy="1633"/>
            </a:xfrm>
          </p:grpSpPr>
          <p:grpSp>
            <p:nvGrpSpPr>
              <p:cNvPr id="14341" name="Group 26"/>
              <p:cNvGrpSpPr/>
              <p:nvPr/>
            </p:nvGrpSpPr>
            <p:grpSpPr>
              <a:xfrm>
                <a:off x="1043" y="0"/>
                <a:ext cx="2132" cy="1633"/>
                <a:chOff x="0" y="0"/>
                <a:chExt cx="2132" cy="1633"/>
              </a:xfrm>
            </p:grpSpPr>
            <p:grpSp>
              <p:nvGrpSpPr>
                <p:cNvPr id="14342" name="Group 27"/>
                <p:cNvGrpSpPr/>
                <p:nvPr/>
              </p:nvGrpSpPr>
              <p:grpSpPr>
                <a:xfrm>
                  <a:off x="0" y="227"/>
                  <a:ext cx="1043" cy="1406"/>
                  <a:chOff x="0" y="0"/>
                  <a:chExt cx="635" cy="1179"/>
                </a:xfrm>
              </p:grpSpPr>
              <p:sp>
                <p:nvSpPr>
                  <p:cNvPr id="14343" name="Line 28"/>
                  <p:cNvSpPr/>
                  <p:nvPr/>
                </p:nvSpPr>
                <p:spPr>
                  <a:xfrm flipH="1">
                    <a:off x="0" y="0"/>
                    <a:ext cx="182" cy="181"/>
                  </a:xfrm>
                  <a:prstGeom prst="line">
                    <a:avLst/>
                  </a:prstGeom>
                  <a:ln w="9525" cap="flat" cmpd="sng">
                    <a:solidFill>
                      <a:schemeClr val="tx1"/>
                    </a:solidFill>
                    <a:prstDash val="solid"/>
                    <a:round/>
                    <a:headEnd type="none" w="med" len="med"/>
                    <a:tailEnd type="none" w="med" len="med"/>
                  </a:ln>
                </p:spPr>
              </p:sp>
              <p:sp>
                <p:nvSpPr>
                  <p:cNvPr id="14344" name="Line 29"/>
                  <p:cNvSpPr/>
                  <p:nvPr/>
                </p:nvSpPr>
                <p:spPr>
                  <a:xfrm>
                    <a:off x="454" y="0"/>
                    <a:ext cx="181" cy="182"/>
                  </a:xfrm>
                  <a:prstGeom prst="line">
                    <a:avLst/>
                  </a:prstGeom>
                  <a:ln w="9525" cap="flat" cmpd="sng">
                    <a:solidFill>
                      <a:schemeClr val="tx1"/>
                    </a:solidFill>
                    <a:prstDash val="solid"/>
                    <a:round/>
                    <a:headEnd type="none" w="med" len="med"/>
                    <a:tailEnd type="none" w="med" len="med"/>
                  </a:ln>
                </p:spPr>
              </p:sp>
              <p:sp>
                <p:nvSpPr>
                  <p:cNvPr id="14345" name="Line 30"/>
                  <p:cNvSpPr/>
                  <p:nvPr/>
                </p:nvSpPr>
                <p:spPr>
                  <a:xfrm>
                    <a:off x="182" y="0"/>
                    <a:ext cx="272" cy="0"/>
                  </a:xfrm>
                  <a:prstGeom prst="line">
                    <a:avLst/>
                  </a:prstGeom>
                  <a:ln w="9525" cap="flat" cmpd="sng">
                    <a:solidFill>
                      <a:schemeClr val="tx1"/>
                    </a:solidFill>
                    <a:prstDash val="solid"/>
                    <a:round/>
                    <a:headEnd type="none" w="med" len="med"/>
                    <a:tailEnd type="none" w="med" len="med"/>
                  </a:ln>
                </p:spPr>
              </p:sp>
              <p:sp>
                <p:nvSpPr>
                  <p:cNvPr id="14346" name="Line 31"/>
                  <p:cNvSpPr/>
                  <p:nvPr/>
                </p:nvSpPr>
                <p:spPr>
                  <a:xfrm>
                    <a:off x="0" y="181"/>
                    <a:ext cx="0" cy="998"/>
                  </a:xfrm>
                  <a:prstGeom prst="line">
                    <a:avLst/>
                  </a:prstGeom>
                  <a:ln w="9525" cap="flat" cmpd="sng">
                    <a:solidFill>
                      <a:schemeClr val="tx1"/>
                    </a:solidFill>
                    <a:prstDash val="solid"/>
                    <a:round/>
                    <a:headEnd type="none" w="med" len="med"/>
                    <a:tailEnd type="none" w="med" len="med"/>
                  </a:ln>
                </p:spPr>
              </p:sp>
              <p:sp>
                <p:nvSpPr>
                  <p:cNvPr id="14347" name="Line 32"/>
                  <p:cNvSpPr/>
                  <p:nvPr/>
                </p:nvSpPr>
                <p:spPr>
                  <a:xfrm>
                    <a:off x="635" y="181"/>
                    <a:ext cx="0" cy="998"/>
                  </a:xfrm>
                  <a:prstGeom prst="line">
                    <a:avLst/>
                  </a:prstGeom>
                  <a:ln w="9525" cap="flat" cmpd="sng">
                    <a:solidFill>
                      <a:schemeClr val="tx1"/>
                    </a:solidFill>
                    <a:prstDash val="solid"/>
                    <a:round/>
                    <a:headEnd type="none" w="med" len="med"/>
                    <a:tailEnd type="none" w="med" len="med"/>
                  </a:ln>
                </p:spPr>
              </p:sp>
              <p:sp>
                <p:nvSpPr>
                  <p:cNvPr id="14348" name="Line 33"/>
                  <p:cNvSpPr/>
                  <p:nvPr/>
                </p:nvSpPr>
                <p:spPr>
                  <a:xfrm>
                    <a:off x="0" y="1179"/>
                    <a:ext cx="635" cy="0"/>
                  </a:xfrm>
                  <a:prstGeom prst="line">
                    <a:avLst/>
                  </a:prstGeom>
                  <a:ln w="9525" cap="flat" cmpd="sng">
                    <a:solidFill>
                      <a:schemeClr val="tx1"/>
                    </a:solidFill>
                    <a:prstDash val="solid"/>
                    <a:round/>
                    <a:headEnd type="none" w="med" len="med"/>
                    <a:tailEnd type="none" w="med" len="med"/>
                  </a:ln>
                </p:spPr>
              </p:sp>
            </p:grpSp>
            <p:sp>
              <p:nvSpPr>
                <p:cNvPr id="14349" name="Line 34"/>
                <p:cNvSpPr/>
                <p:nvPr/>
              </p:nvSpPr>
              <p:spPr>
                <a:xfrm>
                  <a:off x="45" y="771"/>
                  <a:ext cx="318" cy="0"/>
                </a:xfrm>
                <a:prstGeom prst="line">
                  <a:avLst/>
                </a:prstGeom>
                <a:ln w="9525" cap="flat" cmpd="sng">
                  <a:solidFill>
                    <a:schemeClr val="tx1"/>
                  </a:solidFill>
                  <a:prstDash val="solid"/>
                  <a:round/>
                  <a:headEnd type="none" w="med" len="med"/>
                  <a:tailEnd type="none" w="med" len="med"/>
                </a:ln>
              </p:spPr>
            </p:sp>
            <p:sp>
              <p:nvSpPr>
                <p:cNvPr id="14350" name="Line 35"/>
                <p:cNvSpPr/>
                <p:nvPr/>
              </p:nvSpPr>
              <p:spPr>
                <a:xfrm>
                  <a:off x="499" y="771"/>
                  <a:ext cx="318" cy="0"/>
                </a:xfrm>
                <a:prstGeom prst="line">
                  <a:avLst/>
                </a:prstGeom>
                <a:ln w="9525" cap="flat" cmpd="sng">
                  <a:solidFill>
                    <a:schemeClr val="tx1"/>
                  </a:solidFill>
                  <a:prstDash val="solid"/>
                  <a:round/>
                  <a:headEnd type="none" w="med" len="med"/>
                  <a:tailEnd type="none" w="med" len="med"/>
                </a:ln>
              </p:spPr>
            </p:sp>
            <p:sp>
              <p:nvSpPr>
                <p:cNvPr id="14351" name="Line 36"/>
                <p:cNvSpPr/>
                <p:nvPr/>
              </p:nvSpPr>
              <p:spPr>
                <a:xfrm>
                  <a:off x="181" y="907"/>
                  <a:ext cx="318" cy="0"/>
                </a:xfrm>
                <a:prstGeom prst="line">
                  <a:avLst/>
                </a:prstGeom>
                <a:ln w="9525" cap="flat" cmpd="sng">
                  <a:solidFill>
                    <a:schemeClr val="tx1"/>
                  </a:solidFill>
                  <a:prstDash val="solid"/>
                  <a:round/>
                  <a:headEnd type="none" w="med" len="med"/>
                  <a:tailEnd type="none" w="med" len="med"/>
                </a:ln>
              </p:spPr>
            </p:sp>
            <p:sp>
              <p:nvSpPr>
                <p:cNvPr id="14352" name="Line 37"/>
                <p:cNvSpPr/>
                <p:nvPr/>
              </p:nvSpPr>
              <p:spPr>
                <a:xfrm>
                  <a:off x="317" y="1043"/>
                  <a:ext cx="318" cy="0"/>
                </a:xfrm>
                <a:prstGeom prst="line">
                  <a:avLst/>
                </a:prstGeom>
                <a:ln w="9525" cap="flat" cmpd="sng">
                  <a:solidFill>
                    <a:schemeClr val="tx1"/>
                  </a:solidFill>
                  <a:prstDash val="solid"/>
                  <a:round/>
                  <a:headEnd type="none" w="med" len="med"/>
                  <a:tailEnd type="none" w="med" len="med"/>
                </a:ln>
              </p:spPr>
            </p:sp>
            <p:sp>
              <p:nvSpPr>
                <p:cNvPr id="14353" name="Line 38"/>
                <p:cNvSpPr/>
                <p:nvPr/>
              </p:nvSpPr>
              <p:spPr>
                <a:xfrm>
                  <a:off x="453" y="1179"/>
                  <a:ext cx="318" cy="0"/>
                </a:xfrm>
                <a:prstGeom prst="line">
                  <a:avLst/>
                </a:prstGeom>
                <a:ln w="9525" cap="flat" cmpd="sng">
                  <a:solidFill>
                    <a:schemeClr val="tx1"/>
                  </a:solidFill>
                  <a:prstDash val="solid"/>
                  <a:round/>
                  <a:headEnd type="none" w="med" len="med"/>
                  <a:tailEnd type="none" w="med" len="med"/>
                </a:ln>
              </p:spPr>
            </p:sp>
            <p:sp>
              <p:nvSpPr>
                <p:cNvPr id="14354" name="Line 39"/>
                <p:cNvSpPr/>
                <p:nvPr/>
              </p:nvSpPr>
              <p:spPr>
                <a:xfrm>
                  <a:off x="589" y="1315"/>
                  <a:ext cx="318" cy="0"/>
                </a:xfrm>
                <a:prstGeom prst="line">
                  <a:avLst/>
                </a:prstGeom>
                <a:ln w="9525" cap="flat" cmpd="sng">
                  <a:solidFill>
                    <a:schemeClr val="tx1"/>
                  </a:solidFill>
                  <a:prstDash val="solid"/>
                  <a:round/>
                  <a:headEnd type="none" w="med" len="med"/>
                  <a:tailEnd type="none" w="med" len="med"/>
                </a:ln>
              </p:spPr>
            </p:sp>
            <p:sp>
              <p:nvSpPr>
                <p:cNvPr id="14355" name="Line 40"/>
                <p:cNvSpPr/>
                <p:nvPr/>
              </p:nvSpPr>
              <p:spPr>
                <a:xfrm>
                  <a:off x="725" y="1451"/>
                  <a:ext cx="318" cy="0"/>
                </a:xfrm>
                <a:prstGeom prst="line">
                  <a:avLst/>
                </a:prstGeom>
                <a:ln w="9525" cap="flat" cmpd="sng">
                  <a:solidFill>
                    <a:schemeClr val="tx1"/>
                  </a:solidFill>
                  <a:prstDash val="solid"/>
                  <a:round/>
                  <a:headEnd type="none" w="med" len="med"/>
                  <a:tailEnd type="none" w="med" len="med"/>
                </a:ln>
              </p:spPr>
            </p:sp>
            <p:sp>
              <p:nvSpPr>
                <p:cNvPr id="14356" name="Line 41"/>
                <p:cNvSpPr/>
                <p:nvPr/>
              </p:nvSpPr>
              <p:spPr>
                <a:xfrm>
                  <a:off x="45" y="1225"/>
                  <a:ext cx="318" cy="0"/>
                </a:xfrm>
                <a:prstGeom prst="line">
                  <a:avLst/>
                </a:prstGeom>
                <a:ln w="9525" cap="flat" cmpd="sng">
                  <a:solidFill>
                    <a:schemeClr val="tx1"/>
                  </a:solidFill>
                  <a:prstDash val="solid"/>
                  <a:round/>
                  <a:headEnd type="none" w="med" len="med"/>
                  <a:tailEnd type="none" w="med" len="med"/>
                </a:ln>
              </p:spPr>
            </p:sp>
            <p:sp>
              <p:nvSpPr>
                <p:cNvPr id="14357" name="Line 42"/>
                <p:cNvSpPr/>
                <p:nvPr/>
              </p:nvSpPr>
              <p:spPr>
                <a:xfrm>
                  <a:off x="363" y="1542"/>
                  <a:ext cx="318" cy="0"/>
                </a:xfrm>
                <a:prstGeom prst="line">
                  <a:avLst/>
                </a:prstGeom>
                <a:ln w="9525" cap="flat" cmpd="sng">
                  <a:solidFill>
                    <a:schemeClr val="tx1"/>
                  </a:solidFill>
                  <a:prstDash val="solid"/>
                  <a:round/>
                  <a:headEnd type="none" w="med" len="med"/>
                  <a:tailEnd type="none" w="med" len="med"/>
                </a:ln>
              </p:spPr>
            </p:sp>
            <p:sp>
              <p:nvSpPr>
                <p:cNvPr id="14358" name="Line 43"/>
                <p:cNvSpPr/>
                <p:nvPr/>
              </p:nvSpPr>
              <p:spPr>
                <a:xfrm>
                  <a:off x="136" y="1406"/>
                  <a:ext cx="318" cy="0"/>
                </a:xfrm>
                <a:prstGeom prst="line">
                  <a:avLst/>
                </a:prstGeom>
                <a:ln w="9525" cap="flat" cmpd="sng">
                  <a:solidFill>
                    <a:schemeClr val="tx1"/>
                  </a:solidFill>
                  <a:prstDash val="solid"/>
                  <a:round/>
                  <a:headEnd type="none" w="med" len="med"/>
                  <a:tailEnd type="none" w="med" len="med"/>
                </a:ln>
              </p:spPr>
            </p:sp>
            <p:sp>
              <p:nvSpPr>
                <p:cNvPr id="14359" name="Line 44"/>
                <p:cNvSpPr/>
                <p:nvPr/>
              </p:nvSpPr>
              <p:spPr>
                <a:xfrm>
                  <a:off x="635" y="952"/>
                  <a:ext cx="318" cy="0"/>
                </a:xfrm>
                <a:prstGeom prst="line">
                  <a:avLst/>
                </a:prstGeom>
                <a:ln w="9525" cap="flat" cmpd="sng">
                  <a:solidFill>
                    <a:schemeClr val="tx1"/>
                  </a:solidFill>
                  <a:prstDash val="solid"/>
                  <a:round/>
                  <a:headEnd type="none" w="med" len="med"/>
                  <a:tailEnd type="none" w="med" len="med"/>
                </a:ln>
              </p:spPr>
            </p:sp>
            <p:sp>
              <p:nvSpPr>
                <p:cNvPr id="14360" name="Line 45"/>
                <p:cNvSpPr/>
                <p:nvPr/>
              </p:nvSpPr>
              <p:spPr>
                <a:xfrm>
                  <a:off x="952" y="771"/>
                  <a:ext cx="91" cy="0"/>
                </a:xfrm>
                <a:prstGeom prst="line">
                  <a:avLst/>
                </a:prstGeom>
                <a:ln w="9525" cap="flat" cmpd="sng">
                  <a:solidFill>
                    <a:schemeClr val="tx1"/>
                  </a:solidFill>
                  <a:prstDash val="solid"/>
                  <a:round/>
                  <a:headEnd type="none" w="med" len="med"/>
                  <a:tailEnd type="none" w="med" len="med"/>
                </a:ln>
              </p:spPr>
            </p:sp>
            <p:sp>
              <p:nvSpPr>
                <p:cNvPr id="14361" name="Line 46"/>
                <p:cNvSpPr/>
                <p:nvPr/>
              </p:nvSpPr>
              <p:spPr>
                <a:xfrm>
                  <a:off x="1043" y="1361"/>
                  <a:ext cx="272" cy="0"/>
                </a:xfrm>
                <a:prstGeom prst="line">
                  <a:avLst/>
                </a:prstGeom>
                <a:ln w="9525" cap="flat" cmpd="sng">
                  <a:solidFill>
                    <a:schemeClr val="tx1"/>
                  </a:solidFill>
                  <a:prstDash val="solid"/>
                  <a:round/>
                  <a:headEnd type="none" w="med" len="med"/>
                  <a:tailEnd type="none" w="med" len="med"/>
                </a:ln>
              </p:spPr>
            </p:sp>
            <p:sp>
              <p:nvSpPr>
                <p:cNvPr id="14362" name="Line 47"/>
                <p:cNvSpPr/>
                <p:nvPr/>
              </p:nvSpPr>
              <p:spPr>
                <a:xfrm>
                  <a:off x="1315" y="1270"/>
                  <a:ext cx="0" cy="227"/>
                </a:xfrm>
                <a:prstGeom prst="line">
                  <a:avLst/>
                </a:prstGeom>
                <a:ln w="9525" cap="flat" cmpd="sng">
                  <a:solidFill>
                    <a:schemeClr val="tx1"/>
                  </a:solidFill>
                  <a:prstDash val="solid"/>
                  <a:round/>
                  <a:headEnd type="none" w="med" len="med"/>
                  <a:tailEnd type="none" w="med" len="med"/>
                </a:ln>
              </p:spPr>
            </p:sp>
            <p:sp>
              <p:nvSpPr>
                <p:cNvPr id="14363" name="Line 48"/>
                <p:cNvSpPr/>
                <p:nvPr/>
              </p:nvSpPr>
              <p:spPr>
                <a:xfrm flipV="1">
                  <a:off x="1315" y="1270"/>
                  <a:ext cx="272" cy="227"/>
                </a:xfrm>
                <a:prstGeom prst="line">
                  <a:avLst/>
                </a:prstGeom>
                <a:ln w="9525" cap="flat" cmpd="sng">
                  <a:solidFill>
                    <a:schemeClr val="tx1"/>
                  </a:solidFill>
                  <a:prstDash val="solid"/>
                  <a:round/>
                  <a:headEnd type="none" w="med" len="med"/>
                  <a:tailEnd type="none" w="med" len="med"/>
                </a:ln>
              </p:spPr>
            </p:sp>
            <p:sp>
              <p:nvSpPr>
                <p:cNvPr id="14364" name="Line 49"/>
                <p:cNvSpPr/>
                <p:nvPr/>
              </p:nvSpPr>
              <p:spPr>
                <a:xfrm>
                  <a:off x="1315" y="1270"/>
                  <a:ext cx="272" cy="227"/>
                </a:xfrm>
                <a:prstGeom prst="line">
                  <a:avLst/>
                </a:prstGeom>
                <a:ln w="9525" cap="flat" cmpd="sng">
                  <a:solidFill>
                    <a:schemeClr val="tx1"/>
                  </a:solidFill>
                  <a:prstDash val="solid"/>
                  <a:round/>
                  <a:headEnd type="none" w="med" len="med"/>
                  <a:tailEnd type="none" w="med" len="med"/>
                </a:ln>
              </p:spPr>
            </p:sp>
            <p:sp>
              <p:nvSpPr>
                <p:cNvPr id="14365" name="Line 50"/>
                <p:cNvSpPr/>
                <p:nvPr/>
              </p:nvSpPr>
              <p:spPr>
                <a:xfrm>
                  <a:off x="1587" y="1270"/>
                  <a:ext cx="0" cy="227"/>
                </a:xfrm>
                <a:prstGeom prst="line">
                  <a:avLst/>
                </a:prstGeom>
                <a:ln w="9525" cap="flat" cmpd="sng">
                  <a:solidFill>
                    <a:schemeClr val="tx1"/>
                  </a:solidFill>
                  <a:prstDash val="solid"/>
                  <a:round/>
                  <a:headEnd type="none" w="med" len="med"/>
                  <a:tailEnd type="none" w="med" len="med"/>
                </a:ln>
              </p:spPr>
            </p:sp>
            <p:sp>
              <p:nvSpPr>
                <p:cNvPr id="14366" name="Line 51"/>
                <p:cNvSpPr/>
                <p:nvPr/>
              </p:nvSpPr>
              <p:spPr>
                <a:xfrm>
                  <a:off x="1587" y="1361"/>
                  <a:ext cx="545" cy="0"/>
                </a:xfrm>
                <a:prstGeom prst="line">
                  <a:avLst/>
                </a:prstGeom>
                <a:ln w="9525" cap="flat" cmpd="sng">
                  <a:solidFill>
                    <a:schemeClr val="tx1"/>
                  </a:solidFill>
                  <a:prstDash val="solid"/>
                  <a:round/>
                  <a:headEnd type="none" w="med" len="med"/>
                  <a:tailEnd type="triangle" w="med" len="med"/>
                </a:ln>
              </p:spPr>
            </p:sp>
            <p:sp>
              <p:nvSpPr>
                <p:cNvPr id="14367" name="Line 52"/>
                <p:cNvSpPr/>
                <p:nvPr/>
              </p:nvSpPr>
              <p:spPr>
                <a:xfrm>
                  <a:off x="136" y="0"/>
                  <a:ext cx="0" cy="317"/>
                </a:xfrm>
                <a:prstGeom prst="line">
                  <a:avLst/>
                </a:prstGeom>
                <a:ln w="9525" cap="flat" cmpd="sng">
                  <a:solidFill>
                    <a:schemeClr val="tx1"/>
                  </a:solidFill>
                  <a:prstDash val="solid"/>
                  <a:round/>
                  <a:headEnd type="none" w="med" len="med"/>
                  <a:tailEnd type="triangle" w="med" len="med"/>
                </a:ln>
              </p:spPr>
            </p:sp>
            <p:grpSp>
              <p:nvGrpSpPr>
                <p:cNvPr id="14368" name="Group 53"/>
                <p:cNvGrpSpPr/>
                <p:nvPr/>
              </p:nvGrpSpPr>
              <p:grpSpPr>
                <a:xfrm>
                  <a:off x="90" y="1270"/>
                  <a:ext cx="452" cy="91"/>
                  <a:chOff x="0" y="0"/>
                  <a:chExt cx="452" cy="91"/>
                </a:xfrm>
              </p:grpSpPr>
              <p:grpSp>
                <p:nvGrpSpPr>
                  <p:cNvPr id="14369" name="Group 54"/>
                  <p:cNvGrpSpPr/>
                  <p:nvPr/>
                </p:nvGrpSpPr>
                <p:grpSpPr>
                  <a:xfrm>
                    <a:off x="0" y="0"/>
                    <a:ext cx="90" cy="91"/>
                    <a:chOff x="0" y="0"/>
                    <a:chExt cx="90" cy="91"/>
                  </a:xfrm>
                </p:grpSpPr>
                <p:sp>
                  <p:nvSpPr>
                    <p:cNvPr id="14370" name="Line 55"/>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71" name="Line 56"/>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72" name="Group 57"/>
                  <p:cNvGrpSpPr/>
                  <p:nvPr/>
                </p:nvGrpSpPr>
                <p:grpSpPr>
                  <a:xfrm>
                    <a:off x="90" y="0"/>
                    <a:ext cx="90" cy="91"/>
                    <a:chOff x="0" y="0"/>
                    <a:chExt cx="90" cy="91"/>
                  </a:xfrm>
                </p:grpSpPr>
                <p:sp>
                  <p:nvSpPr>
                    <p:cNvPr id="14373" name="Line 58"/>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74" name="Line 59"/>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75" name="Group 60"/>
                  <p:cNvGrpSpPr/>
                  <p:nvPr/>
                </p:nvGrpSpPr>
                <p:grpSpPr>
                  <a:xfrm>
                    <a:off x="181" y="0"/>
                    <a:ext cx="90" cy="91"/>
                    <a:chOff x="0" y="0"/>
                    <a:chExt cx="90" cy="91"/>
                  </a:xfrm>
                </p:grpSpPr>
                <p:sp>
                  <p:nvSpPr>
                    <p:cNvPr id="14376" name="Line 61"/>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77" name="Line 62"/>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78" name="Group 63"/>
                  <p:cNvGrpSpPr/>
                  <p:nvPr/>
                </p:nvGrpSpPr>
                <p:grpSpPr>
                  <a:xfrm>
                    <a:off x="272" y="0"/>
                    <a:ext cx="90" cy="91"/>
                    <a:chOff x="0" y="0"/>
                    <a:chExt cx="90" cy="91"/>
                  </a:xfrm>
                </p:grpSpPr>
                <p:sp>
                  <p:nvSpPr>
                    <p:cNvPr id="14379" name="Line 64"/>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80" name="Line 65"/>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81" name="Group 66"/>
                  <p:cNvGrpSpPr/>
                  <p:nvPr/>
                </p:nvGrpSpPr>
                <p:grpSpPr>
                  <a:xfrm>
                    <a:off x="362" y="0"/>
                    <a:ext cx="90" cy="91"/>
                    <a:chOff x="0" y="0"/>
                    <a:chExt cx="90" cy="91"/>
                  </a:xfrm>
                </p:grpSpPr>
                <p:sp>
                  <p:nvSpPr>
                    <p:cNvPr id="14382" name="Line 67"/>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83" name="Line 68"/>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sp>
              <p:nvSpPr>
                <p:cNvPr id="14384" name="Line 69"/>
                <p:cNvSpPr/>
                <p:nvPr/>
              </p:nvSpPr>
              <p:spPr>
                <a:xfrm flipV="1">
                  <a:off x="1451" y="1179"/>
                  <a:ext cx="0" cy="227"/>
                </a:xfrm>
                <a:prstGeom prst="line">
                  <a:avLst/>
                </a:prstGeom>
                <a:ln w="9525" cap="flat" cmpd="sng">
                  <a:solidFill>
                    <a:schemeClr val="tx1"/>
                  </a:solidFill>
                  <a:prstDash val="solid"/>
                  <a:round/>
                  <a:headEnd type="none" w="med" len="med"/>
                  <a:tailEnd type="none" w="med" len="med"/>
                </a:ln>
              </p:spPr>
            </p:sp>
            <p:sp>
              <p:nvSpPr>
                <p:cNvPr id="14385" name="Line 70"/>
                <p:cNvSpPr/>
                <p:nvPr/>
              </p:nvSpPr>
              <p:spPr>
                <a:xfrm>
                  <a:off x="1360" y="1179"/>
                  <a:ext cx="182" cy="0"/>
                </a:xfrm>
                <a:prstGeom prst="line">
                  <a:avLst/>
                </a:prstGeom>
                <a:ln w="9525" cap="flat" cmpd="sng">
                  <a:solidFill>
                    <a:schemeClr val="tx1"/>
                  </a:solidFill>
                  <a:prstDash val="solid"/>
                  <a:round/>
                  <a:headEnd type="none" w="med" len="med"/>
                  <a:tailEnd type="none" w="med" len="med"/>
                </a:ln>
              </p:spPr>
            </p:sp>
          </p:grpSp>
          <p:sp>
            <p:nvSpPr>
              <p:cNvPr id="14386" name="Line 71"/>
              <p:cNvSpPr/>
              <p:nvPr/>
            </p:nvSpPr>
            <p:spPr>
              <a:xfrm>
                <a:off x="726" y="1361"/>
                <a:ext cx="408" cy="0"/>
              </a:xfrm>
              <a:prstGeom prst="line">
                <a:avLst/>
              </a:prstGeom>
              <a:ln w="9525" cap="flat" cmpd="sng">
                <a:solidFill>
                  <a:schemeClr val="tx1"/>
                </a:solidFill>
                <a:prstDash val="solid"/>
                <a:round/>
                <a:headEnd type="none" w="med" len="med"/>
                <a:tailEnd type="triangle" w="med" len="med"/>
              </a:ln>
            </p:spPr>
          </p:sp>
          <p:sp>
            <p:nvSpPr>
              <p:cNvPr id="14387" name="Rectangle 72"/>
              <p:cNvSpPr/>
              <p:nvPr/>
            </p:nvSpPr>
            <p:spPr>
              <a:xfrm>
                <a:off x="0" y="1225"/>
                <a:ext cx="725" cy="408"/>
              </a:xfrm>
              <a:prstGeom prst="rect">
                <a:avLst/>
              </a:prstGeom>
              <a:noFill/>
              <a:ln w="9525" cap="flat" cmpd="sng">
                <a:solidFill>
                  <a:schemeClr val="tx1"/>
                </a:solidFill>
                <a:prstDash val="solid"/>
                <a:miter/>
                <a:headEnd type="none" w="med" len="med"/>
                <a:tailEnd type="none" w="med" len="med"/>
              </a:ln>
            </p:spPr>
            <p:txBody>
              <a:bodyPr wrap="none" lIns="0" tIns="0" rIns="0" bIns="0" anchor="ctr"/>
              <a:lstStyle/>
              <a:p>
                <a:pPr algn="ctr"/>
                <a:r>
                  <a:rPr lang="zh-CN" altLang="en-US" sz="2400" dirty="0">
                    <a:latin typeface="Comic Sans MS" panose="030F0702030302020204" pitchFamily="66" charset="0"/>
                    <a:ea typeface="宋体" panose="02010600030101010101" pitchFamily="2" charset="-122"/>
                  </a:rPr>
                  <a:t>控制器</a:t>
                </a:r>
              </a:p>
            </p:txBody>
          </p:sp>
          <p:sp>
            <p:nvSpPr>
              <p:cNvPr id="14388" name="Rectangle 73"/>
              <p:cNvSpPr/>
              <p:nvPr/>
            </p:nvSpPr>
            <p:spPr>
              <a:xfrm>
                <a:off x="1043" y="952"/>
                <a:ext cx="46" cy="137"/>
              </a:xfrm>
              <a:prstGeom prst="rect">
                <a:avLst/>
              </a:prstGeom>
              <a:no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Arial" panose="020B0604020202020204" pitchFamily="34" charset="0"/>
                  <a:ea typeface="宋体" panose="02010600030101010101" pitchFamily="2" charset="-122"/>
                </a:endParaRPr>
              </a:p>
            </p:txBody>
          </p:sp>
          <p:sp>
            <p:nvSpPr>
              <p:cNvPr id="14389" name="Rectangle 74"/>
              <p:cNvSpPr/>
              <p:nvPr/>
            </p:nvSpPr>
            <p:spPr>
              <a:xfrm>
                <a:off x="1089" y="998"/>
                <a:ext cx="226" cy="45"/>
              </a:xfrm>
              <a:prstGeom prst="rect">
                <a:avLst/>
              </a:prstGeom>
              <a:no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Arial" panose="020B0604020202020204" pitchFamily="34" charset="0"/>
                  <a:ea typeface="宋体" panose="02010600030101010101" pitchFamily="2" charset="-122"/>
                </a:endParaRPr>
              </a:p>
            </p:txBody>
          </p:sp>
          <p:sp>
            <p:nvSpPr>
              <p:cNvPr id="14390" name="Line 75"/>
              <p:cNvSpPr/>
              <p:nvPr/>
            </p:nvSpPr>
            <p:spPr>
              <a:xfrm flipH="1">
                <a:off x="317" y="1043"/>
                <a:ext cx="726" cy="0"/>
              </a:xfrm>
              <a:prstGeom prst="line">
                <a:avLst/>
              </a:prstGeom>
              <a:ln w="9525" cap="flat" cmpd="sng">
                <a:solidFill>
                  <a:schemeClr val="tx1"/>
                </a:solidFill>
                <a:prstDash val="solid"/>
                <a:round/>
                <a:headEnd type="none" w="med" len="med"/>
                <a:tailEnd type="none" w="med" len="med"/>
              </a:ln>
            </p:spPr>
          </p:sp>
          <p:sp>
            <p:nvSpPr>
              <p:cNvPr id="14391" name="Line 76"/>
              <p:cNvSpPr/>
              <p:nvPr/>
            </p:nvSpPr>
            <p:spPr>
              <a:xfrm flipV="1">
                <a:off x="317" y="1043"/>
                <a:ext cx="0" cy="91"/>
              </a:xfrm>
              <a:prstGeom prst="line">
                <a:avLst/>
              </a:prstGeom>
              <a:ln w="9525" cap="flat" cmpd="sng">
                <a:solidFill>
                  <a:schemeClr val="tx1"/>
                </a:solidFill>
                <a:prstDash val="solid"/>
                <a:round/>
                <a:headEnd type="none" w="med" len="med"/>
                <a:tailEnd type="none" w="med" len="med"/>
              </a:ln>
            </p:spPr>
          </p:sp>
          <p:sp>
            <p:nvSpPr>
              <p:cNvPr id="14392" name="Line 77"/>
              <p:cNvSpPr/>
              <p:nvPr/>
            </p:nvSpPr>
            <p:spPr>
              <a:xfrm>
                <a:off x="317" y="1043"/>
                <a:ext cx="0" cy="182"/>
              </a:xfrm>
              <a:prstGeom prst="line">
                <a:avLst/>
              </a:prstGeom>
              <a:ln w="9525" cap="flat" cmpd="sng">
                <a:solidFill>
                  <a:schemeClr val="tx1"/>
                </a:solidFill>
                <a:prstDash val="solid"/>
                <a:round/>
                <a:headEnd type="none" w="med" len="med"/>
                <a:tailEnd type="triangle" w="med" len="med"/>
              </a:ln>
            </p:spPr>
          </p:sp>
          <p:sp>
            <p:nvSpPr>
              <p:cNvPr id="14393" name="Line 78"/>
              <p:cNvSpPr/>
              <p:nvPr/>
            </p:nvSpPr>
            <p:spPr>
              <a:xfrm flipH="1" flipV="1">
                <a:off x="726" y="771"/>
                <a:ext cx="408" cy="227"/>
              </a:xfrm>
              <a:prstGeom prst="line">
                <a:avLst/>
              </a:prstGeom>
              <a:ln w="9525" cap="flat" cmpd="sng">
                <a:solidFill>
                  <a:schemeClr val="tx1"/>
                </a:solidFill>
                <a:prstDash val="solid"/>
                <a:round/>
                <a:headEnd type="none" w="med" len="med"/>
                <a:tailEnd type="none" w="med" len="med"/>
              </a:ln>
            </p:spPr>
          </p:sp>
          <p:sp>
            <p:nvSpPr>
              <p:cNvPr id="14394" name="Rectangle 79"/>
              <p:cNvSpPr/>
              <p:nvPr/>
            </p:nvSpPr>
            <p:spPr>
              <a:xfrm>
                <a:off x="1089" y="1406"/>
                <a:ext cx="589" cy="192"/>
              </a:xfrm>
              <a:prstGeom prst="rect">
                <a:avLst/>
              </a:prstGeom>
              <a:noFill/>
              <a:ln w="9525">
                <a:noFill/>
              </a:ln>
            </p:spPr>
            <p:txBody>
              <a:bodyPr lIns="0" tIns="0" rIns="0" bIns="0" anchor="t">
                <a:spAutoFit/>
              </a:bodyPr>
              <a:lstStyle/>
              <a:p>
                <a:r>
                  <a:rPr lang="zh-CN" altLang="en-US" sz="2000" dirty="0">
                    <a:latin typeface="Comic Sans MS" panose="030F0702030302020204" pitchFamily="66" charset="0"/>
                    <a:ea typeface="宋体" panose="02010600030101010101" pitchFamily="2" charset="-122"/>
                  </a:rPr>
                  <a:t>加热器</a:t>
                </a:r>
              </a:p>
            </p:txBody>
          </p:sp>
          <p:sp>
            <p:nvSpPr>
              <p:cNvPr id="14395" name="Rectangle 80"/>
              <p:cNvSpPr/>
              <p:nvPr/>
            </p:nvSpPr>
            <p:spPr>
              <a:xfrm>
                <a:off x="2223" y="363"/>
                <a:ext cx="499" cy="192"/>
              </a:xfrm>
              <a:prstGeom prst="rect">
                <a:avLst/>
              </a:prstGeom>
              <a:noFill/>
              <a:ln w="9525">
                <a:noFill/>
              </a:ln>
            </p:spPr>
            <p:txBody>
              <a:bodyPr lIns="0" tIns="0" rIns="0" bIns="0" anchor="t">
                <a:spAutoFit/>
              </a:bodyPr>
              <a:lstStyle/>
              <a:p>
                <a:r>
                  <a:rPr lang="zh-CN" altLang="en-US" sz="2000" dirty="0">
                    <a:latin typeface="Comic Sans MS" panose="030F0702030302020204" pitchFamily="66" charset="0"/>
                    <a:ea typeface="宋体" panose="02010600030101010101" pitchFamily="2" charset="-122"/>
                  </a:rPr>
                  <a:t>锅炉</a:t>
                </a:r>
              </a:p>
            </p:txBody>
          </p:sp>
          <p:sp>
            <p:nvSpPr>
              <p:cNvPr id="14396" name="Line 81"/>
              <p:cNvSpPr/>
              <p:nvPr/>
            </p:nvSpPr>
            <p:spPr>
              <a:xfrm flipH="1">
                <a:off x="2086" y="590"/>
                <a:ext cx="227" cy="226"/>
              </a:xfrm>
              <a:prstGeom prst="line">
                <a:avLst/>
              </a:prstGeom>
              <a:ln w="9525" cap="flat" cmpd="sng">
                <a:solidFill>
                  <a:schemeClr val="tx1"/>
                </a:solidFill>
                <a:prstDash val="solid"/>
                <a:round/>
                <a:headEnd type="none" w="med" len="med"/>
                <a:tailEnd type="none" w="med" len="med"/>
              </a:ln>
            </p:spPr>
          </p:sp>
        </p:grpSp>
      </p:grpSp>
      <p:sp>
        <p:nvSpPr>
          <p:cNvPr id="14397" name="AutoShape 8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14398" name="Text Box 84"/>
          <p:cNvSpPr txBox="1"/>
          <p:nvPr/>
        </p:nvSpPr>
        <p:spPr>
          <a:xfrm>
            <a:off x="3292475" y="1371600"/>
            <a:ext cx="3841750" cy="457200"/>
          </a:xfrm>
          <a:prstGeom prst="rect">
            <a:avLst/>
          </a:prstGeom>
          <a:noFill/>
          <a:ln w="9525">
            <a:noFill/>
          </a:ln>
        </p:spPr>
        <p:txBody>
          <a:bodyPr wrap="none" anchor="t">
            <a:spAutoFit/>
          </a:bodyPr>
          <a:lstStyle/>
          <a:p>
            <a:r>
              <a:rPr lang="zh-CN" altLang="en-US" sz="2400" dirty="0">
                <a:solidFill>
                  <a:srgbClr val="0000FF"/>
                </a:solidFill>
                <a:latin typeface="Arial" panose="020B0604020202020204" pitchFamily="34" charset="0"/>
                <a:ea typeface="宋体" panose="02010600030101010101" pitchFamily="2" charset="-122"/>
              </a:rPr>
              <a:t>给定值确定的闭环控制系统</a:t>
            </a:r>
          </a:p>
        </p:txBody>
      </p:sp>
      <p:sp>
        <p:nvSpPr>
          <p:cNvPr id="14399" name="Text Box 85"/>
          <p:cNvSpPr txBox="1"/>
          <p:nvPr/>
        </p:nvSpPr>
        <p:spPr>
          <a:xfrm>
            <a:off x="1003300" y="787400"/>
            <a:ext cx="6481763" cy="517525"/>
          </a:xfrm>
          <a:prstGeom prst="rect">
            <a:avLst/>
          </a:prstGeom>
          <a:noFill/>
          <a:ln w="9525">
            <a:noFill/>
          </a:ln>
        </p:spPr>
        <p:txBody>
          <a:bodyPr anchor="t">
            <a:spAutoFit/>
          </a:bodyPr>
          <a:lstStyle/>
          <a:p>
            <a:pPr>
              <a:spcBef>
                <a:spcPct val="50000"/>
              </a:spcBef>
            </a:pPr>
            <a:r>
              <a:rPr lang="zh-CN" altLang="en-US" sz="2800" dirty="0">
                <a:solidFill>
                  <a:srgbClr val="0000FF"/>
                </a:solidFill>
                <a:latin typeface="Arial" panose="020B0604020202020204" pitchFamily="34" charset="0"/>
                <a:ea typeface="宋体" panose="02010600030101010101" pitchFamily="2" charset="-122"/>
              </a:rPr>
              <a:t>3、过程控制系统的分类</a:t>
            </a:r>
          </a:p>
        </p:txBody>
      </p:sp>
      <p:grpSp>
        <p:nvGrpSpPr>
          <p:cNvPr id="4" name="组合 3"/>
          <p:cNvGrpSpPr/>
          <p:nvPr/>
        </p:nvGrpSpPr>
        <p:grpSpPr>
          <a:xfrm>
            <a:off x="996950" y="4500563"/>
            <a:ext cx="7704138" cy="2300287"/>
            <a:chOff x="1570" y="7087"/>
            <a:chExt cx="12132" cy="3623"/>
          </a:xfrm>
        </p:grpSpPr>
        <p:grpSp>
          <p:nvGrpSpPr>
            <p:cNvPr id="14401" name="Group 2"/>
            <p:cNvGrpSpPr/>
            <p:nvPr/>
          </p:nvGrpSpPr>
          <p:grpSpPr>
            <a:xfrm>
              <a:off x="1570" y="7087"/>
              <a:ext cx="12132" cy="2890"/>
              <a:chOff x="0" y="0"/>
              <a:chExt cx="4671" cy="1156"/>
            </a:xfrm>
          </p:grpSpPr>
          <p:sp>
            <p:nvSpPr>
              <p:cNvPr id="14402" name="Rectangle 3"/>
              <p:cNvSpPr/>
              <p:nvPr/>
            </p:nvSpPr>
            <p:spPr>
              <a:xfrm>
                <a:off x="0" y="196"/>
                <a:ext cx="736" cy="28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设定温度</a:t>
                </a:r>
              </a:p>
            </p:txBody>
          </p:sp>
          <p:sp>
            <p:nvSpPr>
              <p:cNvPr id="14403" name="Rectangle 4"/>
              <p:cNvSpPr/>
              <p:nvPr/>
            </p:nvSpPr>
            <p:spPr>
              <a:xfrm>
                <a:off x="1391" y="196"/>
                <a:ext cx="526" cy="285"/>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控制器</a:t>
                </a:r>
              </a:p>
            </p:txBody>
          </p:sp>
          <p:sp>
            <p:nvSpPr>
              <p:cNvPr id="14404" name="Rectangle 5"/>
              <p:cNvSpPr/>
              <p:nvPr/>
            </p:nvSpPr>
            <p:spPr>
              <a:xfrm>
                <a:off x="2197" y="196"/>
                <a:ext cx="839" cy="285"/>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加热器</a:t>
                </a:r>
              </a:p>
            </p:txBody>
          </p:sp>
          <p:sp>
            <p:nvSpPr>
              <p:cNvPr id="14405" name="Rectangle 6"/>
              <p:cNvSpPr/>
              <p:nvPr/>
            </p:nvSpPr>
            <p:spPr>
              <a:xfrm>
                <a:off x="3355" y="196"/>
                <a:ext cx="720" cy="28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锅炉</a:t>
                </a:r>
              </a:p>
            </p:txBody>
          </p:sp>
          <p:sp>
            <p:nvSpPr>
              <p:cNvPr id="14406" name="Rectangle 7"/>
              <p:cNvSpPr/>
              <p:nvPr/>
            </p:nvSpPr>
            <p:spPr>
              <a:xfrm>
                <a:off x="2547" y="836"/>
                <a:ext cx="1000" cy="32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温度变送器</a:t>
                </a:r>
              </a:p>
            </p:txBody>
          </p:sp>
          <p:sp>
            <p:nvSpPr>
              <p:cNvPr id="14407" name="AutoShape 8"/>
              <p:cNvSpPr/>
              <p:nvPr/>
            </p:nvSpPr>
            <p:spPr>
              <a:xfrm>
                <a:off x="1006" y="276"/>
                <a:ext cx="153" cy="160"/>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4408" name="Line 9"/>
              <p:cNvSpPr/>
              <p:nvPr/>
            </p:nvSpPr>
            <p:spPr>
              <a:xfrm>
                <a:off x="736" y="357"/>
                <a:ext cx="270" cy="0"/>
              </a:xfrm>
              <a:prstGeom prst="line">
                <a:avLst/>
              </a:prstGeom>
              <a:ln w="28575" cap="flat" cmpd="sng">
                <a:solidFill>
                  <a:schemeClr val="tx1"/>
                </a:solidFill>
                <a:prstDash val="solid"/>
                <a:round/>
                <a:headEnd type="none" w="med" len="med"/>
                <a:tailEnd type="triangle" w="med" len="med"/>
              </a:ln>
            </p:spPr>
          </p:sp>
          <p:sp>
            <p:nvSpPr>
              <p:cNvPr id="14409" name="Line 10"/>
              <p:cNvSpPr/>
              <p:nvPr/>
            </p:nvSpPr>
            <p:spPr>
              <a:xfrm>
                <a:off x="1159" y="357"/>
                <a:ext cx="232" cy="0"/>
              </a:xfrm>
              <a:prstGeom prst="line">
                <a:avLst/>
              </a:prstGeom>
              <a:ln w="28575" cap="flat" cmpd="sng">
                <a:solidFill>
                  <a:schemeClr val="tx1"/>
                </a:solidFill>
                <a:prstDash val="solid"/>
                <a:round/>
                <a:headEnd type="none" w="med" len="med"/>
                <a:tailEnd type="triangle" w="med" len="med"/>
              </a:ln>
            </p:spPr>
          </p:sp>
          <p:sp>
            <p:nvSpPr>
              <p:cNvPr id="14410" name="Line 11"/>
              <p:cNvSpPr/>
              <p:nvPr/>
            </p:nvSpPr>
            <p:spPr>
              <a:xfrm>
                <a:off x="1917" y="359"/>
                <a:ext cx="270" cy="0"/>
              </a:xfrm>
              <a:prstGeom prst="line">
                <a:avLst/>
              </a:prstGeom>
              <a:ln w="28575" cap="flat" cmpd="sng">
                <a:solidFill>
                  <a:schemeClr val="tx1"/>
                </a:solidFill>
                <a:prstDash val="solid"/>
                <a:round/>
                <a:headEnd type="none" w="med" len="med"/>
                <a:tailEnd type="triangle" w="med" len="med"/>
              </a:ln>
            </p:spPr>
          </p:sp>
          <p:sp>
            <p:nvSpPr>
              <p:cNvPr id="14411" name="Line 12"/>
              <p:cNvSpPr/>
              <p:nvPr/>
            </p:nvSpPr>
            <p:spPr>
              <a:xfrm>
                <a:off x="3036" y="359"/>
                <a:ext cx="319" cy="0"/>
              </a:xfrm>
              <a:prstGeom prst="line">
                <a:avLst/>
              </a:prstGeom>
              <a:ln w="28575" cap="flat" cmpd="sng">
                <a:solidFill>
                  <a:schemeClr val="tx1"/>
                </a:solidFill>
                <a:prstDash val="solid"/>
                <a:round/>
                <a:headEnd type="none" w="med" len="med"/>
                <a:tailEnd type="triangle" w="med" len="med"/>
              </a:ln>
            </p:spPr>
          </p:sp>
          <p:sp>
            <p:nvSpPr>
              <p:cNvPr id="14412" name="Line 13"/>
              <p:cNvSpPr/>
              <p:nvPr/>
            </p:nvSpPr>
            <p:spPr>
              <a:xfrm>
                <a:off x="4201" y="357"/>
                <a:ext cx="0" cy="678"/>
              </a:xfrm>
              <a:prstGeom prst="line">
                <a:avLst/>
              </a:prstGeom>
              <a:ln w="28575" cap="flat" cmpd="sng">
                <a:solidFill>
                  <a:schemeClr val="tx1"/>
                </a:solidFill>
                <a:prstDash val="solid"/>
                <a:round/>
                <a:headEnd type="none" w="med" len="med"/>
                <a:tailEnd type="none" w="med" len="med"/>
              </a:ln>
            </p:spPr>
          </p:sp>
          <p:sp>
            <p:nvSpPr>
              <p:cNvPr id="14413" name="Line 14"/>
              <p:cNvSpPr/>
              <p:nvPr/>
            </p:nvSpPr>
            <p:spPr>
              <a:xfrm flipH="1">
                <a:off x="3547" y="1035"/>
                <a:ext cx="654" cy="0"/>
              </a:xfrm>
              <a:prstGeom prst="line">
                <a:avLst/>
              </a:prstGeom>
              <a:ln w="28575" cap="flat" cmpd="sng">
                <a:solidFill>
                  <a:schemeClr val="tx1"/>
                </a:solidFill>
                <a:prstDash val="solid"/>
                <a:round/>
                <a:headEnd type="none" w="med" len="med"/>
                <a:tailEnd type="triangle" w="med" len="med"/>
              </a:ln>
            </p:spPr>
          </p:sp>
          <p:sp>
            <p:nvSpPr>
              <p:cNvPr id="14414" name="Line 15"/>
              <p:cNvSpPr/>
              <p:nvPr/>
            </p:nvSpPr>
            <p:spPr>
              <a:xfrm flipV="1">
                <a:off x="1079" y="436"/>
                <a:ext cx="3" cy="615"/>
              </a:xfrm>
              <a:prstGeom prst="line">
                <a:avLst/>
              </a:prstGeom>
              <a:ln w="28575" cap="flat" cmpd="sng">
                <a:solidFill>
                  <a:schemeClr val="tx1"/>
                </a:solidFill>
                <a:prstDash val="solid"/>
                <a:round/>
                <a:headEnd type="none" w="med" len="med"/>
                <a:tailEnd type="triangle" w="med" len="med"/>
              </a:ln>
            </p:spPr>
          </p:sp>
          <p:sp>
            <p:nvSpPr>
              <p:cNvPr id="14415" name="Line 16"/>
              <p:cNvSpPr/>
              <p:nvPr/>
            </p:nvSpPr>
            <p:spPr>
              <a:xfrm flipH="1">
                <a:off x="1079" y="1051"/>
                <a:ext cx="1478" cy="0"/>
              </a:xfrm>
              <a:prstGeom prst="line">
                <a:avLst/>
              </a:prstGeom>
              <a:ln w="28575" cap="flat" cmpd="sng">
                <a:solidFill>
                  <a:schemeClr val="tx1"/>
                </a:solidFill>
                <a:prstDash val="solid"/>
                <a:round/>
                <a:headEnd type="none" w="med" len="med"/>
                <a:tailEnd type="none" w="med" len="med"/>
              </a:ln>
            </p:spPr>
          </p:sp>
          <p:sp>
            <p:nvSpPr>
              <p:cNvPr id="14416" name="Text Box 17"/>
              <p:cNvSpPr txBox="1"/>
              <p:nvPr/>
            </p:nvSpPr>
            <p:spPr>
              <a:xfrm>
                <a:off x="799" y="74"/>
                <a:ext cx="200" cy="230"/>
              </a:xfrm>
              <a:prstGeom prst="rect">
                <a:avLst/>
              </a:prstGeom>
              <a:noFill/>
              <a:ln w="9525">
                <a:noFill/>
              </a:ln>
            </p:spPr>
            <p:txBody>
              <a:bodyPr lIns="0" tIns="0" rIns="0" bIns="0" anchor="t">
                <a:spAutoFit/>
              </a:bodyPr>
              <a:lstStyle/>
              <a:p>
                <a:pPr>
                  <a:spcBef>
                    <a:spcPct val="50000"/>
                  </a:spcBef>
                </a:pPr>
                <a:r>
                  <a:rPr lang="zh-CN" altLang="en-US" sz="2400" dirty="0">
                    <a:latin typeface="Comic Sans MS" panose="030F0702030302020204" pitchFamily="66" charset="0"/>
                    <a:ea typeface="宋体" panose="02010600030101010101" pitchFamily="2" charset="-122"/>
                  </a:rPr>
                  <a:t>+</a:t>
                </a:r>
              </a:p>
            </p:txBody>
          </p:sp>
          <p:sp>
            <p:nvSpPr>
              <p:cNvPr id="14417" name="Text Box 18"/>
              <p:cNvSpPr txBox="1"/>
              <p:nvPr/>
            </p:nvSpPr>
            <p:spPr>
              <a:xfrm>
                <a:off x="879" y="440"/>
                <a:ext cx="200" cy="230"/>
              </a:xfrm>
              <a:prstGeom prst="rect">
                <a:avLst/>
              </a:prstGeom>
              <a:noFill/>
              <a:ln w="9525">
                <a:noFill/>
              </a:ln>
            </p:spPr>
            <p:txBody>
              <a:bodyPr lIns="0" tIns="0" rIns="0" bIns="0" anchor="t">
                <a:spAutoFit/>
              </a:bodyPr>
              <a:lstStyle/>
              <a:p>
                <a:pPr>
                  <a:spcBef>
                    <a:spcPct val="50000"/>
                  </a:spcBef>
                </a:pPr>
                <a:r>
                  <a:rPr lang="zh-CN" altLang="en-US" sz="2400" dirty="0">
                    <a:latin typeface="Comic Sans MS" panose="030F0702030302020204" pitchFamily="66" charset="0"/>
                    <a:ea typeface="宋体" panose="02010600030101010101" pitchFamily="2" charset="-122"/>
                  </a:rPr>
                  <a:t>-</a:t>
                </a:r>
              </a:p>
            </p:txBody>
          </p:sp>
          <p:sp>
            <p:nvSpPr>
              <p:cNvPr id="14418" name="Line 19"/>
              <p:cNvSpPr/>
              <p:nvPr/>
            </p:nvSpPr>
            <p:spPr>
              <a:xfrm>
                <a:off x="4082" y="363"/>
                <a:ext cx="408" cy="0"/>
              </a:xfrm>
              <a:prstGeom prst="line">
                <a:avLst/>
              </a:prstGeom>
              <a:ln w="9525" cap="flat" cmpd="sng">
                <a:solidFill>
                  <a:schemeClr val="tx1"/>
                </a:solidFill>
                <a:prstDash val="solid"/>
                <a:round/>
                <a:headEnd type="none" w="med" len="med"/>
                <a:tailEnd type="triangle" w="med" len="med"/>
              </a:ln>
            </p:spPr>
          </p:sp>
          <p:sp>
            <p:nvSpPr>
              <p:cNvPr id="14419" name="Text Box 20"/>
              <p:cNvSpPr txBox="1"/>
              <p:nvPr/>
            </p:nvSpPr>
            <p:spPr>
              <a:xfrm>
                <a:off x="4173" y="0"/>
                <a:ext cx="498" cy="230"/>
              </a:xfrm>
              <a:prstGeom prst="rect">
                <a:avLst/>
              </a:prstGeom>
              <a:noFill/>
              <a:ln w="9525">
                <a:noFill/>
              </a:ln>
            </p:spPr>
            <p:txBody>
              <a:bodyPr lIns="0" tIns="0" rIns="0" bIns="0" anchor="t">
                <a:spAutoFit/>
              </a:bodyPr>
              <a:lstStyle/>
              <a:p>
                <a:pPr>
                  <a:spcBef>
                    <a:spcPct val="50000"/>
                  </a:spcBef>
                </a:pPr>
                <a:r>
                  <a:rPr lang="zh-CN" altLang="en-US" sz="2400" dirty="0">
                    <a:latin typeface="Comic Sans MS" panose="030F0702030302020204" pitchFamily="66" charset="0"/>
                    <a:ea typeface="宋体" panose="02010600030101010101" pitchFamily="2" charset="-122"/>
                  </a:rPr>
                  <a:t>温度</a:t>
                </a:r>
              </a:p>
            </p:txBody>
          </p:sp>
        </p:grpSp>
        <p:sp>
          <p:nvSpPr>
            <p:cNvPr id="14420" name="矩形 85"/>
            <p:cNvSpPr/>
            <p:nvPr/>
          </p:nvSpPr>
          <p:spPr>
            <a:xfrm>
              <a:off x="5027" y="9985"/>
              <a:ext cx="5547" cy="725"/>
            </a:xfrm>
            <a:prstGeom prst="rect">
              <a:avLst/>
            </a:prstGeom>
            <a:noFill/>
            <a:ln w="9525">
              <a:noFill/>
            </a:ln>
          </p:spPr>
          <p:txBody>
            <a:bodyPr anchor="t">
              <a:spAutoFit/>
            </a:bodyPr>
            <a:lstStyle/>
            <a:p>
              <a:r>
                <a:rPr lang="zh-CN" altLang="en-US" sz="2400" dirty="0">
                  <a:latin typeface="Comic Sans MS" panose="030F0702030302020204" pitchFamily="66" charset="0"/>
                  <a:ea typeface="宋体" panose="02010600030101010101" pitchFamily="2" charset="-122"/>
                </a:rPr>
                <a:t>图 </a:t>
              </a:r>
              <a:r>
                <a:rPr lang="en-US" altLang="zh-CN" sz="2400" dirty="0">
                  <a:latin typeface="Comic Sans MS" panose="030F0702030302020204" pitchFamily="66" charset="0"/>
                  <a:ea typeface="宋体" panose="02010600030101010101" pitchFamily="2" charset="-122"/>
                </a:rPr>
                <a:t>1-6 </a:t>
              </a:r>
              <a:r>
                <a:rPr lang="zh-CN" altLang="en-US" sz="2400" dirty="0">
                  <a:latin typeface="Comic Sans MS" panose="030F0702030302020204" pitchFamily="66" charset="0"/>
                  <a:ea typeface="宋体" panose="02010600030101010101" pitchFamily="2" charset="-122"/>
                </a:rPr>
                <a:t>定值控制系统</a:t>
              </a:r>
            </a:p>
          </p:txBody>
        </p:sp>
      </p:grpSp>
      <p:sp>
        <p:nvSpPr>
          <p:cNvPr id="14421"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
        <p:nvSpPr>
          <p:cNvPr id="3" name="Rectangle 21"/>
          <p:cNvSpPr/>
          <p:nvPr/>
        </p:nvSpPr>
        <p:spPr>
          <a:xfrm>
            <a:off x="6626225" y="2968625"/>
            <a:ext cx="2374900" cy="307975"/>
          </a:xfrm>
          <a:prstGeom prst="rect">
            <a:avLst/>
          </a:prstGeom>
          <a:noFill/>
          <a:ln w="9525">
            <a:noFill/>
          </a:ln>
        </p:spPr>
        <p:txBody>
          <a:bodyPr wrap="square" lIns="0" tIns="0" rIns="0" bIns="0" anchor="t">
            <a:spAutoFit/>
          </a:bodyPr>
          <a:lstStyle/>
          <a:p>
            <a:r>
              <a:rPr lang="zh-CN" altLang="en-US" sz="2000" dirty="0">
                <a:latin typeface="Comic Sans MS" panose="030F0702030302020204" pitchFamily="66" charset="0"/>
                <a:ea typeface="宋体" panose="02010600030101010101" pitchFamily="2" charset="-122"/>
              </a:rPr>
              <a:t>定值控制系统框图？</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p:nvPr/>
        </p:nvSpPr>
        <p:spPr>
          <a:xfrm>
            <a:off x="785813" y="984250"/>
            <a:ext cx="3095625" cy="427038"/>
          </a:xfrm>
          <a:prstGeom prst="rect">
            <a:avLst/>
          </a:prstGeom>
          <a:noFill/>
          <a:ln w="9525">
            <a:noFill/>
          </a:ln>
        </p:spPr>
        <p:txBody>
          <a:bodyPr lIns="0" tIns="0" rIns="0" bIns="0" anchor="t">
            <a:spAutoFit/>
          </a:bodyPr>
          <a:lstStyle/>
          <a:p>
            <a:r>
              <a:rPr lang="zh-CN" altLang="en-US" sz="2800" dirty="0">
                <a:solidFill>
                  <a:srgbClr val="FF0000"/>
                </a:solidFill>
                <a:latin typeface="Arial" panose="020B0604020202020204" pitchFamily="34" charset="0"/>
                <a:ea typeface="宋体" panose="02010600030101010101" pitchFamily="2" charset="-122"/>
              </a:rPr>
              <a:t>程序控制系统</a:t>
            </a:r>
          </a:p>
        </p:txBody>
      </p:sp>
      <p:grpSp>
        <p:nvGrpSpPr>
          <p:cNvPr id="15362" name="Group 3"/>
          <p:cNvGrpSpPr/>
          <p:nvPr/>
        </p:nvGrpSpPr>
        <p:grpSpPr>
          <a:xfrm>
            <a:off x="857250" y="1631950"/>
            <a:ext cx="7632700" cy="2668588"/>
            <a:chOff x="0" y="0"/>
            <a:chExt cx="4808" cy="1681"/>
          </a:xfrm>
        </p:grpSpPr>
        <p:sp>
          <p:nvSpPr>
            <p:cNvPr id="15363" name="Rectangle 4"/>
            <p:cNvSpPr/>
            <p:nvPr/>
          </p:nvSpPr>
          <p:spPr>
            <a:xfrm>
              <a:off x="1633" y="363"/>
              <a:ext cx="800" cy="192"/>
            </a:xfrm>
            <a:prstGeom prst="rect">
              <a:avLst/>
            </a:prstGeom>
            <a:noFill/>
            <a:ln w="9525">
              <a:noFill/>
            </a:ln>
          </p:spPr>
          <p:txBody>
            <a:bodyPr wrap="none" lIns="0" tIns="0" rIns="0" bIns="0" anchor="t">
              <a:spAutoFit/>
            </a:bodyPr>
            <a:lstStyle/>
            <a:p>
              <a:r>
                <a:rPr lang="zh-CN" altLang="en-US" sz="2000" dirty="0">
                  <a:latin typeface="Comic Sans MS" panose="030F0702030302020204" pitchFamily="66" charset="0"/>
                  <a:ea typeface="宋体" panose="02010600030101010101" pitchFamily="2" charset="-122"/>
                </a:rPr>
                <a:t>温度传感器</a:t>
              </a:r>
            </a:p>
          </p:txBody>
        </p:sp>
        <p:grpSp>
          <p:nvGrpSpPr>
            <p:cNvPr id="15364" name="Group 5"/>
            <p:cNvGrpSpPr/>
            <p:nvPr/>
          </p:nvGrpSpPr>
          <p:grpSpPr>
            <a:xfrm>
              <a:off x="2721" y="0"/>
              <a:ext cx="1043" cy="1406"/>
              <a:chOff x="0" y="0"/>
              <a:chExt cx="635" cy="1179"/>
            </a:xfrm>
          </p:grpSpPr>
          <p:sp>
            <p:nvSpPr>
              <p:cNvPr id="15365" name="Line 6"/>
              <p:cNvSpPr/>
              <p:nvPr/>
            </p:nvSpPr>
            <p:spPr>
              <a:xfrm flipH="1">
                <a:off x="0" y="0"/>
                <a:ext cx="182" cy="181"/>
              </a:xfrm>
              <a:prstGeom prst="line">
                <a:avLst/>
              </a:prstGeom>
              <a:ln w="9525" cap="flat" cmpd="sng">
                <a:solidFill>
                  <a:schemeClr val="tx1"/>
                </a:solidFill>
                <a:prstDash val="solid"/>
                <a:round/>
                <a:headEnd type="none" w="med" len="med"/>
                <a:tailEnd type="none" w="med" len="med"/>
              </a:ln>
            </p:spPr>
          </p:sp>
          <p:sp>
            <p:nvSpPr>
              <p:cNvPr id="15366" name="Line 7"/>
              <p:cNvSpPr/>
              <p:nvPr/>
            </p:nvSpPr>
            <p:spPr>
              <a:xfrm>
                <a:off x="454" y="0"/>
                <a:ext cx="181" cy="182"/>
              </a:xfrm>
              <a:prstGeom prst="line">
                <a:avLst/>
              </a:prstGeom>
              <a:ln w="9525" cap="flat" cmpd="sng">
                <a:solidFill>
                  <a:schemeClr val="tx1"/>
                </a:solidFill>
                <a:prstDash val="solid"/>
                <a:round/>
                <a:headEnd type="none" w="med" len="med"/>
                <a:tailEnd type="none" w="med" len="med"/>
              </a:ln>
            </p:spPr>
          </p:sp>
          <p:sp>
            <p:nvSpPr>
              <p:cNvPr id="15367" name="Line 8"/>
              <p:cNvSpPr/>
              <p:nvPr/>
            </p:nvSpPr>
            <p:spPr>
              <a:xfrm>
                <a:off x="182" y="0"/>
                <a:ext cx="272" cy="0"/>
              </a:xfrm>
              <a:prstGeom prst="line">
                <a:avLst/>
              </a:prstGeom>
              <a:ln w="9525" cap="flat" cmpd="sng">
                <a:solidFill>
                  <a:schemeClr val="tx1"/>
                </a:solidFill>
                <a:prstDash val="solid"/>
                <a:round/>
                <a:headEnd type="none" w="med" len="med"/>
                <a:tailEnd type="none" w="med" len="med"/>
              </a:ln>
            </p:spPr>
          </p:sp>
          <p:sp>
            <p:nvSpPr>
              <p:cNvPr id="15368" name="Line 9"/>
              <p:cNvSpPr/>
              <p:nvPr/>
            </p:nvSpPr>
            <p:spPr>
              <a:xfrm>
                <a:off x="0" y="181"/>
                <a:ext cx="0" cy="998"/>
              </a:xfrm>
              <a:prstGeom prst="line">
                <a:avLst/>
              </a:prstGeom>
              <a:ln w="9525" cap="flat" cmpd="sng">
                <a:solidFill>
                  <a:schemeClr val="tx1"/>
                </a:solidFill>
                <a:prstDash val="solid"/>
                <a:round/>
                <a:headEnd type="none" w="med" len="med"/>
                <a:tailEnd type="none" w="med" len="med"/>
              </a:ln>
            </p:spPr>
          </p:sp>
          <p:sp>
            <p:nvSpPr>
              <p:cNvPr id="15369" name="Line 10"/>
              <p:cNvSpPr/>
              <p:nvPr/>
            </p:nvSpPr>
            <p:spPr>
              <a:xfrm>
                <a:off x="635" y="181"/>
                <a:ext cx="0" cy="998"/>
              </a:xfrm>
              <a:prstGeom prst="line">
                <a:avLst/>
              </a:prstGeom>
              <a:ln w="9525" cap="flat" cmpd="sng">
                <a:solidFill>
                  <a:schemeClr val="tx1"/>
                </a:solidFill>
                <a:prstDash val="solid"/>
                <a:round/>
                <a:headEnd type="none" w="med" len="med"/>
                <a:tailEnd type="none" w="med" len="med"/>
              </a:ln>
            </p:spPr>
          </p:sp>
          <p:sp>
            <p:nvSpPr>
              <p:cNvPr id="15370" name="Line 11"/>
              <p:cNvSpPr/>
              <p:nvPr/>
            </p:nvSpPr>
            <p:spPr>
              <a:xfrm>
                <a:off x="0" y="1179"/>
                <a:ext cx="635" cy="0"/>
              </a:xfrm>
              <a:prstGeom prst="line">
                <a:avLst/>
              </a:prstGeom>
              <a:ln w="9525" cap="flat" cmpd="sng">
                <a:solidFill>
                  <a:schemeClr val="tx1"/>
                </a:solidFill>
                <a:prstDash val="solid"/>
                <a:round/>
                <a:headEnd type="none" w="med" len="med"/>
                <a:tailEnd type="none" w="med" len="med"/>
              </a:ln>
            </p:spPr>
          </p:sp>
        </p:grpSp>
        <p:grpSp>
          <p:nvGrpSpPr>
            <p:cNvPr id="15371" name="Group 12"/>
            <p:cNvGrpSpPr/>
            <p:nvPr/>
          </p:nvGrpSpPr>
          <p:grpSpPr>
            <a:xfrm>
              <a:off x="2811" y="1043"/>
              <a:ext cx="452" cy="91"/>
              <a:chOff x="0" y="0"/>
              <a:chExt cx="452" cy="91"/>
            </a:xfrm>
          </p:grpSpPr>
          <p:grpSp>
            <p:nvGrpSpPr>
              <p:cNvPr id="15372" name="Group 13"/>
              <p:cNvGrpSpPr/>
              <p:nvPr/>
            </p:nvGrpSpPr>
            <p:grpSpPr>
              <a:xfrm>
                <a:off x="0" y="0"/>
                <a:ext cx="90" cy="91"/>
                <a:chOff x="0" y="0"/>
                <a:chExt cx="90" cy="91"/>
              </a:xfrm>
            </p:grpSpPr>
            <p:sp>
              <p:nvSpPr>
                <p:cNvPr id="15373" name="Line 14"/>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74" name="Line 15"/>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75" name="Group 16"/>
              <p:cNvGrpSpPr/>
              <p:nvPr/>
            </p:nvGrpSpPr>
            <p:grpSpPr>
              <a:xfrm>
                <a:off x="90" y="0"/>
                <a:ext cx="90" cy="91"/>
                <a:chOff x="0" y="0"/>
                <a:chExt cx="90" cy="91"/>
              </a:xfrm>
            </p:grpSpPr>
            <p:sp>
              <p:nvSpPr>
                <p:cNvPr id="15376" name="Line 17"/>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77" name="Line 18"/>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78" name="Group 19"/>
              <p:cNvGrpSpPr/>
              <p:nvPr/>
            </p:nvGrpSpPr>
            <p:grpSpPr>
              <a:xfrm>
                <a:off x="181" y="0"/>
                <a:ext cx="90" cy="91"/>
                <a:chOff x="0" y="0"/>
                <a:chExt cx="90" cy="91"/>
              </a:xfrm>
            </p:grpSpPr>
            <p:sp>
              <p:nvSpPr>
                <p:cNvPr id="15379" name="Line 20"/>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80" name="Line 21"/>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81" name="Group 22"/>
              <p:cNvGrpSpPr/>
              <p:nvPr/>
            </p:nvGrpSpPr>
            <p:grpSpPr>
              <a:xfrm>
                <a:off x="272" y="0"/>
                <a:ext cx="90" cy="91"/>
                <a:chOff x="0" y="0"/>
                <a:chExt cx="90" cy="91"/>
              </a:xfrm>
            </p:grpSpPr>
            <p:sp>
              <p:nvSpPr>
                <p:cNvPr id="15382" name="Line 23"/>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83" name="Line 24"/>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84" name="Group 25"/>
              <p:cNvGrpSpPr/>
              <p:nvPr/>
            </p:nvGrpSpPr>
            <p:grpSpPr>
              <a:xfrm>
                <a:off x="362" y="0"/>
                <a:ext cx="90" cy="91"/>
                <a:chOff x="0" y="0"/>
                <a:chExt cx="90" cy="91"/>
              </a:xfrm>
            </p:grpSpPr>
            <p:sp>
              <p:nvSpPr>
                <p:cNvPr id="15385" name="Line 26"/>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86" name="Line 27"/>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sp>
          <p:nvSpPr>
            <p:cNvPr id="15387" name="Line 28"/>
            <p:cNvSpPr/>
            <p:nvPr/>
          </p:nvSpPr>
          <p:spPr>
            <a:xfrm>
              <a:off x="2404" y="1134"/>
              <a:ext cx="408" cy="0"/>
            </a:xfrm>
            <a:prstGeom prst="line">
              <a:avLst/>
            </a:prstGeom>
            <a:ln w="9525" cap="flat" cmpd="sng">
              <a:solidFill>
                <a:schemeClr val="tx1"/>
              </a:solidFill>
              <a:prstDash val="solid"/>
              <a:round/>
              <a:headEnd type="none" w="med" len="med"/>
              <a:tailEnd type="triangle" w="med" len="med"/>
            </a:ln>
          </p:spPr>
        </p:sp>
        <p:sp>
          <p:nvSpPr>
            <p:cNvPr id="15388" name="Rectangle 29"/>
            <p:cNvSpPr/>
            <p:nvPr/>
          </p:nvSpPr>
          <p:spPr>
            <a:xfrm>
              <a:off x="1678" y="998"/>
              <a:ext cx="725" cy="408"/>
            </a:xfrm>
            <a:prstGeom prst="rect">
              <a:avLst/>
            </a:prstGeom>
            <a:noFill/>
            <a:ln w="9525" cap="flat" cmpd="sng">
              <a:solidFill>
                <a:schemeClr val="tx1"/>
              </a:solidFill>
              <a:prstDash val="solid"/>
              <a:miter/>
              <a:headEnd type="none" w="med" len="med"/>
              <a:tailEnd type="none" w="med" len="med"/>
            </a:ln>
          </p:spPr>
          <p:txBody>
            <a:bodyPr wrap="none" lIns="0" tIns="0" rIns="0" bIns="0" anchor="ctr"/>
            <a:lstStyle/>
            <a:p>
              <a:pPr algn="ctr"/>
              <a:r>
                <a:rPr lang="zh-CN" altLang="en-US" sz="2400" dirty="0">
                  <a:latin typeface="Comic Sans MS" panose="030F0702030302020204" pitchFamily="66" charset="0"/>
                  <a:ea typeface="宋体" panose="02010600030101010101" pitchFamily="2" charset="-122"/>
                </a:rPr>
                <a:t>控制器</a:t>
              </a:r>
            </a:p>
          </p:txBody>
        </p:sp>
        <p:sp>
          <p:nvSpPr>
            <p:cNvPr id="15389" name="Rectangle 30"/>
            <p:cNvSpPr/>
            <p:nvPr/>
          </p:nvSpPr>
          <p:spPr>
            <a:xfrm>
              <a:off x="2721" y="725"/>
              <a:ext cx="46" cy="137"/>
            </a:xfrm>
            <a:prstGeom prst="rect">
              <a:avLst/>
            </a:prstGeom>
            <a:no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Arial" panose="020B0604020202020204" pitchFamily="34" charset="0"/>
                <a:ea typeface="宋体" panose="02010600030101010101" pitchFamily="2" charset="-122"/>
              </a:endParaRPr>
            </a:p>
          </p:txBody>
        </p:sp>
        <p:sp>
          <p:nvSpPr>
            <p:cNvPr id="15390" name="Rectangle 31"/>
            <p:cNvSpPr/>
            <p:nvPr/>
          </p:nvSpPr>
          <p:spPr>
            <a:xfrm>
              <a:off x="2767" y="771"/>
              <a:ext cx="226" cy="45"/>
            </a:xfrm>
            <a:prstGeom prst="rect">
              <a:avLst/>
            </a:prstGeom>
            <a:no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Arial" panose="020B0604020202020204" pitchFamily="34" charset="0"/>
                <a:ea typeface="宋体" panose="02010600030101010101" pitchFamily="2" charset="-122"/>
              </a:endParaRPr>
            </a:p>
          </p:txBody>
        </p:sp>
        <p:sp>
          <p:nvSpPr>
            <p:cNvPr id="15391" name="Line 32"/>
            <p:cNvSpPr/>
            <p:nvPr/>
          </p:nvSpPr>
          <p:spPr>
            <a:xfrm flipH="1">
              <a:off x="1995" y="816"/>
              <a:ext cx="726" cy="0"/>
            </a:xfrm>
            <a:prstGeom prst="line">
              <a:avLst/>
            </a:prstGeom>
            <a:ln w="9525" cap="flat" cmpd="sng">
              <a:solidFill>
                <a:schemeClr val="tx1"/>
              </a:solidFill>
              <a:prstDash val="solid"/>
              <a:round/>
              <a:headEnd type="none" w="med" len="med"/>
              <a:tailEnd type="none" w="med" len="med"/>
            </a:ln>
          </p:spPr>
        </p:sp>
        <p:sp>
          <p:nvSpPr>
            <p:cNvPr id="15392" name="Line 33"/>
            <p:cNvSpPr/>
            <p:nvPr/>
          </p:nvSpPr>
          <p:spPr>
            <a:xfrm flipV="1">
              <a:off x="1995" y="816"/>
              <a:ext cx="0" cy="91"/>
            </a:xfrm>
            <a:prstGeom prst="line">
              <a:avLst/>
            </a:prstGeom>
            <a:ln w="9525" cap="flat" cmpd="sng">
              <a:solidFill>
                <a:schemeClr val="tx1"/>
              </a:solidFill>
              <a:prstDash val="solid"/>
              <a:round/>
              <a:headEnd type="none" w="med" len="med"/>
              <a:tailEnd type="none" w="med" len="med"/>
            </a:ln>
          </p:spPr>
        </p:sp>
        <p:sp>
          <p:nvSpPr>
            <p:cNvPr id="15393" name="Line 34"/>
            <p:cNvSpPr/>
            <p:nvPr/>
          </p:nvSpPr>
          <p:spPr>
            <a:xfrm>
              <a:off x="1995" y="816"/>
              <a:ext cx="0" cy="182"/>
            </a:xfrm>
            <a:prstGeom prst="line">
              <a:avLst/>
            </a:prstGeom>
            <a:ln w="9525" cap="flat" cmpd="sng">
              <a:solidFill>
                <a:schemeClr val="tx1"/>
              </a:solidFill>
              <a:prstDash val="solid"/>
              <a:round/>
              <a:headEnd type="none" w="med" len="med"/>
              <a:tailEnd type="triangle" w="med" len="med"/>
            </a:ln>
          </p:spPr>
        </p:sp>
        <p:sp>
          <p:nvSpPr>
            <p:cNvPr id="15394" name="Line 35"/>
            <p:cNvSpPr/>
            <p:nvPr/>
          </p:nvSpPr>
          <p:spPr>
            <a:xfrm flipH="1" flipV="1">
              <a:off x="2404" y="544"/>
              <a:ext cx="408" cy="227"/>
            </a:xfrm>
            <a:prstGeom prst="line">
              <a:avLst/>
            </a:prstGeom>
            <a:ln w="9525" cap="flat" cmpd="sng">
              <a:solidFill>
                <a:schemeClr val="tx1"/>
              </a:solidFill>
              <a:prstDash val="solid"/>
              <a:round/>
              <a:headEnd type="none" w="med" len="med"/>
              <a:tailEnd type="none" w="med" len="med"/>
            </a:ln>
          </p:spPr>
        </p:sp>
        <p:sp>
          <p:nvSpPr>
            <p:cNvPr id="15395" name="Rectangle 36"/>
            <p:cNvSpPr/>
            <p:nvPr/>
          </p:nvSpPr>
          <p:spPr>
            <a:xfrm>
              <a:off x="2767" y="1179"/>
              <a:ext cx="589" cy="192"/>
            </a:xfrm>
            <a:prstGeom prst="rect">
              <a:avLst/>
            </a:prstGeom>
            <a:noFill/>
            <a:ln w="9525">
              <a:noFill/>
            </a:ln>
          </p:spPr>
          <p:txBody>
            <a:bodyPr lIns="0" tIns="0" rIns="0" bIns="0" anchor="t">
              <a:spAutoFit/>
            </a:bodyPr>
            <a:lstStyle/>
            <a:p>
              <a:r>
                <a:rPr lang="zh-CN" altLang="en-US" sz="2000" dirty="0">
                  <a:latin typeface="Comic Sans MS" panose="030F0702030302020204" pitchFamily="66" charset="0"/>
                  <a:ea typeface="宋体" panose="02010600030101010101" pitchFamily="2" charset="-122"/>
                </a:rPr>
                <a:t>加热器</a:t>
              </a:r>
            </a:p>
          </p:txBody>
        </p:sp>
        <p:sp>
          <p:nvSpPr>
            <p:cNvPr id="15396" name="Rectangle 37"/>
            <p:cNvSpPr/>
            <p:nvPr/>
          </p:nvSpPr>
          <p:spPr>
            <a:xfrm>
              <a:off x="3901" y="136"/>
              <a:ext cx="907" cy="192"/>
            </a:xfrm>
            <a:prstGeom prst="rect">
              <a:avLst/>
            </a:prstGeom>
            <a:noFill/>
            <a:ln w="9525">
              <a:noFill/>
            </a:ln>
          </p:spPr>
          <p:txBody>
            <a:bodyPr lIns="0" tIns="0" rIns="0" bIns="0" anchor="t">
              <a:spAutoFit/>
            </a:bodyPr>
            <a:lstStyle/>
            <a:p>
              <a:r>
                <a:rPr lang="zh-CN" altLang="en-US" sz="2000" dirty="0">
                  <a:latin typeface="Comic Sans MS" panose="030F0702030302020204" pitchFamily="66" charset="0"/>
                  <a:ea typeface="宋体" panose="02010600030101010101" pitchFamily="2" charset="-122"/>
                </a:rPr>
                <a:t>热处理炉</a:t>
              </a:r>
            </a:p>
          </p:txBody>
        </p:sp>
        <p:sp>
          <p:nvSpPr>
            <p:cNvPr id="15397" name="Line 38"/>
            <p:cNvSpPr/>
            <p:nvPr/>
          </p:nvSpPr>
          <p:spPr>
            <a:xfrm flipH="1">
              <a:off x="3764" y="363"/>
              <a:ext cx="227" cy="226"/>
            </a:xfrm>
            <a:prstGeom prst="line">
              <a:avLst/>
            </a:prstGeom>
            <a:ln w="9525" cap="flat" cmpd="sng">
              <a:solidFill>
                <a:schemeClr val="tx1"/>
              </a:solidFill>
              <a:prstDash val="solid"/>
              <a:round/>
              <a:headEnd type="none" w="med" len="med"/>
              <a:tailEnd type="none" w="med" len="med"/>
            </a:ln>
          </p:spPr>
        </p:sp>
        <p:sp>
          <p:nvSpPr>
            <p:cNvPr id="15398" name="AutoShape 39"/>
            <p:cNvSpPr/>
            <p:nvPr/>
          </p:nvSpPr>
          <p:spPr>
            <a:xfrm>
              <a:off x="3039" y="635"/>
              <a:ext cx="499" cy="272"/>
            </a:xfrm>
            <a:prstGeom prst="flowChartMagneticDrum">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lstStyle/>
            <a:p>
              <a:endParaRPr lang="zh-CN" altLang="en-US" dirty="0">
                <a:latin typeface="Arial" panose="020B0604020202020204" pitchFamily="34" charset="0"/>
                <a:ea typeface="宋体" panose="02010600030101010101" pitchFamily="2" charset="-122"/>
              </a:endParaRPr>
            </a:p>
          </p:txBody>
        </p:sp>
        <p:sp>
          <p:nvSpPr>
            <p:cNvPr id="15399" name="Line 40"/>
            <p:cNvSpPr/>
            <p:nvPr/>
          </p:nvSpPr>
          <p:spPr>
            <a:xfrm>
              <a:off x="3538" y="771"/>
              <a:ext cx="635" cy="272"/>
            </a:xfrm>
            <a:prstGeom prst="line">
              <a:avLst/>
            </a:prstGeom>
            <a:ln w="9525" cap="flat" cmpd="sng">
              <a:solidFill>
                <a:schemeClr val="tx1"/>
              </a:solidFill>
              <a:prstDash val="solid"/>
              <a:round/>
              <a:headEnd type="none" w="med" len="med"/>
              <a:tailEnd type="none" w="med" len="med"/>
            </a:ln>
          </p:spPr>
        </p:sp>
        <p:sp>
          <p:nvSpPr>
            <p:cNvPr id="15400" name="Rectangle 41"/>
            <p:cNvSpPr/>
            <p:nvPr/>
          </p:nvSpPr>
          <p:spPr>
            <a:xfrm>
              <a:off x="4173" y="952"/>
              <a:ext cx="544" cy="192"/>
            </a:xfrm>
            <a:prstGeom prst="rect">
              <a:avLst/>
            </a:prstGeom>
            <a:noFill/>
            <a:ln w="9525">
              <a:noFill/>
            </a:ln>
          </p:spPr>
          <p:txBody>
            <a:bodyPr lIns="0" tIns="0" rIns="0" bIns="0" anchor="t">
              <a:spAutoFit/>
            </a:bodyPr>
            <a:lstStyle/>
            <a:p>
              <a:r>
                <a:rPr lang="zh-CN" altLang="en-US" sz="2000" dirty="0">
                  <a:latin typeface="Comic Sans MS" panose="030F0702030302020204" pitchFamily="66" charset="0"/>
                  <a:ea typeface="宋体" panose="02010600030101010101" pitchFamily="2" charset="-122"/>
                </a:rPr>
                <a:t>工件</a:t>
              </a:r>
            </a:p>
          </p:txBody>
        </p:sp>
        <p:sp>
          <p:nvSpPr>
            <p:cNvPr id="15401" name="Line 42"/>
            <p:cNvSpPr/>
            <p:nvPr/>
          </p:nvSpPr>
          <p:spPr>
            <a:xfrm>
              <a:off x="0" y="1406"/>
              <a:ext cx="1406" cy="0"/>
            </a:xfrm>
            <a:prstGeom prst="line">
              <a:avLst/>
            </a:prstGeom>
            <a:ln w="9525" cap="flat" cmpd="sng">
              <a:solidFill>
                <a:schemeClr val="tx1"/>
              </a:solidFill>
              <a:prstDash val="solid"/>
              <a:round/>
              <a:headEnd type="none" w="med" len="med"/>
              <a:tailEnd type="triangle" w="med" len="med"/>
            </a:ln>
          </p:spPr>
        </p:sp>
        <p:sp>
          <p:nvSpPr>
            <p:cNvPr id="15402" name="Line 43"/>
            <p:cNvSpPr/>
            <p:nvPr/>
          </p:nvSpPr>
          <p:spPr>
            <a:xfrm flipV="1">
              <a:off x="0" y="227"/>
              <a:ext cx="0" cy="1270"/>
            </a:xfrm>
            <a:prstGeom prst="line">
              <a:avLst/>
            </a:prstGeom>
            <a:ln w="9525" cap="flat" cmpd="sng">
              <a:solidFill>
                <a:schemeClr val="tx1"/>
              </a:solidFill>
              <a:prstDash val="solid"/>
              <a:round/>
              <a:headEnd type="none" w="med" len="med"/>
              <a:tailEnd type="triangle" w="med" len="med"/>
            </a:ln>
          </p:spPr>
        </p:sp>
        <p:sp>
          <p:nvSpPr>
            <p:cNvPr id="15403" name="Text Box 44"/>
            <p:cNvSpPr txBox="1"/>
            <p:nvPr/>
          </p:nvSpPr>
          <p:spPr>
            <a:xfrm>
              <a:off x="1270" y="1451"/>
              <a:ext cx="1043" cy="230"/>
            </a:xfrm>
            <a:prstGeom prst="rect">
              <a:avLst/>
            </a:prstGeom>
            <a:noFill/>
            <a:ln w="9525">
              <a:noFill/>
            </a:ln>
          </p:spPr>
          <p:txBody>
            <a:bodyPr lIns="0" tIns="0" rIns="0" bIns="0" anchor="t">
              <a:spAutoFit/>
            </a:bodyPr>
            <a:lstStyle/>
            <a:p>
              <a:pPr>
                <a:spcBef>
                  <a:spcPct val="50000"/>
                </a:spcBef>
              </a:pPr>
              <a:r>
                <a:rPr lang="zh-CN" altLang="en-US" sz="2400" dirty="0">
                  <a:latin typeface="Arial" panose="020B0604020202020204" pitchFamily="34" charset="0"/>
                  <a:ea typeface="宋体" panose="02010600030101010101" pitchFamily="2" charset="-122"/>
                </a:rPr>
                <a:t>T（min）</a:t>
              </a:r>
            </a:p>
          </p:txBody>
        </p:sp>
        <p:sp>
          <p:nvSpPr>
            <p:cNvPr id="15404" name="Text Box 45"/>
            <p:cNvSpPr txBox="1"/>
            <p:nvPr/>
          </p:nvSpPr>
          <p:spPr>
            <a:xfrm>
              <a:off x="45" y="90"/>
              <a:ext cx="816" cy="230"/>
            </a:xfrm>
            <a:prstGeom prst="rect">
              <a:avLst/>
            </a:prstGeom>
            <a:noFill/>
            <a:ln w="9525">
              <a:noFill/>
            </a:ln>
          </p:spPr>
          <p:txBody>
            <a:bodyPr lIns="0" tIns="0" rIns="0" bIns="0" anchor="t">
              <a:spAutoFit/>
            </a:bodyPr>
            <a:lstStyle/>
            <a:p>
              <a:pPr>
                <a:spcBef>
                  <a:spcPct val="50000"/>
                </a:spcBef>
              </a:pPr>
              <a:r>
                <a:rPr lang="zh-CN" altLang="en-US" sz="2400" dirty="0">
                  <a:latin typeface="Arial" panose="020B0604020202020204" pitchFamily="34" charset="0"/>
                  <a:ea typeface="宋体" panose="02010600030101010101" pitchFamily="2" charset="-122"/>
                </a:rPr>
                <a:t>T（</a:t>
              </a:r>
              <a:r>
                <a:rPr lang="zh-CN" altLang="en-US" sz="2400" baseline="30000" dirty="0">
                  <a:latin typeface="Arial" panose="020B0604020202020204" pitchFamily="34" charset="0"/>
                  <a:ea typeface="宋体" panose="02010600030101010101" pitchFamily="2" charset="-122"/>
                </a:rPr>
                <a:t> 0</a:t>
              </a:r>
              <a:r>
                <a:rPr lang="zh-CN" altLang="en-US" sz="2400" dirty="0">
                  <a:latin typeface="Arial" panose="020B0604020202020204" pitchFamily="34" charset="0"/>
                  <a:ea typeface="宋体" panose="02010600030101010101" pitchFamily="2" charset="-122"/>
                </a:rPr>
                <a:t>C ）</a:t>
              </a:r>
            </a:p>
          </p:txBody>
        </p:sp>
        <p:sp>
          <p:nvSpPr>
            <p:cNvPr id="15405" name="Text Box 46"/>
            <p:cNvSpPr txBox="1"/>
            <p:nvPr/>
          </p:nvSpPr>
          <p:spPr>
            <a:xfrm>
              <a:off x="0" y="1406"/>
              <a:ext cx="363" cy="230"/>
            </a:xfrm>
            <a:prstGeom prst="rect">
              <a:avLst/>
            </a:prstGeom>
            <a:noFill/>
            <a:ln w="9525">
              <a:noFill/>
            </a:ln>
          </p:spPr>
          <p:txBody>
            <a:bodyPr lIns="0" tIns="0" rIns="0" bIns="0" anchor="t">
              <a:spAutoFit/>
            </a:bodyPr>
            <a:lstStyle/>
            <a:p>
              <a:pPr>
                <a:spcBef>
                  <a:spcPct val="50000"/>
                </a:spcBef>
              </a:pPr>
              <a:r>
                <a:rPr lang="zh-CN" altLang="en-US" sz="2400" dirty="0">
                  <a:latin typeface="Arial" panose="020B0604020202020204" pitchFamily="34" charset="0"/>
                  <a:ea typeface="宋体" panose="02010600030101010101" pitchFamily="2" charset="-122"/>
                </a:rPr>
                <a:t>0</a:t>
              </a:r>
            </a:p>
          </p:txBody>
        </p:sp>
        <p:sp>
          <p:nvSpPr>
            <p:cNvPr id="15406" name="Line 47"/>
            <p:cNvSpPr/>
            <p:nvPr/>
          </p:nvSpPr>
          <p:spPr>
            <a:xfrm flipV="1">
              <a:off x="0" y="862"/>
              <a:ext cx="272" cy="544"/>
            </a:xfrm>
            <a:prstGeom prst="line">
              <a:avLst/>
            </a:prstGeom>
            <a:ln w="9525" cap="flat" cmpd="sng">
              <a:solidFill>
                <a:schemeClr val="tx1"/>
              </a:solidFill>
              <a:prstDash val="solid"/>
              <a:round/>
              <a:headEnd type="none" w="med" len="med"/>
              <a:tailEnd type="none" w="med" len="med"/>
            </a:ln>
          </p:spPr>
        </p:sp>
        <p:sp>
          <p:nvSpPr>
            <p:cNvPr id="15407" name="Line 48"/>
            <p:cNvSpPr/>
            <p:nvPr/>
          </p:nvSpPr>
          <p:spPr>
            <a:xfrm>
              <a:off x="272" y="862"/>
              <a:ext cx="499" cy="0"/>
            </a:xfrm>
            <a:prstGeom prst="line">
              <a:avLst/>
            </a:prstGeom>
            <a:ln w="9525" cap="flat" cmpd="sng">
              <a:solidFill>
                <a:schemeClr val="tx1"/>
              </a:solidFill>
              <a:prstDash val="solid"/>
              <a:round/>
              <a:headEnd type="none" w="med" len="med"/>
              <a:tailEnd type="none" w="med" len="med"/>
            </a:ln>
          </p:spPr>
        </p:sp>
        <p:sp>
          <p:nvSpPr>
            <p:cNvPr id="15408" name="Line 49"/>
            <p:cNvSpPr/>
            <p:nvPr/>
          </p:nvSpPr>
          <p:spPr>
            <a:xfrm>
              <a:off x="771" y="862"/>
              <a:ext cx="272" cy="544"/>
            </a:xfrm>
            <a:prstGeom prst="line">
              <a:avLst/>
            </a:prstGeom>
            <a:ln w="9525" cap="flat" cmpd="sng">
              <a:solidFill>
                <a:schemeClr val="tx1"/>
              </a:solidFill>
              <a:prstDash val="solid"/>
              <a:round/>
              <a:headEnd type="none" w="med" len="med"/>
              <a:tailEnd type="none" w="med" len="med"/>
            </a:ln>
          </p:spPr>
        </p:sp>
      </p:grpSp>
      <p:sp>
        <p:nvSpPr>
          <p:cNvPr id="15409" name="AutoShape 50"/>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pic>
        <p:nvPicPr>
          <p:cNvPr id="15410" name="Picture 52"/>
          <p:cNvPicPr>
            <a:picLocks noChangeAspect="1"/>
          </p:cNvPicPr>
          <p:nvPr/>
        </p:nvPicPr>
        <p:blipFill>
          <a:blip r:embed="rId2"/>
          <a:stretch>
            <a:fillRect/>
          </a:stretch>
        </p:blipFill>
        <p:spPr>
          <a:xfrm>
            <a:off x="344488" y="4416425"/>
            <a:ext cx="3589337" cy="2066925"/>
          </a:xfrm>
          <a:prstGeom prst="rect">
            <a:avLst/>
          </a:prstGeom>
          <a:noFill/>
          <a:ln w="9525">
            <a:noFill/>
          </a:ln>
        </p:spPr>
      </p:pic>
      <p:sp>
        <p:nvSpPr>
          <p:cNvPr id="15411" name="Text Box 53"/>
          <p:cNvSpPr txBox="1"/>
          <p:nvPr/>
        </p:nvSpPr>
        <p:spPr>
          <a:xfrm>
            <a:off x="3209925" y="990600"/>
            <a:ext cx="5676900" cy="738188"/>
          </a:xfrm>
          <a:prstGeom prst="rect">
            <a:avLst/>
          </a:prstGeom>
          <a:noFill/>
          <a:ln w="9525">
            <a:noFill/>
          </a:ln>
        </p:spPr>
        <p:txBody>
          <a:bodyPr wrap="none" anchor="t">
            <a:spAutoFit/>
          </a:bodyPr>
          <a:lstStyle/>
          <a:p>
            <a:r>
              <a:rPr lang="zh-CN" altLang="en-US" sz="2400" dirty="0">
                <a:solidFill>
                  <a:srgbClr val="0000FF"/>
                </a:solidFill>
                <a:latin typeface="Arial" panose="020B0604020202020204" pitchFamily="34" charset="0"/>
                <a:ea typeface="宋体" panose="02010600030101010101" pitchFamily="2" charset="-122"/>
              </a:rPr>
              <a:t>给定值按照一定时间有规律的变化输出</a:t>
            </a:r>
            <a:r>
              <a:rPr lang="zh-CN" altLang="en-US" dirty="0">
                <a:solidFill>
                  <a:srgbClr val="0000FF"/>
                </a:solidFill>
                <a:latin typeface="Arial" panose="020B0604020202020204" pitchFamily="34" charset="0"/>
                <a:ea typeface="宋体" panose="02010600030101010101" pitchFamily="2" charset="-122"/>
              </a:rPr>
              <a:t>。</a:t>
            </a:r>
          </a:p>
          <a:p>
            <a:endParaRPr lang="zh-CN" altLang="en-US" dirty="0">
              <a:solidFill>
                <a:srgbClr val="0000FF"/>
              </a:solidFill>
              <a:latin typeface="Arial" panose="020B0604020202020204" pitchFamily="34" charset="0"/>
              <a:ea typeface="宋体" panose="02010600030101010101" pitchFamily="2" charset="-122"/>
            </a:endParaRPr>
          </a:p>
        </p:txBody>
      </p:sp>
      <p:sp>
        <p:nvSpPr>
          <p:cNvPr id="15412" name="矩形 53"/>
          <p:cNvSpPr/>
          <p:nvPr/>
        </p:nvSpPr>
        <p:spPr>
          <a:xfrm>
            <a:off x="4230688" y="4235450"/>
            <a:ext cx="3522662" cy="460375"/>
          </a:xfrm>
          <a:prstGeom prst="rect">
            <a:avLst/>
          </a:prstGeom>
          <a:noFill/>
          <a:ln w="9525">
            <a:noFill/>
          </a:ln>
        </p:spPr>
        <p:txBody>
          <a:bodyPr anchor="t">
            <a:spAutoFit/>
          </a:bodyPr>
          <a:lstStyle/>
          <a:p>
            <a:r>
              <a:rPr lang="zh-CN" altLang="en-US" sz="2400" dirty="0">
                <a:latin typeface="Comic Sans MS" panose="030F0702030302020204" pitchFamily="66" charset="0"/>
                <a:ea typeface="宋体" panose="02010600030101010101" pitchFamily="2" charset="-122"/>
              </a:rPr>
              <a:t>图 </a:t>
            </a:r>
            <a:r>
              <a:rPr lang="en-US" altLang="zh-CN" sz="2400" dirty="0">
                <a:latin typeface="Comic Sans MS" panose="030F0702030302020204" pitchFamily="66" charset="0"/>
                <a:ea typeface="宋体" panose="02010600030101010101" pitchFamily="2" charset="-122"/>
              </a:rPr>
              <a:t>1-7 </a:t>
            </a:r>
            <a:r>
              <a:rPr lang="zh-CN" altLang="en-US" sz="2400" dirty="0">
                <a:latin typeface="Comic Sans MS" panose="030F0702030302020204" pitchFamily="66" charset="0"/>
                <a:ea typeface="宋体" panose="02010600030101010101" pitchFamily="2" charset="-122"/>
              </a:rPr>
              <a:t>程序控制系统</a:t>
            </a:r>
          </a:p>
        </p:txBody>
      </p:sp>
      <p:sp>
        <p:nvSpPr>
          <p:cNvPr id="15413"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
        <p:nvSpPr>
          <p:cNvPr id="15414" name="矩形 53"/>
          <p:cNvSpPr/>
          <p:nvPr/>
        </p:nvSpPr>
        <p:spPr>
          <a:xfrm>
            <a:off x="3524250" y="5548313"/>
            <a:ext cx="2157413" cy="460375"/>
          </a:xfrm>
          <a:prstGeom prst="rect">
            <a:avLst/>
          </a:prstGeom>
          <a:noFill/>
          <a:ln w="9525">
            <a:noFill/>
          </a:ln>
        </p:spPr>
        <p:txBody>
          <a:bodyPr wrap="square" anchor="t">
            <a:spAutoFit/>
          </a:bodyPr>
          <a:lstStyle/>
          <a:p>
            <a:r>
              <a:rPr lang="zh-CN" altLang="zh-CN" sz="2400" dirty="0">
                <a:latin typeface="Comic Sans MS" panose="030F0702030302020204" pitchFamily="66" charset="0"/>
                <a:ea typeface="宋体" panose="02010600030101010101" pitchFamily="2" charset="-122"/>
              </a:rPr>
              <a:t>工件热处理炉</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16386" name="Text Box 4"/>
          <p:cNvSpPr txBox="1"/>
          <p:nvPr/>
        </p:nvSpPr>
        <p:spPr>
          <a:xfrm>
            <a:off x="677863" y="847725"/>
            <a:ext cx="8040687" cy="944563"/>
          </a:xfrm>
          <a:prstGeom prst="rect">
            <a:avLst/>
          </a:prstGeom>
          <a:noFill/>
          <a:ln w="9525">
            <a:noFill/>
          </a:ln>
        </p:spPr>
        <p:txBody>
          <a:bodyPr anchor="t">
            <a:spAutoFit/>
          </a:bodyPr>
          <a:lstStyle/>
          <a:p>
            <a:pPr>
              <a:spcBef>
                <a:spcPct val="50000"/>
              </a:spcBef>
            </a:pPr>
            <a:r>
              <a:rPr lang="zh-CN" altLang="en-US" sz="2800" dirty="0">
                <a:solidFill>
                  <a:srgbClr val="FF0000"/>
                </a:solidFill>
                <a:latin typeface="Arial" panose="020B0604020202020204" pitchFamily="34" charset="0"/>
                <a:ea typeface="宋体" panose="02010600030101010101" pitchFamily="2" charset="-122"/>
              </a:rPr>
              <a:t>随动（伺服）控制系统：</a:t>
            </a:r>
            <a:r>
              <a:rPr lang="zh-CN" altLang="en-US" sz="2800" dirty="0">
                <a:latin typeface="Arial" panose="020B0604020202020204" pitchFamily="34" charset="0"/>
                <a:ea typeface="宋体" panose="02010600030101010101" pitchFamily="2" charset="-122"/>
              </a:rPr>
              <a:t>给定值随机变化，工艺参数快速准确地跟踪给定值变化的闭环控制系统。</a:t>
            </a:r>
            <a:endParaRPr lang="zh-CN" altLang="en-US" dirty="0">
              <a:latin typeface="Arial" panose="020B0604020202020204" pitchFamily="34" charset="0"/>
              <a:ea typeface="宋体" panose="02010600030101010101" pitchFamily="2" charset="-122"/>
            </a:endParaRPr>
          </a:p>
        </p:txBody>
      </p:sp>
      <p:pic>
        <p:nvPicPr>
          <p:cNvPr id="16387" name="Picture 5" descr="t011321b0cb422555b5"/>
          <p:cNvPicPr>
            <a:picLocks noChangeAspect="1"/>
          </p:cNvPicPr>
          <p:nvPr/>
        </p:nvPicPr>
        <p:blipFill>
          <a:blip r:embed="rId2"/>
          <a:stretch>
            <a:fillRect/>
          </a:stretch>
        </p:blipFill>
        <p:spPr>
          <a:xfrm>
            <a:off x="455613" y="2125663"/>
            <a:ext cx="3927475" cy="3414712"/>
          </a:xfrm>
          <a:prstGeom prst="rect">
            <a:avLst/>
          </a:prstGeom>
          <a:noFill/>
          <a:ln w="9525">
            <a:noFill/>
          </a:ln>
        </p:spPr>
      </p:pic>
      <p:pic>
        <p:nvPicPr>
          <p:cNvPr id="16388" name="Picture 6" descr="t016ffb5c5ff99747ad"/>
          <p:cNvPicPr>
            <a:picLocks noChangeAspect="1"/>
          </p:cNvPicPr>
          <p:nvPr/>
        </p:nvPicPr>
        <p:blipFill>
          <a:blip r:embed="rId3"/>
          <a:stretch>
            <a:fillRect/>
          </a:stretch>
        </p:blipFill>
        <p:spPr>
          <a:xfrm>
            <a:off x="4514850" y="2743200"/>
            <a:ext cx="4356100" cy="2355850"/>
          </a:xfrm>
          <a:prstGeom prst="rect">
            <a:avLst/>
          </a:prstGeom>
          <a:noFill/>
          <a:ln w="9525">
            <a:noFill/>
          </a:ln>
        </p:spPr>
      </p:pic>
      <p:sp>
        <p:nvSpPr>
          <p:cNvPr id="16389" name="Text Box 7"/>
          <p:cNvSpPr txBox="1"/>
          <p:nvPr/>
        </p:nvSpPr>
        <p:spPr>
          <a:xfrm>
            <a:off x="336550" y="5826125"/>
            <a:ext cx="3997325" cy="460375"/>
          </a:xfrm>
          <a:prstGeom prst="rect">
            <a:avLst/>
          </a:prstGeom>
          <a:noFill/>
          <a:ln w="9525">
            <a:noFill/>
          </a:ln>
        </p:spPr>
        <p:txBody>
          <a:bodyPr anchor="t">
            <a:spAutoFit/>
          </a:bodyPr>
          <a:lstStyle/>
          <a:p>
            <a:r>
              <a:rPr lang="zh-CN" altLang="en-US" sz="2400" dirty="0">
                <a:solidFill>
                  <a:srgbClr val="0000FF"/>
                </a:solidFill>
                <a:latin typeface="Arial" panose="020B0604020202020204" pitchFamily="34" charset="0"/>
                <a:ea typeface="宋体" panose="02010600030101010101" pitchFamily="2" charset="-122"/>
              </a:rPr>
              <a:t>图</a:t>
            </a:r>
            <a:r>
              <a:rPr lang="en-US" altLang="zh-CN" sz="2400" dirty="0">
                <a:solidFill>
                  <a:srgbClr val="0000FF"/>
                </a:solidFill>
                <a:latin typeface="Arial" panose="020B0604020202020204" pitchFamily="34" charset="0"/>
                <a:ea typeface="宋体" panose="02010600030101010101" pitchFamily="2" charset="-122"/>
              </a:rPr>
              <a:t>1-8 </a:t>
            </a:r>
            <a:r>
              <a:rPr lang="zh-CN" altLang="en-US" sz="2400" dirty="0">
                <a:solidFill>
                  <a:srgbClr val="0000FF"/>
                </a:solidFill>
                <a:latin typeface="Arial" panose="020B0604020202020204" pitchFamily="34" charset="0"/>
                <a:ea typeface="宋体" panose="02010600030101010101" pitchFamily="2" charset="-122"/>
              </a:rPr>
              <a:t>舰船随动控制系统</a:t>
            </a:r>
          </a:p>
        </p:txBody>
      </p:sp>
      <p:sp>
        <p:nvSpPr>
          <p:cNvPr id="16390" name="Text Box 8"/>
          <p:cNvSpPr txBox="1"/>
          <p:nvPr/>
        </p:nvSpPr>
        <p:spPr>
          <a:xfrm>
            <a:off x="4467225" y="5494338"/>
            <a:ext cx="4549775" cy="830262"/>
          </a:xfrm>
          <a:prstGeom prst="rect">
            <a:avLst/>
          </a:prstGeom>
          <a:noFill/>
          <a:ln w="9525">
            <a:noFill/>
          </a:ln>
        </p:spPr>
        <p:txBody>
          <a:bodyPr anchor="t">
            <a:spAutoFit/>
          </a:bodyPr>
          <a:lstStyle/>
          <a:p>
            <a:r>
              <a:rPr lang="zh-CN" altLang="en-US" sz="2400" dirty="0">
                <a:solidFill>
                  <a:srgbClr val="0000FF"/>
                </a:solidFill>
                <a:latin typeface="Arial" panose="020B0604020202020204" pitchFamily="34" charset="0"/>
                <a:ea typeface="宋体" panose="02010600030101010101" pitchFamily="2" charset="-122"/>
              </a:rPr>
              <a:t>图</a:t>
            </a:r>
            <a:r>
              <a:rPr lang="en-US" altLang="zh-CN" sz="2400" dirty="0">
                <a:solidFill>
                  <a:srgbClr val="0000FF"/>
                </a:solidFill>
                <a:latin typeface="Arial" panose="020B0604020202020204" pitchFamily="34" charset="0"/>
                <a:ea typeface="宋体" panose="02010600030101010101" pitchFamily="2" charset="-122"/>
              </a:rPr>
              <a:t>1-9</a:t>
            </a:r>
            <a:r>
              <a:rPr lang="zh-CN" altLang="en-US" sz="2400" dirty="0">
                <a:solidFill>
                  <a:srgbClr val="0000FF"/>
                </a:solidFill>
                <a:latin typeface="Arial" panose="020B0604020202020204" pitchFamily="34" charset="0"/>
                <a:ea typeface="宋体" panose="02010600030101010101" pitchFamily="2" charset="-122"/>
              </a:rPr>
              <a:t>太阳能光伏发电随动控制系统</a:t>
            </a:r>
          </a:p>
        </p:txBody>
      </p:sp>
      <p:sp>
        <p:nvSpPr>
          <p:cNvPr id="16391"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1741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p>
        </p:txBody>
      </p:sp>
      <p:sp>
        <p:nvSpPr>
          <p:cNvPr id="17411"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p>
        </p:txBody>
      </p:sp>
      <p:sp>
        <p:nvSpPr>
          <p:cNvPr id="17412" name="Text Box 5"/>
          <p:cNvSpPr txBox="1"/>
          <p:nvPr/>
        </p:nvSpPr>
        <p:spPr>
          <a:xfrm>
            <a:off x="468313" y="908050"/>
            <a:ext cx="8351837" cy="1814513"/>
          </a:xfrm>
          <a:prstGeom prst="rect">
            <a:avLst/>
          </a:prstGeom>
          <a:noFill/>
          <a:ln w="9525">
            <a:noFill/>
          </a:ln>
        </p:spPr>
        <p:txBody>
          <a:bodyPr anchor="t">
            <a:spAutoFit/>
          </a:bodyPr>
          <a:lstStyle/>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1、过程控制仪表</a:t>
            </a:r>
          </a:p>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对生产过程中的</a:t>
            </a:r>
            <a:r>
              <a:rPr lang="zh-CN" altLang="en-US" sz="2400" dirty="0">
                <a:solidFill>
                  <a:srgbClr val="FF0000"/>
                </a:solidFill>
                <a:latin typeface="Times New Roman" panose="02020603050405020304" pitchFamily="18" charset="0"/>
                <a:ea typeface="宋体" panose="02010600030101010101" pitchFamily="2" charset="-122"/>
              </a:rPr>
              <a:t>过程量</a:t>
            </a:r>
            <a:r>
              <a:rPr lang="zh-CN" altLang="en-US" sz="2400" dirty="0">
                <a:solidFill>
                  <a:schemeClr val="tx2"/>
                </a:solidFill>
                <a:latin typeface="Times New Roman" panose="02020603050405020304" pitchFamily="18" charset="0"/>
                <a:ea typeface="宋体" panose="02010600030101010101" pitchFamily="2" charset="-122"/>
              </a:rPr>
              <a:t>（温度、压力、流量、物位、成分量）</a:t>
            </a:r>
            <a:r>
              <a:rPr lang="zh-CN" altLang="en-US" sz="2400" dirty="0">
                <a:solidFill>
                  <a:srgbClr val="FF0000"/>
                </a:solidFill>
                <a:latin typeface="Times New Roman" panose="02020603050405020304" pitchFamily="18" charset="0"/>
                <a:ea typeface="宋体" panose="02010600030101010101" pitchFamily="2" charset="-122"/>
              </a:rPr>
              <a:t>进行自动检测与控制</a:t>
            </a:r>
            <a:r>
              <a:rPr lang="zh-CN" altLang="en-US" sz="2400" dirty="0">
                <a:solidFill>
                  <a:schemeClr val="tx2"/>
                </a:solidFill>
                <a:latin typeface="Times New Roman" panose="02020603050405020304" pitchFamily="18" charset="0"/>
                <a:ea typeface="宋体" panose="02010600030101010101" pitchFamily="2" charset="-122"/>
              </a:rPr>
              <a:t>，使工艺参数符合预期要求的一类</a:t>
            </a:r>
            <a:r>
              <a:rPr lang="zh-CN" altLang="en-US" sz="2400" dirty="0">
                <a:solidFill>
                  <a:srgbClr val="FF0000"/>
                </a:solidFill>
                <a:latin typeface="Times New Roman" panose="02020603050405020304" pitchFamily="18" charset="0"/>
                <a:ea typeface="宋体" panose="02010600030101010101" pitchFamily="2" charset="-122"/>
              </a:rPr>
              <a:t>仪表</a:t>
            </a:r>
            <a:r>
              <a:rPr lang="zh-CN" altLang="en-US" sz="2400" dirty="0">
                <a:solidFill>
                  <a:schemeClr val="tx2"/>
                </a:solidFill>
                <a:latin typeface="Times New Roman" panose="02020603050405020304" pitchFamily="18" charset="0"/>
                <a:ea typeface="宋体" panose="02010600030101010101" pitchFamily="2" charset="-122"/>
              </a:rPr>
              <a:t>。</a:t>
            </a:r>
            <a:r>
              <a:rPr lang="zh-CN" altLang="en-US" sz="2400" dirty="0">
                <a:solidFill>
                  <a:srgbClr val="FF0000"/>
                </a:solidFill>
                <a:latin typeface="Times New Roman" panose="02020603050405020304" pitchFamily="18" charset="0"/>
                <a:ea typeface="宋体" panose="02010600030101010101" pitchFamily="2" charset="-122"/>
              </a:rPr>
              <a:t>是过程控制系统的设备</a:t>
            </a:r>
            <a:r>
              <a:rPr lang="zh-CN" altLang="en-US" sz="2400" dirty="0">
                <a:solidFill>
                  <a:schemeClr val="tx2"/>
                </a:solidFill>
                <a:latin typeface="Times New Roman" panose="02020603050405020304" pitchFamily="18" charset="0"/>
                <a:ea typeface="宋体" panose="02010600030101010101" pitchFamily="2" charset="-122"/>
              </a:rPr>
              <a:t>。</a:t>
            </a:r>
          </a:p>
        </p:txBody>
      </p:sp>
      <p:sp>
        <p:nvSpPr>
          <p:cNvPr id="17413" name="Rectangle 2"/>
          <p:cNvSpPr/>
          <p:nvPr/>
        </p:nvSpPr>
        <p:spPr>
          <a:xfrm>
            <a:off x="568325" y="2884488"/>
            <a:ext cx="1806575" cy="519112"/>
          </a:xfrm>
          <a:prstGeom prst="rect">
            <a:avLst/>
          </a:prstGeom>
          <a:noFill/>
          <a:ln w="9525">
            <a:noFill/>
          </a:ln>
        </p:spPr>
        <p:txBody>
          <a:bodyPr anchor="t">
            <a:spAutoFit/>
          </a:bodyPr>
          <a:lstStyle/>
          <a:p>
            <a:pPr>
              <a:spcBef>
                <a:spcPct val="50000"/>
              </a:spcBef>
            </a:pPr>
            <a:r>
              <a:rPr lang="en-US" altLang="zh-CN" sz="2800" dirty="0">
                <a:solidFill>
                  <a:srgbClr val="0000FF"/>
                </a:solidFill>
                <a:latin typeface="Times New Roman" panose="02020603050405020304" pitchFamily="18" charset="0"/>
                <a:ea typeface="宋体" panose="02010600030101010101" pitchFamily="2" charset="-122"/>
              </a:rPr>
              <a:t>2</a:t>
            </a:r>
            <a:r>
              <a:rPr lang="zh-CN" altLang="en-US" sz="2800" dirty="0">
                <a:solidFill>
                  <a:srgbClr val="0000FF"/>
                </a:solidFill>
                <a:latin typeface="Times New Roman" panose="02020603050405020304" pitchFamily="18" charset="0"/>
                <a:ea typeface="宋体" panose="02010600030101010101" pitchFamily="2" charset="-122"/>
              </a:rPr>
              <a:t>、分类</a:t>
            </a:r>
          </a:p>
        </p:txBody>
      </p:sp>
      <p:sp>
        <p:nvSpPr>
          <p:cNvPr id="2" name="Text Box 5"/>
          <p:cNvSpPr txBox="1"/>
          <p:nvPr/>
        </p:nvSpPr>
        <p:spPr>
          <a:xfrm>
            <a:off x="2724150" y="3525838"/>
            <a:ext cx="6146800" cy="460375"/>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模拟仪表：</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电动单元组合仪表（</a:t>
            </a: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DDZ</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仪表）</a:t>
            </a:r>
            <a:endParaRPr kumimoji="0" lang="en-US" altLang="x-none" sz="2400" kern="1200" cap="none" spc="0" normalizeH="0" baseline="0" noProof="1">
              <a:latin typeface="Times New Roman" panose="02020603050405020304" pitchFamily="18" charset="0"/>
              <a:ea typeface="宋体" panose="02010600030101010101" pitchFamily="2" charset="-122"/>
              <a:cs typeface="+mn-cs"/>
              <a:sym typeface="+mn-ea"/>
            </a:endParaRPr>
          </a:p>
        </p:txBody>
      </p:sp>
      <p:sp>
        <p:nvSpPr>
          <p:cNvPr id="13319" name="Text Box 6"/>
          <p:cNvSpPr txBox="1"/>
          <p:nvPr/>
        </p:nvSpPr>
        <p:spPr>
          <a:xfrm>
            <a:off x="2792413" y="5495925"/>
            <a:ext cx="5734050" cy="460375"/>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solidFill>
                  <a:srgbClr val="0000FF"/>
                </a:solidFill>
                <a:latin typeface="Arial" panose="020B0604020202020204" pitchFamily="34" charset="0"/>
                <a:ea typeface="宋体" panose="02010600030101010101" pitchFamily="2" charset="-122"/>
                <a:cs typeface="+mn-ea"/>
                <a:sym typeface="+mn-ea"/>
              </a:rPr>
              <a:t>总线</a:t>
            </a:r>
            <a:r>
              <a:rPr lang="zh-CN" altLang="en-US" sz="2400" noProof="1">
                <a:solidFill>
                  <a:srgbClr val="0000FF"/>
                </a:solidFill>
                <a:latin typeface="Arial" panose="020B0604020202020204" pitchFamily="34" charset="0"/>
                <a:ea typeface="宋体" panose="02010600030101010101" pitchFamily="2" charset="-122"/>
                <a:cs typeface="+mn-ea"/>
                <a:sym typeface="+mn-ea"/>
              </a:rPr>
              <a:t>网络</a:t>
            </a:r>
            <a:r>
              <a:rPr kumimoji="0" lang="zh-CN" altLang="en-US" sz="2400" kern="1200" cap="none" spc="0" normalizeH="0" baseline="0" noProof="1">
                <a:solidFill>
                  <a:srgbClr val="0000FF"/>
                </a:solidFill>
                <a:latin typeface="Arial" panose="020B0604020202020204" pitchFamily="34" charset="0"/>
                <a:ea typeface="宋体" panose="02010600030101010101" pitchFamily="2" charset="-122"/>
                <a:cs typeface="+mn-ea"/>
                <a:sym typeface="+mn-ea"/>
              </a:rPr>
              <a:t>仪表</a:t>
            </a:r>
            <a:r>
              <a:rPr kumimoji="0" lang="zh-CN" altLang="en-US" sz="2400" kern="1200" cap="none" spc="0" normalizeH="0" baseline="0" noProof="1">
                <a:solidFill>
                  <a:schemeClr val="accent6"/>
                </a:solidFill>
                <a:latin typeface="Arial" panose="020B0604020202020204" pitchFamily="34" charset="0"/>
                <a:ea typeface="宋体" panose="02010600030101010101" pitchFamily="2" charset="-122"/>
                <a:cs typeface="+mn-ea"/>
                <a:sym typeface="+mn-ea"/>
              </a:rPr>
              <a:t>：</a:t>
            </a:r>
            <a:r>
              <a:rPr kumimoji="0" lang="zh-CN" altLang="en-US" sz="2400" kern="1200" cap="none" spc="0" normalizeH="0" baseline="0" noProof="1">
                <a:latin typeface="Arial" panose="020B0604020202020204" pitchFamily="34" charset="0"/>
                <a:ea typeface="宋体" panose="02010600030101010101" pitchFamily="2" charset="-122"/>
                <a:cs typeface="+mn-ea"/>
                <a:sym typeface="+mn-ea"/>
              </a:rPr>
              <a:t>DCS、FCS网络仪表</a:t>
            </a:r>
            <a:endParaRPr kumimoji="0" lang="zh-CN" altLang="en-US" sz="2400" kern="1200" cap="none" spc="0" normalizeH="0" baseline="0" noProof="1">
              <a:latin typeface="Times New Roman" panose="02020603050405020304" pitchFamily="18" charset="0"/>
              <a:ea typeface="宋体" panose="02010600030101010101" pitchFamily="2" charset="-122"/>
              <a:cs typeface="+mn-cs"/>
              <a:sym typeface="+mn-ea"/>
            </a:endParaRPr>
          </a:p>
        </p:txBody>
      </p:sp>
      <p:sp>
        <p:nvSpPr>
          <p:cNvPr id="13320" name="Text Box 14"/>
          <p:cNvSpPr txBox="1"/>
          <p:nvPr/>
        </p:nvSpPr>
        <p:spPr>
          <a:xfrm>
            <a:off x="2724150" y="4227513"/>
            <a:ext cx="6096000" cy="1014413"/>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数字式仪表：</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可编程调节器、可编程控制器、</a:t>
            </a:r>
          </a:p>
          <a:p>
            <a:pPr marR="0" defTabSz="914400">
              <a:spcBef>
                <a:spcPct val="50000"/>
              </a:spcBef>
              <a:buClrTx/>
              <a:buSzTx/>
              <a:defRPr/>
            </a:pP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智能变送器、智能执行器</a:t>
            </a:r>
            <a:endParaRPr kumimoji="0" lang="zh-CN" altLang="en-US" sz="2400" kern="1200" cap="none" spc="0" normalizeH="0" baseline="0" noProof="1">
              <a:latin typeface="Times New Roman" panose="02020603050405020304" pitchFamily="18" charset="0"/>
              <a:ea typeface="宋体" panose="02010600030101010101" pitchFamily="2" charset="-122"/>
              <a:cs typeface="+mn-cs"/>
              <a:sym typeface="+mn-ea"/>
            </a:endParaRPr>
          </a:p>
        </p:txBody>
      </p:sp>
      <p:graphicFrame>
        <p:nvGraphicFramePr>
          <p:cNvPr id="17417" name="对象 2">
            <a:hlinkClick r:id="" action="ppaction://ole?verb=0"/>
          </p:cNvPr>
          <p:cNvGraphicFramePr>
            <a:graphicFrameLocks noChangeAspect="1"/>
          </p:cNvGraphicFramePr>
          <p:nvPr/>
        </p:nvGraphicFramePr>
        <p:xfrm>
          <a:off x="2439988" y="3632200"/>
          <a:ext cx="609600" cy="2273300"/>
        </p:xfrm>
        <a:graphic>
          <a:graphicData uri="http://schemas.openxmlformats.org/presentationml/2006/ole">
            <mc:AlternateContent xmlns:mc="http://schemas.openxmlformats.org/markup-compatibility/2006">
              <mc:Choice xmlns:v="urn:schemas-microsoft-com:vml" Requires="v">
                <p:oleObj spid="_x0000_s7172" r:id="rId3" imgW="190500" imgH="711200" progId="Equation.KSEE3">
                  <p:embed/>
                </p:oleObj>
              </mc:Choice>
              <mc:Fallback>
                <p:oleObj r:id="rId3" imgW="190500" imgH="711200" progId="Equation.KSEE3">
                  <p:embed/>
                  <p:pic>
                    <p:nvPicPr>
                      <p:cNvPr id="0" name="图片 3075"/>
                      <p:cNvPicPr/>
                      <p:nvPr/>
                    </p:nvPicPr>
                    <p:blipFill>
                      <a:blip r:embed="rId4"/>
                      <a:stretch>
                        <a:fillRect/>
                      </a:stretch>
                    </p:blipFill>
                    <p:spPr>
                      <a:xfrm>
                        <a:off x="2439988" y="3632200"/>
                        <a:ext cx="609600" cy="2273300"/>
                      </a:xfrm>
                      <a:prstGeom prst="rect">
                        <a:avLst/>
                      </a:prstGeom>
                      <a:noFill/>
                      <a:ln w="38100">
                        <a:noFill/>
                        <a:miter/>
                      </a:ln>
                    </p:spPr>
                  </p:pic>
                </p:oleObj>
              </mc:Fallback>
            </mc:AlternateContent>
          </a:graphicData>
        </a:graphic>
      </p:graphicFrame>
      <p:sp>
        <p:nvSpPr>
          <p:cNvPr id="17418" name="文本框 3"/>
          <p:cNvSpPr txBox="1"/>
          <p:nvPr/>
        </p:nvSpPr>
        <p:spPr>
          <a:xfrm>
            <a:off x="481013" y="4505325"/>
            <a:ext cx="2019300" cy="460375"/>
          </a:xfrm>
          <a:prstGeom prst="rect">
            <a:avLst/>
          </a:prstGeom>
          <a:noFill/>
          <a:ln w="9525">
            <a:noFill/>
          </a:ln>
        </p:spPr>
        <p:txBody>
          <a:bodyPr wrap="non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过程控制仪表</a:t>
            </a: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Group 2"/>
          <p:cNvGrpSpPr/>
          <p:nvPr/>
        </p:nvGrpSpPr>
        <p:grpSpPr>
          <a:xfrm>
            <a:off x="217488" y="1357313"/>
            <a:ext cx="8699500" cy="4648200"/>
            <a:chOff x="0" y="0"/>
            <a:chExt cx="5184" cy="2928"/>
          </a:xfrm>
        </p:grpSpPr>
        <p:sp>
          <p:nvSpPr>
            <p:cNvPr id="18434" name="Rectangle 3"/>
            <p:cNvSpPr/>
            <p:nvPr/>
          </p:nvSpPr>
          <p:spPr>
            <a:xfrm>
              <a:off x="0" y="624"/>
              <a:ext cx="816"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给定单元</a:t>
              </a:r>
            </a:p>
          </p:txBody>
        </p:sp>
        <p:sp>
          <p:nvSpPr>
            <p:cNvPr id="18435" name="Rectangle 4"/>
            <p:cNvSpPr/>
            <p:nvPr/>
          </p:nvSpPr>
          <p:spPr>
            <a:xfrm>
              <a:off x="1632" y="624"/>
              <a:ext cx="816"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调节单元</a:t>
              </a:r>
            </a:p>
          </p:txBody>
        </p:sp>
        <p:sp>
          <p:nvSpPr>
            <p:cNvPr id="18436" name="Rectangle 5"/>
            <p:cNvSpPr/>
            <p:nvPr/>
          </p:nvSpPr>
          <p:spPr>
            <a:xfrm>
              <a:off x="2784" y="624"/>
              <a:ext cx="912"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执行单元</a:t>
              </a:r>
            </a:p>
          </p:txBody>
        </p:sp>
        <p:sp>
          <p:nvSpPr>
            <p:cNvPr id="18437" name="Rectangle 6"/>
            <p:cNvSpPr/>
            <p:nvPr/>
          </p:nvSpPr>
          <p:spPr>
            <a:xfrm>
              <a:off x="4032" y="624"/>
              <a:ext cx="8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被控对象</a:t>
              </a:r>
            </a:p>
          </p:txBody>
        </p:sp>
        <p:sp>
          <p:nvSpPr>
            <p:cNvPr id="18438" name="Rectangle 7"/>
            <p:cNvSpPr/>
            <p:nvPr/>
          </p:nvSpPr>
          <p:spPr>
            <a:xfrm>
              <a:off x="2784" y="1440"/>
              <a:ext cx="912"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变送单元</a:t>
              </a:r>
            </a:p>
          </p:txBody>
        </p:sp>
        <p:sp>
          <p:nvSpPr>
            <p:cNvPr id="18439" name="Rectangle 8"/>
            <p:cNvSpPr/>
            <p:nvPr/>
          </p:nvSpPr>
          <p:spPr>
            <a:xfrm>
              <a:off x="1440" y="2592"/>
              <a:ext cx="816"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显示单元</a:t>
              </a:r>
            </a:p>
          </p:txBody>
        </p:sp>
        <p:sp>
          <p:nvSpPr>
            <p:cNvPr id="18440" name="Rectangle 9"/>
            <p:cNvSpPr/>
            <p:nvPr/>
          </p:nvSpPr>
          <p:spPr>
            <a:xfrm>
              <a:off x="1440" y="1968"/>
              <a:ext cx="816"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计算单元</a:t>
              </a:r>
            </a:p>
          </p:txBody>
        </p:sp>
        <p:sp>
          <p:nvSpPr>
            <p:cNvPr id="18441" name="AutoShape 10"/>
            <p:cNvSpPr/>
            <p:nvPr/>
          </p:nvSpPr>
          <p:spPr>
            <a:xfrm>
              <a:off x="1152" y="720"/>
              <a:ext cx="192"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8442" name="Line 11"/>
            <p:cNvSpPr/>
            <p:nvPr/>
          </p:nvSpPr>
          <p:spPr>
            <a:xfrm>
              <a:off x="816" y="816"/>
              <a:ext cx="336" cy="0"/>
            </a:xfrm>
            <a:prstGeom prst="line">
              <a:avLst/>
            </a:prstGeom>
            <a:ln w="28575" cap="flat" cmpd="sng">
              <a:solidFill>
                <a:schemeClr val="tx1"/>
              </a:solidFill>
              <a:prstDash val="solid"/>
              <a:round/>
              <a:headEnd type="none" w="med" len="med"/>
              <a:tailEnd type="triangle" w="med" len="med"/>
            </a:ln>
          </p:spPr>
        </p:sp>
        <p:sp>
          <p:nvSpPr>
            <p:cNvPr id="18443" name="Line 12"/>
            <p:cNvSpPr/>
            <p:nvPr/>
          </p:nvSpPr>
          <p:spPr>
            <a:xfrm>
              <a:off x="1344" y="816"/>
              <a:ext cx="288" cy="0"/>
            </a:xfrm>
            <a:prstGeom prst="line">
              <a:avLst/>
            </a:prstGeom>
            <a:ln w="28575" cap="flat" cmpd="sng">
              <a:solidFill>
                <a:schemeClr val="tx1"/>
              </a:solidFill>
              <a:prstDash val="solid"/>
              <a:round/>
              <a:headEnd type="none" w="med" len="med"/>
              <a:tailEnd type="triangle" w="med" len="med"/>
            </a:ln>
          </p:spPr>
        </p:sp>
        <p:sp>
          <p:nvSpPr>
            <p:cNvPr id="18444" name="Line 13"/>
            <p:cNvSpPr/>
            <p:nvPr/>
          </p:nvSpPr>
          <p:spPr>
            <a:xfrm>
              <a:off x="2448" y="768"/>
              <a:ext cx="336" cy="0"/>
            </a:xfrm>
            <a:prstGeom prst="line">
              <a:avLst/>
            </a:prstGeom>
            <a:ln w="28575" cap="flat" cmpd="sng">
              <a:solidFill>
                <a:schemeClr val="tx1"/>
              </a:solidFill>
              <a:prstDash val="solid"/>
              <a:round/>
              <a:headEnd type="none" w="med" len="med"/>
              <a:tailEnd type="triangle" w="med" len="med"/>
            </a:ln>
          </p:spPr>
        </p:sp>
        <p:sp>
          <p:nvSpPr>
            <p:cNvPr id="18445" name="Line 14"/>
            <p:cNvSpPr/>
            <p:nvPr/>
          </p:nvSpPr>
          <p:spPr>
            <a:xfrm>
              <a:off x="3696" y="768"/>
              <a:ext cx="336" cy="0"/>
            </a:xfrm>
            <a:prstGeom prst="line">
              <a:avLst/>
            </a:prstGeom>
            <a:ln w="28575" cap="flat" cmpd="sng">
              <a:solidFill>
                <a:schemeClr val="tx1"/>
              </a:solidFill>
              <a:prstDash val="solid"/>
              <a:round/>
              <a:headEnd type="none" w="med" len="med"/>
              <a:tailEnd type="triangle" w="med" len="med"/>
            </a:ln>
          </p:spPr>
        </p:sp>
        <p:sp>
          <p:nvSpPr>
            <p:cNvPr id="18446" name="Line 15"/>
            <p:cNvSpPr/>
            <p:nvPr/>
          </p:nvSpPr>
          <p:spPr>
            <a:xfrm>
              <a:off x="4896" y="768"/>
              <a:ext cx="288" cy="0"/>
            </a:xfrm>
            <a:prstGeom prst="line">
              <a:avLst/>
            </a:prstGeom>
            <a:ln w="28575" cap="flat" cmpd="sng">
              <a:solidFill>
                <a:schemeClr val="tx1"/>
              </a:solidFill>
              <a:prstDash val="solid"/>
              <a:round/>
              <a:headEnd type="none" w="med" len="med"/>
              <a:tailEnd type="triangle" w="med" len="med"/>
            </a:ln>
          </p:spPr>
        </p:sp>
        <p:sp>
          <p:nvSpPr>
            <p:cNvPr id="18447" name="Line 16"/>
            <p:cNvSpPr/>
            <p:nvPr/>
          </p:nvSpPr>
          <p:spPr>
            <a:xfrm>
              <a:off x="4992" y="768"/>
              <a:ext cx="0" cy="864"/>
            </a:xfrm>
            <a:prstGeom prst="line">
              <a:avLst/>
            </a:prstGeom>
            <a:ln w="28575" cap="flat" cmpd="sng">
              <a:solidFill>
                <a:schemeClr val="tx1"/>
              </a:solidFill>
              <a:prstDash val="solid"/>
              <a:round/>
              <a:headEnd type="none" w="med" len="med"/>
              <a:tailEnd type="none" w="med" len="med"/>
            </a:ln>
          </p:spPr>
        </p:sp>
        <p:sp>
          <p:nvSpPr>
            <p:cNvPr id="18448" name="Line 17"/>
            <p:cNvSpPr/>
            <p:nvPr/>
          </p:nvSpPr>
          <p:spPr>
            <a:xfrm flipH="1">
              <a:off x="3696" y="1632"/>
              <a:ext cx="1296" cy="0"/>
            </a:xfrm>
            <a:prstGeom prst="line">
              <a:avLst/>
            </a:prstGeom>
            <a:ln w="28575" cap="flat" cmpd="sng">
              <a:solidFill>
                <a:schemeClr val="tx1"/>
              </a:solidFill>
              <a:prstDash val="solid"/>
              <a:round/>
              <a:headEnd type="none" w="med" len="med"/>
              <a:tailEnd type="triangle" w="med" len="med"/>
            </a:ln>
          </p:spPr>
        </p:sp>
        <p:sp>
          <p:nvSpPr>
            <p:cNvPr id="18449" name="Line 18"/>
            <p:cNvSpPr/>
            <p:nvPr/>
          </p:nvSpPr>
          <p:spPr>
            <a:xfrm flipH="1">
              <a:off x="1248" y="1632"/>
              <a:ext cx="1536" cy="0"/>
            </a:xfrm>
            <a:prstGeom prst="line">
              <a:avLst/>
            </a:prstGeom>
            <a:ln w="28575" cap="flat" cmpd="sng">
              <a:solidFill>
                <a:schemeClr val="tx1"/>
              </a:solidFill>
              <a:prstDash val="solid"/>
              <a:round/>
              <a:headEnd type="none" w="med" len="med"/>
              <a:tailEnd type="none" w="med" len="med"/>
            </a:ln>
          </p:spPr>
        </p:sp>
        <p:sp>
          <p:nvSpPr>
            <p:cNvPr id="18450" name="Line 19"/>
            <p:cNvSpPr/>
            <p:nvPr/>
          </p:nvSpPr>
          <p:spPr>
            <a:xfrm flipV="1">
              <a:off x="1248" y="912"/>
              <a:ext cx="0" cy="1248"/>
            </a:xfrm>
            <a:prstGeom prst="line">
              <a:avLst/>
            </a:prstGeom>
            <a:ln w="28575" cap="flat" cmpd="sng">
              <a:solidFill>
                <a:schemeClr val="tx1"/>
              </a:solidFill>
              <a:prstDash val="solid"/>
              <a:round/>
              <a:headEnd type="none" w="med" len="med"/>
              <a:tailEnd type="triangle" w="med" len="med"/>
            </a:ln>
          </p:spPr>
        </p:sp>
        <p:sp>
          <p:nvSpPr>
            <p:cNvPr id="18451" name="Line 20"/>
            <p:cNvSpPr/>
            <p:nvPr/>
          </p:nvSpPr>
          <p:spPr>
            <a:xfrm>
              <a:off x="2496" y="1632"/>
              <a:ext cx="0" cy="1152"/>
            </a:xfrm>
            <a:prstGeom prst="line">
              <a:avLst/>
            </a:prstGeom>
            <a:ln w="28575" cap="flat" cmpd="sng">
              <a:solidFill>
                <a:schemeClr val="tx1"/>
              </a:solidFill>
              <a:prstDash val="solid"/>
              <a:round/>
              <a:headEnd type="none" w="med" len="med"/>
              <a:tailEnd type="none" w="med" len="med"/>
            </a:ln>
          </p:spPr>
        </p:sp>
        <p:sp>
          <p:nvSpPr>
            <p:cNvPr id="18452" name="Line 21"/>
            <p:cNvSpPr/>
            <p:nvPr/>
          </p:nvSpPr>
          <p:spPr>
            <a:xfrm flipH="1">
              <a:off x="1248" y="2160"/>
              <a:ext cx="192" cy="0"/>
            </a:xfrm>
            <a:prstGeom prst="line">
              <a:avLst/>
            </a:prstGeom>
            <a:ln w="28575" cap="flat" cmpd="sng">
              <a:solidFill>
                <a:schemeClr val="tx1"/>
              </a:solidFill>
              <a:prstDash val="solid"/>
              <a:round/>
              <a:headEnd type="none" w="med" len="med"/>
              <a:tailEnd type="none" w="med" len="med"/>
            </a:ln>
          </p:spPr>
        </p:sp>
        <p:sp>
          <p:nvSpPr>
            <p:cNvPr id="18453" name="Line 22"/>
            <p:cNvSpPr/>
            <p:nvPr/>
          </p:nvSpPr>
          <p:spPr>
            <a:xfrm flipH="1">
              <a:off x="2256" y="2160"/>
              <a:ext cx="240" cy="0"/>
            </a:xfrm>
            <a:prstGeom prst="line">
              <a:avLst/>
            </a:prstGeom>
            <a:ln w="28575" cap="flat" cmpd="sng">
              <a:solidFill>
                <a:schemeClr val="tx1"/>
              </a:solidFill>
              <a:prstDash val="solid"/>
              <a:round/>
              <a:headEnd type="none" w="med" len="med"/>
              <a:tailEnd type="triangle" w="med" len="med"/>
            </a:ln>
          </p:spPr>
        </p:sp>
        <p:sp>
          <p:nvSpPr>
            <p:cNvPr id="18454" name="Line 23"/>
            <p:cNvSpPr/>
            <p:nvPr/>
          </p:nvSpPr>
          <p:spPr>
            <a:xfrm flipH="1">
              <a:off x="2256" y="2784"/>
              <a:ext cx="240" cy="0"/>
            </a:xfrm>
            <a:prstGeom prst="line">
              <a:avLst/>
            </a:prstGeom>
            <a:ln w="28575" cap="flat" cmpd="sng">
              <a:solidFill>
                <a:schemeClr val="tx1"/>
              </a:solidFill>
              <a:prstDash val="solid"/>
              <a:round/>
              <a:headEnd type="none" w="med" len="med"/>
              <a:tailEnd type="triangle" w="med" len="med"/>
            </a:ln>
          </p:spPr>
        </p:sp>
        <p:sp>
          <p:nvSpPr>
            <p:cNvPr id="18455" name="Rectangle 24"/>
            <p:cNvSpPr/>
            <p:nvPr/>
          </p:nvSpPr>
          <p:spPr>
            <a:xfrm>
              <a:off x="2208" y="0"/>
              <a:ext cx="816"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转换单元</a:t>
              </a:r>
            </a:p>
          </p:txBody>
        </p:sp>
        <p:sp>
          <p:nvSpPr>
            <p:cNvPr id="18456" name="Line 25"/>
            <p:cNvSpPr/>
            <p:nvPr/>
          </p:nvSpPr>
          <p:spPr>
            <a:xfrm flipH="1" flipV="1">
              <a:off x="1920" y="192"/>
              <a:ext cx="0" cy="432"/>
            </a:xfrm>
            <a:prstGeom prst="line">
              <a:avLst/>
            </a:prstGeom>
            <a:ln w="28575" cap="flat" cmpd="sng">
              <a:solidFill>
                <a:schemeClr val="tx1"/>
              </a:solidFill>
              <a:prstDash val="solid"/>
              <a:round/>
              <a:headEnd type="none" w="med" len="med"/>
              <a:tailEnd type="none" w="med" len="med"/>
            </a:ln>
          </p:spPr>
        </p:sp>
        <p:sp>
          <p:nvSpPr>
            <p:cNvPr id="18457" name="Line 26"/>
            <p:cNvSpPr/>
            <p:nvPr/>
          </p:nvSpPr>
          <p:spPr>
            <a:xfrm>
              <a:off x="3024" y="192"/>
              <a:ext cx="240" cy="0"/>
            </a:xfrm>
            <a:prstGeom prst="line">
              <a:avLst/>
            </a:prstGeom>
            <a:ln w="28575" cap="flat" cmpd="sng">
              <a:solidFill>
                <a:schemeClr val="tx1"/>
              </a:solidFill>
              <a:prstDash val="solid"/>
              <a:round/>
              <a:headEnd type="none" w="med" len="med"/>
              <a:tailEnd type="none" w="med" len="med"/>
            </a:ln>
          </p:spPr>
        </p:sp>
        <p:sp>
          <p:nvSpPr>
            <p:cNvPr id="18458" name="Line 27"/>
            <p:cNvSpPr/>
            <p:nvPr/>
          </p:nvSpPr>
          <p:spPr>
            <a:xfrm>
              <a:off x="1920" y="192"/>
              <a:ext cx="288" cy="0"/>
            </a:xfrm>
            <a:prstGeom prst="line">
              <a:avLst/>
            </a:prstGeom>
            <a:ln w="28575" cap="flat" cmpd="sng">
              <a:solidFill>
                <a:schemeClr val="tx1"/>
              </a:solidFill>
              <a:prstDash val="solid"/>
              <a:round/>
              <a:headEnd type="none" w="med" len="med"/>
              <a:tailEnd type="triangle" w="med" len="med"/>
            </a:ln>
          </p:spPr>
        </p:sp>
        <p:sp>
          <p:nvSpPr>
            <p:cNvPr id="18459" name="Line 28"/>
            <p:cNvSpPr/>
            <p:nvPr/>
          </p:nvSpPr>
          <p:spPr>
            <a:xfrm>
              <a:off x="3264" y="192"/>
              <a:ext cx="0" cy="432"/>
            </a:xfrm>
            <a:prstGeom prst="line">
              <a:avLst/>
            </a:prstGeom>
            <a:ln w="28575" cap="flat" cmpd="sng">
              <a:solidFill>
                <a:schemeClr val="tx1"/>
              </a:solidFill>
              <a:prstDash val="solid"/>
              <a:round/>
              <a:headEnd type="none" w="med" len="med"/>
              <a:tailEnd type="triangle" w="med" len="med"/>
            </a:ln>
          </p:spPr>
        </p:sp>
        <p:sp>
          <p:nvSpPr>
            <p:cNvPr id="18460" name="Text Box 29"/>
            <p:cNvSpPr txBox="1"/>
            <p:nvPr/>
          </p:nvSpPr>
          <p:spPr>
            <a:xfrm>
              <a:off x="816" y="336"/>
              <a:ext cx="432" cy="327"/>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X</a:t>
              </a:r>
              <a:r>
                <a:rPr lang="zh-CN" altLang="en-US" sz="2800" baseline="-25000" dirty="0">
                  <a:latin typeface="Times New Roman" panose="02020603050405020304" pitchFamily="18" charset="0"/>
                  <a:ea typeface="宋体" panose="02010600030101010101" pitchFamily="2" charset="-122"/>
                </a:rPr>
                <a:t>R</a:t>
              </a:r>
            </a:p>
          </p:txBody>
        </p:sp>
        <p:sp>
          <p:nvSpPr>
            <p:cNvPr id="18461" name="Text Box 30"/>
            <p:cNvSpPr txBox="1"/>
            <p:nvPr/>
          </p:nvSpPr>
          <p:spPr>
            <a:xfrm>
              <a:off x="912" y="960"/>
              <a:ext cx="432" cy="327"/>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X </a:t>
              </a:r>
              <a:r>
                <a:rPr lang="zh-CN" altLang="en-US" sz="2800" baseline="-25000" dirty="0">
                  <a:latin typeface="Times New Roman" panose="02020603050405020304" pitchFamily="18" charset="0"/>
                  <a:ea typeface="宋体" panose="02010600030101010101" pitchFamily="2" charset="-122"/>
                </a:rPr>
                <a:t>i</a:t>
              </a:r>
            </a:p>
          </p:txBody>
        </p:sp>
        <p:sp>
          <p:nvSpPr>
            <p:cNvPr id="18462" name="Text Box 31"/>
            <p:cNvSpPr txBox="1"/>
            <p:nvPr/>
          </p:nvSpPr>
          <p:spPr>
            <a:xfrm>
              <a:off x="1248" y="336"/>
              <a:ext cx="432" cy="327"/>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X </a:t>
              </a:r>
              <a:r>
                <a:rPr lang="zh-CN" altLang="en-US" sz="2800" baseline="-25000" dirty="0">
                  <a:latin typeface="Times New Roman" panose="02020603050405020304" pitchFamily="18" charset="0"/>
                  <a:ea typeface="宋体" panose="02010600030101010101" pitchFamily="2" charset="-122"/>
                </a:rPr>
                <a:t>e</a:t>
              </a:r>
            </a:p>
          </p:txBody>
        </p:sp>
      </p:grpSp>
      <p:sp>
        <p:nvSpPr>
          <p:cNvPr id="18463" name="Text Box 32"/>
          <p:cNvSpPr txBox="1"/>
          <p:nvPr/>
        </p:nvSpPr>
        <p:spPr>
          <a:xfrm>
            <a:off x="1187450" y="6297613"/>
            <a:ext cx="7127875"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10 </a:t>
            </a:r>
            <a:r>
              <a:rPr lang="zh-CN" altLang="en-US" sz="2400" dirty="0">
                <a:latin typeface="Times New Roman" panose="02020603050405020304" pitchFamily="18" charset="0"/>
                <a:ea typeface="宋体" panose="02010600030101010101" pitchFamily="2" charset="-122"/>
              </a:rPr>
              <a:t>DDZ仪表组成单回路过程控制系统方框图</a:t>
            </a:r>
          </a:p>
        </p:txBody>
      </p:sp>
      <p:sp>
        <p:nvSpPr>
          <p:cNvPr id="18464" name="Text Box 33"/>
          <p:cNvSpPr txBox="1"/>
          <p:nvPr/>
        </p:nvSpPr>
        <p:spPr>
          <a:xfrm>
            <a:off x="8172450" y="1789113"/>
            <a:ext cx="685800" cy="519112"/>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θ</a:t>
            </a:r>
          </a:p>
        </p:txBody>
      </p:sp>
      <p:sp>
        <p:nvSpPr>
          <p:cNvPr id="18465" name="AutoShape 3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18466" name="AutoShape 3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p>
        </p:txBody>
      </p:sp>
      <p:sp>
        <p:nvSpPr>
          <p:cNvPr id="18467" name="Rectangle 36"/>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p>
        </p:txBody>
      </p:sp>
      <p:sp>
        <p:nvSpPr>
          <p:cNvPr id="18468" name="Rectangle 37"/>
          <p:cNvSpPr/>
          <p:nvPr/>
        </p:nvSpPr>
        <p:spPr>
          <a:xfrm>
            <a:off x="188913" y="2001838"/>
            <a:ext cx="4411662" cy="4137025"/>
          </a:xfrm>
          <a:prstGeom prst="rect">
            <a:avLst/>
          </a:prstGeom>
          <a:noFill/>
          <a:ln w="28575" cap="flat" cmpd="sng">
            <a:solidFill>
              <a:schemeClr val="tx1"/>
            </a:solidFill>
            <a:prstDash val="sysDot"/>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pic>
        <p:nvPicPr>
          <p:cNvPr id="18469" name="Picture 38" descr="2004610_493846"/>
          <p:cNvPicPr>
            <a:picLocks noChangeAspect="1"/>
          </p:cNvPicPr>
          <p:nvPr/>
        </p:nvPicPr>
        <p:blipFill>
          <a:blip r:embed="rId2"/>
          <a:stretch>
            <a:fillRect/>
          </a:stretch>
        </p:blipFill>
        <p:spPr>
          <a:xfrm>
            <a:off x="5330825" y="4281488"/>
            <a:ext cx="733425" cy="969962"/>
          </a:xfrm>
          <a:prstGeom prst="rect">
            <a:avLst/>
          </a:prstGeom>
          <a:noFill/>
          <a:ln w="9525">
            <a:noFill/>
          </a:ln>
        </p:spPr>
      </p:pic>
      <p:pic>
        <p:nvPicPr>
          <p:cNvPr id="18470" name="Picture 39"/>
          <p:cNvPicPr>
            <a:picLocks noChangeAspect="1"/>
          </p:cNvPicPr>
          <p:nvPr/>
        </p:nvPicPr>
        <p:blipFill>
          <a:blip r:embed="rId3"/>
          <a:stretch>
            <a:fillRect/>
          </a:stretch>
        </p:blipFill>
        <p:spPr>
          <a:xfrm>
            <a:off x="3308350" y="2947988"/>
            <a:ext cx="530225" cy="887412"/>
          </a:xfrm>
          <a:prstGeom prst="rect">
            <a:avLst/>
          </a:prstGeom>
          <a:noFill/>
          <a:ln w="9525">
            <a:noFill/>
          </a:ln>
        </p:spPr>
      </p:pic>
      <p:pic>
        <p:nvPicPr>
          <p:cNvPr id="18471" name="Picture 40"/>
          <p:cNvPicPr>
            <a:picLocks noChangeAspect="1"/>
          </p:cNvPicPr>
          <p:nvPr/>
        </p:nvPicPr>
        <p:blipFill>
          <a:blip r:embed="rId4"/>
          <a:stretch>
            <a:fillRect/>
          </a:stretch>
        </p:blipFill>
        <p:spPr>
          <a:xfrm>
            <a:off x="6435725" y="2757488"/>
            <a:ext cx="539750" cy="1176337"/>
          </a:xfrm>
          <a:prstGeom prst="rect">
            <a:avLst/>
          </a:prstGeom>
          <a:noFill/>
          <a:ln w="9525">
            <a:noFill/>
          </a:ln>
        </p:spPr>
      </p:pic>
      <p:sp>
        <p:nvSpPr>
          <p:cNvPr id="18472" name="Rectangle 41"/>
          <p:cNvSpPr/>
          <p:nvPr/>
        </p:nvSpPr>
        <p:spPr>
          <a:xfrm>
            <a:off x="4124325" y="2025650"/>
            <a:ext cx="1098550" cy="366713"/>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标准信号</a:t>
            </a:r>
          </a:p>
        </p:txBody>
      </p:sp>
      <p:sp>
        <p:nvSpPr>
          <p:cNvPr id="18473" name="Rectangle 42"/>
          <p:cNvSpPr/>
          <p:nvPr/>
        </p:nvSpPr>
        <p:spPr>
          <a:xfrm>
            <a:off x="2324100" y="3563938"/>
            <a:ext cx="1098550" cy="366712"/>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标准信号</a:t>
            </a:r>
          </a:p>
        </p:txBody>
      </p:sp>
      <p:sp>
        <p:nvSpPr>
          <p:cNvPr id="18474" name="Text Box 43"/>
          <p:cNvSpPr txBox="1"/>
          <p:nvPr/>
        </p:nvSpPr>
        <p:spPr>
          <a:xfrm>
            <a:off x="506413" y="836613"/>
            <a:ext cx="5688012" cy="519112"/>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（1）电动单元组合（DDZ）仪表</a:t>
            </a:r>
          </a:p>
        </p:txBody>
      </p:sp>
      <p:sp>
        <p:nvSpPr>
          <p:cNvPr id="18475" name="Rectangle 44"/>
          <p:cNvSpPr/>
          <p:nvPr/>
        </p:nvSpPr>
        <p:spPr>
          <a:xfrm>
            <a:off x="6072188" y="847725"/>
            <a:ext cx="2579687"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宋体" panose="02010600030101010101" pitchFamily="2" charset="-122"/>
              </a:rPr>
              <a:t>（模拟元器件）</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1945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1.2</a:t>
            </a:r>
          </a:p>
        </p:txBody>
      </p:sp>
      <p:sp>
        <p:nvSpPr>
          <p:cNvPr id="19459"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p>
        </p:txBody>
      </p:sp>
      <p:sp>
        <p:nvSpPr>
          <p:cNvPr id="19460" name="Text Box 5"/>
          <p:cNvSpPr txBox="1"/>
          <p:nvPr/>
        </p:nvSpPr>
        <p:spPr>
          <a:xfrm>
            <a:off x="754063" y="947738"/>
            <a:ext cx="5051425" cy="519112"/>
          </a:xfrm>
          <a:prstGeom prst="rect">
            <a:avLst/>
          </a:prstGeom>
          <a:noFill/>
          <a:ln w="9525">
            <a:noFill/>
          </a:ln>
        </p:spPr>
        <p:txBody>
          <a:bodyPr anchor="t">
            <a:spAutoFit/>
          </a:bodyPr>
          <a:lstStyle/>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a:t>
            </a:r>
            <a:r>
              <a:rPr lang="en-US" altLang="zh-CN" sz="2800" dirty="0">
                <a:solidFill>
                  <a:srgbClr val="0000FF"/>
                </a:solidFill>
                <a:latin typeface="Times New Roman" panose="02020603050405020304" pitchFamily="18" charset="0"/>
                <a:ea typeface="宋体" panose="02010600030101010101" pitchFamily="2" charset="-122"/>
              </a:rPr>
              <a:t>2</a:t>
            </a:r>
            <a:r>
              <a:rPr lang="zh-CN" altLang="en-US" sz="2800" dirty="0">
                <a:solidFill>
                  <a:srgbClr val="0000FF"/>
                </a:solidFill>
                <a:latin typeface="Times New Roman" panose="02020603050405020304" pitchFamily="18" charset="0"/>
                <a:ea typeface="宋体" panose="02010600030101010101" pitchFamily="2" charset="-122"/>
              </a:rPr>
              <a:t>）数字过程控制仪表</a:t>
            </a:r>
          </a:p>
        </p:txBody>
      </p:sp>
      <p:sp>
        <p:nvSpPr>
          <p:cNvPr id="19461" name="Rectangle 6"/>
          <p:cNvSpPr/>
          <p:nvPr/>
        </p:nvSpPr>
        <p:spPr>
          <a:xfrm>
            <a:off x="4797425" y="933450"/>
            <a:ext cx="3743325"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宋体" panose="02010600030101010101" pitchFamily="2" charset="-122"/>
              </a:rPr>
              <a:t>（微机加模拟数字电路）</a:t>
            </a:r>
          </a:p>
        </p:txBody>
      </p:sp>
      <p:grpSp>
        <p:nvGrpSpPr>
          <p:cNvPr id="19462" name="Group 7"/>
          <p:cNvGrpSpPr/>
          <p:nvPr/>
        </p:nvGrpSpPr>
        <p:grpSpPr>
          <a:xfrm>
            <a:off x="458788" y="1884363"/>
            <a:ext cx="8728075" cy="4318000"/>
            <a:chOff x="0" y="0"/>
            <a:chExt cx="5498" cy="2720"/>
          </a:xfrm>
        </p:grpSpPr>
        <p:sp>
          <p:nvSpPr>
            <p:cNvPr id="19463" name="Rectangle 8"/>
            <p:cNvSpPr/>
            <p:nvPr/>
          </p:nvSpPr>
          <p:spPr>
            <a:xfrm>
              <a:off x="18" y="624"/>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19464" name="Rectangle 9"/>
            <p:cNvSpPr/>
            <p:nvPr/>
          </p:nvSpPr>
          <p:spPr>
            <a:xfrm>
              <a:off x="1743" y="624"/>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调节器</a:t>
              </a:r>
            </a:p>
          </p:txBody>
        </p:sp>
        <p:sp>
          <p:nvSpPr>
            <p:cNvPr id="19465" name="Rectangle 10"/>
            <p:cNvSpPr/>
            <p:nvPr/>
          </p:nvSpPr>
          <p:spPr>
            <a:xfrm>
              <a:off x="2961" y="624"/>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执行器</a:t>
              </a:r>
            </a:p>
          </p:txBody>
        </p:sp>
        <p:sp>
          <p:nvSpPr>
            <p:cNvPr id="19466" name="Rectangle 11"/>
            <p:cNvSpPr/>
            <p:nvPr/>
          </p:nvSpPr>
          <p:spPr>
            <a:xfrm>
              <a:off x="4280" y="624"/>
              <a:ext cx="91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被控对象</a:t>
              </a:r>
            </a:p>
          </p:txBody>
        </p:sp>
        <p:sp>
          <p:nvSpPr>
            <p:cNvPr id="19467" name="Rectangle 12"/>
            <p:cNvSpPr/>
            <p:nvPr/>
          </p:nvSpPr>
          <p:spPr>
            <a:xfrm>
              <a:off x="2961" y="1440"/>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变送器</a:t>
              </a:r>
            </a:p>
          </p:txBody>
        </p:sp>
        <p:sp>
          <p:nvSpPr>
            <p:cNvPr id="19468" name="AutoShape 13"/>
            <p:cNvSpPr/>
            <p:nvPr/>
          </p:nvSpPr>
          <p:spPr>
            <a:xfrm>
              <a:off x="1236" y="720"/>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9469" name="Line 14"/>
            <p:cNvSpPr/>
            <p:nvPr/>
          </p:nvSpPr>
          <p:spPr>
            <a:xfrm>
              <a:off x="881" y="816"/>
              <a:ext cx="355" cy="0"/>
            </a:xfrm>
            <a:prstGeom prst="line">
              <a:avLst/>
            </a:prstGeom>
            <a:ln w="28575" cap="flat" cmpd="sng">
              <a:solidFill>
                <a:schemeClr val="tx1"/>
              </a:solidFill>
              <a:prstDash val="solid"/>
              <a:round/>
              <a:headEnd type="none" w="med" len="med"/>
              <a:tailEnd type="triangle" w="med" len="med"/>
            </a:ln>
          </p:spPr>
        </p:sp>
        <p:sp>
          <p:nvSpPr>
            <p:cNvPr id="19470" name="Line 15"/>
            <p:cNvSpPr/>
            <p:nvPr/>
          </p:nvSpPr>
          <p:spPr>
            <a:xfrm>
              <a:off x="1439" y="816"/>
              <a:ext cx="304" cy="0"/>
            </a:xfrm>
            <a:prstGeom prst="line">
              <a:avLst/>
            </a:prstGeom>
            <a:ln w="28575" cap="flat" cmpd="sng">
              <a:solidFill>
                <a:schemeClr val="tx1"/>
              </a:solidFill>
              <a:prstDash val="solid"/>
              <a:round/>
              <a:headEnd type="none" w="med" len="med"/>
              <a:tailEnd type="triangle" w="med" len="med"/>
            </a:ln>
          </p:spPr>
        </p:sp>
        <p:sp>
          <p:nvSpPr>
            <p:cNvPr id="19471" name="Line 16"/>
            <p:cNvSpPr/>
            <p:nvPr/>
          </p:nvSpPr>
          <p:spPr>
            <a:xfrm>
              <a:off x="2606" y="768"/>
              <a:ext cx="355" cy="0"/>
            </a:xfrm>
            <a:prstGeom prst="line">
              <a:avLst/>
            </a:prstGeom>
            <a:ln w="28575" cap="flat" cmpd="sng">
              <a:solidFill>
                <a:schemeClr val="tx1"/>
              </a:solidFill>
              <a:prstDash val="solid"/>
              <a:round/>
              <a:headEnd type="none" w="med" len="med"/>
              <a:tailEnd type="triangle" w="med" len="med"/>
            </a:ln>
          </p:spPr>
        </p:sp>
        <p:sp>
          <p:nvSpPr>
            <p:cNvPr id="19472" name="Line 17"/>
            <p:cNvSpPr/>
            <p:nvPr/>
          </p:nvSpPr>
          <p:spPr>
            <a:xfrm>
              <a:off x="3925" y="768"/>
              <a:ext cx="355" cy="0"/>
            </a:xfrm>
            <a:prstGeom prst="line">
              <a:avLst/>
            </a:prstGeom>
            <a:ln w="28575" cap="flat" cmpd="sng">
              <a:solidFill>
                <a:schemeClr val="tx1"/>
              </a:solidFill>
              <a:prstDash val="solid"/>
              <a:round/>
              <a:headEnd type="none" w="med" len="med"/>
              <a:tailEnd type="triangle" w="med" len="med"/>
            </a:ln>
          </p:spPr>
        </p:sp>
        <p:sp>
          <p:nvSpPr>
            <p:cNvPr id="19473" name="Line 18"/>
            <p:cNvSpPr/>
            <p:nvPr/>
          </p:nvSpPr>
          <p:spPr>
            <a:xfrm>
              <a:off x="5194" y="768"/>
              <a:ext cx="304" cy="0"/>
            </a:xfrm>
            <a:prstGeom prst="line">
              <a:avLst/>
            </a:prstGeom>
            <a:ln w="28575" cap="flat" cmpd="sng">
              <a:solidFill>
                <a:schemeClr val="tx1"/>
              </a:solidFill>
              <a:prstDash val="solid"/>
              <a:round/>
              <a:headEnd type="none" w="med" len="med"/>
              <a:tailEnd type="triangle" w="med" len="med"/>
            </a:ln>
          </p:spPr>
        </p:sp>
        <p:sp>
          <p:nvSpPr>
            <p:cNvPr id="19474" name="Line 19"/>
            <p:cNvSpPr/>
            <p:nvPr/>
          </p:nvSpPr>
          <p:spPr>
            <a:xfrm>
              <a:off x="5295" y="768"/>
              <a:ext cx="0" cy="864"/>
            </a:xfrm>
            <a:prstGeom prst="line">
              <a:avLst/>
            </a:prstGeom>
            <a:ln w="28575" cap="flat" cmpd="sng">
              <a:solidFill>
                <a:schemeClr val="tx1"/>
              </a:solidFill>
              <a:prstDash val="solid"/>
              <a:round/>
              <a:headEnd type="none" w="med" len="med"/>
              <a:tailEnd type="none" w="med" len="med"/>
            </a:ln>
          </p:spPr>
        </p:sp>
        <p:sp>
          <p:nvSpPr>
            <p:cNvPr id="19475" name="Line 20"/>
            <p:cNvSpPr/>
            <p:nvPr/>
          </p:nvSpPr>
          <p:spPr>
            <a:xfrm flipH="1">
              <a:off x="3925" y="1632"/>
              <a:ext cx="1370" cy="0"/>
            </a:xfrm>
            <a:prstGeom prst="line">
              <a:avLst/>
            </a:prstGeom>
            <a:ln w="28575" cap="flat" cmpd="sng">
              <a:solidFill>
                <a:schemeClr val="tx1"/>
              </a:solidFill>
              <a:prstDash val="solid"/>
              <a:round/>
              <a:headEnd type="none" w="med" len="med"/>
              <a:tailEnd type="triangle" w="med" len="med"/>
            </a:ln>
          </p:spPr>
        </p:sp>
        <p:sp>
          <p:nvSpPr>
            <p:cNvPr id="19476" name="Line 21"/>
            <p:cNvSpPr/>
            <p:nvPr/>
          </p:nvSpPr>
          <p:spPr>
            <a:xfrm flipH="1">
              <a:off x="1337" y="1632"/>
              <a:ext cx="1624" cy="0"/>
            </a:xfrm>
            <a:prstGeom prst="line">
              <a:avLst/>
            </a:prstGeom>
            <a:ln w="28575" cap="flat" cmpd="sng">
              <a:solidFill>
                <a:schemeClr val="tx1"/>
              </a:solidFill>
              <a:prstDash val="solid"/>
              <a:round/>
              <a:headEnd type="none" w="med" len="med"/>
              <a:tailEnd type="none" w="med" len="med"/>
            </a:ln>
          </p:spPr>
        </p:sp>
        <p:sp>
          <p:nvSpPr>
            <p:cNvPr id="19477" name="Line 22"/>
            <p:cNvSpPr/>
            <p:nvPr/>
          </p:nvSpPr>
          <p:spPr>
            <a:xfrm flipV="1">
              <a:off x="1328" y="912"/>
              <a:ext cx="9" cy="736"/>
            </a:xfrm>
            <a:prstGeom prst="line">
              <a:avLst/>
            </a:prstGeom>
            <a:ln w="28575" cap="flat" cmpd="sng">
              <a:solidFill>
                <a:schemeClr val="tx1"/>
              </a:solidFill>
              <a:prstDash val="solid"/>
              <a:round/>
              <a:headEnd type="none" w="med" len="med"/>
              <a:tailEnd type="triangle" w="med" len="med"/>
            </a:ln>
          </p:spPr>
        </p:sp>
        <p:sp>
          <p:nvSpPr>
            <p:cNvPr id="19478" name="Rectangle 23"/>
            <p:cNvSpPr/>
            <p:nvPr/>
          </p:nvSpPr>
          <p:spPr>
            <a:xfrm>
              <a:off x="2352" y="0"/>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转换单元</a:t>
              </a:r>
            </a:p>
          </p:txBody>
        </p:sp>
        <p:sp>
          <p:nvSpPr>
            <p:cNvPr id="19479" name="Line 24"/>
            <p:cNvSpPr/>
            <p:nvPr/>
          </p:nvSpPr>
          <p:spPr>
            <a:xfrm flipH="1" flipV="1">
              <a:off x="2048" y="192"/>
              <a:ext cx="0" cy="432"/>
            </a:xfrm>
            <a:prstGeom prst="line">
              <a:avLst/>
            </a:prstGeom>
            <a:ln w="28575" cap="flat" cmpd="sng">
              <a:solidFill>
                <a:schemeClr val="tx1"/>
              </a:solidFill>
              <a:prstDash val="solid"/>
              <a:round/>
              <a:headEnd type="none" w="med" len="med"/>
              <a:tailEnd type="none" w="med" len="med"/>
            </a:ln>
          </p:spPr>
        </p:sp>
        <p:sp>
          <p:nvSpPr>
            <p:cNvPr id="19480" name="Line 25"/>
            <p:cNvSpPr/>
            <p:nvPr/>
          </p:nvSpPr>
          <p:spPr>
            <a:xfrm>
              <a:off x="3215" y="192"/>
              <a:ext cx="253" cy="0"/>
            </a:xfrm>
            <a:prstGeom prst="line">
              <a:avLst/>
            </a:prstGeom>
            <a:ln w="28575" cap="flat" cmpd="sng">
              <a:solidFill>
                <a:schemeClr val="tx1"/>
              </a:solidFill>
              <a:prstDash val="solid"/>
              <a:round/>
              <a:headEnd type="none" w="med" len="med"/>
              <a:tailEnd type="none" w="med" len="med"/>
            </a:ln>
          </p:spPr>
        </p:sp>
        <p:sp>
          <p:nvSpPr>
            <p:cNvPr id="19481" name="Line 26"/>
            <p:cNvSpPr/>
            <p:nvPr/>
          </p:nvSpPr>
          <p:spPr>
            <a:xfrm>
              <a:off x="2048" y="192"/>
              <a:ext cx="304" cy="0"/>
            </a:xfrm>
            <a:prstGeom prst="line">
              <a:avLst/>
            </a:prstGeom>
            <a:ln w="28575" cap="flat" cmpd="sng">
              <a:solidFill>
                <a:schemeClr val="tx1"/>
              </a:solidFill>
              <a:prstDash val="solid"/>
              <a:round/>
              <a:headEnd type="none" w="med" len="med"/>
              <a:tailEnd type="triangle" w="med" len="med"/>
            </a:ln>
          </p:spPr>
        </p:sp>
        <p:sp>
          <p:nvSpPr>
            <p:cNvPr id="19482" name="Line 27"/>
            <p:cNvSpPr/>
            <p:nvPr/>
          </p:nvSpPr>
          <p:spPr>
            <a:xfrm>
              <a:off x="3468" y="192"/>
              <a:ext cx="0" cy="432"/>
            </a:xfrm>
            <a:prstGeom prst="line">
              <a:avLst/>
            </a:prstGeom>
            <a:ln w="28575" cap="flat" cmpd="sng">
              <a:solidFill>
                <a:schemeClr val="tx1"/>
              </a:solidFill>
              <a:prstDash val="solid"/>
              <a:round/>
              <a:headEnd type="none" w="med" len="med"/>
              <a:tailEnd type="triangle" w="med" len="med"/>
            </a:ln>
          </p:spPr>
        </p:sp>
        <p:sp>
          <p:nvSpPr>
            <p:cNvPr id="19483" name="Text Box 28"/>
            <p:cNvSpPr txBox="1"/>
            <p:nvPr/>
          </p:nvSpPr>
          <p:spPr>
            <a:xfrm>
              <a:off x="881" y="336"/>
              <a:ext cx="456"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19484" name="Text Box 29"/>
            <p:cNvSpPr txBox="1"/>
            <p:nvPr/>
          </p:nvSpPr>
          <p:spPr>
            <a:xfrm>
              <a:off x="982" y="960"/>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19485" name="Text Box 30"/>
            <p:cNvSpPr txBox="1"/>
            <p:nvPr/>
          </p:nvSpPr>
          <p:spPr>
            <a:xfrm>
              <a:off x="1337" y="336"/>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19486" name="Text Box 31"/>
            <p:cNvSpPr txBox="1"/>
            <p:nvPr/>
          </p:nvSpPr>
          <p:spPr>
            <a:xfrm>
              <a:off x="5029" y="272"/>
              <a:ext cx="432"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θ</a:t>
              </a:r>
            </a:p>
          </p:txBody>
        </p:sp>
        <p:sp>
          <p:nvSpPr>
            <p:cNvPr id="19487" name="Rectangle 32"/>
            <p:cNvSpPr/>
            <p:nvPr/>
          </p:nvSpPr>
          <p:spPr>
            <a:xfrm>
              <a:off x="0" y="406"/>
              <a:ext cx="2779" cy="1390"/>
            </a:xfrm>
            <a:prstGeom prst="rect">
              <a:avLst/>
            </a:prstGeom>
            <a:noFill/>
            <a:ln w="28575" cap="flat" cmpd="sng">
              <a:solidFill>
                <a:schemeClr val="tx1"/>
              </a:solidFill>
              <a:prstDash val="sysDot"/>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pic>
          <p:nvPicPr>
            <p:cNvPr id="19488" name="Picture 33"/>
            <p:cNvPicPr>
              <a:picLocks noChangeAspect="1"/>
            </p:cNvPicPr>
            <p:nvPr/>
          </p:nvPicPr>
          <p:blipFill>
            <a:blip r:embed="rId2"/>
            <a:stretch>
              <a:fillRect/>
            </a:stretch>
          </p:blipFill>
          <p:spPr>
            <a:xfrm>
              <a:off x="1553" y="1002"/>
              <a:ext cx="334" cy="559"/>
            </a:xfrm>
            <a:prstGeom prst="rect">
              <a:avLst/>
            </a:prstGeom>
            <a:noFill/>
            <a:ln w="9525">
              <a:noFill/>
            </a:ln>
          </p:spPr>
        </p:pic>
        <p:sp>
          <p:nvSpPr>
            <p:cNvPr id="19489" name="Rectangle 34"/>
            <p:cNvSpPr/>
            <p:nvPr/>
          </p:nvSpPr>
          <p:spPr>
            <a:xfrm>
              <a:off x="2479" y="421"/>
              <a:ext cx="692" cy="231"/>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标准信号</a:t>
              </a:r>
            </a:p>
          </p:txBody>
        </p:sp>
        <p:sp>
          <p:nvSpPr>
            <p:cNvPr id="19490" name="Rectangle 35"/>
            <p:cNvSpPr/>
            <p:nvPr/>
          </p:nvSpPr>
          <p:spPr>
            <a:xfrm>
              <a:off x="1400" y="1664"/>
              <a:ext cx="692" cy="231"/>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标准信号</a:t>
              </a:r>
            </a:p>
          </p:txBody>
        </p:sp>
        <p:pic>
          <p:nvPicPr>
            <p:cNvPr id="19491" name="Picture 36" descr="2009060809511586"/>
            <p:cNvPicPr>
              <a:picLocks noChangeAspect="1"/>
            </p:cNvPicPr>
            <p:nvPr/>
          </p:nvPicPr>
          <p:blipFill>
            <a:blip r:embed="rId3"/>
            <a:stretch>
              <a:fillRect/>
            </a:stretch>
          </p:blipFill>
          <p:spPr>
            <a:xfrm>
              <a:off x="3931" y="898"/>
              <a:ext cx="302" cy="620"/>
            </a:xfrm>
            <a:prstGeom prst="rect">
              <a:avLst/>
            </a:prstGeom>
            <a:noFill/>
            <a:ln w="9525">
              <a:noFill/>
            </a:ln>
          </p:spPr>
        </p:pic>
        <p:pic>
          <p:nvPicPr>
            <p:cNvPr id="19492" name="Picture 37" descr="2008109103044"/>
            <p:cNvPicPr>
              <a:picLocks noChangeAspect="1"/>
            </p:cNvPicPr>
            <p:nvPr/>
          </p:nvPicPr>
          <p:blipFill>
            <a:blip r:embed="rId4"/>
            <a:stretch>
              <a:fillRect/>
            </a:stretch>
          </p:blipFill>
          <p:spPr>
            <a:xfrm>
              <a:off x="3215" y="982"/>
              <a:ext cx="338" cy="455"/>
            </a:xfrm>
            <a:prstGeom prst="rect">
              <a:avLst/>
            </a:prstGeom>
            <a:noFill/>
            <a:ln w="9525">
              <a:noFill/>
            </a:ln>
          </p:spPr>
        </p:pic>
        <p:sp>
          <p:nvSpPr>
            <p:cNvPr id="19493" name="Text Box 38"/>
            <p:cNvSpPr txBox="1"/>
            <p:nvPr/>
          </p:nvSpPr>
          <p:spPr>
            <a:xfrm>
              <a:off x="72" y="2430"/>
              <a:ext cx="5223" cy="290"/>
            </a:xfrm>
            <a:prstGeom prst="rect">
              <a:avLst/>
            </a:prstGeom>
            <a:noFill/>
            <a:ln w="9525">
              <a:noFill/>
            </a:ln>
          </p:spPr>
          <p:txBody>
            <a:bodyPr wrap="square" anchor="t">
              <a:spAutoFit/>
            </a:bodyPr>
            <a:lstStyle/>
            <a:p>
              <a:pPr>
                <a:spcBef>
                  <a:spcPct val="50000"/>
                </a:spcBef>
              </a:pPr>
              <a:r>
                <a:rPr lang="zh-CN" altLang="en-US" sz="2400" dirty="0">
                  <a:solidFill>
                    <a:srgbClr val="FF0000"/>
                  </a:solidFill>
                  <a:latin typeface="Arial" panose="020B0604020202020204" pitchFamily="34" charset="0"/>
                  <a:ea typeface="宋体" panose="02010600030101010101" pitchFamily="2" charset="-122"/>
                </a:rPr>
                <a:t>程序</a:t>
              </a:r>
              <a:r>
                <a:rPr lang="zh-CN" altLang="en-US" sz="2400" dirty="0">
                  <a:latin typeface="Arial" panose="020B0604020202020204" pitchFamily="34" charset="0"/>
                  <a:ea typeface="宋体" panose="02010600030101010101" pitchFamily="2" charset="-122"/>
                </a:rPr>
                <a:t>代替某些硬件电路连线；</a:t>
              </a:r>
              <a:r>
                <a:rPr lang="zh-CN" altLang="en-US" sz="2400" dirty="0">
                  <a:solidFill>
                    <a:srgbClr val="FF0000"/>
                  </a:solidFill>
                  <a:latin typeface="Arial" panose="020B0604020202020204" pitchFamily="34" charset="0"/>
                  <a:ea typeface="宋体" panose="02010600030101010101" pitchFamily="2" charset="-122"/>
                </a:rPr>
                <a:t>算法</a:t>
              </a:r>
              <a:r>
                <a:rPr lang="zh-CN" altLang="en-US" sz="2400" dirty="0">
                  <a:latin typeface="Arial" panose="020B0604020202020204" pitchFamily="34" charset="0"/>
                  <a:ea typeface="宋体" panose="02010600030101010101" pitchFamily="2" charset="-122"/>
                </a:rPr>
                <a:t>实现测控功能</a:t>
              </a:r>
            </a:p>
          </p:txBody>
        </p:sp>
        <p:pic>
          <p:nvPicPr>
            <p:cNvPr id="19494" name="Picture 39" descr="20091158364871"/>
            <p:cNvPicPr>
              <a:picLocks noChangeAspect="1"/>
            </p:cNvPicPr>
            <p:nvPr/>
          </p:nvPicPr>
          <p:blipFill>
            <a:blip r:embed="rId5"/>
            <a:stretch>
              <a:fillRect/>
            </a:stretch>
          </p:blipFill>
          <p:spPr>
            <a:xfrm>
              <a:off x="2172" y="1046"/>
              <a:ext cx="415" cy="428"/>
            </a:xfrm>
            <a:prstGeom prst="rect">
              <a:avLst/>
            </a:prstGeom>
            <a:noFill/>
            <a:ln w="9525">
              <a:noFill/>
            </a:ln>
          </p:spPr>
        </p:pic>
      </p:grpSp>
      <p:sp>
        <p:nvSpPr>
          <p:cNvPr id="19495" name="Text Box 40"/>
          <p:cNvSpPr txBox="1"/>
          <p:nvPr/>
        </p:nvSpPr>
        <p:spPr>
          <a:xfrm>
            <a:off x="1258888" y="5105400"/>
            <a:ext cx="7127875"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1-11  </a:t>
            </a:r>
            <a:r>
              <a:rPr lang="zh-CN" altLang="en-US" sz="2400" dirty="0">
                <a:latin typeface="Times New Roman" panose="02020603050405020304" pitchFamily="18" charset="0"/>
                <a:ea typeface="宋体" panose="02010600030101010101" pitchFamily="2" charset="-122"/>
              </a:rPr>
              <a:t>数字仪表组成单回路过程控制系统方框图</a:t>
            </a: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Line 2"/>
          <p:cNvSpPr/>
          <p:nvPr/>
        </p:nvSpPr>
        <p:spPr>
          <a:xfrm>
            <a:off x="1677988" y="3268663"/>
            <a:ext cx="5927725" cy="0"/>
          </a:xfrm>
          <a:prstGeom prst="line">
            <a:avLst/>
          </a:prstGeom>
          <a:ln w="9525" cap="flat" cmpd="sng">
            <a:solidFill>
              <a:schemeClr val="tx1"/>
            </a:solidFill>
            <a:prstDash val="solid"/>
            <a:round/>
            <a:headEnd type="none" w="med" len="med"/>
            <a:tailEnd type="none" w="med" len="med"/>
          </a:ln>
        </p:spPr>
      </p:sp>
      <p:sp>
        <p:nvSpPr>
          <p:cNvPr id="20482" name="未知"/>
          <p:cNvSpPr/>
          <p:nvPr/>
        </p:nvSpPr>
        <p:spPr>
          <a:xfrm>
            <a:off x="1449388" y="3268663"/>
            <a:ext cx="228600" cy="304800"/>
          </a:xfrm>
          <a:custGeom>
            <a:avLst/>
            <a:gdLst/>
            <a:ahLst/>
            <a:cxnLst>
              <a:cxn ang="0">
                <a:pos x="144" y="0"/>
              </a:cxn>
              <a:cxn ang="0">
                <a:pos x="48" y="48"/>
              </a:cxn>
              <a:cxn ang="0">
                <a:pos x="0" y="192"/>
              </a:cxn>
            </a:cxnLst>
            <a:rect l="0" t="0" r="0" b="0"/>
            <a:pathLst>
              <a:path w="144" h="192">
                <a:moveTo>
                  <a:pt x="144" y="0"/>
                </a:moveTo>
                <a:cubicBezTo>
                  <a:pt x="108" y="8"/>
                  <a:pt x="72" y="16"/>
                  <a:pt x="48" y="48"/>
                </a:cubicBezTo>
                <a:cubicBezTo>
                  <a:pt x="24" y="80"/>
                  <a:pt x="12" y="136"/>
                  <a:pt x="0" y="192"/>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20483" name="未知"/>
          <p:cNvSpPr/>
          <p:nvPr/>
        </p:nvSpPr>
        <p:spPr>
          <a:xfrm>
            <a:off x="7623175" y="3295650"/>
            <a:ext cx="293688" cy="157163"/>
          </a:xfrm>
          <a:custGeom>
            <a:avLst/>
            <a:gdLst/>
            <a:ahLst/>
            <a:cxnLst>
              <a:cxn ang="0">
                <a:pos x="0" y="0"/>
              </a:cxn>
              <a:cxn ang="0">
                <a:pos x="144" y="48"/>
              </a:cxn>
              <a:cxn ang="0">
                <a:pos x="240" y="144"/>
              </a:cxn>
            </a:cxnLst>
            <a:rect l="0" t="0" r="0" b="0"/>
            <a:pathLst>
              <a:path w="240" h="144">
                <a:moveTo>
                  <a:pt x="0" y="0"/>
                </a:moveTo>
                <a:cubicBezTo>
                  <a:pt x="52" y="12"/>
                  <a:pt x="104" y="24"/>
                  <a:pt x="144" y="48"/>
                </a:cubicBezTo>
                <a:cubicBezTo>
                  <a:pt x="184" y="72"/>
                  <a:pt x="212" y="108"/>
                  <a:pt x="240" y="144"/>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20484" name="Oval 5"/>
          <p:cNvSpPr/>
          <p:nvPr/>
        </p:nvSpPr>
        <p:spPr>
          <a:xfrm flipH="1">
            <a:off x="1525588" y="3268663"/>
            <a:ext cx="533400" cy="5334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zh-CN" altLang="en-US" sz="2800" dirty="0">
                <a:latin typeface="Times New Roman" panose="02020603050405020304" pitchFamily="18" charset="0"/>
                <a:ea typeface="宋体" panose="02010600030101010101" pitchFamily="2" charset="-122"/>
              </a:rPr>
              <a:t>D1</a:t>
            </a:r>
          </a:p>
        </p:txBody>
      </p:sp>
      <p:sp>
        <p:nvSpPr>
          <p:cNvPr id="20485" name="Oval 6"/>
          <p:cNvSpPr/>
          <p:nvPr/>
        </p:nvSpPr>
        <p:spPr>
          <a:xfrm flipH="1">
            <a:off x="7389813" y="3313113"/>
            <a:ext cx="533400" cy="5334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zh-CN" altLang="en-US" sz="2800" dirty="0">
                <a:latin typeface="Times New Roman" panose="02020603050405020304" pitchFamily="18" charset="0"/>
                <a:ea typeface="宋体" panose="02010600030101010101" pitchFamily="2" charset="-122"/>
              </a:rPr>
              <a:t>D2</a:t>
            </a:r>
          </a:p>
        </p:txBody>
      </p:sp>
      <p:sp>
        <p:nvSpPr>
          <p:cNvPr id="20486" name="Rectangle 7"/>
          <p:cNvSpPr/>
          <p:nvPr/>
        </p:nvSpPr>
        <p:spPr>
          <a:xfrm>
            <a:off x="1982788" y="3192463"/>
            <a:ext cx="914400" cy="762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487" name="Rectangle 8"/>
          <p:cNvSpPr/>
          <p:nvPr/>
        </p:nvSpPr>
        <p:spPr>
          <a:xfrm>
            <a:off x="2897188" y="2763838"/>
            <a:ext cx="1301750" cy="5048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488" name="Rectangle 9"/>
          <p:cNvSpPr/>
          <p:nvPr/>
        </p:nvSpPr>
        <p:spPr>
          <a:xfrm>
            <a:off x="6565900" y="3206750"/>
            <a:ext cx="914400" cy="762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489" name="Line 10"/>
          <p:cNvSpPr/>
          <p:nvPr/>
        </p:nvSpPr>
        <p:spPr>
          <a:xfrm>
            <a:off x="6859588" y="3116263"/>
            <a:ext cx="457200" cy="0"/>
          </a:xfrm>
          <a:prstGeom prst="line">
            <a:avLst/>
          </a:prstGeom>
          <a:ln w="9525" cap="flat" cmpd="sng">
            <a:solidFill>
              <a:schemeClr val="tx1"/>
            </a:solidFill>
            <a:prstDash val="solid"/>
            <a:round/>
            <a:headEnd type="none" w="med" len="med"/>
            <a:tailEnd type="triangle" w="med" len="med"/>
          </a:ln>
        </p:spPr>
      </p:sp>
      <p:sp>
        <p:nvSpPr>
          <p:cNvPr id="20490" name="Line 11"/>
          <p:cNvSpPr/>
          <p:nvPr/>
        </p:nvSpPr>
        <p:spPr>
          <a:xfrm>
            <a:off x="1144588" y="3116263"/>
            <a:ext cx="457200" cy="0"/>
          </a:xfrm>
          <a:prstGeom prst="line">
            <a:avLst/>
          </a:prstGeom>
          <a:ln w="9525" cap="flat" cmpd="sng">
            <a:solidFill>
              <a:schemeClr val="tx1"/>
            </a:solidFill>
            <a:prstDash val="solid"/>
            <a:round/>
            <a:headEnd type="none" w="med" len="med"/>
            <a:tailEnd type="triangle" w="med" len="med"/>
          </a:ln>
        </p:spPr>
      </p:sp>
      <p:sp>
        <p:nvSpPr>
          <p:cNvPr id="20491" name="Text Box 12"/>
          <p:cNvSpPr txBox="1"/>
          <p:nvPr/>
        </p:nvSpPr>
        <p:spPr>
          <a:xfrm>
            <a:off x="1601788" y="1973263"/>
            <a:ext cx="1143000" cy="45720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玻璃</a:t>
            </a:r>
          </a:p>
        </p:txBody>
      </p:sp>
      <p:sp>
        <p:nvSpPr>
          <p:cNvPr id="20492" name="Text Box 13"/>
          <p:cNvSpPr txBox="1"/>
          <p:nvPr/>
        </p:nvSpPr>
        <p:spPr>
          <a:xfrm>
            <a:off x="2973388" y="1973263"/>
            <a:ext cx="1524000" cy="45720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加热炉</a:t>
            </a:r>
          </a:p>
        </p:txBody>
      </p:sp>
      <p:sp>
        <p:nvSpPr>
          <p:cNvPr id="20493" name="Text Box 14"/>
          <p:cNvSpPr txBox="1"/>
          <p:nvPr/>
        </p:nvSpPr>
        <p:spPr>
          <a:xfrm>
            <a:off x="839788" y="3878263"/>
            <a:ext cx="1143000" cy="519112"/>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电机1</a:t>
            </a:r>
          </a:p>
        </p:txBody>
      </p:sp>
      <p:sp>
        <p:nvSpPr>
          <p:cNvPr id="20494" name="Text Box 15"/>
          <p:cNvSpPr txBox="1"/>
          <p:nvPr/>
        </p:nvSpPr>
        <p:spPr>
          <a:xfrm>
            <a:off x="6402388" y="3878263"/>
            <a:ext cx="1143000" cy="519112"/>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电机2</a:t>
            </a:r>
          </a:p>
        </p:txBody>
      </p:sp>
      <p:sp>
        <p:nvSpPr>
          <p:cNvPr id="20495" name="Text Box 16"/>
          <p:cNvSpPr txBox="1"/>
          <p:nvPr/>
        </p:nvSpPr>
        <p:spPr>
          <a:xfrm>
            <a:off x="3582988" y="3954463"/>
            <a:ext cx="1981200" cy="45720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传动装置</a:t>
            </a:r>
          </a:p>
        </p:txBody>
      </p:sp>
      <p:sp>
        <p:nvSpPr>
          <p:cNvPr id="20496" name="Oval 17"/>
          <p:cNvSpPr/>
          <p:nvPr/>
        </p:nvSpPr>
        <p:spPr>
          <a:xfrm>
            <a:off x="23637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497" name="Oval 18"/>
          <p:cNvSpPr/>
          <p:nvPr/>
        </p:nvSpPr>
        <p:spPr>
          <a:xfrm>
            <a:off x="28209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498" name="Oval 19"/>
          <p:cNvSpPr/>
          <p:nvPr/>
        </p:nvSpPr>
        <p:spPr>
          <a:xfrm>
            <a:off x="33543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499" name="Oval 20"/>
          <p:cNvSpPr/>
          <p:nvPr/>
        </p:nvSpPr>
        <p:spPr>
          <a:xfrm>
            <a:off x="38877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500" name="Oval 21"/>
          <p:cNvSpPr/>
          <p:nvPr/>
        </p:nvSpPr>
        <p:spPr>
          <a:xfrm>
            <a:off x="48021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501" name="Oval 22"/>
          <p:cNvSpPr/>
          <p:nvPr/>
        </p:nvSpPr>
        <p:spPr>
          <a:xfrm>
            <a:off x="43449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502" name="Oval 23"/>
          <p:cNvSpPr/>
          <p:nvPr/>
        </p:nvSpPr>
        <p:spPr>
          <a:xfrm>
            <a:off x="53355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503" name="Oval 24"/>
          <p:cNvSpPr/>
          <p:nvPr/>
        </p:nvSpPr>
        <p:spPr>
          <a:xfrm>
            <a:off x="59451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504" name="Line 25"/>
          <p:cNvSpPr/>
          <p:nvPr/>
        </p:nvSpPr>
        <p:spPr>
          <a:xfrm>
            <a:off x="3430588" y="3344863"/>
            <a:ext cx="533400" cy="762000"/>
          </a:xfrm>
          <a:prstGeom prst="line">
            <a:avLst/>
          </a:prstGeom>
          <a:ln w="9525" cap="flat" cmpd="sng">
            <a:solidFill>
              <a:schemeClr val="tx1"/>
            </a:solidFill>
            <a:prstDash val="solid"/>
            <a:round/>
            <a:headEnd type="none" w="med" len="med"/>
            <a:tailEnd type="none" w="med" len="med"/>
          </a:ln>
        </p:spPr>
      </p:sp>
      <p:sp>
        <p:nvSpPr>
          <p:cNvPr id="20505" name="Line 26"/>
          <p:cNvSpPr/>
          <p:nvPr/>
        </p:nvSpPr>
        <p:spPr>
          <a:xfrm flipV="1">
            <a:off x="1449388" y="3573463"/>
            <a:ext cx="381000" cy="457200"/>
          </a:xfrm>
          <a:prstGeom prst="line">
            <a:avLst/>
          </a:prstGeom>
          <a:ln w="9525" cap="flat" cmpd="sng">
            <a:solidFill>
              <a:schemeClr val="tx1"/>
            </a:solidFill>
            <a:prstDash val="solid"/>
            <a:round/>
            <a:headEnd type="none" w="med" len="med"/>
            <a:tailEnd type="none" w="med" len="med"/>
          </a:ln>
        </p:spPr>
      </p:sp>
      <p:sp>
        <p:nvSpPr>
          <p:cNvPr id="20506" name="Line 27"/>
          <p:cNvSpPr/>
          <p:nvPr/>
        </p:nvSpPr>
        <p:spPr>
          <a:xfrm flipH="1">
            <a:off x="7699375" y="3678238"/>
            <a:ext cx="228600" cy="304800"/>
          </a:xfrm>
          <a:prstGeom prst="line">
            <a:avLst/>
          </a:prstGeom>
          <a:ln w="9525" cap="flat" cmpd="sng">
            <a:solidFill>
              <a:schemeClr val="tx1"/>
            </a:solidFill>
            <a:prstDash val="solid"/>
            <a:round/>
            <a:headEnd type="none" w="med" len="med"/>
            <a:tailEnd type="none" w="med" len="med"/>
          </a:ln>
        </p:spPr>
      </p:sp>
      <p:sp>
        <p:nvSpPr>
          <p:cNvPr id="20507" name="Text Box 28"/>
          <p:cNvSpPr txBox="1"/>
          <p:nvPr/>
        </p:nvSpPr>
        <p:spPr>
          <a:xfrm>
            <a:off x="2363788" y="5467350"/>
            <a:ext cx="4897437"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12</a:t>
            </a:r>
            <a:r>
              <a:rPr lang="zh-CN" altLang="en-US" sz="2400" dirty="0">
                <a:latin typeface="Times New Roman" panose="02020603050405020304" pitchFamily="18" charset="0"/>
                <a:ea typeface="宋体" panose="02010600030101010101" pitchFamily="2" charset="-122"/>
              </a:rPr>
              <a:t>  钢化玻璃生产示意图</a:t>
            </a:r>
          </a:p>
        </p:txBody>
      </p:sp>
      <p:sp>
        <p:nvSpPr>
          <p:cNvPr id="20508" name="Text Box 29"/>
          <p:cNvSpPr txBox="1"/>
          <p:nvPr/>
        </p:nvSpPr>
        <p:spPr>
          <a:xfrm>
            <a:off x="2640013" y="1530350"/>
            <a:ext cx="2305050" cy="519113"/>
          </a:xfrm>
          <a:prstGeom prst="rect">
            <a:avLst/>
          </a:prstGeom>
          <a:noFill/>
          <a:ln w="9525">
            <a:noFill/>
          </a:ln>
        </p:spPr>
        <p:txBody>
          <a:bodyPr anchor="t">
            <a:spAutoFit/>
          </a:bodyPr>
          <a:lstStyle/>
          <a:p>
            <a:r>
              <a:rPr lang="zh-CN" altLang="en-US" sz="2800" dirty="0">
                <a:solidFill>
                  <a:srgbClr val="0000FF"/>
                </a:solidFill>
                <a:latin typeface="Times New Roman" panose="02020603050405020304" pitchFamily="18" charset="0"/>
                <a:ea typeface="宋体" panose="02010600030101010101" pitchFamily="2" charset="-122"/>
              </a:rPr>
              <a:t> </a:t>
            </a:r>
          </a:p>
        </p:txBody>
      </p:sp>
      <p:grpSp>
        <p:nvGrpSpPr>
          <p:cNvPr id="20509" name="Group 30"/>
          <p:cNvGrpSpPr/>
          <p:nvPr/>
        </p:nvGrpSpPr>
        <p:grpSpPr>
          <a:xfrm>
            <a:off x="542925" y="4854575"/>
            <a:ext cx="7777163" cy="457200"/>
            <a:chOff x="0" y="0"/>
            <a:chExt cx="4899" cy="288"/>
          </a:xfrm>
        </p:grpSpPr>
        <p:sp>
          <p:nvSpPr>
            <p:cNvPr id="20510" name="Text Box 31"/>
            <p:cNvSpPr txBox="1"/>
            <p:nvPr/>
          </p:nvSpPr>
          <p:spPr>
            <a:xfrm>
              <a:off x="1860" y="0"/>
              <a:ext cx="720"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淬火</a:t>
              </a:r>
            </a:p>
          </p:txBody>
        </p:sp>
        <p:sp>
          <p:nvSpPr>
            <p:cNvPr id="20511" name="Text Box 32"/>
            <p:cNvSpPr txBox="1"/>
            <p:nvPr/>
          </p:nvSpPr>
          <p:spPr>
            <a:xfrm>
              <a:off x="2858" y="0"/>
              <a:ext cx="720"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保温</a:t>
              </a:r>
            </a:p>
          </p:txBody>
        </p:sp>
        <p:sp>
          <p:nvSpPr>
            <p:cNvPr id="20512" name="Text Box 33"/>
            <p:cNvSpPr txBox="1"/>
            <p:nvPr/>
          </p:nvSpPr>
          <p:spPr>
            <a:xfrm>
              <a:off x="907" y="0"/>
              <a:ext cx="720"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加热</a:t>
              </a:r>
            </a:p>
          </p:txBody>
        </p:sp>
        <p:sp>
          <p:nvSpPr>
            <p:cNvPr id="20513" name="Line 34"/>
            <p:cNvSpPr/>
            <p:nvPr/>
          </p:nvSpPr>
          <p:spPr>
            <a:xfrm>
              <a:off x="2359" y="136"/>
              <a:ext cx="499" cy="0"/>
            </a:xfrm>
            <a:prstGeom prst="line">
              <a:avLst/>
            </a:prstGeom>
            <a:ln w="9525" cap="flat" cmpd="sng">
              <a:solidFill>
                <a:schemeClr val="tx1"/>
              </a:solidFill>
              <a:prstDash val="solid"/>
              <a:round/>
              <a:headEnd type="none" w="med" len="med"/>
              <a:tailEnd type="triangle" w="med" len="med"/>
            </a:ln>
          </p:spPr>
        </p:sp>
        <p:sp>
          <p:nvSpPr>
            <p:cNvPr id="20514" name="Line 35"/>
            <p:cNvSpPr/>
            <p:nvPr/>
          </p:nvSpPr>
          <p:spPr>
            <a:xfrm>
              <a:off x="3356" y="136"/>
              <a:ext cx="499" cy="0"/>
            </a:xfrm>
            <a:prstGeom prst="line">
              <a:avLst/>
            </a:prstGeom>
            <a:ln w="9525" cap="flat" cmpd="sng">
              <a:solidFill>
                <a:schemeClr val="tx1"/>
              </a:solidFill>
              <a:prstDash val="solid"/>
              <a:round/>
              <a:headEnd type="none" w="med" len="med"/>
              <a:tailEnd type="triangle" w="med" len="med"/>
            </a:ln>
          </p:spPr>
        </p:sp>
        <p:sp>
          <p:nvSpPr>
            <p:cNvPr id="20515" name="Line 36"/>
            <p:cNvSpPr/>
            <p:nvPr/>
          </p:nvSpPr>
          <p:spPr>
            <a:xfrm>
              <a:off x="499" y="136"/>
              <a:ext cx="453" cy="0"/>
            </a:xfrm>
            <a:prstGeom prst="line">
              <a:avLst/>
            </a:prstGeom>
            <a:ln w="9525" cap="flat" cmpd="sng">
              <a:solidFill>
                <a:schemeClr val="tx1"/>
              </a:solidFill>
              <a:prstDash val="solid"/>
              <a:round/>
              <a:headEnd type="none" w="med" len="med"/>
              <a:tailEnd type="triangle" w="med" len="med"/>
            </a:ln>
          </p:spPr>
        </p:sp>
        <p:sp>
          <p:nvSpPr>
            <p:cNvPr id="20516" name="Text Box 37"/>
            <p:cNvSpPr txBox="1"/>
            <p:nvPr/>
          </p:nvSpPr>
          <p:spPr>
            <a:xfrm>
              <a:off x="0" y="0"/>
              <a:ext cx="720"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玻璃</a:t>
              </a:r>
            </a:p>
          </p:txBody>
        </p:sp>
        <p:sp>
          <p:nvSpPr>
            <p:cNvPr id="20517" name="Line 38"/>
            <p:cNvSpPr/>
            <p:nvPr/>
          </p:nvSpPr>
          <p:spPr>
            <a:xfrm>
              <a:off x="1361" y="136"/>
              <a:ext cx="453" cy="0"/>
            </a:xfrm>
            <a:prstGeom prst="line">
              <a:avLst/>
            </a:prstGeom>
            <a:ln w="9525" cap="flat" cmpd="sng">
              <a:solidFill>
                <a:schemeClr val="tx1"/>
              </a:solidFill>
              <a:prstDash val="solid"/>
              <a:round/>
              <a:headEnd type="none" w="med" len="med"/>
              <a:tailEnd type="triangle" w="med" len="med"/>
            </a:ln>
          </p:spPr>
        </p:sp>
        <p:sp>
          <p:nvSpPr>
            <p:cNvPr id="20518" name="Text Box 39"/>
            <p:cNvSpPr txBox="1"/>
            <p:nvPr/>
          </p:nvSpPr>
          <p:spPr>
            <a:xfrm>
              <a:off x="3901" y="0"/>
              <a:ext cx="998"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钢化玻璃</a:t>
              </a:r>
            </a:p>
          </p:txBody>
        </p:sp>
      </p:grpSp>
      <p:sp>
        <p:nvSpPr>
          <p:cNvPr id="20519" name="AutoShape 40"/>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20520" name="AutoShape 41"/>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p>
        </p:txBody>
      </p:sp>
      <p:sp>
        <p:nvSpPr>
          <p:cNvPr id="20521" name="Rectangle 42"/>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p>
        </p:txBody>
      </p:sp>
      <p:sp>
        <p:nvSpPr>
          <p:cNvPr id="20522" name="Rectangle 43"/>
          <p:cNvSpPr/>
          <p:nvPr/>
        </p:nvSpPr>
        <p:spPr>
          <a:xfrm>
            <a:off x="4187825" y="2763838"/>
            <a:ext cx="1069975" cy="519112"/>
          </a:xfrm>
          <a:prstGeom prst="rect">
            <a:avLst/>
          </a:prstGeom>
          <a:solidFill>
            <a:srgbClr val="80808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523" name="Rectangle 44"/>
          <p:cNvSpPr/>
          <p:nvPr/>
        </p:nvSpPr>
        <p:spPr>
          <a:xfrm>
            <a:off x="5260975" y="2762250"/>
            <a:ext cx="1301750" cy="504825"/>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0524" name="Text Box 45"/>
          <p:cNvSpPr txBox="1"/>
          <p:nvPr/>
        </p:nvSpPr>
        <p:spPr>
          <a:xfrm>
            <a:off x="4191000" y="1958975"/>
            <a:ext cx="1524000" cy="45720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淬火</a:t>
            </a:r>
          </a:p>
        </p:txBody>
      </p:sp>
      <p:sp>
        <p:nvSpPr>
          <p:cNvPr id="20525" name="Rectangle 46"/>
          <p:cNvSpPr/>
          <p:nvPr/>
        </p:nvSpPr>
        <p:spPr>
          <a:xfrm>
            <a:off x="5500688" y="1963738"/>
            <a:ext cx="1155700" cy="457200"/>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保温</a:t>
            </a:r>
          </a:p>
        </p:txBody>
      </p:sp>
      <p:sp>
        <p:nvSpPr>
          <p:cNvPr id="20526" name="Text Box 47"/>
          <p:cNvSpPr txBox="1"/>
          <p:nvPr/>
        </p:nvSpPr>
        <p:spPr>
          <a:xfrm>
            <a:off x="596900" y="944563"/>
            <a:ext cx="7331075" cy="517525"/>
          </a:xfrm>
          <a:prstGeom prst="rect">
            <a:avLst/>
          </a:prstGeom>
          <a:noFill/>
          <a:ln w="9525">
            <a:noFill/>
          </a:ln>
        </p:spPr>
        <p:txBody>
          <a:bodyPr anchor="t">
            <a:spAutoFit/>
          </a:bodyPr>
          <a:lstStyle/>
          <a:p>
            <a:r>
              <a:rPr lang="zh-CN" altLang="en-US" sz="2800" dirty="0">
                <a:solidFill>
                  <a:srgbClr val="0000FF"/>
                </a:solidFill>
                <a:latin typeface="Times New Roman" panose="02020603050405020304" pitchFamily="18" charset="0"/>
                <a:ea typeface="宋体" panose="02010600030101010101" pitchFamily="2" charset="-122"/>
              </a:rPr>
              <a:t>（3）可编程控制器（批量生产过程</a:t>
            </a:r>
            <a:r>
              <a:rPr lang="zh-CN" altLang="en-US" sz="2800" dirty="0">
                <a:solidFill>
                  <a:srgbClr val="0000FF"/>
                </a:solidFill>
                <a:latin typeface="Arial" panose="020B0604020202020204" pitchFamily="34" charset="0"/>
                <a:ea typeface="宋体" panose="02010600030101010101" pitchFamily="2" charset="-122"/>
              </a:rPr>
              <a:t>）</a:t>
            </a:r>
            <a:endParaRPr lang="zh-CN" altLang="en-US" sz="2800" dirty="0">
              <a:solidFill>
                <a:srgbClr val="0000FF"/>
              </a:solidFill>
              <a:latin typeface="Times New Roman" panose="02020603050405020304" pitchFamily="18" charset="0"/>
              <a:ea typeface="宋体" panose="02010600030101010101" pitchFamily="2" charset="-122"/>
            </a:endParaRPr>
          </a:p>
        </p:txBody>
      </p:sp>
      <p:sp>
        <p:nvSpPr>
          <p:cNvPr id="48" name="Text Box 28"/>
          <p:cNvSpPr txBox="1">
            <a:spLocks noChangeArrowheads="1"/>
          </p:cNvSpPr>
          <p:nvPr/>
        </p:nvSpPr>
        <p:spPr bwMode="auto">
          <a:xfrm>
            <a:off x="839788" y="6096000"/>
            <a:ext cx="6550025" cy="461963"/>
          </a:xfrm>
          <a:prstGeom prst="rect">
            <a:avLst/>
          </a:prstGeom>
          <a:noFill/>
          <a:ln>
            <a:noFill/>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批量控制过程</a:t>
            </a:r>
            <a:r>
              <a:rPr kumimoji="0" lang="en-US" altLang="zh-CN" sz="2400" b="1"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a:t>
            </a:r>
            <a:r>
              <a:rPr kumimoji="0" lang="zh-CN" altLang="en-US" sz="2400" b="1"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过程控制过程</a:t>
            </a:r>
            <a:r>
              <a:rPr kumimoji="0" lang="en-US" altLang="zh-CN" sz="2400" b="1"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a:t>
            </a:r>
            <a:r>
              <a:rPr kumimoji="0" lang="zh-CN" altLang="en-US" sz="2400" b="1"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顺序控制过程</a:t>
            </a: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AutoShape 41"/>
          <p:cNvSpPr/>
          <p:nvPr/>
        </p:nvSpPr>
        <p:spPr>
          <a:xfrm>
            <a:off x="14747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p>
        </p:txBody>
      </p:sp>
      <p:sp>
        <p:nvSpPr>
          <p:cNvPr id="21506" name="Rectangle 42"/>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p>
        </p:txBody>
      </p:sp>
      <p:grpSp>
        <p:nvGrpSpPr>
          <p:cNvPr id="21507" name="Group 7"/>
          <p:cNvGrpSpPr/>
          <p:nvPr/>
        </p:nvGrpSpPr>
        <p:grpSpPr>
          <a:xfrm>
            <a:off x="344488" y="1047750"/>
            <a:ext cx="8728075" cy="3008313"/>
            <a:chOff x="0" y="0"/>
            <a:chExt cx="5498" cy="1895"/>
          </a:xfrm>
        </p:grpSpPr>
        <p:sp>
          <p:nvSpPr>
            <p:cNvPr id="21508" name="Rectangle 8"/>
            <p:cNvSpPr/>
            <p:nvPr/>
          </p:nvSpPr>
          <p:spPr>
            <a:xfrm>
              <a:off x="18" y="624"/>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21509" name="Rectangle 9"/>
            <p:cNvSpPr/>
            <p:nvPr/>
          </p:nvSpPr>
          <p:spPr>
            <a:xfrm>
              <a:off x="1743" y="599"/>
              <a:ext cx="863" cy="447"/>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zh-CN" sz="2400" dirty="0">
                  <a:solidFill>
                    <a:srgbClr val="0000FF"/>
                  </a:solidFill>
                  <a:latin typeface="Times New Roman" panose="02020603050405020304" pitchFamily="18" charset="0"/>
                  <a:ea typeface="宋体" panose="02010600030101010101" pitchFamily="2" charset="-122"/>
                </a:rPr>
                <a:t>可编程</a:t>
              </a:r>
            </a:p>
            <a:p>
              <a:pPr algn="ctr"/>
              <a:r>
                <a:rPr lang="zh-CN" altLang="zh-CN" sz="2400" dirty="0">
                  <a:solidFill>
                    <a:srgbClr val="0000FF"/>
                  </a:solidFill>
                  <a:latin typeface="Times New Roman" panose="02020603050405020304" pitchFamily="18" charset="0"/>
                  <a:ea typeface="宋体" panose="02010600030101010101" pitchFamily="2" charset="-122"/>
                </a:rPr>
                <a:t>控制器</a:t>
              </a:r>
            </a:p>
          </p:txBody>
        </p:sp>
        <p:sp>
          <p:nvSpPr>
            <p:cNvPr id="21510" name="Rectangle 10"/>
            <p:cNvSpPr/>
            <p:nvPr/>
          </p:nvSpPr>
          <p:spPr>
            <a:xfrm>
              <a:off x="2961" y="624"/>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执行器</a:t>
              </a:r>
            </a:p>
          </p:txBody>
        </p:sp>
        <p:sp>
          <p:nvSpPr>
            <p:cNvPr id="21511" name="Rectangle 11"/>
            <p:cNvSpPr/>
            <p:nvPr/>
          </p:nvSpPr>
          <p:spPr>
            <a:xfrm>
              <a:off x="4280" y="624"/>
              <a:ext cx="91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被控对象</a:t>
              </a:r>
            </a:p>
          </p:txBody>
        </p:sp>
        <p:sp>
          <p:nvSpPr>
            <p:cNvPr id="21512" name="Rectangle 12"/>
            <p:cNvSpPr/>
            <p:nvPr/>
          </p:nvSpPr>
          <p:spPr>
            <a:xfrm>
              <a:off x="2961" y="1440"/>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变送器</a:t>
              </a:r>
            </a:p>
          </p:txBody>
        </p:sp>
        <p:sp>
          <p:nvSpPr>
            <p:cNvPr id="21513" name="AutoShape 13"/>
            <p:cNvSpPr/>
            <p:nvPr/>
          </p:nvSpPr>
          <p:spPr>
            <a:xfrm>
              <a:off x="1236" y="720"/>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1514" name="Line 14"/>
            <p:cNvSpPr/>
            <p:nvPr/>
          </p:nvSpPr>
          <p:spPr>
            <a:xfrm>
              <a:off x="881" y="816"/>
              <a:ext cx="355" cy="0"/>
            </a:xfrm>
            <a:prstGeom prst="line">
              <a:avLst/>
            </a:prstGeom>
            <a:ln w="28575" cap="flat" cmpd="sng">
              <a:solidFill>
                <a:schemeClr val="tx1"/>
              </a:solidFill>
              <a:prstDash val="solid"/>
              <a:round/>
              <a:headEnd type="none" w="med" len="med"/>
              <a:tailEnd type="triangle" w="med" len="med"/>
            </a:ln>
          </p:spPr>
        </p:sp>
        <p:sp>
          <p:nvSpPr>
            <p:cNvPr id="21515" name="Line 15"/>
            <p:cNvSpPr/>
            <p:nvPr/>
          </p:nvSpPr>
          <p:spPr>
            <a:xfrm>
              <a:off x="1439" y="816"/>
              <a:ext cx="304" cy="0"/>
            </a:xfrm>
            <a:prstGeom prst="line">
              <a:avLst/>
            </a:prstGeom>
            <a:ln w="28575" cap="flat" cmpd="sng">
              <a:solidFill>
                <a:schemeClr val="tx1"/>
              </a:solidFill>
              <a:prstDash val="solid"/>
              <a:round/>
              <a:headEnd type="none" w="med" len="med"/>
              <a:tailEnd type="triangle" w="med" len="med"/>
            </a:ln>
          </p:spPr>
        </p:sp>
        <p:sp>
          <p:nvSpPr>
            <p:cNvPr id="21516" name="Line 16"/>
            <p:cNvSpPr/>
            <p:nvPr/>
          </p:nvSpPr>
          <p:spPr>
            <a:xfrm>
              <a:off x="2606" y="768"/>
              <a:ext cx="355" cy="0"/>
            </a:xfrm>
            <a:prstGeom prst="line">
              <a:avLst/>
            </a:prstGeom>
            <a:ln w="28575" cap="flat" cmpd="sng">
              <a:solidFill>
                <a:schemeClr val="tx1"/>
              </a:solidFill>
              <a:prstDash val="solid"/>
              <a:round/>
              <a:headEnd type="none" w="med" len="med"/>
              <a:tailEnd type="triangle" w="med" len="med"/>
            </a:ln>
          </p:spPr>
        </p:sp>
        <p:sp>
          <p:nvSpPr>
            <p:cNvPr id="21517" name="Line 17"/>
            <p:cNvSpPr/>
            <p:nvPr/>
          </p:nvSpPr>
          <p:spPr>
            <a:xfrm>
              <a:off x="3925" y="768"/>
              <a:ext cx="355" cy="0"/>
            </a:xfrm>
            <a:prstGeom prst="line">
              <a:avLst/>
            </a:prstGeom>
            <a:ln w="28575" cap="flat" cmpd="sng">
              <a:solidFill>
                <a:schemeClr val="tx1"/>
              </a:solidFill>
              <a:prstDash val="solid"/>
              <a:round/>
              <a:headEnd type="none" w="med" len="med"/>
              <a:tailEnd type="triangle" w="med" len="med"/>
            </a:ln>
          </p:spPr>
        </p:sp>
        <p:sp>
          <p:nvSpPr>
            <p:cNvPr id="21518" name="Line 18"/>
            <p:cNvSpPr/>
            <p:nvPr/>
          </p:nvSpPr>
          <p:spPr>
            <a:xfrm>
              <a:off x="5194" y="768"/>
              <a:ext cx="304" cy="0"/>
            </a:xfrm>
            <a:prstGeom prst="line">
              <a:avLst/>
            </a:prstGeom>
            <a:ln w="28575" cap="flat" cmpd="sng">
              <a:solidFill>
                <a:schemeClr val="tx1"/>
              </a:solidFill>
              <a:prstDash val="solid"/>
              <a:round/>
              <a:headEnd type="none" w="med" len="med"/>
              <a:tailEnd type="triangle" w="med" len="med"/>
            </a:ln>
          </p:spPr>
        </p:sp>
        <p:sp>
          <p:nvSpPr>
            <p:cNvPr id="21519" name="Line 19"/>
            <p:cNvSpPr/>
            <p:nvPr/>
          </p:nvSpPr>
          <p:spPr>
            <a:xfrm>
              <a:off x="5295" y="768"/>
              <a:ext cx="0" cy="864"/>
            </a:xfrm>
            <a:prstGeom prst="line">
              <a:avLst/>
            </a:prstGeom>
            <a:ln w="28575" cap="flat" cmpd="sng">
              <a:solidFill>
                <a:schemeClr val="tx1"/>
              </a:solidFill>
              <a:prstDash val="solid"/>
              <a:round/>
              <a:headEnd type="none" w="med" len="med"/>
              <a:tailEnd type="none" w="med" len="med"/>
            </a:ln>
          </p:spPr>
        </p:sp>
        <p:sp>
          <p:nvSpPr>
            <p:cNvPr id="21520" name="Line 20"/>
            <p:cNvSpPr/>
            <p:nvPr/>
          </p:nvSpPr>
          <p:spPr>
            <a:xfrm flipH="1">
              <a:off x="3925" y="1632"/>
              <a:ext cx="1370" cy="0"/>
            </a:xfrm>
            <a:prstGeom prst="line">
              <a:avLst/>
            </a:prstGeom>
            <a:ln w="28575" cap="flat" cmpd="sng">
              <a:solidFill>
                <a:schemeClr val="tx1"/>
              </a:solidFill>
              <a:prstDash val="solid"/>
              <a:round/>
              <a:headEnd type="none" w="med" len="med"/>
              <a:tailEnd type="triangle" w="med" len="med"/>
            </a:ln>
          </p:spPr>
        </p:sp>
        <p:sp>
          <p:nvSpPr>
            <p:cNvPr id="21521" name="Line 21"/>
            <p:cNvSpPr/>
            <p:nvPr/>
          </p:nvSpPr>
          <p:spPr>
            <a:xfrm flipH="1">
              <a:off x="1337" y="1632"/>
              <a:ext cx="1624" cy="0"/>
            </a:xfrm>
            <a:prstGeom prst="line">
              <a:avLst/>
            </a:prstGeom>
            <a:ln w="28575" cap="flat" cmpd="sng">
              <a:solidFill>
                <a:schemeClr val="tx1"/>
              </a:solidFill>
              <a:prstDash val="solid"/>
              <a:round/>
              <a:headEnd type="none" w="med" len="med"/>
              <a:tailEnd type="none" w="med" len="med"/>
            </a:ln>
          </p:spPr>
        </p:sp>
        <p:sp>
          <p:nvSpPr>
            <p:cNvPr id="21522" name="Line 22"/>
            <p:cNvSpPr/>
            <p:nvPr/>
          </p:nvSpPr>
          <p:spPr>
            <a:xfrm flipV="1">
              <a:off x="1328" y="912"/>
              <a:ext cx="9" cy="736"/>
            </a:xfrm>
            <a:prstGeom prst="line">
              <a:avLst/>
            </a:prstGeom>
            <a:ln w="28575" cap="flat" cmpd="sng">
              <a:solidFill>
                <a:schemeClr val="tx1"/>
              </a:solidFill>
              <a:prstDash val="solid"/>
              <a:round/>
              <a:headEnd type="none" w="med" len="med"/>
              <a:tailEnd type="triangle" w="med" len="med"/>
            </a:ln>
          </p:spPr>
        </p:sp>
        <p:sp>
          <p:nvSpPr>
            <p:cNvPr id="21523" name="Rectangle 23"/>
            <p:cNvSpPr/>
            <p:nvPr/>
          </p:nvSpPr>
          <p:spPr>
            <a:xfrm>
              <a:off x="2352" y="0"/>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转换单元</a:t>
              </a:r>
            </a:p>
          </p:txBody>
        </p:sp>
        <p:sp>
          <p:nvSpPr>
            <p:cNvPr id="21524" name="Line 24"/>
            <p:cNvSpPr/>
            <p:nvPr/>
          </p:nvSpPr>
          <p:spPr>
            <a:xfrm flipH="1" flipV="1">
              <a:off x="2048" y="192"/>
              <a:ext cx="0" cy="432"/>
            </a:xfrm>
            <a:prstGeom prst="line">
              <a:avLst/>
            </a:prstGeom>
            <a:ln w="28575" cap="flat" cmpd="sng">
              <a:solidFill>
                <a:schemeClr val="tx1"/>
              </a:solidFill>
              <a:prstDash val="solid"/>
              <a:round/>
              <a:headEnd type="none" w="med" len="med"/>
              <a:tailEnd type="none" w="med" len="med"/>
            </a:ln>
          </p:spPr>
        </p:sp>
        <p:sp>
          <p:nvSpPr>
            <p:cNvPr id="21525" name="Line 25"/>
            <p:cNvSpPr/>
            <p:nvPr/>
          </p:nvSpPr>
          <p:spPr>
            <a:xfrm>
              <a:off x="3215" y="192"/>
              <a:ext cx="253" cy="0"/>
            </a:xfrm>
            <a:prstGeom prst="line">
              <a:avLst/>
            </a:prstGeom>
            <a:ln w="28575" cap="flat" cmpd="sng">
              <a:solidFill>
                <a:schemeClr val="tx1"/>
              </a:solidFill>
              <a:prstDash val="solid"/>
              <a:round/>
              <a:headEnd type="none" w="med" len="med"/>
              <a:tailEnd type="none" w="med" len="med"/>
            </a:ln>
          </p:spPr>
        </p:sp>
        <p:sp>
          <p:nvSpPr>
            <p:cNvPr id="21526" name="Line 26"/>
            <p:cNvSpPr/>
            <p:nvPr/>
          </p:nvSpPr>
          <p:spPr>
            <a:xfrm>
              <a:off x="2048" y="192"/>
              <a:ext cx="304" cy="0"/>
            </a:xfrm>
            <a:prstGeom prst="line">
              <a:avLst/>
            </a:prstGeom>
            <a:ln w="28575" cap="flat" cmpd="sng">
              <a:solidFill>
                <a:schemeClr val="tx1"/>
              </a:solidFill>
              <a:prstDash val="solid"/>
              <a:round/>
              <a:headEnd type="none" w="med" len="med"/>
              <a:tailEnd type="triangle" w="med" len="med"/>
            </a:ln>
          </p:spPr>
        </p:sp>
        <p:sp>
          <p:nvSpPr>
            <p:cNvPr id="21527" name="Line 27"/>
            <p:cNvSpPr/>
            <p:nvPr/>
          </p:nvSpPr>
          <p:spPr>
            <a:xfrm>
              <a:off x="3468" y="192"/>
              <a:ext cx="0" cy="432"/>
            </a:xfrm>
            <a:prstGeom prst="line">
              <a:avLst/>
            </a:prstGeom>
            <a:ln w="28575" cap="flat" cmpd="sng">
              <a:solidFill>
                <a:schemeClr val="tx1"/>
              </a:solidFill>
              <a:prstDash val="solid"/>
              <a:round/>
              <a:headEnd type="none" w="med" len="med"/>
              <a:tailEnd type="triangle" w="med" len="med"/>
            </a:ln>
          </p:spPr>
        </p:sp>
        <p:sp>
          <p:nvSpPr>
            <p:cNvPr id="21528" name="Text Box 28"/>
            <p:cNvSpPr txBox="1"/>
            <p:nvPr/>
          </p:nvSpPr>
          <p:spPr>
            <a:xfrm>
              <a:off x="881" y="336"/>
              <a:ext cx="456"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21529" name="Text Box 29"/>
            <p:cNvSpPr txBox="1"/>
            <p:nvPr/>
          </p:nvSpPr>
          <p:spPr>
            <a:xfrm>
              <a:off x="982" y="960"/>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21530" name="Text Box 30"/>
            <p:cNvSpPr txBox="1"/>
            <p:nvPr/>
          </p:nvSpPr>
          <p:spPr>
            <a:xfrm>
              <a:off x="1337" y="336"/>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21531" name="Text Box 31"/>
            <p:cNvSpPr txBox="1"/>
            <p:nvPr/>
          </p:nvSpPr>
          <p:spPr>
            <a:xfrm>
              <a:off x="5029" y="272"/>
              <a:ext cx="432"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θ</a:t>
              </a:r>
            </a:p>
          </p:txBody>
        </p:sp>
        <p:sp>
          <p:nvSpPr>
            <p:cNvPr id="21532" name="Rectangle 32"/>
            <p:cNvSpPr/>
            <p:nvPr/>
          </p:nvSpPr>
          <p:spPr>
            <a:xfrm>
              <a:off x="0" y="406"/>
              <a:ext cx="2779" cy="1390"/>
            </a:xfrm>
            <a:prstGeom prst="rect">
              <a:avLst/>
            </a:prstGeom>
            <a:noFill/>
            <a:ln w="28575" cap="flat" cmpd="sng">
              <a:solidFill>
                <a:schemeClr val="tx1"/>
              </a:solidFill>
              <a:prstDash val="sysDot"/>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1533" name="Rectangle 34"/>
            <p:cNvSpPr/>
            <p:nvPr/>
          </p:nvSpPr>
          <p:spPr>
            <a:xfrm>
              <a:off x="2479" y="421"/>
              <a:ext cx="692" cy="231"/>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标准信号</a:t>
              </a:r>
            </a:p>
          </p:txBody>
        </p:sp>
        <p:sp>
          <p:nvSpPr>
            <p:cNvPr id="21534" name="Rectangle 35"/>
            <p:cNvSpPr/>
            <p:nvPr/>
          </p:nvSpPr>
          <p:spPr>
            <a:xfrm>
              <a:off x="1400" y="1664"/>
              <a:ext cx="692" cy="231"/>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标准信号</a:t>
              </a:r>
            </a:p>
          </p:txBody>
        </p:sp>
        <p:pic>
          <p:nvPicPr>
            <p:cNvPr id="21535" name="Picture 36" descr="2009060809511586"/>
            <p:cNvPicPr>
              <a:picLocks noChangeAspect="1"/>
            </p:cNvPicPr>
            <p:nvPr/>
          </p:nvPicPr>
          <p:blipFill>
            <a:blip r:embed="rId2"/>
            <a:stretch>
              <a:fillRect/>
            </a:stretch>
          </p:blipFill>
          <p:spPr>
            <a:xfrm>
              <a:off x="3931" y="898"/>
              <a:ext cx="302" cy="620"/>
            </a:xfrm>
            <a:prstGeom prst="rect">
              <a:avLst/>
            </a:prstGeom>
            <a:noFill/>
            <a:ln w="9525">
              <a:noFill/>
            </a:ln>
          </p:spPr>
        </p:pic>
        <p:pic>
          <p:nvPicPr>
            <p:cNvPr id="21536" name="Picture 37" descr="2008109103044"/>
            <p:cNvPicPr>
              <a:picLocks noChangeAspect="1"/>
            </p:cNvPicPr>
            <p:nvPr/>
          </p:nvPicPr>
          <p:blipFill>
            <a:blip r:embed="rId3"/>
            <a:stretch>
              <a:fillRect/>
            </a:stretch>
          </p:blipFill>
          <p:spPr>
            <a:xfrm>
              <a:off x="3215" y="982"/>
              <a:ext cx="338" cy="455"/>
            </a:xfrm>
            <a:prstGeom prst="rect">
              <a:avLst/>
            </a:prstGeom>
            <a:noFill/>
            <a:ln w="9525">
              <a:noFill/>
            </a:ln>
          </p:spPr>
        </p:pic>
        <p:pic>
          <p:nvPicPr>
            <p:cNvPr id="21537" name="Picture 39" descr="20091158364871"/>
            <p:cNvPicPr>
              <a:picLocks noChangeAspect="1"/>
            </p:cNvPicPr>
            <p:nvPr/>
          </p:nvPicPr>
          <p:blipFill>
            <a:blip r:embed="rId4"/>
            <a:stretch>
              <a:fillRect/>
            </a:stretch>
          </p:blipFill>
          <p:spPr>
            <a:xfrm>
              <a:off x="1967" y="1090"/>
              <a:ext cx="415" cy="428"/>
            </a:xfrm>
            <a:prstGeom prst="rect">
              <a:avLst/>
            </a:prstGeom>
            <a:noFill/>
            <a:ln w="9525">
              <a:noFill/>
            </a:ln>
          </p:spPr>
        </p:pic>
      </p:grpSp>
      <p:sp>
        <p:nvSpPr>
          <p:cNvPr id="21538" name="Rectangle 9"/>
          <p:cNvSpPr/>
          <p:nvPr/>
        </p:nvSpPr>
        <p:spPr>
          <a:xfrm>
            <a:off x="3810000" y="4378325"/>
            <a:ext cx="1157288" cy="1887538"/>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zh-CN" sz="2400" dirty="0">
                <a:solidFill>
                  <a:srgbClr val="0000FF"/>
                </a:solidFill>
                <a:latin typeface="Times New Roman" panose="02020603050405020304" pitchFamily="18" charset="0"/>
                <a:ea typeface="宋体" panose="02010600030101010101" pitchFamily="2" charset="-122"/>
              </a:rPr>
              <a:t>可编程</a:t>
            </a:r>
          </a:p>
          <a:p>
            <a:pPr algn="ctr"/>
            <a:r>
              <a:rPr lang="zh-CN" altLang="zh-CN" sz="2400" dirty="0">
                <a:solidFill>
                  <a:srgbClr val="0000FF"/>
                </a:solidFill>
                <a:latin typeface="Times New Roman" panose="02020603050405020304" pitchFamily="18" charset="0"/>
                <a:ea typeface="宋体" panose="02010600030101010101" pitchFamily="2" charset="-122"/>
              </a:rPr>
              <a:t>控制器</a:t>
            </a:r>
          </a:p>
          <a:p>
            <a:pPr algn="ctr"/>
            <a:r>
              <a:rPr lang="en-US" altLang="zh-CN" sz="2400" dirty="0">
                <a:solidFill>
                  <a:srgbClr val="0000FF"/>
                </a:solidFill>
                <a:latin typeface="Times New Roman" panose="02020603050405020304" pitchFamily="18" charset="0"/>
                <a:ea typeface="宋体" panose="02010600030101010101" pitchFamily="2" charset="-122"/>
              </a:rPr>
              <a:t>CPU</a:t>
            </a:r>
          </a:p>
        </p:txBody>
      </p:sp>
      <p:sp>
        <p:nvSpPr>
          <p:cNvPr id="3" name="矩形 2"/>
          <p:cNvSpPr/>
          <p:nvPr/>
        </p:nvSpPr>
        <p:spPr>
          <a:xfrm>
            <a:off x="2308225" y="4378325"/>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chemeClr val="tx1"/>
                </a:solidFill>
                <a:uFillTx/>
              </a:rPr>
              <a:t>数字</a:t>
            </a:r>
          </a:p>
          <a:p>
            <a:pPr algn="ctr" fontAlgn="base"/>
            <a:r>
              <a:rPr lang="en-US" altLang="zh-CN" strike="noStrike" noProof="1">
                <a:solidFill>
                  <a:schemeClr val="tx1"/>
                </a:solidFill>
                <a:uFillTx/>
              </a:rPr>
              <a:t>I/O</a:t>
            </a:r>
          </a:p>
        </p:txBody>
      </p:sp>
      <p:sp>
        <p:nvSpPr>
          <p:cNvPr id="4" name="矩形 3"/>
          <p:cNvSpPr/>
          <p:nvPr/>
        </p:nvSpPr>
        <p:spPr>
          <a:xfrm>
            <a:off x="5770563" y="4413250"/>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chemeClr val="tx1"/>
                </a:solidFill>
                <a:uFillTx/>
              </a:rPr>
              <a:t>数字</a:t>
            </a:r>
          </a:p>
          <a:p>
            <a:pPr algn="ctr" fontAlgn="base"/>
            <a:r>
              <a:rPr lang="en-US" altLang="zh-CN" strike="noStrike" noProof="1">
                <a:solidFill>
                  <a:schemeClr val="tx1"/>
                </a:solidFill>
                <a:uFillTx/>
              </a:rPr>
              <a:t>I/O</a:t>
            </a:r>
          </a:p>
        </p:txBody>
      </p:sp>
      <p:sp>
        <p:nvSpPr>
          <p:cNvPr id="5" name="矩形 4"/>
          <p:cNvSpPr/>
          <p:nvPr/>
        </p:nvSpPr>
        <p:spPr>
          <a:xfrm>
            <a:off x="2308225" y="5437188"/>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trike="noStrike" noProof="1">
                <a:solidFill>
                  <a:schemeClr val="tx1"/>
                </a:solidFill>
                <a:uFillTx/>
              </a:rPr>
              <a:t>A/D</a:t>
            </a:r>
          </a:p>
          <a:p>
            <a:pPr algn="ctr" fontAlgn="base"/>
            <a:r>
              <a:rPr lang="zh-CN" altLang="en-US" strike="noStrike" noProof="1">
                <a:solidFill>
                  <a:schemeClr val="tx1"/>
                </a:solidFill>
                <a:uFillTx/>
              </a:rPr>
              <a:t>模块</a:t>
            </a:r>
          </a:p>
        </p:txBody>
      </p:sp>
      <p:sp>
        <p:nvSpPr>
          <p:cNvPr id="6" name="矩形 5"/>
          <p:cNvSpPr/>
          <p:nvPr/>
        </p:nvSpPr>
        <p:spPr>
          <a:xfrm>
            <a:off x="5770563" y="5437188"/>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trike="noStrike" noProof="1">
                <a:solidFill>
                  <a:schemeClr val="tx1"/>
                </a:solidFill>
                <a:uFillTx/>
              </a:rPr>
              <a:t>D/A</a:t>
            </a:r>
          </a:p>
          <a:p>
            <a:pPr algn="ctr" fontAlgn="base"/>
            <a:r>
              <a:rPr lang="zh-CN" altLang="en-US" strike="noStrike" noProof="1">
                <a:solidFill>
                  <a:schemeClr val="tx1"/>
                </a:solidFill>
                <a:uFillTx/>
              </a:rPr>
              <a:t>模块</a:t>
            </a:r>
          </a:p>
        </p:txBody>
      </p:sp>
      <p:sp>
        <p:nvSpPr>
          <p:cNvPr id="7" name="右箭头 6"/>
          <p:cNvSpPr/>
          <p:nvPr/>
        </p:nvSpPr>
        <p:spPr>
          <a:xfrm>
            <a:off x="2954338" y="4749800"/>
            <a:ext cx="80168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右箭头 7"/>
          <p:cNvSpPr/>
          <p:nvPr/>
        </p:nvSpPr>
        <p:spPr>
          <a:xfrm>
            <a:off x="2968625" y="5773738"/>
            <a:ext cx="803275"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右箭头 8"/>
          <p:cNvSpPr/>
          <p:nvPr/>
        </p:nvSpPr>
        <p:spPr>
          <a:xfrm>
            <a:off x="4967288" y="4749800"/>
            <a:ext cx="803275"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右箭头 9"/>
          <p:cNvSpPr/>
          <p:nvPr/>
        </p:nvSpPr>
        <p:spPr>
          <a:xfrm>
            <a:off x="4967288" y="5773738"/>
            <a:ext cx="803275"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右箭头 11"/>
          <p:cNvSpPr/>
          <p:nvPr/>
        </p:nvSpPr>
        <p:spPr>
          <a:xfrm>
            <a:off x="1931988" y="4749800"/>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右箭头 12"/>
          <p:cNvSpPr/>
          <p:nvPr/>
        </p:nvSpPr>
        <p:spPr>
          <a:xfrm>
            <a:off x="1931988" y="5773738"/>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右箭头 13"/>
          <p:cNvSpPr/>
          <p:nvPr/>
        </p:nvSpPr>
        <p:spPr>
          <a:xfrm>
            <a:off x="6416675" y="4749800"/>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右箭头 14"/>
          <p:cNvSpPr/>
          <p:nvPr/>
        </p:nvSpPr>
        <p:spPr>
          <a:xfrm>
            <a:off x="6416675" y="5773738"/>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53"/>
          <p:cNvSpPr txBox="1"/>
          <p:nvPr/>
        </p:nvSpPr>
        <p:spPr>
          <a:xfrm>
            <a:off x="2944813" y="6180138"/>
            <a:ext cx="3962400" cy="460375"/>
          </a:xfrm>
          <a:prstGeom prst="rect">
            <a:avLst/>
          </a:prstGeom>
          <a:noFill/>
          <a:ln w="9525">
            <a:noFill/>
          </a:ln>
        </p:spPr>
        <p:txBody>
          <a:bodyPr anchor="t">
            <a:spAutoFit/>
          </a:bodyPr>
          <a:lstStyle/>
          <a:p>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13</a:t>
            </a:r>
            <a:r>
              <a:rPr lang="zh-CN" altLang="en-US" sz="2400" dirty="0">
                <a:latin typeface="Times New Roman" panose="02020603050405020304" pitchFamily="18" charset="0"/>
                <a:ea typeface="宋体" panose="02010600030101010101" pitchFamily="2" charset="-122"/>
              </a:rPr>
              <a:t> DCS组成框图</a:t>
            </a:r>
          </a:p>
        </p:txBody>
      </p:sp>
      <p:sp>
        <p:nvSpPr>
          <p:cNvPr id="22530" name="AutoShape 55"/>
          <p:cNvSpPr/>
          <p:nvPr/>
        </p:nvSpPr>
        <p:spPr>
          <a:xfrm>
            <a:off x="1420813"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0.2</a:t>
            </a:r>
          </a:p>
        </p:txBody>
      </p:sp>
      <p:sp>
        <p:nvSpPr>
          <p:cNvPr id="22531" name="Rectangle 56"/>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p>
        </p:txBody>
      </p:sp>
      <p:grpSp>
        <p:nvGrpSpPr>
          <p:cNvPr id="22532" name="Group 2"/>
          <p:cNvGrpSpPr/>
          <p:nvPr/>
        </p:nvGrpSpPr>
        <p:grpSpPr>
          <a:xfrm>
            <a:off x="800100" y="1377950"/>
            <a:ext cx="7543800" cy="4613275"/>
            <a:chOff x="0" y="70"/>
            <a:chExt cx="4752" cy="2906"/>
          </a:xfrm>
        </p:grpSpPr>
        <p:sp>
          <p:nvSpPr>
            <p:cNvPr id="22533" name="AutoShape 3"/>
            <p:cNvSpPr/>
            <p:nvPr/>
          </p:nvSpPr>
          <p:spPr>
            <a:xfrm>
              <a:off x="624" y="2736"/>
              <a:ext cx="240" cy="240"/>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2534" name="Line 4"/>
            <p:cNvSpPr/>
            <p:nvPr/>
          </p:nvSpPr>
          <p:spPr>
            <a:xfrm>
              <a:off x="1152" y="2688"/>
              <a:ext cx="0" cy="288"/>
            </a:xfrm>
            <a:prstGeom prst="line">
              <a:avLst/>
            </a:prstGeom>
            <a:ln w="28575" cap="flat" cmpd="sng">
              <a:solidFill>
                <a:schemeClr val="tx1"/>
              </a:solidFill>
              <a:prstDash val="solid"/>
              <a:round/>
              <a:headEnd type="none" w="med" len="med"/>
              <a:tailEnd type="none" w="med" len="med"/>
            </a:ln>
          </p:spPr>
        </p:sp>
        <p:sp>
          <p:nvSpPr>
            <p:cNvPr id="22535" name="Line 5"/>
            <p:cNvSpPr/>
            <p:nvPr/>
          </p:nvSpPr>
          <p:spPr>
            <a:xfrm>
              <a:off x="1152" y="2688"/>
              <a:ext cx="288" cy="288"/>
            </a:xfrm>
            <a:prstGeom prst="line">
              <a:avLst/>
            </a:prstGeom>
            <a:ln w="28575" cap="flat" cmpd="sng">
              <a:solidFill>
                <a:schemeClr val="tx1"/>
              </a:solidFill>
              <a:prstDash val="solid"/>
              <a:round/>
              <a:headEnd type="none" w="med" len="med"/>
              <a:tailEnd type="none" w="med" len="med"/>
            </a:ln>
          </p:spPr>
        </p:sp>
        <p:sp>
          <p:nvSpPr>
            <p:cNvPr id="22536" name="Line 6"/>
            <p:cNvSpPr/>
            <p:nvPr/>
          </p:nvSpPr>
          <p:spPr>
            <a:xfrm flipV="1">
              <a:off x="1152" y="2688"/>
              <a:ext cx="288" cy="288"/>
            </a:xfrm>
            <a:prstGeom prst="line">
              <a:avLst/>
            </a:prstGeom>
            <a:ln w="28575" cap="flat" cmpd="sng">
              <a:solidFill>
                <a:schemeClr val="tx1"/>
              </a:solidFill>
              <a:prstDash val="solid"/>
              <a:round/>
              <a:headEnd type="none" w="med" len="med"/>
              <a:tailEnd type="none" w="med" len="med"/>
            </a:ln>
          </p:spPr>
        </p:sp>
        <p:sp>
          <p:nvSpPr>
            <p:cNvPr id="22537" name="Line 7"/>
            <p:cNvSpPr/>
            <p:nvPr/>
          </p:nvSpPr>
          <p:spPr>
            <a:xfrm>
              <a:off x="1440" y="2688"/>
              <a:ext cx="0" cy="288"/>
            </a:xfrm>
            <a:prstGeom prst="line">
              <a:avLst/>
            </a:prstGeom>
            <a:ln w="28575" cap="flat" cmpd="sng">
              <a:solidFill>
                <a:schemeClr val="tx1"/>
              </a:solidFill>
              <a:prstDash val="solid"/>
              <a:round/>
              <a:headEnd type="none" w="med" len="med"/>
              <a:tailEnd type="none" w="med" len="med"/>
            </a:ln>
          </p:spPr>
        </p:sp>
        <p:sp>
          <p:nvSpPr>
            <p:cNvPr id="22538" name="Line 8"/>
            <p:cNvSpPr/>
            <p:nvPr/>
          </p:nvSpPr>
          <p:spPr>
            <a:xfrm>
              <a:off x="1296" y="2640"/>
              <a:ext cx="0" cy="192"/>
            </a:xfrm>
            <a:prstGeom prst="line">
              <a:avLst/>
            </a:prstGeom>
            <a:ln w="28575" cap="flat" cmpd="sng">
              <a:solidFill>
                <a:schemeClr val="tx1"/>
              </a:solidFill>
              <a:prstDash val="solid"/>
              <a:round/>
              <a:headEnd type="none" w="med" len="med"/>
              <a:tailEnd type="none" w="med" len="med"/>
            </a:ln>
          </p:spPr>
        </p:sp>
        <p:sp>
          <p:nvSpPr>
            <p:cNvPr id="22539" name="Line 9"/>
            <p:cNvSpPr/>
            <p:nvPr/>
          </p:nvSpPr>
          <p:spPr>
            <a:xfrm>
              <a:off x="1200" y="2640"/>
              <a:ext cx="192" cy="0"/>
            </a:xfrm>
            <a:prstGeom prst="line">
              <a:avLst/>
            </a:prstGeom>
            <a:ln w="28575" cap="flat" cmpd="sng">
              <a:solidFill>
                <a:schemeClr val="tx1"/>
              </a:solidFill>
              <a:prstDash val="solid"/>
              <a:round/>
              <a:headEnd type="none" w="med" len="med"/>
              <a:tailEnd type="none" w="med" len="med"/>
            </a:ln>
          </p:spPr>
        </p:sp>
        <p:sp>
          <p:nvSpPr>
            <p:cNvPr id="22540" name="未知"/>
            <p:cNvSpPr/>
            <p:nvPr/>
          </p:nvSpPr>
          <p:spPr>
            <a:xfrm>
              <a:off x="1200" y="2592"/>
              <a:ext cx="192" cy="48"/>
            </a:xfrm>
            <a:custGeom>
              <a:avLst/>
              <a:gdLst/>
              <a:ahLst/>
              <a:cxnLst>
                <a:cxn ang="0">
                  <a:pos x="0" y="48"/>
                </a:cxn>
                <a:cxn ang="0">
                  <a:pos x="96" y="0"/>
                </a:cxn>
                <a:cxn ang="0">
                  <a:pos x="192" y="48"/>
                </a:cxn>
              </a:cxnLst>
              <a:rect l="0" t="0" r="0" b="0"/>
              <a:pathLst>
                <a:path w="192" h="48">
                  <a:moveTo>
                    <a:pt x="0" y="48"/>
                  </a:moveTo>
                  <a:cubicBezTo>
                    <a:pt x="32" y="24"/>
                    <a:pt x="64" y="0"/>
                    <a:pt x="96" y="0"/>
                  </a:cubicBezTo>
                  <a:cubicBezTo>
                    <a:pt x="128" y="0"/>
                    <a:pt x="160" y="24"/>
                    <a:pt x="192" y="48"/>
                  </a:cubicBez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22541" name="Line 11"/>
            <p:cNvSpPr/>
            <p:nvPr/>
          </p:nvSpPr>
          <p:spPr>
            <a:xfrm flipV="1">
              <a:off x="720" y="2208"/>
              <a:ext cx="0" cy="528"/>
            </a:xfrm>
            <a:prstGeom prst="line">
              <a:avLst/>
            </a:prstGeom>
            <a:ln w="28575" cap="flat" cmpd="sng">
              <a:solidFill>
                <a:schemeClr val="tx1"/>
              </a:solidFill>
              <a:prstDash val="solid"/>
              <a:round/>
              <a:headEnd type="none" w="med" len="med"/>
              <a:tailEnd type="triangle" w="med" len="med"/>
            </a:ln>
          </p:spPr>
        </p:sp>
        <p:sp>
          <p:nvSpPr>
            <p:cNvPr id="22542" name="Line 12"/>
            <p:cNvSpPr/>
            <p:nvPr/>
          </p:nvSpPr>
          <p:spPr>
            <a:xfrm>
              <a:off x="1296" y="2208"/>
              <a:ext cx="0" cy="384"/>
            </a:xfrm>
            <a:prstGeom prst="line">
              <a:avLst/>
            </a:prstGeom>
            <a:ln w="28575" cap="flat" cmpd="sng">
              <a:solidFill>
                <a:schemeClr val="tx1"/>
              </a:solidFill>
              <a:prstDash val="solid"/>
              <a:round/>
              <a:headEnd type="none" w="med" len="med"/>
              <a:tailEnd type="triangle" w="med" len="med"/>
            </a:ln>
          </p:spPr>
        </p:sp>
        <p:sp>
          <p:nvSpPr>
            <p:cNvPr id="22543" name="Rectangle 13"/>
            <p:cNvSpPr/>
            <p:nvPr/>
          </p:nvSpPr>
          <p:spPr>
            <a:xfrm>
              <a:off x="528" y="1776"/>
              <a:ext cx="960" cy="43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过程控制</a:t>
              </a:r>
            </a:p>
            <a:p>
              <a:pPr algn="ctr"/>
              <a:r>
                <a:rPr lang="zh-CN" altLang="en-US" sz="2400" dirty="0">
                  <a:solidFill>
                    <a:srgbClr val="FF0000"/>
                  </a:solidFill>
                  <a:latin typeface="Times New Roman" panose="02020603050405020304" pitchFamily="18" charset="0"/>
                  <a:ea typeface="宋体" panose="02010600030101010101" pitchFamily="2" charset="-122"/>
                </a:rPr>
                <a:t>单元</a:t>
              </a:r>
            </a:p>
          </p:txBody>
        </p:sp>
        <p:sp>
          <p:nvSpPr>
            <p:cNvPr id="22544" name="AutoShape 14"/>
            <p:cNvSpPr/>
            <p:nvPr/>
          </p:nvSpPr>
          <p:spPr>
            <a:xfrm>
              <a:off x="912" y="1109"/>
              <a:ext cx="186" cy="667"/>
            </a:xfrm>
            <a:prstGeom prst="upDownArrow">
              <a:avLst>
                <a:gd name="adj1" fmla="val 50000"/>
                <a:gd name="adj2" fmla="val 51947"/>
              </a:avLst>
            </a:prstGeom>
            <a:noFill/>
            <a:ln w="2857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sp>
          <p:nvSpPr>
            <p:cNvPr id="22545" name="Line 15"/>
            <p:cNvSpPr/>
            <p:nvPr/>
          </p:nvSpPr>
          <p:spPr>
            <a:xfrm>
              <a:off x="336" y="1109"/>
              <a:ext cx="4416" cy="0"/>
            </a:xfrm>
            <a:prstGeom prst="line">
              <a:avLst/>
            </a:prstGeom>
            <a:ln w="28575" cap="flat" cmpd="sng">
              <a:solidFill>
                <a:schemeClr val="tx1"/>
              </a:solidFill>
              <a:prstDash val="solid"/>
              <a:round/>
              <a:headEnd type="none" w="med" len="med"/>
              <a:tailEnd type="none" w="med" len="med"/>
            </a:ln>
          </p:spPr>
        </p:sp>
        <p:sp>
          <p:nvSpPr>
            <p:cNvPr id="22546" name="Line 16"/>
            <p:cNvSpPr/>
            <p:nvPr/>
          </p:nvSpPr>
          <p:spPr>
            <a:xfrm>
              <a:off x="336" y="1056"/>
              <a:ext cx="4416" cy="0"/>
            </a:xfrm>
            <a:prstGeom prst="line">
              <a:avLst/>
            </a:prstGeom>
            <a:ln w="28575" cap="flat" cmpd="sng">
              <a:solidFill>
                <a:schemeClr val="tx1"/>
              </a:solidFill>
              <a:prstDash val="solid"/>
              <a:round/>
              <a:headEnd type="none" w="med" len="med"/>
              <a:tailEnd type="none" w="med" len="med"/>
            </a:ln>
          </p:spPr>
        </p:sp>
        <p:sp>
          <p:nvSpPr>
            <p:cNvPr id="22547" name="AutoShape 17"/>
            <p:cNvSpPr/>
            <p:nvPr/>
          </p:nvSpPr>
          <p:spPr>
            <a:xfrm>
              <a:off x="2016" y="2736"/>
              <a:ext cx="240" cy="240"/>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2548" name="Line 18"/>
            <p:cNvSpPr/>
            <p:nvPr/>
          </p:nvSpPr>
          <p:spPr>
            <a:xfrm>
              <a:off x="2544" y="2688"/>
              <a:ext cx="0" cy="288"/>
            </a:xfrm>
            <a:prstGeom prst="line">
              <a:avLst/>
            </a:prstGeom>
            <a:ln w="28575" cap="flat" cmpd="sng">
              <a:solidFill>
                <a:schemeClr val="tx1"/>
              </a:solidFill>
              <a:prstDash val="solid"/>
              <a:round/>
              <a:headEnd type="none" w="med" len="med"/>
              <a:tailEnd type="none" w="med" len="med"/>
            </a:ln>
          </p:spPr>
        </p:sp>
        <p:sp>
          <p:nvSpPr>
            <p:cNvPr id="22549" name="Line 19"/>
            <p:cNvSpPr/>
            <p:nvPr/>
          </p:nvSpPr>
          <p:spPr>
            <a:xfrm>
              <a:off x="2544" y="2688"/>
              <a:ext cx="288" cy="288"/>
            </a:xfrm>
            <a:prstGeom prst="line">
              <a:avLst/>
            </a:prstGeom>
            <a:ln w="28575" cap="flat" cmpd="sng">
              <a:solidFill>
                <a:schemeClr val="tx1"/>
              </a:solidFill>
              <a:prstDash val="solid"/>
              <a:round/>
              <a:headEnd type="none" w="med" len="med"/>
              <a:tailEnd type="none" w="med" len="med"/>
            </a:ln>
          </p:spPr>
        </p:sp>
        <p:sp>
          <p:nvSpPr>
            <p:cNvPr id="22550" name="Line 20"/>
            <p:cNvSpPr/>
            <p:nvPr/>
          </p:nvSpPr>
          <p:spPr>
            <a:xfrm flipV="1">
              <a:off x="2544" y="2688"/>
              <a:ext cx="288" cy="288"/>
            </a:xfrm>
            <a:prstGeom prst="line">
              <a:avLst/>
            </a:prstGeom>
            <a:ln w="28575" cap="flat" cmpd="sng">
              <a:solidFill>
                <a:schemeClr val="tx1"/>
              </a:solidFill>
              <a:prstDash val="solid"/>
              <a:round/>
              <a:headEnd type="none" w="med" len="med"/>
              <a:tailEnd type="none" w="med" len="med"/>
            </a:ln>
          </p:spPr>
        </p:sp>
        <p:sp>
          <p:nvSpPr>
            <p:cNvPr id="22551" name="Line 21"/>
            <p:cNvSpPr/>
            <p:nvPr/>
          </p:nvSpPr>
          <p:spPr>
            <a:xfrm>
              <a:off x="2832" y="2688"/>
              <a:ext cx="0" cy="288"/>
            </a:xfrm>
            <a:prstGeom prst="line">
              <a:avLst/>
            </a:prstGeom>
            <a:ln w="28575" cap="flat" cmpd="sng">
              <a:solidFill>
                <a:schemeClr val="tx1"/>
              </a:solidFill>
              <a:prstDash val="solid"/>
              <a:round/>
              <a:headEnd type="none" w="med" len="med"/>
              <a:tailEnd type="none" w="med" len="med"/>
            </a:ln>
          </p:spPr>
        </p:sp>
        <p:sp>
          <p:nvSpPr>
            <p:cNvPr id="22552" name="Line 22"/>
            <p:cNvSpPr/>
            <p:nvPr/>
          </p:nvSpPr>
          <p:spPr>
            <a:xfrm>
              <a:off x="2688" y="2640"/>
              <a:ext cx="0" cy="192"/>
            </a:xfrm>
            <a:prstGeom prst="line">
              <a:avLst/>
            </a:prstGeom>
            <a:ln w="28575" cap="flat" cmpd="sng">
              <a:solidFill>
                <a:schemeClr val="tx1"/>
              </a:solidFill>
              <a:prstDash val="solid"/>
              <a:round/>
              <a:headEnd type="none" w="med" len="med"/>
              <a:tailEnd type="none" w="med" len="med"/>
            </a:ln>
          </p:spPr>
        </p:sp>
        <p:sp>
          <p:nvSpPr>
            <p:cNvPr id="22553" name="Line 23"/>
            <p:cNvSpPr/>
            <p:nvPr/>
          </p:nvSpPr>
          <p:spPr>
            <a:xfrm>
              <a:off x="2592" y="2640"/>
              <a:ext cx="192" cy="0"/>
            </a:xfrm>
            <a:prstGeom prst="line">
              <a:avLst/>
            </a:prstGeom>
            <a:ln w="28575" cap="flat" cmpd="sng">
              <a:solidFill>
                <a:schemeClr val="tx1"/>
              </a:solidFill>
              <a:prstDash val="solid"/>
              <a:round/>
              <a:headEnd type="none" w="med" len="med"/>
              <a:tailEnd type="none" w="med" len="med"/>
            </a:ln>
          </p:spPr>
        </p:sp>
        <p:sp>
          <p:nvSpPr>
            <p:cNvPr id="22554" name="未知"/>
            <p:cNvSpPr/>
            <p:nvPr/>
          </p:nvSpPr>
          <p:spPr>
            <a:xfrm>
              <a:off x="2592" y="2592"/>
              <a:ext cx="192" cy="48"/>
            </a:xfrm>
            <a:custGeom>
              <a:avLst/>
              <a:gdLst/>
              <a:ahLst/>
              <a:cxnLst>
                <a:cxn ang="0">
                  <a:pos x="0" y="48"/>
                </a:cxn>
                <a:cxn ang="0">
                  <a:pos x="96" y="0"/>
                </a:cxn>
                <a:cxn ang="0">
                  <a:pos x="192" y="48"/>
                </a:cxn>
              </a:cxnLst>
              <a:rect l="0" t="0" r="0" b="0"/>
              <a:pathLst>
                <a:path w="192" h="48">
                  <a:moveTo>
                    <a:pt x="0" y="48"/>
                  </a:moveTo>
                  <a:cubicBezTo>
                    <a:pt x="32" y="24"/>
                    <a:pt x="64" y="0"/>
                    <a:pt x="96" y="0"/>
                  </a:cubicBezTo>
                  <a:cubicBezTo>
                    <a:pt x="128" y="0"/>
                    <a:pt x="160" y="24"/>
                    <a:pt x="192" y="48"/>
                  </a:cubicBez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22555" name="Line 25"/>
            <p:cNvSpPr/>
            <p:nvPr/>
          </p:nvSpPr>
          <p:spPr>
            <a:xfrm flipV="1">
              <a:off x="2112" y="2208"/>
              <a:ext cx="0" cy="528"/>
            </a:xfrm>
            <a:prstGeom prst="line">
              <a:avLst/>
            </a:prstGeom>
            <a:ln w="28575" cap="flat" cmpd="sng">
              <a:solidFill>
                <a:schemeClr val="tx1"/>
              </a:solidFill>
              <a:prstDash val="solid"/>
              <a:round/>
              <a:headEnd type="none" w="med" len="med"/>
              <a:tailEnd type="triangle" w="med" len="med"/>
            </a:ln>
          </p:spPr>
        </p:sp>
        <p:sp>
          <p:nvSpPr>
            <p:cNvPr id="22556" name="Line 26"/>
            <p:cNvSpPr/>
            <p:nvPr/>
          </p:nvSpPr>
          <p:spPr>
            <a:xfrm>
              <a:off x="2688" y="2208"/>
              <a:ext cx="0" cy="384"/>
            </a:xfrm>
            <a:prstGeom prst="line">
              <a:avLst/>
            </a:prstGeom>
            <a:ln w="28575" cap="flat" cmpd="sng">
              <a:solidFill>
                <a:schemeClr val="tx1"/>
              </a:solidFill>
              <a:prstDash val="solid"/>
              <a:round/>
              <a:headEnd type="none" w="med" len="med"/>
              <a:tailEnd type="triangle" w="med" len="med"/>
            </a:ln>
          </p:spPr>
        </p:sp>
        <p:sp>
          <p:nvSpPr>
            <p:cNvPr id="22557" name="Rectangle 27"/>
            <p:cNvSpPr/>
            <p:nvPr/>
          </p:nvSpPr>
          <p:spPr>
            <a:xfrm>
              <a:off x="1920" y="1776"/>
              <a:ext cx="960" cy="43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过程控制</a:t>
              </a:r>
            </a:p>
            <a:p>
              <a:pPr algn="ctr"/>
              <a:r>
                <a:rPr lang="zh-CN" altLang="en-US" sz="2400" dirty="0">
                  <a:latin typeface="Times New Roman" panose="02020603050405020304" pitchFamily="18" charset="0"/>
                  <a:ea typeface="宋体" panose="02010600030101010101" pitchFamily="2" charset="-122"/>
                </a:rPr>
                <a:t>单元</a:t>
              </a:r>
            </a:p>
          </p:txBody>
        </p:sp>
        <p:sp>
          <p:nvSpPr>
            <p:cNvPr id="22558" name="AutoShape 28"/>
            <p:cNvSpPr/>
            <p:nvPr/>
          </p:nvSpPr>
          <p:spPr>
            <a:xfrm>
              <a:off x="2304" y="1109"/>
              <a:ext cx="180" cy="667"/>
            </a:xfrm>
            <a:prstGeom prst="upDownArrow">
              <a:avLst>
                <a:gd name="adj1" fmla="val 50000"/>
                <a:gd name="adj2" fmla="val 51946"/>
              </a:avLst>
            </a:prstGeom>
            <a:noFill/>
            <a:ln w="2857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sp>
          <p:nvSpPr>
            <p:cNvPr id="22559" name="AutoShape 29"/>
            <p:cNvSpPr/>
            <p:nvPr/>
          </p:nvSpPr>
          <p:spPr>
            <a:xfrm>
              <a:off x="3456" y="2736"/>
              <a:ext cx="240" cy="240"/>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2560" name="Line 30"/>
            <p:cNvSpPr/>
            <p:nvPr/>
          </p:nvSpPr>
          <p:spPr>
            <a:xfrm>
              <a:off x="3984" y="2688"/>
              <a:ext cx="0" cy="288"/>
            </a:xfrm>
            <a:prstGeom prst="line">
              <a:avLst/>
            </a:prstGeom>
            <a:ln w="28575" cap="flat" cmpd="sng">
              <a:solidFill>
                <a:schemeClr val="tx1"/>
              </a:solidFill>
              <a:prstDash val="solid"/>
              <a:round/>
              <a:headEnd type="none" w="med" len="med"/>
              <a:tailEnd type="none" w="med" len="med"/>
            </a:ln>
          </p:spPr>
        </p:sp>
        <p:sp>
          <p:nvSpPr>
            <p:cNvPr id="22561" name="Line 31"/>
            <p:cNvSpPr/>
            <p:nvPr/>
          </p:nvSpPr>
          <p:spPr>
            <a:xfrm>
              <a:off x="3984" y="2688"/>
              <a:ext cx="288" cy="288"/>
            </a:xfrm>
            <a:prstGeom prst="line">
              <a:avLst/>
            </a:prstGeom>
            <a:ln w="28575" cap="flat" cmpd="sng">
              <a:solidFill>
                <a:schemeClr val="tx1"/>
              </a:solidFill>
              <a:prstDash val="solid"/>
              <a:round/>
              <a:headEnd type="none" w="med" len="med"/>
              <a:tailEnd type="none" w="med" len="med"/>
            </a:ln>
          </p:spPr>
        </p:sp>
        <p:sp>
          <p:nvSpPr>
            <p:cNvPr id="22562" name="Line 32"/>
            <p:cNvSpPr/>
            <p:nvPr/>
          </p:nvSpPr>
          <p:spPr>
            <a:xfrm flipV="1">
              <a:off x="3984" y="2688"/>
              <a:ext cx="288" cy="288"/>
            </a:xfrm>
            <a:prstGeom prst="line">
              <a:avLst/>
            </a:prstGeom>
            <a:ln w="28575" cap="flat" cmpd="sng">
              <a:solidFill>
                <a:schemeClr val="tx1"/>
              </a:solidFill>
              <a:prstDash val="solid"/>
              <a:round/>
              <a:headEnd type="none" w="med" len="med"/>
              <a:tailEnd type="none" w="med" len="med"/>
            </a:ln>
          </p:spPr>
        </p:sp>
        <p:sp>
          <p:nvSpPr>
            <p:cNvPr id="22563" name="Line 33"/>
            <p:cNvSpPr/>
            <p:nvPr/>
          </p:nvSpPr>
          <p:spPr>
            <a:xfrm>
              <a:off x="4272" y="2688"/>
              <a:ext cx="0" cy="288"/>
            </a:xfrm>
            <a:prstGeom prst="line">
              <a:avLst/>
            </a:prstGeom>
            <a:ln w="28575" cap="flat" cmpd="sng">
              <a:solidFill>
                <a:schemeClr val="tx1"/>
              </a:solidFill>
              <a:prstDash val="solid"/>
              <a:round/>
              <a:headEnd type="none" w="med" len="med"/>
              <a:tailEnd type="none" w="med" len="med"/>
            </a:ln>
          </p:spPr>
        </p:sp>
        <p:sp>
          <p:nvSpPr>
            <p:cNvPr id="22564" name="Line 34"/>
            <p:cNvSpPr/>
            <p:nvPr/>
          </p:nvSpPr>
          <p:spPr>
            <a:xfrm>
              <a:off x="4128" y="2640"/>
              <a:ext cx="0" cy="192"/>
            </a:xfrm>
            <a:prstGeom prst="line">
              <a:avLst/>
            </a:prstGeom>
            <a:ln w="28575" cap="flat" cmpd="sng">
              <a:solidFill>
                <a:schemeClr val="tx1"/>
              </a:solidFill>
              <a:prstDash val="solid"/>
              <a:round/>
              <a:headEnd type="none" w="med" len="med"/>
              <a:tailEnd type="none" w="med" len="med"/>
            </a:ln>
          </p:spPr>
        </p:sp>
        <p:sp>
          <p:nvSpPr>
            <p:cNvPr id="22565" name="Line 35"/>
            <p:cNvSpPr/>
            <p:nvPr/>
          </p:nvSpPr>
          <p:spPr>
            <a:xfrm>
              <a:off x="4032" y="2640"/>
              <a:ext cx="192" cy="0"/>
            </a:xfrm>
            <a:prstGeom prst="line">
              <a:avLst/>
            </a:prstGeom>
            <a:ln w="28575" cap="flat" cmpd="sng">
              <a:solidFill>
                <a:schemeClr val="tx1"/>
              </a:solidFill>
              <a:prstDash val="solid"/>
              <a:round/>
              <a:headEnd type="none" w="med" len="med"/>
              <a:tailEnd type="none" w="med" len="med"/>
            </a:ln>
          </p:spPr>
        </p:sp>
        <p:sp>
          <p:nvSpPr>
            <p:cNvPr id="22566" name="未知"/>
            <p:cNvSpPr/>
            <p:nvPr/>
          </p:nvSpPr>
          <p:spPr>
            <a:xfrm>
              <a:off x="4032" y="2592"/>
              <a:ext cx="192" cy="48"/>
            </a:xfrm>
            <a:custGeom>
              <a:avLst/>
              <a:gdLst/>
              <a:ahLst/>
              <a:cxnLst>
                <a:cxn ang="0">
                  <a:pos x="0" y="48"/>
                </a:cxn>
                <a:cxn ang="0">
                  <a:pos x="96" y="0"/>
                </a:cxn>
                <a:cxn ang="0">
                  <a:pos x="192" y="48"/>
                </a:cxn>
              </a:cxnLst>
              <a:rect l="0" t="0" r="0" b="0"/>
              <a:pathLst>
                <a:path w="192" h="48">
                  <a:moveTo>
                    <a:pt x="0" y="48"/>
                  </a:moveTo>
                  <a:cubicBezTo>
                    <a:pt x="32" y="24"/>
                    <a:pt x="64" y="0"/>
                    <a:pt x="96" y="0"/>
                  </a:cubicBezTo>
                  <a:cubicBezTo>
                    <a:pt x="128" y="0"/>
                    <a:pt x="160" y="24"/>
                    <a:pt x="192" y="48"/>
                  </a:cubicBez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22567" name="Line 37"/>
            <p:cNvSpPr/>
            <p:nvPr/>
          </p:nvSpPr>
          <p:spPr>
            <a:xfrm flipV="1">
              <a:off x="3552" y="2208"/>
              <a:ext cx="0" cy="528"/>
            </a:xfrm>
            <a:prstGeom prst="line">
              <a:avLst/>
            </a:prstGeom>
            <a:ln w="28575" cap="flat" cmpd="sng">
              <a:solidFill>
                <a:schemeClr val="tx1"/>
              </a:solidFill>
              <a:prstDash val="solid"/>
              <a:round/>
              <a:headEnd type="none" w="med" len="med"/>
              <a:tailEnd type="triangle" w="med" len="med"/>
            </a:ln>
          </p:spPr>
        </p:sp>
        <p:sp>
          <p:nvSpPr>
            <p:cNvPr id="22568" name="Line 38"/>
            <p:cNvSpPr/>
            <p:nvPr/>
          </p:nvSpPr>
          <p:spPr>
            <a:xfrm>
              <a:off x="4128" y="2208"/>
              <a:ext cx="0" cy="384"/>
            </a:xfrm>
            <a:prstGeom prst="line">
              <a:avLst/>
            </a:prstGeom>
            <a:ln w="28575" cap="flat" cmpd="sng">
              <a:solidFill>
                <a:schemeClr val="tx1"/>
              </a:solidFill>
              <a:prstDash val="solid"/>
              <a:round/>
              <a:headEnd type="none" w="med" len="med"/>
              <a:tailEnd type="triangle" w="med" len="med"/>
            </a:ln>
          </p:spPr>
        </p:sp>
        <p:sp>
          <p:nvSpPr>
            <p:cNvPr id="22569" name="Rectangle 39"/>
            <p:cNvSpPr/>
            <p:nvPr/>
          </p:nvSpPr>
          <p:spPr>
            <a:xfrm>
              <a:off x="3360" y="1776"/>
              <a:ext cx="960" cy="43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数据采集</a:t>
              </a:r>
            </a:p>
            <a:p>
              <a:pPr algn="ctr"/>
              <a:r>
                <a:rPr lang="zh-CN" altLang="en-US" sz="2400" dirty="0">
                  <a:latin typeface="Times New Roman" panose="02020603050405020304" pitchFamily="18" charset="0"/>
                  <a:ea typeface="宋体" panose="02010600030101010101" pitchFamily="2" charset="-122"/>
                </a:rPr>
                <a:t>单元</a:t>
              </a:r>
            </a:p>
          </p:txBody>
        </p:sp>
        <p:sp>
          <p:nvSpPr>
            <p:cNvPr id="22570" name="AutoShape 40"/>
            <p:cNvSpPr/>
            <p:nvPr/>
          </p:nvSpPr>
          <p:spPr>
            <a:xfrm>
              <a:off x="3744" y="1109"/>
              <a:ext cx="160" cy="667"/>
            </a:xfrm>
            <a:prstGeom prst="upDownArrow">
              <a:avLst>
                <a:gd name="adj1" fmla="val 50000"/>
                <a:gd name="adj2" fmla="val 51935"/>
              </a:avLst>
            </a:prstGeom>
            <a:noFill/>
            <a:ln w="2857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sp>
          <p:nvSpPr>
            <p:cNvPr id="22571" name="Oval 41"/>
            <p:cNvSpPr/>
            <p:nvPr/>
          </p:nvSpPr>
          <p:spPr>
            <a:xfrm>
              <a:off x="1536" y="1968"/>
              <a:ext cx="48" cy="48"/>
            </a:xfrm>
            <a:prstGeom prst="ellipse">
              <a:avLst/>
            </a:prstGeom>
            <a:solidFill>
              <a:schemeClr val="tx2"/>
            </a:solid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2572" name="Oval 42"/>
            <p:cNvSpPr/>
            <p:nvPr/>
          </p:nvSpPr>
          <p:spPr>
            <a:xfrm>
              <a:off x="1680" y="1968"/>
              <a:ext cx="48" cy="48"/>
            </a:xfrm>
            <a:prstGeom prst="ellipse">
              <a:avLst/>
            </a:prstGeom>
            <a:solidFill>
              <a:schemeClr val="tx2"/>
            </a:solid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2573" name="Oval 43"/>
            <p:cNvSpPr/>
            <p:nvPr/>
          </p:nvSpPr>
          <p:spPr>
            <a:xfrm>
              <a:off x="1824" y="1968"/>
              <a:ext cx="48" cy="48"/>
            </a:xfrm>
            <a:prstGeom prst="ellipse">
              <a:avLst/>
            </a:prstGeom>
            <a:solidFill>
              <a:schemeClr val="tx2"/>
            </a:solid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2574" name="AutoShape 44"/>
            <p:cNvSpPr/>
            <p:nvPr/>
          </p:nvSpPr>
          <p:spPr>
            <a:xfrm>
              <a:off x="1200" y="432"/>
              <a:ext cx="240" cy="624"/>
            </a:xfrm>
            <a:prstGeom prst="upDownArrow">
              <a:avLst>
                <a:gd name="adj1" fmla="val 50000"/>
                <a:gd name="adj2" fmla="val 52000"/>
              </a:avLst>
            </a:prstGeom>
            <a:noFill/>
            <a:ln w="2857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sp>
          <p:nvSpPr>
            <p:cNvPr id="22575" name="AutoShape 45"/>
            <p:cNvSpPr/>
            <p:nvPr/>
          </p:nvSpPr>
          <p:spPr>
            <a:xfrm>
              <a:off x="3408" y="432"/>
              <a:ext cx="240" cy="624"/>
            </a:xfrm>
            <a:prstGeom prst="upDownArrow">
              <a:avLst>
                <a:gd name="adj1" fmla="val 50000"/>
                <a:gd name="adj2" fmla="val 52000"/>
              </a:avLst>
            </a:prstGeom>
            <a:noFill/>
            <a:ln w="2857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sp>
          <p:nvSpPr>
            <p:cNvPr id="22576" name="Rectangle 46"/>
            <p:cNvSpPr/>
            <p:nvPr/>
          </p:nvSpPr>
          <p:spPr>
            <a:xfrm>
              <a:off x="3072" y="70"/>
              <a:ext cx="960" cy="36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工程师站</a:t>
              </a:r>
            </a:p>
          </p:txBody>
        </p:sp>
        <p:sp>
          <p:nvSpPr>
            <p:cNvPr id="22577" name="Rectangle 47"/>
            <p:cNvSpPr/>
            <p:nvPr/>
          </p:nvSpPr>
          <p:spPr>
            <a:xfrm>
              <a:off x="864" y="70"/>
              <a:ext cx="960" cy="36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操作员站</a:t>
              </a:r>
            </a:p>
          </p:txBody>
        </p:sp>
        <p:sp>
          <p:nvSpPr>
            <p:cNvPr id="22578" name="Text Box 48"/>
            <p:cNvSpPr txBox="1"/>
            <p:nvPr/>
          </p:nvSpPr>
          <p:spPr>
            <a:xfrm>
              <a:off x="0" y="2370"/>
              <a:ext cx="720" cy="288"/>
            </a:xfrm>
            <a:prstGeom prst="rect">
              <a:avLst/>
            </a:prstGeom>
            <a:noFill/>
            <a:ln w="9525">
              <a:noFill/>
            </a:ln>
          </p:spPr>
          <p:txBody>
            <a:bodyPr anchor="t">
              <a:spAutoFit/>
            </a:bodyPr>
            <a:lstStyle/>
            <a:p>
              <a:r>
                <a:rPr lang="zh-CN" altLang="en-US" sz="2400" dirty="0">
                  <a:solidFill>
                    <a:srgbClr val="FF0000"/>
                  </a:solidFill>
                  <a:latin typeface="Times New Roman" panose="02020603050405020304" pitchFamily="18" charset="0"/>
                  <a:ea typeface="宋体" panose="02010600030101010101" pitchFamily="2" charset="-122"/>
                </a:rPr>
                <a:t>变送器</a:t>
              </a:r>
            </a:p>
          </p:txBody>
        </p:sp>
        <p:sp>
          <p:nvSpPr>
            <p:cNvPr id="22579" name="Text Box 49"/>
            <p:cNvSpPr txBox="1"/>
            <p:nvPr/>
          </p:nvSpPr>
          <p:spPr>
            <a:xfrm>
              <a:off x="1584" y="2389"/>
              <a:ext cx="720" cy="288"/>
            </a:xfrm>
            <a:prstGeom prst="rect">
              <a:avLst/>
            </a:prstGeom>
            <a:noFill/>
            <a:ln w="9525">
              <a:noFill/>
            </a:ln>
          </p:spPr>
          <p:txBody>
            <a:bodyPr anchor="t">
              <a:spAutoFit/>
            </a:bodyPr>
            <a:lstStyle/>
            <a:p>
              <a:r>
                <a:rPr lang="zh-CN" altLang="en-US" sz="2400" dirty="0">
                  <a:solidFill>
                    <a:srgbClr val="FF0000"/>
                  </a:solidFill>
                  <a:latin typeface="Times New Roman" panose="02020603050405020304" pitchFamily="18" charset="0"/>
                  <a:ea typeface="宋体" panose="02010600030101010101" pitchFamily="2" charset="-122"/>
                </a:rPr>
                <a:t>执行器</a:t>
              </a:r>
            </a:p>
          </p:txBody>
        </p:sp>
        <p:sp>
          <p:nvSpPr>
            <p:cNvPr id="22580" name="Line 50"/>
            <p:cNvSpPr/>
            <p:nvPr/>
          </p:nvSpPr>
          <p:spPr>
            <a:xfrm>
              <a:off x="384" y="2640"/>
              <a:ext cx="240" cy="192"/>
            </a:xfrm>
            <a:prstGeom prst="line">
              <a:avLst/>
            </a:prstGeom>
            <a:ln w="28575" cap="flat" cmpd="sng">
              <a:solidFill>
                <a:schemeClr val="tx1"/>
              </a:solidFill>
              <a:prstDash val="solid"/>
              <a:round/>
              <a:headEnd type="none" w="med" len="med"/>
              <a:tailEnd type="none" w="med" len="med"/>
            </a:ln>
          </p:spPr>
        </p:sp>
        <p:sp>
          <p:nvSpPr>
            <p:cNvPr id="22581" name="Line 51"/>
            <p:cNvSpPr/>
            <p:nvPr/>
          </p:nvSpPr>
          <p:spPr>
            <a:xfrm flipH="1">
              <a:off x="1440" y="2544"/>
              <a:ext cx="288" cy="288"/>
            </a:xfrm>
            <a:prstGeom prst="line">
              <a:avLst/>
            </a:prstGeom>
            <a:ln w="28575" cap="flat" cmpd="sng">
              <a:solidFill>
                <a:schemeClr val="tx1"/>
              </a:solidFill>
              <a:prstDash val="solid"/>
              <a:round/>
              <a:headEnd type="none" w="med" len="med"/>
              <a:tailEnd type="none" w="med" len="med"/>
            </a:ln>
          </p:spPr>
        </p:sp>
        <p:sp>
          <p:nvSpPr>
            <p:cNvPr id="22582" name="Rectangle 52"/>
            <p:cNvSpPr/>
            <p:nvPr/>
          </p:nvSpPr>
          <p:spPr>
            <a:xfrm>
              <a:off x="1680" y="720"/>
              <a:ext cx="1440" cy="251"/>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通信网络</a:t>
              </a:r>
            </a:p>
          </p:txBody>
        </p:sp>
      </p:grpSp>
      <p:sp>
        <p:nvSpPr>
          <p:cNvPr id="22583" name="Line 15"/>
          <p:cNvSpPr/>
          <p:nvPr/>
        </p:nvSpPr>
        <p:spPr>
          <a:xfrm>
            <a:off x="1420813" y="4973638"/>
            <a:ext cx="7010400" cy="0"/>
          </a:xfrm>
          <a:prstGeom prst="line">
            <a:avLst/>
          </a:prstGeom>
          <a:ln w="28575" cap="flat" cmpd="sng">
            <a:solidFill>
              <a:schemeClr val="tx1"/>
            </a:solidFill>
            <a:prstDash val="solid"/>
            <a:round/>
            <a:headEnd type="none" w="med" len="med"/>
            <a:tailEnd type="none" w="med" len="med"/>
          </a:ln>
        </p:spPr>
      </p:sp>
      <p:sp>
        <p:nvSpPr>
          <p:cNvPr id="22584" name="Line 15"/>
          <p:cNvSpPr/>
          <p:nvPr/>
        </p:nvSpPr>
        <p:spPr>
          <a:xfrm>
            <a:off x="1420813" y="4897438"/>
            <a:ext cx="7010400" cy="0"/>
          </a:xfrm>
          <a:prstGeom prst="line">
            <a:avLst/>
          </a:prstGeom>
          <a:ln w="28575" cap="flat" cmpd="sng">
            <a:solidFill>
              <a:schemeClr val="tx1"/>
            </a:solidFill>
            <a:prstDash val="solid"/>
            <a:round/>
            <a:headEnd type="none" w="med" len="med"/>
            <a:tailEnd type="none" w="med" len="med"/>
          </a:ln>
        </p:spPr>
      </p:sp>
      <p:sp>
        <p:nvSpPr>
          <p:cNvPr id="22585" name="Rectangle 52"/>
          <p:cNvSpPr/>
          <p:nvPr/>
        </p:nvSpPr>
        <p:spPr>
          <a:xfrm>
            <a:off x="5307013" y="4956175"/>
            <a:ext cx="1447800" cy="398463"/>
          </a:xfrm>
          <a:prstGeom prst="rect">
            <a:avLst/>
          </a:prstGeom>
          <a:noFill/>
          <a:ln w="9525">
            <a:noFill/>
          </a:ln>
        </p:spPr>
        <p:txBody>
          <a:bodyPr wrap="square"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通信网络</a:t>
            </a:r>
          </a:p>
        </p:txBody>
      </p:sp>
      <p:sp>
        <p:nvSpPr>
          <p:cNvPr id="22586" name="AutoShape 41"/>
          <p:cNvSpPr/>
          <p:nvPr/>
        </p:nvSpPr>
        <p:spPr>
          <a:xfrm>
            <a:off x="14747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p>
        </p:txBody>
      </p:sp>
      <p:sp>
        <p:nvSpPr>
          <p:cNvPr id="22587" name="Text Box 47"/>
          <p:cNvSpPr txBox="1"/>
          <p:nvPr/>
        </p:nvSpPr>
        <p:spPr>
          <a:xfrm>
            <a:off x="536575" y="806450"/>
            <a:ext cx="4100513" cy="460375"/>
          </a:xfrm>
          <a:prstGeom prst="rect">
            <a:avLst/>
          </a:prstGeom>
          <a:noFill/>
          <a:ln w="9525">
            <a:noFill/>
          </a:ln>
        </p:spPr>
        <p:txBody>
          <a:bodyPr wrap="square" anchor="t">
            <a:spAutoFit/>
          </a:bodyPr>
          <a:lstStyle/>
          <a:p>
            <a:r>
              <a:rPr lang="zh-CN" altLang="en-US" sz="2400" dirty="0">
                <a:solidFill>
                  <a:srgbClr val="0000FF"/>
                </a:solidFill>
                <a:latin typeface="Times New Roman" panose="02020603050405020304" pitchFamily="18" charset="0"/>
                <a:ea typeface="宋体" panose="02010600030101010101" pitchFamily="2" charset="-122"/>
              </a:rPr>
              <a:t>（</a:t>
            </a:r>
            <a:r>
              <a:rPr lang="en-US" altLang="zh-CN" sz="2400" dirty="0">
                <a:solidFill>
                  <a:srgbClr val="0000FF"/>
                </a:solidFill>
                <a:latin typeface="Times New Roman" panose="02020603050405020304" pitchFamily="18" charset="0"/>
                <a:ea typeface="宋体" panose="02010600030101010101" pitchFamily="2" charset="-122"/>
              </a:rPr>
              <a:t>4</a:t>
            </a:r>
            <a:r>
              <a:rPr lang="zh-CN" altLang="en-US" sz="2400" dirty="0">
                <a:solidFill>
                  <a:srgbClr val="0000FF"/>
                </a:solidFill>
                <a:latin typeface="Times New Roman" panose="02020603050405020304" pitchFamily="18" charset="0"/>
                <a:ea typeface="宋体" panose="02010600030101010101" pitchFamily="2" charset="-122"/>
              </a:rPr>
              <a:t>）集散控制系统</a:t>
            </a:r>
            <a:r>
              <a:rPr lang="en-US" altLang="zh-CN" sz="2400" dirty="0">
                <a:solidFill>
                  <a:srgbClr val="0000FF"/>
                </a:solidFill>
                <a:latin typeface="Times New Roman" panose="02020603050405020304" pitchFamily="18" charset="0"/>
                <a:ea typeface="宋体" panose="02010600030101010101" pitchFamily="2" charset="-122"/>
              </a:rPr>
              <a:t>DCS</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p:cNvSpPr txBox="1"/>
          <p:nvPr/>
        </p:nvSpPr>
        <p:spPr>
          <a:xfrm>
            <a:off x="2700338" y="5876925"/>
            <a:ext cx="4319587" cy="460375"/>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图</a:t>
            </a: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1  贮槽液位控制原理图</a:t>
            </a:r>
          </a:p>
        </p:txBody>
      </p:sp>
      <p:grpSp>
        <p:nvGrpSpPr>
          <p:cNvPr id="3" name="Group 3"/>
          <p:cNvGrpSpPr/>
          <p:nvPr/>
        </p:nvGrpSpPr>
        <p:grpSpPr>
          <a:xfrm>
            <a:off x="179388" y="908050"/>
            <a:ext cx="8027987" cy="2455863"/>
            <a:chOff x="0" y="0"/>
            <a:chExt cx="5057" cy="1547"/>
          </a:xfrm>
        </p:grpSpPr>
        <p:sp>
          <p:nvSpPr>
            <p:cNvPr id="5123" name="Text Box 4"/>
            <p:cNvSpPr txBox="1"/>
            <p:nvPr/>
          </p:nvSpPr>
          <p:spPr>
            <a:xfrm>
              <a:off x="0" y="0"/>
              <a:ext cx="726" cy="288"/>
            </a:xfrm>
            <a:prstGeom prst="rect">
              <a:avLst/>
            </a:prstGeom>
            <a:noFill/>
            <a:ln w="9525">
              <a:noFill/>
            </a:ln>
          </p:spPr>
          <p:txBody>
            <a:bodyPr anchor="t">
              <a:spAutoFit/>
            </a:bodyPr>
            <a:lstStyle/>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1</a:t>
              </a:r>
            </a:p>
          </p:txBody>
        </p:sp>
        <p:grpSp>
          <p:nvGrpSpPr>
            <p:cNvPr id="5124" name="Group 5"/>
            <p:cNvGrpSpPr/>
            <p:nvPr/>
          </p:nvGrpSpPr>
          <p:grpSpPr>
            <a:xfrm>
              <a:off x="612" y="91"/>
              <a:ext cx="4445" cy="1179"/>
              <a:chOff x="0" y="0"/>
              <a:chExt cx="4445" cy="1179"/>
            </a:xfrm>
          </p:grpSpPr>
          <p:sp>
            <p:nvSpPr>
              <p:cNvPr id="5125" name="Line 6"/>
              <p:cNvSpPr/>
              <p:nvPr/>
            </p:nvSpPr>
            <p:spPr>
              <a:xfrm>
                <a:off x="0" y="362"/>
                <a:ext cx="0" cy="772"/>
              </a:xfrm>
              <a:prstGeom prst="line">
                <a:avLst/>
              </a:prstGeom>
              <a:ln w="9525" cap="flat" cmpd="sng">
                <a:solidFill>
                  <a:schemeClr val="tx1"/>
                </a:solidFill>
                <a:prstDash val="solid"/>
                <a:bevel/>
                <a:headEnd type="none" w="med" len="med"/>
                <a:tailEnd type="none" w="med" len="med"/>
              </a:ln>
            </p:spPr>
          </p:sp>
          <p:sp>
            <p:nvSpPr>
              <p:cNvPr id="5126" name="Line 7"/>
              <p:cNvSpPr/>
              <p:nvPr/>
            </p:nvSpPr>
            <p:spPr>
              <a:xfrm>
                <a:off x="635" y="362"/>
                <a:ext cx="0" cy="772"/>
              </a:xfrm>
              <a:prstGeom prst="line">
                <a:avLst/>
              </a:prstGeom>
              <a:ln w="9525" cap="flat" cmpd="sng">
                <a:solidFill>
                  <a:schemeClr val="tx1"/>
                </a:solidFill>
                <a:prstDash val="solid"/>
                <a:bevel/>
                <a:headEnd type="none" w="med" len="med"/>
                <a:tailEnd type="none" w="med" len="med"/>
              </a:ln>
            </p:spPr>
          </p:sp>
          <p:sp>
            <p:nvSpPr>
              <p:cNvPr id="5127" name="Line 8"/>
              <p:cNvSpPr/>
              <p:nvPr/>
            </p:nvSpPr>
            <p:spPr>
              <a:xfrm>
                <a:off x="0" y="1134"/>
                <a:ext cx="635" cy="0"/>
              </a:xfrm>
              <a:prstGeom prst="line">
                <a:avLst/>
              </a:prstGeom>
              <a:ln w="9525" cap="flat" cmpd="sng">
                <a:solidFill>
                  <a:schemeClr val="tx1"/>
                </a:solidFill>
                <a:prstDash val="solid"/>
                <a:bevel/>
                <a:headEnd type="none" w="med" len="med"/>
                <a:tailEnd type="none" w="med" len="med"/>
              </a:ln>
            </p:spPr>
          </p:sp>
          <p:sp>
            <p:nvSpPr>
              <p:cNvPr id="5128" name="未知"/>
              <p:cNvSpPr/>
              <p:nvPr/>
            </p:nvSpPr>
            <p:spPr>
              <a:xfrm>
                <a:off x="0" y="226"/>
                <a:ext cx="635" cy="136"/>
              </a:xfrm>
              <a:custGeom>
                <a:avLst/>
                <a:gdLst/>
                <a:ahLst/>
                <a:cxnLst>
                  <a:cxn ang="0">
                    <a:pos x="0" y="136"/>
                  </a:cxn>
                  <a:cxn ang="0">
                    <a:pos x="317" y="0"/>
                  </a:cxn>
                  <a:cxn ang="0">
                    <a:pos x="635" y="136"/>
                  </a:cxn>
                </a:cxnLst>
                <a:rect l="0" t="0" r="0" b="0"/>
                <a:pathLst>
                  <a:path w="635" h="136">
                    <a:moveTo>
                      <a:pt x="0" y="136"/>
                    </a:moveTo>
                    <a:cubicBezTo>
                      <a:pt x="105" y="68"/>
                      <a:pt x="211" y="0"/>
                      <a:pt x="317" y="0"/>
                    </a:cubicBezTo>
                    <a:cubicBezTo>
                      <a:pt x="423" y="0"/>
                      <a:pt x="529" y="68"/>
                      <a:pt x="635" y="136"/>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5129" name="Line 10"/>
              <p:cNvSpPr/>
              <p:nvPr/>
            </p:nvSpPr>
            <p:spPr>
              <a:xfrm>
                <a:off x="0" y="680"/>
                <a:ext cx="635" cy="0"/>
              </a:xfrm>
              <a:prstGeom prst="line">
                <a:avLst/>
              </a:prstGeom>
              <a:ln w="9525" cap="flat" cmpd="sng">
                <a:solidFill>
                  <a:schemeClr val="tx1"/>
                </a:solidFill>
                <a:prstDash val="solid"/>
                <a:bevel/>
                <a:headEnd type="none" w="med" len="med"/>
                <a:tailEnd type="none" w="med" len="med"/>
              </a:ln>
            </p:spPr>
          </p:sp>
          <p:sp>
            <p:nvSpPr>
              <p:cNvPr id="5130" name="Line 11"/>
              <p:cNvSpPr/>
              <p:nvPr/>
            </p:nvSpPr>
            <p:spPr>
              <a:xfrm>
                <a:off x="181" y="816"/>
                <a:ext cx="136" cy="0"/>
              </a:xfrm>
              <a:prstGeom prst="line">
                <a:avLst/>
              </a:prstGeom>
              <a:ln w="9525" cap="flat" cmpd="sng">
                <a:solidFill>
                  <a:schemeClr val="tx1"/>
                </a:solidFill>
                <a:prstDash val="solid"/>
                <a:bevel/>
                <a:headEnd type="none" w="med" len="med"/>
                <a:tailEnd type="none" w="med" len="med"/>
              </a:ln>
            </p:spPr>
          </p:sp>
          <p:sp>
            <p:nvSpPr>
              <p:cNvPr id="5131" name="Line 12"/>
              <p:cNvSpPr/>
              <p:nvPr/>
            </p:nvSpPr>
            <p:spPr>
              <a:xfrm>
                <a:off x="272" y="952"/>
                <a:ext cx="136" cy="0"/>
              </a:xfrm>
              <a:prstGeom prst="line">
                <a:avLst/>
              </a:prstGeom>
              <a:ln w="9525" cap="flat" cmpd="sng">
                <a:solidFill>
                  <a:schemeClr val="tx1"/>
                </a:solidFill>
                <a:prstDash val="solid"/>
                <a:bevel/>
                <a:headEnd type="none" w="med" len="med"/>
                <a:tailEnd type="none" w="med" len="med"/>
              </a:ln>
            </p:spPr>
          </p:sp>
          <p:sp>
            <p:nvSpPr>
              <p:cNvPr id="5132" name="Line 13"/>
              <p:cNvSpPr/>
              <p:nvPr/>
            </p:nvSpPr>
            <p:spPr>
              <a:xfrm>
                <a:off x="453" y="861"/>
                <a:ext cx="136" cy="0"/>
              </a:xfrm>
              <a:prstGeom prst="line">
                <a:avLst/>
              </a:prstGeom>
              <a:ln w="9525" cap="flat" cmpd="sng">
                <a:solidFill>
                  <a:schemeClr val="tx1"/>
                </a:solidFill>
                <a:prstDash val="solid"/>
                <a:bevel/>
                <a:headEnd type="none" w="med" len="med"/>
                <a:tailEnd type="none" w="med" len="med"/>
              </a:ln>
            </p:spPr>
          </p:sp>
          <p:sp>
            <p:nvSpPr>
              <p:cNvPr id="5133" name="Line 14"/>
              <p:cNvSpPr/>
              <p:nvPr/>
            </p:nvSpPr>
            <p:spPr>
              <a:xfrm>
                <a:off x="635" y="453"/>
                <a:ext cx="272" cy="0"/>
              </a:xfrm>
              <a:prstGeom prst="line">
                <a:avLst/>
              </a:prstGeom>
              <a:ln w="9525" cap="flat" cmpd="sng">
                <a:solidFill>
                  <a:schemeClr val="tx1"/>
                </a:solidFill>
                <a:prstDash val="solid"/>
                <a:bevel/>
                <a:headEnd type="none" w="med" len="med"/>
                <a:tailEnd type="none" w="med" len="med"/>
              </a:ln>
            </p:spPr>
          </p:sp>
          <p:sp>
            <p:nvSpPr>
              <p:cNvPr id="5134" name="Line 15"/>
              <p:cNvSpPr/>
              <p:nvPr/>
            </p:nvSpPr>
            <p:spPr>
              <a:xfrm>
                <a:off x="907" y="453"/>
                <a:ext cx="0" cy="590"/>
              </a:xfrm>
              <a:prstGeom prst="line">
                <a:avLst/>
              </a:prstGeom>
              <a:ln w="9525" cap="flat" cmpd="sng">
                <a:solidFill>
                  <a:schemeClr val="tx1"/>
                </a:solidFill>
                <a:prstDash val="solid"/>
                <a:bevel/>
                <a:headEnd type="none" w="med" len="med"/>
                <a:tailEnd type="none" w="med" len="med"/>
              </a:ln>
            </p:spPr>
          </p:sp>
          <p:sp>
            <p:nvSpPr>
              <p:cNvPr id="5135" name="Line 16"/>
              <p:cNvSpPr/>
              <p:nvPr/>
            </p:nvSpPr>
            <p:spPr>
              <a:xfrm>
                <a:off x="635" y="1043"/>
                <a:ext cx="272" cy="0"/>
              </a:xfrm>
              <a:prstGeom prst="line">
                <a:avLst/>
              </a:prstGeom>
              <a:ln w="9525" cap="flat" cmpd="sng">
                <a:solidFill>
                  <a:schemeClr val="tx1"/>
                </a:solidFill>
                <a:prstDash val="solid"/>
                <a:bevel/>
                <a:headEnd type="none" w="med" len="med"/>
                <a:tailEnd type="none" w="med" len="med"/>
              </a:ln>
            </p:spPr>
          </p:sp>
          <p:sp>
            <p:nvSpPr>
              <p:cNvPr id="5136" name="Line 17"/>
              <p:cNvSpPr/>
              <p:nvPr/>
            </p:nvSpPr>
            <p:spPr>
              <a:xfrm>
                <a:off x="635" y="499"/>
                <a:ext cx="227" cy="0"/>
              </a:xfrm>
              <a:prstGeom prst="line">
                <a:avLst/>
              </a:prstGeom>
              <a:ln w="9525" cap="flat" cmpd="sng">
                <a:solidFill>
                  <a:schemeClr val="tx1"/>
                </a:solidFill>
                <a:prstDash val="solid"/>
                <a:bevel/>
                <a:headEnd type="none" w="med" len="med"/>
                <a:tailEnd type="none" w="med" len="med"/>
              </a:ln>
            </p:spPr>
          </p:sp>
          <p:sp>
            <p:nvSpPr>
              <p:cNvPr id="5137" name="Line 18"/>
              <p:cNvSpPr/>
              <p:nvPr/>
            </p:nvSpPr>
            <p:spPr>
              <a:xfrm>
                <a:off x="862" y="499"/>
                <a:ext cx="0" cy="498"/>
              </a:xfrm>
              <a:prstGeom prst="line">
                <a:avLst/>
              </a:prstGeom>
              <a:ln w="9525" cap="flat" cmpd="sng">
                <a:solidFill>
                  <a:schemeClr val="tx1"/>
                </a:solidFill>
                <a:prstDash val="solid"/>
                <a:bevel/>
                <a:headEnd type="none" w="med" len="med"/>
                <a:tailEnd type="none" w="med" len="med"/>
              </a:ln>
            </p:spPr>
          </p:sp>
          <p:sp>
            <p:nvSpPr>
              <p:cNvPr id="5138" name="Line 19"/>
              <p:cNvSpPr/>
              <p:nvPr/>
            </p:nvSpPr>
            <p:spPr>
              <a:xfrm>
                <a:off x="635" y="997"/>
                <a:ext cx="227" cy="0"/>
              </a:xfrm>
              <a:prstGeom prst="line">
                <a:avLst/>
              </a:prstGeom>
              <a:ln w="9525" cap="flat" cmpd="sng">
                <a:solidFill>
                  <a:schemeClr val="tx1"/>
                </a:solidFill>
                <a:prstDash val="solid"/>
                <a:bevel/>
                <a:headEnd type="none" w="med" len="med"/>
                <a:tailEnd type="none" w="med" len="med"/>
              </a:ln>
            </p:spPr>
          </p:sp>
          <p:sp>
            <p:nvSpPr>
              <p:cNvPr id="5139" name="Line 20"/>
              <p:cNvSpPr/>
              <p:nvPr/>
            </p:nvSpPr>
            <p:spPr>
              <a:xfrm>
                <a:off x="862" y="680"/>
                <a:ext cx="45" cy="0"/>
              </a:xfrm>
              <a:prstGeom prst="line">
                <a:avLst/>
              </a:prstGeom>
              <a:ln w="9525" cap="flat" cmpd="sng">
                <a:solidFill>
                  <a:schemeClr val="tx1"/>
                </a:solidFill>
                <a:prstDash val="solid"/>
                <a:bevel/>
                <a:headEnd type="none" w="med" len="med"/>
                <a:tailEnd type="none" w="med" len="med"/>
              </a:ln>
            </p:spPr>
          </p:sp>
          <p:sp>
            <p:nvSpPr>
              <p:cNvPr id="5140" name="Line 21"/>
              <p:cNvSpPr/>
              <p:nvPr/>
            </p:nvSpPr>
            <p:spPr>
              <a:xfrm>
                <a:off x="862" y="771"/>
                <a:ext cx="45" cy="0"/>
              </a:xfrm>
              <a:prstGeom prst="line">
                <a:avLst/>
              </a:prstGeom>
              <a:ln w="9525" cap="flat" cmpd="sng">
                <a:solidFill>
                  <a:schemeClr val="tx1"/>
                </a:solidFill>
                <a:prstDash val="solid"/>
                <a:bevel/>
                <a:headEnd type="none" w="med" len="med"/>
                <a:tailEnd type="none" w="med" len="med"/>
              </a:ln>
            </p:spPr>
          </p:sp>
          <p:sp>
            <p:nvSpPr>
              <p:cNvPr id="5141" name="Line 22"/>
              <p:cNvSpPr/>
              <p:nvPr/>
            </p:nvSpPr>
            <p:spPr>
              <a:xfrm>
                <a:off x="862" y="861"/>
                <a:ext cx="45" cy="0"/>
              </a:xfrm>
              <a:prstGeom prst="line">
                <a:avLst/>
              </a:prstGeom>
              <a:ln w="9525" cap="flat" cmpd="sng">
                <a:solidFill>
                  <a:schemeClr val="tx1"/>
                </a:solidFill>
                <a:prstDash val="solid"/>
                <a:bevel/>
                <a:headEnd type="none" w="med" len="med"/>
                <a:tailEnd type="none" w="med" len="med"/>
              </a:ln>
            </p:spPr>
          </p:sp>
          <p:sp>
            <p:nvSpPr>
              <p:cNvPr id="5142" name="Line 23"/>
              <p:cNvSpPr/>
              <p:nvPr/>
            </p:nvSpPr>
            <p:spPr>
              <a:xfrm>
                <a:off x="862" y="952"/>
                <a:ext cx="45" cy="0"/>
              </a:xfrm>
              <a:prstGeom prst="line">
                <a:avLst/>
              </a:prstGeom>
              <a:ln w="9525" cap="flat" cmpd="sng">
                <a:solidFill>
                  <a:schemeClr val="tx1"/>
                </a:solidFill>
                <a:prstDash val="solid"/>
                <a:bevel/>
                <a:headEnd type="none" w="med" len="med"/>
                <a:tailEnd type="none" w="med" len="med"/>
              </a:ln>
            </p:spPr>
          </p:sp>
          <p:sp>
            <p:nvSpPr>
              <p:cNvPr id="5143" name="Line 24"/>
              <p:cNvSpPr/>
              <p:nvPr/>
            </p:nvSpPr>
            <p:spPr>
              <a:xfrm>
                <a:off x="907" y="680"/>
                <a:ext cx="272" cy="0"/>
              </a:xfrm>
              <a:prstGeom prst="line">
                <a:avLst/>
              </a:prstGeom>
              <a:ln w="9525" cap="flat" cmpd="sng">
                <a:solidFill>
                  <a:schemeClr val="tx1"/>
                </a:solidFill>
                <a:prstDash val="solid"/>
                <a:bevel/>
                <a:headEnd type="none" w="med" len="med"/>
                <a:tailEnd type="triangle" w="med" len="med"/>
              </a:ln>
            </p:spPr>
          </p:sp>
          <p:sp>
            <p:nvSpPr>
              <p:cNvPr id="5144" name="Rectangle 25"/>
              <p:cNvSpPr/>
              <p:nvPr/>
            </p:nvSpPr>
            <p:spPr>
              <a:xfrm>
                <a:off x="1179"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眼</a:t>
                </a:r>
              </a:p>
              <a:p>
                <a:pPr algn="ctr"/>
                <a:r>
                  <a:rPr lang="zh-CN" altLang="en-US" dirty="0">
                    <a:latin typeface="Arial" panose="020B0604020202020204" pitchFamily="34" charset="0"/>
                    <a:ea typeface="宋体" panose="02010600030101010101" pitchFamily="2" charset="-122"/>
                  </a:rPr>
                  <a:t>看</a:t>
                </a:r>
              </a:p>
            </p:txBody>
          </p:sp>
          <p:sp>
            <p:nvSpPr>
              <p:cNvPr id="5145" name="Rectangle 26"/>
              <p:cNvSpPr/>
              <p:nvPr/>
            </p:nvSpPr>
            <p:spPr>
              <a:xfrm>
                <a:off x="1950"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脑</a:t>
                </a:r>
              </a:p>
              <a:p>
                <a:pPr algn="ctr"/>
                <a:r>
                  <a:rPr lang="zh-CN" altLang="en-US" dirty="0">
                    <a:latin typeface="Arial" panose="020B0604020202020204" pitchFamily="34" charset="0"/>
                    <a:ea typeface="宋体" panose="02010600030101010101" pitchFamily="2" charset="-122"/>
                  </a:rPr>
                  <a:t>想</a:t>
                </a:r>
              </a:p>
            </p:txBody>
          </p:sp>
          <p:sp>
            <p:nvSpPr>
              <p:cNvPr id="5146" name="Rectangle 27"/>
              <p:cNvSpPr/>
              <p:nvPr/>
            </p:nvSpPr>
            <p:spPr>
              <a:xfrm>
                <a:off x="2721"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手</a:t>
                </a:r>
              </a:p>
              <a:p>
                <a:pPr algn="ctr"/>
                <a:r>
                  <a:rPr lang="zh-CN" altLang="en-US" dirty="0">
                    <a:latin typeface="Arial" panose="020B0604020202020204" pitchFamily="34" charset="0"/>
                    <a:ea typeface="宋体" panose="02010600030101010101" pitchFamily="2" charset="-122"/>
                  </a:rPr>
                  <a:t>动</a:t>
                </a:r>
              </a:p>
            </p:txBody>
          </p:sp>
          <p:sp>
            <p:nvSpPr>
              <p:cNvPr id="5147" name="Line 28"/>
              <p:cNvSpPr/>
              <p:nvPr/>
            </p:nvSpPr>
            <p:spPr>
              <a:xfrm>
                <a:off x="1497" y="680"/>
                <a:ext cx="453" cy="0"/>
              </a:xfrm>
              <a:prstGeom prst="line">
                <a:avLst/>
              </a:prstGeom>
              <a:ln w="9525" cap="flat" cmpd="sng">
                <a:solidFill>
                  <a:schemeClr val="tx1"/>
                </a:solidFill>
                <a:prstDash val="solid"/>
                <a:bevel/>
                <a:headEnd type="none" w="med" len="med"/>
                <a:tailEnd type="triangle" w="med" len="med"/>
              </a:ln>
            </p:spPr>
          </p:sp>
          <p:sp>
            <p:nvSpPr>
              <p:cNvPr id="5148" name="Line 29"/>
              <p:cNvSpPr/>
              <p:nvPr/>
            </p:nvSpPr>
            <p:spPr>
              <a:xfrm>
                <a:off x="2268" y="680"/>
                <a:ext cx="453" cy="0"/>
              </a:xfrm>
              <a:prstGeom prst="line">
                <a:avLst/>
              </a:prstGeom>
              <a:ln w="9525" cap="flat" cmpd="sng">
                <a:solidFill>
                  <a:schemeClr val="tx1"/>
                </a:solidFill>
                <a:prstDash val="solid"/>
                <a:bevel/>
                <a:headEnd type="none" w="med" len="med"/>
                <a:tailEnd type="triangle" w="med" len="med"/>
              </a:ln>
            </p:spPr>
          </p:sp>
          <p:sp>
            <p:nvSpPr>
              <p:cNvPr id="5149" name="Line 30"/>
              <p:cNvSpPr/>
              <p:nvPr/>
            </p:nvSpPr>
            <p:spPr>
              <a:xfrm>
                <a:off x="3039" y="680"/>
                <a:ext cx="544" cy="0"/>
              </a:xfrm>
              <a:prstGeom prst="line">
                <a:avLst/>
              </a:prstGeom>
              <a:ln w="9525" cap="flat" cmpd="sng">
                <a:solidFill>
                  <a:schemeClr val="tx1"/>
                </a:solidFill>
                <a:prstDash val="solid"/>
                <a:bevel/>
                <a:headEnd type="none" w="med" len="med"/>
                <a:tailEnd type="none" w="med" len="med"/>
              </a:ln>
            </p:spPr>
          </p:sp>
          <p:sp>
            <p:nvSpPr>
              <p:cNvPr id="5150" name="Line 31"/>
              <p:cNvSpPr/>
              <p:nvPr/>
            </p:nvSpPr>
            <p:spPr>
              <a:xfrm>
                <a:off x="3583" y="680"/>
                <a:ext cx="0" cy="181"/>
              </a:xfrm>
              <a:prstGeom prst="line">
                <a:avLst/>
              </a:prstGeom>
              <a:ln w="9525" cap="flat" cmpd="sng">
                <a:solidFill>
                  <a:schemeClr val="tx1"/>
                </a:solidFill>
                <a:prstDash val="solid"/>
                <a:bevel/>
                <a:headEnd type="none" w="med" len="med"/>
                <a:tailEnd type="triangle" w="med" len="med"/>
              </a:ln>
            </p:spPr>
          </p:sp>
          <p:sp>
            <p:nvSpPr>
              <p:cNvPr id="5151" name="Line 32"/>
              <p:cNvSpPr/>
              <p:nvPr/>
            </p:nvSpPr>
            <p:spPr>
              <a:xfrm>
                <a:off x="635" y="1088"/>
                <a:ext cx="2812" cy="0"/>
              </a:xfrm>
              <a:prstGeom prst="line">
                <a:avLst/>
              </a:prstGeom>
              <a:ln w="9525" cap="flat" cmpd="sng">
                <a:solidFill>
                  <a:schemeClr val="tx1"/>
                </a:solidFill>
                <a:prstDash val="solid"/>
                <a:bevel/>
                <a:headEnd type="none" w="med" len="med"/>
                <a:tailEnd type="none" w="med" len="med"/>
              </a:ln>
            </p:spPr>
          </p:sp>
          <p:sp>
            <p:nvSpPr>
              <p:cNvPr id="5152" name="Line 33"/>
              <p:cNvSpPr/>
              <p:nvPr/>
            </p:nvSpPr>
            <p:spPr>
              <a:xfrm>
                <a:off x="3447" y="997"/>
                <a:ext cx="0" cy="182"/>
              </a:xfrm>
              <a:prstGeom prst="line">
                <a:avLst/>
              </a:prstGeom>
              <a:ln w="9525" cap="flat" cmpd="sng">
                <a:solidFill>
                  <a:schemeClr val="tx1"/>
                </a:solidFill>
                <a:prstDash val="solid"/>
                <a:bevel/>
                <a:headEnd type="none" w="med" len="med"/>
                <a:tailEnd type="none" w="med" len="med"/>
              </a:ln>
            </p:spPr>
          </p:sp>
          <p:sp>
            <p:nvSpPr>
              <p:cNvPr id="5153" name="Line 34"/>
              <p:cNvSpPr/>
              <p:nvPr/>
            </p:nvSpPr>
            <p:spPr>
              <a:xfrm>
                <a:off x="3447" y="997"/>
                <a:ext cx="272" cy="182"/>
              </a:xfrm>
              <a:prstGeom prst="line">
                <a:avLst/>
              </a:prstGeom>
              <a:ln w="9525" cap="flat" cmpd="sng">
                <a:solidFill>
                  <a:schemeClr val="tx1"/>
                </a:solidFill>
                <a:prstDash val="solid"/>
                <a:bevel/>
                <a:headEnd type="none" w="med" len="med"/>
                <a:tailEnd type="none" w="med" len="med"/>
              </a:ln>
            </p:spPr>
          </p:sp>
          <p:sp>
            <p:nvSpPr>
              <p:cNvPr id="5154" name="Line 35"/>
              <p:cNvSpPr/>
              <p:nvPr/>
            </p:nvSpPr>
            <p:spPr>
              <a:xfrm flipV="1">
                <a:off x="3447" y="997"/>
                <a:ext cx="272" cy="182"/>
              </a:xfrm>
              <a:prstGeom prst="line">
                <a:avLst/>
              </a:prstGeom>
              <a:ln w="9525" cap="flat" cmpd="sng">
                <a:solidFill>
                  <a:schemeClr val="tx1"/>
                </a:solidFill>
                <a:prstDash val="solid"/>
                <a:bevel/>
                <a:headEnd type="none" w="med" len="med"/>
                <a:tailEnd type="none" w="med" len="med"/>
              </a:ln>
            </p:spPr>
          </p:sp>
          <p:sp>
            <p:nvSpPr>
              <p:cNvPr id="5155" name="Line 36"/>
              <p:cNvSpPr/>
              <p:nvPr/>
            </p:nvSpPr>
            <p:spPr>
              <a:xfrm>
                <a:off x="3719" y="997"/>
                <a:ext cx="0" cy="182"/>
              </a:xfrm>
              <a:prstGeom prst="line">
                <a:avLst/>
              </a:prstGeom>
              <a:ln w="9525" cap="flat" cmpd="sng">
                <a:solidFill>
                  <a:schemeClr val="tx1"/>
                </a:solidFill>
                <a:prstDash val="solid"/>
                <a:bevel/>
                <a:headEnd type="none" w="med" len="med"/>
                <a:tailEnd type="none" w="med" len="med"/>
              </a:ln>
            </p:spPr>
          </p:sp>
          <p:sp>
            <p:nvSpPr>
              <p:cNvPr id="5156" name="Line 37"/>
              <p:cNvSpPr/>
              <p:nvPr/>
            </p:nvSpPr>
            <p:spPr>
              <a:xfrm>
                <a:off x="3583" y="952"/>
                <a:ext cx="0" cy="136"/>
              </a:xfrm>
              <a:prstGeom prst="line">
                <a:avLst/>
              </a:prstGeom>
              <a:ln w="9525" cap="flat" cmpd="sng">
                <a:solidFill>
                  <a:schemeClr val="tx1"/>
                </a:solidFill>
                <a:prstDash val="solid"/>
                <a:bevel/>
                <a:headEnd type="none" w="med" len="med"/>
                <a:tailEnd type="none" w="med" len="med"/>
              </a:ln>
            </p:spPr>
          </p:sp>
          <p:sp>
            <p:nvSpPr>
              <p:cNvPr id="5157" name="Line 38"/>
              <p:cNvSpPr/>
              <p:nvPr/>
            </p:nvSpPr>
            <p:spPr>
              <a:xfrm>
                <a:off x="3492" y="952"/>
                <a:ext cx="182" cy="0"/>
              </a:xfrm>
              <a:prstGeom prst="line">
                <a:avLst/>
              </a:prstGeom>
              <a:ln w="9525" cap="flat" cmpd="sng">
                <a:solidFill>
                  <a:schemeClr val="tx1"/>
                </a:solidFill>
                <a:prstDash val="solid"/>
                <a:bevel/>
                <a:headEnd type="none" w="med" len="med"/>
                <a:tailEnd type="none" w="med" len="med"/>
              </a:ln>
            </p:spPr>
          </p:sp>
          <p:sp>
            <p:nvSpPr>
              <p:cNvPr id="5158" name="未知"/>
              <p:cNvSpPr/>
              <p:nvPr/>
            </p:nvSpPr>
            <p:spPr>
              <a:xfrm>
                <a:off x="3492" y="861"/>
                <a:ext cx="182" cy="91"/>
              </a:xfrm>
              <a:custGeom>
                <a:avLst/>
                <a:gdLst/>
                <a:ahLst/>
                <a:cxnLst>
                  <a:cxn ang="0">
                    <a:pos x="0" y="91"/>
                  </a:cxn>
                  <a:cxn ang="0">
                    <a:pos x="91" y="0"/>
                  </a:cxn>
                  <a:cxn ang="0">
                    <a:pos x="182" y="91"/>
                  </a:cxn>
                </a:cxnLst>
                <a:rect l="0" t="0" r="0" b="0"/>
                <a:pathLst>
                  <a:path w="182" h="91">
                    <a:moveTo>
                      <a:pt x="0" y="91"/>
                    </a:moveTo>
                    <a:cubicBezTo>
                      <a:pt x="30" y="45"/>
                      <a:pt x="61" y="0"/>
                      <a:pt x="91" y="0"/>
                    </a:cubicBezTo>
                    <a:cubicBezTo>
                      <a:pt x="121" y="0"/>
                      <a:pt x="151" y="45"/>
                      <a:pt x="182" y="91"/>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5159" name="Line 40"/>
              <p:cNvSpPr/>
              <p:nvPr/>
            </p:nvSpPr>
            <p:spPr>
              <a:xfrm>
                <a:off x="3719" y="1088"/>
                <a:ext cx="363" cy="0"/>
              </a:xfrm>
              <a:prstGeom prst="line">
                <a:avLst/>
              </a:prstGeom>
              <a:ln w="9525" cap="flat" cmpd="sng">
                <a:solidFill>
                  <a:schemeClr val="tx1"/>
                </a:solidFill>
                <a:prstDash val="solid"/>
                <a:bevel/>
                <a:headEnd type="none" w="med" len="med"/>
                <a:tailEnd type="triangle" w="med" len="med"/>
              </a:ln>
            </p:spPr>
          </p:sp>
          <p:sp>
            <p:nvSpPr>
              <p:cNvPr id="5160" name="Line 41"/>
              <p:cNvSpPr/>
              <p:nvPr/>
            </p:nvSpPr>
            <p:spPr>
              <a:xfrm>
                <a:off x="45" y="0"/>
                <a:ext cx="0" cy="362"/>
              </a:xfrm>
              <a:prstGeom prst="line">
                <a:avLst/>
              </a:prstGeom>
              <a:ln w="9525" cap="flat" cmpd="sng">
                <a:solidFill>
                  <a:schemeClr val="tx1"/>
                </a:solidFill>
                <a:prstDash val="solid"/>
                <a:bevel/>
                <a:headEnd type="none" w="med" len="med"/>
                <a:tailEnd type="triangle" w="med" len="med"/>
              </a:ln>
            </p:spPr>
          </p:sp>
          <p:sp>
            <p:nvSpPr>
              <p:cNvPr id="5161" name="Text Box 42"/>
              <p:cNvSpPr txBox="1"/>
              <p:nvPr/>
            </p:nvSpPr>
            <p:spPr>
              <a:xfrm>
                <a:off x="3719" y="816"/>
                <a:ext cx="726" cy="288"/>
              </a:xfrm>
              <a:prstGeom prst="rect">
                <a:avLst/>
              </a:prstGeom>
              <a:noFill/>
              <a:ln w="9525">
                <a:noFill/>
              </a:ln>
            </p:spPr>
            <p:txBody>
              <a:bodyPr anchor="t">
                <a:spAutoFit/>
              </a:bodyPr>
              <a:lstStyle/>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2</a:t>
                </a:r>
              </a:p>
            </p:txBody>
          </p:sp>
        </p:grpSp>
        <p:sp>
          <p:nvSpPr>
            <p:cNvPr id="5162" name="Text Box 43"/>
            <p:cNvSpPr txBox="1"/>
            <p:nvPr/>
          </p:nvSpPr>
          <p:spPr>
            <a:xfrm>
              <a:off x="1837" y="1316"/>
              <a:ext cx="1587" cy="231"/>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（a）人工控制</a:t>
              </a:r>
            </a:p>
          </p:txBody>
        </p:sp>
      </p:grpSp>
      <p:grpSp>
        <p:nvGrpSpPr>
          <p:cNvPr id="5" name="组合 1"/>
          <p:cNvGrpSpPr/>
          <p:nvPr/>
        </p:nvGrpSpPr>
        <p:grpSpPr>
          <a:xfrm>
            <a:off x="179388" y="3357563"/>
            <a:ext cx="8027987" cy="2455862"/>
            <a:chOff x="179388" y="3357563"/>
            <a:chExt cx="8027987" cy="2455862"/>
          </a:xfrm>
        </p:grpSpPr>
        <p:grpSp>
          <p:nvGrpSpPr>
            <p:cNvPr id="5164" name="Group 44"/>
            <p:cNvGrpSpPr/>
            <p:nvPr/>
          </p:nvGrpSpPr>
          <p:grpSpPr>
            <a:xfrm>
              <a:off x="179388" y="3357563"/>
              <a:ext cx="8027987" cy="2455862"/>
              <a:chOff x="0" y="0"/>
              <a:chExt cx="5057" cy="1547"/>
            </a:xfrm>
          </p:grpSpPr>
          <p:sp>
            <p:nvSpPr>
              <p:cNvPr id="5165" name="Text Box 45"/>
              <p:cNvSpPr txBox="1"/>
              <p:nvPr/>
            </p:nvSpPr>
            <p:spPr>
              <a:xfrm>
                <a:off x="0" y="0"/>
                <a:ext cx="726" cy="288"/>
              </a:xfrm>
              <a:prstGeom prst="rect">
                <a:avLst/>
              </a:prstGeom>
              <a:noFill/>
              <a:ln w="9525">
                <a:noFill/>
              </a:ln>
            </p:spPr>
            <p:txBody>
              <a:bodyPr anchor="t">
                <a:spAutoFit/>
              </a:bodyPr>
              <a:lstStyle/>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1</a:t>
                </a:r>
              </a:p>
            </p:txBody>
          </p:sp>
          <p:grpSp>
            <p:nvGrpSpPr>
              <p:cNvPr id="5166" name="Group 46"/>
              <p:cNvGrpSpPr/>
              <p:nvPr/>
            </p:nvGrpSpPr>
            <p:grpSpPr>
              <a:xfrm>
                <a:off x="612" y="91"/>
                <a:ext cx="4445" cy="1179"/>
                <a:chOff x="0" y="0"/>
                <a:chExt cx="4445" cy="1179"/>
              </a:xfrm>
            </p:grpSpPr>
            <p:sp>
              <p:nvSpPr>
                <p:cNvPr id="5167" name="Line 47"/>
                <p:cNvSpPr/>
                <p:nvPr/>
              </p:nvSpPr>
              <p:spPr>
                <a:xfrm>
                  <a:off x="0" y="362"/>
                  <a:ext cx="0" cy="772"/>
                </a:xfrm>
                <a:prstGeom prst="line">
                  <a:avLst/>
                </a:prstGeom>
                <a:ln w="9525" cap="flat" cmpd="sng">
                  <a:solidFill>
                    <a:schemeClr val="tx1"/>
                  </a:solidFill>
                  <a:prstDash val="solid"/>
                  <a:bevel/>
                  <a:headEnd type="none" w="med" len="med"/>
                  <a:tailEnd type="none" w="med" len="med"/>
                </a:ln>
              </p:spPr>
            </p:sp>
            <p:sp>
              <p:nvSpPr>
                <p:cNvPr id="5168" name="Line 48"/>
                <p:cNvSpPr/>
                <p:nvPr/>
              </p:nvSpPr>
              <p:spPr>
                <a:xfrm>
                  <a:off x="635" y="362"/>
                  <a:ext cx="0" cy="772"/>
                </a:xfrm>
                <a:prstGeom prst="line">
                  <a:avLst/>
                </a:prstGeom>
                <a:ln w="9525" cap="flat" cmpd="sng">
                  <a:solidFill>
                    <a:schemeClr val="tx1"/>
                  </a:solidFill>
                  <a:prstDash val="solid"/>
                  <a:bevel/>
                  <a:headEnd type="none" w="med" len="med"/>
                  <a:tailEnd type="none" w="med" len="med"/>
                </a:ln>
              </p:spPr>
            </p:sp>
            <p:sp>
              <p:nvSpPr>
                <p:cNvPr id="5169" name="Line 49"/>
                <p:cNvSpPr/>
                <p:nvPr/>
              </p:nvSpPr>
              <p:spPr>
                <a:xfrm>
                  <a:off x="0" y="1134"/>
                  <a:ext cx="635" cy="0"/>
                </a:xfrm>
                <a:prstGeom prst="line">
                  <a:avLst/>
                </a:prstGeom>
                <a:ln w="9525" cap="flat" cmpd="sng">
                  <a:solidFill>
                    <a:schemeClr val="tx1"/>
                  </a:solidFill>
                  <a:prstDash val="solid"/>
                  <a:bevel/>
                  <a:headEnd type="none" w="med" len="med"/>
                  <a:tailEnd type="none" w="med" len="med"/>
                </a:ln>
              </p:spPr>
            </p:sp>
            <p:sp>
              <p:nvSpPr>
                <p:cNvPr id="5170" name="未知"/>
                <p:cNvSpPr/>
                <p:nvPr/>
              </p:nvSpPr>
              <p:spPr>
                <a:xfrm>
                  <a:off x="0" y="226"/>
                  <a:ext cx="635" cy="136"/>
                </a:xfrm>
                <a:custGeom>
                  <a:avLst/>
                  <a:gdLst/>
                  <a:ahLst/>
                  <a:cxnLst>
                    <a:cxn ang="0">
                      <a:pos x="0" y="136"/>
                    </a:cxn>
                    <a:cxn ang="0">
                      <a:pos x="317" y="0"/>
                    </a:cxn>
                    <a:cxn ang="0">
                      <a:pos x="635" y="136"/>
                    </a:cxn>
                  </a:cxnLst>
                  <a:rect l="0" t="0" r="0" b="0"/>
                  <a:pathLst>
                    <a:path w="635" h="136">
                      <a:moveTo>
                        <a:pt x="0" y="136"/>
                      </a:moveTo>
                      <a:cubicBezTo>
                        <a:pt x="105" y="68"/>
                        <a:pt x="211" y="0"/>
                        <a:pt x="317" y="0"/>
                      </a:cubicBezTo>
                      <a:cubicBezTo>
                        <a:pt x="423" y="0"/>
                        <a:pt x="529" y="68"/>
                        <a:pt x="635" y="136"/>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5171" name="Line 51"/>
                <p:cNvSpPr/>
                <p:nvPr/>
              </p:nvSpPr>
              <p:spPr>
                <a:xfrm>
                  <a:off x="0" y="680"/>
                  <a:ext cx="635" cy="0"/>
                </a:xfrm>
                <a:prstGeom prst="line">
                  <a:avLst/>
                </a:prstGeom>
                <a:ln w="9525" cap="flat" cmpd="sng">
                  <a:solidFill>
                    <a:schemeClr val="tx1"/>
                  </a:solidFill>
                  <a:prstDash val="solid"/>
                  <a:bevel/>
                  <a:headEnd type="none" w="med" len="med"/>
                  <a:tailEnd type="none" w="med" len="med"/>
                </a:ln>
              </p:spPr>
            </p:sp>
            <p:sp>
              <p:nvSpPr>
                <p:cNvPr id="5172" name="Line 52"/>
                <p:cNvSpPr/>
                <p:nvPr/>
              </p:nvSpPr>
              <p:spPr>
                <a:xfrm>
                  <a:off x="181" y="816"/>
                  <a:ext cx="136" cy="0"/>
                </a:xfrm>
                <a:prstGeom prst="line">
                  <a:avLst/>
                </a:prstGeom>
                <a:ln w="9525" cap="flat" cmpd="sng">
                  <a:solidFill>
                    <a:schemeClr val="tx1"/>
                  </a:solidFill>
                  <a:prstDash val="solid"/>
                  <a:bevel/>
                  <a:headEnd type="none" w="med" len="med"/>
                  <a:tailEnd type="none" w="med" len="med"/>
                </a:ln>
              </p:spPr>
            </p:sp>
            <p:sp>
              <p:nvSpPr>
                <p:cNvPr id="5173" name="Line 53"/>
                <p:cNvSpPr/>
                <p:nvPr/>
              </p:nvSpPr>
              <p:spPr>
                <a:xfrm>
                  <a:off x="272" y="952"/>
                  <a:ext cx="136" cy="0"/>
                </a:xfrm>
                <a:prstGeom prst="line">
                  <a:avLst/>
                </a:prstGeom>
                <a:ln w="9525" cap="flat" cmpd="sng">
                  <a:solidFill>
                    <a:schemeClr val="tx1"/>
                  </a:solidFill>
                  <a:prstDash val="solid"/>
                  <a:bevel/>
                  <a:headEnd type="none" w="med" len="med"/>
                  <a:tailEnd type="none" w="med" len="med"/>
                </a:ln>
              </p:spPr>
            </p:sp>
            <p:sp>
              <p:nvSpPr>
                <p:cNvPr id="5174" name="Line 54"/>
                <p:cNvSpPr/>
                <p:nvPr/>
              </p:nvSpPr>
              <p:spPr>
                <a:xfrm>
                  <a:off x="453" y="861"/>
                  <a:ext cx="136" cy="0"/>
                </a:xfrm>
                <a:prstGeom prst="line">
                  <a:avLst/>
                </a:prstGeom>
                <a:ln w="9525" cap="flat" cmpd="sng">
                  <a:solidFill>
                    <a:schemeClr val="tx1"/>
                  </a:solidFill>
                  <a:prstDash val="solid"/>
                  <a:bevel/>
                  <a:headEnd type="none" w="med" len="med"/>
                  <a:tailEnd type="none" w="med" len="med"/>
                </a:ln>
              </p:spPr>
            </p:sp>
            <p:sp>
              <p:nvSpPr>
                <p:cNvPr id="5175" name="Line 55"/>
                <p:cNvSpPr/>
                <p:nvPr/>
              </p:nvSpPr>
              <p:spPr>
                <a:xfrm>
                  <a:off x="635" y="453"/>
                  <a:ext cx="272" cy="0"/>
                </a:xfrm>
                <a:prstGeom prst="line">
                  <a:avLst/>
                </a:prstGeom>
                <a:ln w="9525" cap="flat" cmpd="sng">
                  <a:solidFill>
                    <a:schemeClr val="tx1"/>
                  </a:solidFill>
                  <a:prstDash val="solid"/>
                  <a:bevel/>
                  <a:headEnd type="none" w="med" len="med"/>
                  <a:tailEnd type="none" w="med" len="med"/>
                </a:ln>
              </p:spPr>
            </p:sp>
            <p:sp>
              <p:nvSpPr>
                <p:cNvPr id="5176" name="Line 56"/>
                <p:cNvSpPr/>
                <p:nvPr/>
              </p:nvSpPr>
              <p:spPr>
                <a:xfrm>
                  <a:off x="907" y="453"/>
                  <a:ext cx="0" cy="590"/>
                </a:xfrm>
                <a:prstGeom prst="line">
                  <a:avLst/>
                </a:prstGeom>
                <a:ln w="9525" cap="flat" cmpd="sng">
                  <a:solidFill>
                    <a:schemeClr val="tx1"/>
                  </a:solidFill>
                  <a:prstDash val="solid"/>
                  <a:bevel/>
                  <a:headEnd type="none" w="med" len="med"/>
                  <a:tailEnd type="none" w="med" len="med"/>
                </a:ln>
              </p:spPr>
            </p:sp>
            <p:sp>
              <p:nvSpPr>
                <p:cNvPr id="5177" name="Line 57"/>
                <p:cNvSpPr/>
                <p:nvPr/>
              </p:nvSpPr>
              <p:spPr>
                <a:xfrm>
                  <a:off x="635" y="1043"/>
                  <a:ext cx="272" cy="0"/>
                </a:xfrm>
                <a:prstGeom prst="line">
                  <a:avLst/>
                </a:prstGeom>
                <a:ln w="9525" cap="flat" cmpd="sng">
                  <a:solidFill>
                    <a:schemeClr val="tx1"/>
                  </a:solidFill>
                  <a:prstDash val="solid"/>
                  <a:bevel/>
                  <a:headEnd type="none" w="med" len="med"/>
                  <a:tailEnd type="none" w="med" len="med"/>
                </a:ln>
              </p:spPr>
            </p:sp>
            <p:sp>
              <p:nvSpPr>
                <p:cNvPr id="5178" name="Line 58"/>
                <p:cNvSpPr/>
                <p:nvPr/>
              </p:nvSpPr>
              <p:spPr>
                <a:xfrm>
                  <a:off x="635" y="499"/>
                  <a:ext cx="227" cy="0"/>
                </a:xfrm>
                <a:prstGeom prst="line">
                  <a:avLst/>
                </a:prstGeom>
                <a:ln w="9525" cap="flat" cmpd="sng">
                  <a:solidFill>
                    <a:schemeClr val="tx1"/>
                  </a:solidFill>
                  <a:prstDash val="solid"/>
                  <a:bevel/>
                  <a:headEnd type="none" w="med" len="med"/>
                  <a:tailEnd type="none" w="med" len="med"/>
                </a:ln>
              </p:spPr>
            </p:sp>
            <p:sp>
              <p:nvSpPr>
                <p:cNvPr id="5179" name="Line 59"/>
                <p:cNvSpPr/>
                <p:nvPr/>
              </p:nvSpPr>
              <p:spPr>
                <a:xfrm>
                  <a:off x="862" y="499"/>
                  <a:ext cx="0" cy="498"/>
                </a:xfrm>
                <a:prstGeom prst="line">
                  <a:avLst/>
                </a:prstGeom>
                <a:ln w="9525" cap="flat" cmpd="sng">
                  <a:solidFill>
                    <a:schemeClr val="tx1"/>
                  </a:solidFill>
                  <a:prstDash val="solid"/>
                  <a:bevel/>
                  <a:headEnd type="none" w="med" len="med"/>
                  <a:tailEnd type="none" w="med" len="med"/>
                </a:ln>
              </p:spPr>
            </p:sp>
            <p:sp>
              <p:nvSpPr>
                <p:cNvPr id="5180" name="Line 60"/>
                <p:cNvSpPr/>
                <p:nvPr/>
              </p:nvSpPr>
              <p:spPr>
                <a:xfrm>
                  <a:off x="635" y="997"/>
                  <a:ext cx="227" cy="0"/>
                </a:xfrm>
                <a:prstGeom prst="line">
                  <a:avLst/>
                </a:prstGeom>
                <a:ln w="9525" cap="flat" cmpd="sng">
                  <a:solidFill>
                    <a:schemeClr val="tx1"/>
                  </a:solidFill>
                  <a:prstDash val="solid"/>
                  <a:bevel/>
                  <a:headEnd type="none" w="med" len="med"/>
                  <a:tailEnd type="none" w="med" len="med"/>
                </a:ln>
              </p:spPr>
            </p:sp>
            <p:sp>
              <p:nvSpPr>
                <p:cNvPr id="5181" name="Line 61"/>
                <p:cNvSpPr/>
                <p:nvPr/>
              </p:nvSpPr>
              <p:spPr>
                <a:xfrm>
                  <a:off x="862" y="680"/>
                  <a:ext cx="45" cy="0"/>
                </a:xfrm>
                <a:prstGeom prst="line">
                  <a:avLst/>
                </a:prstGeom>
                <a:ln w="9525" cap="flat" cmpd="sng">
                  <a:solidFill>
                    <a:schemeClr val="tx1"/>
                  </a:solidFill>
                  <a:prstDash val="solid"/>
                  <a:bevel/>
                  <a:headEnd type="none" w="med" len="med"/>
                  <a:tailEnd type="none" w="med" len="med"/>
                </a:ln>
              </p:spPr>
            </p:sp>
            <p:sp>
              <p:nvSpPr>
                <p:cNvPr id="5182" name="Line 62"/>
                <p:cNvSpPr/>
                <p:nvPr/>
              </p:nvSpPr>
              <p:spPr>
                <a:xfrm>
                  <a:off x="862" y="771"/>
                  <a:ext cx="45" cy="0"/>
                </a:xfrm>
                <a:prstGeom prst="line">
                  <a:avLst/>
                </a:prstGeom>
                <a:ln w="9525" cap="flat" cmpd="sng">
                  <a:solidFill>
                    <a:schemeClr val="tx1"/>
                  </a:solidFill>
                  <a:prstDash val="solid"/>
                  <a:bevel/>
                  <a:headEnd type="none" w="med" len="med"/>
                  <a:tailEnd type="none" w="med" len="med"/>
                </a:ln>
              </p:spPr>
            </p:sp>
            <p:sp>
              <p:nvSpPr>
                <p:cNvPr id="5183" name="Line 63"/>
                <p:cNvSpPr/>
                <p:nvPr/>
              </p:nvSpPr>
              <p:spPr>
                <a:xfrm>
                  <a:off x="862" y="861"/>
                  <a:ext cx="45" cy="0"/>
                </a:xfrm>
                <a:prstGeom prst="line">
                  <a:avLst/>
                </a:prstGeom>
                <a:ln w="9525" cap="flat" cmpd="sng">
                  <a:solidFill>
                    <a:schemeClr val="tx1"/>
                  </a:solidFill>
                  <a:prstDash val="solid"/>
                  <a:bevel/>
                  <a:headEnd type="none" w="med" len="med"/>
                  <a:tailEnd type="none" w="med" len="med"/>
                </a:ln>
              </p:spPr>
            </p:sp>
            <p:sp>
              <p:nvSpPr>
                <p:cNvPr id="5184" name="Line 64"/>
                <p:cNvSpPr/>
                <p:nvPr/>
              </p:nvSpPr>
              <p:spPr>
                <a:xfrm>
                  <a:off x="862" y="952"/>
                  <a:ext cx="45" cy="0"/>
                </a:xfrm>
                <a:prstGeom prst="line">
                  <a:avLst/>
                </a:prstGeom>
                <a:ln w="9525" cap="flat" cmpd="sng">
                  <a:solidFill>
                    <a:schemeClr val="tx1"/>
                  </a:solidFill>
                  <a:prstDash val="solid"/>
                  <a:bevel/>
                  <a:headEnd type="none" w="med" len="med"/>
                  <a:tailEnd type="none" w="med" len="med"/>
                </a:ln>
              </p:spPr>
            </p:sp>
            <p:sp>
              <p:nvSpPr>
                <p:cNvPr id="5185" name="Line 65"/>
                <p:cNvSpPr/>
                <p:nvPr/>
              </p:nvSpPr>
              <p:spPr>
                <a:xfrm>
                  <a:off x="907" y="680"/>
                  <a:ext cx="272" cy="0"/>
                </a:xfrm>
                <a:prstGeom prst="line">
                  <a:avLst/>
                </a:prstGeom>
                <a:ln w="9525" cap="flat" cmpd="sng">
                  <a:solidFill>
                    <a:schemeClr val="tx1"/>
                  </a:solidFill>
                  <a:prstDash val="solid"/>
                  <a:bevel/>
                  <a:headEnd type="none" w="med" len="med"/>
                  <a:tailEnd type="triangle" w="med" len="med"/>
                </a:ln>
              </p:spPr>
            </p:sp>
            <p:sp>
              <p:nvSpPr>
                <p:cNvPr id="5186" name="Rectangle 66"/>
                <p:cNvSpPr/>
                <p:nvPr/>
              </p:nvSpPr>
              <p:spPr>
                <a:xfrm>
                  <a:off x="1179"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变</a:t>
                  </a:r>
                </a:p>
                <a:p>
                  <a:pPr algn="ctr"/>
                  <a:r>
                    <a:rPr lang="zh-CN" altLang="en-US" dirty="0">
                      <a:latin typeface="Arial" panose="020B0604020202020204" pitchFamily="34" charset="0"/>
                      <a:ea typeface="宋体" panose="02010600030101010101" pitchFamily="2" charset="-122"/>
                    </a:rPr>
                    <a:t>送</a:t>
                  </a:r>
                </a:p>
                <a:p>
                  <a:pPr algn="ctr"/>
                  <a:r>
                    <a:rPr lang="zh-CN" altLang="en-US" dirty="0">
                      <a:latin typeface="Arial" panose="020B0604020202020204" pitchFamily="34" charset="0"/>
                      <a:ea typeface="宋体" panose="02010600030101010101" pitchFamily="2" charset="-122"/>
                    </a:rPr>
                    <a:t>器</a:t>
                  </a:r>
                </a:p>
              </p:txBody>
            </p:sp>
            <p:sp>
              <p:nvSpPr>
                <p:cNvPr id="5187" name="Rectangle 67"/>
                <p:cNvSpPr/>
                <p:nvPr/>
              </p:nvSpPr>
              <p:spPr>
                <a:xfrm>
                  <a:off x="1950"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控</a:t>
                  </a:r>
                </a:p>
                <a:p>
                  <a:pPr algn="ctr"/>
                  <a:r>
                    <a:rPr lang="zh-CN" altLang="en-US" dirty="0">
                      <a:latin typeface="Arial" panose="020B0604020202020204" pitchFamily="34" charset="0"/>
                      <a:ea typeface="宋体" panose="02010600030101010101" pitchFamily="2" charset="-122"/>
                    </a:rPr>
                    <a:t>制</a:t>
                  </a:r>
                </a:p>
                <a:p>
                  <a:pPr algn="ctr"/>
                  <a:r>
                    <a:rPr lang="zh-CN" altLang="en-US" dirty="0">
                      <a:latin typeface="Arial" panose="020B0604020202020204" pitchFamily="34" charset="0"/>
                      <a:ea typeface="宋体" panose="02010600030101010101" pitchFamily="2" charset="-122"/>
                    </a:rPr>
                    <a:t>器</a:t>
                  </a:r>
                </a:p>
              </p:txBody>
            </p:sp>
            <p:sp>
              <p:nvSpPr>
                <p:cNvPr id="5188" name="Rectangle 68"/>
                <p:cNvSpPr/>
                <p:nvPr/>
              </p:nvSpPr>
              <p:spPr>
                <a:xfrm>
                  <a:off x="2721"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执</a:t>
                  </a:r>
                </a:p>
                <a:p>
                  <a:pPr algn="ctr"/>
                  <a:r>
                    <a:rPr lang="zh-CN" altLang="en-US" dirty="0">
                      <a:latin typeface="Arial" panose="020B0604020202020204" pitchFamily="34" charset="0"/>
                      <a:ea typeface="宋体" panose="02010600030101010101" pitchFamily="2" charset="-122"/>
                    </a:rPr>
                    <a:t>行</a:t>
                  </a:r>
                </a:p>
                <a:p>
                  <a:pPr algn="ctr"/>
                  <a:r>
                    <a:rPr lang="zh-CN" altLang="en-US" dirty="0">
                      <a:latin typeface="Arial" panose="020B0604020202020204" pitchFamily="34" charset="0"/>
                      <a:ea typeface="宋体" panose="02010600030101010101" pitchFamily="2" charset="-122"/>
                    </a:rPr>
                    <a:t>器</a:t>
                  </a:r>
                </a:p>
              </p:txBody>
            </p:sp>
            <p:sp>
              <p:nvSpPr>
                <p:cNvPr id="5189" name="Line 69"/>
                <p:cNvSpPr/>
                <p:nvPr/>
              </p:nvSpPr>
              <p:spPr>
                <a:xfrm>
                  <a:off x="1497" y="680"/>
                  <a:ext cx="453" cy="0"/>
                </a:xfrm>
                <a:prstGeom prst="line">
                  <a:avLst/>
                </a:prstGeom>
                <a:ln w="9525" cap="flat" cmpd="sng">
                  <a:solidFill>
                    <a:schemeClr val="tx1"/>
                  </a:solidFill>
                  <a:prstDash val="solid"/>
                  <a:bevel/>
                  <a:headEnd type="none" w="med" len="med"/>
                  <a:tailEnd type="triangle" w="med" len="med"/>
                </a:ln>
              </p:spPr>
            </p:sp>
            <p:sp>
              <p:nvSpPr>
                <p:cNvPr id="5190" name="Line 70"/>
                <p:cNvSpPr/>
                <p:nvPr/>
              </p:nvSpPr>
              <p:spPr>
                <a:xfrm>
                  <a:off x="2268" y="680"/>
                  <a:ext cx="453" cy="0"/>
                </a:xfrm>
                <a:prstGeom prst="line">
                  <a:avLst/>
                </a:prstGeom>
                <a:ln w="9525" cap="flat" cmpd="sng">
                  <a:solidFill>
                    <a:schemeClr val="tx1"/>
                  </a:solidFill>
                  <a:prstDash val="solid"/>
                  <a:bevel/>
                  <a:headEnd type="none" w="med" len="med"/>
                  <a:tailEnd type="triangle" w="med" len="med"/>
                </a:ln>
              </p:spPr>
            </p:sp>
            <p:sp>
              <p:nvSpPr>
                <p:cNvPr id="5191" name="Line 71"/>
                <p:cNvSpPr/>
                <p:nvPr/>
              </p:nvSpPr>
              <p:spPr>
                <a:xfrm>
                  <a:off x="3039" y="680"/>
                  <a:ext cx="544" cy="0"/>
                </a:xfrm>
                <a:prstGeom prst="line">
                  <a:avLst/>
                </a:prstGeom>
                <a:ln w="9525" cap="flat" cmpd="sng">
                  <a:solidFill>
                    <a:schemeClr val="tx1"/>
                  </a:solidFill>
                  <a:prstDash val="solid"/>
                  <a:bevel/>
                  <a:headEnd type="none" w="med" len="med"/>
                  <a:tailEnd type="none" w="med" len="med"/>
                </a:ln>
              </p:spPr>
            </p:sp>
            <p:sp>
              <p:nvSpPr>
                <p:cNvPr id="5192" name="Line 72"/>
                <p:cNvSpPr/>
                <p:nvPr/>
              </p:nvSpPr>
              <p:spPr>
                <a:xfrm>
                  <a:off x="3583" y="680"/>
                  <a:ext cx="0" cy="181"/>
                </a:xfrm>
                <a:prstGeom prst="line">
                  <a:avLst/>
                </a:prstGeom>
                <a:ln w="9525" cap="flat" cmpd="sng">
                  <a:solidFill>
                    <a:schemeClr val="tx1"/>
                  </a:solidFill>
                  <a:prstDash val="solid"/>
                  <a:bevel/>
                  <a:headEnd type="none" w="med" len="med"/>
                  <a:tailEnd type="triangle" w="med" len="med"/>
                </a:ln>
              </p:spPr>
            </p:sp>
            <p:sp>
              <p:nvSpPr>
                <p:cNvPr id="5193" name="Line 73"/>
                <p:cNvSpPr/>
                <p:nvPr/>
              </p:nvSpPr>
              <p:spPr>
                <a:xfrm>
                  <a:off x="635" y="1088"/>
                  <a:ext cx="2812" cy="0"/>
                </a:xfrm>
                <a:prstGeom prst="line">
                  <a:avLst/>
                </a:prstGeom>
                <a:ln w="9525" cap="flat" cmpd="sng">
                  <a:solidFill>
                    <a:schemeClr val="tx1"/>
                  </a:solidFill>
                  <a:prstDash val="solid"/>
                  <a:bevel/>
                  <a:headEnd type="none" w="med" len="med"/>
                  <a:tailEnd type="none" w="med" len="med"/>
                </a:ln>
              </p:spPr>
            </p:sp>
            <p:sp>
              <p:nvSpPr>
                <p:cNvPr id="5194" name="Line 74"/>
                <p:cNvSpPr/>
                <p:nvPr/>
              </p:nvSpPr>
              <p:spPr>
                <a:xfrm>
                  <a:off x="3447" y="997"/>
                  <a:ext cx="0" cy="182"/>
                </a:xfrm>
                <a:prstGeom prst="line">
                  <a:avLst/>
                </a:prstGeom>
                <a:ln w="9525" cap="flat" cmpd="sng">
                  <a:solidFill>
                    <a:schemeClr val="tx1"/>
                  </a:solidFill>
                  <a:prstDash val="solid"/>
                  <a:bevel/>
                  <a:headEnd type="none" w="med" len="med"/>
                  <a:tailEnd type="none" w="med" len="med"/>
                </a:ln>
              </p:spPr>
            </p:sp>
            <p:sp>
              <p:nvSpPr>
                <p:cNvPr id="5195" name="Line 75"/>
                <p:cNvSpPr/>
                <p:nvPr/>
              </p:nvSpPr>
              <p:spPr>
                <a:xfrm>
                  <a:off x="3447" y="997"/>
                  <a:ext cx="272" cy="182"/>
                </a:xfrm>
                <a:prstGeom prst="line">
                  <a:avLst/>
                </a:prstGeom>
                <a:ln w="9525" cap="flat" cmpd="sng">
                  <a:solidFill>
                    <a:schemeClr val="tx1"/>
                  </a:solidFill>
                  <a:prstDash val="solid"/>
                  <a:bevel/>
                  <a:headEnd type="none" w="med" len="med"/>
                  <a:tailEnd type="none" w="med" len="med"/>
                </a:ln>
              </p:spPr>
            </p:sp>
            <p:sp>
              <p:nvSpPr>
                <p:cNvPr id="5196" name="Line 76"/>
                <p:cNvSpPr/>
                <p:nvPr/>
              </p:nvSpPr>
              <p:spPr>
                <a:xfrm flipV="1">
                  <a:off x="3447" y="997"/>
                  <a:ext cx="272" cy="182"/>
                </a:xfrm>
                <a:prstGeom prst="line">
                  <a:avLst/>
                </a:prstGeom>
                <a:ln w="9525" cap="flat" cmpd="sng">
                  <a:solidFill>
                    <a:schemeClr val="tx1"/>
                  </a:solidFill>
                  <a:prstDash val="solid"/>
                  <a:bevel/>
                  <a:headEnd type="none" w="med" len="med"/>
                  <a:tailEnd type="none" w="med" len="med"/>
                </a:ln>
              </p:spPr>
            </p:sp>
            <p:sp>
              <p:nvSpPr>
                <p:cNvPr id="5197" name="Line 77"/>
                <p:cNvSpPr/>
                <p:nvPr/>
              </p:nvSpPr>
              <p:spPr>
                <a:xfrm>
                  <a:off x="3719" y="997"/>
                  <a:ext cx="0" cy="182"/>
                </a:xfrm>
                <a:prstGeom prst="line">
                  <a:avLst/>
                </a:prstGeom>
                <a:ln w="9525" cap="flat" cmpd="sng">
                  <a:solidFill>
                    <a:schemeClr val="tx1"/>
                  </a:solidFill>
                  <a:prstDash val="solid"/>
                  <a:bevel/>
                  <a:headEnd type="none" w="med" len="med"/>
                  <a:tailEnd type="none" w="med" len="med"/>
                </a:ln>
              </p:spPr>
            </p:sp>
            <p:sp>
              <p:nvSpPr>
                <p:cNvPr id="5198" name="Line 78"/>
                <p:cNvSpPr/>
                <p:nvPr/>
              </p:nvSpPr>
              <p:spPr>
                <a:xfrm>
                  <a:off x="3583" y="952"/>
                  <a:ext cx="0" cy="136"/>
                </a:xfrm>
                <a:prstGeom prst="line">
                  <a:avLst/>
                </a:prstGeom>
                <a:ln w="9525" cap="flat" cmpd="sng">
                  <a:solidFill>
                    <a:schemeClr val="tx1"/>
                  </a:solidFill>
                  <a:prstDash val="solid"/>
                  <a:bevel/>
                  <a:headEnd type="none" w="med" len="med"/>
                  <a:tailEnd type="none" w="med" len="med"/>
                </a:ln>
              </p:spPr>
            </p:sp>
            <p:sp>
              <p:nvSpPr>
                <p:cNvPr id="5199" name="Line 79"/>
                <p:cNvSpPr/>
                <p:nvPr/>
              </p:nvSpPr>
              <p:spPr>
                <a:xfrm>
                  <a:off x="3492" y="952"/>
                  <a:ext cx="182" cy="0"/>
                </a:xfrm>
                <a:prstGeom prst="line">
                  <a:avLst/>
                </a:prstGeom>
                <a:ln w="9525" cap="flat" cmpd="sng">
                  <a:solidFill>
                    <a:schemeClr val="tx1"/>
                  </a:solidFill>
                  <a:prstDash val="solid"/>
                  <a:bevel/>
                  <a:headEnd type="none" w="med" len="med"/>
                  <a:tailEnd type="none" w="med" len="med"/>
                </a:ln>
              </p:spPr>
            </p:sp>
            <p:sp>
              <p:nvSpPr>
                <p:cNvPr id="5200" name="未知"/>
                <p:cNvSpPr/>
                <p:nvPr/>
              </p:nvSpPr>
              <p:spPr>
                <a:xfrm>
                  <a:off x="3492" y="861"/>
                  <a:ext cx="182" cy="91"/>
                </a:xfrm>
                <a:custGeom>
                  <a:avLst/>
                  <a:gdLst/>
                  <a:ahLst/>
                  <a:cxnLst>
                    <a:cxn ang="0">
                      <a:pos x="0" y="91"/>
                    </a:cxn>
                    <a:cxn ang="0">
                      <a:pos x="91" y="0"/>
                    </a:cxn>
                    <a:cxn ang="0">
                      <a:pos x="182" y="91"/>
                    </a:cxn>
                  </a:cxnLst>
                  <a:rect l="0" t="0" r="0" b="0"/>
                  <a:pathLst>
                    <a:path w="182" h="91">
                      <a:moveTo>
                        <a:pt x="0" y="91"/>
                      </a:moveTo>
                      <a:cubicBezTo>
                        <a:pt x="30" y="45"/>
                        <a:pt x="61" y="0"/>
                        <a:pt x="91" y="0"/>
                      </a:cubicBezTo>
                      <a:cubicBezTo>
                        <a:pt x="121" y="0"/>
                        <a:pt x="151" y="45"/>
                        <a:pt x="182" y="91"/>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5201" name="Line 81"/>
                <p:cNvSpPr/>
                <p:nvPr/>
              </p:nvSpPr>
              <p:spPr>
                <a:xfrm>
                  <a:off x="3719" y="1088"/>
                  <a:ext cx="363" cy="0"/>
                </a:xfrm>
                <a:prstGeom prst="line">
                  <a:avLst/>
                </a:prstGeom>
                <a:ln w="9525" cap="flat" cmpd="sng">
                  <a:solidFill>
                    <a:schemeClr val="tx1"/>
                  </a:solidFill>
                  <a:prstDash val="solid"/>
                  <a:bevel/>
                  <a:headEnd type="none" w="med" len="med"/>
                  <a:tailEnd type="triangle" w="med" len="med"/>
                </a:ln>
              </p:spPr>
            </p:sp>
            <p:sp>
              <p:nvSpPr>
                <p:cNvPr id="5202" name="Line 82"/>
                <p:cNvSpPr/>
                <p:nvPr/>
              </p:nvSpPr>
              <p:spPr>
                <a:xfrm>
                  <a:off x="45" y="0"/>
                  <a:ext cx="0" cy="362"/>
                </a:xfrm>
                <a:prstGeom prst="line">
                  <a:avLst/>
                </a:prstGeom>
                <a:ln w="9525" cap="flat" cmpd="sng">
                  <a:solidFill>
                    <a:schemeClr val="tx1"/>
                  </a:solidFill>
                  <a:prstDash val="solid"/>
                  <a:bevel/>
                  <a:headEnd type="none" w="med" len="med"/>
                  <a:tailEnd type="triangle" w="med" len="med"/>
                </a:ln>
              </p:spPr>
            </p:sp>
            <p:sp>
              <p:nvSpPr>
                <p:cNvPr id="5203" name="Text Box 83"/>
                <p:cNvSpPr txBox="1"/>
                <p:nvPr/>
              </p:nvSpPr>
              <p:spPr>
                <a:xfrm>
                  <a:off x="3719" y="816"/>
                  <a:ext cx="726" cy="288"/>
                </a:xfrm>
                <a:prstGeom prst="rect">
                  <a:avLst/>
                </a:prstGeom>
                <a:noFill/>
                <a:ln w="9525">
                  <a:noFill/>
                </a:ln>
              </p:spPr>
              <p:txBody>
                <a:bodyPr anchor="t">
                  <a:spAutoFit/>
                </a:bodyPr>
                <a:lstStyle/>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2</a:t>
                  </a:r>
                </a:p>
              </p:txBody>
            </p:sp>
          </p:grpSp>
          <p:sp>
            <p:nvSpPr>
              <p:cNvPr id="5204" name="Text Box 84"/>
              <p:cNvSpPr txBox="1"/>
              <p:nvPr/>
            </p:nvSpPr>
            <p:spPr>
              <a:xfrm>
                <a:off x="1837" y="1316"/>
                <a:ext cx="1587" cy="231"/>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（b）自动控制</a:t>
                </a:r>
              </a:p>
            </p:txBody>
          </p:sp>
        </p:grpSp>
        <p:sp>
          <p:nvSpPr>
            <p:cNvPr id="5205" name="Line 85"/>
            <p:cNvSpPr/>
            <p:nvPr/>
          </p:nvSpPr>
          <p:spPr>
            <a:xfrm>
              <a:off x="4716463" y="3789363"/>
              <a:ext cx="0" cy="360362"/>
            </a:xfrm>
            <a:prstGeom prst="line">
              <a:avLst/>
            </a:prstGeom>
            <a:ln w="9525" cap="flat" cmpd="sng">
              <a:solidFill>
                <a:schemeClr val="tx1"/>
              </a:solidFill>
              <a:prstDash val="solid"/>
              <a:bevel/>
              <a:headEnd type="none" w="med" len="med"/>
              <a:tailEnd type="triangle" w="med" len="med"/>
            </a:ln>
          </p:spPr>
        </p:sp>
        <p:sp>
          <p:nvSpPr>
            <p:cNvPr id="5206" name="Text Box 86"/>
            <p:cNvSpPr txBox="1"/>
            <p:nvPr/>
          </p:nvSpPr>
          <p:spPr>
            <a:xfrm>
              <a:off x="4643438" y="3573463"/>
              <a:ext cx="1296987" cy="366712"/>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给定值</a:t>
              </a:r>
            </a:p>
          </p:txBody>
        </p:sp>
      </p:grpSp>
      <p:sp>
        <p:nvSpPr>
          <p:cNvPr id="5207" name="AutoShape 87"/>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bevel/>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5208" name="Rectangle 88"/>
          <p:cNvSpPr/>
          <p:nvPr/>
        </p:nvSpPr>
        <p:spPr>
          <a:xfrm>
            <a:off x="2771775" y="26035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descr="珠江2"/>
          <p:cNvPicPr>
            <a:picLocks noChangeAspect="1"/>
          </p:cNvPicPr>
          <p:nvPr/>
        </p:nvPicPr>
        <p:blipFill>
          <a:blip r:embed="rId2"/>
          <a:stretch>
            <a:fillRect/>
          </a:stretch>
        </p:blipFill>
        <p:spPr>
          <a:xfrm>
            <a:off x="358775" y="1092200"/>
            <a:ext cx="8569325" cy="5489575"/>
          </a:xfrm>
          <a:prstGeom prst="rect">
            <a:avLst/>
          </a:prstGeom>
          <a:noFill/>
          <a:ln w="9525">
            <a:noFill/>
          </a:ln>
        </p:spPr>
      </p:pic>
      <p:sp>
        <p:nvSpPr>
          <p:cNvPr id="23554" name="Rectangle 6"/>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p>
        </p:txBody>
      </p:sp>
      <p:sp>
        <p:nvSpPr>
          <p:cNvPr id="23555" name="AutoShape 41"/>
          <p:cNvSpPr/>
          <p:nvPr/>
        </p:nvSpPr>
        <p:spPr>
          <a:xfrm>
            <a:off x="1535113"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0.2</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descr="深圳西部电力有限公司#5集控室"/>
          <p:cNvPicPr>
            <a:picLocks noChangeAspect="1"/>
          </p:cNvPicPr>
          <p:nvPr/>
        </p:nvPicPr>
        <p:blipFill>
          <a:blip r:embed="rId2"/>
          <a:stretch>
            <a:fillRect/>
          </a:stretch>
        </p:blipFill>
        <p:spPr>
          <a:xfrm>
            <a:off x="0" y="0"/>
            <a:ext cx="9144000" cy="6858000"/>
          </a:xfrm>
          <a:prstGeom prst="rect">
            <a:avLst/>
          </a:prstGeom>
          <a:noFill/>
          <a:ln w="9525">
            <a:noFill/>
          </a:ln>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25602"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1.3</a:t>
            </a:r>
          </a:p>
        </p:txBody>
      </p:sp>
      <p:sp>
        <p:nvSpPr>
          <p:cNvPr id="25603"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sp>
        <p:nvSpPr>
          <p:cNvPr id="25604" name="矩形 34"/>
          <p:cNvSpPr/>
          <p:nvPr/>
        </p:nvSpPr>
        <p:spPr>
          <a:xfrm>
            <a:off x="628650" y="952500"/>
            <a:ext cx="3817938" cy="522288"/>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1、联络信号</a:t>
            </a:r>
          </a:p>
        </p:txBody>
      </p:sp>
      <p:grpSp>
        <p:nvGrpSpPr>
          <p:cNvPr id="22534" name="组合 1"/>
          <p:cNvGrpSpPr/>
          <p:nvPr/>
        </p:nvGrpSpPr>
        <p:grpSpPr>
          <a:xfrm>
            <a:off x="611188" y="5402263"/>
            <a:ext cx="6589712" cy="469900"/>
            <a:chOff x="639763" y="4749800"/>
            <a:chExt cx="6589712" cy="469900"/>
          </a:xfrm>
        </p:grpSpPr>
        <p:sp>
          <p:nvSpPr>
            <p:cNvPr id="25606" name="矩形 36"/>
            <p:cNvSpPr/>
            <p:nvPr/>
          </p:nvSpPr>
          <p:spPr>
            <a:xfrm>
              <a:off x="639763" y="4759325"/>
              <a:ext cx="1255712" cy="460375"/>
            </a:xfrm>
            <a:prstGeom prst="rect">
              <a:avLst/>
            </a:prstGeom>
            <a:noFill/>
            <a:ln w="9525">
              <a:noFill/>
            </a:ln>
          </p:spPr>
          <p:txBody>
            <a:bodyPr wrap="none" anchor="t">
              <a:spAutoFit/>
            </a:bodyPr>
            <a:lstStyle/>
            <a:p>
              <a:r>
                <a:rPr lang="zh-CN" altLang="en-US" sz="2400" dirty="0">
                  <a:latin typeface="Times New Roman" panose="02020603050405020304" pitchFamily="18" charset="0"/>
                  <a:ea typeface="宋体" panose="02010600030101010101" pitchFamily="2" charset="-122"/>
                </a:rPr>
                <a:t>DDZ-II </a:t>
              </a:r>
            </a:p>
          </p:txBody>
        </p:sp>
        <p:sp>
          <p:nvSpPr>
            <p:cNvPr id="25607" name="Text Box 11"/>
            <p:cNvSpPr txBox="1"/>
            <p:nvPr/>
          </p:nvSpPr>
          <p:spPr>
            <a:xfrm>
              <a:off x="1784350" y="4749800"/>
              <a:ext cx="5445125" cy="461963"/>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0～10mADC    0 ～2VDC  R=200</a:t>
              </a:r>
              <a:r>
                <a:rPr lang="el-GR" altLang="en-US" sz="2400" dirty="0">
                  <a:latin typeface="Times New Roman" panose="02020603050405020304" pitchFamily="18" charset="0"/>
                  <a:ea typeface="宋体" panose="02010600030101010101" pitchFamily="2" charset="-122"/>
                </a:rPr>
                <a:t>Ω</a:t>
              </a:r>
              <a:endParaRPr lang="el-GR" altLang="en-US" sz="2400" dirty="0">
                <a:latin typeface="Times New Roman" panose="02020603050405020304" pitchFamily="18" charset="0"/>
                <a:ea typeface="Times New Roman" panose="02020603050405020304" pitchFamily="18" charset="0"/>
              </a:endParaRPr>
            </a:p>
          </p:txBody>
        </p:sp>
      </p:grpSp>
      <p:grpSp>
        <p:nvGrpSpPr>
          <p:cNvPr id="25608" name="组合 3"/>
          <p:cNvGrpSpPr/>
          <p:nvPr/>
        </p:nvGrpSpPr>
        <p:grpSpPr>
          <a:xfrm>
            <a:off x="457200" y="2173288"/>
            <a:ext cx="8229600" cy="2511425"/>
            <a:chOff x="504825" y="1668541"/>
            <a:chExt cx="8229600" cy="2512189"/>
          </a:xfrm>
        </p:grpSpPr>
        <p:grpSp>
          <p:nvGrpSpPr>
            <p:cNvPr id="25609" name="Group 5"/>
            <p:cNvGrpSpPr/>
            <p:nvPr/>
          </p:nvGrpSpPr>
          <p:grpSpPr>
            <a:xfrm>
              <a:off x="504825" y="1668541"/>
              <a:ext cx="8229600" cy="2512188"/>
              <a:chOff x="0" y="327"/>
              <a:chExt cx="5616" cy="1653"/>
            </a:xfrm>
          </p:grpSpPr>
          <p:sp>
            <p:nvSpPr>
              <p:cNvPr id="25610"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25611" name="Rectangle 7"/>
              <p:cNvSpPr/>
              <p:nvPr/>
            </p:nvSpPr>
            <p:spPr>
              <a:xfrm>
                <a:off x="1743" y="698"/>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调节器</a:t>
                </a:r>
              </a:p>
            </p:txBody>
          </p:sp>
          <p:sp>
            <p:nvSpPr>
              <p:cNvPr id="25612" name="Rectangle 8"/>
              <p:cNvSpPr/>
              <p:nvPr/>
            </p:nvSpPr>
            <p:spPr>
              <a:xfrm>
                <a:off x="2961" y="698"/>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执行器</a:t>
                </a:r>
              </a:p>
            </p:txBody>
          </p:sp>
          <p:sp>
            <p:nvSpPr>
              <p:cNvPr id="25613" name="Rectangle 9"/>
              <p:cNvSpPr/>
              <p:nvPr/>
            </p:nvSpPr>
            <p:spPr>
              <a:xfrm>
                <a:off x="4280" y="698"/>
                <a:ext cx="91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锅炉</a:t>
                </a:r>
              </a:p>
            </p:txBody>
          </p:sp>
          <p:sp>
            <p:nvSpPr>
              <p:cNvPr id="25614" name="Rectangle 10"/>
              <p:cNvSpPr/>
              <p:nvPr/>
            </p:nvSpPr>
            <p:spPr>
              <a:xfrm>
                <a:off x="2961" y="1514"/>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变送器</a:t>
                </a:r>
              </a:p>
            </p:txBody>
          </p:sp>
          <p:sp>
            <p:nvSpPr>
              <p:cNvPr id="25615"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5616"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5617" name="Line 13"/>
              <p:cNvSpPr/>
              <p:nvPr/>
            </p:nvSpPr>
            <p:spPr>
              <a:xfrm>
                <a:off x="1439" y="890"/>
                <a:ext cx="304" cy="0"/>
              </a:xfrm>
              <a:prstGeom prst="line">
                <a:avLst/>
              </a:prstGeom>
              <a:ln w="28575" cap="flat" cmpd="sng">
                <a:solidFill>
                  <a:schemeClr val="tx1"/>
                </a:solidFill>
                <a:prstDash val="solid"/>
                <a:round/>
                <a:headEnd type="none" w="med" len="med"/>
                <a:tailEnd type="triangle" w="med" len="med"/>
              </a:ln>
            </p:spPr>
          </p:sp>
          <p:sp>
            <p:nvSpPr>
              <p:cNvPr id="25618" name="Line 14"/>
              <p:cNvSpPr/>
              <p:nvPr/>
            </p:nvSpPr>
            <p:spPr>
              <a:xfrm>
                <a:off x="3925" y="842"/>
                <a:ext cx="355" cy="0"/>
              </a:xfrm>
              <a:prstGeom prst="line">
                <a:avLst/>
              </a:prstGeom>
              <a:ln w="28575" cap="flat" cmpd="sng">
                <a:solidFill>
                  <a:schemeClr val="tx1"/>
                </a:solidFill>
                <a:prstDash val="solid"/>
                <a:round/>
                <a:headEnd type="none" w="med" len="med"/>
                <a:tailEnd type="triangle" w="med" len="med"/>
              </a:ln>
            </p:spPr>
          </p:sp>
          <p:sp>
            <p:nvSpPr>
              <p:cNvPr id="25619"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5620"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5621" name="Line 17"/>
              <p:cNvSpPr/>
              <p:nvPr/>
            </p:nvSpPr>
            <p:spPr>
              <a:xfrm flipH="1">
                <a:off x="3925" y="1706"/>
                <a:ext cx="1370" cy="0"/>
              </a:xfrm>
              <a:prstGeom prst="line">
                <a:avLst/>
              </a:prstGeom>
              <a:ln w="28575" cap="flat" cmpd="sng">
                <a:solidFill>
                  <a:schemeClr val="tx1"/>
                </a:solidFill>
                <a:prstDash val="solid"/>
                <a:round/>
                <a:headEnd type="none" w="med" len="med"/>
                <a:tailEnd type="triangle" w="med" len="med"/>
              </a:ln>
            </p:spPr>
          </p:sp>
          <p:sp>
            <p:nvSpPr>
              <p:cNvPr id="25622" name="Line 18"/>
              <p:cNvSpPr/>
              <p:nvPr/>
            </p:nvSpPr>
            <p:spPr>
              <a:xfrm flipH="1">
                <a:off x="1337" y="1706"/>
                <a:ext cx="1624" cy="0"/>
              </a:xfrm>
              <a:prstGeom prst="line">
                <a:avLst/>
              </a:prstGeom>
              <a:ln w="28575" cap="flat" cmpd="sng">
                <a:solidFill>
                  <a:schemeClr val="tx1"/>
                </a:solidFill>
                <a:prstDash val="solid"/>
                <a:round/>
                <a:headEnd type="none" w="med" len="med"/>
                <a:tailEnd type="none" w="med" len="med"/>
              </a:ln>
            </p:spPr>
          </p:sp>
          <p:sp>
            <p:nvSpPr>
              <p:cNvPr id="25623"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5624" name="Text Box 25"/>
              <p:cNvSpPr txBox="1"/>
              <p:nvPr/>
            </p:nvSpPr>
            <p:spPr>
              <a:xfrm>
                <a:off x="830" y="327"/>
                <a:ext cx="456"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25625" name="Text Box 26"/>
              <p:cNvSpPr txBox="1"/>
              <p:nvPr/>
            </p:nvSpPr>
            <p:spPr>
              <a:xfrm>
                <a:off x="982" y="1034"/>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25626" name="Text Box 27"/>
              <p:cNvSpPr txBox="1"/>
              <p:nvPr/>
            </p:nvSpPr>
            <p:spPr>
              <a:xfrm>
                <a:off x="1328" y="327"/>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25627" name="Text Box 28"/>
              <p:cNvSpPr txBox="1"/>
              <p:nvPr/>
            </p:nvSpPr>
            <p:spPr>
              <a:xfrm>
                <a:off x="5001" y="327"/>
                <a:ext cx="615" cy="303"/>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液位</a:t>
                </a:r>
              </a:p>
            </p:txBody>
          </p:sp>
          <p:sp>
            <p:nvSpPr>
              <p:cNvPr id="25628"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5629" name="Rectangle 31"/>
              <p:cNvSpPr/>
              <p:nvPr/>
            </p:nvSpPr>
            <p:spPr>
              <a:xfrm>
                <a:off x="1400" y="1738"/>
                <a:ext cx="595" cy="242"/>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电信号</a:t>
                </a:r>
              </a:p>
            </p:txBody>
          </p:sp>
        </p:grpSp>
        <p:sp>
          <p:nvSpPr>
            <p:cNvPr id="25630" name="Line 13"/>
            <p:cNvSpPr/>
            <p:nvPr/>
          </p:nvSpPr>
          <p:spPr>
            <a:xfrm>
              <a:off x="4354390" y="2524175"/>
              <a:ext cx="489439" cy="0"/>
            </a:xfrm>
            <a:prstGeom prst="line">
              <a:avLst/>
            </a:prstGeom>
            <a:ln w="28575" cap="flat" cmpd="sng">
              <a:solidFill>
                <a:schemeClr val="tx1"/>
              </a:solidFill>
              <a:prstDash val="solid"/>
              <a:round/>
              <a:headEnd type="none" w="med" len="med"/>
              <a:tailEnd type="triangle" w="med" len="med"/>
            </a:ln>
          </p:spPr>
        </p:sp>
      </p:grpSp>
      <p:sp>
        <p:nvSpPr>
          <p:cNvPr id="25631" name="Rectangle 31"/>
          <p:cNvSpPr/>
          <p:nvPr/>
        </p:nvSpPr>
        <p:spPr>
          <a:xfrm>
            <a:off x="4184650" y="2298700"/>
            <a:ext cx="871538" cy="36830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电信号</a:t>
            </a:r>
          </a:p>
        </p:txBody>
      </p:sp>
      <p:sp>
        <p:nvSpPr>
          <p:cNvPr id="25632" name="Rectangle 31"/>
          <p:cNvSpPr/>
          <p:nvPr/>
        </p:nvSpPr>
        <p:spPr>
          <a:xfrm>
            <a:off x="2352675" y="2587625"/>
            <a:ext cx="871538" cy="36830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电信号</a:t>
            </a:r>
          </a:p>
        </p:txBody>
      </p:sp>
      <p:sp>
        <p:nvSpPr>
          <p:cNvPr id="25633" name="矩形 35"/>
          <p:cNvSpPr/>
          <p:nvPr/>
        </p:nvSpPr>
        <p:spPr>
          <a:xfrm>
            <a:off x="446088" y="1562100"/>
            <a:ext cx="4379912"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）电动仪表输入、输出信号</a:t>
            </a:r>
          </a:p>
        </p:txBody>
      </p:sp>
      <p:sp>
        <p:nvSpPr>
          <p:cNvPr id="25634" name="Text Box 28"/>
          <p:cNvSpPr txBox="1"/>
          <p:nvPr/>
        </p:nvSpPr>
        <p:spPr>
          <a:xfrm>
            <a:off x="6018213" y="2127250"/>
            <a:ext cx="901700" cy="706438"/>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阀门开度</a:t>
            </a:r>
          </a:p>
        </p:txBody>
      </p:sp>
      <p:sp>
        <p:nvSpPr>
          <p:cNvPr id="25635" name="矩形 35"/>
          <p:cNvSpPr/>
          <p:nvPr/>
        </p:nvSpPr>
        <p:spPr>
          <a:xfrm>
            <a:off x="2195513" y="4813300"/>
            <a:ext cx="4119562"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1-14  </a:t>
            </a:r>
            <a:r>
              <a:rPr lang="zh-CN" altLang="en-US" sz="2400" dirty="0">
                <a:latin typeface="Times New Roman" panose="02020603050405020304" pitchFamily="18" charset="0"/>
                <a:ea typeface="宋体" panose="02010600030101010101" pitchFamily="2" charset="-122"/>
              </a:rPr>
              <a:t>电动仪表联络信号</a:t>
            </a:r>
          </a:p>
        </p:txBody>
      </p:sp>
      <p:sp>
        <p:nvSpPr>
          <p:cNvPr id="3" name="矩形 38"/>
          <p:cNvSpPr/>
          <p:nvPr/>
        </p:nvSpPr>
        <p:spPr>
          <a:xfrm>
            <a:off x="611188" y="6007100"/>
            <a:ext cx="7439025" cy="460375"/>
          </a:xfrm>
          <a:prstGeom prst="rect">
            <a:avLst/>
          </a:prstGeom>
          <a:noFill/>
          <a:ln w="9525">
            <a:noFill/>
          </a:ln>
        </p:spPr>
        <p:txBody>
          <a:bodyPr anchor="t">
            <a:spAutoFit/>
          </a:bodyPr>
          <a:lstStyle/>
          <a:p>
            <a:pP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DDZ-III   </a:t>
            </a:r>
            <a:r>
              <a:rPr lang="en-US" altLang="zh-CN" sz="2400" dirty="0">
                <a:solidFill>
                  <a:srgbClr val="FF0000"/>
                </a:solidFill>
                <a:latin typeface="Times New Roman" panose="02020603050405020304" pitchFamily="18" charset="0"/>
                <a:ea typeface="宋体" panose="02010600030101010101" pitchFamily="2" charset="-122"/>
              </a:rPr>
              <a:t>I:</a:t>
            </a:r>
            <a:r>
              <a:rPr lang="zh-CN" altLang="en-US" sz="2400" dirty="0">
                <a:solidFill>
                  <a:srgbClr val="FF0000"/>
                </a:solidFill>
                <a:latin typeface="Times New Roman" panose="02020603050405020304" pitchFamily="18" charset="0"/>
                <a:ea typeface="宋体" panose="02010600030101010101" pitchFamily="2" charset="-122"/>
              </a:rPr>
              <a:t>4～20mADC   </a:t>
            </a:r>
            <a:r>
              <a:rPr lang="en-US" altLang="zh-CN" sz="2400" dirty="0">
                <a:solidFill>
                  <a:srgbClr val="FF0000"/>
                </a:solidFill>
                <a:latin typeface="Times New Roman" panose="02020603050405020304" pitchFamily="18" charset="0"/>
                <a:ea typeface="宋体" panose="02010600030101010101" pitchFamily="2" charset="-122"/>
              </a:rPr>
              <a:t>V:</a:t>
            </a:r>
            <a:r>
              <a:rPr lang="zh-CN" altLang="en-US" sz="2400" dirty="0">
                <a:solidFill>
                  <a:srgbClr val="FF0000"/>
                </a:solidFill>
                <a:latin typeface="Times New Roman" panose="02020603050405020304" pitchFamily="18" charset="0"/>
                <a:ea typeface="宋体" panose="02010600030101010101" pitchFamily="2" charset="-122"/>
              </a:rPr>
              <a:t> 1 ～5VDC  R=250</a:t>
            </a:r>
            <a:r>
              <a:rPr lang="el-GR" altLang="en-US" sz="2400" dirty="0">
                <a:solidFill>
                  <a:srgbClr val="FF0000"/>
                </a:solidFill>
                <a:latin typeface="Times New Roman" panose="02020603050405020304" pitchFamily="18" charset="0"/>
                <a:ea typeface="宋体" panose="02010600030101010101" pitchFamily="2" charset="-122"/>
              </a:rPr>
              <a:t>Ω</a:t>
            </a:r>
            <a:endParaRPr lang="el-GR" altLang="en-US" sz="24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linds(horizontal)">
                                      <p:cBhvr>
                                        <p:cTn id="7" dur="500"/>
                                        <p:tgtEl>
                                          <p:spTgt spid="225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1.3</a:t>
            </a:r>
          </a:p>
        </p:txBody>
      </p:sp>
      <p:sp>
        <p:nvSpPr>
          <p:cNvPr id="26626"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grpSp>
        <p:nvGrpSpPr>
          <p:cNvPr id="26627" name="组合 3"/>
          <p:cNvGrpSpPr/>
          <p:nvPr/>
        </p:nvGrpSpPr>
        <p:grpSpPr>
          <a:xfrm>
            <a:off x="457200" y="1549400"/>
            <a:ext cx="8229600" cy="2992438"/>
            <a:chOff x="504825" y="1171575"/>
            <a:chExt cx="8229600" cy="2992438"/>
          </a:xfrm>
        </p:grpSpPr>
        <p:grpSp>
          <p:nvGrpSpPr>
            <p:cNvPr id="26628" name="Group 5"/>
            <p:cNvGrpSpPr/>
            <p:nvPr/>
          </p:nvGrpSpPr>
          <p:grpSpPr>
            <a:xfrm>
              <a:off x="504825" y="1171575"/>
              <a:ext cx="8229600" cy="2992438"/>
              <a:chOff x="0" y="0"/>
              <a:chExt cx="5616" cy="1969"/>
            </a:xfrm>
          </p:grpSpPr>
          <p:sp>
            <p:nvSpPr>
              <p:cNvPr id="26629"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26630" name="Rectangle 7"/>
              <p:cNvSpPr/>
              <p:nvPr/>
            </p:nvSpPr>
            <p:spPr>
              <a:xfrm>
                <a:off x="1743" y="698"/>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调节器</a:t>
                </a:r>
              </a:p>
            </p:txBody>
          </p:sp>
          <p:sp>
            <p:nvSpPr>
              <p:cNvPr id="26631" name="Rectangle 8"/>
              <p:cNvSpPr/>
              <p:nvPr/>
            </p:nvSpPr>
            <p:spPr>
              <a:xfrm>
                <a:off x="2961" y="698"/>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气动执行器</a:t>
                </a:r>
              </a:p>
            </p:txBody>
          </p:sp>
          <p:sp>
            <p:nvSpPr>
              <p:cNvPr id="26632" name="Rectangle 9"/>
              <p:cNvSpPr/>
              <p:nvPr/>
            </p:nvSpPr>
            <p:spPr>
              <a:xfrm>
                <a:off x="4280" y="698"/>
                <a:ext cx="91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锅炉</a:t>
                </a:r>
              </a:p>
            </p:txBody>
          </p:sp>
          <p:sp>
            <p:nvSpPr>
              <p:cNvPr id="26633" name="Rectangle 10"/>
              <p:cNvSpPr/>
              <p:nvPr/>
            </p:nvSpPr>
            <p:spPr>
              <a:xfrm>
                <a:off x="2961" y="1514"/>
                <a:ext cx="964"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0000FF"/>
                    </a:solidFill>
                    <a:latin typeface="Times New Roman" panose="02020603050405020304" pitchFamily="18" charset="0"/>
                    <a:ea typeface="宋体" panose="02010600030101010101" pitchFamily="2" charset="-122"/>
                  </a:rPr>
                  <a:t>变送器</a:t>
                </a:r>
              </a:p>
            </p:txBody>
          </p:sp>
          <p:sp>
            <p:nvSpPr>
              <p:cNvPr id="26634"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6635"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6636" name="Line 13"/>
              <p:cNvSpPr/>
              <p:nvPr/>
            </p:nvSpPr>
            <p:spPr>
              <a:xfrm>
                <a:off x="1439" y="890"/>
                <a:ext cx="304" cy="0"/>
              </a:xfrm>
              <a:prstGeom prst="line">
                <a:avLst/>
              </a:prstGeom>
              <a:ln w="28575" cap="flat" cmpd="sng">
                <a:solidFill>
                  <a:schemeClr val="tx1"/>
                </a:solidFill>
                <a:prstDash val="solid"/>
                <a:round/>
                <a:headEnd type="none" w="med" len="med"/>
                <a:tailEnd type="triangle" w="med" len="med"/>
              </a:ln>
            </p:spPr>
          </p:sp>
          <p:sp>
            <p:nvSpPr>
              <p:cNvPr id="26637" name="Line 14"/>
              <p:cNvSpPr/>
              <p:nvPr/>
            </p:nvSpPr>
            <p:spPr>
              <a:xfrm>
                <a:off x="3925" y="842"/>
                <a:ext cx="355" cy="0"/>
              </a:xfrm>
              <a:prstGeom prst="line">
                <a:avLst/>
              </a:prstGeom>
              <a:ln w="28575" cap="flat" cmpd="sng">
                <a:solidFill>
                  <a:schemeClr val="tx1"/>
                </a:solidFill>
                <a:prstDash val="solid"/>
                <a:round/>
                <a:headEnd type="none" w="med" len="med"/>
                <a:tailEnd type="triangle" w="med" len="med"/>
              </a:ln>
            </p:spPr>
          </p:sp>
          <p:sp>
            <p:nvSpPr>
              <p:cNvPr id="26638"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6639"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6640" name="Line 17"/>
              <p:cNvSpPr/>
              <p:nvPr/>
            </p:nvSpPr>
            <p:spPr>
              <a:xfrm flipH="1">
                <a:off x="3925" y="1706"/>
                <a:ext cx="1370" cy="0"/>
              </a:xfrm>
              <a:prstGeom prst="line">
                <a:avLst/>
              </a:prstGeom>
              <a:ln w="28575" cap="flat" cmpd="sng">
                <a:solidFill>
                  <a:schemeClr val="tx1"/>
                </a:solidFill>
                <a:prstDash val="solid"/>
                <a:round/>
                <a:headEnd type="none" w="med" len="med"/>
                <a:tailEnd type="triangle" w="med" len="med"/>
              </a:ln>
            </p:spPr>
          </p:sp>
          <p:sp>
            <p:nvSpPr>
              <p:cNvPr id="26641" name="Line 18"/>
              <p:cNvSpPr/>
              <p:nvPr/>
            </p:nvSpPr>
            <p:spPr>
              <a:xfrm flipH="1">
                <a:off x="1337" y="1706"/>
                <a:ext cx="1624" cy="0"/>
              </a:xfrm>
              <a:prstGeom prst="line">
                <a:avLst/>
              </a:prstGeom>
              <a:ln w="28575" cap="flat" cmpd="sng">
                <a:solidFill>
                  <a:schemeClr val="tx1"/>
                </a:solidFill>
                <a:prstDash val="solid"/>
                <a:round/>
                <a:headEnd type="none" w="med" len="med"/>
                <a:tailEnd type="none" w="med" len="med"/>
              </a:ln>
            </p:spPr>
          </p:sp>
          <p:sp>
            <p:nvSpPr>
              <p:cNvPr id="26642"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6643" name="Rectangle 20"/>
              <p:cNvSpPr/>
              <p:nvPr/>
            </p:nvSpPr>
            <p:spPr>
              <a:xfrm>
                <a:off x="2352" y="74"/>
                <a:ext cx="863" cy="336"/>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电气转换</a:t>
                </a:r>
              </a:p>
            </p:txBody>
          </p:sp>
          <p:sp>
            <p:nvSpPr>
              <p:cNvPr id="26644" name="Line 21"/>
              <p:cNvSpPr/>
              <p:nvPr/>
            </p:nvSpPr>
            <p:spPr>
              <a:xfrm flipH="1" flipV="1">
                <a:off x="2048" y="266"/>
                <a:ext cx="0" cy="432"/>
              </a:xfrm>
              <a:prstGeom prst="line">
                <a:avLst/>
              </a:prstGeom>
              <a:ln w="28575" cap="flat" cmpd="sng">
                <a:solidFill>
                  <a:schemeClr val="tx1"/>
                </a:solidFill>
                <a:prstDash val="solid"/>
                <a:round/>
                <a:headEnd type="none" w="med" len="med"/>
                <a:tailEnd type="none" w="med" len="med"/>
              </a:ln>
            </p:spPr>
          </p:sp>
          <p:sp>
            <p:nvSpPr>
              <p:cNvPr id="26645" name="Line 22"/>
              <p:cNvSpPr/>
              <p:nvPr/>
            </p:nvSpPr>
            <p:spPr>
              <a:xfrm>
                <a:off x="3215" y="266"/>
                <a:ext cx="253" cy="0"/>
              </a:xfrm>
              <a:prstGeom prst="line">
                <a:avLst/>
              </a:prstGeom>
              <a:ln w="28575" cap="flat" cmpd="sng">
                <a:solidFill>
                  <a:schemeClr val="tx1"/>
                </a:solidFill>
                <a:prstDash val="solid"/>
                <a:round/>
                <a:headEnd type="none" w="med" len="med"/>
                <a:tailEnd type="none" w="med" len="med"/>
              </a:ln>
            </p:spPr>
          </p:sp>
          <p:sp>
            <p:nvSpPr>
              <p:cNvPr id="26646" name="Line 23"/>
              <p:cNvSpPr/>
              <p:nvPr/>
            </p:nvSpPr>
            <p:spPr>
              <a:xfrm>
                <a:off x="2048" y="266"/>
                <a:ext cx="304" cy="0"/>
              </a:xfrm>
              <a:prstGeom prst="line">
                <a:avLst/>
              </a:prstGeom>
              <a:ln w="28575" cap="flat" cmpd="sng">
                <a:solidFill>
                  <a:schemeClr val="tx1"/>
                </a:solidFill>
                <a:prstDash val="solid"/>
                <a:round/>
                <a:headEnd type="none" w="med" len="med"/>
                <a:tailEnd type="triangle" w="med" len="med"/>
              </a:ln>
            </p:spPr>
          </p:sp>
          <p:sp>
            <p:nvSpPr>
              <p:cNvPr id="26647" name="Line 24"/>
              <p:cNvSpPr/>
              <p:nvPr/>
            </p:nvSpPr>
            <p:spPr>
              <a:xfrm>
                <a:off x="3468" y="266"/>
                <a:ext cx="0" cy="432"/>
              </a:xfrm>
              <a:prstGeom prst="line">
                <a:avLst/>
              </a:prstGeom>
              <a:ln w="28575" cap="flat" cmpd="sng">
                <a:solidFill>
                  <a:schemeClr val="tx1"/>
                </a:solidFill>
                <a:prstDash val="solid"/>
                <a:round/>
                <a:headEnd type="none" w="med" len="med"/>
                <a:tailEnd type="triangle" w="med" len="med"/>
              </a:ln>
            </p:spPr>
          </p:sp>
          <p:sp>
            <p:nvSpPr>
              <p:cNvPr id="26648" name="Text Box 25"/>
              <p:cNvSpPr txBox="1"/>
              <p:nvPr/>
            </p:nvSpPr>
            <p:spPr>
              <a:xfrm>
                <a:off x="881" y="410"/>
                <a:ext cx="456"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26649" name="Text Box 26"/>
              <p:cNvSpPr txBox="1"/>
              <p:nvPr/>
            </p:nvSpPr>
            <p:spPr>
              <a:xfrm>
                <a:off x="982" y="1034"/>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26650" name="Text Box 27"/>
              <p:cNvSpPr txBox="1"/>
              <p:nvPr/>
            </p:nvSpPr>
            <p:spPr>
              <a:xfrm>
                <a:off x="1337" y="410"/>
                <a:ext cx="457"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p>
            </p:txBody>
          </p:sp>
          <p:sp>
            <p:nvSpPr>
              <p:cNvPr id="26651" name="Text Box 28"/>
              <p:cNvSpPr txBox="1"/>
              <p:nvPr/>
            </p:nvSpPr>
            <p:spPr>
              <a:xfrm>
                <a:off x="5001" y="327"/>
                <a:ext cx="615" cy="303"/>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液位</a:t>
                </a:r>
              </a:p>
            </p:txBody>
          </p:sp>
          <p:sp>
            <p:nvSpPr>
              <p:cNvPr id="26652"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6653" name="Rectangle 30"/>
              <p:cNvSpPr/>
              <p:nvPr/>
            </p:nvSpPr>
            <p:spPr>
              <a:xfrm>
                <a:off x="1483" y="1"/>
                <a:ext cx="712" cy="231"/>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电动信号</a:t>
                </a:r>
              </a:p>
            </p:txBody>
          </p:sp>
          <p:sp>
            <p:nvSpPr>
              <p:cNvPr id="26654" name="Rectangle 31"/>
              <p:cNvSpPr/>
              <p:nvPr/>
            </p:nvSpPr>
            <p:spPr>
              <a:xfrm>
                <a:off x="1400" y="1738"/>
                <a:ext cx="711" cy="231"/>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标准信号</a:t>
                </a:r>
              </a:p>
            </p:txBody>
          </p:sp>
          <p:sp>
            <p:nvSpPr>
              <p:cNvPr id="26655" name="Rectangle 32"/>
              <p:cNvSpPr/>
              <p:nvPr/>
            </p:nvSpPr>
            <p:spPr>
              <a:xfrm>
                <a:off x="3311" y="0"/>
                <a:ext cx="711" cy="231"/>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气动信号</a:t>
                </a:r>
              </a:p>
            </p:txBody>
          </p:sp>
        </p:grpSp>
        <p:sp>
          <p:nvSpPr>
            <p:cNvPr id="26656" name="Line 13"/>
            <p:cNvSpPr/>
            <p:nvPr/>
          </p:nvSpPr>
          <p:spPr>
            <a:xfrm>
              <a:off x="4354390" y="2524175"/>
              <a:ext cx="489439" cy="0"/>
            </a:xfrm>
            <a:prstGeom prst="line">
              <a:avLst/>
            </a:prstGeom>
            <a:ln w="28575" cap="flat" cmpd="sng">
              <a:solidFill>
                <a:schemeClr val="tx1"/>
              </a:solidFill>
              <a:prstDash val="solid"/>
              <a:round/>
              <a:headEnd type="none" w="med" len="med"/>
              <a:tailEnd type="triangle" w="med" len="med"/>
            </a:ln>
          </p:spPr>
        </p:sp>
      </p:grpSp>
      <p:sp>
        <p:nvSpPr>
          <p:cNvPr id="20486" name="Text Box 4"/>
          <p:cNvSpPr txBox="1"/>
          <p:nvPr/>
        </p:nvSpPr>
        <p:spPr>
          <a:xfrm>
            <a:off x="484188" y="5254625"/>
            <a:ext cx="5054600" cy="1014413"/>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400" dirty="0">
                <a:solidFill>
                  <a:srgbClr val="FF0000"/>
                </a:solidFill>
                <a:latin typeface="Times New Roman" panose="02020603050405020304" pitchFamily="18" charset="0"/>
                <a:ea typeface="宋体" panose="02010600030101010101" pitchFamily="2" charset="-122"/>
              </a:rPr>
              <a:t>0.2～1.0kg/cm</a:t>
            </a:r>
            <a:r>
              <a:rPr lang="zh-CN" altLang="en-US" sz="2400" baseline="30000" dirty="0">
                <a:solidFill>
                  <a:srgbClr val="FF0000"/>
                </a:solidFill>
                <a:latin typeface="Times New Roman" panose="02020603050405020304" pitchFamily="18" charset="0"/>
                <a:ea typeface="宋体" panose="02010600030101010101" pitchFamily="2" charset="-122"/>
              </a:rPr>
              <a:t>2</a:t>
            </a:r>
            <a:r>
              <a:rPr lang="zh-CN" altLang="en-US" sz="2400" dirty="0">
                <a:solidFill>
                  <a:srgbClr val="FF0000"/>
                </a:solidFill>
                <a:latin typeface="Times New Roman" panose="02020603050405020304" pitchFamily="18" charset="0"/>
                <a:ea typeface="宋体" panose="02010600030101010101" pitchFamily="2" charset="-122"/>
              </a:rPr>
              <a:t> 或 2 0～100kPa。</a:t>
            </a:r>
          </a:p>
          <a:p>
            <a:pPr>
              <a:spcBef>
                <a:spcPct val="50000"/>
              </a:spcBef>
            </a:pPr>
            <a:r>
              <a:rPr lang="zh-CN" altLang="en-US" sz="2400" dirty="0">
                <a:latin typeface="Times New Roman" panose="02020603050405020304" pitchFamily="18" charset="0"/>
                <a:ea typeface="宋体" panose="02010600030101010101" pitchFamily="2" charset="-122"/>
              </a:rPr>
              <a:t>对应电流信号</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20mADC</a:t>
            </a:r>
            <a:r>
              <a:rPr lang="zh-CN" altLang="en-US" sz="2400" dirty="0">
                <a:latin typeface="Times New Roman" panose="02020603050405020304" pitchFamily="18" charset="0"/>
                <a:ea typeface="宋体" panose="02010600030101010101" pitchFamily="2" charset="-122"/>
              </a:rPr>
              <a:t>。</a:t>
            </a:r>
          </a:p>
        </p:txBody>
      </p:sp>
      <p:sp>
        <p:nvSpPr>
          <p:cNvPr id="26658" name="矩形 35"/>
          <p:cNvSpPr/>
          <p:nvPr/>
        </p:nvSpPr>
        <p:spPr>
          <a:xfrm>
            <a:off x="457200" y="865188"/>
            <a:ext cx="5192713" cy="522287"/>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）气动仪表输入、输出信号</a:t>
            </a:r>
          </a:p>
        </p:txBody>
      </p:sp>
      <p:sp>
        <p:nvSpPr>
          <p:cNvPr id="26659" name="Text Box 28"/>
          <p:cNvSpPr txBox="1"/>
          <p:nvPr/>
        </p:nvSpPr>
        <p:spPr>
          <a:xfrm>
            <a:off x="6191250" y="2066925"/>
            <a:ext cx="901700" cy="706438"/>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阀门开度</a:t>
            </a:r>
          </a:p>
        </p:txBody>
      </p:sp>
      <p:sp>
        <p:nvSpPr>
          <p:cNvPr id="26660" name="矩形 35"/>
          <p:cNvSpPr/>
          <p:nvPr/>
        </p:nvSpPr>
        <p:spPr>
          <a:xfrm>
            <a:off x="2195513" y="4656138"/>
            <a:ext cx="4119562"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1-15  </a:t>
            </a:r>
            <a:r>
              <a:rPr lang="zh-CN" altLang="en-US" sz="2400" dirty="0">
                <a:latin typeface="Times New Roman" panose="02020603050405020304" pitchFamily="18" charset="0"/>
                <a:ea typeface="宋体" panose="02010600030101010101" pitchFamily="2" charset="-122"/>
              </a:rPr>
              <a:t>气动仪表联络信号</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p:nvPr/>
        </p:nvSpPr>
        <p:spPr>
          <a:xfrm>
            <a:off x="611188" y="836613"/>
            <a:ext cx="5473700" cy="519112"/>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、电信号的传输方式</a:t>
            </a:r>
          </a:p>
        </p:txBody>
      </p:sp>
      <p:sp>
        <p:nvSpPr>
          <p:cNvPr id="27650" name="Text Box 39"/>
          <p:cNvSpPr txBox="1"/>
          <p:nvPr/>
        </p:nvSpPr>
        <p:spPr>
          <a:xfrm>
            <a:off x="454025" y="1385888"/>
            <a:ext cx="3316288" cy="522287"/>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）电流信号传输</a:t>
            </a:r>
          </a:p>
        </p:txBody>
      </p:sp>
      <p:sp>
        <p:nvSpPr>
          <p:cNvPr id="27651" name="AutoShape 4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27652" name="AutoShape 4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1.3</a:t>
            </a:r>
          </a:p>
        </p:txBody>
      </p:sp>
      <p:sp>
        <p:nvSpPr>
          <p:cNvPr id="27653" name="Rectangle 4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grpSp>
        <p:nvGrpSpPr>
          <p:cNvPr id="27654" name="组合 32"/>
          <p:cNvGrpSpPr/>
          <p:nvPr/>
        </p:nvGrpSpPr>
        <p:grpSpPr>
          <a:xfrm>
            <a:off x="247650" y="1908175"/>
            <a:ext cx="8583613" cy="1071563"/>
            <a:chOff x="389" y="3004"/>
            <a:chExt cx="13518" cy="1688"/>
          </a:xfrm>
        </p:grpSpPr>
        <p:sp>
          <p:nvSpPr>
            <p:cNvPr id="27655" name="Rectangle 7"/>
            <p:cNvSpPr/>
            <p:nvPr/>
          </p:nvSpPr>
          <p:spPr>
            <a:xfrm>
              <a:off x="4461"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1</a:t>
              </a:r>
            </a:p>
          </p:txBody>
        </p:sp>
        <p:sp>
          <p:nvSpPr>
            <p:cNvPr id="27656" name="Rectangle 7"/>
            <p:cNvSpPr/>
            <p:nvPr/>
          </p:nvSpPr>
          <p:spPr>
            <a:xfrm>
              <a:off x="799"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变送器</a:t>
              </a:r>
            </a:p>
          </p:txBody>
        </p:sp>
        <p:sp>
          <p:nvSpPr>
            <p:cNvPr id="27657" name="Rectangle 7"/>
            <p:cNvSpPr/>
            <p:nvPr/>
          </p:nvSpPr>
          <p:spPr>
            <a:xfrm>
              <a:off x="6773"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2</a:t>
              </a:r>
            </a:p>
          </p:txBody>
        </p:sp>
        <p:sp>
          <p:nvSpPr>
            <p:cNvPr id="27658" name="Rectangle 7"/>
            <p:cNvSpPr/>
            <p:nvPr/>
          </p:nvSpPr>
          <p:spPr>
            <a:xfrm>
              <a:off x="9164"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显示器</a:t>
              </a:r>
            </a:p>
          </p:txBody>
        </p:sp>
        <p:sp>
          <p:nvSpPr>
            <p:cNvPr id="27659" name="Rectangle 7"/>
            <p:cNvSpPr/>
            <p:nvPr/>
          </p:nvSpPr>
          <p:spPr>
            <a:xfrm>
              <a:off x="11502" y="3413"/>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记录仪</a:t>
              </a:r>
            </a:p>
          </p:txBody>
        </p:sp>
        <p:cxnSp>
          <p:nvCxnSpPr>
            <p:cNvPr id="7" name="直接箭头连接符 6"/>
            <p:cNvCxnSpPr/>
            <p:nvPr/>
          </p:nvCxnSpPr>
          <p:spPr>
            <a:xfrm>
              <a:off x="2689" y="3814"/>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352" y="3814"/>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717" y="3832"/>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1054" y="3849"/>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89" y="3867"/>
              <a:ext cx="410" cy="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3392" y="3814"/>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92" y="4672"/>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9" y="387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3839" y="386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69" name="文本框 15"/>
            <p:cNvSpPr txBox="1"/>
            <p:nvPr/>
          </p:nvSpPr>
          <p:spPr>
            <a:xfrm>
              <a:off x="2639" y="3004"/>
              <a:ext cx="1374" cy="58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长距离</a:t>
              </a:r>
            </a:p>
          </p:txBody>
        </p:sp>
      </p:grpSp>
      <p:grpSp>
        <p:nvGrpSpPr>
          <p:cNvPr id="27670" name="组合 31"/>
          <p:cNvGrpSpPr/>
          <p:nvPr/>
        </p:nvGrpSpPr>
        <p:grpSpPr>
          <a:xfrm>
            <a:off x="227013" y="3116263"/>
            <a:ext cx="8583612" cy="1071562"/>
            <a:chOff x="389" y="5253"/>
            <a:chExt cx="13518" cy="1688"/>
          </a:xfrm>
        </p:grpSpPr>
        <p:sp>
          <p:nvSpPr>
            <p:cNvPr id="27671" name="Rectangle 7"/>
            <p:cNvSpPr/>
            <p:nvPr/>
          </p:nvSpPr>
          <p:spPr>
            <a:xfrm>
              <a:off x="4461"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1</a:t>
              </a:r>
            </a:p>
          </p:txBody>
        </p:sp>
        <p:sp>
          <p:nvSpPr>
            <p:cNvPr id="27672" name="Rectangle 7"/>
            <p:cNvSpPr/>
            <p:nvPr/>
          </p:nvSpPr>
          <p:spPr>
            <a:xfrm>
              <a:off x="799"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调节器</a:t>
              </a:r>
            </a:p>
          </p:txBody>
        </p:sp>
        <p:sp>
          <p:nvSpPr>
            <p:cNvPr id="27673" name="Rectangle 7"/>
            <p:cNvSpPr/>
            <p:nvPr/>
          </p:nvSpPr>
          <p:spPr>
            <a:xfrm>
              <a:off x="6773"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2</a:t>
              </a:r>
            </a:p>
          </p:txBody>
        </p:sp>
        <p:sp>
          <p:nvSpPr>
            <p:cNvPr id="27674" name="Rectangle 7"/>
            <p:cNvSpPr/>
            <p:nvPr/>
          </p:nvSpPr>
          <p:spPr>
            <a:xfrm>
              <a:off x="9164"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显示器</a:t>
              </a:r>
            </a:p>
          </p:txBody>
        </p:sp>
        <p:sp>
          <p:nvSpPr>
            <p:cNvPr id="27675" name="Rectangle 7"/>
            <p:cNvSpPr/>
            <p:nvPr/>
          </p:nvSpPr>
          <p:spPr>
            <a:xfrm>
              <a:off x="11502" y="5662"/>
              <a:ext cx="1891" cy="804"/>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0000FF"/>
                  </a:solidFill>
                  <a:latin typeface="Times New Roman" panose="02020603050405020304" pitchFamily="18" charset="0"/>
                  <a:ea typeface="宋体" panose="02010600030101010101" pitchFamily="2" charset="-122"/>
                </a:rPr>
                <a:t>记录仪</a:t>
              </a:r>
            </a:p>
          </p:txBody>
        </p:sp>
        <p:cxnSp>
          <p:nvCxnSpPr>
            <p:cNvPr id="22" name="直接箭头连接符 21"/>
            <p:cNvCxnSpPr/>
            <p:nvPr/>
          </p:nvCxnSpPr>
          <p:spPr>
            <a:xfrm>
              <a:off x="2689" y="6063"/>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352" y="6063"/>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8717" y="6081"/>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1054" y="6098"/>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89" y="6116"/>
              <a:ext cx="410"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3392" y="6063"/>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1" y="6921"/>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89" y="612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839" y="611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85" name="文本框 30"/>
            <p:cNvSpPr txBox="1"/>
            <p:nvPr/>
          </p:nvSpPr>
          <p:spPr>
            <a:xfrm>
              <a:off x="2639" y="5253"/>
              <a:ext cx="1374" cy="58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长距离</a:t>
              </a:r>
            </a:p>
          </p:txBody>
        </p:sp>
      </p:grpSp>
      <p:sp>
        <p:nvSpPr>
          <p:cNvPr id="27686" name="Text Box 39"/>
          <p:cNvSpPr txBox="1"/>
          <p:nvPr/>
        </p:nvSpPr>
        <p:spPr>
          <a:xfrm>
            <a:off x="227013" y="4408488"/>
            <a:ext cx="1970087" cy="460375"/>
          </a:xfrm>
          <a:prstGeom prst="rect">
            <a:avLst/>
          </a:prstGeom>
          <a:noFill/>
          <a:ln w="9525">
            <a:noFill/>
          </a:ln>
        </p:spPr>
        <p:txBody>
          <a:bodyPr anchor="t">
            <a:spAutoFit/>
          </a:bodyPr>
          <a:lstStyle/>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等效模型</a:t>
            </a:r>
          </a:p>
        </p:txBody>
      </p:sp>
      <p:graphicFrame>
        <p:nvGraphicFramePr>
          <p:cNvPr id="27687" name="对象 98"/>
          <p:cNvGraphicFramePr/>
          <p:nvPr/>
        </p:nvGraphicFramePr>
        <p:xfrm>
          <a:off x="2930525" y="4408488"/>
          <a:ext cx="5041900" cy="1730375"/>
        </p:xfrm>
        <a:graphic>
          <a:graphicData uri="http://schemas.openxmlformats.org/presentationml/2006/ole">
            <mc:AlternateContent xmlns:mc="http://schemas.openxmlformats.org/markup-compatibility/2006">
              <mc:Choice xmlns:v="urn:schemas-microsoft-com:vml" Requires="v">
                <p:oleObj spid="_x0000_s8196" r:id="rId3" imgW="5286375" imgH="2076450" progId="Paint.Picture">
                  <p:embed/>
                </p:oleObj>
              </mc:Choice>
              <mc:Fallback>
                <p:oleObj r:id="rId3" imgW="5286375" imgH="2076450" progId="Paint.Picture">
                  <p:embed/>
                  <p:pic>
                    <p:nvPicPr>
                      <p:cNvPr id="0" name="图片 3076"/>
                      <p:cNvPicPr/>
                      <p:nvPr/>
                    </p:nvPicPr>
                    <p:blipFill>
                      <a:blip r:embed="rId4"/>
                      <a:stretch>
                        <a:fillRect/>
                      </a:stretch>
                    </p:blipFill>
                    <p:spPr>
                      <a:xfrm>
                        <a:off x="2930525" y="4408488"/>
                        <a:ext cx="5041900" cy="1730375"/>
                      </a:xfrm>
                      <a:prstGeom prst="rect">
                        <a:avLst/>
                      </a:prstGeom>
                      <a:noFill/>
                      <a:ln w="38100">
                        <a:noFill/>
                        <a:miter/>
                      </a:ln>
                    </p:spPr>
                  </p:pic>
                </p:oleObj>
              </mc:Fallback>
            </mc:AlternateContent>
          </a:graphicData>
        </a:graphic>
      </p:graphicFrame>
      <p:sp>
        <p:nvSpPr>
          <p:cNvPr id="27688" name="文本框 100"/>
          <p:cNvSpPr txBox="1"/>
          <p:nvPr/>
        </p:nvSpPr>
        <p:spPr>
          <a:xfrm>
            <a:off x="1474788" y="5178425"/>
            <a:ext cx="1357312" cy="398463"/>
          </a:xfrm>
          <a:prstGeom prst="rect">
            <a:avLst/>
          </a:prstGeom>
          <a:noFill/>
          <a:ln w="9525">
            <a:noFill/>
          </a:ln>
        </p:spPr>
        <p:txBody>
          <a:bodyPr anchor="t">
            <a:spAutoFit/>
          </a:bodyPr>
          <a:lstStyle/>
          <a:p>
            <a:r>
              <a:rPr lang="zh-CN" altLang="en-US" sz="2000" dirty="0">
                <a:latin typeface="Arial" panose="020B0604020202020204" pitchFamily="34" charset="0"/>
                <a:ea typeface="宋体" panose="02010600030101010101" pitchFamily="2" charset="-122"/>
              </a:rPr>
              <a:t>发送仪表</a:t>
            </a:r>
          </a:p>
        </p:txBody>
      </p:sp>
      <p:sp>
        <p:nvSpPr>
          <p:cNvPr id="27689" name="文本框 101"/>
          <p:cNvSpPr txBox="1"/>
          <p:nvPr/>
        </p:nvSpPr>
        <p:spPr>
          <a:xfrm>
            <a:off x="7715250" y="5178425"/>
            <a:ext cx="1358900" cy="398463"/>
          </a:xfrm>
          <a:prstGeom prst="rect">
            <a:avLst/>
          </a:prstGeom>
          <a:noFill/>
          <a:ln w="9525">
            <a:noFill/>
          </a:ln>
        </p:spPr>
        <p:txBody>
          <a:bodyPr anchor="t">
            <a:spAutoFit/>
          </a:bodyPr>
          <a:lstStyle/>
          <a:p>
            <a:r>
              <a:rPr lang="zh-CN" altLang="en-US" sz="2000" dirty="0">
                <a:latin typeface="Arial" panose="020B0604020202020204" pitchFamily="34" charset="0"/>
                <a:ea typeface="宋体" panose="02010600030101010101" pitchFamily="2" charset="-122"/>
              </a:rPr>
              <a:t>接收仪表</a:t>
            </a:r>
          </a:p>
        </p:txBody>
      </p:sp>
      <p:sp>
        <p:nvSpPr>
          <p:cNvPr id="27690" name="Text Box 38"/>
          <p:cNvSpPr txBox="1"/>
          <p:nvPr/>
        </p:nvSpPr>
        <p:spPr>
          <a:xfrm>
            <a:off x="3733800" y="6138863"/>
            <a:ext cx="388620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 </a:t>
            </a:r>
            <a:r>
              <a:rPr lang="en-US" altLang="zh-CN" sz="2400" dirty="0">
                <a:latin typeface="Times New Roman" panose="02020603050405020304" pitchFamily="18" charset="0"/>
                <a:ea typeface="宋体" panose="02010600030101010101" pitchFamily="2" charset="-122"/>
              </a:rPr>
              <a:t>1-16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串联</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43"/>
          <p:cNvSpPr/>
          <p:nvPr/>
        </p:nvSpPr>
        <p:spPr>
          <a:xfrm>
            <a:off x="13858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1.3</a:t>
            </a:r>
          </a:p>
        </p:txBody>
      </p:sp>
      <p:sp>
        <p:nvSpPr>
          <p:cNvPr id="28674" name="Rectangle 4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sp>
        <p:nvSpPr>
          <p:cNvPr id="2" name="Text Box 40"/>
          <p:cNvSpPr txBox="1">
            <a:spLocks noChangeArrowheads="1"/>
          </p:cNvSpPr>
          <p:nvPr/>
        </p:nvSpPr>
        <p:spPr bwMode="auto">
          <a:xfrm>
            <a:off x="874713" y="873125"/>
            <a:ext cx="7354888" cy="2460625"/>
          </a:xfrm>
          <a:prstGeom prst="rect">
            <a:avLst/>
          </a:prstGeom>
          <a:noFill/>
          <a:ln>
            <a:noFill/>
          </a:ln>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a:ln>
                  <a:noFill/>
                </a:ln>
                <a:solidFill>
                  <a:schemeClr val="accent6"/>
                </a:solidFill>
                <a:effectLst/>
                <a:uLnTx/>
                <a:uFillTx/>
                <a:latin typeface="Arial" panose="020B0604020202020204" pitchFamily="34" charset="0"/>
                <a:ea typeface="宋体" panose="02010600030101010101" pitchFamily="2" charset="-122"/>
                <a:cs typeface="+mn-cs"/>
                <a:sym typeface="+mn-ea"/>
              </a:rPr>
              <a:t>思考：</a:t>
            </a:r>
            <a:endParaRPr kumimoji="0" lang="en-US" altLang="zh-CN" sz="2800" b="1" i="0" u="none" strike="noStrike" kern="1200" cap="none" spc="0" normalizeH="0" baseline="0" noProof="0" dirty="0">
              <a:ln>
                <a:noFill/>
              </a:ln>
              <a:solidFill>
                <a:schemeClr val="accent6"/>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①</a:t>
            </a: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计算电流传输误差</a:t>
            </a: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②</a:t>
            </a: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对发送仪表与接收仪表的要求</a:t>
            </a: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③</a:t>
            </a: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适用场合</a:t>
            </a:r>
          </a:p>
        </p:txBody>
      </p:sp>
      <p:grpSp>
        <p:nvGrpSpPr>
          <p:cNvPr id="28676" name="组合 9"/>
          <p:cNvGrpSpPr/>
          <p:nvPr/>
        </p:nvGrpSpPr>
        <p:grpSpPr>
          <a:xfrm>
            <a:off x="1044575" y="3787775"/>
            <a:ext cx="5708650" cy="2287588"/>
            <a:chOff x="836" y="5572"/>
            <a:chExt cx="8990" cy="3602"/>
          </a:xfrm>
        </p:grpSpPr>
        <p:sp>
          <p:nvSpPr>
            <p:cNvPr id="28677" name="Text Box 5"/>
            <p:cNvSpPr txBox="1"/>
            <p:nvPr/>
          </p:nvSpPr>
          <p:spPr>
            <a:xfrm>
              <a:off x="5516" y="5692"/>
              <a:ext cx="1560" cy="818"/>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sp>
          <p:nvSpPr>
            <p:cNvPr id="28678" name="Rectangle 7"/>
            <p:cNvSpPr/>
            <p:nvPr/>
          </p:nvSpPr>
          <p:spPr>
            <a:xfrm>
              <a:off x="2636" y="7252"/>
              <a:ext cx="240" cy="108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79" name="Rectangle 10"/>
            <p:cNvSpPr/>
            <p:nvPr/>
          </p:nvSpPr>
          <p:spPr>
            <a:xfrm>
              <a:off x="5396" y="6554"/>
              <a:ext cx="922" cy="218"/>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80" name="Rectangle 11"/>
            <p:cNvSpPr/>
            <p:nvPr/>
          </p:nvSpPr>
          <p:spPr>
            <a:xfrm>
              <a:off x="3956" y="6532"/>
              <a:ext cx="960" cy="24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81" name="Oval 12"/>
            <p:cNvSpPr/>
            <p:nvPr/>
          </p:nvSpPr>
          <p:spPr>
            <a:xfrm>
              <a:off x="1316" y="7612"/>
              <a:ext cx="720" cy="720"/>
            </a:xfrm>
            <a:prstGeom prst="ellipse">
              <a:avLst/>
            </a:prstGeom>
            <a:noFill/>
            <a:ln w="381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82" name="Line 13"/>
            <p:cNvSpPr/>
            <p:nvPr/>
          </p:nvSpPr>
          <p:spPr>
            <a:xfrm>
              <a:off x="1676" y="7612"/>
              <a:ext cx="0" cy="720"/>
            </a:xfrm>
            <a:prstGeom prst="line">
              <a:avLst/>
            </a:prstGeom>
            <a:ln w="38100" cap="flat" cmpd="sng">
              <a:solidFill>
                <a:schemeClr val="tx1"/>
              </a:solidFill>
              <a:prstDash val="solid"/>
              <a:round/>
              <a:headEnd type="none" w="med" len="med"/>
              <a:tailEnd type="none" w="med" len="med"/>
            </a:ln>
          </p:spPr>
        </p:sp>
        <p:sp>
          <p:nvSpPr>
            <p:cNvPr id="28683" name="Line 14"/>
            <p:cNvSpPr/>
            <p:nvPr/>
          </p:nvSpPr>
          <p:spPr>
            <a:xfrm flipH="1">
              <a:off x="1676" y="6652"/>
              <a:ext cx="2280" cy="0"/>
            </a:xfrm>
            <a:prstGeom prst="line">
              <a:avLst/>
            </a:prstGeom>
            <a:ln w="38100" cap="flat" cmpd="sng">
              <a:solidFill>
                <a:schemeClr val="tx1"/>
              </a:solidFill>
              <a:prstDash val="solid"/>
              <a:round/>
              <a:headEnd type="none" w="med" len="med"/>
              <a:tailEnd type="none" w="med" len="med"/>
            </a:ln>
          </p:spPr>
        </p:sp>
        <p:sp>
          <p:nvSpPr>
            <p:cNvPr id="28684" name="Line 15"/>
            <p:cNvSpPr/>
            <p:nvPr/>
          </p:nvSpPr>
          <p:spPr>
            <a:xfrm>
              <a:off x="4916" y="6652"/>
              <a:ext cx="480" cy="0"/>
            </a:xfrm>
            <a:prstGeom prst="line">
              <a:avLst/>
            </a:prstGeom>
            <a:ln w="38100" cap="flat" cmpd="sng">
              <a:solidFill>
                <a:schemeClr val="tx1"/>
              </a:solidFill>
              <a:prstDash val="solid"/>
              <a:round/>
              <a:headEnd type="none" w="med" len="med"/>
              <a:tailEnd type="none" w="med" len="med"/>
            </a:ln>
          </p:spPr>
        </p:sp>
        <p:sp>
          <p:nvSpPr>
            <p:cNvPr id="28685" name="Oval 20"/>
            <p:cNvSpPr/>
            <p:nvPr/>
          </p:nvSpPr>
          <p:spPr>
            <a:xfrm>
              <a:off x="6956" y="6652"/>
              <a:ext cx="120" cy="120"/>
            </a:xfrm>
            <a:prstGeom prst="ellipse">
              <a:avLst/>
            </a:prstGeom>
            <a:solidFill>
              <a:schemeClr val="tx2"/>
            </a:solidFill>
            <a:ln w="381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86" name="Oval 21"/>
            <p:cNvSpPr/>
            <p:nvPr/>
          </p:nvSpPr>
          <p:spPr>
            <a:xfrm>
              <a:off x="7288" y="6663"/>
              <a:ext cx="120" cy="120"/>
            </a:xfrm>
            <a:prstGeom prst="ellipse">
              <a:avLst/>
            </a:prstGeom>
            <a:solidFill>
              <a:schemeClr val="tx2"/>
            </a:solidFill>
            <a:ln w="381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87" name="Oval 22"/>
            <p:cNvSpPr/>
            <p:nvPr/>
          </p:nvSpPr>
          <p:spPr>
            <a:xfrm>
              <a:off x="7602" y="6652"/>
              <a:ext cx="120" cy="120"/>
            </a:xfrm>
            <a:prstGeom prst="ellipse">
              <a:avLst/>
            </a:prstGeom>
            <a:solidFill>
              <a:schemeClr val="tx2"/>
            </a:solidFill>
            <a:ln w="381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88" name="Line 24"/>
            <p:cNvSpPr/>
            <p:nvPr/>
          </p:nvSpPr>
          <p:spPr>
            <a:xfrm>
              <a:off x="1676" y="6652"/>
              <a:ext cx="0" cy="960"/>
            </a:xfrm>
            <a:prstGeom prst="line">
              <a:avLst/>
            </a:prstGeom>
            <a:ln w="38100" cap="flat" cmpd="sng">
              <a:solidFill>
                <a:schemeClr val="tx1"/>
              </a:solidFill>
              <a:prstDash val="solid"/>
              <a:round/>
              <a:headEnd type="none" w="med" len="med"/>
              <a:tailEnd type="none" w="med" len="med"/>
            </a:ln>
          </p:spPr>
        </p:sp>
        <p:sp>
          <p:nvSpPr>
            <p:cNvPr id="28689" name="Line 25"/>
            <p:cNvSpPr/>
            <p:nvPr/>
          </p:nvSpPr>
          <p:spPr>
            <a:xfrm>
              <a:off x="2756" y="6652"/>
              <a:ext cx="0" cy="600"/>
            </a:xfrm>
            <a:prstGeom prst="line">
              <a:avLst/>
            </a:prstGeom>
            <a:ln w="38100" cap="flat" cmpd="sng">
              <a:solidFill>
                <a:schemeClr val="tx1"/>
              </a:solidFill>
              <a:prstDash val="solid"/>
              <a:round/>
              <a:headEnd type="none" w="med" len="med"/>
              <a:tailEnd type="none" w="med" len="med"/>
            </a:ln>
          </p:spPr>
        </p:sp>
        <p:sp>
          <p:nvSpPr>
            <p:cNvPr id="28690" name="Line 26"/>
            <p:cNvSpPr/>
            <p:nvPr/>
          </p:nvSpPr>
          <p:spPr>
            <a:xfrm>
              <a:off x="2756" y="8332"/>
              <a:ext cx="0" cy="600"/>
            </a:xfrm>
            <a:prstGeom prst="line">
              <a:avLst/>
            </a:prstGeom>
            <a:ln w="38100" cap="flat" cmpd="sng">
              <a:solidFill>
                <a:schemeClr val="tx1"/>
              </a:solidFill>
              <a:prstDash val="solid"/>
              <a:round/>
              <a:headEnd type="none" w="med" len="med"/>
              <a:tailEnd type="none" w="med" len="med"/>
            </a:ln>
          </p:spPr>
        </p:sp>
        <p:sp>
          <p:nvSpPr>
            <p:cNvPr id="28691" name="Line 27"/>
            <p:cNvSpPr/>
            <p:nvPr/>
          </p:nvSpPr>
          <p:spPr>
            <a:xfrm>
              <a:off x="1676" y="8332"/>
              <a:ext cx="0" cy="600"/>
            </a:xfrm>
            <a:prstGeom prst="line">
              <a:avLst/>
            </a:prstGeom>
            <a:ln w="38100" cap="flat" cmpd="sng">
              <a:solidFill>
                <a:schemeClr val="tx1"/>
              </a:solidFill>
              <a:prstDash val="solid"/>
              <a:round/>
              <a:headEnd type="none" w="med" len="med"/>
              <a:tailEnd type="none" w="med" len="med"/>
            </a:ln>
          </p:spPr>
        </p:sp>
        <p:sp>
          <p:nvSpPr>
            <p:cNvPr id="28692" name="Line 28"/>
            <p:cNvSpPr/>
            <p:nvPr/>
          </p:nvSpPr>
          <p:spPr>
            <a:xfrm>
              <a:off x="1676" y="8932"/>
              <a:ext cx="7966" cy="1"/>
            </a:xfrm>
            <a:prstGeom prst="line">
              <a:avLst/>
            </a:prstGeom>
            <a:ln w="38100" cap="flat" cmpd="sng">
              <a:solidFill>
                <a:schemeClr val="tx1"/>
              </a:solidFill>
              <a:prstDash val="solid"/>
              <a:round/>
              <a:headEnd type="none" w="med" len="med"/>
              <a:tailEnd type="none" w="med" len="med"/>
            </a:ln>
          </p:spPr>
        </p:sp>
        <p:sp>
          <p:nvSpPr>
            <p:cNvPr id="28693" name="Text Box 31"/>
            <p:cNvSpPr txBox="1"/>
            <p:nvPr/>
          </p:nvSpPr>
          <p:spPr>
            <a:xfrm>
              <a:off x="3836" y="5572"/>
              <a:ext cx="1560" cy="818"/>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p>
          </p:txBody>
        </p:sp>
        <p:sp>
          <p:nvSpPr>
            <p:cNvPr id="28694" name="Text Box 32"/>
            <p:cNvSpPr txBox="1"/>
            <p:nvPr/>
          </p:nvSpPr>
          <p:spPr>
            <a:xfrm>
              <a:off x="2036" y="7612"/>
              <a:ext cx="998" cy="822"/>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endParaRPr lang="en-US" altLang="zh-CN" sz="2800" baseline="-25000" dirty="0">
                <a:latin typeface="Times New Roman" panose="02020603050405020304" pitchFamily="18" charset="0"/>
                <a:ea typeface="宋体" panose="02010600030101010101" pitchFamily="2" charset="-122"/>
              </a:endParaRPr>
            </a:p>
          </p:txBody>
        </p:sp>
        <p:sp>
          <p:nvSpPr>
            <p:cNvPr id="28695" name="Text Box 33"/>
            <p:cNvSpPr txBox="1"/>
            <p:nvPr/>
          </p:nvSpPr>
          <p:spPr>
            <a:xfrm>
              <a:off x="836" y="7492"/>
              <a:ext cx="1560" cy="818"/>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8696" name="Rectangle 34"/>
            <p:cNvSpPr/>
            <p:nvPr/>
          </p:nvSpPr>
          <p:spPr>
            <a:xfrm>
              <a:off x="918" y="6012"/>
              <a:ext cx="2880" cy="3162"/>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697" name="Text Box 36"/>
            <p:cNvSpPr txBox="1"/>
            <p:nvPr/>
          </p:nvSpPr>
          <p:spPr>
            <a:xfrm>
              <a:off x="8082" y="5762"/>
              <a:ext cx="1560" cy="818"/>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sp>
          <p:nvSpPr>
            <p:cNvPr id="28698" name="Line 15"/>
            <p:cNvSpPr/>
            <p:nvPr/>
          </p:nvSpPr>
          <p:spPr>
            <a:xfrm>
              <a:off x="6356" y="6663"/>
              <a:ext cx="480" cy="0"/>
            </a:xfrm>
            <a:prstGeom prst="line">
              <a:avLst/>
            </a:prstGeom>
            <a:ln w="38100" cap="flat" cmpd="sng">
              <a:solidFill>
                <a:schemeClr val="tx1"/>
              </a:solidFill>
              <a:prstDash val="solid"/>
              <a:round/>
              <a:headEnd type="none" w="med" len="med"/>
              <a:tailEnd type="none" w="med" len="med"/>
            </a:ln>
          </p:spPr>
        </p:sp>
        <p:sp>
          <p:nvSpPr>
            <p:cNvPr id="28699" name="Rectangle 10"/>
            <p:cNvSpPr/>
            <p:nvPr/>
          </p:nvSpPr>
          <p:spPr>
            <a:xfrm>
              <a:off x="8091" y="6565"/>
              <a:ext cx="922" cy="218"/>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700" name="Line 15"/>
            <p:cNvSpPr/>
            <p:nvPr/>
          </p:nvSpPr>
          <p:spPr>
            <a:xfrm>
              <a:off x="7602" y="6712"/>
              <a:ext cx="480" cy="0"/>
            </a:xfrm>
            <a:prstGeom prst="line">
              <a:avLst/>
            </a:prstGeom>
            <a:ln w="38100" cap="flat" cmpd="sng">
              <a:solidFill>
                <a:schemeClr val="tx1"/>
              </a:solidFill>
              <a:prstDash val="solid"/>
              <a:round/>
              <a:headEnd type="none" w="med" len="med"/>
              <a:tailEnd type="none" w="med" len="med"/>
            </a:ln>
          </p:spPr>
        </p:sp>
        <p:sp>
          <p:nvSpPr>
            <p:cNvPr id="28701" name="Text Box 33"/>
            <p:cNvSpPr txBox="1"/>
            <p:nvPr/>
          </p:nvSpPr>
          <p:spPr>
            <a:xfrm>
              <a:off x="6569" y="6992"/>
              <a:ext cx="1560" cy="822"/>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n</a:t>
              </a:r>
              <a:r>
                <a:rPr lang="en-US" altLang="en-US" sz="2800" dirty="0">
                  <a:latin typeface="Times New Roman" panose="02020603050405020304" pitchFamily="18" charset="0"/>
                  <a:ea typeface="宋体" panose="02010600030101010101" pitchFamily="2" charset="-122"/>
                </a:rPr>
                <a:t>个</a:t>
              </a:r>
            </a:p>
          </p:txBody>
        </p:sp>
        <p:sp>
          <p:nvSpPr>
            <p:cNvPr id="28702" name="Rectangle 34"/>
            <p:cNvSpPr/>
            <p:nvPr/>
          </p:nvSpPr>
          <p:spPr>
            <a:xfrm>
              <a:off x="5156" y="5918"/>
              <a:ext cx="4670" cy="325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8703" name="Line 14"/>
            <p:cNvSpPr/>
            <p:nvPr/>
          </p:nvSpPr>
          <p:spPr>
            <a:xfrm flipH="1" flipV="1">
              <a:off x="9013" y="6663"/>
              <a:ext cx="630" cy="1"/>
            </a:xfrm>
            <a:prstGeom prst="line">
              <a:avLst/>
            </a:prstGeom>
            <a:ln w="38100" cap="flat" cmpd="sng">
              <a:solidFill>
                <a:schemeClr val="tx1"/>
              </a:solidFill>
              <a:prstDash val="solid"/>
              <a:round/>
              <a:headEnd type="none" w="med" len="med"/>
              <a:tailEnd type="none" w="med" len="med"/>
            </a:ln>
          </p:spPr>
        </p:sp>
        <p:sp>
          <p:nvSpPr>
            <p:cNvPr id="28704" name="Line 24"/>
            <p:cNvSpPr/>
            <p:nvPr/>
          </p:nvSpPr>
          <p:spPr>
            <a:xfrm>
              <a:off x="9643" y="6664"/>
              <a:ext cx="1" cy="2267"/>
            </a:xfrm>
            <a:prstGeom prst="line">
              <a:avLst/>
            </a:prstGeom>
            <a:ln w="38100" cap="flat" cmpd="sng">
              <a:solidFill>
                <a:schemeClr val="tx1"/>
              </a:solidFill>
              <a:prstDash val="solid"/>
              <a:round/>
              <a:headEnd type="none" w="med" len="med"/>
              <a:tailEnd type="none" w="med" len="med"/>
            </a:ln>
          </p:spPr>
        </p:sp>
      </p:grpSp>
      <p:graphicFrame>
        <p:nvGraphicFramePr>
          <p:cNvPr id="28705" name="对象 2">
            <a:hlinkClick r:id="" action="ppaction://ole?verb=0"/>
          </p:cNvPr>
          <p:cNvGraphicFramePr>
            <a:graphicFrameLocks noChangeAspect="1"/>
          </p:cNvGraphicFramePr>
          <p:nvPr/>
        </p:nvGraphicFramePr>
        <p:xfrm>
          <a:off x="4445000" y="1319213"/>
          <a:ext cx="1797050" cy="741362"/>
        </p:xfrm>
        <a:graphic>
          <a:graphicData uri="http://schemas.openxmlformats.org/presentationml/2006/ole">
            <mc:AlternateContent xmlns:mc="http://schemas.openxmlformats.org/markup-compatibility/2006">
              <mc:Choice xmlns:v="urn:schemas-microsoft-com:vml" Requires="v">
                <p:oleObj spid="_x0000_s9220" r:id="rId3" imgW="952500" imgH="393700" progId="Equation.KSEE3">
                  <p:embed/>
                </p:oleObj>
              </mc:Choice>
              <mc:Fallback>
                <p:oleObj r:id="rId3" imgW="952500" imgH="393700" progId="Equation.KSEE3">
                  <p:embed/>
                  <p:pic>
                    <p:nvPicPr>
                      <p:cNvPr id="0" name="图片 3077"/>
                      <p:cNvPicPr/>
                      <p:nvPr/>
                    </p:nvPicPr>
                    <p:blipFill>
                      <a:blip r:embed="rId4"/>
                      <a:stretch>
                        <a:fillRect/>
                      </a:stretch>
                    </p:blipFill>
                    <p:spPr>
                      <a:xfrm>
                        <a:off x="4445000" y="1319213"/>
                        <a:ext cx="1797050" cy="741362"/>
                      </a:xfrm>
                      <a:prstGeom prst="rect">
                        <a:avLst/>
                      </a:prstGeom>
                      <a:noFill/>
                      <a:ln w="38100">
                        <a:noFill/>
                        <a:miter/>
                      </a:ln>
                    </p:spPr>
                  </p:pic>
                </p:oleObj>
              </mc:Fallback>
            </mc:AlternateContent>
          </a:graphicData>
        </a:graphic>
      </p:graphicFrame>
      <p:sp>
        <p:nvSpPr>
          <p:cNvPr id="28706" name="文本框 2"/>
          <p:cNvSpPr txBox="1"/>
          <p:nvPr/>
        </p:nvSpPr>
        <p:spPr>
          <a:xfrm>
            <a:off x="1460500" y="3540125"/>
            <a:ext cx="1101725" cy="3683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发送仪表</a:t>
            </a:r>
            <a:endParaRPr lang="zh-CN" altLang="en-US">
              <a:latin typeface="Arial" panose="020B0604020202020204" pitchFamily="34" charset="0"/>
              <a:ea typeface="宋体" panose="02010600030101010101" pitchFamily="2" charset="-122"/>
            </a:endParaRPr>
          </a:p>
        </p:txBody>
      </p:sp>
      <p:sp>
        <p:nvSpPr>
          <p:cNvPr id="28707" name="文本框 3"/>
          <p:cNvSpPr txBox="1"/>
          <p:nvPr/>
        </p:nvSpPr>
        <p:spPr>
          <a:xfrm>
            <a:off x="4827588" y="3495675"/>
            <a:ext cx="1103312" cy="3683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接收仪表</a:t>
            </a:r>
            <a:endParaRPr lang="zh-CN" altLang="en-US">
              <a:latin typeface="Arial" panose="020B0604020202020204" pitchFamily="34" charset="0"/>
              <a:ea typeface="宋体" panose="02010600030101010101" pitchFamily="2" charset="-122"/>
            </a:endParaRPr>
          </a:p>
        </p:txBody>
      </p:sp>
      <p:cxnSp>
        <p:nvCxnSpPr>
          <p:cNvPr id="5" name="直接箭头连接符 4"/>
          <p:cNvCxnSpPr/>
          <p:nvPr/>
        </p:nvCxnSpPr>
        <p:spPr>
          <a:xfrm>
            <a:off x="2439988" y="4565650"/>
            <a:ext cx="0" cy="584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709" name="Text Box 33"/>
          <p:cNvSpPr txBox="1"/>
          <p:nvPr/>
        </p:nvSpPr>
        <p:spPr>
          <a:xfrm>
            <a:off x="2503488" y="4598988"/>
            <a:ext cx="522287" cy="522287"/>
          </a:xfrm>
          <a:prstGeom prst="rect">
            <a:avLst/>
          </a:prstGeom>
          <a:noFill/>
          <a:ln w="9525">
            <a:noFill/>
          </a:ln>
        </p:spPr>
        <p:txBody>
          <a:bodyPr wrap="square"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p:nvPr/>
        </p:nvSpPr>
        <p:spPr>
          <a:xfrm>
            <a:off x="0" y="2871788"/>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29698" name="对象 23554"/>
          <p:cNvGraphicFramePr>
            <a:graphicFrameLocks noChangeAspect="1"/>
          </p:cNvGraphicFramePr>
          <p:nvPr/>
        </p:nvGraphicFramePr>
        <p:xfrm>
          <a:off x="900113" y="1368425"/>
          <a:ext cx="5870575" cy="2622550"/>
        </p:xfrm>
        <a:graphic>
          <a:graphicData uri="http://schemas.openxmlformats.org/presentationml/2006/ole">
            <mc:AlternateContent xmlns:mc="http://schemas.openxmlformats.org/markup-compatibility/2006">
              <mc:Choice xmlns:v="urn:schemas-microsoft-com:vml" Requires="v">
                <p:oleObj spid="_x0000_s10244" r:id="rId3" imgW="2387600" imgH="1066800" progId="Equation.DSMT4">
                  <p:embed/>
                </p:oleObj>
              </mc:Choice>
              <mc:Fallback>
                <p:oleObj r:id="rId3" imgW="2387600" imgH="1066800" progId="Equation.DSMT4">
                  <p:embed/>
                  <p:pic>
                    <p:nvPicPr>
                      <p:cNvPr id="0" name="图片 3078"/>
                      <p:cNvPicPr/>
                      <p:nvPr/>
                    </p:nvPicPr>
                    <p:blipFill>
                      <a:blip r:embed="rId4"/>
                      <a:stretch>
                        <a:fillRect/>
                      </a:stretch>
                    </p:blipFill>
                    <p:spPr>
                      <a:xfrm>
                        <a:off x="900113" y="1368425"/>
                        <a:ext cx="5870575" cy="2622550"/>
                      </a:xfrm>
                      <a:prstGeom prst="rect">
                        <a:avLst/>
                      </a:prstGeom>
                      <a:noFill/>
                      <a:ln w="38100">
                        <a:noFill/>
                        <a:miter/>
                      </a:ln>
                    </p:spPr>
                  </p:pic>
                </p:oleObj>
              </mc:Fallback>
            </mc:AlternateContent>
          </a:graphicData>
        </a:graphic>
      </p:graphicFrame>
      <p:sp>
        <p:nvSpPr>
          <p:cNvPr id="29699" name="Text Box 4"/>
          <p:cNvSpPr txBox="1"/>
          <p:nvPr/>
        </p:nvSpPr>
        <p:spPr>
          <a:xfrm>
            <a:off x="684213" y="4365625"/>
            <a:ext cx="6840537" cy="519113"/>
          </a:xfrm>
          <a:prstGeom prst="rect">
            <a:avLst/>
          </a:prstGeom>
          <a:noFill/>
          <a:ln w="9525">
            <a:noFill/>
          </a:ln>
        </p:spPr>
        <p:txBody>
          <a:bodyPr anchor="t">
            <a:spAutoFit/>
          </a:bodyPr>
          <a:lstStyle/>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对发送仪表要求：</a:t>
            </a:r>
            <a:r>
              <a:rPr lang="zh-CN" altLang="en-US" sz="2400" dirty="0">
                <a:latin typeface="Times New Roman" panose="02020603050405020304" pitchFamily="18" charset="0"/>
                <a:ea typeface="宋体" panose="02010600030101010101" pitchFamily="2" charset="-122"/>
              </a:rPr>
              <a:t>恒流源特性。</a:t>
            </a:r>
          </a:p>
        </p:txBody>
      </p:sp>
      <p:sp>
        <p:nvSpPr>
          <p:cNvPr id="29700" name="Rectangle 5"/>
          <p:cNvSpPr/>
          <p:nvPr/>
        </p:nvSpPr>
        <p:spPr>
          <a:xfrm>
            <a:off x="900113" y="908050"/>
            <a:ext cx="2921000" cy="460375"/>
          </a:xfrm>
          <a:prstGeom prst="rect">
            <a:avLst/>
          </a:prstGeom>
          <a:noFill/>
          <a:ln w="9525">
            <a:noFill/>
          </a:ln>
        </p:spPr>
        <p:txBody>
          <a:bodyPr wrap="square" anchor="t">
            <a:spAutoFit/>
          </a:bodyPr>
          <a:lstStyle/>
          <a:p>
            <a:r>
              <a:rPr lang="zh-CN" altLang="en-US" sz="2400" dirty="0">
                <a:solidFill>
                  <a:srgbClr val="0000FF"/>
                </a:solidFill>
                <a:latin typeface="Times New Roman" panose="02020603050405020304" pitchFamily="18" charset="0"/>
                <a:ea typeface="宋体" panose="02010600030101010101" pitchFamily="2" charset="-122"/>
              </a:rPr>
              <a:t>电流传输误差</a:t>
            </a:r>
          </a:p>
        </p:txBody>
      </p:sp>
      <p:sp>
        <p:nvSpPr>
          <p:cNvPr id="29701" name="Rectangle 6"/>
          <p:cNvSpPr/>
          <p:nvPr/>
        </p:nvSpPr>
        <p:spPr>
          <a:xfrm>
            <a:off x="684213" y="5084763"/>
            <a:ext cx="7848600" cy="519112"/>
          </a:xfrm>
          <a:prstGeom prst="rect">
            <a:avLst/>
          </a:prstGeom>
          <a:noFill/>
          <a:ln w="9525">
            <a:noFill/>
          </a:ln>
        </p:spPr>
        <p:txBody>
          <a:bodyPr anchor="t">
            <a:spAutoFit/>
          </a:bodyPr>
          <a:lstStyle/>
          <a:p>
            <a:r>
              <a:rPr lang="zh-CN" altLang="en-US" sz="2800" dirty="0">
                <a:solidFill>
                  <a:srgbClr val="0000FF"/>
                </a:solidFill>
                <a:latin typeface="Times New Roman" panose="02020603050405020304" pitchFamily="18" charset="0"/>
                <a:ea typeface="宋体" panose="02010600030101010101" pitchFamily="2" charset="-122"/>
              </a:rPr>
              <a:t>对接收仪表的要求：</a:t>
            </a:r>
            <a:r>
              <a:rPr lang="zh-CN" altLang="en-US" sz="2400" dirty="0">
                <a:latin typeface="Times New Roman" panose="02020603050405020304" pitchFamily="18" charset="0"/>
                <a:ea typeface="宋体" panose="02010600030101010101" pitchFamily="2" charset="-122"/>
              </a:rPr>
              <a:t>串联且输入电阻尽量小。</a:t>
            </a:r>
          </a:p>
        </p:txBody>
      </p:sp>
      <p:sp>
        <p:nvSpPr>
          <p:cNvPr id="29702" name="Rectangle 7"/>
          <p:cNvSpPr/>
          <p:nvPr/>
        </p:nvSpPr>
        <p:spPr>
          <a:xfrm>
            <a:off x="684213" y="5805488"/>
            <a:ext cx="8064500" cy="892175"/>
          </a:xfrm>
          <a:prstGeom prst="rect">
            <a:avLst/>
          </a:prstGeom>
          <a:noFill/>
          <a:ln w="9525">
            <a:noFill/>
          </a:ln>
        </p:spPr>
        <p:txBody>
          <a:bodyPr anchor="t">
            <a:spAutoFit/>
          </a:bodyPr>
          <a:lstStyle/>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适用场合：</a:t>
            </a:r>
            <a:r>
              <a:rPr lang="zh-CN" altLang="en-US" sz="2400" dirty="0">
                <a:latin typeface="Times New Roman" panose="02020603050405020304" pitchFamily="18" charset="0"/>
                <a:ea typeface="宋体" panose="02010600030101010101" pitchFamily="2" charset="-122"/>
              </a:rPr>
              <a:t>仪表间远（近）距离传输。变送器到调节器，调节器到执行器之间传输。</a:t>
            </a:r>
          </a:p>
        </p:txBody>
      </p:sp>
      <p:sp>
        <p:nvSpPr>
          <p:cNvPr id="29703" name="AutoShape 8"/>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29704" name="AutoShape 9"/>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0.3</a:t>
            </a:r>
          </a:p>
        </p:txBody>
      </p:sp>
      <p:sp>
        <p:nvSpPr>
          <p:cNvPr id="29705" name="Rectangle 10"/>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p:nvPr/>
        </p:nvSpPr>
        <p:spPr>
          <a:xfrm>
            <a:off x="250825" y="981075"/>
            <a:ext cx="4751388" cy="519113"/>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）仪表间传输电压信号</a:t>
            </a:r>
          </a:p>
        </p:txBody>
      </p:sp>
      <p:sp>
        <p:nvSpPr>
          <p:cNvPr id="30722" name="Text Box 3"/>
          <p:cNvSpPr txBox="1"/>
          <p:nvPr/>
        </p:nvSpPr>
        <p:spPr>
          <a:xfrm>
            <a:off x="4211638" y="5805488"/>
            <a:ext cx="403860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1-17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并联</a:t>
            </a:r>
          </a:p>
        </p:txBody>
      </p:sp>
      <p:grpSp>
        <p:nvGrpSpPr>
          <p:cNvPr id="30723" name="Group 4"/>
          <p:cNvGrpSpPr/>
          <p:nvPr/>
        </p:nvGrpSpPr>
        <p:grpSpPr>
          <a:xfrm>
            <a:off x="4067175" y="1412875"/>
            <a:ext cx="4267200" cy="4183063"/>
            <a:chOff x="0" y="0"/>
            <a:chExt cx="2688" cy="2635"/>
          </a:xfrm>
        </p:grpSpPr>
        <p:sp>
          <p:nvSpPr>
            <p:cNvPr id="30724" name="Text Box 5"/>
            <p:cNvSpPr txBox="1"/>
            <p:nvPr/>
          </p:nvSpPr>
          <p:spPr>
            <a:xfrm>
              <a:off x="1134" y="0"/>
              <a:ext cx="932"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p>
          </p:txBody>
        </p:sp>
        <p:sp>
          <p:nvSpPr>
            <p:cNvPr id="30725" name="Rectangle 6"/>
            <p:cNvSpPr/>
            <p:nvPr/>
          </p:nvSpPr>
          <p:spPr>
            <a:xfrm>
              <a:off x="0" y="235"/>
              <a:ext cx="960" cy="1632"/>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26" name="Rectangle 7"/>
            <p:cNvSpPr/>
            <p:nvPr/>
          </p:nvSpPr>
          <p:spPr>
            <a:xfrm>
              <a:off x="1968" y="235"/>
              <a:ext cx="480" cy="105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nvGrpSpPr>
            <p:cNvPr id="30727" name="Group 8"/>
            <p:cNvGrpSpPr/>
            <p:nvPr/>
          </p:nvGrpSpPr>
          <p:grpSpPr>
            <a:xfrm>
              <a:off x="1632" y="427"/>
              <a:ext cx="576" cy="2064"/>
              <a:chOff x="0" y="0"/>
              <a:chExt cx="576" cy="2064"/>
            </a:xfrm>
          </p:grpSpPr>
          <p:sp>
            <p:nvSpPr>
              <p:cNvPr id="30728" name="Rectangle 9"/>
              <p:cNvSpPr/>
              <p:nvPr/>
            </p:nvSpPr>
            <p:spPr>
              <a:xfrm>
                <a:off x="480" y="1392"/>
                <a:ext cx="96" cy="384"/>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29" name="Line 10"/>
              <p:cNvSpPr/>
              <p:nvPr/>
            </p:nvSpPr>
            <p:spPr>
              <a:xfrm>
                <a:off x="192" y="0"/>
                <a:ext cx="0" cy="1248"/>
              </a:xfrm>
              <a:prstGeom prst="line">
                <a:avLst/>
              </a:prstGeom>
              <a:ln w="38100" cap="flat" cmpd="sng">
                <a:solidFill>
                  <a:schemeClr val="tx1"/>
                </a:solidFill>
                <a:prstDash val="solid"/>
                <a:round/>
                <a:headEnd type="none" w="med" len="med"/>
                <a:tailEnd type="none" w="med" len="med"/>
              </a:ln>
            </p:spPr>
          </p:sp>
          <p:sp>
            <p:nvSpPr>
              <p:cNvPr id="30730" name="Line 11"/>
              <p:cNvSpPr/>
              <p:nvPr/>
            </p:nvSpPr>
            <p:spPr>
              <a:xfrm>
                <a:off x="192" y="1248"/>
                <a:ext cx="336" cy="0"/>
              </a:xfrm>
              <a:prstGeom prst="line">
                <a:avLst/>
              </a:prstGeom>
              <a:ln w="38100" cap="flat" cmpd="sng">
                <a:solidFill>
                  <a:schemeClr val="tx1"/>
                </a:solidFill>
                <a:prstDash val="solid"/>
                <a:round/>
                <a:headEnd type="none" w="med" len="med"/>
                <a:tailEnd type="none" w="med" len="med"/>
              </a:ln>
            </p:spPr>
          </p:sp>
          <p:sp>
            <p:nvSpPr>
              <p:cNvPr id="30731" name="Line 12"/>
              <p:cNvSpPr/>
              <p:nvPr/>
            </p:nvSpPr>
            <p:spPr>
              <a:xfrm>
                <a:off x="528" y="1776"/>
                <a:ext cx="0" cy="288"/>
              </a:xfrm>
              <a:prstGeom prst="line">
                <a:avLst/>
              </a:prstGeom>
              <a:ln w="38100" cap="flat" cmpd="sng">
                <a:solidFill>
                  <a:schemeClr val="tx1"/>
                </a:solidFill>
                <a:prstDash val="solid"/>
                <a:round/>
                <a:headEnd type="none" w="med" len="med"/>
                <a:tailEnd type="none" w="med" len="med"/>
              </a:ln>
            </p:spPr>
          </p:sp>
          <p:sp>
            <p:nvSpPr>
              <p:cNvPr id="30732" name="Line 13"/>
              <p:cNvSpPr/>
              <p:nvPr/>
            </p:nvSpPr>
            <p:spPr>
              <a:xfrm>
                <a:off x="528" y="1248"/>
                <a:ext cx="0" cy="144"/>
              </a:xfrm>
              <a:prstGeom prst="line">
                <a:avLst/>
              </a:prstGeom>
              <a:ln w="38100" cap="flat" cmpd="sng">
                <a:solidFill>
                  <a:schemeClr val="tx1"/>
                </a:solidFill>
                <a:prstDash val="solid"/>
                <a:round/>
                <a:headEnd type="none" w="med" len="med"/>
                <a:tailEnd type="none" w="med" len="med"/>
              </a:ln>
            </p:spPr>
          </p:sp>
          <p:sp>
            <p:nvSpPr>
              <p:cNvPr id="30733" name="Line 14"/>
              <p:cNvSpPr/>
              <p:nvPr/>
            </p:nvSpPr>
            <p:spPr>
              <a:xfrm>
                <a:off x="0" y="1104"/>
                <a:ext cx="0" cy="960"/>
              </a:xfrm>
              <a:prstGeom prst="line">
                <a:avLst/>
              </a:prstGeom>
              <a:ln w="38100" cap="flat" cmpd="sng">
                <a:solidFill>
                  <a:schemeClr val="tx1"/>
                </a:solidFill>
                <a:prstDash val="solid"/>
                <a:round/>
                <a:headEnd type="none" w="med" len="med"/>
                <a:tailEnd type="none" w="med" len="med"/>
              </a:ln>
            </p:spPr>
          </p:sp>
          <p:sp>
            <p:nvSpPr>
              <p:cNvPr id="30734" name="Line 15"/>
              <p:cNvSpPr/>
              <p:nvPr/>
            </p:nvSpPr>
            <p:spPr>
              <a:xfrm>
                <a:off x="0" y="2064"/>
                <a:ext cx="528" cy="0"/>
              </a:xfrm>
              <a:prstGeom prst="line">
                <a:avLst/>
              </a:prstGeom>
              <a:ln w="38100" cap="flat" cmpd="sng">
                <a:solidFill>
                  <a:schemeClr val="tx1"/>
                </a:solidFill>
                <a:prstDash val="solid"/>
                <a:round/>
                <a:headEnd type="none" w="med" len="med"/>
                <a:tailEnd type="none" w="med" len="med"/>
              </a:ln>
            </p:spPr>
          </p:sp>
        </p:grpSp>
        <p:sp>
          <p:nvSpPr>
            <p:cNvPr id="30735" name="Rectangle 16"/>
            <p:cNvSpPr/>
            <p:nvPr/>
          </p:nvSpPr>
          <p:spPr>
            <a:xfrm>
              <a:off x="1968" y="1579"/>
              <a:ext cx="480" cy="105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6" name="Rectangle 17"/>
            <p:cNvSpPr/>
            <p:nvPr/>
          </p:nvSpPr>
          <p:spPr>
            <a:xfrm>
              <a:off x="336" y="619"/>
              <a:ext cx="96" cy="432"/>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7" name="Rectangle 18"/>
            <p:cNvSpPr/>
            <p:nvPr/>
          </p:nvSpPr>
          <p:spPr>
            <a:xfrm>
              <a:off x="2112" y="811"/>
              <a:ext cx="96" cy="384"/>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8" name="Rectangle 19"/>
            <p:cNvSpPr/>
            <p:nvPr/>
          </p:nvSpPr>
          <p:spPr>
            <a:xfrm>
              <a:off x="1104" y="379"/>
              <a:ext cx="384" cy="96"/>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39" name="Line 20"/>
            <p:cNvSpPr/>
            <p:nvPr/>
          </p:nvSpPr>
          <p:spPr>
            <a:xfrm>
              <a:off x="1488" y="427"/>
              <a:ext cx="672" cy="0"/>
            </a:xfrm>
            <a:prstGeom prst="line">
              <a:avLst/>
            </a:prstGeom>
            <a:ln w="38100" cap="flat" cmpd="sng">
              <a:solidFill>
                <a:schemeClr val="tx1"/>
              </a:solidFill>
              <a:prstDash val="solid"/>
              <a:round/>
              <a:headEnd type="none" w="med" len="med"/>
              <a:tailEnd type="none" w="med" len="med"/>
            </a:ln>
          </p:spPr>
        </p:sp>
        <p:sp>
          <p:nvSpPr>
            <p:cNvPr id="30740" name="Line 21"/>
            <p:cNvSpPr/>
            <p:nvPr/>
          </p:nvSpPr>
          <p:spPr>
            <a:xfrm>
              <a:off x="384" y="1531"/>
              <a:ext cx="720" cy="0"/>
            </a:xfrm>
            <a:prstGeom prst="line">
              <a:avLst/>
            </a:prstGeom>
            <a:ln w="38100" cap="flat" cmpd="sng">
              <a:solidFill>
                <a:schemeClr val="tx1"/>
              </a:solidFill>
              <a:prstDash val="solid"/>
              <a:round/>
              <a:headEnd type="none" w="med" len="med"/>
              <a:tailEnd type="none" w="med" len="med"/>
            </a:ln>
          </p:spPr>
        </p:sp>
        <p:sp>
          <p:nvSpPr>
            <p:cNvPr id="30741" name="Text Box 22"/>
            <p:cNvSpPr txBox="1"/>
            <p:nvPr/>
          </p:nvSpPr>
          <p:spPr>
            <a:xfrm>
              <a:off x="432" y="619"/>
              <a:ext cx="624"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endParaRPr lang="en-US" altLang="zh-CN" sz="2800" baseline="-25000" dirty="0">
                <a:latin typeface="Times New Roman" panose="02020603050405020304" pitchFamily="18" charset="0"/>
                <a:ea typeface="宋体" panose="02010600030101010101" pitchFamily="2" charset="-122"/>
              </a:endParaRPr>
            </a:p>
          </p:txBody>
        </p:sp>
        <p:sp>
          <p:nvSpPr>
            <p:cNvPr id="30742" name="Text Box 23"/>
            <p:cNvSpPr txBox="1"/>
            <p:nvPr/>
          </p:nvSpPr>
          <p:spPr>
            <a:xfrm>
              <a:off x="528" y="1099"/>
              <a:ext cx="624"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0</a:t>
              </a:r>
            </a:p>
          </p:txBody>
        </p:sp>
        <p:sp>
          <p:nvSpPr>
            <p:cNvPr id="30743" name="Rectangle 24"/>
            <p:cNvSpPr/>
            <p:nvPr/>
          </p:nvSpPr>
          <p:spPr>
            <a:xfrm>
              <a:off x="1104" y="1483"/>
              <a:ext cx="384" cy="96"/>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44" name="Line 25"/>
            <p:cNvSpPr/>
            <p:nvPr/>
          </p:nvSpPr>
          <p:spPr>
            <a:xfrm>
              <a:off x="192" y="1195"/>
              <a:ext cx="384" cy="0"/>
            </a:xfrm>
            <a:prstGeom prst="line">
              <a:avLst/>
            </a:prstGeom>
            <a:ln w="38100" cap="flat" cmpd="sng">
              <a:solidFill>
                <a:schemeClr val="tx1"/>
              </a:solidFill>
              <a:prstDash val="solid"/>
              <a:round/>
              <a:headEnd type="none" w="med" len="med"/>
              <a:tailEnd type="none" w="med" len="med"/>
            </a:ln>
          </p:spPr>
        </p:sp>
        <p:sp>
          <p:nvSpPr>
            <p:cNvPr id="30745" name="Line 26"/>
            <p:cNvSpPr/>
            <p:nvPr/>
          </p:nvSpPr>
          <p:spPr>
            <a:xfrm>
              <a:off x="288" y="1291"/>
              <a:ext cx="192" cy="0"/>
            </a:xfrm>
            <a:prstGeom prst="line">
              <a:avLst/>
            </a:prstGeom>
            <a:ln w="38100" cap="flat" cmpd="sng">
              <a:solidFill>
                <a:schemeClr val="tx1"/>
              </a:solidFill>
              <a:prstDash val="solid"/>
              <a:round/>
              <a:headEnd type="none" w="med" len="med"/>
              <a:tailEnd type="none" w="med" len="med"/>
            </a:ln>
          </p:spPr>
        </p:sp>
        <p:sp>
          <p:nvSpPr>
            <p:cNvPr id="30746" name="Line 27"/>
            <p:cNvSpPr/>
            <p:nvPr/>
          </p:nvSpPr>
          <p:spPr>
            <a:xfrm>
              <a:off x="384" y="1291"/>
              <a:ext cx="0" cy="240"/>
            </a:xfrm>
            <a:prstGeom prst="line">
              <a:avLst/>
            </a:prstGeom>
            <a:ln w="38100" cap="flat" cmpd="sng">
              <a:solidFill>
                <a:schemeClr val="tx1"/>
              </a:solidFill>
              <a:prstDash val="solid"/>
              <a:round/>
              <a:headEnd type="none" w="med" len="med"/>
              <a:tailEnd type="none" w="med" len="med"/>
            </a:ln>
          </p:spPr>
        </p:sp>
        <p:sp>
          <p:nvSpPr>
            <p:cNvPr id="30747" name="Line 28"/>
            <p:cNvSpPr/>
            <p:nvPr/>
          </p:nvSpPr>
          <p:spPr>
            <a:xfrm>
              <a:off x="384" y="1051"/>
              <a:ext cx="0" cy="144"/>
            </a:xfrm>
            <a:prstGeom prst="line">
              <a:avLst/>
            </a:prstGeom>
            <a:ln w="38100" cap="flat" cmpd="sng">
              <a:solidFill>
                <a:schemeClr val="tx1"/>
              </a:solidFill>
              <a:prstDash val="solid"/>
              <a:round/>
              <a:headEnd type="none" w="med" len="med"/>
              <a:tailEnd type="none" w="med" len="med"/>
            </a:ln>
          </p:spPr>
        </p:sp>
        <p:sp>
          <p:nvSpPr>
            <p:cNvPr id="30748" name="Line 29"/>
            <p:cNvSpPr/>
            <p:nvPr/>
          </p:nvSpPr>
          <p:spPr>
            <a:xfrm flipV="1">
              <a:off x="384" y="427"/>
              <a:ext cx="0" cy="192"/>
            </a:xfrm>
            <a:prstGeom prst="line">
              <a:avLst/>
            </a:prstGeom>
            <a:ln w="38100" cap="flat" cmpd="sng">
              <a:solidFill>
                <a:schemeClr val="tx1"/>
              </a:solidFill>
              <a:prstDash val="solid"/>
              <a:round/>
              <a:headEnd type="none" w="med" len="med"/>
              <a:tailEnd type="none" w="med" len="med"/>
            </a:ln>
          </p:spPr>
        </p:sp>
        <p:sp>
          <p:nvSpPr>
            <p:cNvPr id="30749" name="Line 30"/>
            <p:cNvSpPr/>
            <p:nvPr/>
          </p:nvSpPr>
          <p:spPr>
            <a:xfrm>
              <a:off x="384" y="427"/>
              <a:ext cx="720" cy="0"/>
            </a:xfrm>
            <a:prstGeom prst="line">
              <a:avLst/>
            </a:prstGeom>
            <a:ln w="38100" cap="flat" cmpd="sng">
              <a:solidFill>
                <a:schemeClr val="tx1"/>
              </a:solidFill>
              <a:prstDash val="solid"/>
              <a:round/>
              <a:headEnd type="none" w="med" len="med"/>
              <a:tailEnd type="none" w="med" len="med"/>
            </a:ln>
          </p:spPr>
        </p:sp>
        <p:sp>
          <p:nvSpPr>
            <p:cNvPr id="30750" name="Line 31"/>
            <p:cNvSpPr/>
            <p:nvPr/>
          </p:nvSpPr>
          <p:spPr>
            <a:xfrm flipV="1">
              <a:off x="2160" y="427"/>
              <a:ext cx="0" cy="384"/>
            </a:xfrm>
            <a:prstGeom prst="line">
              <a:avLst/>
            </a:prstGeom>
            <a:ln w="38100" cap="flat" cmpd="sng">
              <a:solidFill>
                <a:schemeClr val="tx1"/>
              </a:solidFill>
              <a:prstDash val="solid"/>
              <a:round/>
              <a:headEnd type="none" w="med" len="med"/>
              <a:tailEnd type="none" w="med" len="med"/>
            </a:ln>
          </p:spPr>
        </p:sp>
        <p:sp>
          <p:nvSpPr>
            <p:cNvPr id="30751" name="Line 32"/>
            <p:cNvSpPr/>
            <p:nvPr/>
          </p:nvSpPr>
          <p:spPr>
            <a:xfrm>
              <a:off x="1488" y="1531"/>
              <a:ext cx="672" cy="0"/>
            </a:xfrm>
            <a:prstGeom prst="line">
              <a:avLst/>
            </a:prstGeom>
            <a:ln w="38100" cap="flat" cmpd="sng">
              <a:solidFill>
                <a:schemeClr val="tx1"/>
              </a:solidFill>
              <a:prstDash val="solid"/>
              <a:round/>
              <a:headEnd type="none" w="med" len="med"/>
              <a:tailEnd type="none" w="med" len="med"/>
            </a:ln>
          </p:spPr>
        </p:sp>
        <p:sp>
          <p:nvSpPr>
            <p:cNvPr id="30752" name="Line 33"/>
            <p:cNvSpPr/>
            <p:nvPr/>
          </p:nvSpPr>
          <p:spPr>
            <a:xfrm>
              <a:off x="2160" y="1195"/>
              <a:ext cx="0" cy="336"/>
            </a:xfrm>
            <a:prstGeom prst="line">
              <a:avLst/>
            </a:prstGeom>
            <a:ln w="38100" cap="flat" cmpd="sng">
              <a:solidFill>
                <a:schemeClr val="tx1"/>
              </a:solidFill>
              <a:prstDash val="solid"/>
              <a:round/>
              <a:headEnd type="none" w="med" len="med"/>
              <a:tailEnd type="none" w="med" len="med"/>
            </a:ln>
          </p:spPr>
        </p:sp>
        <p:grpSp>
          <p:nvGrpSpPr>
            <p:cNvPr id="30753" name="Group 34"/>
            <p:cNvGrpSpPr/>
            <p:nvPr/>
          </p:nvGrpSpPr>
          <p:grpSpPr>
            <a:xfrm>
              <a:off x="1488" y="408"/>
              <a:ext cx="336" cy="1104"/>
              <a:chOff x="-145" y="0"/>
              <a:chExt cx="336" cy="1104"/>
            </a:xfrm>
          </p:grpSpPr>
          <p:sp>
            <p:nvSpPr>
              <p:cNvPr id="30754" name="Text Box 35"/>
              <p:cNvSpPr txBox="1"/>
              <p:nvPr/>
            </p:nvSpPr>
            <p:spPr>
              <a:xfrm>
                <a:off x="-145" y="316"/>
                <a:ext cx="336"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i</a:t>
                </a:r>
              </a:p>
            </p:txBody>
          </p:sp>
          <p:sp>
            <p:nvSpPr>
              <p:cNvPr id="30755" name="Line 36"/>
              <p:cNvSpPr/>
              <p:nvPr/>
            </p:nvSpPr>
            <p:spPr>
              <a:xfrm flipV="1">
                <a:off x="144" y="0"/>
                <a:ext cx="0" cy="336"/>
              </a:xfrm>
              <a:prstGeom prst="line">
                <a:avLst/>
              </a:prstGeom>
              <a:ln w="9525" cap="flat" cmpd="sng">
                <a:solidFill>
                  <a:schemeClr val="tx1"/>
                </a:solidFill>
                <a:prstDash val="solid"/>
                <a:round/>
                <a:headEnd type="none" w="med" len="med"/>
                <a:tailEnd type="triangle" w="med" len="med"/>
              </a:ln>
            </p:spPr>
          </p:sp>
          <p:sp>
            <p:nvSpPr>
              <p:cNvPr id="30756" name="Line 37"/>
              <p:cNvSpPr/>
              <p:nvPr/>
            </p:nvSpPr>
            <p:spPr>
              <a:xfrm>
                <a:off x="144" y="672"/>
                <a:ext cx="0" cy="432"/>
              </a:xfrm>
              <a:prstGeom prst="line">
                <a:avLst/>
              </a:prstGeom>
              <a:ln w="9525" cap="flat" cmpd="sng">
                <a:solidFill>
                  <a:schemeClr val="tx1"/>
                </a:solidFill>
                <a:prstDash val="solid"/>
                <a:round/>
                <a:headEnd type="none" w="med" len="med"/>
                <a:tailEnd type="triangle" w="med" len="med"/>
              </a:ln>
            </p:spPr>
          </p:sp>
        </p:grpSp>
        <p:sp>
          <p:nvSpPr>
            <p:cNvPr id="30757" name="Text Box 38"/>
            <p:cNvSpPr txBox="1"/>
            <p:nvPr/>
          </p:nvSpPr>
          <p:spPr>
            <a:xfrm>
              <a:off x="2268" y="771"/>
              <a:ext cx="420"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sp>
          <p:nvSpPr>
            <p:cNvPr id="30758" name="Text Box 39"/>
            <p:cNvSpPr txBox="1"/>
            <p:nvPr/>
          </p:nvSpPr>
          <p:spPr>
            <a:xfrm>
              <a:off x="2223" y="1769"/>
              <a:ext cx="420"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sp>
          <p:nvSpPr>
            <p:cNvPr id="30759" name="Text Box 40"/>
            <p:cNvSpPr txBox="1"/>
            <p:nvPr/>
          </p:nvSpPr>
          <p:spPr>
            <a:xfrm>
              <a:off x="1044" y="1089"/>
              <a:ext cx="932" cy="327"/>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p>
          </p:txBody>
        </p:sp>
      </p:grpSp>
      <p:sp>
        <p:nvSpPr>
          <p:cNvPr id="30760" name="Text Box 41"/>
          <p:cNvSpPr txBox="1"/>
          <p:nvPr/>
        </p:nvSpPr>
        <p:spPr>
          <a:xfrm>
            <a:off x="434975" y="2700338"/>
            <a:ext cx="2951163" cy="1938337"/>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①</a:t>
            </a:r>
            <a:r>
              <a:rPr lang="zh-CN" altLang="en-US" sz="2400" dirty="0">
                <a:solidFill>
                  <a:srgbClr val="0000FF"/>
                </a:solidFill>
                <a:latin typeface="Times New Roman" panose="02020603050405020304" pitchFamily="18" charset="0"/>
                <a:ea typeface="宋体" panose="02010600030101010101" pitchFamily="2" charset="-122"/>
              </a:rPr>
              <a:t>计算电压传输误差</a:t>
            </a:r>
          </a:p>
          <a:p>
            <a:pPr>
              <a:spcBef>
                <a:spcPct val="50000"/>
              </a:spcBef>
            </a:pPr>
            <a:r>
              <a:rPr lang="zh-CN" altLang="en-US" sz="2400" dirty="0">
                <a:latin typeface="Arial" panose="020B0604020202020204" pitchFamily="34" charset="0"/>
                <a:ea typeface="宋体" panose="02010600030101010101" pitchFamily="2" charset="-122"/>
              </a:rPr>
              <a:t>②</a:t>
            </a:r>
            <a:r>
              <a:rPr lang="zh-CN" altLang="en-US" sz="2400" dirty="0">
                <a:solidFill>
                  <a:srgbClr val="0000FF"/>
                </a:solidFill>
                <a:latin typeface="Times New Roman" panose="02020603050405020304" pitchFamily="18" charset="0"/>
                <a:ea typeface="宋体" panose="02010600030101010101" pitchFamily="2" charset="-122"/>
              </a:rPr>
              <a:t>对发送仪表与接收仪表的要求</a:t>
            </a:r>
          </a:p>
          <a:p>
            <a:pPr>
              <a:spcBef>
                <a:spcPct val="50000"/>
              </a:spcBef>
            </a:pPr>
            <a:r>
              <a:rPr lang="zh-CN" altLang="en-US" sz="2400" dirty="0">
                <a:latin typeface="Arial" panose="020B0604020202020204" pitchFamily="34" charset="0"/>
                <a:ea typeface="宋体" panose="02010600030101010101" pitchFamily="2" charset="-122"/>
              </a:rPr>
              <a:t>③</a:t>
            </a:r>
            <a:r>
              <a:rPr lang="zh-CN" altLang="en-US" sz="2400" dirty="0">
                <a:solidFill>
                  <a:srgbClr val="0000FF"/>
                </a:solidFill>
                <a:latin typeface="Times New Roman" panose="02020603050405020304" pitchFamily="18" charset="0"/>
                <a:ea typeface="宋体" panose="02010600030101010101" pitchFamily="2" charset="-122"/>
              </a:rPr>
              <a:t>适用场合</a:t>
            </a:r>
          </a:p>
        </p:txBody>
      </p:sp>
      <p:sp>
        <p:nvSpPr>
          <p:cNvPr id="30761" name="Text Box 42"/>
          <p:cNvSpPr txBox="1"/>
          <p:nvPr/>
        </p:nvSpPr>
        <p:spPr>
          <a:xfrm>
            <a:off x="534988" y="1931988"/>
            <a:ext cx="1368425" cy="519112"/>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思考</a:t>
            </a:r>
          </a:p>
        </p:txBody>
      </p:sp>
      <p:sp>
        <p:nvSpPr>
          <p:cNvPr id="30762" name="AutoShape 4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30763" name="AutoShape 4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1.5</a:t>
            </a:r>
          </a:p>
        </p:txBody>
      </p:sp>
      <p:sp>
        <p:nvSpPr>
          <p:cNvPr id="30764" name="AutoShape 4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30765" name="AutoShape 4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1.3</a:t>
            </a:r>
          </a:p>
        </p:txBody>
      </p:sp>
      <p:sp>
        <p:nvSpPr>
          <p:cNvPr id="30766" name="Rectangle 47"/>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sp>
        <p:nvSpPr>
          <p:cNvPr id="30767" name="文本框 100"/>
          <p:cNvSpPr txBox="1"/>
          <p:nvPr/>
        </p:nvSpPr>
        <p:spPr>
          <a:xfrm>
            <a:off x="3883025" y="4692650"/>
            <a:ext cx="1984375" cy="46037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发送仪表</a:t>
            </a:r>
          </a:p>
        </p:txBody>
      </p:sp>
      <p:sp>
        <p:nvSpPr>
          <p:cNvPr id="30768" name="文本框 1"/>
          <p:cNvSpPr txBox="1"/>
          <p:nvPr/>
        </p:nvSpPr>
        <p:spPr>
          <a:xfrm>
            <a:off x="6753225" y="1011238"/>
            <a:ext cx="1984375" cy="46037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接收仪表</a:t>
            </a:r>
          </a:p>
        </p:txBody>
      </p:sp>
      <p:sp>
        <p:nvSpPr>
          <p:cNvPr id="30769" name="文本框 2"/>
          <p:cNvSpPr txBox="1"/>
          <p:nvPr/>
        </p:nvSpPr>
        <p:spPr>
          <a:xfrm>
            <a:off x="5611813" y="4071938"/>
            <a:ext cx="1984375" cy="830262"/>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导线</a:t>
            </a:r>
          </a:p>
          <a:p>
            <a:r>
              <a:rPr lang="zh-CN" altLang="en-US" sz="2400" dirty="0">
                <a:latin typeface="Arial" panose="020B0604020202020204" pitchFamily="34" charset="0"/>
                <a:ea typeface="宋体" panose="02010600030101010101" pitchFamily="2" charset="-122"/>
              </a:rPr>
              <a:t>电阻</a:t>
            </a:r>
          </a:p>
        </p:txBody>
      </p:sp>
      <p:graphicFrame>
        <p:nvGraphicFramePr>
          <p:cNvPr id="30770" name="对象 2">
            <a:hlinkClick r:id="" action="ppaction://ole?verb=0"/>
          </p:cNvPr>
          <p:cNvGraphicFramePr>
            <a:graphicFrameLocks noChangeAspect="1"/>
          </p:cNvGraphicFramePr>
          <p:nvPr/>
        </p:nvGraphicFramePr>
        <p:xfrm>
          <a:off x="3294063" y="2543175"/>
          <a:ext cx="588962" cy="706438"/>
        </p:xfrm>
        <a:graphic>
          <a:graphicData uri="http://schemas.openxmlformats.org/presentationml/2006/ole">
            <mc:AlternateContent xmlns:mc="http://schemas.openxmlformats.org/markup-compatibility/2006">
              <mc:Choice xmlns:v="urn:schemas-microsoft-com:vml" Requires="v">
                <p:oleObj spid="_x0000_s11268" r:id="rId3" imgW="190500" imgH="228600" progId="Equation.KSEE3">
                  <p:embed/>
                </p:oleObj>
              </mc:Choice>
              <mc:Fallback>
                <p:oleObj r:id="rId3" imgW="190500" imgH="228600" progId="Equation.KSEE3">
                  <p:embed/>
                  <p:pic>
                    <p:nvPicPr>
                      <p:cNvPr id="0" name="图片 3079"/>
                      <p:cNvPicPr/>
                      <p:nvPr/>
                    </p:nvPicPr>
                    <p:blipFill>
                      <a:blip r:embed="rId4"/>
                      <a:stretch>
                        <a:fillRect/>
                      </a:stretch>
                    </p:blipFill>
                    <p:spPr>
                      <a:xfrm>
                        <a:off x="3294063" y="2543175"/>
                        <a:ext cx="588962" cy="706438"/>
                      </a:xfrm>
                      <a:prstGeom prst="rect">
                        <a:avLst/>
                      </a:prstGeom>
                      <a:noFill/>
                      <a:ln w="38100">
                        <a:noFill/>
                        <a:miter/>
                      </a:ln>
                    </p:spPr>
                  </p:pic>
                </p:oleObj>
              </mc:Fallback>
            </mc:AlternateContent>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2"/>
          <p:cNvSpPr txBox="1"/>
          <p:nvPr/>
        </p:nvSpPr>
        <p:spPr>
          <a:xfrm>
            <a:off x="900113" y="4797425"/>
            <a:ext cx="7272337" cy="519113"/>
          </a:xfrm>
          <a:prstGeom prst="rect">
            <a:avLst/>
          </a:prstGeom>
          <a:noFill/>
          <a:ln w="9525">
            <a:noFill/>
          </a:ln>
        </p:spPr>
        <p:txBody>
          <a:bodyPr anchor="t">
            <a:spAutoFit/>
          </a:bodyPr>
          <a:lstStyle/>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对接受仪表的要求：</a:t>
            </a:r>
            <a:r>
              <a:rPr lang="zh-CN" altLang="en-US" sz="2800" dirty="0">
                <a:latin typeface="Times New Roman" panose="02020603050405020304" pitchFamily="18" charset="0"/>
                <a:ea typeface="宋体" panose="02010600030101010101" pitchFamily="2" charset="-122"/>
              </a:rPr>
              <a:t>并联输入电阻很高。</a:t>
            </a:r>
          </a:p>
        </p:txBody>
      </p:sp>
      <p:sp>
        <p:nvSpPr>
          <p:cNvPr id="31746" name="Rectangle 3"/>
          <p:cNvSpPr/>
          <p:nvPr/>
        </p:nvSpPr>
        <p:spPr>
          <a:xfrm>
            <a:off x="900113" y="857250"/>
            <a:ext cx="1606550" cy="519113"/>
          </a:xfrm>
          <a:prstGeom prst="rect">
            <a:avLst/>
          </a:prstGeom>
          <a:noFill/>
          <a:ln w="9525">
            <a:noFill/>
          </a:ln>
        </p:spPr>
        <p:txBody>
          <a:bodyPr wrap="none" anchor="t">
            <a:spAutoFit/>
          </a:bodyPr>
          <a:lstStyle/>
          <a:p>
            <a:pPr>
              <a:spcBef>
                <a:spcPct val="50000"/>
              </a:spcBef>
            </a:pPr>
            <a:r>
              <a:rPr lang="zh-CN" altLang="en-US" sz="2800" dirty="0">
                <a:solidFill>
                  <a:srgbClr val="FF0000"/>
                </a:solidFill>
                <a:latin typeface="Times New Roman" panose="02020603050405020304" pitchFamily="18" charset="0"/>
                <a:ea typeface="宋体" panose="02010600030101010101" pitchFamily="2" charset="-122"/>
              </a:rPr>
              <a:t>传输误差</a:t>
            </a:r>
          </a:p>
        </p:txBody>
      </p:sp>
      <p:sp>
        <p:nvSpPr>
          <p:cNvPr id="31747" name="Rectangle 4"/>
          <p:cNvSpPr/>
          <p:nvPr/>
        </p:nvSpPr>
        <p:spPr>
          <a:xfrm>
            <a:off x="876300" y="3873500"/>
            <a:ext cx="7270750" cy="519113"/>
          </a:xfrm>
          <a:prstGeom prst="rect">
            <a:avLst/>
          </a:prstGeom>
          <a:noFill/>
          <a:ln w="9525">
            <a:noFill/>
          </a:ln>
        </p:spPr>
        <p:txBody>
          <a:bodyPr anchor="t">
            <a:spAutoFit/>
          </a:bodyPr>
          <a:lstStyle/>
          <a:p>
            <a:r>
              <a:rPr lang="zh-CN" altLang="en-US" sz="2800" dirty="0">
                <a:solidFill>
                  <a:srgbClr val="0000FF"/>
                </a:solidFill>
                <a:latin typeface="Times New Roman" panose="02020603050405020304" pitchFamily="18" charset="0"/>
                <a:ea typeface="宋体" panose="02010600030101010101" pitchFamily="2" charset="-122"/>
              </a:rPr>
              <a:t>对发送仪表要求：</a:t>
            </a:r>
            <a:r>
              <a:rPr lang="zh-CN" altLang="en-US" sz="2800" dirty="0">
                <a:latin typeface="Times New Roman" panose="02020603050405020304" pitchFamily="18" charset="0"/>
                <a:ea typeface="宋体" panose="02010600030101010101" pitchFamily="2" charset="-122"/>
              </a:rPr>
              <a:t>具有恒压源特性。</a:t>
            </a:r>
          </a:p>
        </p:txBody>
      </p:sp>
      <p:sp>
        <p:nvSpPr>
          <p:cNvPr id="31748" name="Rectangle 5"/>
          <p:cNvSpPr/>
          <p:nvPr/>
        </p:nvSpPr>
        <p:spPr>
          <a:xfrm>
            <a:off x="971550" y="5589588"/>
            <a:ext cx="6985000" cy="519112"/>
          </a:xfrm>
          <a:prstGeom prst="rect">
            <a:avLst/>
          </a:prstGeom>
          <a:noFill/>
          <a:ln w="9525">
            <a:noFill/>
          </a:ln>
        </p:spPr>
        <p:txBody>
          <a:bodyPr anchor="t">
            <a:spAutoFit/>
          </a:bodyPr>
          <a:lstStyle/>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适用场合：</a:t>
            </a:r>
            <a:r>
              <a:rPr lang="zh-CN" altLang="en-US" sz="2800" dirty="0">
                <a:latin typeface="Times New Roman" panose="02020603050405020304" pitchFamily="18" charset="0"/>
                <a:ea typeface="宋体" panose="02010600030101010101" pitchFamily="2" charset="-122"/>
              </a:rPr>
              <a:t>仪表间短距离传输。</a:t>
            </a:r>
          </a:p>
        </p:txBody>
      </p:sp>
      <p:sp>
        <p:nvSpPr>
          <p:cNvPr id="31749" name="AutoShape 7"/>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31750" name="AutoShape 8"/>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.3</a:t>
            </a:r>
          </a:p>
        </p:txBody>
      </p:sp>
      <p:sp>
        <p:nvSpPr>
          <p:cNvPr id="31751" name="Rectangle 9"/>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grpSp>
        <p:nvGrpSpPr>
          <p:cNvPr id="31752" name="组合 2"/>
          <p:cNvGrpSpPr/>
          <p:nvPr/>
        </p:nvGrpSpPr>
        <p:grpSpPr>
          <a:xfrm>
            <a:off x="1146175" y="1500188"/>
            <a:ext cx="4919663" cy="2278062"/>
            <a:chOff x="1146175" y="1500188"/>
            <a:chExt cx="4919663" cy="2278062"/>
          </a:xfrm>
        </p:grpSpPr>
        <p:graphicFrame>
          <p:nvGraphicFramePr>
            <p:cNvPr id="31753" name="对象 25605"/>
            <p:cNvGraphicFramePr>
              <a:graphicFrameLocks noChangeAspect="1"/>
            </p:cNvGraphicFramePr>
            <p:nvPr/>
          </p:nvGraphicFramePr>
          <p:xfrm>
            <a:off x="1146175" y="1500188"/>
            <a:ext cx="4919663" cy="2278062"/>
          </p:xfrm>
          <a:graphic>
            <a:graphicData uri="http://schemas.openxmlformats.org/presentationml/2006/ole">
              <mc:AlternateContent xmlns:mc="http://schemas.openxmlformats.org/markup-compatibility/2006">
                <mc:Choice xmlns:v="urn:schemas-microsoft-com:vml" Requires="v">
                  <p:oleObj spid="_x0000_s12295" r:id="rId3" imgW="2246630" imgH="1040765" progId="Equation.DSMT4">
                    <p:embed/>
                  </p:oleObj>
                </mc:Choice>
                <mc:Fallback>
                  <p:oleObj r:id="rId3" imgW="2246630" imgH="1040765" progId="Equation.DSMT4">
                    <p:embed/>
                    <p:pic>
                      <p:nvPicPr>
                        <p:cNvPr id="0" name="图片 3081"/>
                        <p:cNvPicPr/>
                        <p:nvPr/>
                      </p:nvPicPr>
                      <p:blipFill>
                        <a:blip r:embed="rId4"/>
                        <a:stretch>
                          <a:fillRect/>
                        </a:stretch>
                      </p:blipFill>
                      <p:spPr>
                        <a:xfrm>
                          <a:off x="1146175" y="1500188"/>
                          <a:ext cx="4919663" cy="2278062"/>
                        </a:xfrm>
                        <a:prstGeom prst="rect">
                          <a:avLst/>
                        </a:prstGeom>
                        <a:noFill/>
                        <a:ln w="38100">
                          <a:noFill/>
                          <a:miter/>
                        </a:ln>
                      </p:spPr>
                    </p:pic>
                  </p:oleObj>
                </mc:Fallback>
              </mc:AlternateContent>
            </a:graphicData>
          </a:graphic>
        </p:graphicFrame>
        <p:graphicFrame>
          <p:nvGraphicFramePr>
            <p:cNvPr id="31754" name="对象 1"/>
            <p:cNvGraphicFramePr>
              <a:graphicFrameLocks noChangeAspect="1"/>
            </p:cNvGraphicFramePr>
            <p:nvPr/>
          </p:nvGraphicFramePr>
          <p:xfrm>
            <a:off x="1266031" y="2003425"/>
            <a:ext cx="127000" cy="165100"/>
          </p:xfrm>
          <a:graphic>
            <a:graphicData uri="http://schemas.openxmlformats.org/presentationml/2006/ole">
              <mc:AlternateContent xmlns:mc="http://schemas.openxmlformats.org/markup-compatibility/2006">
                <mc:Choice xmlns:v="urn:schemas-microsoft-com:vml" Requires="v">
                  <p:oleObj spid="_x0000_s12296" r:id="rId5" imgW="127000" imgH="165100" progId="Equation.3">
                    <p:embed/>
                  </p:oleObj>
                </mc:Choice>
                <mc:Fallback>
                  <p:oleObj r:id="rId5" imgW="127000" imgH="165100" progId="Equation.3">
                    <p:embed/>
                    <p:pic>
                      <p:nvPicPr>
                        <p:cNvPr id="0" name="图片 3080"/>
                        <p:cNvPicPr/>
                        <p:nvPr/>
                      </p:nvPicPr>
                      <p:blipFill>
                        <a:blip r:embed="rId6"/>
                        <a:stretch>
                          <a:fillRect/>
                        </a:stretch>
                      </p:blipFill>
                      <p:spPr>
                        <a:xfrm>
                          <a:off x="1266031" y="2003425"/>
                          <a:ext cx="127000" cy="165100"/>
                        </a:xfrm>
                        <a:prstGeom prst="rect">
                          <a:avLst/>
                        </a:prstGeom>
                        <a:noFill/>
                        <a:ln w="38100">
                          <a:noFill/>
                          <a:miter/>
                        </a:ln>
                      </p:spPr>
                    </p:pic>
                  </p:oleObj>
                </mc:Fallback>
              </mc:AlternateContent>
            </a:graphicData>
          </a:graphic>
        </p:graphicFrame>
      </p:gr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p:nvPr/>
        </p:nvSpPr>
        <p:spPr>
          <a:xfrm>
            <a:off x="352425" y="908050"/>
            <a:ext cx="5084763" cy="519113"/>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、变送器信号的传输方式</a:t>
            </a:r>
          </a:p>
        </p:txBody>
      </p:sp>
      <p:sp>
        <p:nvSpPr>
          <p:cNvPr id="32770" name="Text Box 40"/>
          <p:cNvSpPr txBox="1"/>
          <p:nvPr/>
        </p:nvSpPr>
        <p:spPr>
          <a:xfrm>
            <a:off x="376238" y="3879850"/>
            <a:ext cx="411480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1-18  </a:t>
            </a:r>
            <a:r>
              <a:rPr lang="zh-CN" altLang="en-US" sz="2400" dirty="0">
                <a:latin typeface="Times New Roman" panose="02020603050405020304" pitchFamily="18" charset="0"/>
                <a:ea typeface="宋体" panose="02010600030101010101" pitchFamily="2" charset="-122"/>
              </a:rPr>
              <a:t>四线制传输</a:t>
            </a:r>
          </a:p>
        </p:txBody>
      </p:sp>
      <p:sp>
        <p:nvSpPr>
          <p:cNvPr id="25640" name="Text Box 41"/>
          <p:cNvSpPr txBox="1"/>
          <p:nvPr/>
        </p:nvSpPr>
        <p:spPr>
          <a:xfrm>
            <a:off x="4819650" y="3892550"/>
            <a:ext cx="4038600" cy="460375"/>
          </a:xfrm>
          <a:prstGeom prst="rect">
            <a:avLst/>
          </a:prstGeom>
          <a:noFill/>
          <a:ln w="9525">
            <a:noFill/>
            <a:miter/>
          </a:ln>
        </p:spPr>
        <p:txBody>
          <a:bodyPr>
            <a:spAutoFit/>
          </a:bodyPr>
          <a:lstStyle/>
          <a:p>
            <a:pPr marR="0" defTabSz="914400">
              <a:spcBef>
                <a:spcPct val="50000"/>
              </a:spcBef>
              <a:buClrTx/>
              <a:buSzTx/>
              <a:defRPr/>
            </a:pP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图</a:t>
            </a:r>
            <a:r>
              <a:rPr kumimoji="0" lang="en-US" altLang="zh-CN" sz="2400" kern="1200" cap="none" spc="0" normalizeH="0" baseline="0" noProof="1">
                <a:latin typeface="Times New Roman" panose="02020603050405020304" pitchFamily="18" charset="0"/>
                <a:ea typeface="宋体" panose="02010600030101010101" pitchFamily="2" charset="-122"/>
                <a:cs typeface="+mn-ea"/>
                <a:sym typeface="+mn-ea"/>
              </a:rPr>
              <a:t>1</a:t>
            </a: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-19  </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二线制传输</a:t>
            </a:r>
            <a:endPar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cs"/>
              <a:sym typeface="+mn-ea"/>
            </a:endParaRPr>
          </a:p>
        </p:txBody>
      </p:sp>
      <p:sp>
        <p:nvSpPr>
          <p:cNvPr id="25643" name="Text Box 44"/>
          <p:cNvSpPr txBox="1"/>
          <p:nvPr/>
        </p:nvSpPr>
        <p:spPr>
          <a:xfrm>
            <a:off x="531813" y="4478338"/>
            <a:ext cx="8442325" cy="460375"/>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sym typeface="宋体" panose="02010600030101010101" pitchFamily="2" charset="-122"/>
              </a:rPr>
              <a:t>思考：与四线制传输相比，变送器采取</a:t>
            </a:r>
            <a:r>
              <a:rPr lang="zh-CN" altLang="en-US" sz="2400" dirty="0">
                <a:solidFill>
                  <a:srgbClr val="FF0000"/>
                </a:solidFill>
                <a:latin typeface="Arial" panose="020B0604020202020204" pitchFamily="34" charset="0"/>
                <a:ea typeface="宋体" panose="02010600030101010101" pitchFamily="2" charset="-122"/>
                <a:sym typeface="宋体" panose="02010600030101010101" pitchFamily="2" charset="-122"/>
              </a:rPr>
              <a:t>两线制连接的优点？</a:t>
            </a:r>
          </a:p>
        </p:txBody>
      </p:sp>
      <p:sp>
        <p:nvSpPr>
          <p:cNvPr id="32773" name="AutoShape 4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32774" name="AutoShape 4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1.3</a:t>
            </a:r>
          </a:p>
        </p:txBody>
      </p:sp>
      <p:sp>
        <p:nvSpPr>
          <p:cNvPr id="32775" name="Rectangle 47"/>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grpSp>
        <p:nvGrpSpPr>
          <p:cNvPr id="32776" name="组合 3"/>
          <p:cNvGrpSpPr/>
          <p:nvPr/>
        </p:nvGrpSpPr>
        <p:grpSpPr>
          <a:xfrm>
            <a:off x="427038" y="1458913"/>
            <a:ext cx="8140700" cy="2714625"/>
            <a:chOff x="630" y="2091"/>
            <a:chExt cx="13375" cy="5029"/>
          </a:xfrm>
        </p:grpSpPr>
        <p:sp>
          <p:nvSpPr>
            <p:cNvPr id="32777" name="Text Box 3"/>
            <p:cNvSpPr txBox="1"/>
            <p:nvPr/>
          </p:nvSpPr>
          <p:spPr>
            <a:xfrm>
              <a:off x="4950" y="406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p>
          </p:txBody>
        </p:sp>
        <p:grpSp>
          <p:nvGrpSpPr>
            <p:cNvPr id="32778" name="Group 4"/>
            <p:cNvGrpSpPr/>
            <p:nvPr/>
          </p:nvGrpSpPr>
          <p:grpSpPr>
            <a:xfrm>
              <a:off x="870" y="3345"/>
              <a:ext cx="5040" cy="2280"/>
              <a:chOff x="0" y="0"/>
              <a:chExt cx="2016" cy="912"/>
            </a:xfrm>
          </p:grpSpPr>
          <p:sp>
            <p:nvSpPr>
              <p:cNvPr id="32779" name="Rectangle 5"/>
              <p:cNvSpPr/>
              <p:nvPr/>
            </p:nvSpPr>
            <p:spPr>
              <a:xfrm>
                <a:off x="720" y="0"/>
                <a:ext cx="720" cy="912"/>
              </a:xfrm>
              <a:prstGeom prst="rect">
                <a:avLst/>
              </a:prstGeom>
              <a:noFill/>
              <a:ln w="38100" cap="flat" cmpd="sng">
                <a:solidFill>
                  <a:schemeClr val="tx1"/>
                </a:solidFill>
                <a:prstDash val="solid"/>
                <a:miter/>
                <a:headEnd type="none" w="med" len="med"/>
                <a:tailEnd type="none" w="med" len="med"/>
              </a:ln>
            </p:spPr>
            <p:txBody>
              <a:bodyPr wrap="none" anchor="ctr"/>
              <a:lstStyle/>
              <a:p>
                <a:pPr algn="ctr"/>
                <a:r>
                  <a:rPr lang="zh-CN" altLang="en-US" sz="2800" dirty="0">
                    <a:latin typeface="Times New Roman" panose="02020603050405020304" pitchFamily="18" charset="0"/>
                    <a:ea typeface="宋体" panose="02010600030101010101" pitchFamily="2" charset="-122"/>
                  </a:rPr>
                  <a:t>变</a:t>
                </a:r>
              </a:p>
              <a:p>
                <a:pPr algn="ctr"/>
                <a:r>
                  <a:rPr lang="zh-CN" altLang="en-US" sz="2800" dirty="0">
                    <a:latin typeface="Times New Roman" panose="02020603050405020304" pitchFamily="18" charset="0"/>
                    <a:ea typeface="宋体" panose="02010600030101010101" pitchFamily="2" charset="-122"/>
                  </a:rPr>
                  <a:t>送</a:t>
                </a:r>
              </a:p>
              <a:p>
                <a:pPr algn="ctr"/>
                <a:r>
                  <a:rPr lang="zh-CN" altLang="en-US" sz="2800" dirty="0">
                    <a:latin typeface="Times New Roman" panose="02020603050405020304" pitchFamily="18" charset="0"/>
                    <a:ea typeface="宋体" panose="02010600030101010101" pitchFamily="2" charset="-122"/>
                  </a:rPr>
                  <a:t>器</a:t>
                </a:r>
              </a:p>
            </p:txBody>
          </p:sp>
          <p:sp>
            <p:nvSpPr>
              <p:cNvPr id="32780" name="Rectangle 6"/>
              <p:cNvSpPr/>
              <p:nvPr/>
            </p:nvSpPr>
            <p:spPr>
              <a:xfrm>
                <a:off x="1872" y="288"/>
                <a:ext cx="144" cy="432"/>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781" name="Line 7"/>
              <p:cNvSpPr/>
              <p:nvPr/>
            </p:nvSpPr>
            <p:spPr>
              <a:xfrm>
                <a:off x="144" y="144"/>
                <a:ext cx="0" cy="240"/>
              </a:xfrm>
              <a:prstGeom prst="line">
                <a:avLst/>
              </a:prstGeom>
              <a:ln w="38100" cap="flat" cmpd="sng">
                <a:solidFill>
                  <a:schemeClr val="tx1"/>
                </a:solidFill>
                <a:prstDash val="solid"/>
                <a:round/>
                <a:headEnd type="none" w="med" len="med"/>
                <a:tailEnd type="none" w="med" len="med"/>
              </a:ln>
            </p:spPr>
          </p:sp>
          <p:sp>
            <p:nvSpPr>
              <p:cNvPr id="32782" name="Text Box 8"/>
              <p:cNvSpPr txBox="1"/>
              <p:nvPr/>
            </p:nvSpPr>
            <p:spPr>
              <a:xfrm>
                <a:off x="240" y="288"/>
                <a:ext cx="576" cy="384"/>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E</a:t>
                </a:r>
              </a:p>
            </p:txBody>
          </p:sp>
          <p:sp>
            <p:nvSpPr>
              <p:cNvPr id="32783" name="Line 9"/>
              <p:cNvSpPr/>
              <p:nvPr/>
            </p:nvSpPr>
            <p:spPr>
              <a:xfrm>
                <a:off x="0" y="384"/>
                <a:ext cx="288" cy="0"/>
              </a:xfrm>
              <a:prstGeom prst="line">
                <a:avLst/>
              </a:prstGeom>
              <a:ln w="38100" cap="flat" cmpd="sng">
                <a:solidFill>
                  <a:schemeClr val="tx1"/>
                </a:solidFill>
                <a:prstDash val="solid"/>
                <a:round/>
                <a:headEnd type="none" w="med" len="med"/>
                <a:tailEnd type="none" w="med" len="med"/>
              </a:ln>
            </p:spPr>
          </p:sp>
          <p:sp>
            <p:nvSpPr>
              <p:cNvPr id="32784" name="Line 10"/>
              <p:cNvSpPr/>
              <p:nvPr/>
            </p:nvSpPr>
            <p:spPr>
              <a:xfrm>
                <a:off x="96" y="480"/>
                <a:ext cx="144" cy="0"/>
              </a:xfrm>
              <a:prstGeom prst="line">
                <a:avLst/>
              </a:prstGeom>
              <a:ln w="38100" cap="flat" cmpd="sng">
                <a:solidFill>
                  <a:schemeClr val="tx1"/>
                </a:solidFill>
                <a:prstDash val="solid"/>
                <a:round/>
                <a:headEnd type="none" w="med" len="med"/>
                <a:tailEnd type="none" w="med" len="med"/>
              </a:ln>
            </p:spPr>
          </p:sp>
          <p:sp>
            <p:nvSpPr>
              <p:cNvPr id="32785" name="Line 11"/>
              <p:cNvSpPr/>
              <p:nvPr/>
            </p:nvSpPr>
            <p:spPr>
              <a:xfrm>
                <a:off x="144" y="144"/>
                <a:ext cx="576" cy="0"/>
              </a:xfrm>
              <a:prstGeom prst="line">
                <a:avLst/>
              </a:prstGeom>
              <a:ln w="38100" cap="flat" cmpd="sng">
                <a:solidFill>
                  <a:schemeClr val="tx1"/>
                </a:solidFill>
                <a:prstDash val="solid"/>
                <a:round/>
                <a:headEnd type="none" w="med" len="med"/>
                <a:tailEnd type="none" w="med" len="med"/>
              </a:ln>
            </p:spPr>
          </p:sp>
          <p:sp>
            <p:nvSpPr>
              <p:cNvPr id="32786" name="Line 12"/>
              <p:cNvSpPr/>
              <p:nvPr/>
            </p:nvSpPr>
            <p:spPr>
              <a:xfrm>
                <a:off x="144" y="480"/>
                <a:ext cx="0" cy="384"/>
              </a:xfrm>
              <a:prstGeom prst="line">
                <a:avLst/>
              </a:prstGeom>
              <a:ln w="38100" cap="flat" cmpd="sng">
                <a:solidFill>
                  <a:schemeClr val="tx1"/>
                </a:solidFill>
                <a:prstDash val="solid"/>
                <a:round/>
                <a:headEnd type="none" w="med" len="med"/>
                <a:tailEnd type="none" w="med" len="med"/>
              </a:ln>
            </p:spPr>
          </p:sp>
          <p:sp>
            <p:nvSpPr>
              <p:cNvPr id="32787" name="Line 13"/>
              <p:cNvSpPr/>
              <p:nvPr/>
            </p:nvSpPr>
            <p:spPr>
              <a:xfrm>
                <a:off x="144" y="864"/>
                <a:ext cx="576" cy="0"/>
              </a:xfrm>
              <a:prstGeom prst="line">
                <a:avLst/>
              </a:prstGeom>
              <a:ln w="38100" cap="flat" cmpd="sng">
                <a:solidFill>
                  <a:schemeClr val="tx1"/>
                </a:solidFill>
                <a:prstDash val="solid"/>
                <a:round/>
                <a:headEnd type="none" w="med" len="med"/>
                <a:tailEnd type="none" w="med" len="med"/>
              </a:ln>
            </p:spPr>
          </p:sp>
          <p:sp>
            <p:nvSpPr>
              <p:cNvPr id="32788" name="Line 14"/>
              <p:cNvSpPr/>
              <p:nvPr/>
            </p:nvSpPr>
            <p:spPr>
              <a:xfrm>
                <a:off x="1440" y="144"/>
                <a:ext cx="480" cy="0"/>
              </a:xfrm>
              <a:prstGeom prst="line">
                <a:avLst/>
              </a:prstGeom>
              <a:ln w="38100" cap="flat" cmpd="sng">
                <a:solidFill>
                  <a:schemeClr val="tx1"/>
                </a:solidFill>
                <a:prstDash val="solid"/>
                <a:round/>
                <a:headEnd type="none" w="med" len="med"/>
                <a:tailEnd type="none" w="med" len="med"/>
              </a:ln>
            </p:spPr>
          </p:sp>
          <p:sp>
            <p:nvSpPr>
              <p:cNvPr id="32789" name="Line 15"/>
              <p:cNvSpPr/>
              <p:nvPr/>
            </p:nvSpPr>
            <p:spPr>
              <a:xfrm>
                <a:off x="1920" y="144"/>
                <a:ext cx="0" cy="144"/>
              </a:xfrm>
              <a:prstGeom prst="line">
                <a:avLst/>
              </a:prstGeom>
              <a:ln w="38100" cap="flat" cmpd="sng">
                <a:solidFill>
                  <a:schemeClr val="tx1"/>
                </a:solidFill>
                <a:prstDash val="solid"/>
                <a:round/>
                <a:headEnd type="none" w="med" len="med"/>
                <a:tailEnd type="none" w="med" len="med"/>
              </a:ln>
            </p:spPr>
          </p:sp>
          <p:sp>
            <p:nvSpPr>
              <p:cNvPr id="32790" name="Line 16"/>
              <p:cNvSpPr/>
              <p:nvPr/>
            </p:nvSpPr>
            <p:spPr>
              <a:xfrm>
                <a:off x="1920" y="720"/>
                <a:ext cx="0" cy="144"/>
              </a:xfrm>
              <a:prstGeom prst="line">
                <a:avLst/>
              </a:prstGeom>
              <a:ln w="38100" cap="flat" cmpd="sng">
                <a:solidFill>
                  <a:schemeClr val="tx1"/>
                </a:solidFill>
                <a:prstDash val="solid"/>
                <a:round/>
                <a:headEnd type="none" w="med" len="med"/>
                <a:tailEnd type="none" w="med" len="med"/>
              </a:ln>
            </p:spPr>
          </p:sp>
          <p:sp>
            <p:nvSpPr>
              <p:cNvPr id="32791" name="Line 17"/>
              <p:cNvSpPr/>
              <p:nvPr/>
            </p:nvSpPr>
            <p:spPr>
              <a:xfrm>
                <a:off x="1440" y="864"/>
                <a:ext cx="480" cy="0"/>
              </a:xfrm>
              <a:prstGeom prst="line">
                <a:avLst/>
              </a:prstGeom>
              <a:ln w="38100" cap="flat" cmpd="sng">
                <a:solidFill>
                  <a:schemeClr val="tx1"/>
                </a:solidFill>
                <a:prstDash val="solid"/>
                <a:round/>
                <a:headEnd type="none" w="med" len="med"/>
                <a:tailEnd type="none" w="med" len="med"/>
              </a:ln>
            </p:spPr>
          </p:sp>
        </p:grpSp>
        <p:sp>
          <p:nvSpPr>
            <p:cNvPr id="32792" name="Rectangle 18"/>
            <p:cNvSpPr/>
            <p:nvPr/>
          </p:nvSpPr>
          <p:spPr>
            <a:xfrm>
              <a:off x="4710" y="3225"/>
              <a:ext cx="1800" cy="2520"/>
            </a:xfrm>
            <a:prstGeom prst="rect">
              <a:avLst/>
            </a:prstGeom>
            <a:noFill/>
            <a:ln w="9525"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793" name="Rectangle 19"/>
            <p:cNvSpPr/>
            <p:nvPr/>
          </p:nvSpPr>
          <p:spPr>
            <a:xfrm>
              <a:off x="630" y="3225"/>
              <a:ext cx="1800" cy="2520"/>
            </a:xfrm>
            <a:prstGeom prst="rect">
              <a:avLst/>
            </a:prstGeom>
            <a:noFill/>
            <a:ln w="9525" cap="flat" cmpd="sng">
              <a:solidFill>
                <a:schemeClr val="folHlink"/>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794" name="Text Box 20"/>
            <p:cNvSpPr txBox="1"/>
            <p:nvPr/>
          </p:nvSpPr>
          <p:spPr>
            <a:xfrm>
              <a:off x="10470" y="562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E</a:t>
              </a:r>
            </a:p>
          </p:txBody>
        </p:sp>
        <p:sp>
          <p:nvSpPr>
            <p:cNvPr id="32795" name="Text Box 21"/>
            <p:cNvSpPr txBox="1"/>
            <p:nvPr/>
          </p:nvSpPr>
          <p:spPr>
            <a:xfrm>
              <a:off x="10230" y="358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p>
          </p:txBody>
        </p:sp>
        <p:sp>
          <p:nvSpPr>
            <p:cNvPr id="32796"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797"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798"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2799"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2800"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2801"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802"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803"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2804"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2805"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2806"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2807"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2808"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2809"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2810" name="Text Box 36"/>
            <p:cNvSpPr txBox="1"/>
            <p:nvPr/>
          </p:nvSpPr>
          <p:spPr>
            <a:xfrm>
              <a:off x="8310" y="4066"/>
              <a:ext cx="1440" cy="960"/>
            </a:xfrm>
            <a:prstGeom prst="rect">
              <a:avLst/>
            </a:prstGeom>
            <a:noFill/>
            <a:ln w="9525">
              <a:noFill/>
            </a:ln>
          </p:spPr>
          <p:txBody>
            <a:bodyPr anchor="t">
              <a:spAutoFit/>
            </a:bodyPr>
            <a:lstStyle/>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p>
          </p:txBody>
        </p:sp>
        <p:sp>
          <p:nvSpPr>
            <p:cNvPr id="32811" name="Text Box 37"/>
            <p:cNvSpPr txBox="1"/>
            <p:nvPr/>
          </p:nvSpPr>
          <p:spPr>
            <a:xfrm>
              <a:off x="11550" y="418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p>
          </p:txBody>
        </p:sp>
        <p:sp>
          <p:nvSpPr>
            <p:cNvPr id="32812"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2813" name="Text Box 39"/>
            <p:cNvSpPr txBox="1"/>
            <p:nvPr/>
          </p:nvSpPr>
          <p:spPr>
            <a:xfrm>
              <a:off x="11430" y="346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p>
          </p:txBody>
        </p:sp>
        <p:sp>
          <p:nvSpPr>
            <p:cNvPr id="32814" name="Text Box 42"/>
            <p:cNvSpPr txBox="1"/>
            <p:nvPr/>
          </p:nvSpPr>
          <p:spPr>
            <a:xfrm>
              <a:off x="7880" y="2206"/>
              <a:ext cx="2400" cy="847"/>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变送器</a:t>
              </a:r>
            </a:p>
          </p:txBody>
        </p:sp>
        <p:sp>
          <p:nvSpPr>
            <p:cNvPr id="32815"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2816" name="Text Box 48"/>
            <p:cNvSpPr txBox="1"/>
            <p:nvPr/>
          </p:nvSpPr>
          <p:spPr>
            <a:xfrm>
              <a:off x="850" y="2386"/>
              <a:ext cx="1475" cy="847"/>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电源</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7" name="Text Box 49"/>
            <p:cNvSpPr txBox="1"/>
            <p:nvPr/>
          </p:nvSpPr>
          <p:spPr>
            <a:xfrm>
              <a:off x="4350" y="2371"/>
              <a:ext cx="2835" cy="847"/>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8"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2819" name="Text Box 51"/>
            <p:cNvSpPr txBox="1"/>
            <p:nvPr/>
          </p:nvSpPr>
          <p:spPr>
            <a:xfrm>
              <a:off x="11170" y="2091"/>
              <a:ext cx="2835" cy="847"/>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20" name="Text Box 52"/>
            <p:cNvSpPr txBox="1"/>
            <p:nvPr/>
          </p:nvSpPr>
          <p:spPr>
            <a:xfrm>
              <a:off x="6503" y="5765"/>
              <a:ext cx="725" cy="1355"/>
            </a:xfrm>
            <a:prstGeom prst="rect">
              <a:avLst/>
            </a:prstGeom>
            <a:noFill/>
            <a:ln w="9525">
              <a:noFill/>
            </a:ln>
          </p:spPr>
          <p:txBody>
            <a:bodyPr anchor="t">
              <a:spAutoFit/>
            </a:bodyPr>
            <a:lstStyle/>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X</a:t>
              </a:r>
            </a:p>
          </p:txBody>
        </p:sp>
        <p:sp>
          <p:nvSpPr>
            <p:cNvPr id="32821"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sp>
        <p:nvSpPr>
          <p:cNvPr id="4" name="Text Box 44"/>
          <p:cNvSpPr txBox="1"/>
          <p:nvPr/>
        </p:nvSpPr>
        <p:spPr>
          <a:xfrm>
            <a:off x="692150" y="5786438"/>
            <a:ext cx="7258050" cy="460375"/>
          </a:xfrm>
          <a:prstGeom prst="rect">
            <a:avLst/>
          </a:prstGeom>
          <a:noFill/>
          <a:ln w="9525">
            <a:noFill/>
          </a:ln>
        </p:spPr>
        <p:txBody>
          <a:bodyPr wrap="square" anchor="t">
            <a:spAutoFit/>
          </a:bodyPr>
          <a:lstStyle/>
          <a:p>
            <a:pPr>
              <a:spcBef>
                <a:spcPct val="50000"/>
              </a:spcBef>
            </a:pPr>
            <a:r>
              <a:rPr lang="zh-CN" altLang="en-US" sz="2400" dirty="0">
                <a:solidFill>
                  <a:srgbClr val="0000FF"/>
                </a:solidFill>
                <a:latin typeface="Arial" panose="020B0604020202020204" pitchFamily="34" charset="0"/>
                <a:ea typeface="宋体" panose="02010600030101010101" pitchFamily="2" charset="-122"/>
              </a:rPr>
              <a:t>（</a:t>
            </a:r>
            <a:r>
              <a:rPr lang="en-US" altLang="zh-CN" sz="2400" dirty="0">
                <a:solidFill>
                  <a:srgbClr val="0000FF"/>
                </a:solidFill>
                <a:latin typeface="Arial" panose="020B0604020202020204" pitchFamily="34" charset="0"/>
                <a:ea typeface="宋体" panose="02010600030101010101" pitchFamily="2" charset="-122"/>
              </a:rPr>
              <a:t>2</a:t>
            </a:r>
            <a:r>
              <a:rPr lang="zh-CN" altLang="en-US" sz="2400" dirty="0">
                <a:solidFill>
                  <a:srgbClr val="0000FF"/>
                </a:solidFill>
                <a:latin typeface="Arial" panose="020B0604020202020204" pitchFamily="34" charset="0"/>
                <a:ea typeface="宋体" panose="02010600030101010101" pitchFamily="2" charset="-122"/>
              </a:rPr>
              <a:t>）有利于安全防爆。</a:t>
            </a:r>
          </a:p>
        </p:txBody>
      </p:sp>
      <p:sp>
        <p:nvSpPr>
          <p:cNvPr id="2" name="文本框 1"/>
          <p:cNvSpPr txBox="1"/>
          <p:nvPr/>
        </p:nvSpPr>
        <p:spPr>
          <a:xfrm>
            <a:off x="719138" y="5160963"/>
            <a:ext cx="7086600" cy="460375"/>
          </a:xfrm>
          <a:prstGeom prst="rect">
            <a:avLst/>
          </a:prstGeom>
          <a:noFill/>
          <a:ln w="9525">
            <a:noFill/>
          </a:ln>
        </p:spPr>
        <p:txBody>
          <a:bodyPr wrap="none" anchor="t">
            <a:spAutoFit/>
          </a:bodyPr>
          <a:lstStyle/>
          <a:p>
            <a:r>
              <a:rPr lang="zh-CN" altLang="en-US" sz="2400" dirty="0">
                <a:solidFill>
                  <a:srgbClr val="0000FF"/>
                </a:solidFill>
                <a:latin typeface="Arial" panose="020B0604020202020204" pitchFamily="34" charset="0"/>
                <a:ea typeface="宋体" panose="02010600030101010101" pitchFamily="2" charset="-122"/>
              </a:rPr>
              <a:t>（</a:t>
            </a:r>
            <a:r>
              <a:rPr lang="en-US" altLang="zh-CN" sz="2400" dirty="0">
                <a:solidFill>
                  <a:srgbClr val="0000FF"/>
                </a:solidFill>
                <a:latin typeface="Arial" panose="020B0604020202020204" pitchFamily="34" charset="0"/>
                <a:ea typeface="宋体" panose="02010600030101010101" pitchFamily="2" charset="-122"/>
              </a:rPr>
              <a:t>1</a:t>
            </a:r>
            <a:r>
              <a:rPr lang="zh-CN" altLang="en-US" sz="2400" dirty="0">
                <a:solidFill>
                  <a:srgbClr val="0000FF"/>
                </a:solidFill>
                <a:latin typeface="Arial" panose="020B0604020202020204" pitchFamily="34" charset="0"/>
                <a:ea typeface="宋体" panose="02010600030101010101" pitchFamily="2" charset="-122"/>
              </a:rPr>
              <a:t>）省去两根导线，微功耗信号传输，节能节材。</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43"/>
                                        </p:tgtEl>
                                        <p:attrNameLst>
                                          <p:attrName>style.visibility</p:attrName>
                                        </p:attrNameLst>
                                      </p:cBhvr>
                                      <p:to>
                                        <p:strVal val="visible"/>
                                      </p:to>
                                    </p:set>
                                    <p:animEffect transition="in" filter="fade">
                                      <p:cBhvr>
                                        <p:cTn id="7" dur="500"/>
                                        <p:tgtEl>
                                          <p:spTgt spid="25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3" grpId="0"/>
      <p:bldP spid="4" grpId="0"/>
      <p:bldP spid="4"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6146" name="Rectangle 3"/>
          <p:cNvSpPr/>
          <p:nvPr/>
        </p:nvSpPr>
        <p:spPr>
          <a:xfrm>
            <a:off x="2505075" y="241300"/>
            <a:ext cx="541972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
        <p:nvSpPr>
          <p:cNvPr id="6147" name="Text Box 4"/>
          <p:cNvSpPr txBox="1"/>
          <p:nvPr/>
        </p:nvSpPr>
        <p:spPr>
          <a:xfrm>
            <a:off x="461963" y="1517650"/>
            <a:ext cx="8351837" cy="1384300"/>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对</a:t>
            </a:r>
            <a:r>
              <a:rPr lang="zh-CN" altLang="en-US" sz="2800" dirty="0">
                <a:solidFill>
                  <a:srgbClr val="FF0000"/>
                </a:solidFill>
                <a:latin typeface="Times New Roman" panose="02020603050405020304" pitchFamily="18" charset="0"/>
                <a:ea typeface="宋体" panose="02010600030101010101" pitchFamily="2" charset="-122"/>
              </a:rPr>
              <a:t>流程工业</a:t>
            </a:r>
            <a:r>
              <a:rPr lang="zh-CN" altLang="en-US" sz="2800" dirty="0">
                <a:latin typeface="Times New Roman" panose="02020603050405020304" pitchFamily="18" charset="0"/>
                <a:ea typeface="宋体" panose="02010600030101010101" pitchFamily="2" charset="-122"/>
              </a:rPr>
              <a:t>生产过程中</a:t>
            </a:r>
            <a:r>
              <a:rPr lang="zh-CN" altLang="en-US" sz="2800" dirty="0">
                <a:solidFill>
                  <a:srgbClr val="FF0000"/>
                </a:solidFill>
                <a:latin typeface="Times New Roman" panose="02020603050405020304" pitchFamily="18" charset="0"/>
                <a:ea typeface="宋体" panose="02010600030101010101" pitchFamily="2" charset="-122"/>
              </a:rPr>
              <a:t>过程量</a:t>
            </a:r>
            <a:r>
              <a:rPr lang="zh-CN" altLang="en-US" sz="2800" dirty="0">
                <a:latin typeface="Times New Roman" panose="02020603050405020304" pitchFamily="18" charset="0"/>
                <a:ea typeface="宋体" panose="02010600030101010101" pitchFamily="2" charset="-122"/>
              </a:rPr>
              <a:t>（温度、压力、流量、液位（物位）、成分量）进行</a:t>
            </a:r>
            <a:r>
              <a:rPr lang="zh-CN" altLang="en-US" sz="2800" dirty="0">
                <a:solidFill>
                  <a:srgbClr val="FF0000"/>
                </a:solidFill>
                <a:latin typeface="Times New Roman" panose="02020603050405020304" pitchFamily="18" charset="0"/>
                <a:ea typeface="宋体" panose="02010600030101010101" pitchFamily="2" charset="-122"/>
              </a:rPr>
              <a:t>自动检测与控制</a:t>
            </a:r>
            <a:r>
              <a:rPr lang="zh-CN" altLang="en-US" sz="2800" dirty="0">
                <a:latin typeface="Times New Roman" panose="02020603050405020304" pitchFamily="18" charset="0"/>
                <a:ea typeface="宋体" panose="02010600030101010101" pitchFamily="2" charset="-122"/>
              </a:rPr>
              <a:t>，使</a:t>
            </a:r>
            <a:r>
              <a:rPr lang="zh-CN" altLang="en-US" sz="2800" dirty="0">
                <a:solidFill>
                  <a:srgbClr val="FF0000"/>
                </a:solidFill>
                <a:latin typeface="Times New Roman" panose="02020603050405020304" pitchFamily="18" charset="0"/>
                <a:ea typeface="宋体" panose="02010600030101010101" pitchFamily="2" charset="-122"/>
              </a:rPr>
              <a:t>工艺参数满足控制要求</a:t>
            </a:r>
            <a:r>
              <a:rPr lang="zh-CN" altLang="en-US" sz="2800" dirty="0">
                <a:latin typeface="Times New Roman" panose="02020603050405020304" pitchFamily="18" charset="0"/>
                <a:ea typeface="宋体" panose="02010600030101010101" pitchFamily="2" charset="-122"/>
              </a:rPr>
              <a:t>的一类自动控制系统。</a:t>
            </a:r>
          </a:p>
        </p:txBody>
      </p:sp>
      <p:grpSp>
        <p:nvGrpSpPr>
          <p:cNvPr id="6148" name="组合 1"/>
          <p:cNvGrpSpPr/>
          <p:nvPr/>
        </p:nvGrpSpPr>
        <p:grpSpPr>
          <a:xfrm>
            <a:off x="88900" y="3000375"/>
            <a:ext cx="9140825" cy="3414713"/>
            <a:chOff x="88900" y="3000375"/>
            <a:chExt cx="9140825" cy="3415073"/>
          </a:xfrm>
        </p:grpSpPr>
        <p:sp>
          <p:nvSpPr>
            <p:cNvPr id="6149" name="Rectangle 4"/>
            <p:cNvSpPr/>
            <p:nvPr/>
          </p:nvSpPr>
          <p:spPr>
            <a:xfrm>
              <a:off x="88900" y="3857625"/>
              <a:ext cx="1412875" cy="531813"/>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a:t>
              </a:r>
            </a:p>
          </p:txBody>
        </p:sp>
        <p:sp>
          <p:nvSpPr>
            <p:cNvPr id="6150" name="Rectangle 5"/>
            <p:cNvSpPr/>
            <p:nvPr/>
          </p:nvSpPr>
          <p:spPr>
            <a:xfrm>
              <a:off x="2914650" y="3870325"/>
              <a:ext cx="1412875" cy="53340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调节器</a:t>
              </a:r>
            </a:p>
          </p:txBody>
        </p:sp>
        <p:sp>
          <p:nvSpPr>
            <p:cNvPr id="6151" name="Rectangle 6"/>
            <p:cNvSpPr/>
            <p:nvPr/>
          </p:nvSpPr>
          <p:spPr>
            <a:xfrm>
              <a:off x="4908550" y="3857625"/>
              <a:ext cx="1579563" cy="531813"/>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执行器</a:t>
              </a:r>
            </a:p>
          </p:txBody>
        </p:sp>
        <p:sp>
          <p:nvSpPr>
            <p:cNvPr id="6152" name="Rectangle 7"/>
            <p:cNvSpPr/>
            <p:nvPr/>
          </p:nvSpPr>
          <p:spPr>
            <a:xfrm>
              <a:off x="7069138" y="3857625"/>
              <a:ext cx="1497012" cy="531813"/>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对象</a:t>
              </a:r>
            </a:p>
          </p:txBody>
        </p:sp>
        <p:sp>
          <p:nvSpPr>
            <p:cNvPr id="6153" name="Rectangle 8"/>
            <p:cNvSpPr/>
            <p:nvPr/>
          </p:nvSpPr>
          <p:spPr>
            <a:xfrm>
              <a:off x="4908550" y="5092065"/>
              <a:ext cx="1622425" cy="57404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变送器</a:t>
              </a:r>
            </a:p>
          </p:txBody>
        </p:sp>
        <p:sp>
          <p:nvSpPr>
            <p:cNvPr id="6154" name="AutoShape 9"/>
            <p:cNvSpPr/>
            <p:nvPr/>
          </p:nvSpPr>
          <p:spPr>
            <a:xfrm>
              <a:off x="2082800" y="4010025"/>
              <a:ext cx="333375" cy="304800"/>
            </a:xfrm>
            <a:prstGeom prst="flowChartSummingJunction">
              <a:avLst/>
            </a:prstGeom>
            <a:noFill/>
            <a:ln w="2857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155" name="Line 10"/>
            <p:cNvSpPr/>
            <p:nvPr/>
          </p:nvSpPr>
          <p:spPr>
            <a:xfrm>
              <a:off x="1501775" y="4162425"/>
              <a:ext cx="581025" cy="0"/>
            </a:xfrm>
            <a:prstGeom prst="line">
              <a:avLst/>
            </a:prstGeom>
            <a:ln w="28575" cap="flat" cmpd="sng">
              <a:solidFill>
                <a:schemeClr val="tx1"/>
              </a:solidFill>
              <a:prstDash val="solid"/>
              <a:miter/>
              <a:headEnd type="none" w="med" len="med"/>
              <a:tailEnd type="triangle" w="med" len="med"/>
            </a:ln>
          </p:spPr>
        </p:sp>
        <p:sp>
          <p:nvSpPr>
            <p:cNvPr id="6156" name="Line 11"/>
            <p:cNvSpPr/>
            <p:nvPr/>
          </p:nvSpPr>
          <p:spPr>
            <a:xfrm>
              <a:off x="2416175" y="4162425"/>
              <a:ext cx="498475" cy="0"/>
            </a:xfrm>
            <a:prstGeom prst="line">
              <a:avLst/>
            </a:prstGeom>
            <a:ln w="28575" cap="flat" cmpd="sng">
              <a:solidFill>
                <a:schemeClr val="tx1"/>
              </a:solidFill>
              <a:prstDash val="solid"/>
              <a:miter/>
              <a:headEnd type="none" w="med" len="med"/>
              <a:tailEnd type="triangle" w="med" len="med"/>
            </a:ln>
          </p:spPr>
        </p:sp>
        <p:sp>
          <p:nvSpPr>
            <p:cNvPr id="6157" name="Line 12"/>
            <p:cNvSpPr/>
            <p:nvPr/>
          </p:nvSpPr>
          <p:spPr>
            <a:xfrm>
              <a:off x="4327525" y="4086225"/>
              <a:ext cx="581025" cy="0"/>
            </a:xfrm>
            <a:prstGeom prst="line">
              <a:avLst/>
            </a:prstGeom>
            <a:ln w="28575" cap="flat" cmpd="sng">
              <a:solidFill>
                <a:schemeClr val="tx1"/>
              </a:solidFill>
              <a:prstDash val="solid"/>
              <a:miter/>
              <a:headEnd type="none" w="med" len="med"/>
              <a:tailEnd type="triangle" w="med" len="med"/>
            </a:ln>
          </p:spPr>
        </p:sp>
        <p:sp>
          <p:nvSpPr>
            <p:cNvPr id="6158" name="Line 13"/>
            <p:cNvSpPr/>
            <p:nvPr/>
          </p:nvSpPr>
          <p:spPr>
            <a:xfrm>
              <a:off x="6488113" y="4086225"/>
              <a:ext cx="581025" cy="0"/>
            </a:xfrm>
            <a:prstGeom prst="line">
              <a:avLst/>
            </a:prstGeom>
            <a:ln w="28575" cap="flat" cmpd="sng">
              <a:solidFill>
                <a:schemeClr val="tx1"/>
              </a:solidFill>
              <a:prstDash val="solid"/>
              <a:miter/>
              <a:headEnd type="none" w="med" len="med"/>
              <a:tailEnd type="triangle" w="med" len="med"/>
            </a:ln>
          </p:spPr>
        </p:sp>
        <p:sp>
          <p:nvSpPr>
            <p:cNvPr id="6159" name="Line 14"/>
            <p:cNvSpPr/>
            <p:nvPr/>
          </p:nvSpPr>
          <p:spPr>
            <a:xfrm>
              <a:off x="8566150" y="4086225"/>
              <a:ext cx="663575" cy="0"/>
            </a:xfrm>
            <a:prstGeom prst="line">
              <a:avLst/>
            </a:prstGeom>
            <a:ln w="28575" cap="flat" cmpd="sng">
              <a:solidFill>
                <a:schemeClr val="tx1"/>
              </a:solidFill>
              <a:prstDash val="solid"/>
              <a:miter/>
              <a:headEnd type="none" w="med" len="med"/>
              <a:tailEnd type="triangle" w="med" len="med"/>
            </a:ln>
          </p:spPr>
        </p:sp>
        <p:sp>
          <p:nvSpPr>
            <p:cNvPr id="6160" name="Line 15"/>
            <p:cNvSpPr/>
            <p:nvPr/>
          </p:nvSpPr>
          <p:spPr>
            <a:xfrm>
              <a:off x="8813800" y="4086225"/>
              <a:ext cx="0" cy="1368425"/>
            </a:xfrm>
            <a:prstGeom prst="line">
              <a:avLst/>
            </a:prstGeom>
            <a:ln w="28575" cap="flat" cmpd="sng">
              <a:solidFill>
                <a:schemeClr val="tx1"/>
              </a:solidFill>
              <a:prstDash val="solid"/>
              <a:miter/>
              <a:headEnd type="none" w="med" len="med"/>
              <a:tailEnd type="none" w="med" len="med"/>
            </a:ln>
          </p:spPr>
        </p:sp>
        <p:sp>
          <p:nvSpPr>
            <p:cNvPr id="6161" name="Line 16"/>
            <p:cNvSpPr/>
            <p:nvPr/>
          </p:nvSpPr>
          <p:spPr>
            <a:xfrm flipH="1">
              <a:off x="6530975" y="5454650"/>
              <a:ext cx="2282825" cy="635"/>
            </a:xfrm>
            <a:prstGeom prst="line">
              <a:avLst/>
            </a:prstGeom>
            <a:ln w="28575" cap="flat" cmpd="sng">
              <a:solidFill>
                <a:schemeClr val="tx1"/>
              </a:solidFill>
              <a:prstDash val="solid"/>
              <a:miter/>
              <a:headEnd type="none" w="med" len="med"/>
              <a:tailEnd type="triangle" w="med" len="med"/>
            </a:ln>
          </p:spPr>
        </p:sp>
        <p:sp>
          <p:nvSpPr>
            <p:cNvPr id="6162" name="Line 17"/>
            <p:cNvSpPr/>
            <p:nvPr/>
          </p:nvSpPr>
          <p:spPr>
            <a:xfrm flipH="1">
              <a:off x="2247900" y="5454650"/>
              <a:ext cx="2660650" cy="635"/>
            </a:xfrm>
            <a:prstGeom prst="line">
              <a:avLst/>
            </a:prstGeom>
            <a:ln w="28575" cap="flat" cmpd="sng">
              <a:solidFill>
                <a:schemeClr val="tx1"/>
              </a:solidFill>
              <a:prstDash val="solid"/>
              <a:miter/>
              <a:headEnd type="none" w="med" len="med"/>
              <a:tailEnd type="none" w="med" len="med"/>
            </a:ln>
          </p:spPr>
        </p:sp>
        <p:sp>
          <p:nvSpPr>
            <p:cNvPr id="6163" name="Text Box 18"/>
            <p:cNvSpPr txBox="1"/>
            <p:nvPr/>
          </p:nvSpPr>
          <p:spPr>
            <a:xfrm>
              <a:off x="1501775" y="3400425"/>
              <a:ext cx="747713" cy="519113"/>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6164" name="Text Box 19"/>
            <p:cNvSpPr txBox="1"/>
            <p:nvPr/>
          </p:nvSpPr>
          <p:spPr>
            <a:xfrm>
              <a:off x="1666875" y="4389438"/>
              <a:ext cx="749300" cy="519112"/>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6165" name="Line 21"/>
            <p:cNvSpPr/>
            <p:nvPr/>
          </p:nvSpPr>
          <p:spPr>
            <a:xfrm flipV="1">
              <a:off x="2249488" y="4313238"/>
              <a:ext cx="0" cy="1141412"/>
            </a:xfrm>
            <a:prstGeom prst="line">
              <a:avLst/>
            </a:prstGeom>
            <a:ln w="9525" cap="flat" cmpd="sng">
              <a:solidFill>
                <a:schemeClr val="tx1"/>
              </a:solidFill>
              <a:prstDash val="solid"/>
              <a:miter/>
              <a:headEnd type="none" w="med" len="med"/>
              <a:tailEnd type="triangle" w="med" len="med"/>
            </a:ln>
          </p:spPr>
        </p:sp>
        <p:sp>
          <p:nvSpPr>
            <p:cNvPr id="6166" name="Line 22"/>
            <p:cNvSpPr/>
            <p:nvPr/>
          </p:nvSpPr>
          <p:spPr>
            <a:xfrm>
              <a:off x="7734300" y="3324225"/>
              <a:ext cx="0" cy="533400"/>
            </a:xfrm>
            <a:prstGeom prst="line">
              <a:avLst/>
            </a:prstGeom>
            <a:ln w="9525" cap="flat" cmpd="sng">
              <a:solidFill>
                <a:schemeClr val="tx1"/>
              </a:solidFill>
              <a:prstDash val="solid"/>
              <a:miter/>
              <a:headEnd type="none" w="med" len="med"/>
              <a:tailEnd type="triangle" w="med" len="med"/>
            </a:ln>
          </p:spPr>
        </p:sp>
        <p:sp>
          <p:nvSpPr>
            <p:cNvPr id="6167" name="Text Box 23"/>
            <p:cNvSpPr txBox="1"/>
            <p:nvPr/>
          </p:nvSpPr>
          <p:spPr>
            <a:xfrm>
              <a:off x="7713663" y="3000375"/>
              <a:ext cx="1163637" cy="455613"/>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扰动</a:t>
              </a:r>
            </a:p>
          </p:txBody>
        </p:sp>
        <p:sp>
          <p:nvSpPr>
            <p:cNvPr id="6168" name="文本框 5143"/>
            <p:cNvSpPr txBox="1"/>
            <p:nvPr/>
          </p:nvSpPr>
          <p:spPr>
            <a:xfrm>
              <a:off x="2386013" y="3365500"/>
              <a:ext cx="290512" cy="519113"/>
            </a:xfrm>
            <a:prstGeom prst="rect">
              <a:avLst/>
            </a:prstGeom>
            <a:noFill/>
            <a:ln w="9525">
              <a:noFill/>
            </a:ln>
          </p:spPr>
          <p:txBody>
            <a:bodyPr anchor="t">
              <a:spAutoFit/>
            </a:bodyPr>
            <a:lstStyle/>
            <a:p>
              <a:r>
                <a:rPr lang="en-US" altLang="zh-CN" sz="2800" dirty="0">
                  <a:latin typeface="Arial" panose="020B0604020202020204" pitchFamily="34" charset="0"/>
                  <a:ea typeface="宋体" panose="02010600030101010101" pitchFamily="2" charset="-122"/>
                  <a:sym typeface="Times New Roman" panose="02020603050405020304" pitchFamily="18" charset="0"/>
                </a:rPr>
                <a:t>ε</a:t>
              </a:r>
            </a:p>
          </p:txBody>
        </p:sp>
        <p:sp>
          <p:nvSpPr>
            <p:cNvPr id="6169" name="文本框 5144"/>
            <p:cNvSpPr txBox="1"/>
            <p:nvPr/>
          </p:nvSpPr>
          <p:spPr>
            <a:xfrm>
              <a:off x="6530975" y="3413125"/>
              <a:ext cx="290513" cy="519113"/>
            </a:xfrm>
            <a:prstGeom prst="rect">
              <a:avLst/>
            </a:prstGeom>
            <a:noFill/>
            <a:ln w="9525">
              <a:noFill/>
            </a:ln>
          </p:spPr>
          <p:txBody>
            <a:bodyPr anchor="t">
              <a:spAutoFit/>
            </a:bodyPr>
            <a:lstStyle/>
            <a:p>
              <a:r>
                <a:rPr lang="zh-CN" altLang="en-US" sz="2800" dirty="0">
                  <a:latin typeface="Arial" panose="020B0604020202020204" pitchFamily="34" charset="0"/>
                  <a:ea typeface="宋体" panose="02010600030101010101" pitchFamily="2" charset="-122"/>
                  <a:sym typeface="Times New Roman" panose="02020603050405020304" pitchFamily="18" charset="0"/>
                </a:rPr>
                <a:t>P</a:t>
              </a:r>
              <a:endParaRPr lang="zh-CN" altLang="en-US" dirty="0">
                <a:latin typeface="Arial" panose="020B0604020202020204" pitchFamily="34" charset="0"/>
                <a:ea typeface="宋体" panose="02010600030101010101" pitchFamily="2" charset="-122"/>
              </a:endParaRPr>
            </a:p>
          </p:txBody>
        </p:sp>
        <p:sp>
          <p:nvSpPr>
            <p:cNvPr id="6170" name="文本框 5146"/>
            <p:cNvSpPr txBox="1"/>
            <p:nvPr/>
          </p:nvSpPr>
          <p:spPr>
            <a:xfrm>
              <a:off x="8640763" y="3513138"/>
              <a:ext cx="342900" cy="519112"/>
            </a:xfrm>
            <a:prstGeom prst="rect">
              <a:avLst/>
            </a:prstGeom>
            <a:noFill/>
            <a:ln w="9525">
              <a:noFill/>
            </a:ln>
          </p:spPr>
          <p:txBody>
            <a:bodyPr anchor="t">
              <a:spAutoFit/>
            </a:bodyPr>
            <a:lstStyle/>
            <a:p>
              <a:r>
                <a:rPr lang="en-US" altLang="zh-CN" sz="2800" dirty="0">
                  <a:solidFill>
                    <a:schemeClr val="hlink"/>
                  </a:solidFill>
                  <a:latin typeface="Arial" panose="020B0604020202020204" pitchFamily="34" charset="0"/>
                  <a:ea typeface="宋体" panose="02010600030101010101" pitchFamily="2" charset="-122"/>
                  <a:sym typeface="Times New Roman" panose="02020603050405020304" pitchFamily="18" charset="0"/>
                </a:rPr>
                <a:t>θ</a:t>
              </a:r>
            </a:p>
          </p:txBody>
        </p:sp>
        <p:sp>
          <p:nvSpPr>
            <p:cNvPr id="6171" name="文本框 1"/>
            <p:cNvSpPr txBox="1"/>
            <p:nvPr/>
          </p:nvSpPr>
          <p:spPr>
            <a:xfrm>
              <a:off x="2505075" y="5955030"/>
              <a:ext cx="4769485" cy="460418"/>
            </a:xfrm>
            <a:prstGeom prst="rect">
              <a:avLst/>
            </a:prstGeom>
            <a:noFill/>
            <a:ln w="9525">
              <a:noFill/>
            </a:ln>
          </p:spPr>
          <p:txBody>
            <a:bodyPr anchor="t">
              <a:spAutoFit/>
            </a:bodyPr>
            <a:lstStyle/>
            <a:p>
              <a:r>
                <a:rPr lang="en-US" altLang="zh-CN" sz="2400" dirty="0">
                  <a:latin typeface="Times New Roman" panose="02020603050405020304" pitchFamily="18" charset="0"/>
                  <a:ea typeface="宋体" panose="02010600030101010101" pitchFamily="2" charset="-122"/>
                  <a:sym typeface="Arial" panose="020B0604020202020204" pitchFamily="34" charset="0"/>
                </a:rPr>
                <a:t> </a:t>
              </a:r>
              <a:r>
                <a:rPr lang="zh-CN" altLang="en-US" sz="2400" dirty="0">
                  <a:latin typeface="Times New Roman" panose="02020603050405020304" pitchFamily="18" charset="0"/>
                  <a:ea typeface="宋体" panose="02010600030101010101" pitchFamily="2" charset="-122"/>
                  <a:sym typeface="Arial" panose="020B0604020202020204" pitchFamily="34" charset="0"/>
                </a:rPr>
                <a:t>图 </a:t>
              </a:r>
              <a:r>
                <a:rPr lang="en-US" altLang="zh-CN" sz="2400" dirty="0">
                  <a:latin typeface="Times New Roman" panose="02020603050405020304" pitchFamily="18" charset="0"/>
                  <a:ea typeface="宋体" panose="02010600030101010101" pitchFamily="2" charset="-122"/>
                  <a:sym typeface="Arial" panose="020B0604020202020204" pitchFamily="34" charset="0"/>
                </a:rPr>
                <a:t>1-2</a:t>
              </a:r>
              <a:r>
                <a:rPr lang="zh-CN" altLang="en-US" sz="2400" dirty="0">
                  <a:latin typeface="Times New Roman" panose="02020603050405020304" pitchFamily="18" charset="0"/>
                  <a:ea typeface="宋体" panose="02010600030101010101" pitchFamily="2" charset="-122"/>
                  <a:sym typeface="Arial" panose="020B0604020202020204" pitchFamily="34" charset="0"/>
                </a:rPr>
                <a:t>单闭环过程控制系统</a:t>
              </a:r>
            </a:p>
          </p:txBody>
        </p:sp>
        <p:graphicFrame>
          <p:nvGraphicFramePr>
            <p:cNvPr id="6172" name="对象 1"/>
            <p:cNvGraphicFramePr>
              <a:graphicFrameLocks noChangeAspect="1"/>
            </p:cNvGraphicFramePr>
            <p:nvPr/>
          </p:nvGraphicFramePr>
          <p:xfrm>
            <a:off x="4344987" y="3481388"/>
            <a:ext cx="485775" cy="428625"/>
          </p:xfrm>
          <a:graphic>
            <a:graphicData uri="http://schemas.openxmlformats.org/presentationml/2006/ole">
              <mc:AlternateContent xmlns:mc="http://schemas.openxmlformats.org/markup-compatibility/2006">
                <mc:Choice xmlns:v="urn:schemas-microsoft-com:vml" Requires="v">
                  <p:oleObj spid="_x0000_s3081" r:id="rId3" imgW="215900" imgH="190500" progId="Equation.3">
                    <p:embed/>
                  </p:oleObj>
                </mc:Choice>
                <mc:Fallback>
                  <p:oleObj r:id="rId3" imgW="215900" imgH="190500" progId="Equation.3">
                    <p:embed/>
                    <p:pic>
                      <p:nvPicPr>
                        <p:cNvPr id="0" name="图片 3075"/>
                        <p:cNvPicPr/>
                        <p:nvPr/>
                      </p:nvPicPr>
                      <p:blipFill>
                        <a:blip r:embed="rId4"/>
                        <a:stretch>
                          <a:fillRect/>
                        </a:stretch>
                      </p:blipFill>
                      <p:spPr>
                        <a:xfrm>
                          <a:off x="4344987" y="3481388"/>
                          <a:ext cx="485775" cy="428625"/>
                        </a:xfrm>
                        <a:prstGeom prst="rect">
                          <a:avLst/>
                        </a:prstGeom>
                        <a:noFill/>
                        <a:ln w="38100">
                          <a:noFill/>
                          <a:miter/>
                        </a:ln>
                      </p:spPr>
                    </p:pic>
                  </p:oleObj>
                </mc:Fallback>
              </mc:AlternateContent>
            </a:graphicData>
          </a:graphic>
        </p:graphicFrame>
      </p:grpSp>
      <p:sp>
        <p:nvSpPr>
          <p:cNvPr id="6173" name="矩形 2"/>
          <p:cNvSpPr/>
          <p:nvPr/>
        </p:nvSpPr>
        <p:spPr>
          <a:xfrm>
            <a:off x="554038" y="865188"/>
            <a:ext cx="4114800" cy="523875"/>
          </a:xfrm>
          <a:prstGeom prst="rect">
            <a:avLst/>
          </a:prstGeom>
          <a:noFill/>
          <a:ln w="9525">
            <a:noFill/>
          </a:ln>
        </p:spPr>
        <p:txBody>
          <a:bodyPr anchor="t">
            <a:spAutoFit/>
          </a:bodyPr>
          <a:lstStyle/>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1</a:t>
            </a:r>
            <a:r>
              <a:rPr lang="en-US" altLang="zh-CN" sz="2800" dirty="0">
                <a:solidFill>
                  <a:srgbClr val="0000FF"/>
                </a:solidFill>
                <a:latin typeface="Times New Roman" panose="02020603050405020304" pitchFamily="18" charset="0"/>
                <a:ea typeface="宋体" panose="02010600030101010101" pitchFamily="2" charset="-122"/>
              </a:rPr>
              <a:t>. </a:t>
            </a:r>
            <a:r>
              <a:rPr lang="zh-CN" altLang="en-US" sz="2800" dirty="0">
                <a:solidFill>
                  <a:srgbClr val="0000FF"/>
                </a:solidFill>
                <a:latin typeface="Times New Roman" panose="02020603050405020304" pitchFamily="18" charset="0"/>
                <a:ea typeface="宋体" panose="02010600030101010101" pitchFamily="2" charset="-122"/>
              </a:rPr>
              <a:t>过程控制系统</a:t>
            </a:r>
          </a:p>
        </p:txBody>
      </p:sp>
      <p:sp>
        <p:nvSpPr>
          <p:cNvPr id="2" name="矩形 1"/>
          <p:cNvSpPr/>
          <p:nvPr/>
        </p:nvSpPr>
        <p:spPr>
          <a:xfrm>
            <a:off x="4730750" y="3341688"/>
            <a:ext cx="3876675" cy="2527300"/>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7"/>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p>
        </p:txBody>
      </p:sp>
      <p:sp>
        <p:nvSpPr>
          <p:cNvPr id="33794" name="AutoShape 4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1.3</a:t>
            </a:r>
          </a:p>
        </p:txBody>
      </p:sp>
      <p:sp>
        <p:nvSpPr>
          <p:cNvPr id="5" name="Text Box 44"/>
          <p:cNvSpPr txBox="1"/>
          <p:nvPr/>
        </p:nvSpPr>
        <p:spPr>
          <a:xfrm>
            <a:off x="615950" y="4065588"/>
            <a:ext cx="6883400" cy="460375"/>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思考：</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仪表之间信号传输为何采用</a:t>
            </a:r>
            <a:r>
              <a:rPr kumimoji="0" lang="zh-CN" altLang="en-US" sz="2400" kern="1200" cap="none" spc="0" normalizeH="0" baseline="0" noProof="1">
                <a:solidFill>
                  <a:srgbClr val="FF0000"/>
                </a:solidFill>
                <a:latin typeface="Times New Roman" panose="02020603050405020304" pitchFamily="18" charset="0"/>
                <a:ea typeface="宋体" panose="02010600030101010101" pitchFamily="2" charset="-122"/>
                <a:cs typeface="+mn-ea"/>
                <a:sym typeface="+mn-ea"/>
              </a:rPr>
              <a:t>直流信号</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a:t>
            </a:r>
            <a:endParaRPr kumimoji="0" lang="zh-CN" altLang="en-US" sz="2400" kern="1200" cap="none" spc="0" normalizeH="0" baseline="0" noProof="1">
              <a:solidFill>
                <a:srgbClr val="FF0000"/>
              </a:solidFill>
              <a:latin typeface="Arial" panose="020B0604020202020204" pitchFamily="34" charset="0"/>
              <a:ea typeface="宋体" panose="02010600030101010101" pitchFamily="2" charset="-122"/>
              <a:cs typeface="+mn-cs"/>
              <a:sym typeface="+mn-ea"/>
            </a:endParaRPr>
          </a:p>
        </p:txBody>
      </p:sp>
      <p:sp>
        <p:nvSpPr>
          <p:cNvPr id="6" name="Text Box 44"/>
          <p:cNvSpPr txBox="1"/>
          <p:nvPr/>
        </p:nvSpPr>
        <p:spPr>
          <a:xfrm>
            <a:off x="615950" y="4706938"/>
            <a:ext cx="7889875" cy="460375"/>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sym typeface="宋体" panose="02010600030101010101" pitchFamily="2" charset="-122"/>
              </a:rPr>
              <a:t>交流信号传输的弊端</a:t>
            </a:r>
            <a:endParaRPr lang="zh-CN" altLang="en-US" sz="2400" dirty="0">
              <a:solidFill>
                <a:srgbClr val="FF0000"/>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25640" name="Text Box 41"/>
          <p:cNvSpPr txBox="1"/>
          <p:nvPr/>
        </p:nvSpPr>
        <p:spPr>
          <a:xfrm>
            <a:off x="1860550" y="3406775"/>
            <a:ext cx="2557463" cy="460375"/>
          </a:xfrm>
          <a:prstGeom prst="rect">
            <a:avLst/>
          </a:prstGeom>
          <a:noFill/>
          <a:ln w="9525">
            <a:noFill/>
            <a:miter/>
          </a:ln>
        </p:spPr>
        <p:txBody>
          <a:bodyPr wrap="square">
            <a:spAutoFit/>
          </a:bodyPr>
          <a:lstStyle/>
          <a:p>
            <a:pPr marR="0" defTabSz="914400">
              <a:spcBef>
                <a:spcPct val="50000"/>
              </a:spcBef>
              <a:buClrTx/>
              <a:buSzTx/>
              <a:defRPr/>
            </a:pP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  </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二线制传输</a:t>
            </a:r>
            <a:endPar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cs"/>
              <a:sym typeface="+mn-ea"/>
            </a:endParaRPr>
          </a:p>
        </p:txBody>
      </p:sp>
      <p:grpSp>
        <p:nvGrpSpPr>
          <p:cNvPr id="33798" name="组合 3"/>
          <p:cNvGrpSpPr/>
          <p:nvPr/>
        </p:nvGrpSpPr>
        <p:grpSpPr>
          <a:xfrm>
            <a:off x="1022350" y="865188"/>
            <a:ext cx="4567238" cy="2714625"/>
            <a:chOff x="6503" y="2091"/>
            <a:chExt cx="7502" cy="5029"/>
          </a:xfrm>
        </p:grpSpPr>
        <p:sp>
          <p:nvSpPr>
            <p:cNvPr id="33799" name="Text Box 20"/>
            <p:cNvSpPr txBox="1"/>
            <p:nvPr/>
          </p:nvSpPr>
          <p:spPr>
            <a:xfrm>
              <a:off x="10470" y="562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E</a:t>
              </a:r>
            </a:p>
          </p:txBody>
        </p:sp>
        <p:sp>
          <p:nvSpPr>
            <p:cNvPr id="33800" name="Text Box 21"/>
            <p:cNvSpPr txBox="1"/>
            <p:nvPr/>
          </p:nvSpPr>
          <p:spPr>
            <a:xfrm>
              <a:off x="10230" y="358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p>
          </p:txBody>
        </p:sp>
        <p:sp>
          <p:nvSpPr>
            <p:cNvPr id="33801"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3802"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3803"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3804"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3805"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3806"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3807"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3808"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3809"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3810"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3811"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3812"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3813"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3814"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3815" name="Text Box 36"/>
            <p:cNvSpPr txBox="1"/>
            <p:nvPr/>
          </p:nvSpPr>
          <p:spPr>
            <a:xfrm>
              <a:off x="8310" y="4066"/>
              <a:ext cx="1440" cy="960"/>
            </a:xfrm>
            <a:prstGeom prst="rect">
              <a:avLst/>
            </a:prstGeom>
            <a:noFill/>
            <a:ln w="9525">
              <a:noFill/>
            </a:ln>
          </p:spPr>
          <p:txBody>
            <a:bodyPr anchor="t">
              <a:spAutoFit/>
            </a:bodyPr>
            <a:lstStyle/>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p>
          </p:txBody>
        </p:sp>
        <p:sp>
          <p:nvSpPr>
            <p:cNvPr id="33816" name="Text Box 37"/>
            <p:cNvSpPr txBox="1"/>
            <p:nvPr/>
          </p:nvSpPr>
          <p:spPr>
            <a:xfrm>
              <a:off x="11550" y="418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p>
          </p:txBody>
        </p:sp>
        <p:sp>
          <p:nvSpPr>
            <p:cNvPr id="33817"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3818" name="Text Box 39"/>
            <p:cNvSpPr txBox="1"/>
            <p:nvPr/>
          </p:nvSpPr>
          <p:spPr>
            <a:xfrm>
              <a:off x="11430" y="3466"/>
              <a:ext cx="1440" cy="960"/>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p>
          </p:txBody>
        </p:sp>
        <p:sp>
          <p:nvSpPr>
            <p:cNvPr id="33819" name="Text Box 42"/>
            <p:cNvSpPr txBox="1"/>
            <p:nvPr/>
          </p:nvSpPr>
          <p:spPr>
            <a:xfrm>
              <a:off x="7880" y="2206"/>
              <a:ext cx="2400" cy="847"/>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变送器</a:t>
              </a:r>
            </a:p>
          </p:txBody>
        </p:sp>
        <p:sp>
          <p:nvSpPr>
            <p:cNvPr id="33820"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3821"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lstStyle/>
            <a:p>
              <a:pPr algn="ctr"/>
              <a:endParaRPr lang="zh-CN" altLang="en-US" sz="2800" dirty="0">
                <a:latin typeface="Times New Roman" panose="02020603050405020304" pitchFamily="18" charset="0"/>
                <a:ea typeface="宋体" panose="02010600030101010101" pitchFamily="2" charset="-122"/>
              </a:endParaRPr>
            </a:p>
          </p:txBody>
        </p:sp>
        <p:sp>
          <p:nvSpPr>
            <p:cNvPr id="33822" name="Text Box 51"/>
            <p:cNvSpPr txBox="1"/>
            <p:nvPr/>
          </p:nvSpPr>
          <p:spPr>
            <a:xfrm>
              <a:off x="11170" y="2091"/>
              <a:ext cx="2835" cy="847"/>
            </a:xfrm>
            <a:prstGeom prst="rect">
              <a:avLst/>
            </a:prstGeom>
            <a:noFill/>
            <a:ln w="9525">
              <a:noFill/>
            </a:ln>
          </p:spPr>
          <p:txBody>
            <a:bodyPr anchor="t">
              <a:spAutoFit/>
            </a:bodyPr>
            <a:lstStyle/>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3823" name="Text Box 52"/>
            <p:cNvSpPr txBox="1"/>
            <p:nvPr/>
          </p:nvSpPr>
          <p:spPr>
            <a:xfrm>
              <a:off x="6503" y="5765"/>
              <a:ext cx="725" cy="1355"/>
            </a:xfrm>
            <a:prstGeom prst="rect">
              <a:avLst/>
            </a:prstGeom>
            <a:noFill/>
            <a:ln w="9525">
              <a:noFill/>
            </a:ln>
          </p:spPr>
          <p:txBody>
            <a:bodyPr anchor="t">
              <a:spAutoFit/>
            </a:bodyPr>
            <a:lstStyle/>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X</a:t>
              </a:r>
            </a:p>
          </p:txBody>
        </p:sp>
        <p:sp>
          <p:nvSpPr>
            <p:cNvPr id="33824"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sp>
        <p:nvSpPr>
          <p:cNvPr id="2" name="文本框 1"/>
          <p:cNvSpPr txBox="1"/>
          <p:nvPr/>
        </p:nvSpPr>
        <p:spPr>
          <a:xfrm>
            <a:off x="615950" y="5946775"/>
            <a:ext cx="7688263" cy="460375"/>
          </a:xfrm>
          <a:prstGeom prst="rect">
            <a:avLst/>
          </a:prstGeom>
          <a:noFill/>
          <a:ln w="9525">
            <a:noFill/>
          </a:ln>
        </p:spPr>
        <p:txBody>
          <a:bodyPr wrap="square" anchor="t">
            <a:spAutoFit/>
          </a:bodyPr>
          <a:lstStyle/>
          <a:p>
            <a:pPr>
              <a:spcBef>
                <a:spcPct val="50000"/>
              </a:spcBef>
            </a:pPr>
            <a:r>
              <a:rPr lang="zh-CN" altLang="en-US" sz="24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无电感电容影响；抗干扰能力强；模数转换方便。</a:t>
            </a:r>
            <a:endParaRPr lang="zh-CN" altLang="en-US" sz="2400" dirty="0">
              <a:latin typeface="Arial" panose="020B0604020202020204" pitchFamily="34" charset="0"/>
              <a:ea typeface="宋体" panose="02010600030101010101" pitchFamily="2" charset="-122"/>
            </a:endParaRPr>
          </a:p>
        </p:txBody>
      </p:sp>
      <p:sp>
        <p:nvSpPr>
          <p:cNvPr id="3" name="文本框 2"/>
          <p:cNvSpPr txBox="1"/>
          <p:nvPr/>
        </p:nvSpPr>
        <p:spPr>
          <a:xfrm>
            <a:off x="615950" y="5349875"/>
            <a:ext cx="7223125" cy="460375"/>
          </a:xfrm>
          <a:prstGeom prst="rect">
            <a:avLst/>
          </a:prstGeom>
          <a:noFill/>
          <a:ln w="9525">
            <a:noFill/>
          </a:ln>
        </p:spPr>
        <p:txBody>
          <a:bodyPr wrap="none" anchor="t">
            <a:spAutoFit/>
          </a:bodyPr>
          <a:lstStyle/>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sym typeface="宋体" panose="02010600030101010101" pitchFamily="2" charset="-122"/>
              </a:rPr>
              <a:t>分布电感电容影响；高频信号干扰；模数转换不便。</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2" grpId="1"/>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3481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1.4</a:t>
            </a:r>
          </a:p>
        </p:txBody>
      </p:sp>
      <p:sp>
        <p:nvSpPr>
          <p:cNvPr id="34819" name="Rectangle 4"/>
          <p:cNvSpPr/>
          <p:nvPr/>
        </p:nvSpPr>
        <p:spPr>
          <a:xfrm>
            <a:off x="2374900" y="188913"/>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34820" name="Text Box 5"/>
          <p:cNvSpPr txBox="1"/>
          <p:nvPr/>
        </p:nvSpPr>
        <p:spPr>
          <a:xfrm>
            <a:off x="496888" y="1519238"/>
            <a:ext cx="8207375" cy="1587500"/>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）为何要进行安全防爆</a:t>
            </a:r>
          </a:p>
          <a:p>
            <a:pPr>
              <a:spcBef>
                <a:spcPct val="50000"/>
              </a:spcBef>
            </a:pPr>
            <a:r>
              <a:rPr lang="zh-CN" altLang="en-US" sz="2800" dirty="0">
                <a:latin typeface="Times New Roman" panose="02020603050405020304" pitchFamily="18" charset="0"/>
                <a:ea typeface="宋体" panose="02010600030101010101" pitchFamily="2" charset="-122"/>
              </a:rPr>
              <a:t>现场仪表在异常情况下</a:t>
            </a:r>
            <a:r>
              <a:rPr lang="zh-CN" altLang="en-US" sz="2800" dirty="0">
                <a:solidFill>
                  <a:srgbClr val="FF0000"/>
                </a:solidFill>
                <a:latin typeface="Times New Roman" panose="02020603050405020304" pitchFamily="18" charset="0"/>
                <a:ea typeface="宋体" panose="02010600030101010101" pitchFamily="2" charset="-122"/>
              </a:rPr>
              <a:t>产生火花或温度超限</a:t>
            </a:r>
            <a:r>
              <a:rPr lang="zh-CN" altLang="en-US" sz="2800" dirty="0">
                <a:latin typeface="Times New Roman" panose="02020603050405020304" pitchFamily="18" charset="0"/>
                <a:ea typeface="宋体" panose="02010600030101010101" pitchFamily="2" charset="-122"/>
              </a:rPr>
              <a:t>，在危险场合使易燃易爆物质发生爆炸。</a:t>
            </a:r>
          </a:p>
        </p:txBody>
      </p:sp>
      <p:pic>
        <p:nvPicPr>
          <p:cNvPr id="34821" name="Picture 6" descr="b_2401430"/>
          <p:cNvPicPr>
            <a:picLocks noChangeAspect="1"/>
          </p:cNvPicPr>
          <p:nvPr/>
        </p:nvPicPr>
        <p:blipFill>
          <a:blip r:embed="rId2"/>
          <a:stretch>
            <a:fillRect/>
          </a:stretch>
        </p:blipFill>
        <p:spPr>
          <a:xfrm>
            <a:off x="1019175" y="3968750"/>
            <a:ext cx="2652713" cy="2251075"/>
          </a:xfrm>
          <a:prstGeom prst="rect">
            <a:avLst/>
          </a:prstGeom>
          <a:noFill/>
          <a:ln w="9525">
            <a:noFill/>
          </a:ln>
        </p:spPr>
      </p:pic>
      <p:pic>
        <p:nvPicPr>
          <p:cNvPr id="34822" name="Picture 7" descr="9dc3cf583165fbe7810a18e6"/>
          <p:cNvPicPr>
            <a:picLocks noChangeAspect="1"/>
          </p:cNvPicPr>
          <p:nvPr/>
        </p:nvPicPr>
        <p:blipFill>
          <a:blip r:embed="rId3"/>
          <a:stretch>
            <a:fillRect/>
          </a:stretch>
        </p:blipFill>
        <p:spPr>
          <a:xfrm>
            <a:off x="5035550" y="3209925"/>
            <a:ext cx="2527300" cy="1689100"/>
          </a:xfrm>
          <a:prstGeom prst="rect">
            <a:avLst/>
          </a:prstGeom>
          <a:noFill/>
          <a:ln w="9525">
            <a:noFill/>
          </a:ln>
        </p:spPr>
      </p:pic>
      <p:pic>
        <p:nvPicPr>
          <p:cNvPr id="34823" name="Picture 8" descr="a1ad16fad519bef159ee90a8"/>
          <p:cNvPicPr>
            <a:picLocks noChangeAspect="1"/>
          </p:cNvPicPr>
          <p:nvPr/>
        </p:nvPicPr>
        <p:blipFill>
          <a:blip r:embed="rId4"/>
          <a:stretch>
            <a:fillRect/>
          </a:stretch>
        </p:blipFill>
        <p:spPr>
          <a:xfrm>
            <a:off x="4984750" y="5059363"/>
            <a:ext cx="2644775" cy="1798637"/>
          </a:xfrm>
          <a:prstGeom prst="rect">
            <a:avLst/>
          </a:prstGeom>
          <a:noFill/>
          <a:ln w="9525">
            <a:noFill/>
          </a:ln>
        </p:spPr>
      </p:pic>
      <p:sp>
        <p:nvSpPr>
          <p:cNvPr id="34824" name="AutoShape 9"/>
          <p:cNvSpPr/>
          <p:nvPr/>
        </p:nvSpPr>
        <p:spPr>
          <a:xfrm>
            <a:off x="7721600" y="3673475"/>
            <a:ext cx="841375" cy="755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25" name="AutoShape 10"/>
          <p:cNvSpPr/>
          <p:nvPr/>
        </p:nvSpPr>
        <p:spPr>
          <a:xfrm>
            <a:off x="7851775" y="5386388"/>
            <a:ext cx="841375" cy="755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26" name="AutoShape 11"/>
          <p:cNvSpPr/>
          <p:nvPr/>
        </p:nvSpPr>
        <p:spPr>
          <a:xfrm>
            <a:off x="3787775" y="466090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27" name="Rectangle 12"/>
          <p:cNvSpPr/>
          <p:nvPr/>
        </p:nvSpPr>
        <p:spPr>
          <a:xfrm>
            <a:off x="534988" y="754063"/>
            <a:ext cx="4513262" cy="681037"/>
          </a:xfrm>
          <a:prstGeom prst="rect">
            <a:avLst/>
          </a:prstGeom>
          <a:noFill/>
          <a:ln w="9525">
            <a:noFill/>
          </a:ln>
        </p:spPr>
        <p:txBody>
          <a:bodyPr wrap="none" anchor="ctr"/>
          <a:lstStyle/>
          <a:p>
            <a:r>
              <a:rPr lang="en-US" altLang="zh-CN" sz="2800" dirty="0">
                <a:solidFill>
                  <a:srgbClr val="0000FF"/>
                </a:solidFill>
                <a:latin typeface="Arial" panose="020B0604020202020204" pitchFamily="34" charset="0"/>
                <a:ea typeface="宋体" panose="02010600030101010101" pitchFamily="2" charset="-122"/>
              </a:rPr>
              <a:t>1</a:t>
            </a:r>
            <a:r>
              <a:rPr lang="zh-CN" altLang="en-US" sz="2800" dirty="0">
                <a:solidFill>
                  <a:srgbClr val="0000FF"/>
                </a:solidFill>
                <a:latin typeface="Arial" panose="020B0604020202020204" pitchFamily="34" charset="0"/>
                <a:ea typeface="宋体" panose="02010600030101010101" pitchFamily="2" charset="-122"/>
              </a:rPr>
              <a:t>、安全防爆基础知识</a:t>
            </a: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p:nvPr/>
        </p:nvSpPr>
        <p:spPr>
          <a:xfrm>
            <a:off x="1146175" y="827088"/>
            <a:ext cx="7199313" cy="681037"/>
          </a:xfrm>
          <a:prstGeom prst="rect">
            <a:avLst/>
          </a:prstGeom>
          <a:noFill/>
          <a:ln w="9525">
            <a:noFill/>
          </a:ln>
        </p:spPr>
        <p:txBody>
          <a:bodyPr wrap="none" anchor="ctr"/>
          <a:lstStyle/>
          <a:p>
            <a:pPr algn="ctr"/>
            <a:r>
              <a:rPr lang="zh-CN" altLang="en-US" sz="2800" dirty="0">
                <a:latin typeface="Arial" panose="020B0604020202020204" pitchFamily="34" charset="0"/>
                <a:ea typeface="宋体" panose="02010600030101010101" pitchFamily="2" charset="-122"/>
              </a:rPr>
              <a:t>爆炸三要素</a:t>
            </a:r>
          </a:p>
        </p:txBody>
      </p:sp>
      <p:grpSp>
        <p:nvGrpSpPr>
          <p:cNvPr id="35842" name="Group 3"/>
          <p:cNvGrpSpPr/>
          <p:nvPr/>
        </p:nvGrpSpPr>
        <p:grpSpPr>
          <a:xfrm>
            <a:off x="552450" y="1882775"/>
            <a:ext cx="8054975" cy="4267200"/>
            <a:chOff x="0" y="0"/>
            <a:chExt cx="4718" cy="2688"/>
          </a:xfrm>
        </p:grpSpPr>
        <p:sp>
          <p:nvSpPr>
            <p:cNvPr id="35843" name="Oval 4"/>
            <p:cNvSpPr/>
            <p:nvPr/>
          </p:nvSpPr>
          <p:spPr>
            <a:xfrm>
              <a:off x="0" y="38"/>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自燃物质</a:t>
              </a:r>
            </a:p>
          </p:txBody>
        </p:sp>
        <p:sp>
          <p:nvSpPr>
            <p:cNvPr id="35844" name="Oval 5"/>
            <p:cNvSpPr/>
            <p:nvPr/>
          </p:nvSpPr>
          <p:spPr>
            <a:xfrm>
              <a:off x="1600" y="10"/>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助燃物质</a:t>
              </a:r>
            </a:p>
          </p:txBody>
        </p:sp>
        <p:sp>
          <p:nvSpPr>
            <p:cNvPr id="35845" name="Oval 6"/>
            <p:cNvSpPr/>
            <p:nvPr/>
          </p:nvSpPr>
          <p:spPr>
            <a:xfrm>
              <a:off x="3127" y="0"/>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r>
                <a:rPr lang="zh-CN" altLang="en-US" sz="2400" dirty="0">
                  <a:solidFill>
                    <a:srgbClr val="FF0000"/>
                  </a:solidFill>
                  <a:latin typeface="Arial" panose="020B0604020202020204" pitchFamily="34" charset="0"/>
                  <a:ea typeface="宋体" panose="02010600030101010101" pitchFamily="2" charset="-122"/>
                </a:rPr>
                <a:t>激发能量</a:t>
              </a:r>
            </a:p>
          </p:txBody>
        </p:sp>
        <p:sp>
          <p:nvSpPr>
            <p:cNvPr id="35846" name="Text Box 7"/>
            <p:cNvSpPr txBox="1"/>
            <p:nvPr/>
          </p:nvSpPr>
          <p:spPr>
            <a:xfrm>
              <a:off x="1162" y="267"/>
              <a:ext cx="420" cy="288"/>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a:t>
              </a:r>
            </a:p>
          </p:txBody>
        </p:sp>
        <p:sp>
          <p:nvSpPr>
            <p:cNvPr id="35847" name="Text Box 8"/>
            <p:cNvSpPr txBox="1"/>
            <p:nvPr/>
          </p:nvSpPr>
          <p:spPr>
            <a:xfrm>
              <a:off x="2716" y="239"/>
              <a:ext cx="420" cy="288"/>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a:t>
              </a:r>
            </a:p>
          </p:txBody>
        </p:sp>
        <p:sp>
          <p:nvSpPr>
            <p:cNvPr id="35848" name="Line 9"/>
            <p:cNvSpPr/>
            <p:nvPr/>
          </p:nvSpPr>
          <p:spPr>
            <a:xfrm>
              <a:off x="594" y="779"/>
              <a:ext cx="595" cy="466"/>
            </a:xfrm>
            <a:prstGeom prst="line">
              <a:avLst/>
            </a:prstGeom>
            <a:ln w="9525" cap="flat" cmpd="sng">
              <a:solidFill>
                <a:schemeClr val="tx1"/>
              </a:solidFill>
              <a:prstDash val="solid"/>
              <a:round/>
              <a:headEnd type="none" w="med" len="med"/>
              <a:tailEnd type="triangle" w="med" len="med"/>
            </a:ln>
          </p:spPr>
        </p:sp>
        <p:sp>
          <p:nvSpPr>
            <p:cNvPr id="35849" name="Line 10"/>
            <p:cNvSpPr/>
            <p:nvPr/>
          </p:nvSpPr>
          <p:spPr>
            <a:xfrm flipH="1">
              <a:off x="1535" y="706"/>
              <a:ext cx="595" cy="576"/>
            </a:xfrm>
            <a:prstGeom prst="line">
              <a:avLst/>
            </a:prstGeom>
            <a:ln w="9525" cap="flat" cmpd="sng">
              <a:solidFill>
                <a:schemeClr val="tx1"/>
              </a:solidFill>
              <a:prstDash val="solid"/>
              <a:round/>
              <a:headEnd type="none" w="med" len="med"/>
              <a:tailEnd type="triangle" w="med" len="med"/>
            </a:ln>
          </p:spPr>
        </p:sp>
        <p:sp>
          <p:nvSpPr>
            <p:cNvPr id="35850" name="Oval 11"/>
            <p:cNvSpPr/>
            <p:nvPr/>
          </p:nvSpPr>
          <p:spPr>
            <a:xfrm>
              <a:off x="832" y="1289"/>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爆炸性</a:t>
              </a:r>
            </a:p>
            <a:p>
              <a:pPr algn="ctr"/>
              <a:r>
                <a:rPr lang="zh-CN" altLang="en-US" sz="2400" dirty="0">
                  <a:latin typeface="Arial" panose="020B0604020202020204" pitchFamily="34" charset="0"/>
                  <a:ea typeface="宋体" panose="02010600030101010101" pitchFamily="2" charset="-122"/>
                </a:rPr>
                <a:t>混合物</a:t>
              </a:r>
            </a:p>
          </p:txBody>
        </p:sp>
        <p:sp>
          <p:nvSpPr>
            <p:cNvPr id="35851" name="Oval 12"/>
            <p:cNvSpPr/>
            <p:nvPr/>
          </p:nvSpPr>
          <p:spPr>
            <a:xfrm>
              <a:off x="2660" y="1088"/>
              <a:ext cx="2058" cy="749"/>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爆炸性气体</a:t>
              </a:r>
            </a:p>
            <a:p>
              <a:pPr algn="ctr"/>
              <a:r>
                <a:rPr lang="zh-CN" altLang="en-US" sz="2400" dirty="0">
                  <a:latin typeface="Arial" panose="020B0604020202020204" pitchFamily="34" charset="0"/>
                  <a:ea typeface="宋体" panose="02010600030101010101" pitchFamily="2" charset="-122"/>
                </a:rPr>
                <a:t>甲烷、乙烷、氢、氧</a:t>
              </a:r>
            </a:p>
          </p:txBody>
        </p:sp>
        <p:sp>
          <p:nvSpPr>
            <p:cNvPr id="35852" name="Oval 13"/>
            <p:cNvSpPr/>
            <p:nvPr/>
          </p:nvSpPr>
          <p:spPr>
            <a:xfrm>
              <a:off x="2650" y="1993"/>
              <a:ext cx="2047"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爆炸性粉尘</a:t>
              </a:r>
            </a:p>
            <a:p>
              <a:pPr algn="ctr"/>
              <a:r>
                <a:rPr lang="zh-CN" altLang="en-US" sz="2400" dirty="0">
                  <a:latin typeface="Arial" panose="020B0604020202020204" pitchFamily="34" charset="0"/>
                  <a:ea typeface="宋体" panose="02010600030101010101" pitchFamily="2" charset="-122"/>
                </a:rPr>
                <a:t>可燃纤维、火药等</a:t>
              </a:r>
            </a:p>
          </p:txBody>
        </p:sp>
        <p:sp>
          <p:nvSpPr>
            <p:cNvPr id="35853" name="Line 14"/>
            <p:cNvSpPr/>
            <p:nvPr/>
          </p:nvSpPr>
          <p:spPr>
            <a:xfrm flipV="1">
              <a:off x="1939" y="1437"/>
              <a:ext cx="676" cy="147"/>
            </a:xfrm>
            <a:prstGeom prst="line">
              <a:avLst/>
            </a:prstGeom>
            <a:ln w="9525" cap="flat" cmpd="sng">
              <a:solidFill>
                <a:schemeClr val="tx1"/>
              </a:solidFill>
              <a:prstDash val="solid"/>
              <a:round/>
              <a:headEnd type="none" w="med" len="med"/>
              <a:tailEnd type="triangle" w="med" len="med"/>
            </a:ln>
          </p:spPr>
        </p:sp>
        <p:sp>
          <p:nvSpPr>
            <p:cNvPr id="35854" name="Line 15"/>
            <p:cNvSpPr/>
            <p:nvPr/>
          </p:nvSpPr>
          <p:spPr>
            <a:xfrm>
              <a:off x="1966" y="1748"/>
              <a:ext cx="704" cy="448"/>
            </a:xfrm>
            <a:prstGeom prst="line">
              <a:avLst/>
            </a:prstGeom>
            <a:ln w="9525" cap="flat" cmpd="sng">
              <a:solidFill>
                <a:schemeClr val="tx1"/>
              </a:solidFill>
              <a:prstDash val="solid"/>
              <a:round/>
              <a:headEnd type="none" w="med" len="med"/>
              <a:tailEnd type="triangle" w="med" len="med"/>
            </a:ln>
          </p:spPr>
        </p:sp>
      </p:grpSp>
      <p:sp>
        <p:nvSpPr>
          <p:cNvPr id="35855" name="AutoShape 1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35856" name="AutoShape 17"/>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35857" name="Rectangle 18"/>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35858" name="矩形 1"/>
          <p:cNvSpPr/>
          <p:nvPr/>
        </p:nvSpPr>
        <p:spPr>
          <a:xfrm>
            <a:off x="6069013" y="1323975"/>
            <a:ext cx="1709737" cy="400050"/>
          </a:xfrm>
          <a:prstGeom prst="rect">
            <a:avLst/>
          </a:prstGeom>
          <a:noFill/>
          <a:ln w="9525">
            <a:noFill/>
          </a:ln>
        </p:spPr>
        <p:txBody>
          <a:bodyPr anchor="t">
            <a:spAutoFit/>
          </a:bodyPr>
          <a:lstStyle/>
          <a:p>
            <a:pPr>
              <a:spcBef>
                <a:spcPct val="50000"/>
              </a:spcBef>
            </a:pPr>
            <a:r>
              <a:rPr lang="zh-CN" altLang="en-US" sz="2000" dirty="0">
                <a:solidFill>
                  <a:srgbClr val="FF0000"/>
                </a:solidFill>
                <a:latin typeface="Times New Roman" panose="02020603050405020304" pitchFamily="18" charset="0"/>
                <a:ea typeface="宋体" panose="02010600030101010101" pitchFamily="2" charset="-122"/>
              </a:rPr>
              <a:t>温度、火花</a:t>
            </a: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3686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36867"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36868" name="Text Box 5"/>
          <p:cNvSpPr txBox="1"/>
          <p:nvPr/>
        </p:nvSpPr>
        <p:spPr>
          <a:xfrm>
            <a:off x="590550" y="865188"/>
            <a:ext cx="8207375" cy="519112"/>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2、爆炸危险场所的分类、分级</a:t>
            </a:r>
          </a:p>
        </p:txBody>
      </p:sp>
      <p:graphicFrame>
        <p:nvGraphicFramePr>
          <p:cNvPr id="36869" name="Object 6"/>
          <p:cNvGraphicFramePr>
            <a:graphicFrameLocks noChangeAspect="1"/>
          </p:cNvGraphicFramePr>
          <p:nvPr/>
        </p:nvGraphicFramePr>
        <p:xfrm>
          <a:off x="944563" y="1604963"/>
          <a:ext cx="6923087" cy="4435475"/>
        </p:xfrm>
        <a:graphic>
          <a:graphicData uri="http://schemas.openxmlformats.org/presentationml/2006/ole">
            <mc:AlternateContent xmlns:mc="http://schemas.openxmlformats.org/markup-compatibility/2006">
              <mc:Choice xmlns:v="urn:schemas-microsoft-com:vml" Requires="v">
                <p:oleObj spid="_x0000_s13317" r:id="rId3" imgW="7747000" imgH="5016500" progId="Visio.Drawing.11">
                  <p:embed/>
                </p:oleObj>
              </mc:Choice>
              <mc:Fallback>
                <p:oleObj r:id="rId3" imgW="7747000" imgH="5016500" progId="Visio.Drawing.11">
                  <p:embed/>
                  <p:pic>
                    <p:nvPicPr>
                      <p:cNvPr id="0" name="图片 3082"/>
                      <p:cNvPicPr/>
                      <p:nvPr/>
                    </p:nvPicPr>
                    <p:blipFill>
                      <a:blip r:embed="rId4"/>
                      <a:stretch>
                        <a:fillRect/>
                      </a:stretch>
                    </p:blipFill>
                    <p:spPr>
                      <a:xfrm>
                        <a:off x="944563" y="1604963"/>
                        <a:ext cx="6923087" cy="4435475"/>
                      </a:xfrm>
                      <a:prstGeom prst="rect">
                        <a:avLst/>
                      </a:prstGeom>
                      <a:noFill/>
                      <a:ln w="38100">
                        <a:noFill/>
                        <a:miter/>
                      </a:ln>
                    </p:spPr>
                  </p:pic>
                </p:oleObj>
              </mc:Fallback>
            </mc:AlternateContent>
          </a:graphicData>
        </a:graphic>
      </p:graphicFrame>
      <p:sp>
        <p:nvSpPr>
          <p:cNvPr id="36870" name="矩形 6"/>
          <p:cNvSpPr/>
          <p:nvPr/>
        </p:nvSpPr>
        <p:spPr>
          <a:xfrm>
            <a:off x="906463" y="6146800"/>
            <a:ext cx="7331075" cy="460375"/>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依据爆炸性气体混合物、粉尘出现</a:t>
            </a:r>
            <a:r>
              <a:rPr lang="zh-CN" altLang="en-US" sz="2400" dirty="0">
                <a:solidFill>
                  <a:srgbClr val="FF0000"/>
                </a:solidFill>
                <a:latin typeface="Arial" panose="020B0604020202020204" pitchFamily="34" charset="0"/>
                <a:ea typeface="宋体" panose="02010600030101010101" pitchFamily="2" charset="-122"/>
              </a:rPr>
              <a:t>频率和时间分类</a:t>
            </a: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3789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37891" name="文本框 2"/>
          <p:cNvSpPr txBox="1"/>
          <p:nvPr/>
        </p:nvSpPr>
        <p:spPr>
          <a:xfrm>
            <a:off x="715963" y="1600200"/>
            <a:ext cx="7194550" cy="460375"/>
          </a:xfrm>
          <a:prstGeom prst="rect">
            <a:avLst/>
          </a:prstGeom>
          <a:noFill/>
          <a:ln w="9525">
            <a:noFill/>
          </a:ln>
        </p:spPr>
        <p:txBody>
          <a:bodyPr wrap="square" anchor="t">
            <a:spAutoFit/>
          </a:bodyPr>
          <a:lstStyle/>
          <a:p>
            <a:r>
              <a:rPr lang="en-US" altLang="zh-CN" sz="2400" dirty="0">
                <a:latin typeface="Arial" panose="020B0604020202020204" pitchFamily="34" charset="0"/>
                <a:ea typeface="宋体" panose="02010600030101010101" pitchFamily="2" charset="-122"/>
              </a:rPr>
              <a:t>0</a:t>
            </a:r>
            <a:r>
              <a:rPr lang="zh-CN" altLang="en-US" sz="2400" dirty="0">
                <a:latin typeface="Arial" panose="020B0604020202020204" pitchFamily="34" charset="0"/>
                <a:ea typeface="宋体" panose="02010600030101010101" pitchFamily="2" charset="-122"/>
              </a:rPr>
              <a:t>区：连续或长期出现爆炸性气体混合物环境。</a:t>
            </a:r>
          </a:p>
        </p:txBody>
      </p:sp>
      <p:sp>
        <p:nvSpPr>
          <p:cNvPr id="37892" name="文本框 3"/>
          <p:cNvSpPr txBox="1"/>
          <p:nvPr/>
        </p:nvSpPr>
        <p:spPr>
          <a:xfrm>
            <a:off x="715963" y="2352675"/>
            <a:ext cx="7194550" cy="460375"/>
          </a:xfrm>
          <a:prstGeom prst="rect">
            <a:avLst/>
          </a:prstGeom>
          <a:noFill/>
          <a:ln w="9525">
            <a:noFill/>
          </a:ln>
        </p:spPr>
        <p:txBody>
          <a:bodyPr wrap="square" anchor="t">
            <a:spAutoFit/>
          </a:bodyPr>
          <a:lstStyle/>
          <a:p>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区：正常运行时可能出现爆炸性气体混合物环境。</a:t>
            </a:r>
          </a:p>
        </p:txBody>
      </p:sp>
      <p:sp>
        <p:nvSpPr>
          <p:cNvPr id="37893" name="文本框 4"/>
          <p:cNvSpPr txBox="1"/>
          <p:nvPr/>
        </p:nvSpPr>
        <p:spPr>
          <a:xfrm>
            <a:off x="715963" y="3013075"/>
            <a:ext cx="7556500" cy="830263"/>
          </a:xfrm>
          <a:prstGeom prst="rect">
            <a:avLst/>
          </a:prstGeom>
          <a:noFill/>
          <a:ln w="9525">
            <a:noFill/>
          </a:ln>
        </p:spPr>
        <p:txBody>
          <a:bodyPr wrap="square" anchor="t">
            <a:spAutoFit/>
          </a:bodyPr>
          <a:lstStyle/>
          <a:p>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区：正常运行时不大可能出现爆炸性气体混合物环境。即使出现仅是短时间存在的爆炸性气体混合物环境。</a:t>
            </a:r>
          </a:p>
        </p:txBody>
      </p:sp>
      <p:sp>
        <p:nvSpPr>
          <p:cNvPr id="37894" name="文本框 5"/>
          <p:cNvSpPr txBox="1"/>
          <p:nvPr/>
        </p:nvSpPr>
        <p:spPr>
          <a:xfrm>
            <a:off x="806450" y="971550"/>
            <a:ext cx="7194550" cy="522288"/>
          </a:xfrm>
          <a:prstGeom prst="rect">
            <a:avLst/>
          </a:prstGeom>
          <a:noFill/>
          <a:ln w="9525">
            <a:noFill/>
          </a:ln>
        </p:spPr>
        <p:txBody>
          <a:bodyPr wrap="square" anchor="t">
            <a:spAutoFit/>
          </a:bodyPr>
          <a:lstStyle/>
          <a:p>
            <a:r>
              <a:rPr lang="zh-CN" altLang="en-US" sz="2800" dirty="0">
                <a:solidFill>
                  <a:srgbClr val="0000FF"/>
                </a:solidFill>
                <a:latin typeface="Arial" panose="020B0604020202020204" pitchFamily="34" charset="0"/>
                <a:ea typeface="宋体" panose="02010600030101010101" pitchFamily="2" charset="-122"/>
              </a:rPr>
              <a:t>气体爆炸危险场所</a:t>
            </a:r>
          </a:p>
        </p:txBody>
      </p:sp>
      <p:sp>
        <p:nvSpPr>
          <p:cNvPr id="37895" name="文本框 6"/>
          <p:cNvSpPr txBox="1"/>
          <p:nvPr/>
        </p:nvSpPr>
        <p:spPr>
          <a:xfrm>
            <a:off x="909638" y="3990975"/>
            <a:ext cx="3656012" cy="522288"/>
          </a:xfrm>
          <a:prstGeom prst="rect">
            <a:avLst/>
          </a:prstGeom>
          <a:noFill/>
          <a:ln w="9525">
            <a:noFill/>
          </a:ln>
        </p:spPr>
        <p:txBody>
          <a:bodyPr wrap="square" anchor="t">
            <a:spAutoFit/>
          </a:bodyPr>
          <a:lstStyle/>
          <a:p>
            <a:r>
              <a:rPr lang="zh-CN" altLang="en-US" sz="2800" dirty="0">
                <a:solidFill>
                  <a:srgbClr val="0000FF"/>
                </a:solidFill>
                <a:latin typeface="Arial" panose="020B0604020202020204" pitchFamily="34" charset="0"/>
                <a:ea typeface="宋体" panose="02010600030101010101" pitchFamily="2" charset="-122"/>
              </a:rPr>
              <a:t>粉尘爆炸危险场所</a:t>
            </a:r>
          </a:p>
        </p:txBody>
      </p:sp>
      <p:sp>
        <p:nvSpPr>
          <p:cNvPr id="37896" name="文本框 7"/>
          <p:cNvSpPr txBox="1"/>
          <p:nvPr/>
        </p:nvSpPr>
        <p:spPr>
          <a:xfrm>
            <a:off x="715963" y="4684713"/>
            <a:ext cx="7194550" cy="460375"/>
          </a:xfrm>
          <a:prstGeom prst="rect">
            <a:avLst/>
          </a:prstGeom>
          <a:noFill/>
          <a:ln w="9525">
            <a:noFill/>
          </a:ln>
        </p:spPr>
        <p:txBody>
          <a:bodyPr wrap="square" anchor="t">
            <a:spAutoFit/>
          </a:bodyPr>
          <a:lstStyle/>
          <a:p>
            <a:r>
              <a:rPr lang="en-US" altLang="zh-CN" sz="2400" dirty="0">
                <a:latin typeface="Arial" panose="020B0604020202020204" pitchFamily="34" charset="0"/>
                <a:ea typeface="宋体" panose="02010600030101010101" pitchFamily="2" charset="-122"/>
              </a:rPr>
              <a:t>10</a:t>
            </a:r>
            <a:r>
              <a:rPr lang="zh-CN" altLang="en-US" sz="2400" dirty="0">
                <a:latin typeface="Arial" panose="020B0604020202020204" pitchFamily="34" charset="0"/>
                <a:ea typeface="宋体" panose="02010600030101010101" pitchFamily="2" charset="-122"/>
              </a:rPr>
              <a:t>区：正常操作时连续或长期出现可燃性粉尘环境。</a:t>
            </a:r>
          </a:p>
        </p:txBody>
      </p:sp>
      <p:sp>
        <p:nvSpPr>
          <p:cNvPr id="37897" name="文本框 8"/>
          <p:cNvSpPr txBox="1"/>
          <p:nvPr/>
        </p:nvSpPr>
        <p:spPr>
          <a:xfrm>
            <a:off x="715963" y="5430838"/>
            <a:ext cx="7194550" cy="460375"/>
          </a:xfrm>
          <a:prstGeom prst="rect">
            <a:avLst/>
          </a:prstGeom>
          <a:noFill/>
          <a:ln w="9525">
            <a:noFill/>
          </a:ln>
        </p:spPr>
        <p:txBody>
          <a:bodyPr wrap="square" anchor="t">
            <a:spAutoFit/>
          </a:bodyPr>
          <a:lstStyle/>
          <a:p>
            <a:r>
              <a:rPr lang="en-US" altLang="zh-CN" sz="2400" dirty="0">
                <a:latin typeface="Arial" panose="020B0604020202020204" pitchFamily="34" charset="0"/>
                <a:ea typeface="宋体" panose="02010600030101010101" pitchFamily="2" charset="-122"/>
              </a:rPr>
              <a:t>11</a:t>
            </a:r>
            <a:r>
              <a:rPr lang="zh-CN" altLang="en-US" sz="2400" dirty="0">
                <a:latin typeface="Arial" panose="020B0604020202020204" pitchFamily="34" charset="0"/>
                <a:ea typeface="宋体" panose="02010600030101010101" pitchFamily="2" charset="-122"/>
              </a:rPr>
              <a:t>区：正常操作时偶尔出现可燃性粉尘环境。</a:t>
            </a: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38914"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38915"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38916" name="Text Box 5"/>
          <p:cNvSpPr txBox="1"/>
          <p:nvPr/>
        </p:nvSpPr>
        <p:spPr>
          <a:xfrm>
            <a:off x="566738" y="862013"/>
            <a:ext cx="5629275" cy="522287"/>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3、爆炸性物质的分类、分级</a:t>
            </a:r>
          </a:p>
        </p:txBody>
      </p:sp>
      <p:sp>
        <p:nvSpPr>
          <p:cNvPr id="38917" name="Text Box 5"/>
          <p:cNvSpPr txBox="1"/>
          <p:nvPr/>
        </p:nvSpPr>
        <p:spPr>
          <a:xfrm>
            <a:off x="352425" y="1384300"/>
            <a:ext cx="4705350" cy="522288"/>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）爆炸性气体的分级</a:t>
            </a:r>
          </a:p>
        </p:txBody>
      </p:sp>
      <p:sp>
        <p:nvSpPr>
          <p:cNvPr id="38918" name="Text Box 5"/>
          <p:cNvSpPr txBox="1"/>
          <p:nvPr/>
        </p:nvSpPr>
        <p:spPr>
          <a:xfrm>
            <a:off x="566738" y="2008188"/>
            <a:ext cx="8281987" cy="830262"/>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爆炸性气体按</a:t>
            </a:r>
            <a:r>
              <a:rPr lang="zh-CN" altLang="en-US" sz="2400" dirty="0">
                <a:solidFill>
                  <a:srgbClr val="0000FF"/>
                </a:solidFill>
                <a:latin typeface="Times New Roman" panose="02020603050405020304" pitchFamily="18" charset="0"/>
                <a:ea typeface="宋体" panose="02010600030101010101" pitchFamily="2" charset="-122"/>
              </a:rPr>
              <a:t>最大试验安全间隙</a:t>
            </a:r>
            <a:r>
              <a:rPr lang="zh-CN" altLang="en-US" sz="2400" dirty="0">
                <a:latin typeface="Times New Roman" panose="02020603050405020304" pitchFamily="18" charset="0"/>
                <a:ea typeface="宋体" panose="02010600030101010101" pitchFamily="2" charset="-122"/>
              </a:rPr>
              <a:t>和</a:t>
            </a:r>
            <a:r>
              <a:rPr lang="zh-CN" altLang="en-US" sz="2400" dirty="0">
                <a:solidFill>
                  <a:srgbClr val="0000FF"/>
                </a:solidFill>
                <a:latin typeface="Times New Roman" panose="02020603050405020304" pitchFamily="18" charset="0"/>
                <a:ea typeface="宋体" panose="02010600030101010101" pitchFamily="2" charset="-122"/>
              </a:rPr>
              <a:t>最小点燃电流</a:t>
            </a:r>
            <a:r>
              <a:rPr lang="zh-CN" altLang="en-US" sz="2400" dirty="0">
                <a:latin typeface="Times New Roman" panose="02020603050405020304" pitchFamily="18" charset="0"/>
                <a:ea typeface="宋体" panose="02010600030101010101" pitchFamily="2" charset="-122"/>
              </a:rPr>
              <a:t>分</a:t>
            </a:r>
            <a:r>
              <a:rPr lang="en-US" altLang="zh-CN" sz="2400" dirty="0">
                <a:latin typeface="Times New Roman" panose="02020603050405020304" pitchFamily="18" charset="0"/>
                <a:ea typeface="宋体" panose="02010600030101010101" pitchFamily="2" charset="-122"/>
              </a:rPr>
              <a:t>IIA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IIB</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IIC</a:t>
            </a:r>
            <a:r>
              <a:rPr lang="zh-CN" altLang="en-US" sz="2400" dirty="0">
                <a:latin typeface="Times New Roman" panose="02020603050405020304" pitchFamily="18" charset="0"/>
                <a:ea typeface="宋体" panose="02010600030101010101" pitchFamily="2" charset="-122"/>
              </a:rPr>
              <a:t>三级。</a:t>
            </a:r>
          </a:p>
        </p:txBody>
      </p:sp>
      <p:sp>
        <p:nvSpPr>
          <p:cNvPr id="38919" name="矩形 1"/>
          <p:cNvSpPr/>
          <p:nvPr/>
        </p:nvSpPr>
        <p:spPr>
          <a:xfrm>
            <a:off x="566738" y="2890838"/>
            <a:ext cx="8096250" cy="830262"/>
          </a:xfrm>
          <a:prstGeom prst="rect">
            <a:avLst/>
          </a:prstGeom>
          <a:noFill/>
          <a:ln w="9525">
            <a:noFill/>
          </a:ln>
        </p:spPr>
        <p:txBody>
          <a:bodyPr wrap="square" anchor="t">
            <a:spAutoFit/>
          </a:bodyPr>
          <a:lstStyle/>
          <a:p>
            <a:r>
              <a:rPr lang="zh-CN" altLang="en-US" sz="2400" dirty="0">
                <a:solidFill>
                  <a:srgbClr val="0000FF"/>
                </a:solidFill>
                <a:latin typeface="宋体" panose="02010600030101010101" pitchFamily="2" charset="-122"/>
                <a:ea typeface="宋体" panose="02010600030101010101" pitchFamily="2" charset="-122"/>
              </a:rPr>
              <a:t>① </a:t>
            </a:r>
            <a:r>
              <a:rPr lang="zh-CN" altLang="en-US" sz="2400" dirty="0">
                <a:solidFill>
                  <a:srgbClr val="0000FF"/>
                </a:solidFill>
                <a:latin typeface="Arial" panose="020B0604020202020204" pitchFamily="34" charset="0"/>
                <a:ea typeface="宋体" panose="02010600030101010101" pitchFamily="2" charset="-122"/>
              </a:rPr>
              <a:t>最大试验安全间隙</a:t>
            </a:r>
            <a:r>
              <a:rPr lang="en-US" altLang="zh-CN" sz="2400" dirty="0">
                <a:solidFill>
                  <a:srgbClr val="0000FF"/>
                </a:solidFill>
                <a:latin typeface="Arial" panose="020B0604020202020204" pitchFamily="34" charset="0"/>
                <a:ea typeface="宋体" panose="02010600030101010101" pitchFamily="2" charset="-122"/>
              </a:rPr>
              <a:t>MESG</a:t>
            </a:r>
            <a:r>
              <a:rPr lang="zh-CN" altLang="en-US" sz="2400" dirty="0">
                <a:solidFill>
                  <a:srgbClr val="0000FF"/>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衡量爆炸性物品传爆能力的性能参数。</a:t>
            </a:r>
          </a:p>
        </p:txBody>
      </p:sp>
      <p:grpSp>
        <p:nvGrpSpPr>
          <p:cNvPr id="38920" name="组合 1"/>
          <p:cNvGrpSpPr/>
          <p:nvPr/>
        </p:nvGrpSpPr>
        <p:grpSpPr>
          <a:xfrm>
            <a:off x="781050" y="3841750"/>
            <a:ext cx="7853363" cy="2163763"/>
            <a:chOff x="895350" y="1482725"/>
            <a:chExt cx="7851775" cy="2164398"/>
          </a:xfrm>
        </p:grpSpPr>
        <p:grpSp>
          <p:nvGrpSpPr>
            <p:cNvPr id="38921" name="组合 19"/>
            <p:cNvGrpSpPr/>
            <p:nvPr/>
          </p:nvGrpSpPr>
          <p:grpSpPr>
            <a:xfrm>
              <a:off x="895350" y="1482725"/>
              <a:ext cx="2809875" cy="1811338"/>
              <a:chOff x="0" y="0"/>
              <a:chExt cx="2809875" cy="1812072"/>
            </a:xfrm>
          </p:grpSpPr>
          <p:sp>
            <p:nvSpPr>
              <p:cNvPr id="38922" name="圆角矩形 6"/>
              <p:cNvSpPr/>
              <p:nvPr/>
            </p:nvSpPr>
            <p:spPr>
              <a:xfrm>
                <a:off x="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r>
                  <a:rPr lang="zh-CN" altLang="en-US"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内燃爆</a:t>
                </a:r>
              </a:p>
            </p:txBody>
          </p:sp>
          <p:sp>
            <p:nvSpPr>
              <p:cNvPr id="38923" name="圆角矩形 7"/>
              <p:cNvSpPr/>
              <p:nvPr/>
            </p:nvSpPr>
            <p:spPr>
              <a:xfrm>
                <a:off x="163830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sp>
            <p:nvSpPr>
              <p:cNvPr id="38924" name="矩形 8"/>
              <p:cNvSpPr/>
              <p:nvPr/>
            </p:nvSpPr>
            <p:spPr>
              <a:xfrm>
                <a:off x="1171575" y="660668"/>
                <a:ext cx="466725" cy="95289"/>
              </a:xfrm>
              <a:prstGeom prst="rect">
                <a:avLst/>
              </a:prstGeom>
              <a:solidFill>
                <a:srgbClr val="FFFFFF"/>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8925" name="矩形 9"/>
              <p:cNvSpPr/>
              <p:nvPr/>
            </p:nvSpPr>
            <p:spPr>
              <a:xfrm>
                <a:off x="1041092" y="0"/>
                <a:ext cx="1127232" cy="369332"/>
              </a:xfrm>
              <a:prstGeom prst="rect">
                <a:avLst/>
              </a:prstGeom>
              <a:noFill/>
              <a:ln w="9525">
                <a:noFill/>
              </a:ln>
            </p:spPr>
            <p:txBody>
              <a:bodyPr wrap="none" anchor="t">
                <a:spAutoFit/>
              </a:bodyPr>
              <a:lstStyle/>
              <a:p>
                <a:r>
                  <a:rPr lang="en-US" altLang="zh-CN" dirty="0">
                    <a:latin typeface="Arial" panose="020B0604020202020204" pitchFamily="34" charset="0"/>
                    <a:ea typeface="宋体" panose="02010600030101010101" pitchFamily="2" charset="-122"/>
                  </a:rPr>
                  <a:t>L=25mm</a:t>
                </a:r>
                <a:endParaRPr lang="zh-CN" altLang="en-US" dirty="0">
                  <a:latin typeface="Arial" panose="020B0604020202020204" pitchFamily="34" charset="0"/>
                  <a:ea typeface="宋体" panose="02010600030101010101" pitchFamily="2" charset="-122"/>
                </a:endParaRPr>
              </a:p>
            </p:txBody>
          </p:sp>
          <p:sp>
            <p:nvSpPr>
              <p:cNvPr id="38926" name="AutoShape 9"/>
              <p:cNvSpPr/>
              <p:nvPr/>
            </p:nvSpPr>
            <p:spPr>
              <a:xfrm>
                <a:off x="463550" y="403741"/>
                <a:ext cx="241299" cy="247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cxnSp>
            <p:nvCxnSpPr>
              <p:cNvPr id="38927" name="直接箭头连接符 12"/>
              <p:cNvCxnSpPr>
                <a:endCxn id="38924" idx="0"/>
              </p:cNvCxnSpPr>
              <p:nvPr/>
            </p:nvCxnSpPr>
            <p:spPr>
              <a:xfrm>
                <a:off x="1400175" y="470416"/>
                <a:ext cx="4763" cy="190500"/>
              </a:xfrm>
              <a:prstGeom prst="straightConnector1">
                <a:avLst/>
              </a:prstGeom>
              <a:ln w="9525" cap="flat" cmpd="sng">
                <a:solidFill>
                  <a:schemeClr val="tx1"/>
                </a:solidFill>
                <a:prstDash val="solid"/>
                <a:round/>
                <a:headEnd type="none" w="med" len="med"/>
                <a:tailEnd type="arrow" w="med" len="med"/>
              </a:ln>
            </p:spPr>
          </p:cxnSp>
          <p:cxnSp>
            <p:nvCxnSpPr>
              <p:cNvPr id="38928" name="直接箭头连接符 14"/>
              <p:cNvCxnSpPr>
                <a:endCxn id="38924" idx="2"/>
              </p:cNvCxnSpPr>
              <p:nvPr/>
            </p:nvCxnSpPr>
            <p:spPr>
              <a:xfrm flipV="1">
                <a:off x="1400175" y="756166"/>
                <a:ext cx="4763" cy="190500"/>
              </a:xfrm>
              <a:prstGeom prst="straightConnector1">
                <a:avLst/>
              </a:prstGeom>
              <a:ln w="9525" cap="flat" cmpd="sng">
                <a:solidFill>
                  <a:schemeClr val="tx1"/>
                </a:solidFill>
                <a:prstDash val="solid"/>
                <a:round/>
                <a:headEnd type="none" w="med" len="med"/>
                <a:tailEnd type="arrow" w="med" len="med"/>
              </a:ln>
            </p:spPr>
          </p:cxnSp>
          <p:sp>
            <p:nvSpPr>
              <p:cNvPr id="38929" name="TextBox 15"/>
              <p:cNvSpPr txBox="1"/>
              <p:nvPr/>
            </p:nvSpPr>
            <p:spPr>
              <a:xfrm>
                <a:off x="1038226" y="1165741"/>
                <a:ext cx="952500" cy="646331"/>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MESG</a:t>
                </a: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grpSp>
        <p:sp>
          <p:nvSpPr>
            <p:cNvPr id="38930" name="TextBox 16"/>
            <p:cNvSpPr txBox="1"/>
            <p:nvPr/>
          </p:nvSpPr>
          <p:spPr>
            <a:xfrm>
              <a:off x="3889375" y="1870075"/>
              <a:ext cx="4857750" cy="914400"/>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0.9mm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&lt;1.14mm</a:t>
              </a:r>
            </a:p>
            <a:p>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0.5mm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&lt;0.9mm</a:t>
              </a:r>
            </a:p>
            <a:p>
              <a:r>
                <a:rPr lang="en-US" altLang="zh-CN" dirty="0">
                  <a:latin typeface="Arial" panose="020B0604020202020204" pitchFamily="34" charset="0"/>
                  <a:ea typeface="宋体" panose="02010600030101010101" pitchFamily="2" charset="-122"/>
                </a:rPr>
                <a:t>C</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&lt;0.5mm</a:t>
              </a:r>
            </a:p>
          </p:txBody>
        </p:sp>
        <p:sp>
          <p:nvSpPr>
            <p:cNvPr id="38931" name="TextBox 21"/>
            <p:cNvSpPr txBox="1"/>
            <p:nvPr/>
          </p:nvSpPr>
          <p:spPr>
            <a:xfrm>
              <a:off x="895359" y="3189923"/>
              <a:ext cx="6646863" cy="457200"/>
            </a:xfrm>
            <a:prstGeom prst="rect">
              <a:avLst/>
            </a:prstGeom>
            <a:noFill/>
            <a:ln w="9525">
              <a:noFill/>
            </a:ln>
          </p:spPr>
          <p:txBody>
            <a:bodyPr anchor="t">
              <a:spAutoFit/>
            </a:bodyPr>
            <a:lstStyle/>
            <a:p>
              <a:r>
                <a:rPr lang="en-US" altLang="zh-CN" sz="2400" dirty="0">
                  <a:solidFill>
                    <a:srgbClr val="0000FF"/>
                  </a:solidFill>
                  <a:latin typeface="Arial" panose="020B0604020202020204" pitchFamily="34" charset="0"/>
                  <a:ea typeface="宋体" panose="02010600030101010101" pitchFamily="2" charset="-122"/>
                </a:rPr>
                <a:t>A</a:t>
              </a:r>
              <a:r>
                <a:rPr lang="zh-CN" altLang="en-US" sz="2400" dirty="0">
                  <a:solidFill>
                    <a:srgbClr val="0000FF"/>
                  </a:solidFill>
                  <a:latin typeface="Arial" panose="020B0604020202020204" pitchFamily="34" charset="0"/>
                  <a:ea typeface="宋体" panose="02010600030101010101" pitchFamily="2" charset="-122"/>
                </a:rPr>
                <a:t>为仪表或燃爆容器，</a:t>
              </a:r>
              <a:r>
                <a:rPr lang="en-US" altLang="zh-CN" sz="2400" dirty="0">
                  <a:solidFill>
                    <a:srgbClr val="0000FF"/>
                  </a:solidFill>
                  <a:latin typeface="Arial" panose="020B0604020202020204" pitchFamily="34" charset="0"/>
                  <a:ea typeface="宋体" panose="02010600030101010101" pitchFamily="2" charset="-122"/>
                </a:rPr>
                <a:t>B</a:t>
              </a:r>
              <a:r>
                <a:rPr lang="zh-CN" altLang="en-US" sz="2400" dirty="0">
                  <a:solidFill>
                    <a:srgbClr val="0000FF"/>
                  </a:solidFill>
                  <a:latin typeface="Arial" panose="020B0604020202020204" pitchFamily="34" charset="0"/>
                  <a:ea typeface="宋体" panose="02010600030101010101" pitchFamily="2" charset="-122"/>
                </a:rPr>
                <a:t>为爆炸性物质</a:t>
              </a:r>
            </a:p>
          </p:txBody>
        </p:sp>
      </p:grpSp>
      <p:sp>
        <p:nvSpPr>
          <p:cNvPr id="38932" name="文本框 17"/>
          <p:cNvSpPr txBox="1"/>
          <p:nvPr/>
        </p:nvSpPr>
        <p:spPr>
          <a:xfrm>
            <a:off x="781050" y="6280150"/>
            <a:ext cx="5511800" cy="460375"/>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最大试验安全间隙越小，爆炸性物质越</a:t>
            </a:r>
          </a:p>
        </p:txBody>
      </p:sp>
      <p:sp>
        <p:nvSpPr>
          <p:cNvPr id="19" name="文本框 18"/>
          <p:cNvSpPr txBox="1"/>
          <p:nvPr/>
        </p:nvSpPr>
        <p:spPr>
          <a:xfrm>
            <a:off x="6292850" y="6280150"/>
            <a:ext cx="1406525" cy="460375"/>
          </a:xfrm>
          <a:prstGeom prst="rect">
            <a:avLst/>
          </a:prstGeom>
          <a:noFill/>
          <a:ln w="9525">
            <a:noFill/>
          </a:ln>
        </p:spPr>
        <p:txBody>
          <a:bodyPr wrap="none" anchor="t">
            <a:spAutoFit/>
          </a:bodyPr>
          <a:lstStyle/>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3993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3993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39940" name="矩形 20"/>
          <p:cNvSpPr/>
          <p:nvPr/>
        </p:nvSpPr>
        <p:spPr>
          <a:xfrm>
            <a:off x="463550" y="960438"/>
            <a:ext cx="8216900" cy="890587"/>
          </a:xfrm>
          <a:prstGeom prst="rect">
            <a:avLst/>
          </a:prstGeom>
          <a:noFill/>
          <a:ln w="9525">
            <a:noFill/>
          </a:ln>
        </p:spPr>
        <p:txBody>
          <a:bodyPr wrap="square" anchor="t">
            <a:spAutoFit/>
          </a:bodyPr>
          <a:lstStyle/>
          <a:p>
            <a:r>
              <a:rPr lang="zh-CN" altLang="en-US" sz="2800" dirty="0">
                <a:latin typeface="Arial" panose="020B0604020202020204" pitchFamily="34" charset="0"/>
                <a:ea typeface="宋体" panose="02010600030101010101" pitchFamily="2" charset="-122"/>
                <a:sym typeface="Wingdings" panose="05000000000000000000" charset="0"/>
              </a:rPr>
              <a:t> </a:t>
            </a:r>
            <a:r>
              <a:rPr lang="zh-CN" altLang="en-US" sz="2400" dirty="0">
                <a:latin typeface="Arial" panose="020B0604020202020204" pitchFamily="34" charset="0"/>
                <a:ea typeface="宋体" panose="02010600030101010101" pitchFamily="2" charset="-122"/>
              </a:rPr>
              <a:t>最小引燃电流比：爆炸性混合物的最小点燃电流与甲烷爆炸性混合物的最小点燃电流之比。</a:t>
            </a:r>
          </a:p>
        </p:txBody>
      </p:sp>
      <p:grpSp>
        <p:nvGrpSpPr>
          <p:cNvPr id="39941" name="组合 4"/>
          <p:cNvGrpSpPr/>
          <p:nvPr/>
        </p:nvGrpSpPr>
        <p:grpSpPr>
          <a:xfrm>
            <a:off x="3446463" y="4079875"/>
            <a:ext cx="1946275" cy="1584325"/>
            <a:chOff x="6751638" y="4348163"/>
            <a:chExt cx="2290762" cy="1811337"/>
          </a:xfrm>
        </p:grpSpPr>
        <p:pic>
          <p:nvPicPr>
            <p:cNvPr id="39942" name="Picture 8"/>
            <p:cNvPicPr>
              <a:picLocks noChangeAspect="1"/>
            </p:cNvPicPr>
            <p:nvPr/>
          </p:nvPicPr>
          <p:blipFill>
            <a:blip r:embed="rId3"/>
            <a:stretch>
              <a:fillRect/>
            </a:stretch>
          </p:blipFill>
          <p:spPr>
            <a:xfrm>
              <a:off x="6751638" y="4984750"/>
              <a:ext cx="2290762" cy="1174750"/>
            </a:xfrm>
            <a:prstGeom prst="rect">
              <a:avLst/>
            </a:prstGeom>
            <a:noFill/>
            <a:ln w="9525">
              <a:noFill/>
            </a:ln>
          </p:spPr>
        </p:pic>
        <p:graphicFrame>
          <p:nvGraphicFramePr>
            <p:cNvPr id="39943" name="对象 9">
              <a:hlinkClick r:id="" action="ppaction://ole?verb=0"/>
            </p:cNvPr>
            <p:cNvGraphicFramePr>
              <a:graphicFrameLocks noChangeAspect="1"/>
            </p:cNvGraphicFramePr>
            <p:nvPr/>
          </p:nvGraphicFramePr>
          <p:xfrm>
            <a:off x="7442200" y="4348163"/>
            <a:ext cx="771525" cy="469900"/>
          </p:xfrm>
          <a:graphic>
            <a:graphicData uri="http://schemas.openxmlformats.org/presentationml/2006/ole">
              <mc:AlternateContent xmlns:mc="http://schemas.openxmlformats.org/markup-compatibility/2006">
                <mc:Choice xmlns:v="urn:schemas-microsoft-com:vml" Requires="v">
                  <p:oleObj spid="_x0000_s14341" r:id="rId4" imgW="355600" imgH="215900" progId="Equation.KSEE3">
                    <p:embed/>
                  </p:oleObj>
                </mc:Choice>
                <mc:Fallback>
                  <p:oleObj r:id="rId4" imgW="355600" imgH="215900" progId="Equation.KSEE3">
                    <p:embed/>
                    <p:pic>
                      <p:nvPicPr>
                        <p:cNvPr id="0" name="图片 3083"/>
                        <p:cNvPicPr/>
                        <p:nvPr/>
                      </p:nvPicPr>
                      <p:blipFill>
                        <a:blip r:embed="rId5"/>
                        <a:stretch>
                          <a:fillRect/>
                        </a:stretch>
                      </p:blipFill>
                      <p:spPr>
                        <a:xfrm>
                          <a:off x="7442200" y="4348163"/>
                          <a:ext cx="771525" cy="469900"/>
                        </a:xfrm>
                        <a:prstGeom prst="rect">
                          <a:avLst/>
                        </a:prstGeom>
                        <a:noFill/>
                        <a:ln w="38100">
                          <a:noFill/>
                          <a:miter/>
                        </a:ln>
                      </p:spPr>
                    </p:pic>
                  </p:oleObj>
                </mc:Fallback>
              </mc:AlternateContent>
            </a:graphicData>
          </a:graphic>
        </p:graphicFrame>
      </p:grpSp>
      <p:sp>
        <p:nvSpPr>
          <p:cNvPr id="39944" name="圆角矩形 7"/>
          <p:cNvSpPr/>
          <p:nvPr/>
        </p:nvSpPr>
        <p:spPr>
          <a:xfrm>
            <a:off x="2708275" y="2360613"/>
            <a:ext cx="1173163"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甲烷</a:t>
            </a:r>
          </a:p>
        </p:txBody>
      </p:sp>
      <p:sp>
        <p:nvSpPr>
          <p:cNvPr id="39945" name="AutoShape 11"/>
          <p:cNvSpPr/>
          <p:nvPr/>
        </p:nvSpPr>
        <p:spPr>
          <a:xfrm>
            <a:off x="233045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cxnSp>
        <p:nvCxnSpPr>
          <p:cNvPr id="10" name="直接箭头连接符 9"/>
          <p:cNvCxnSpPr/>
          <p:nvPr/>
        </p:nvCxnSpPr>
        <p:spPr>
          <a:xfrm>
            <a:off x="229711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9532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chemeClr val="tx1"/>
                </a:solidFill>
                <a:uFillTx/>
              </a:rPr>
              <a:t>电感（电容）放电电路</a:t>
            </a:r>
          </a:p>
        </p:txBody>
      </p:sp>
      <p:sp>
        <p:nvSpPr>
          <p:cNvPr id="39948" name="文本框 7"/>
          <p:cNvSpPr txBox="1"/>
          <p:nvPr/>
        </p:nvSpPr>
        <p:spPr>
          <a:xfrm>
            <a:off x="1136650" y="3465513"/>
            <a:ext cx="2862263" cy="460375"/>
          </a:xfrm>
          <a:prstGeom prst="rect">
            <a:avLst/>
          </a:prstGeom>
          <a:noFill/>
          <a:ln w="9525">
            <a:noFill/>
          </a:ln>
        </p:spPr>
        <p:txBody>
          <a:bodyPr wrap="square" anchor="t">
            <a:spAutoFit/>
          </a:bodyPr>
          <a:lstStyle/>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1</a:t>
            </a:r>
          </a:p>
        </p:txBody>
      </p:sp>
      <p:sp>
        <p:nvSpPr>
          <p:cNvPr id="39949" name="圆角矩形 7"/>
          <p:cNvSpPr/>
          <p:nvPr/>
        </p:nvSpPr>
        <p:spPr>
          <a:xfrm>
            <a:off x="7151688" y="2360613"/>
            <a:ext cx="1171575"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lstStyle/>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爆炸性</a:t>
            </a:r>
          </a:p>
          <a:p>
            <a:r>
              <a:rPr lang="zh-CN" altLang="en-US" dirty="0">
                <a:latin typeface="Arial" panose="020B0604020202020204" pitchFamily="34" charset="0"/>
                <a:ea typeface="宋体" panose="02010600030101010101" pitchFamily="2" charset="-122"/>
              </a:rPr>
              <a:t>   气体</a:t>
            </a:r>
          </a:p>
        </p:txBody>
      </p:sp>
      <p:sp>
        <p:nvSpPr>
          <p:cNvPr id="39950" name="AutoShape 11"/>
          <p:cNvSpPr/>
          <p:nvPr/>
        </p:nvSpPr>
        <p:spPr>
          <a:xfrm>
            <a:off x="665480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cxnSp>
        <p:nvCxnSpPr>
          <p:cNvPr id="16" name="直接箭头连接符 15"/>
          <p:cNvCxnSpPr/>
          <p:nvPr/>
        </p:nvCxnSpPr>
        <p:spPr>
          <a:xfrm>
            <a:off x="662146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1967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chemeClr val="tx1"/>
                </a:solidFill>
                <a:uFillTx/>
              </a:rPr>
              <a:t>电感（电容）放电电路</a:t>
            </a:r>
          </a:p>
        </p:txBody>
      </p:sp>
      <p:sp>
        <p:nvSpPr>
          <p:cNvPr id="39953" name="文本框 7"/>
          <p:cNvSpPr txBox="1"/>
          <p:nvPr/>
        </p:nvSpPr>
        <p:spPr>
          <a:xfrm>
            <a:off x="5461000" y="3465513"/>
            <a:ext cx="2862263" cy="460375"/>
          </a:xfrm>
          <a:prstGeom prst="rect">
            <a:avLst/>
          </a:prstGeom>
          <a:noFill/>
          <a:ln w="9525">
            <a:noFill/>
          </a:ln>
        </p:spPr>
        <p:txBody>
          <a:bodyPr wrap="square" anchor="t">
            <a:spAutoFit/>
          </a:bodyPr>
          <a:lstStyle/>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2</a:t>
            </a:r>
          </a:p>
        </p:txBody>
      </p:sp>
      <p:sp>
        <p:nvSpPr>
          <p:cNvPr id="39954" name="矩形 20"/>
          <p:cNvSpPr/>
          <p:nvPr/>
        </p:nvSpPr>
        <p:spPr>
          <a:xfrm>
            <a:off x="731838" y="5784850"/>
            <a:ext cx="6300787" cy="398463"/>
          </a:xfrm>
          <a:prstGeom prst="rect">
            <a:avLst/>
          </a:prstGeom>
          <a:noFill/>
          <a:ln w="9525">
            <a:noFill/>
          </a:ln>
        </p:spPr>
        <p:txBody>
          <a:bodyPr wrap="square" anchor="t">
            <a:spAutoFit/>
          </a:bodyPr>
          <a:lstStyle/>
          <a:p>
            <a:r>
              <a:rPr lang="zh-CN" altLang="en-US" sz="2000" dirty="0">
                <a:latin typeface="Arial" panose="020B0604020202020204" pitchFamily="34" charset="0"/>
                <a:ea typeface="宋体" panose="02010600030101010101" pitchFamily="2" charset="-122"/>
              </a:rPr>
              <a:t>甲烷最小点燃电流</a:t>
            </a:r>
            <a:r>
              <a:rPr lang="en-US" altLang="zh-CN" sz="2000" dirty="0">
                <a:latin typeface="Arial" panose="020B0604020202020204" pitchFamily="34" charset="0"/>
                <a:ea typeface="宋体" panose="02010600030101010101" pitchFamily="2" charset="-122"/>
              </a:rPr>
              <a:t>110mA</a:t>
            </a:r>
            <a:r>
              <a:rPr lang="zh-CN" altLang="en-US" sz="2000" dirty="0">
                <a:latin typeface="Arial" panose="020B0604020202020204" pitchFamily="34" charset="0"/>
                <a:ea typeface="宋体" panose="02010600030101010101" pitchFamily="2" charset="-122"/>
              </a:rPr>
              <a:t>，乙烯</a:t>
            </a:r>
            <a:r>
              <a:rPr lang="en-US" altLang="zh-CN" sz="2000" dirty="0">
                <a:latin typeface="Arial" panose="020B0604020202020204" pitchFamily="34" charset="0"/>
                <a:ea typeface="宋体" panose="02010600030101010101" pitchFamily="2" charset="-122"/>
              </a:rPr>
              <a:t>65mA</a:t>
            </a:r>
            <a:r>
              <a:rPr lang="zh-CN" altLang="en-US" sz="2000" dirty="0">
                <a:latin typeface="Arial" panose="020B0604020202020204" pitchFamily="34" charset="0"/>
                <a:ea typeface="宋体" panose="02010600030101010101" pitchFamily="2" charset="-122"/>
              </a:rPr>
              <a:t>，氢 </a:t>
            </a:r>
            <a:r>
              <a:rPr lang="en-US" altLang="zh-CN" sz="2000" dirty="0">
                <a:latin typeface="Arial" panose="020B0604020202020204" pitchFamily="34" charset="0"/>
                <a:ea typeface="宋体" panose="02010600030101010101" pitchFamily="2" charset="-122"/>
              </a:rPr>
              <a:t>30mA</a:t>
            </a:r>
            <a:r>
              <a:rPr lang="zh-CN" altLang="en-US" sz="2000" dirty="0">
                <a:latin typeface="Arial" panose="020B0604020202020204" pitchFamily="34" charset="0"/>
                <a:ea typeface="宋体" panose="02010600030101010101" pitchFamily="2" charset="-122"/>
              </a:rPr>
              <a:t>。</a:t>
            </a:r>
          </a:p>
        </p:txBody>
      </p:sp>
      <p:sp>
        <p:nvSpPr>
          <p:cNvPr id="39955" name="文本框 17"/>
          <p:cNvSpPr txBox="1"/>
          <p:nvPr/>
        </p:nvSpPr>
        <p:spPr>
          <a:xfrm>
            <a:off x="731838" y="6254750"/>
            <a:ext cx="4195762" cy="400050"/>
          </a:xfrm>
          <a:prstGeom prst="rect">
            <a:avLst/>
          </a:prstGeom>
          <a:noFill/>
          <a:ln w="9525">
            <a:noFill/>
          </a:ln>
        </p:spPr>
        <p:txBody>
          <a:bodyPr wrap="square" anchor="t">
            <a:spAutoFit/>
          </a:bodyPr>
          <a:lstStyle/>
          <a:p>
            <a:r>
              <a:rPr lang="zh-CN" altLang="en-US" sz="2000" dirty="0">
                <a:latin typeface="Arial" panose="020B0604020202020204" pitchFamily="34" charset="0"/>
                <a:ea typeface="宋体" panose="02010600030101010101" pitchFamily="2" charset="-122"/>
              </a:rPr>
              <a:t>最小点燃电流</a:t>
            </a:r>
            <a:r>
              <a:rPr lang="zh-CN" altLang="en-US" sz="2000">
                <a:latin typeface="Arial" panose="020B0604020202020204" pitchFamily="34" charset="0"/>
                <a:ea typeface="宋体" panose="02010600030101010101" pitchFamily="2" charset="-122"/>
              </a:rPr>
              <a:t>越小，爆炸性物质越</a:t>
            </a:r>
          </a:p>
        </p:txBody>
      </p:sp>
      <p:sp>
        <p:nvSpPr>
          <p:cNvPr id="2" name="文本框 1"/>
          <p:cNvSpPr txBox="1"/>
          <p:nvPr/>
        </p:nvSpPr>
        <p:spPr>
          <a:xfrm>
            <a:off x="4927600" y="6194425"/>
            <a:ext cx="1406525" cy="460375"/>
          </a:xfrm>
          <a:prstGeom prst="rect">
            <a:avLst/>
          </a:prstGeom>
          <a:noFill/>
          <a:ln w="9525">
            <a:noFill/>
          </a:ln>
        </p:spPr>
        <p:txBody>
          <a:bodyPr wrap="none" anchor="t">
            <a:spAutoFit/>
          </a:bodyPr>
          <a:lstStyle/>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AutoShape 3"/>
          <p:cNvSpPr/>
          <p:nvPr/>
        </p:nvSpPr>
        <p:spPr>
          <a:xfrm>
            <a:off x="14747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0962"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40963" name="Text Box 5"/>
          <p:cNvSpPr txBox="1"/>
          <p:nvPr/>
        </p:nvSpPr>
        <p:spPr>
          <a:xfrm>
            <a:off x="568325" y="957263"/>
            <a:ext cx="5002213" cy="520700"/>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）爆炸性粉尘的分级</a:t>
            </a:r>
          </a:p>
        </p:txBody>
      </p:sp>
      <p:sp>
        <p:nvSpPr>
          <p:cNvPr id="40964" name="Text Box 5"/>
          <p:cNvSpPr txBox="1"/>
          <p:nvPr/>
        </p:nvSpPr>
        <p:spPr>
          <a:xfrm>
            <a:off x="652463" y="1549400"/>
            <a:ext cx="7839075" cy="828675"/>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爆炸性粉尘根据粉尘特性（导电和非导电）和引燃温度高低分</a:t>
            </a:r>
            <a:r>
              <a:rPr lang="en-US" altLang="zh-CN" sz="2400" dirty="0">
                <a:latin typeface="Times New Roman" panose="02020603050405020304" pitchFamily="18" charset="0"/>
                <a:ea typeface="宋体" panose="02010600030101010101" pitchFamily="2" charset="-122"/>
              </a:rPr>
              <a:t>IIIA</a:t>
            </a:r>
            <a:r>
              <a:rPr lang="zh-CN" altLang="en-US" sz="2400" dirty="0">
                <a:latin typeface="Times New Roman" panose="02020603050405020304" pitchFamily="18" charset="0"/>
                <a:ea typeface="宋体" panose="02010600030101010101" pitchFamily="2" charset="-122"/>
              </a:rPr>
              <a:t>（可燃纤维等）和</a:t>
            </a:r>
            <a:r>
              <a:rPr lang="en-US" altLang="zh-CN" sz="2400" dirty="0">
                <a:latin typeface="Times New Roman" panose="02020603050405020304" pitchFamily="18" charset="0"/>
                <a:ea typeface="宋体" panose="02010600030101010101" pitchFamily="2" charset="-122"/>
              </a:rPr>
              <a:t>IIIB</a:t>
            </a:r>
            <a:r>
              <a:rPr lang="zh-CN" altLang="en-US" sz="2400" dirty="0">
                <a:latin typeface="Times New Roman" panose="02020603050405020304" pitchFamily="18" charset="0"/>
                <a:ea typeface="宋体" panose="02010600030101010101" pitchFamily="2" charset="-122"/>
              </a:rPr>
              <a:t>（火药、炸药等）两级。</a:t>
            </a:r>
          </a:p>
        </p:txBody>
      </p:sp>
      <p:sp>
        <p:nvSpPr>
          <p:cNvPr id="40965" name="Text Box 5"/>
          <p:cNvSpPr txBox="1"/>
          <p:nvPr/>
        </p:nvSpPr>
        <p:spPr>
          <a:xfrm>
            <a:off x="652463" y="2459038"/>
            <a:ext cx="5000625" cy="522287"/>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）引燃温度</a:t>
            </a:r>
          </a:p>
        </p:txBody>
      </p:sp>
      <p:pic>
        <p:nvPicPr>
          <p:cNvPr id="40966" name="Picture 2"/>
          <p:cNvPicPr>
            <a:picLocks noChangeAspect="1"/>
          </p:cNvPicPr>
          <p:nvPr/>
        </p:nvPicPr>
        <p:blipFill>
          <a:blip r:embed="rId2"/>
          <a:stretch>
            <a:fillRect/>
          </a:stretch>
        </p:blipFill>
        <p:spPr>
          <a:xfrm>
            <a:off x="1474788" y="3062288"/>
            <a:ext cx="2130425" cy="3179762"/>
          </a:xfrm>
          <a:prstGeom prst="rect">
            <a:avLst/>
          </a:prstGeom>
          <a:noFill/>
          <a:ln w="9525">
            <a:noFill/>
          </a:ln>
        </p:spPr>
      </p:pic>
      <p:pic>
        <p:nvPicPr>
          <p:cNvPr id="40967" name="Picture 7" descr="t01c7cd6afdb5745e8c"/>
          <p:cNvPicPr>
            <a:picLocks noChangeAspect="1"/>
          </p:cNvPicPr>
          <p:nvPr/>
        </p:nvPicPr>
        <p:blipFill>
          <a:blip r:embed="rId3"/>
          <a:stretch>
            <a:fillRect/>
          </a:stretch>
        </p:blipFill>
        <p:spPr>
          <a:xfrm>
            <a:off x="6027738" y="3609975"/>
            <a:ext cx="2505075" cy="1898650"/>
          </a:xfrm>
          <a:prstGeom prst="rect">
            <a:avLst/>
          </a:prstGeom>
          <a:noFill/>
          <a:ln w="9525">
            <a:noFill/>
          </a:ln>
        </p:spPr>
      </p:pic>
      <p:sp>
        <p:nvSpPr>
          <p:cNvPr id="40968" name="椭圆 8"/>
          <p:cNvSpPr/>
          <p:nvPr/>
        </p:nvSpPr>
        <p:spPr>
          <a:xfrm>
            <a:off x="3784600" y="4071938"/>
            <a:ext cx="2112963" cy="80010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r>
              <a:rPr lang="zh-CN" altLang="en-US" dirty="0">
                <a:latin typeface="Arial" panose="020B0604020202020204" pitchFamily="34" charset="0"/>
                <a:ea typeface="宋体" panose="02010600030101010101" pitchFamily="2" charset="-122"/>
              </a:rPr>
              <a:t>爆炸性物质</a:t>
            </a:r>
            <a:endParaRPr lang="en-US" altLang="zh-CN" dirty="0">
              <a:latin typeface="Arial" panose="020B0604020202020204" pitchFamily="34" charset="0"/>
              <a:ea typeface="宋体" panose="02010600030101010101" pitchFamily="2" charset="-122"/>
            </a:endParaRPr>
          </a:p>
        </p:txBody>
      </p:sp>
      <p:sp>
        <p:nvSpPr>
          <p:cNvPr id="40969" name="矩形 10"/>
          <p:cNvSpPr/>
          <p:nvPr/>
        </p:nvSpPr>
        <p:spPr>
          <a:xfrm>
            <a:off x="6196013" y="5740400"/>
            <a:ext cx="2513012" cy="457200"/>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过程控制仪表</a:t>
            </a:r>
          </a:p>
        </p:txBody>
      </p:sp>
      <p:sp>
        <p:nvSpPr>
          <p:cNvPr id="40970" name="矩形 1"/>
          <p:cNvSpPr/>
          <p:nvPr/>
        </p:nvSpPr>
        <p:spPr>
          <a:xfrm>
            <a:off x="6196013" y="4024313"/>
            <a:ext cx="646112" cy="523875"/>
          </a:xfrm>
          <a:prstGeom prst="rect">
            <a:avLst/>
          </a:prstGeom>
          <a:noFill/>
          <a:ln w="9525">
            <a:noFill/>
          </a:ln>
        </p:spPr>
        <p:txBody>
          <a:bodyPr wrap="none" anchor="t">
            <a:spAutoFit/>
          </a:bodyPr>
          <a:lstStyle/>
          <a:p>
            <a:r>
              <a:rPr lang="en-US" altLang="zh-CN" sz="2800" dirty="0">
                <a:solidFill>
                  <a:srgbClr val="FF0000"/>
                </a:solidFill>
                <a:latin typeface="Arial" panose="020B0604020202020204" pitchFamily="34" charset="0"/>
                <a:ea typeface="宋体" panose="02010600030101010101" pitchFamily="2" charset="-122"/>
              </a:rPr>
              <a:t>T</a:t>
            </a:r>
            <a:r>
              <a:rPr lang="zh-CN" altLang="en-US" sz="2800" baseline="-25000" dirty="0">
                <a:solidFill>
                  <a:srgbClr val="FF0000"/>
                </a:solidFill>
                <a:latin typeface="Arial" panose="020B0604020202020204" pitchFamily="34" charset="0"/>
                <a:ea typeface="宋体" panose="02010600030101010101" pitchFamily="2" charset="-122"/>
              </a:rPr>
              <a:t>表</a:t>
            </a:r>
          </a:p>
        </p:txBody>
      </p:sp>
      <p:sp>
        <p:nvSpPr>
          <p:cNvPr id="40971" name="矩形 10"/>
          <p:cNvSpPr/>
          <p:nvPr/>
        </p:nvSpPr>
        <p:spPr>
          <a:xfrm>
            <a:off x="4651375" y="5632450"/>
            <a:ext cx="1544638" cy="461963"/>
          </a:xfrm>
          <a:prstGeom prst="rect">
            <a:avLst/>
          </a:prstGeom>
          <a:noFill/>
          <a:ln w="9525">
            <a:noFill/>
          </a:ln>
        </p:spPr>
        <p:txBody>
          <a:bodyPr anchor="t">
            <a:spAutoFit/>
          </a:bodyPr>
          <a:lstStyle/>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表</a:t>
            </a:r>
            <a:r>
              <a:rPr lang="en-US" altLang="zh-CN" sz="2400" dirty="0">
                <a:solidFill>
                  <a:srgbClr val="FF0000"/>
                </a:solidFill>
                <a:latin typeface="Arial" panose="020B0604020202020204" pitchFamily="34" charset="0"/>
                <a:ea typeface="宋体" panose="02010600030101010101" pitchFamily="2" charset="-122"/>
              </a:rPr>
              <a:t>&lt;T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40972" name="矩形 1"/>
          <p:cNvSpPr/>
          <p:nvPr/>
        </p:nvSpPr>
        <p:spPr>
          <a:xfrm>
            <a:off x="4551363" y="4410075"/>
            <a:ext cx="579437" cy="461963"/>
          </a:xfrm>
          <a:prstGeom prst="rect">
            <a:avLst/>
          </a:prstGeom>
          <a:noFill/>
          <a:ln w="9525">
            <a:noFill/>
          </a:ln>
        </p:spPr>
        <p:txBody>
          <a:bodyPr wrap="none" anchor="t">
            <a:spAutoFit/>
          </a:bodyPr>
          <a:lstStyle/>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4198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1987"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41988" name="Rectangle 5"/>
          <p:cNvSpPr/>
          <p:nvPr/>
        </p:nvSpPr>
        <p:spPr>
          <a:xfrm>
            <a:off x="700088" y="952500"/>
            <a:ext cx="5578475" cy="519113"/>
          </a:xfrm>
          <a:prstGeom prst="rect">
            <a:avLst/>
          </a:prstGeom>
          <a:noFill/>
          <a:ln w="9525">
            <a:noFill/>
          </a:ln>
        </p:spPr>
        <p:txBody>
          <a:bodyPr anchor="t">
            <a:spAutoFit/>
          </a:bodyPr>
          <a:lstStyle/>
          <a:p>
            <a:pPr>
              <a:spcBef>
                <a:spcPct val="50000"/>
              </a:spcBef>
            </a:pPr>
            <a:r>
              <a:rPr lang="zh-CN" altLang="en-US" sz="2800" dirty="0">
                <a:latin typeface="Arial" panose="020B0604020202020204" pitchFamily="34" charset="0"/>
                <a:ea typeface="宋体" panose="02010600030101010101" pitchFamily="2" charset="-122"/>
              </a:rPr>
              <a:t>4、防爆仪表的分类、防爆标志</a:t>
            </a:r>
          </a:p>
        </p:txBody>
      </p:sp>
      <p:graphicFrame>
        <p:nvGraphicFramePr>
          <p:cNvPr id="41989" name="Object 6"/>
          <p:cNvGraphicFramePr>
            <a:graphicFrameLocks noChangeAspect="1"/>
          </p:cNvGraphicFramePr>
          <p:nvPr/>
        </p:nvGraphicFramePr>
        <p:xfrm>
          <a:off x="188913" y="1620838"/>
          <a:ext cx="8967787" cy="4633912"/>
        </p:xfrm>
        <a:graphic>
          <a:graphicData uri="http://schemas.openxmlformats.org/presentationml/2006/ole">
            <mc:AlternateContent xmlns:mc="http://schemas.openxmlformats.org/markup-compatibility/2006">
              <mc:Choice xmlns:v="urn:schemas-microsoft-com:vml" Requires="v">
                <p:oleObj spid="_x0000_s15365" r:id="rId3" imgW="6477000" imgH="3352800" progId="Visio.Drawing.11">
                  <p:embed/>
                </p:oleObj>
              </mc:Choice>
              <mc:Fallback>
                <p:oleObj r:id="rId3" imgW="6477000" imgH="3352800" progId="Visio.Drawing.11">
                  <p:embed/>
                  <p:pic>
                    <p:nvPicPr>
                      <p:cNvPr id="0" name="图片 3084"/>
                      <p:cNvPicPr/>
                      <p:nvPr/>
                    </p:nvPicPr>
                    <p:blipFill>
                      <a:blip r:embed="rId4"/>
                      <a:stretch>
                        <a:fillRect/>
                      </a:stretch>
                    </p:blipFill>
                    <p:spPr>
                      <a:xfrm>
                        <a:off x="188913" y="1620838"/>
                        <a:ext cx="8967787" cy="4633912"/>
                      </a:xfrm>
                      <a:prstGeom prst="rect">
                        <a:avLst/>
                      </a:prstGeom>
                      <a:noFill/>
                      <a:ln w="38100">
                        <a:noFill/>
                        <a:miter/>
                      </a:ln>
                    </p:spPr>
                  </p:pic>
                </p:oleObj>
              </mc:Fallback>
            </mc:AlternateContent>
          </a:graphicData>
        </a:graphic>
      </p:graphicFrame>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4301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3011"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43012" name="Text Box 2"/>
          <p:cNvSpPr txBox="1"/>
          <p:nvPr/>
        </p:nvSpPr>
        <p:spPr>
          <a:xfrm>
            <a:off x="858838" y="906463"/>
            <a:ext cx="1890712" cy="523875"/>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隔爆型d</a:t>
            </a:r>
          </a:p>
        </p:txBody>
      </p:sp>
      <p:pic>
        <p:nvPicPr>
          <p:cNvPr id="43013" name="Picture 7" descr="t01c7cd6afdb5745e8c"/>
          <p:cNvPicPr>
            <a:picLocks noChangeAspect="1"/>
          </p:cNvPicPr>
          <p:nvPr/>
        </p:nvPicPr>
        <p:blipFill>
          <a:blip r:embed="rId2"/>
          <a:stretch>
            <a:fillRect/>
          </a:stretch>
        </p:blipFill>
        <p:spPr>
          <a:xfrm>
            <a:off x="846138" y="2400300"/>
            <a:ext cx="2386012" cy="1809750"/>
          </a:xfrm>
          <a:prstGeom prst="rect">
            <a:avLst/>
          </a:prstGeom>
          <a:noFill/>
          <a:ln w="9525">
            <a:noFill/>
          </a:ln>
        </p:spPr>
      </p:pic>
      <p:sp>
        <p:nvSpPr>
          <p:cNvPr id="43014" name="Rectangle 8"/>
          <p:cNvSpPr/>
          <p:nvPr/>
        </p:nvSpPr>
        <p:spPr>
          <a:xfrm>
            <a:off x="919163" y="4441825"/>
            <a:ext cx="7924800" cy="1077913"/>
          </a:xfrm>
          <a:prstGeom prst="rect">
            <a:avLst/>
          </a:prstGeom>
          <a:noFill/>
          <a:ln w="9525">
            <a:noFill/>
          </a:ln>
        </p:spPr>
        <p:txBody>
          <a:bodyPr anchor="t">
            <a:spAutoFit/>
          </a:bodyPr>
          <a:lstStyle/>
          <a:p>
            <a:pPr>
              <a:spcBef>
                <a:spcPct val="50000"/>
              </a:spcBef>
            </a:pPr>
            <a:r>
              <a:rPr lang="zh-CN" altLang="en-US" sz="2800" dirty="0">
                <a:latin typeface="Arial" panose="020B0604020202020204" pitchFamily="34" charset="0"/>
                <a:ea typeface="宋体" panose="02010600030101010101" pitchFamily="2" charset="-122"/>
              </a:rPr>
              <a:t>本质安全型</a:t>
            </a:r>
            <a:r>
              <a:rPr lang="en-US" altLang="zh-CN" sz="2800" dirty="0">
                <a:latin typeface="Arial" panose="020B0604020202020204" pitchFamily="34" charset="0"/>
                <a:ea typeface="宋体" panose="02010600030101010101" pitchFamily="2" charset="-122"/>
              </a:rPr>
              <a:t>I</a:t>
            </a:r>
          </a:p>
          <a:p>
            <a:pPr>
              <a:spcBef>
                <a:spcPct val="50000"/>
              </a:spcBef>
            </a:pPr>
            <a:r>
              <a:rPr lang="zh-CN" altLang="en-US" sz="2400" dirty="0">
                <a:solidFill>
                  <a:srgbClr val="0000FF"/>
                </a:solidFill>
                <a:latin typeface="Arial" panose="020B0604020202020204" pitchFamily="34" charset="0"/>
                <a:ea typeface="宋体" panose="02010600030101010101" pitchFamily="2" charset="-122"/>
              </a:rPr>
              <a:t>限流、限压、限能。内部不产生火花，表壳温度不超限。</a:t>
            </a:r>
          </a:p>
        </p:txBody>
      </p:sp>
      <p:pic>
        <p:nvPicPr>
          <p:cNvPr id="43015" name="Picture 9" descr="2008116911773499"/>
          <p:cNvPicPr>
            <a:picLocks noChangeAspect="1"/>
          </p:cNvPicPr>
          <p:nvPr/>
        </p:nvPicPr>
        <p:blipFill>
          <a:blip r:embed="rId3"/>
          <a:stretch>
            <a:fillRect/>
          </a:stretch>
        </p:blipFill>
        <p:spPr>
          <a:xfrm>
            <a:off x="5480050" y="2238375"/>
            <a:ext cx="1854200" cy="2084388"/>
          </a:xfrm>
          <a:prstGeom prst="rect">
            <a:avLst/>
          </a:prstGeom>
          <a:noFill/>
          <a:ln w="9525">
            <a:noFill/>
          </a:ln>
        </p:spPr>
      </p:pic>
      <p:sp>
        <p:nvSpPr>
          <p:cNvPr id="43016" name="Rectangle 10"/>
          <p:cNvSpPr/>
          <p:nvPr/>
        </p:nvSpPr>
        <p:spPr>
          <a:xfrm>
            <a:off x="5572125" y="1258888"/>
            <a:ext cx="2041525" cy="460375"/>
          </a:xfrm>
          <a:prstGeom prst="rect">
            <a:avLst/>
          </a:prstGeom>
          <a:noFill/>
          <a:ln w="9525">
            <a:noFill/>
          </a:ln>
        </p:spPr>
        <p:txBody>
          <a:bodyPr wrap="square" anchor="t">
            <a:spAutoFit/>
          </a:bodyPr>
          <a:lstStyle/>
          <a:p>
            <a:r>
              <a:rPr lang="zh-CN" altLang="en-US" sz="2400" dirty="0">
                <a:latin typeface="Arial" panose="020B0604020202020204" pitchFamily="34" charset="0"/>
                <a:ea typeface="宋体" panose="02010600030101010101" pitchFamily="2" charset="-122"/>
              </a:rPr>
              <a:t>本质安全型</a:t>
            </a:r>
            <a:r>
              <a:rPr lang="en-US" altLang="zh-CN" sz="2400" dirty="0">
                <a:latin typeface="Arial" panose="020B0604020202020204" pitchFamily="34" charset="0"/>
                <a:ea typeface="宋体" panose="02010600030101010101" pitchFamily="2" charset="-122"/>
              </a:rPr>
              <a:t>I</a:t>
            </a:r>
          </a:p>
        </p:txBody>
      </p:sp>
      <p:sp>
        <p:nvSpPr>
          <p:cNvPr id="43017" name="矩形 10"/>
          <p:cNvSpPr/>
          <p:nvPr/>
        </p:nvSpPr>
        <p:spPr>
          <a:xfrm>
            <a:off x="3278188" y="2320925"/>
            <a:ext cx="1760537" cy="460375"/>
          </a:xfrm>
          <a:prstGeom prst="rect">
            <a:avLst/>
          </a:prstGeom>
          <a:noFill/>
          <a:ln w="9525">
            <a:noFill/>
          </a:ln>
        </p:spPr>
        <p:txBody>
          <a:bodyPr anchor="t">
            <a:spAutoFit/>
          </a:bodyPr>
          <a:lstStyle/>
          <a:p>
            <a:r>
              <a:rPr lang="zh-CN" altLang="en-US" sz="2400" dirty="0">
                <a:latin typeface="Times New Roman" panose="02020603050405020304" pitchFamily="18" charset="0"/>
                <a:ea typeface="宋体" panose="02010600030101010101" pitchFamily="2" charset="-122"/>
              </a:rPr>
              <a:t>高强度外壳</a:t>
            </a:r>
            <a:endParaRPr lang="zh-CN" altLang="en-US" sz="2400" dirty="0">
              <a:latin typeface="Arial" panose="020B0604020202020204" pitchFamily="34" charset="0"/>
              <a:ea typeface="宋体" panose="02010600030101010101" pitchFamily="2" charset="-122"/>
            </a:endParaRPr>
          </a:p>
        </p:txBody>
      </p:sp>
      <p:sp>
        <p:nvSpPr>
          <p:cNvPr id="43018" name="矩形 11"/>
          <p:cNvSpPr/>
          <p:nvPr/>
        </p:nvSpPr>
        <p:spPr>
          <a:xfrm>
            <a:off x="3306763" y="3492500"/>
            <a:ext cx="2112962" cy="830263"/>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短路、断路</a:t>
            </a:r>
            <a:endParaRPr lang="en-US" altLang="zh-CN"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内部产生火花</a:t>
            </a:r>
          </a:p>
        </p:txBody>
      </p:sp>
      <p:sp>
        <p:nvSpPr>
          <p:cNvPr id="43019" name="流程图: 可选过程 14"/>
          <p:cNvSpPr/>
          <p:nvPr/>
        </p:nvSpPr>
        <p:spPr>
          <a:xfrm>
            <a:off x="919163" y="1563688"/>
            <a:ext cx="1724025" cy="53340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r>
              <a:rPr lang="zh-CN" altLang="en-US" dirty="0">
                <a:latin typeface="Arial" panose="020B0604020202020204" pitchFamily="34" charset="0"/>
                <a:ea typeface="宋体" panose="02010600030101010101" pitchFamily="2" charset="-122"/>
              </a:rPr>
              <a:t>易燃易爆物质</a:t>
            </a:r>
          </a:p>
        </p:txBody>
      </p:sp>
      <p:cxnSp>
        <p:nvCxnSpPr>
          <p:cNvPr id="43020" name="直接箭头连接符 16"/>
          <p:cNvCxnSpPr/>
          <p:nvPr/>
        </p:nvCxnSpPr>
        <p:spPr>
          <a:xfrm flipV="1">
            <a:off x="2809875" y="2590800"/>
            <a:ext cx="590550" cy="180975"/>
          </a:xfrm>
          <a:prstGeom prst="straightConnector1">
            <a:avLst/>
          </a:prstGeom>
          <a:ln w="9525" cap="flat" cmpd="sng">
            <a:solidFill>
              <a:schemeClr val="tx1"/>
            </a:solidFill>
            <a:prstDash val="solid"/>
            <a:round/>
            <a:headEnd type="none" w="med" len="med"/>
            <a:tailEnd type="arrow" w="med" len="med"/>
          </a:ln>
        </p:spPr>
      </p:cxnSp>
      <p:cxnSp>
        <p:nvCxnSpPr>
          <p:cNvPr id="43021" name="直接箭头连接符 18"/>
          <p:cNvCxnSpPr/>
          <p:nvPr/>
        </p:nvCxnSpPr>
        <p:spPr>
          <a:xfrm>
            <a:off x="2790825" y="3390900"/>
            <a:ext cx="657225" cy="314325"/>
          </a:xfrm>
          <a:prstGeom prst="straightConnector1">
            <a:avLst/>
          </a:prstGeom>
          <a:ln w="9525" cap="flat" cmpd="sng">
            <a:solidFill>
              <a:schemeClr val="tx1"/>
            </a:solidFill>
            <a:prstDash val="solid"/>
            <a:round/>
            <a:headEnd type="none" w="med" len="med"/>
            <a:tailEnd type="arrow" w="med" len="med"/>
          </a:ln>
        </p:spPr>
      </p:cxnSp>
      <p:sp>
        <p:nvSpPr>
          <p:cNvPr id="35854" name="矩形 19"/>
          <p:cNvSpPr/>
          <p:nvPr/>
        </p:nvSpPr>
        <p:spPr>
          <a:xfrm>
            <a:off x="942975" y="5595938"/>
            <a:ext cx="7324725" cy="860425"/>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正常工作电流不大于20mADC ，正常工作电压不大于24VDC。</a:t>
            </a:r>
          </a:p>
          <a:p>
            <a:pPr>
              <a:spcBef>
                <a:spcPct val="50000"/>
              </a:spcBef>
            </a:pPr>
            <a:r>
              <a:rPr lang="zh-CN" altLang="en-US" sz="2000" dirty="0">
                <a:latin typeface="Times New Roman" panose="02020603050405020304" pitchFamily="18" charset="0"/>
                <a:ea typeface="宋体" panose="02010600030101010101" pitchFamily="2" charset="-122"/>
              </a:rPr>
              <a:t>故障工作电流不大于35mADC，故障工作电压不大于35VDC。 </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54"/>
                                        </p:tgtEl>
                                        <p:attrNameLst>
                                          <p:attrName>style.visibility</p:attrName>
                                        </p:attrNameLst>
                                      </p:cBhvr>
                                      <p:to>
                                        <p:strVal val="visible"/>
                                      </p:to>
                                    </p:set>
                                    <p:animEffect transition="in" filter="blinds(horizontal)">
                                      <p:cBhvr>
                                        <p:cTn id="7"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p:cNvSpPr/>
          <p:nvPr/>
        </p:nvSpPr>
        <p:spPr>
          <a:xfrm>
            <a:off x="341313" y="1519238"/>
            <a:ext cx="4008437" cy="1384300"/>
          </a:xfrm>
          <a:prstGeom prst="rect">
            <a:avLst/>
          </a:prstGeom>
          <a:noFill/>
          <a:ln w="9525">
            <a:noFill/>
          </a:ln>
        </p:spPr>
        <p:txBody>
          <a:bodyPr anchor="t">
            <a:spAutoFit/>
          </a:bodyPr>
          <a:lstStyle/>
          <a:p>
            <a:pPr>
              <a:spcBef>
                <a:spcPct val="50000"/>
              </a:spcBef>
            </a:pPr>
            <a:r>
              <a:rPr lang="zh-CN" altLang="en-US" sz="2400" dirty="0">
                <a:solidFill>
                  <a:srgbClr val="0000FF"/>
                </a:solidFill>
                <a:latin typeface="Arial" panose="020B0604020202020204" pitchFamily="34" charset="0"/>
                <a:ea typeface="宋体" panose="02010600030101010101" pitchFamily="2" charset="-122"/>
              </a:rPr>
              <a:t>（1）传热过程</a:t>
            </a:r>
          </a:p>
          <a:p>
            <a:pPr>
              <a:spcBef>
                <a:spcPct val="50000"/>
              </a:spcBef>
            </a:pPr>
            <a:r>
              <a:rPr lang="zh-CN" altLang="en-US" sz="2400" dirty="0">
                <a:latin typeface="Arial" panose="020B0604020202020204" pitchFamily="34" charset="0"/>
                <a:ea typeface="宋体" panose="02010600030101010101" pitchFamily="2" charset="-122"/>
              </a:rPr>
              <a:t>控制要求：冷热物流热量交换，控制热水出口温度一定。</a:t>
            </a:r>
            <a:endParaRPr lang="en-US" altLang="zh-CN" sz="2400" dirty="0">
              <a:latin typeface="Arial" panose="020B0604020202020204" pitchFamily="34" charset="0"/>
              <a:ea typeface="宋体" panose="02010600030101010101" pitchFamily="2" charset="-122"/>
            </a:endParaRPr>
          </a:p>
        </p:txBody>
      </p:sp>
      <p:grpSp>
        <p:nvGrpSpPr>
          <p:cNvPr id="7170" name="组合 5"/>
          <p:cNvGrpSpPr/>
          <p:nvPr/>
        </p:nvGrpSpPr>
        <p:grpSpPr>
          <a:xfrm>
            <a:off x="4106863" y="717550"/>
            <a:ext cx="4752975" cy="3543300"/>
            <a:chOff x="4106682" y="717550"/>
            <a:chExt cx="4753156" cy="3543394"/>
          </a:xfrm>
        </p:grpSpPr>
        <p:grpSp>
          <p:nvGrpSpPr>
            <p:cNvPr id="7171" name="Group 6"/>
            <p:cNvGrpSpPr/>
            <p:nvPr/>
          </p:nvGrpSpPr>
          <p:grpSpPr>
            <a:xfrm>
              <a:off x="4106682" y="717550"/>
              <a:ext cx="4753156" cy="3174431"/>
              <a:chOff x="0" y="0"/>
              <a:chExt cx="2994" cy="2000"/>
            </a:xfrm>
          </p:grpSpPr>
          <p:sp>
            <p:nvSpPr>
              <p:cNvPr id="7172" name="Rectangle 7"/>
              <p:cNvSpPr/>
              <p:nvPr/>
            </p:nvSpPr>
            <p:spPr>
              <a:xfrm>
                <a:off x="1134" y="1225"/>
                <a:ext cx="46" cy="499"/>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173" name="Rectangle 8"/>
              <p:cNvSpPr/>
              <p:nvPr/>
            </p:nvSpPr>
            <p:spPr>
              <a:xfrm>
                <a:off x="2359" y="1225"/>
                <a:ext cx="46" cy="499"/>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174" name="Line 9"/>
              <p:cNvSpPr/>
              <p:nvPr/>
            </p:nvSpPr>
            <p:spPr>
              <a:xfrm>
                <a:off x="1180" y="1270"/>
                <a:ext cx="1179" cy="0"/>
              </a:xfrm>
              <a:prstGeom prst="line">
                <a:avLst/>
              </a:prstGeom>
              <a:ln w="9525" cap="flat" cmpd="sng">
                <a:solidFill>
                  <a:schemeClr val="tx1"/>
                </a:solidFill>
                <a:prstDash val="solid"/>
                <a:miter/>
                <a:headEnd type="none" w="med" len="med"/>
                <a:tailEnd type="none" w="med" len="med"/>
              </a:ln>
            </p:spPr>
          </p:sp>
          <p:sp>
            <p:nvSpPr>
              <p:cNvPr id="7175" name="Line 10"/>
              <p:cNvSpPr/>
              <p:nvPr/>
            </p:nvSpPr>
            <p:spPr>
              <a:xfrm>
                <a:off x="1180" y="1679"/>
                <a:ext cx="1179" cy="0"/>
              </a:xfrm>
              <a:prstGeom prst="line">
                <a:avLst/>
              </a:prstGeom>
              <a:ln w="9525" cap="flat" cmpd="sng">
                <a:solidFill>
                  <a:schemeClr val="tx1"/>
                </a:solidFill>
                <a:prstDash val="solid"/>
                <a:miter/>
                <a:headEnd type="none" w="med" len="med"/>
                <a:tailEnd type="none" w="med" len="med"/>
              </a:ln>
            </p:spPr>
          </p:sp>
          <p:sp>
            <p:nvSpPr>
              <p:cNvPr id="7176" name="未知"/>
              <p:cNvSpPr/>
              <p:nvPr/>
            </p:nvSpPr>
            <p:spPr>
              <a:xfrm>
                <a:off x="998" y="1270"/>
                <a:ext cx="136" cy="409"/>
              </a:xfrm>
              <a:custGeom>
                <a:avLst/>
                <a:gdLst/>
                <a:ahLst/>
                <a:cxnLst>
                  <a:cxn ang="0">
                    <a:pos x="136" y="0"/>
                  </a:cxn>
                  <a:cxn ang="0">
                    <a:pos x="0" y="227"/>
                  </a:cxn>
                  <a:cxn ang="0">
                    <a:pos x="136" y="409"/>
                  </a:cxn>
                </a:cxnLst>
                <a:rect l="0" t="0" r="0" b="0"/>
                <a:pathLst>
                  <a:path w="136" h="409">
                    <a:moveTo>
                      <a:pt x="136" y="0"/>
                    </a:moveTo>
                    <a:cubicBezTo>
                      <a:pt x="68" y="79"/>
                      <a:pt x="0" y="159"/>
                      <a:pt x="0" y="227"/>
                    </a:cubicBezTo>
                    <a:cubicBezTo>
                      <a:pt x="0" y="295"/>
                      <a:pt x="68" y="352"/>
                      <a:pt x="136" y="409"/>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7177" name="未知"/>
              <p:cNvSpPr/>
              <p:nvPr/>
            </p:nvSpPr>
            <p:spPr>
              <a:xfrm flipH="1">
                <a:off x="2404" y="1270"/>
                <a:ext cx="137" cy="409"/>
              </a:xfrm>
              <a:custGeom>
                <a:avLst/>
                <a:gdLst/>
                <a:ahLst/>
                <a:cxnLst>
                  <a:cxn ang="0">
                    <a:pos x="136" y="0"/>
                  </a:cxn>
                  <a:cxn ang="0">
                    <a:pos x="0" y="227"/>
                  </a:cxn>
                  <a:cxn ang="0">
                    <a:pos x="136" y="409"/>
                  </a:cxn>
                </a:cxnLst>
                <a:rect l="0" t="0" r="0" b="0"/>
                <a:pathLst>
                  <a:path w="136" h="409">
                    <a:moveTo>
                      <a:pt x="136" y="0"/>
                    </a:moveTo>
                    <a:cubicBezTo>
                      <a:pt x="68" y="79"/>
                      <a:pt x="0" y="159"/>
                      <a:pt x="0" y="227"/>
                    </a:cubicBezTo>
                    <a:cubicBezTo>
                      <a:pt x="0" y="295"/>
                      <a:pt x="68" y="352"/>
                      <a:pt x="136" y="409"/>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7178" name="Line 13"/>
              <p:cNvSpPr/>
              <p:nvPr/>
            </p:nvSpPr>
            <p:spPr>
              <a:xfrm flipH="1">
                <a:off x="2541" y="1497"/>
                <a:ext cx="453" cy="0"/>
              </a:xfrm>
              <a:prstGeom prst="line">
                <a:avLst/>
              </a:prstGeom>
              <a:ln w="9525" cap="flat" cmpd="sng">
                <a:solidFill>
                  <a:schemeClr val="tx1"/>
                </a:solidFill>
                <a:prstDash val="solid"/>
                <a:miter/>
                <a:headEnd type="none" w="med" len="med"/>
                <a:tailEnd type="triangle" w="med" len="med"/>
              </a:ln>
            </p:spPr>
          </p:sp>
          <p:sp>
            <p:nvSpPr>
              <p:cNvPr id="7179" name="Line 14"/>
              <p:cNvSpPr/>
              <p:nvPr/>
            </p:nvSpPr>
            <p:spPr>
              <a:xfrm flipH="1">
                <a:off x="545" y="1497"/>
                <a:ext cx="453" cy="0"/>
              </a:xfrm>
              <a:prstGeom prst="line">
                <a:avLst/>
              </a:prstGeom>
              <a:ln w="9525" cap="flat" cmpd="sng">
                <a:solidFill>
                  <a:schemeClr val="tx1"/>
                </a:solidFill>
                <a:prstDash val="solid"/>
                <a:miter/>
                <a:headEnd type="none" w="med" len="med"/>
                <a:tailEnd type="triangle" w="med" len="med"/>
              </a:ln>
            </p:spPr>
          </p:sp>
          <p:sp>
            <p:nvSpPr>
              <p:cNvPr id="7180" name="Oval 15"/>
              <p:cNvSpPr/>
              <p:nvPr/>
            </p:nvSpPr>
            <p:spPr>
              <a:xfrm>
                <a:off x="589" y="862"/>
                <a:ext cx="317" cy="31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TT</a:t>
                </a:r>
              </a:p>
            </p:txBody>
          </p:sp>
          <p:sp>
            <p:nvSpPr>
              <p:cNvPr id="7181" name="Oval 16"/>
              <p:cNvSpPr/>
              <p:nvPr/>
            </p:nvSpPr>
            <p:spPr>
              <a:xfrm>
                <a:off x="589" y="363"/>
                <a:ext cx="317" cy="31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Arial" panose="020B0604020202020204" pitchFamily="34" charset="0"/>
                    <a:ea typeface="宋体" panose="02010600030101010101" pitchFamily="2" charset="-122"/>
                  </a:rPr>
                  <a:t>TC</a:t>
                </a:r>
              </a:p>
            </p:txBody>
          </p:sp>
          <p:grpSp>
            <p:nvGrpSpPr>
              <p:cNvPr id="7182" name="Group 17"/>
              <p:cNvGrpSpPr/>
              <p:nvPr/>
            </p:nvGrpSpPr>
            <p:grpSpPr>
              <a:xfrm>
                <a:off x="1315" y="408"/>
                <a:ext cx="272" cy="196"/>
                <a:chOff x="0" y="0"/>
                <a:chExt cx="281" cy="151"/>
              </a:xfrm>
            </p:grpSpPr>
            <p:sp>
              <p:nvSpPr>
                <p:cNvPr id="7183" name="Line 18"/>
                <p:cNvSpPr/>
                <p:nvPr/>
              </p:nvSpPr>
              <p:spPr>
                <a:xfrm>
                  <a:off x="120" y="151"/>
                  <a:ext cx="161" cy="0"/>
                </a:xfrm>
                <a:prstGeom prst="line">
                  <a:avLst/>
                </a:prstGeom>
                <a:ln w="19050" cap="flat" cmpd="sng">
                  <a:solidFill>
                    <a:schemeClr val="tx1"/>
                  </a:solidFill>
                  <a:prstDash val="solid"/>
                  <a:miter/>
                  <a:headEnd type="none" w="med" len="med"/>
                  <a:tailEnd type="none" w="med" len="med"/>
                </a:ln>
              </p:spPr>
            </p:sp>
            <p:sp>
              <p:nvSpPr>
                <p:cNvPr id="7184" name="Line 19"/>
                <p:cNvSpPr/>
                <p:nvPr/>
              </p:nvSpPr>
              <p:spPr>
                <a:xfrm flipH="1" flipV="1">
                  <a:off x="120" y="0"/>
                  <a:ext cx="161" cy="151"/>
                </a:xfrm>
                <a:prstGeom prst="line">
                  <a:avLst/>
                </a:prstGeom>
                <a:ln w="19050" cap="flat" cmpd="sng">
                  <a:solidFill>
                    <a:schemeClr val="tx1"/>
                  </a:solidFill>
                  <a:prstDash val="solid"/>
                  <a:miter/>
                  <a:headEnd type="none" w="med" len="med"/>
                  <a:tailEnd type="none" w="med" len="med"/>
                </a:ln>
              </p:spPr>
            </p:sp>
            <p:sp>
              <p:nvSpPr>
                <p:cNvPr id="7185" name="Line 20"/>
                <p:cNvSpPr/>
                <p:nvPr/>
              </p:nvSpPr>
              <p:spPr>
                <a:xfrm flipV="1">
                  <a:off x="120" y="0"/>
                  <a:ext cx="161" cy="151"/>
                </a:xfrm>
                <a:prstGeom prst="line">
                  <a:avLst/>
                </a:prstGeom>
                <a:ln w="19050" cap="flat" cmpd="sng">
                  <a:solidFill>
                    <a:schemeClr val="tx1"/>
                  </a:solidFill>
                  <a:prstDash val="solid"/>
                  <a:miter/>
                  <a:headEnd type="none" w="med" len="med"/>
                  <a:tailEnd type="none" w="med" len="med"/>
                </a:ln>
              </p:spPr>
            </p:sp>
            <p:sp>
              <p:nvSpPr>
                <p:cNvPr id="7186" name="Line 21"/>
                <p:cNvSpPr/>
                <p:nvPr/>
              </p:nvSpPr>
              <p:spPr>
                <a:xfrm>
                  <a:off x="120" y="0"/>
                  <a:ext cx="161" cy="0"/>
                </a:xfrm>
                <a:prstGeom prst="line">
                  <a:avLst/>
                </a:prstGeom>
                <a:ln w="19050" cap="flat" cmpd="sng">
                  <a:solidFill>
                    <a:schemeClr val="tx1"/>
                  </a:solidFill>
                  <a:prstDash val="solid"/>
                  <a:miter/>
                  <a:headEnd type="none" w="med" len="med"/>
                  <a:tailEnd type="none" w="med" len="med"/>
                </a:ln>
              </p:spPr>
            </p:sp>
            <p:sp>
              <p:nvSpPr>
                <p:cNvPr id="7187" name="Line 22"/>
                <p:cNvSpPr/>
                <p:nvPr/>
              </p:nvSpPr>
              <p:spPr>
                <a:xfrm>
                  <a:off x="40" y="75"/>
                  <a:ext cx="160" cy="0"/>
                </a:xfrm>
                <a:prstGeom prst="line">
                  <a:avLst/>
                </a:prstGeom>
                <a:ln w="19050" cap="flat" cmpd="sng">
                  <a:solidFill>
                    <a:schemeClr val="tx1"/>
                  </a:solidFill>
                  <a:prstDash val="solid"/>
                  <a:miter/>
                  <a:headEnd type="none" w="med" len="med"/>
                  <a:tailEnd type="none" w="med" len="med"/>
                </a:ln>
              </p:spPr>
            </p:sp>
            <p:sp>
              <p:nvSpPr>
                <p:cNvPr id="7188" name="Line 23"/>
                <p:cNvSpPr/>
                <p:nvPr/>
              </p:nvSpPr>
              <p:spPr>
                <a:xfrm>
                  <a:off x="40" y="0"/>
                  <a:ext cx="0" cy="151"/>
                </a:xfrm>
                <a:prstGeom prst="line">
                  <a:avLst/>
                </a:prstGeom>
                <a:ln w="19050" cap="flat" cmpd="sng">
                  <a:solidFill>
                    <a:schemeClr val="tx1"/>
                  </a:solidFill>
                  <a:prstDash val="solid"/>
                  <a:miter/>
                  <a:headEnd type="none" w="med" len="med"/>
                  <a:tailEnd type="none" w="med" len="med"/>
                </a:ln>
              </p:spPr>
            </p:sp>
            <p:sp>
              <p:nvSpPr>
                <p:cNvPr id="7189" name="未知"/>
                <p:cNvSpPr/>
                <p:nvPr/>
              </p:nvSpPr>
              <p:spPr>
                <a:xfrm>
                  <a:off x="0" y="0"/>
                  <a:ext cx="40" cy="151"/>
                </a:xfrm>
                <a:custGeom>
                  <a:avLst/>
                  <a:gdLst/>
                  <a:ahLst/>
                  <a:cxnLst>
                    <a:cxn ang="0">
                      <a:pos x="48" y="192"/>
                    </a:cxn>
                    <a:cxn ang="0">
                      <a:pos x="0" y="96"/>
                    </a:cxn>
                    <a:cxn ang="0">
                      <a:pos x="48" y="0"/>
                    </a:cxn>
                  </a:cxnLst>
                  <a:rect l="0" t="0" r="0" b="0"/>
                  <a:pathLst>
                    <a:path w="48" h="192">
                      <a:moveTo>
                        <a:pt x="48" y="192"/>
                      </a:moveTo>
                      <a:cubicBezTo>
                        <a:pt x="24" y="160"/>
                        <a:pt x="0" y="128"/>
                        <a:pt x="0" y="96"/>
                      </a:cubicBezTo>
                      <a:cubicBezTo>
                        <a:pt x="0" y="64"/>
                        <a:pt x="24" y="32"/>
                        <a:pt x="48" y="0"/>
                      </a:cubicBezTo>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7190" name="Line 25"/>
              <p:cNvSpPr/>
              <p:nvPr/>
            </p:nvSpPr>
            <p:spPr>
              <a:xfrm>
                <a:off x="1497" y="91"/>
                <a:ext cx="0" cy="317"/>
              </a:xfrm>
              <a:prstGeom prst="line">
                <a:avLst/>
              </a:prstGeom>
              <a:ln w="9525" cap="flat" cmpd="sng">
                <a:solidFill>
                  <a:schemeClr val="tx1"/>
                </a:solidFill>
                <a:prstDash val="solid"/>
                <a:miter/>
                <a:headEnd type="none" w="med" len="med"/>
                <a:tailEnd type="triangle" w="med" len="med"/>
              </a:ln>
            </p:spPr>
          </p:sp>
          <p:sp>
            <p:nvSpPr>
              <p:cNvPr id="7191" name="Line 26"/>
              <p:cNvSpPr/>
              <p:nvPr/>
            </p:nvSpPr>
            <p:spPr>
              <a:xfrm>
                <a:off x="1497" y="590"/>
                <a:ext cx="0" cy="680"/>
              </a:xfrm>
              <a:prstGeom prst="line">
                <a:avLst/>
              </a:prstGeom>
              <a:ln w="9525" cap="flat" cmpd="sng">
                <a:solidFill>
                  <a:schemeClr val="tx1"/>
                </a:solidFill>
                <a:prstDash val="solid"/>
                <a:miter/>
                <a:headEnd type="none" w="med" len="med"/>
                <a:tailEnd type="triangle" w="med" len="med"/>
              </a:ln>
            </p:spPr>
          </p:sp>
          <p:sp>
            <p:nvSpPr>
              <p:cNvPr id="7192" name="Line 27"/>
              <p:cNvSpPr/>
              <p:nvPr/>
            </p:nvSpPr>
            <p:spPr>
              <a:xfrm flipV="1">
                <a:off x="725" y="1179"/>
                <a:ext cx="0" cy="318"/>
              </a:xfrm>
              <a:prstGeom prst="line">
                <a:avLst/>
              </a:prstGeom>
              <a:ln w="9525" cap="flat" cmpd="sng">
                <a:solidFill>
                  <a:schemeClr val="tx1"/>
                </a:solidFill>
                <a:prstDash val="solid"/>
                <a:miter/>
                <a:headEnd type="none" w="med" len="med"/>
                <a:tailEnd type="triangle" w="med" len="med"/>
              </a:ln>
            </p:spPr>
          </p:sp>
          <p:sp>
            <p:nvSpPr>
              <p:cNvPr id="7193" name="Line 28"/>
              <p:cNvSpPr/>
              <p:nvPr/>
            </p:nvSpPr>
            <p:spPr>
              <a:xfrm flipV="1">
                <a:off x="725" y="680"/>
                <a:ext cx="0" cy="182"/>
              </a:xfrm>
              <a:prstGeom prst="line">
                <a:avLst/>
              </a:prstGeom>
              <a:ln w="9525" cap="flat" cmpd="sng">
                <a:solidFill>
                  <a:schemeClr val="tx1"/>
                </a:solidFill>
                <a:prstDash val="solid"/>
                <a:miter/>
                <a:headEnd type="none" w="med" len="med"/>
                <a:tailEnd type="triangle" w="med" len="med"/>
              </a:ln>
            </p:spPr>
          </p:sp>
          <p:sp>
            <p:nvSpPr>
              <p:cNvPr id="7194" name="Line 29"/>
              <p:cNvSpPr/>
              <p:nvPr/>
            </p:nvSpPr>
            <p:spPr>
              <a:xfrm>
                <a:off x="907" y="499"/>
                <a:ext cx="408" cy="0"/>
              </a:xfrm>
              <a:prstGeom prst="line">
                <a:avLst/>
              </a:prstGeom>
              <a:ln w="9525" cap="flat" cmpd="sng">
                <a:solidFill>
                  <a:schemeClr val="tx1"/>
                </a:solidFill>
                <a:prstDash val="solid"/>
                <a:miter/>
                <a:headEnd type="none" w="med" len="med"/>
                <a:tailEnd type="triangle" w="med" len="med"/>
              </a:ln>
            </p:spPr>
          </p:sp>
          <p:sp>
            <p:nvSpPr>
              <p:cNvPr id="7195" name="Text Box 30"/>
              <p:cNvSpPr txBox="1"/>
              <p:nvPr/>
            </p:nvSpPr>
            <p:spPr>
              <a:xfrm>
                <a:off x="0" y="1588"/>
                <a:ext cx="725" cy="231"/>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热水温度</a:t>
                </a:r>
              </a:p>
            </p:txBody>
          </p:sp>
          <p:sp>
            <p:nvSpPr>
              <p:cNvPr id="7196" name="Line 31"/>
              <p:cNvSpPr/>
              <p:nvPr/>
            </p:nvSpPr>
            <p:spPr>
              <a:xfrm>
                <a:off x="2132" y="1678"/>
                <a:ext cx="0" cy="227"/>
              </a:xfrm>
              <a:prstGeom prst="line">
                <a:avLst/>
              </a:prstGeom>
              <a:ln w="9525" cap="flat" cmpd="sng">
                <a:solidFill>
                  <a:schemeClr val="tx1"/>
                </a:solidFill>
                <a:prstDash val="solid"/>
                <a:miter/>
                <a:headEnd type="none" w="med" len="med"/>
                <a:tailEnd type="triangle" w="med" len="med"/>
              </a:ln>
            </p:spPr>
          </p:sp>
          <p:sp>
            <p:nvSpPr>
              <p:cNvPr id="7197" name="Text Box 32"/>
              <p:cNvSpPr txBox="1"/>
              <p:nvPr/>
            </p:nvSpPr>
            <p:spPr>
              <a:xfrm>
                <a:off x="2177" y="1769"/>
                <a:ext cx="408" cy="231"/>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凝液</a:t>
                </a:r>
              </a:p>
            </p:txBody>
          </p:sp>
          <p:sp>
            <p:nvSpPr>
              <p:cNvPr id="7198" name="Text Box 33"/>
              <p:cNvSpPr txBox="1"/>
              <p:nvPr/>
            </p:nvSpPr>
            <p:spPr>
              <a:xfrm>
                <a:off x="1587" y="0"/>
                <a:ext cx="499" cy="231"/>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蒸汽</a:t>
                </a:r>
              </a:p>
            </p:txBody>
          </p:sp>
          <p:sp>
            <p:nvSpPr>
              <p:cNvPr id="7199" name="Text Box 34"/>
              <p:cNvSpPr txBox="1"/>
              <p:nvPr/>
            </p:nvSpPr>
            <p:spPr>
              <a:xfrm>
                <a:off x="2540" y="1179"/>
                <a:ext cx="408" cy="231"/>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冷水</a:t>
                </a:r>
              </a:p>
            </p:txBody>
          </p:sp>
        </p:grpSp>
        <p:sp>
          <p:nvSpPr>
            <p:cNvPr id="7200" name="Rectangle 35"/>
            <p:cNvSpPr/>
            <p:nvPr/>
          </p:nvSpPr>
          <p:spPr>
            <a:xfrm>
              <a:off x="6411820" y="2774581"/>
              <a:ext cx="1104942" cy="365060"/>
            </a:xfrm>
            <a:prstGeom prst="rect">
              <a:avLst/>
            </a:prstGeom>
            <a:noFill/>
            <a:ln w="9525">
              <a:noFill/>
            </a:ln>
          </p:spPr>
          <p:txBody>
            <a:bodyPr wrap="none" anchor="t">
              <a:spAutoFit/>
            </a:bodyPr>
            <a:lstStyle/>
            <a:p>
              <a:r>
                <a:rPr lang="zh-CN" altLang="en-US" dirty="0">
                  <a:solidFill>
                    <a:srgbClr val="0000FF"/>
                  </a:solidFill>
                  <a:latin typeface="Arial" panose="020B0604020202020204" pitchFamily="34" charset="0"/>
                  <a:ea typeface="宋体" panose="02010600030101010101" pitchFamily="2" charset="-122"/>
                </a:rPr>
                <a:t>热交换器</a:t>
              </a:r>
            </a:p>
          </p:txBody>
        </p:sp>
        <p:sp>
          <p:nvSpPr>
            <p:cNvPr id="7201" name="Rectangle 36"/>
            <p:cNvSpPr/>
            <p:nvPr/>
          </p:nvSpPr>
          <p:spPr>
            <a:xfrm>
              <a:off x="4944914" y="3800557"/>
              <a:ext cx="3893333" cy="460387"/>
            </a:xfrm>
            <a:prstGeom prst="rect">
              <a:avLst/>
            </a:prstGeom>
            <a:noFill/>
            <a:ln w="9525">
              <a:noFill/>
            </a:ln>
          </p:spPr>
          <p:txBody>
            <a:bodyPr anchor="t">
              <a:spAutoFit/>
            </a:bodyPr>
            <a:lstStyle/>
            <a:p>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1-3</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  换热器原理图</a:t>
              </a:r>
            </a:p>
          </p:txBody>
        </p:sp>
        <p:pic>
          <p:nvPicPr>
            <p:cNvPr id="7202" name="Picture 2" descr="1"/>
            <p:cNvPicPr>
              <a:picLocks noChangeAspect="1"/>
            </p:cNvPicPr>
            <p:nvPr/>
          </p:nvPicPr>
          <p:blipFill>
            <a:blip r:embed="rId3"/>
            <a:stretch>
              <a:fillRect/>
            </a:stretch>
          </p:blipFill>
          <p:spPr>
            <a:xfrm>
              <a:off x="7505966" y="1412750"/>
              <a:ext cx="1163364" cy="866620"/>
            </a:xfrm>
            <a:prstGeom prst="rect">
              <a:avLst/>
            </a:prstGeom>
            <a:noFill/>
            <a:ln w="9525">
              <a:noFill/>
            </a:ln>
          </p:spPr>
        </p:pic>
      </p:grpSp>
      <p:sp>
        <p:nvSpPr>
          <p:cNvPr id="7203"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7204"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
        <p:nvSpPr>
          <p:cNvPr id="7205" name="矩形 2"/>
          <p:cNvSpPr/>
          <p:nvPr/>
        </p:nvSpPr>
        <p:spPr>
          <a:xfrm>
            <a:off x="501650" y="985838"/>
            <a:ext cx="3994150" cy="460375"/>
          </a:xfrm>
          <a:prstGeom prst="rect">
            <a:avLst/>
          </a:prstGeom>
          <a:noFill/>
          <a:ln w="9525">
            <a:noFill/>
          </a:ln>
        </p:spPr>
        <p:txBody>
          <a:bodyPr anchor="t">
            <a:spAutoFit/>
          </a:bodyPr>
          <a:lstStyle/>
          <a:p>
            <a:pPr>
              <a:spcBef>
                <a:spcPct val="50000"/>
              </a:spcBef>
            </a:pPr>
            <a:r>
              <a:rPr lang="en-US" altLang="zh-CN" sz="2400" dirty="0">
                <a:solidFill>
                  <a:srgbClr val="0000FF"/>
                </a:solidFill>
                <a:latin typeface="Times New Roman" panose="02020603050405020304" pitchFamily="18" charset="0"/>
                <a:ea typeface="宋体" panose="02010600030101010101" pitchFamily="2" charset="-122"/>
              </a:rPr>
              <a:t>2. </a:t>
            </a:r>
            <a:r>
              <a:rPr lang="zh-CN" altLang="en-US" sz="2400" dirty="0">
                <a:solidFill>
                  <a:srgbClr val="0000FF"/>
                </a:solidFill>
                <a:latin typeface="Times New Roman" panose="02020603050405020304" pitchFamily="18" charset="0"/>
                <a:ea typeface="宋体" panose="02010600030101010101" pitchFamily="2" charset="-122"/>
              </a:rPr>
              <a:t>过程控制系统应用举例</a:t>
            </a:r>
          </a:p>
        </p:txBody>
      </p:sp>
      <p:grpSp>
        <p:nvGrpSpPr>
          <p:cNvPr id="7" name="组合 6"/>
          <p:cNvGrpSpPr/>
          <p:nvPr/>
        </p:nvGrpSpPr>
        <p:grpSpPr>
          <a:xfrm>
            <a:off x="466725" y="4354513"/>
            <a:ext cx="8202613" cy="2292350"/>
            <a:chOff x="466717" y="4354717"/>
            <a:chExt cx="8203248" cy="2292350"/>
          </a:xfrm>
        </p:grpSpPr>
        <p:grpSp>
          <p:nvGrpSpPr>
            <p:cNvPr id="7207" name="组合 3"/>
            <p:cNvGrpSpPr/>
            <p:nvPr/>
          </p:nvGrpSpPr>
          <p:grpSpPr>
            <a:xfrm>
              <a:off x="466717" y="4354717"/>
              <a:ext cx="8203247" cy="2292350"/>
              <a:chOff x="863" y="6813"/>
              <a:chExt cx="12917" cy="3610"/>
            </a:xfrm>
          </p:grpSpPr>
          <p:grpSp>
            <p:nvGrpSpPr>
              <p:cNvPr id="7208" name="组合 6180"/>
              <p:cNvGrpSpPr/>
              <p:nvPr/>
            </p:nvGrpSpPr>
            <p:grpSpPr>
              <a:xfrm>
                <a:off x="863" y="6813"/>
                <a:ext cx="12917" cy="2793"/>
                <a:chOff x="0" y="0"/>
                <a:chExt cx="14396" cy="3716"/>
              </a:xfrm>
            </p:grpSpPr>
            <p:sp>
              <p:nvSpPr>
                <p:cNvPr id="7209" name="Rectangle 4"/>
                <p:cNvSpPr/>
                <p:nvPr/>
              </p:nvSpPr>
              <p:spPr>
                <a:xfrm>
                  <a:off x="0" y="839"/>
                  <a:ext cx="2224" cy="839"/>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给定温度</a:t>
                  </a:r>
                </a:p>
              </p:txBody>
            </p:sp>
            <p:sp>
              <p:nvSpPr>
                <p:cNvPr id="7210" name="Rectangle 5"/>
                <p:cNvSpPr/>
                <p:nvPr/>
              </p:nvSpPr>
              <p:spPr>
                <a:xfrm>
                  <a:off x="4449" y="839"/>
                  <a:ext cx="2225" cy="839"/>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调节器</a:t>
                  </a:r>
                </a:p>
              </p:txBody>
            </p:sp>
            <p:sp>
              <p:nvSpPr>
                <p:cNvPr id="7211" name="Rectangle 6"/>
                <p:cNvSpPr/>
                <p:nvPr/>
              </p:nvSpPr>
              <p:spPr>
                <a:xfrm>
                  <a:off x="7590" y="839"/>
                  <a:ext cx="2487" cy="839"/>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电动调节阀</a:t>
                  </a:r>
                </a:p>
              </p:txBody>
            </p:sp>
            <p:sp>
              <p:nvSpPr>
                <p:cNvPr id="7212" name="Rectangle 7"/>
                <p:cNvSpPr/>
                <p:nvPr/>
              </p:nvSpPr>
              <p:spPr>
                <a:xfrm>
                  <a:off x="10993" y="839"/>
                  <a:ext cx="2356" cy="839"/>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热交换器</a:t>
                  </a:r>
                </a:p>
              </p:txBody>
            </p:sp>
            <p:sp>
              <p:nvSpPr>
                <p:cNvPr id="7213" name="Rectangle 8"/>
                <p:cNvSpPr/>
                <p:nvPr/>
              </p:nvSpPr>
              <p:spPr>
                <a:xfrm>
                  <a:off x="7067" y="2757"/>
                  <a:ext cx="3010" cy="959"/>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温度变送器</a:t>
                  </a:r>
                </a:p>
              </p:txBody>
            </p:sp>
            <p:sp>
              <p:nvSpPr>
                <p:cNvPr id="7214" name="AutoShape 9"/>
                <p:cNvSpPr/>
                <p:nvPr/>
              </p:nvSpPr>
              <p:spPr>
                <a:xfrm>
                  <a:off x="3140" y="1079"/>
                  <a:ext cx="524" cy="479"/>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15" name="Line 10"/>
                <p:cNvSpPr/>
                <p:nvPr/>
              </p:nvSpPr>
              <p:spPr>
                <a:xfrm>
                  <a:off x="2224" y="1319"/>
                  <a:ext cx="916" cy="0"/>
                </a:xfrm>
                <a:prstGeom prst="line">
                  <a:avLst/>
                </a:prstGeom>
                <a:ln w="28575" cap="flat" cmpd="sng">
                  <a:solidFill>
                    <a:schemeClr val="tx1"/>
                  </a:solidFill>
                  <a:prstDash val="solid"/>
                  <a:round/>
                  <a:headEnd type="none" w="med" len="med"/>
                  <a:tailEnd type="triangle" w="med" len="med"/>
                </a:ln>
              </p:spPr>
            </p:sp>
            <p:sp>
              <p:nvSpPr>
                <p:cNvPr id="7216" name="Line 11"/>
                <p:cNvSpPr/>
                <p:nvPr/>
              </p:nvSpPr>
              <p:spPr>
                <a:xfrm>
                  <a:off x="3664" y="1319"/>
                  <a:ext cx="785" cy="0"/>
                </a:xfrm>
                <a:prstGeom prst="line">
                  <a:avLst/>
                </a:prstGeom>
                <a:ln w="28575" cap="flat" cmpd="sng">
                  <a:solidFill>
                    <a:schemeClr val="tx1"/>
                  </a:solidFill>
                  <a:prstDash val="solid"/>
                  <a:round/>
                  <a:headEnd type="none" w="med" len="med"/>
                  <a:tailEnd type="triangle" w="med" len="med"/>
                </a:ln>
              </p:spPr>
            </p:sp>
            <p:sp>
              <p:nvSpPr>
                <p:cNvPr id="7217" name="Line 12"/>
                <p:cNvSpPr/>
                <p:nvPr/>
              </p:nvSpPr>
              <p:spPr>
                <a:xfrm>
                  <a:off x="6674" y="1199"/>
                  <a:ext cx="916" cy="0"/>
                </a:xfrm>
                <a:prstGeom prst="line">
                  <a:avLst/>
                </a:prstGeom>
                <a:ln w="28575" cap="flat" cmpd="sng">
                  <a:solidFill>
                    <a:schemeClr val="tx1"/>
                  </a:solidFill>
                  <a:prstDash val="solid"/>
                  <a:round/>
                  <a:headEnd type="none" w="med" len="med"/>
                  <a:tailEnd type="triangle" w="med" len="med"/>
                </a:ln>
              </p:spPr>
            </p:sp>
            <p:sp>
              <p:nvSpPr>
                <p:cNvPr id="7218" name="Line 13"/>
                <p:cNvSpPr/>
                <p:nvPr/>
              </p:nvSpPr>
              <p:spPr>
                <a:xfrm>
                  <a:off x="10077" y="1199"/>
                  <a:ext cx="916" cy="0"/>
                </a:xfrm>
                <a:prstGeom prst="line">
                  <a:avLst/>
                </a:prstGeom>
                <a:ln w="28575" cap="flat" cmpd="sng">
                  <a:solidFill>
                    <a:schemeClr val="tx1"/>
                  </a:solidFill>
                  <a:prstDash val="solid"/>
                  <a:round/>
                  <a:headEnd type="none" w="med" len="med"/>
                  <a:tailEnd type="triangle" w="med" len="med"/>
                </a:ln>
              </p:spPr>
            </p:sp>
            <p:sp>
              <p:nvSpPr>
                <p:cNvPr id="7219" name="Line 14"/>
                <p:cNvSpPr/>
                <p:nvPr/>
              </p:nvSpPr>
              <p:spPr>
                <a:xfrm>
                  <a:off x="13349" y="1199"/>
                  <a:ext cx="1047" cy="0"/>
                </a:xfrm>
                <a:prstGeom prst="line">
                  <a:avLst/>
                </a:prstGeom>
                <a:ln w="28575" cap="flat" cmpd="sng">
                  <a:solidFill>
                    <a:schemeClr val="tx1"/>
                  </a:solidFill>
                  <a:prstDash val="solid"/>
                  <a:round/>
                  <a:headEnd type="none" w="med" len="med"/>
                  <a:tailEnd type="triangle" w="med" len="med"/>
                </a:ln>
              </p:spPr>
            </p:sp>
            <p:sp>
              <p:nvSpPr>
                <p:cNvPr id="7220" name="Line 15"/>
                <p:cNvSpPr/>
                <p:nvPr/>
              </p:nvSpPr>
              <p:spPr>
                <a:xfrm>
                  <a:off x="13741" y="1199"/>
                  <a:ext cx="0" cy="2157"/>
                </a:xfrm>
                <a:prstGeom prst="line">
                  <a:avLst/>
                </a:prstGeom>
                <a:ln w="28575" cap="flat" cmpd="sng">
                  <a:solidFill>
                    <a:schemeClr val="tx1"/>
                  </a:solidFill>
                  <a:prstDash val="solid"/>
                  <a:round/>
                  <a:headEnd type="none" w="med" len="med"/>
                  <a:tailEnd type="none" w="med" len="med"/>
                </a:ln>
              </p:spPr>
            </p:sp>
            <p:sp>
              <p:nvSpPr>
                <p:cNvPr id="7221" name="Line 16"/>
                <p:cNvSpPr/>
                <p:nvPr/>
              </p:nvSpPr>
              <p:spPr>
                <a:xfrm flipH="1">
                  <a:off x="10077" y="3356"/>
                  <a:ext cx="3664" cy="0"/>
                </a:xfrm>
                <a:prstGeom prst="line">
                  <a:avLst/>
                </a:prstGeom>
                <a:ln w="28575" cap="flat" cmpd="sng">
                  <a:solidFill>
                    <a:schemeClr val="tx1"/>
                  </a:solidFill>
                  <a:prstDash val="solid"/>
                  <a:round/>
                  <a:headEnd type="none" w="med" len="med"/>
                  <a:tailEnd type="triangle" w="med" len="med"/>
                </a:ln>
              </p:spPr>
            </p:sp>
            <p:sp>
              <p:nvSpPr>
                <p:cNvPr id="7222" name="Line 17"/>
                <p:cNvSpPr/>
                <p:nvPr/>
              </p:nvSpPr>
              <p:spPr>
                <a:xfrm flipH="1">
                  <a:off x="3400" y="3356"/>
                  <a:ext cx="3665" cy="0"/>
                </a:xfrm>
                <a:prstGeom prst="line">
                  <a:avLst/>
                </a:prstGeom>
                <a:ln w="28575" cap="flat" cmpd="sng">
                  <a:solidFill>
                    <a:schemeClr val="tx1"/>
                  </a:solidFill>
                  <a:prstDash val="solid"/>
                  <a:round/>
                  <a:headEnd type="none" w="med" len="med"/>
                  <a:tailEnd type="none" w="med" len="med"/>
                </a:ln>
              </p:spPr>
            </p:sp>
            <p:sp>
              <p:nvSpPr>
                <p:cNvPr id="7223" name="Text Box 18"/>
                <p:cNvSpPr txBox="1"/>
                <p:nvPr/>
              </p:nvSpPr>
              <p:spPr>
                <a:xfrm>
                  <a:off x="2224" y="120"/>
                  <a:ext cx="1178" cy="1086"/>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p>
              </p:txBody>
            </p:sp>
            <p:sp>
              <p:nvSpPr>
                <p:cNvPr id="7224" name="Text Box 19"/>
                <p:cNvSpPr txBox="1"/>
                <p:nvPr/>
              </p:nvSpPr>
              <p:spPr>
                <a:xfrm>
                  <a:off x="2486" y="1678"/>
                  <a:ext cx="1178" cy="1086"/>
                </a:xfrm>
                <a:prstGeom prst="rect">
                  <a:avLst/>
                </a:prstGeom>
                <a:noFill/>
                <a:ln w="9525">
                  <a:noFill/>
                </a:ln>
              </p:spPr>
              <p:txBody>
                <a:bodyPr anchor="t">
                  <a:spAutoFit/>
                </a:bodyPr>
                <a:lstStyle/>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p>
              </p:txBody>
            </p:sp>
            <p:sp>
              <p:nvSpPr>
                <p:cNvPr id="7225" name="Line 21"/>
                <p:cNvSpPr/>
                <p:nvPr/>
              </p:nvSpPr>
              <p:spPr>
                <a:xfrm flipV="1">
                  <a:off x="3402" y="1558"/>
                  <a:ext cx="0" cy="1798"/>
                </a:xfrm>
                <a:prstGeom prst="line">
                  <a:avLst/>
                </a:prstGeom>
                <a:ln w="9525" cap="flat" cmpd="sng">
                  <a:solidFill>
                    <a:schemeClr val="tx1"/>
                  </a:solidFill>
                  <a:prstDash val="solid"/>
                  <a:round/>
                  <a:headEnd type="none" w="med" len="med"/>
                  <a:tailEnd type="triangle" w="med" len="med"/>
                </a:ln>
              </p:spPr>
            </p:sp>
            <p:sp>
              <p:nvSpPr>
                <p:cNvPr id="7226" name="Line 22"/>
                <p:cNvSpPr/>
                <p:nvPr/>
              </p:nvSpPr>
              <p:spPr>
                <a:xfrm>
                  <a:off x="12040" y="0"/>
                  <a:ext cx="0" cy="839"/>
                </a:xfrm>
                <a:prstGeom prst="line">
                  <a:avLst/>
                </a:prstGeom>
                <a:ln w="9525" cap="flat" cmpd="sng">
                  <a:solidFill>
                    <a:schemeClr val="tx1"/>
                  </a:solidFill>
                  <a:prstDash val="solid"/>
                  <a:round/>
                  <a:headEnd type="none" w="med" len="med"/>
                  <a:tailEnd type="triangle" w="med" len="med"/>
                </a:ln>
              </p:spPr>
            </p:sp>
            <p:sp>
              <p:nvSpPr>
                <p:cNvPr id="7227" name="Text Box 23"/>
                <p:cNvSpPr txBox="1"/>
                <p:nvPr/>
              </p:nvSpPr>
              <p:spPr>
                <a:xfrm>
                  <a:off x="10974" y="47"/>
                  <a:ext cx="1832" cy="95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扰动</a:t>
                  </a:r>
                </a:p>
              </p:txBody>
            </p:sp>
            <p:sp>
              <p:nvSpPr>
                <p:cNvPr id="7228" name="文本框 6200"/>
                <p:cNvSpPr txBox="1"/>
                <p:nvPr/>
              </p:nvSpPr>
              <p:spPr>
                <a:xfrm>
                  <a:off x="3618" y="65"/>
                  <a:ext cx="458" cy="1086"/>
                </a:xfrm>
                <a:prstGeom prst="rect">
                  <a:avLst/>
                </a:prstGeom>
                <a:noFill/>
                <a:ln w="9525">
                  <a:noFill/>
                </a:ln>
              </p:spPr>
              <p:txBody>
                <a:bodyPr anchor="t">
                  <a:spAutoFit/>
                </a:bodyPr>
                <a:lstStyle/>
                <a:p>
                  <a:r>
                    <a:rPr lang="en-US" altLang="zh-CN" sz="2800" dirty="0">
                      <a:latin typeface="Arial" panose="020B0604020202020204" pitchFamily="34" charset="0"/>
                      <a:ea typeface="宋体" panose="02010600030101010101" pitchFamily="2" charset="-122"/>
                      <a:sym typeface="Times New Roman" panose="02020603050405020304" pitchFamily="18" charset="0"/>
                    </a:rPr>
                    <a:t>ε</a:t>
                  </a:r>
                  <a:endParaRPr lang="en-US" altLang="zh-CN" dirty="0">
                    <a:latin typeface="Arial" panose="020B0604020202020204" pitchFamily="34" charset="0"/>
                    <a:ea typeface="宋体" panose="02010600030101010101" pitchFamily="2" charset="-122"/>
                  </a:endParaRPr>
                </a:p>
              </p:txBody>
            </p:sp>
            <p:sp>
              <p:nvSpPr>
                <p:cNvPr id="7229" name="文本框 6202"/>
                <p:cNvSpPr txBox="1"/>
                <p:nvPr/>
              </p:nvSpPr>
              <p:spPr>
                <a:xfrm>
                  <a:off x="10224" y="299"/>
                  <a:ext cx="514" cy="1096"/>
                </a:xfrm>
                <a:prstGeom prst="rect">
                  <a:avLst/>
                </a:prstGeom>
                <a:noFill/>
                <a:ln w="9525">
                  <a:noFill/>
                </a:ln>
              </p:spPr>
              <p:txBody>
                <a:bodyPr anchor="t">
                  <a:spAutoFit/>
                </a:bodyPr>
                <a:lstStyle/>
                <a:p>
                  <a:r>
                    <a:rPr lang="en-US" altLang="zh-CN" sz="2800" dirty="0">
                      <a:latin typeface="Arial" panose="020B0604020202020204" pitchFamily="34" charset="0"/>
                      <a:ea typeface="宋体" panose="02010600030101010101" pitchFamily="2" charset="-122"/>
                      <a:sym typeface="Times New Roman" panose="02020603050405020304" pitchFamily="18" charset="0"/>
                    </a:rPr>
                    <a:t>q</a:t>
                  </a:r>
                  <a:endParaRPr lang="zh-CN" altLang="en-US" dirty="0">
                    <a:latin typeface="Arial" panose="020B0604020202020204" pitchFamily="34" charset="0"/>
                    <a:ea typeface="宋体" panose="02010600030101010101" pitchFamily="2" charset="-122"/>
                  </a:endParaRPr>
                </a:p>
              </p:txBody>
            </p:sp>
            <p:sp>
              <p:nvSpPr>
                <p:cNvPr id="7230" name="文本框 6203"/>
                <p:cNvSpPr txBox="1"/>
                <p:nvPr/>
              </p:nvSpPr>
              <p:spPr>
                <a:xfrm>
                  <a:off x="13467" y="297"/>
                  <a:ext cx="540" cy="1086"/>
                </a:xfrm>
                <a:prstGeom prst="rect">
                  <a:avLst/>
                </a:prstGeom>
                <a:noFill/>
                <a:ln w="9525">
                  <a:noFill/>
                </a:ln>
              </p:spPr>
              <p:txBody>
                <a:bodyPr anchor="t">
                  <a:spAutoFit/>
                </a:bodyPr>
                <a:lstStyle/>
                <a:p>
                  <a:r>
                    <a:rPr lang="zh-CN" altLang="en-US" sz="2800" dirty="0">
                      <a:solidFill>
                        <a:schemeClr val="hlink"/>
                      </a:solidFill>
                      <a:latin typeface="Arial" panose="020B0604020202020204" pitchFamily="34" charset="0"/>
                      <a:ea typeface="宋体" panose="02010600030101010101" pitchFamily="2" charset="-122"/>
                      <a:sym typeface="Times New Roman" panose="02020603050405020304" pitchFamily="18" charset="0"/>
                    </a:rPr>
                    <a:t>t</a:t>
                  </a:r>
                </a:p>
              </p:txBody>
            </p:sp>
          </p:grpSp>
          <p:sp>
            <p:nvSpPr>
              <p:cNvPr id="7231" name="文本框 2"/>
              <p:cNvSpPr txBox="1"/>
              <p:nvPr/>
            </p:nvSpPr>
            <p:spPr>
              <a:xfrm>
                <a:off x="3596" y="9698"/>
                <a:ext cx="8665" cy="725"/>
              </a:xfrm>
              <a:prstGeom prst="rect">
                <a:avLst/>
              </a:prstGeom>
              <a:noFill/>
              <a:ln w="9525">
                <a:noFill/>
              </a:ln>
            </p:spPr>
            <p:txBody>
              <a:bodyPr wrap="none" anchor="t">
                <a:spAutoFit/>
              </a:bodyPr>
              <a:lstStyle/>
              <a:p>
                <a:r>
                  <a:rPr lang="zh-CN" altLang="en-US" sz="2400" dirty="0">
                    <a:latin typeface="Times New Roman" panose="02020603050405020304" pitchFamily="18" charset="0"/>
                    <a:ea typeface="宋体" panose="02010600030101010101" pitchFamily="2" charset="-122"/>
                    <a:sym typeface="Arial" panose="020B0604020202020204" pitchFamily="34" charset="0"/>
                  </a:rPr>
                  <a:t>图</a:t>
                </a:r>
                <a:r>
                  <a:rPr lang="en-US" altLang="zh-CN" sz="2400" dirty="0">
                    <a:latin typeface="Times New Roman" panose="02020603050405020304" pitchFamily="18" charset="0"/>
                    <a:ea typeface="宋体" panose="02010600030101010101" pitchFamily="2" charset="-122"/>
                    <a:sym typeface="Arial" panose="020B0604020202020204" pitchFamily="34" charset="0"/>
                  </a:rPr>
                  <a:t>1-3</a:t>
                </a:r>
                <a:r>
                  <a:rPr lang="zh-CN" altLang="en-US" sz="2400" dirty="0">
                    <a:latin typeface="Times New Roman" panose="02020603050405020304" pitchFamily="18" charset="0"/>
                    <a:ea typeface="宋体" panose="02010600030101010101" pitchFamily="2" charset="-122"/>
                    <a:sym typeface="Arial" panose="020B0604020202020204" pitchFamily="34" charset="0"/>
                  </a:rPr>
                  <a:t>（</a:t>
                </a:r>
                <a:r>
                  <a:rPr lang="en-US" altLang="zh-CN" sz="2400" dirty="0">
                    <a:latin typeface="Times New Roman" panose="02020603050405020304" pitchFamily="18" charset="0"/>
                    <a:ea typeface="宋体" panose="02010600030101010101" pitchFamily="2" charset="-122"/>
                    <a:sym typeface="Arial" panose="020B0604020202020204" pitchFamily="34" charset="0"/>
                  </a:rPr>
                  <a:t>b</a:t>
                </a:r>
                <a:r>
                  <a:rPr lang="zh-CN" altLang="en-US" sz="2400" dirty="0">
                    <a:latin typeface="Times New Roman" panose="02020603050405020304" pitchFamily="18" charset="0"/>
                    <a:ea typeface="宋体" panose="02010600030101010101" pitchFamily="2" charset="-122"/>
                    <a:sym typeface="Arial" panose="020B0604020202020204" pitchFamily="34" charset="0"/>
                  </a:rPr>
                  <a:t>）  换热器过程控制系统方框图</a:t>
                </a:r>
                <a:endParaRPr lang="zh-CN" altLang="en-US" sz="2400" dirty="0">
                  <a:latin typeface="Arial" panose="020B0604020202020204" pitchFamily="34" charset="0"/>
                  <a:ea typeface="宋体" panose="02010600030101010101" pitchFamily="2" charset="-122"/>
                </a:endParaRPr>
              </a:p>
            </p:txBody>
          </p:sp>
        </p:grpSp>
        <p:graphicFrame>
          <p:nvGraphicFramePr>
            <p:cNvPr id="7232" name="对象 1"/>
            <p:cNvGraphicFramePr>
              <a:graphicFrameLocks noChangeAspect="1"/>
            </p:cNvGraphicFramePr>
            <p:nvPr/>
          </p:nvGraphicFramePr>
          <p:xfrm>
            <a:off x="4350722" y="4383211"/>
            <a:ext cx="485775" cy="428625"/>
          </p:xfrm>
          <a:graphic>
            <a:graphicData uri="http://schemas.openxmlformats.org/presentationml/2006/ole">
              <mc:AlternateContent xmlns:mc="http://schemas.openxmlformats.org/markup-compatibility/2006">
                <mc:Choice xmlns:v="urn:schemas-microsoft-com:vml" Requires="v">
                  <p:oleObj spid="_x0000_s4100" r:id="rId4" imgW="215900" imgH="190500" progId="Equation.3">
                    <p:embed/>
                  </p:oleObj>
                </mc:Choice>
                <mc:Fallback>
                  <p:oleObj r:id="rId4" imgW="215900" imgH="190500" progId="Equation.3">
                    <p:embed/>
                    <p:pic>
                      <p:nvPicPr>
                        <p:cNvPr id="0" name="图片 3076"/>
                        <p:cNvPicPr/>
                        <p:nvPr/>
                      </p:nvPicPr>
                      <p:blipFill>
                        <a:blip r:embed="rId5"/>
                        <a:stretch>
                          <a:fillRect/>
                        </a:stretch>
                      </p:blipFill>
                      <p:spPr>
                        <a:xfrm>
                          <a:off x="4350722" y="4383211"/>
                          <a:ext cx="485775" cy="428625"/>
                        </a:xfrm>
                        <a:prstGeom prst="rect">
                          <a:avLst/>
                        </a:prstGeom>
                        <a:noFill/>
                        <a:ln w="38100">
                          <a:noFill/>
                          <a:miter/>
                        </a:ln>
                      </p:spPr>
                    </p:pic>
                  </p:oleObj>
                </mc:Fallback>
              </mc:AlternateContent>
            </a:graphicData>
          </a:graphic>
        </p:graphicFrame>
      </p:grpSp>
      <p:sp>
        <p:nvSpPr>
          <p:cNvPr id="5" name="矩形 4"/>
          <p:cNvSpPr/>
          <p:nvPr/>
        </p:nvSpPr>
        <p:spPr>
          <a:xfrm>
            <a:off x="355600" y="3190875"/>
            <a:ext cx="3913188" cy="460375"/>
          </a:xfrm>
          <a:prstGeom prst="rect">
            <a:avLst/>
          </a:prstGeom>
          <a:noFill/>
          <a:ln w="9525">
            <a:noFill/>
          </a:ln>
        </p:spPr>
        <p:txBody>
          <a:bodyPr wrap="square" anchor="t">
            <a:spAutoFit/>
          </a:bodyPr>
          <a:lstStyle/>
          <a:p>
            <a:pPr>
              <a:spcBef>
                <a:spcPct val="50000"/>
              </a:spcBef>
            </a:pPr>
            <a:r>
              <a:rPr lang="zh-CN" altLang="en-US" sz="2400" dirty="0">
                <a:solidFill>
                  <a:srgbClr val="0000FF"/>
                </a:solidFill>
                <a:latin typeface="Arial" panose="020B0604020202020204" pitchFamily="34" charset="0"/>
                <a:ea typeface="宋体" panose="02010600030101010101" pitchFamily="2" charset="-122"/>
              </a:rPr>
              <a:t>思考：画出控制系统方框图</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
          <p:cNvSpPr txBox="1"/>
          <p:nvPr/>
        </p:nvSpPr>
        <p:spPr>
          <a:xfrm>
            <a:off x="708025" y="2322513"/>
            <a:ext cx="5187950" cy="523875"/>
          </a:xfrm>
          <a:prstGeom prst="rect">
            <a:avLst/>
          </a:prstGeom>
          <a:noFill/>
          <a:ln w="9525">
            <a:noFill/>
          </a:ln>
        </p:spPr>
        <p:txBody>
          <a:bodyPr anchor="t">
            <a:spAutoFit/>
          </a:bodyPr>
          <a:lstStyle/>
          <a:p>
            <a:pPr>
              <a:spcBef>
                <a:spcPct val="50000"/>
              </a:spcBef>
            </a:pPr>
            <a:r>
              <a:rPr lang="zh-CN" altLang="en-US" sz="2800" dirty="0">
                <a:latin typeface="Arial" panose="020B0604020202020204" pitchFamily="34" charset="0"/>
                <a:ea typeface="宋体" panose="02010600030101010101" pitchFamily="2" charset="-122"/>
              </a:rPr>
              <a:t>例</a:t>
            </a:r>
            <a:r>
              <a:rPr lang="zh-CN" altLang="en-US" sz="2800" dirty="0">
                <a:solidFill>
                  <a:srgbClr val="C00000"/>
                </a:solidFill>
                <a:latin typeface="Arial" panose="020B0604020202020204" pitchFamily="34" charset="0"/>
                <a:ea typeface="宋体" panose="02010600030101010101" pitchFamily="2" charset="-122"/>
              </a:rPr>
              <a:t>1、EX ia  </a:t>
            </a:r>
            <a:r>
              <a:rPr lang="zh-CN" altLang="en-US" sz="2800" dirty="0">
                <a:solidFill>
                  <a:srgbClr val="0000FF"/>
                </a:solidFill>
                <a:latin typeface="Arial" panose="020B0604020202020204" pitchFamily="34" charset="0"/>
                <a:ea typeface="宋体" panose="02010600030101010101" pitchFamily="2" charset="-122"/>
              </a:rPr>
              <a:t>II  B</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T5</a:t>
            </a:r>
            <a:r>
              <a:rPr lang="zh-CN" altLang="en-US" sz="2800" dirty="0">
                <a:latin typeface="Arial" panose="020B0604020202020204" pitchFamily="34" charset="0"/>
                <a:ea typeface="宋体" panose="02010600030101010101" pitchFamily="2" charset="-122"/>
              </a:rPr>
              <a:t> 含义</a:t>
            </a:r>
          </a:p>
        </p:txBody>
      </p:sp>
      <p:sp>
        <p:nvSpPr>
          <p:cNvPr id="44034" name="Text Box 3"/>
          <p:cNvSpPr txBox="1"/>
          <p:nvPr/>
        </p:nvSpPr>
        <p:spPr>
          <a:xfrm>
            <a:off x="754063" y="1565275"/>
            <a:ext cx="5311775" cy="460375"/>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防爆标识</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应用场所</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引燃温度</a:t>
            </a:r>
          </a:p>
        </p:txBody>
      </p:sp>
      <p:sp>
        <p:nvSpPr>
          <p:cNvPr id="44035" name="AutoShape 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44036" name="AutoShape 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0.4</a:t>
            </a:r>
          </a:p>
        </p:txBody>
      </p:sp>
      <p:sp>
        <p:nvSpPr>
          <p:cNvPr id="44037" name="Rectangle 6"/>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44038" name="Rectangle 7"/>
          <p:cNvSpPr/>
          <p:nvPr/>
        </p:nvSpPr>
        <p:spPr>
          <a:xfrm>
            <a:off x="749300" y="887413"/>
            <a:ext cx="2632075" cy="460375"/>
          </a:xfrm>
          <a:prstGeom prst="rect">
            <a:avLst/>
          </a:prstGeom>
          <a:noFill/>
          <a:ln w="9525">
            <a:noFill/>
          </a:ln>
        </p:spPr>
        <p:txBody>
          <a:bodyPr wrap="none" anchor="t">
            <a:spAutoFit/>
          </a:bodyPr>
          <a:lstStyle/>
          <a:p>
            <a:r>
              <a:rPr lang="zh-CN" altLang="en-US" sz="2400" dirty="0">
                <a:solidFill>
                  <a:srgbClr val="0000FF"/>
                </a:solidFill>
                <a:latin typeface="Arial" panose="020B0604020202020204" pitchFamily="34" charset="0"/>
                <a:ea typeface="宋体" panose="02010600030101010101" pitchFamily="2" charset="-122"/>
              </a:rPr>
              <a:t>本安仪表防爆标志</a:t>
            </a:r>
          </a:p>
        </p:txBody>
      </p:sp>
      <p:sp>
        <p:nvSpPr>
          <p:cNvPr id="36871" name="Text Box 8"/>
          <p:cNvSpPr txBox="1"/>
          <p:nvPr/>
        </p:nvSpPr>
        <p:spPr>
          <a:xfrm>
            <a:off x="754063" y="4899025"/>
            <a:ext cx="5311775" cy="1198563"/>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例3：应用于煤矿危险场所，物质引燃温度不低于</a:t>
            </a:r>
            <a:r>
              <a:rPr lang="en-US" altLang="zh-CN" sz="2400" dirty="0">
                <a:latin typeface="Arial" panose="020B0604020202020204" pitchFamily="34" charset="0"/>
                <a:ea typeface="宋体" panose="02010600030101010101" pitchFamily="2" charset="-122"/>
              </a:rPr>
              <a:t>100</a:t>
            </a:r>
            <a:r>
              <a:rPr lang="zh-CN" altLang="en-US" sz="2400" baseline="30000" dirty="0">
                <a:latin typeface="Arial" panose="020B0604020202020204" pitchFamily="34" charset="0"/>
                <a:ea typeface="宋体" panose="02010600030101010101" pitchFamily="2" charset="-122"/>
              </a:rPr>
              <a:t>0</a:t>
            </a:r>
            <a:r>
              <a:rPr lang="zh-CN" altLang="en-US" sz="2400" dirty="0">
                <a:latin typeface="Arial" panose="020B0604020202020204" pitchFamily="34" charset="0"/>
                <a:ea typeface="宋体" panose="02010600030101010101" pitchFamily="2" charset="-122"/>
              </a:rPr>
              <a:t>C，选用何种仪表，写出防爆仪表标志。</a:t>
            </a:r>
          </a:p>
        </p:txBody>
      </p:sp>
      <p:sp>
        <p:nvSpPr>
          <p:cNvPr id="36872" name="Text Box 9"/>
          <p:cNvSpPr txBox="1"/>
          <p:nvPr/>
        </p:nvSpPr>
        <p:spPr>
          <a:xfrm>
            <a:off x="708025" y="3086100"/>
            <a:ext cx="5048250" cy="1198563"/>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例2：应用于工厂，C级爆炸性气体环境，气体引燃温度不低于1</a:t>
            </a:r>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0</a:t>
            </a:r>
            <a:r>
              <a:rPr lang="zh-CN" altLang="en-US" sz="2400" baseline="30000" dirty="0">
                <a:latin typeface="Arial" panose="020B0604020202020204" pitchFamily="34" charset="0"/>
                <a:ea typeface="宋体" panose="02010600030101010101" pitchFamily="2" charset="-122"/>
              </a:rPr>
              <a:t>0</a:t>
            </a:r>
            <a:r>
              <a:rPr lang="zh-CN" altLang="en-US" sz="2400" dirty="0">
                <a:latin typeface="Arial" panose="020B0604020202020204" pitchFamily="34" charset="0"/>
                <a:ea typeface="宋体" panose="02010600030101010101" pitchFamily="2" charset="-122"/>
              </a:rPr>
              <a:t>C，写出防爆仪表标志。</a:t>
            </a:r>
          </a:p>
        </p:txBody>
      </p:sp>
      <p:pic>
        <p:nvPicPr>
          <p:cNvPr id="44041" name="Picture 2"/>
          <p:cNvPicPr>
            <a:picLocks noChangeAspect="1"/>
          </p:cNvPicPr>
          <p:nvPr/>
        </p:nvPicPr>
        <p:blipFill>
          <a:blip r:embed="rId2"/>
          <a:stretch>
            <a:fillRect/>
          </a:stretch>
        </p:blipFill>
        <p:spPr>
          <a:xfrm>
            <a:off x="6357938" y="2155825"/>
            <a:ext cx="2557462" cy="3816350"/>
          </a:xfrm>
          <a:prstGeom prst="rect">
            <a:avLst/>
          </a:prstGeom>
          <a:noFill/>
          <a:ln w="9525">
            <a:noFill/>
          </a:ln>
        </p:spPr>
      </p:pic>
      <p:sp>
        <p:nvSpPr>
          <p:cNvPr id="2" name="Text Box 2"/>
          <p:cNvSpPr txBox="1"/>
          <p:nvPr/>
        </p:nvSpPr>
        <p:spPr>
          <a:xfrm>
            <a:off x="877888" y="4373563"/>
            <a:ext cx="5187950" cy="522287"/>
          </a:xfrm>
          <a:prstGeom prst="rect">
            <a:avLst/>
          </a:prstGeom>
          <a:noFill/>
          <a:ln w="9525">
            <a:noFill/>
          </a:ln>
        </p:spPr>
        <p:txBody>
          <a:bodyPr anchor="t">
            <a:spAutoFit/>
          </a:bodyPr>
          <a:lstStyle/>
          <a:p>
            <a:pPr>
              <a:spcBef>
                <a:spcPct val="50000"/>
              </a:spcBef>
            </a:pPr>
            <a:r>
              <a:rPr lang="zh-CN" altLang="en-US" sz="2800" dirty="0">
                <a:solidFill>
                  <a:srgbClr val="C00000"/>
                </a:solidFill>
                <a:latin typeface="Arial" panose="020B0604020202020204" pitchFamily="34" charset="0"/>
                <a:ea typeface="宋体" panose="02010600030101010101" pitchFamily="2" charset="-122"/>
              </a:rPr>
              <a:t> </a:t>
            </a:r>
            <a:r>
              <a:rPr lang="en-US" altLang="zh-CN"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II  </a:t>
            </a:r>
            <a:r>
              <a:rPr lang="en-US" altLang="zh-CN" sz="2800" dirty="0">
                <a:solidFill>
                  <a:srgbClr val="0000FF"/>
                </a:solidFill>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a:t>
            </a:r>
            <a:r>
              <a:rPr lang="en-US" altLang="zh-CN" sz="2800" dirty="0">
                <a:solidFill>
                  <a:srgbClr val="FF0000"/>
                </a:solidFill>
                <a:latin typeface="Arial" panose="020B0604020202020204" pitchFamily="34" charset="0"/>
                <a:ea typeface="宋体" panose="02010600030101010101" pitchFamily="2" charset="-122"/>
              </a:rPr>
              <a:t>4</a:t>
            </a:r>
            <a:r>
              <a:rPr lang="zh-CN" altLang="en-US" sz="2800" dirty="0">
                <a:latin typeface="Arial" panose="020B0604020202020204" pitchFamily="34" charset="0"/>
                <a:ea typeface="宋体" panose="02010600030101010101" pitchFamily="2" charset="-122"/>
              </a:rPr>
              <a:t> </a:t>
            </a:r>
          </a:p>
        </p:txBody>
      </p:sp>
      <p:sp>
        <p:nvSpPr>
          <p:cNvPr id="3" name="Text Box 2"/>
          <p:cNvSpPr txBox="1"/>
          <p:nvPr/>
        </p:nvSpPr>
        <p:spPr>
          <a:xfrm>
            <a:off x="877888" y="6097588"/>
            <a:ext cx="2462212" cy="522287"/>
          </a:xfrm>
          <a:prstGeom prst="rect">
            <a:avLst/>
          </a:prstGeom>
          <a:noFill/>
          <a:ln w="9525">
            <a:noFill/>
          </a:ln>
        </p:spPr>
        <p:txBody>
          <a:bodyPr wrap="square" anchor="t">
            <a:spAutoFit/>
          </a:bodyPr>
          <a:lstStyle/>
          <a:p>
            <a:pPr>
              <a:spcBef>
                <a:spcPct val="50000"/>
              </a:spcBef>
            </a:pPr>
            <a:r>
              <a:rPr lang="zh-CN" altLang="en-US" sz="2800" dirty="0">
                <a:solidFill>
                  <a:srgbClr val="C00000"/>
                </a:solidFill>
                <a:latin typeface="Arial" panose="020B0604020202020204" pitchFamily="34" charset="0"/>
                <a:ea typeface="宋体" panose="02010600030101010101" pitchFamily="2" charset="-122"/>
              </a:rPr>
              <a:t> </a:t>
            </a:r>
            <a:r>
              <a:rPr lang="en-US" altLang="zh-CN"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a:t>
            </a:r>
            <a:r>
              <a:rPr lang="en-US" altLang="zh-CN" sz="2800" dirty="0">
                <a:solidFill>
                  <a:srgbClr val="FF0000"/>
                </a:solidFill>
                <a:latin typeface="Arial" panose="020B0604020202020204" pitchFamily="34" charset="0"/>
                <a:ea typeface="宋体" panose="02010600030101010101" pitchFamily="2" charset="-122"/>
              </a:rPr>
              <a:t>5</a:t>
            </a:r>
            <a:r>
              <a:rPr lang="zh-CN" altLang="en-US" sz="2800" dirty="0">
                <a:latin typeface="Arial" panose="020B0604020202020204" pitchFamily="34" charset="0"/>
                <a:ea typeface="宋体" panose="02010600030101010101" pitchFamily="2" charset="-122"/>
              </a:rPr>
              <a:t> </a:t>
            </a:r>
          </a:p>
        </p:txBody>
      </p:sp>
      <p:pic>
        <p:nvPicPr>
          <p:cNvPr id="44044" name="Picture 9" descr="2008116911773499"/>
          <p:cNvPicPr>
            <a:picLocks noChangeAspect="1"/>
          </p:cNvPicPr>
          <p:nvPr/>
        </p:nvPicPr>
        <p:blipFill>
          <a:blip r:embed="rId3"/>
          <a:stretch>
            <a:fillRect/>
          </a:stretch>
        </p:blipFill>
        <p:spPr>
          <a:xfrm>
            <a:off x="6192838" y="887413"/>
            <a:ext cx="1158875" cy="1303337"/>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blinds(horizontal)">
                                      <p:cBhvr>
                                        <p:cTn id="7" dur="500"/>
                                        <p:tgtEl>
                                          <p:spTgt spid="368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2"/>
                                        </p:tgtEl>
                                        <p:attrNameLst>
                                          <p:attrName>style.visibility</p:attrName>
                                        </p:attrNameLst>
                                      </p:cBhvr>
                                      <p:to>
                                        <p:strVal val="visible"/>
                                      </p:to>
                                    </p:set>
                                    <p:animEffect transition="in" filter="blinds(horizontal)">
                                      <p:cBhvr>
                                        <p:cTn id="12" dur="500"/>
                                        <p:tgtEl>
                                          <p:spTgt spid="368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blinds(horizontal)">
                                      <p:cBhvr>
                                        <p:cTn id="22" dur="500"/>
                                        <p:tgtEl>
                                          <p:spTgt spid="36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 grpId="0"/>
      <p:bldP spid="36871" grpId="0"/>
      <p:bldP spid="36872"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4505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505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grpSp>
        <p:nvGrpSpPr>
          <p:cNvPr id="45060" name="Group 5"/>
          <p:cNvGrpSpPr/>
          <p:nvPr/>
        </p:nvGrpSpPr>
        <p:grpSpPr>
          <a:xfrm>
            <a:off x="401638" y="1816100"/>
            <a:ext cx="7831137" cy="4064000"/>
            <a:chOff x="0" y="0"/>
            <a:chExt cx="4608" cy="2736"/>
          </a:xfrm>
        </p:grpSpPr>
        <p:sp>
          <p:nvSpPr>
            <p:cNvPr id="45061" name="Rectangle 6"/>
            <p:cNvSpPr/>
            <p:nvPr/>
          </p:nvSpPr>
          <p:spPr>
            <a:xfrm>
              <a:off x="192" y="672"/>
              <a:ext cx="336" cy="720"/>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变</a:t>
              </a:r>
            </a:p>
            <a:p>
              <a:pPr algn="ctr"/>
              <a:r>
                <a:rPr lang="zh-CN" altLang="en-US" sz="2400" dirty="0">
                  <a:latin typeface="Times New Roman" panose="02020603050405020304" pitchFamily="18" charset="0"/>
                  <a:ea typeface="宋体" panose="02010600030101010101" pitchFamily="2" charset="-122"/>
                </a:rPr>
                <a:t>送</a:t>
              </a:r>
            </a:p>
            <a:p>
              <a:pPr algn="ctr"/>
              <a:r>
                <a:rPr lang="zh-CN" altLang="en-US" sz="2400" dirty="0">
                  <a:latin typeface="Times New Roman" panose="02020603050405020304" pitchFamily="18" charset="0"/>
                  <a:ea typeface="宋体" panose="02010600030101010101" pitchFamily="2" charset="-122"/>
                </a:rPr>
                <a:t>器</a:t>
              </a:r>
            </a:p>
          </p:txBody>
        </p:sp>
        <p:sp>
          <p:nvSpPr>
            <p:cNvPr id="45062" name="Rectangle 7"/>
            <p:cNvSpPr/>
            <p:nvPr/>
          </p:nvSpPr>
          <p:spPr>
            <a:xfrm>
              <a:off x="1872" y="1776"/>
              <a:ext cx="864" cy="288"/>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电源单元</a:t>
              </a:r>
            </a:p>
          </p:txBody>
        </p:sp>
        <p:sp>
          <p:nvSpPr>
            <p:cNvPr id="45063" name="Rectangle 8"/>
            <p:cNvSpPr/>
            <p:nvPr/>
          </p:nvSpPr>
          <p:spPr>
            <a:xfrm>
              <a:off x="864" y="864"/>
              <a:ext cx="768" cy="288"/>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防爆栅</a:t>
              </a:r>
            </a:p>
          </p:txBody>
        </p:sp>
        <p:sp>
          <p:nvSpPr>
            <p:cNvPr id="45064" name="Rectangle 9"/>
            <p:cNvSpPr/>
            <p:nvPr/>
          </p:nvSpPr>
          <p:spPr>
            <a:xfrm>
              <a:off x="1920" y="864"/>
              <a:ext cx="672" cy="288"/>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调节器</a:t>
              </a:r>
            </a:p>
          </p:txBody>
        </p:sp>
        <p:sp>
          <p:nvSpPr>
            <p:cNvPr id="45065" name="Rectangle 10"/>
            <p:cNvSpPr/>
            <p:nvPr/>
          </p:nvSpPr>
          <p:spPr>
            <a:xfrm>
              <a:off x="4080" y="720"/>
              <a:ext cx="336" cy="720"/>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执</a:t>
              </a:r>
            </a:p>
            <a:p>
              <a:pPr algn="ctr"/>
              <a:r>
                <a:rPr lang="zh-CN" altLang="en-US" sz="2400" dirty="0">
                  <a:latin typeface="Times New Roman" panose="02020603050405020304" pitchFamily="18" charset="0"/>
                  <a:ea typeface="宋体" panose="02010600030101010101" pitchFamily="2" charset="-122"/>
                </a:rPr>
                <a:t>行</a:t>
              </a:r>
            </a:p>
            <a:p>
              <a:pPr algn="ctr"/>
              <a:r>
                <a:rPr lang="zh-CN" altLang="en-US" sz="2400" dirty="0">
                  <a:latin typeface="Times New Roman" panose="02020603050405020304" pitchFamily="18" charset="0"/>
                  <a:ea typeface="宋体" panose="02010600030101010101" pitchFamily="2" charset="-122"/>
                </a:rPr>
                <a:t>器</a:t>
              </a:r>
            </a:p>
          </p:txBody>
        </p:sp>
        <p:sp>
          <p:nvSpPr>
            <p:cNvPr id="45066" name="Rectangle 11"/>
            <p:cNvSpPr/>
            <p:nvPr/>
          </p:nvSpPr>
          <p:spPr>
            <a:xfrm>
              <a:off x="2928" y="864"/>
              <a:ext cx="768" cy="288"/>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solidFill>
                    <a:srgbClr val="FF0000"/>
                  </a:solidFill>
                  <a:latin typeface="Times New Roman" panose="02020603050405020304" pitchFamily="18" charset="0"/>
                  <a:ea typeface="宋体" panose="02010600030101010101" pitchFamily="2" charset="-122"/>
                </a:rPr>
                <a:t>防爆栅</a:t>
              </a:r>
            </a:p>
          </p:txBody>
        </p:sp>
        <p:sp>
          <p:nvSpPr>
            <p:cNvPr id="45067" name="Line 12"/>
            <p:cNvSpPr/>
            <p:nvPr/>
          </p:nvSpPr>
          <p:spPr>
            <a:xfrm>
              <a:off x="528" y="1008"/>
              <a:ext cx="336" cy="0"/>
            </a:xfrm>
            <a:prstGeom prst="line">
              <a:avLst/>
            </a:prstGeom>
            <a:ln w="19050" cap="flat" cmpd="sng">
              <a:solidFill>
                <a:schemeClr val="tx1"/>
              </a:solidFill>
              <a:prstDash val="solid"/>
              <a:round/>
              <a:headEnd type="none" w="med" len="med"/>
              <a:tailEnd type="triangle" w="med" len="med"/>
            </a:ln>
          </p:spPr>
        </p:sp>
        <p:sp>
          <p:nvSpPr>
            <p:cNvPr id="45068" name="Line 13"/>
            <p:cNvSpPr/>
            <p:nvPr/>
          </p:nvSpPr>
          <p:spPr>
            <a:xfrm>
              <a:off x="2592" y="1008"/>
              <a:ext cx="336" cy="0"/>
            </a:xfrm>
            <a:prstGeom prst="line">
              <a:avLst/>
            </a:prstGeom>
            <a:ln w="19050" cap="flat" cmpd="sng">
              <a:solidFill>
                <a:schemeClr val="tx1"/>
              </a:solidFill>
              <a:prstDash val="solid"/>
              <a:round/>
              <a:headEnd type="none" w="med" len="med"/>
              <a:tailEnd type="triangle" w="med" len="med"/>
            </a:ln>
          </p:spPr>
        </p:sp>
        <p:sp>
          <p:nvSpPr>
            <p:cNvPr id="45069" name="Line 14"/>
            <p:cNvSpPr/>
            <p:nvPr/>
          </p:nvSpPr>
          <p:spPr>
            <a:xfrm>
              <a:off x="1632" y="1008"/>
              <a:ext cx="288" cy="0"/>
            </a:xfrm>
            <a:prstGeom prst="line">
              <a:avLst/>
            </a:prstGeom>
            <a:ln w="19050" cap="flat" cmpd="sng">
              <a:solidFill>
                <a:schemeClr val="tx1"/>
              </a:solidFill>
              <a:prstDash val="solid"/>
              <a:round/>
              <a:headEnd type="none" w="med" len="med"/>
              <a:tailEnd type="triangle" w="med" len="med"/>
            </a:ln>
          </p:spPr>
        </p:sp>
        <p:sp>
          <p:nvSpPr>
            <p:cNvPr id="45070" name="Line 15"/>
            <p:cNvSpPr/>
            <p:nvPr/>
          </p:nvSpPr>
          <p:spPr>
            <a:xfrm>
              <a:off x="3696" y="1008"/>
              <a:ext cx="384" cy="0"/>
            </a:xfrm>
            <a:prstGeom prst="line">
              <a:avLst/>
            </a:prstGeom>
            <a:ln w="19050" cap="flat" cmpd="sng">
              <a:solidFill>
                <a:schemeClr val="tx1"/>
              </a:solidFill>
              <a:prstDash val="solid"/>
              <a:round/>
              <a:headEnd type="none" w="med" len="med"/>
              <a:tailEnd type="triangle" w="med" len="med"/>
            </a:ln>
          </p:spPr>
        </p:sp>
        <p:sp>
          <p:nvSpPr>
            <p:cNvPr id="45071" name="Line 16"/>
            <p:cNvSpPr/>
            <p:nvPr/>
          </p:nvSpPr>
          <p:spPr>
            <a:xfrm flipV="1">
              <a:off x="2304" y="1152"/>
              <a:ext cx="0" cy="624"/>
            </a:xfrm>
            <a:prstGeom prst="line">
              <a:avLst/>
            </a:prstGeom>
            <a:ln w="19050" cap="flat" cmpd="sng">
              <a:solidFill>
                <a:schemeClr val="tx1"/>
              </a:solidFill>
              <a:prstDash val="solid"/>
              <a:round/>
              <a:headEnd type="none" w="med" len="med"/>
              <a:tailEnd type="triangle" w="med" len="med"/>
            </a:ln>
          </p:spPr>
        </p:sp>
        <p:sp>
          <p:nvSpPr>
            <p:cNvPr id="45072" name="Line 17"/>
            <p:cNvSpPr/>
            <p:nvPr/>
          </p:nvSpPr>
          <p:spPr>
            <a:xfrm flipV="1">
              <a:off x="1248" y="1152"/>
              <a:ext cx="0" cy="336"/>
            </a:xfrm>
            <a:prstGeom prst="line">
              <a:avLst/>
            </a:prstGeom>
            <a:ln w="19050" cap="flat" cmpd="sng">
              <a:solidFill>
                <a:schemeClr val="tx1"/>
              </a:solidFill>
              <a:prstDash val="solid"/>
              <a:round/>
              <a:headEnd type="none" w="med" len="med"/>
              <a:tailEnd type="triangle" w="med" len="med"/>
            </a:ln>
          </p:spPr>
        </p:sp>
        <p:sp>
          <p:nvSpPr>
            <p:cNvPr id="45073" name="Line 18"/>
            <p:cNvSpPr/>
            <p:nvPr/>
          </p:nvSpPr>
          <p:spPr>
            <a:xfrm flipV="1">
              <a:off x="3312" y="1152"/>
              <a:ext cx="0" cy="336"/>
            </a:xfrm>
            <a:prstGeom prst="line">
              <a:avLst/>
            </a:prstGeom>
            <a:ln w="19050" cap="flat" cmpd="sng">
              <a:solidFill>
                <a:schemeClr val="tx1"/>
              </a:solidFill>
              <a:prstDash val="solid"/>
              <a:round/>
              <a:headEnd type="none" w="med" len="med"/>
              <a:tailEnd type="triangle" w="med" len="med"/>
            </a:ln>
          </p:spPr>
        </p:sp>
        <p:sp>
          <p:nvSpPr>
            <p:cNvPr id="45074" name="Line 19"/>
            <p:cNvSpPr/>
            <p:nvPr/>
          </p:nvSpPr>
          <p:spPr>
            <a:xfrm flipV="1">
              <a:off x="2016" y="1488"/>
              <a:ext cx="0" cy="288"/>
            </a:xfrm>
            <a:prstGeom prst="line">
              <a:avLst/>
            </a:prstGeom>
            <a:ln w="19050" cap="flat" cmpd="sng">
              <a:solidFill>
                <a:schemeClr val="tx1"/>
              </a:solidFill>
              <a:prstDash val="solid"/>
              <a:round/>
              <a:headEnd type="none" w="med" len="med"/>
              <a:tailEnd type="none" w="med" len="med"/>
            </a:ln>
          </p:spPr>
        </p:sp>
        <p:sp>
          <p:nvSpPr>
            <p:cNvPr id="45075" name="Line 20"/>
            <p:cNvSpPr/>
            <p:nvPr/>
          </p:nvSpPr>
          <p:spPr>
            <a:xfrm flipV="1">
              <a:off x="2592" y="1488"/>
              <a:ext cx="0" cy="288"/>
            </a:xfrm>
            <a:prstGeom prst="line">
              <a:avLst/>
            </a:prstGeom>
            <a:ln w="19050" cap="flat" cmpd="sng">
              <a:solidFill>
                <a:schemeClr val="tx1"/>
              </a:solidFill>
              <a:prstDash val="solid"/>
              <a:round/>
              <a:headEnd type="none" w="med" len="med"/>
              <a:tailEnd type="none" w="med" len="med"/>
            </a:ln>
          </p:spPr>
        </p:sp>
        <p:sp>
          <p:nvSpPr>
            <p:cNvPr id="45076" name="Line 21"/>
            <p:cNvSpPr/>
            <p:nvPr/>
          </p:nvSpPr>
          <p:spPr>
            <a:xfrm>
              <a:off x="2592" y="1488"/>
              <a:ext cx="720" cy="0"/>
            </a:xfrm>
            <a:prstGeom prst="line">
              <a:avLst/>
            </a:prstGeom>
            <a:ln w="19050" cap="flat" cmpd="sng">
              <a:solidFill>
                <a:schemeClr val="tx1"/>
              </a:solidFill>
              <a:prstDash val="solid"/>
              <a:round/>
              <a:headEnd type="none" w="med" len="med"/>
              <a:tailEnd type="none" w="med" len="med"/>
            </a:ln>
          </p:spPr>
        </p:sp>
        <p:sp>
          <p:nvSpPr>
            <p:cNvPr id="45077" name="Line 22"/>
            <p:cNvSpPr/>
            <p:nvPr/>
          </p:nvSpPr>
          <p:spPr>
            <a:xfrm flipH="1">
              <a:off x="1248" y="1488"/>
              <a:ext cx="768" cy="0"/>
            </a:xfrm>
            <a:prstGeom prst="line">
              <a:avLst/>
            </a:prstGeom>
            <a:ln w="19050" cap="flat" cmpd="sng">
              <a:solidFill>
                <a:schemeClr val="tx1"/>
              </a:solidFill>
              <a:prstDash val="solid"/>
              <a:round/>
              <a:headEnd type="none" w="med" len="med"/>
              <a:tailEnd type="none" w="med" len="med"/>
            </a:ln>
          </p:spPr>
        </p:sp>
        <p:grpSp>
          <p:nvGrpSpPr>
            <p:cNvPr id="45078" name="Group 23"/>
            <p:cNvGrpSpPr/>
            <p:nvPr/>
          </p:nvGrpSpPr>
          <p:grpSpPr>
            <a:xfrm>
              <a:off x="912" y="288"/>
              <a:ext cx="0" cy="1680"/>
              <a:chOff x="0" y="0"/>
              <a:chExt cx="0" cy="1680"/>
            </a:xfrm>
          </p:grpSpPr>
          <p:sp>
            <p:nvSpPr>
              <p:cNvPr id="45079" name="Line 24"/>
              <p:cNvSpPr/>
              <p:nvPr/>
            </p:nvSpPr>
            <p:spPr>
              <a:xfrm>
                <a:off x="0" y="0"/>
                <a:ext cx="0" cy="144"/>
              </a:xfrm>
              <a:prstGeom prst="line">
                <a:avLst/>
              </a:prstGeom>
              <a:ln w="19050" cap="flat" cmpd="sng">
                <a:solidFill>
                  <a:schemeClr val="tx1"/>
                </a:solidFill>
                <a:prstDash val="solid"/>
                <a:round/>
                <a:headEnd type="none" w="med" len="med"/>
                <a:tailEnd type="none" w="med" len="med"/>
              </a:ln>
            </p:spPr>
          </p:sp>
          <p:sp>
            <p:nvSpPr>
              <p:cNvPr id="45080" name="Line 25"/>
              <p:cNvSpPr/>
              <p:nvPr/>
            </p:nvSpPr>
            <p:spPr>
              <a:xfrm>
                <a:off x="0" y="240"/>
                <a:ext cx="0" cy="144"/>
              </a:xfrm>
              <a:prstGeom prst="line">
                <a:avLst/>
              </a:prstGeom>
              <a:ln w="19050" cap="flat" cmpd="sng">
                <a:solidFill>
                  <a:schemeClr val="tx1"/>
                </a:solidFill>
                <a:prstDash val="solid"/>
                <a:round/>
                <a:headEnd type="none" w="med" len="med"/>
                <a:tailEnd type="none" w="med" len="med"/>
              </a:ln>
            </p:spPr>
          </p:sp>
          <p:sp>
            <p:nvSpPr>
              <p:cNvPr id="45081" name="Line 26"/>
              <p:cNvSpPr/>
              <p:nvPr/>
            </p:nvSpPr>
            <p:spPr>
              <a:xfrm>
                <a:off x="0" y="432"/>
                <a:ext cx="0" cy="144"/>
              </a:xfrm>
              <a:prstGeom prst="line">
                <a:avLst/>
              </a:prstGeom>
              <a:ln w="19050" cap="flat" cmpd="sng">
                <a:solidFill>
                  <a:schemeClr val="tx1"/>
                </a:solidFill>
                <a:prstDash val="solid"/>
                <a:round/>
                <a:headEnd type="none" w="med" len="med"/>
                <a:tailEnd type="none" w="med" len="med"/>
              </a:ln>
            </p:spPr>
          </p:sp>
          <p:sp>
            <p:nvSpPr>
              <p:cNvPr id="45082" name="Line 27"/>
              <p:cNvSpPr/>
              <p:nvPr/>
            </p:nvSpPr>
            <p:spPr>
              <a:xfrm>
                <a:off x="0" y="912"/>
                <a:ext cx="0" cy="144"/>
              </a:xfrm>
              <a:prstGeom prst="line">
                <a:avLst/>
              </a:prstGeom>
              <a:ln w="19050" cap="flat" cmpd="sng">
                <a:solidFill>
                  <a:schemeClr val="tx1"/>
                </a:solidFill>
                <a:prstDash val="solid"/>
                <a:round/>
                <a:headEnd type="none" w="med" len="med"/>
                <a:tailEnd type="none" w="med" len="med"/>
              </a:ln>
            </p:spPr>
          </p:sp>
          <p:sp>
            <p:nvSpPr>
              <p:cNvPr id="45083" name="Line 28"/>
              <p:cNvSpPr/>
              <p:nvPr/>
            </p:nvSpPr>
            <p:spPr>
              <a:xfrm>
                <a:off x="0" y="1536"/>
                <a:ext cx="0" cy="144"/>
              </a:xfrm>
              <a:prstGeom prst="line">
                <a:avLst/>
              </a:prstGeom>
              <a:ln w="19050" cap="flat" cmpd="sng">
                <a:solidFill>
                  <a:schemeClr val="tx1"/>
                </a:solidFill>
                <a:prstDash val="solid"/>
                <a:round/>
                <a:headEnd type="none" w="med" len="med"/>
                <a:tailEnd type="none" w="med" len="med"/>
              </a:ln>
            </p:spPr>
          </p:sp>
          <p:sp>
            <p:nvSpPr>
              <p:cNvPr id="45084" name="Line 29"/>
              <p:cNvSpPr/>
              <p:nvPr/>
            </p:nvSpPr>
            <p:spPr>
              <a:xfrm>
                <a:off x="0" y="1344"/>
                <a:ext cx="0" cy="144"/>
              </a:xfrm>
              <a:prstGeom prst="line">
                <a:avLst/>
              </a:prstGeom>
              <a:ln w="19050" cap="flat" cmpd="sng">
                <a:solidFill>
                  <a:schemeClr val="tx1"/>
                </a:solidFill>
                <a:prstDash val="solid"/>
                <a:round/>
                <a:headEnd type="none" w="med" len="med"/>
                <a:tailEnd type="none" w="med" len="med"/>
              </a:ln>
            </p:spPr>
          </p:sp>
          <p:sp>
            <p:nvSpPr>
              <p:cNvPr id="45085" name="Line 30"/>
              <p:cNvSpPr/>
              <p:nvPr/>
            </p:nvSpPr>
            <p:spPr>
              <a:xfrm>
                <a:off x="0" y="1104"/>
                <a:ext cx="0" cy="144"/>
              </a:xfrm>
              <a:prstGeom prst="line">
                <a:avLst/>
              </a:prstGeom>
              <a:ln w="19050" cap="flat" cmpd="sng">
                <a:solidFill>
                  <a:schemeClr val="tx1"/>
                </a:solidFill>
                <a:prstDash val="solid"/>
                <a:round/>
                <a:headEnd type="none" w="med" len="med"/>
                <a:tailEnd type="none" w="med" len="med"/>
              </a:ln>
            </p:spPr>
          </p:sp>
        </p:grpSp>
        <p:grpSp>
          <p:nvGrpSpPr>
            <p:cNvPr id="45086" name="Group 31"/>
            <p:cNvGrpSpPr/>
            <p:nvPr/>
          </p:nvGrpSpPr>
          <p:grpSpPr>
            <a:xfrm>
              <a:off x="3600" y="288"/>
              <a:ext cx="0" cy="1680"/>
              <a:chOff x="0" y="0"/>
              <a:chExt cx="0" cy="1680"/>
            </a:xfrm>
          </p:grpSpPr>
          <p:sp>
            <p:nvSpPr>
              <p:cNvPr id="45087" name="Line 32"/>
              <p:cNvSpPr/>
              <p:nvPr/>
            </p:nvSpPr>
            <p:spPr>
              <a:xfrm>
                <a:off x="0" y="0"/>
                <a:ext cx="0" cy="144"/>
              </a:xfrm>
              <a:prstGeom prst="line">
                <a:avLst/>
              </a:prstGeom>
              <a:ln w="19050" cap="flat" cmpd="sng">
                <a:solidFill>
                  <a:schemeClr val="tx1"/>
                </a:solidFill>
                <a:prstDash val="solid"/>
                <a:round/>
                <a:headEnd type="none" w="med" len="med"/>
                <a:tailEnd type="none" w="med" len="med"/>
              </a:ln>
            </p:spPr>
          </p:sp>
          <p:sp>
            <p:nvSpPr>
              <p:cNvPr id="45088" name="Line 33"/>
              <p:cNvSpPr/>
              <p:nvPr/>
            </p:nvSpPr>
            <p:spPr>
              <a:xfrm>
                <a:off x="0" y="240"/>
                <a:ext cx="0" cy="144"/>
              </a:xfrm>
              <a:prstGeom prst="line">
                <a:avLst/>
              </a:prstGeom>
              <a:ln w="19050" cap="flat" cmpd="sng">
                <a:solidFill>
                  <a:schemeClr val="tx1"/>
                </a:solidFill>
                <a:prstDash val="solid"/>
                <a:round/>
                <a:headEnd type="none" w="med" len="med"/>
                <a:tailEnd type="none" w="med" len="med"/>
              </a:ln>
            </p:spPr>
          </p:sp>
          <p:sp>
            <p:nvSpPr>
              <p:cNvPr id="45089" name="Line 34"/>
              <p:cNvSpPr/>
              <p:nvPr/>
            </p:nvSpPr>
            <p:spPr>
              <a:xfrm>
                <a:off x="0" y="432"/>
                <a:ext cx="0" cy="144"/>
              </a:xfrm>
              <a:prstGeom prst="line">
                <a:avLst/>
              </a:prstGeom>
              <a:ln w="19050" cap="flat" cmpd="sng">
                <a:solidFill>
                  <a:schemeClr val="tx1"/>
                </a:solidFill>
                <a:prstDash val="solid"/>
                <a:round/>
                <a:headEnd type="none" w="med" len="med"/>
                <a:tailEnd type="none" w="med" len="med"/>
              </a:ln>
            </p:spPr>
          </p:sp>
          <p:sp>
            <p:nvSpPr>
              <p:cNvPr id="45090" name="Line 35"/>
              <p:cNvSpPr/>
              <p:nvPr/>
            </p:nvSpPr>
            <p:spPr>
              <a:xfrm>
                <a:off x="0" y="912"/>
                <a:ext cx="0" cy="144"/>
              </a:xfrm>
              <a:prstGeom prst="line">
                <a:avLst/>
              </a:prstGeom>
              <a:ln w="19050" cap="flat" cmpd="sng">
                <a:solidFill>
                  <a:schemeClr val="tx1"/>
                </a:solidFill>
                <a:prstDash val="solid"/>
                <a:round/>
                <a:headEnd type="none" w="med" len="med"/>
                <a:tailEnd type="none" w="med" len="med"/>
              </a:ln>
            </p:spPr>
          </p:sp>
          <p:sp>
            <p:nvSpPr>
              <p:cNvPr id="45091" name="Line 36"/>
              <p:cNvSpPr/>
              <p:nvPr/>
            </p:nvSpPr>
            <p:spPr>
              <a:xfrm>
                <a:off x="0" y="1536"/>
                <a:ext cx="0" cy="144"/>
              </a:xfrm>
              <a:prstGeom prst="line">
                <a:avLst/>
              </a:prstGeom>
              <a:ln w="19050" cap="flat" cmpd="sng">
                <a:solidFill>
                  <a:schemeClr val="tx1"/>
                </a:solidFill>
                <a:prstDash val="solid"/>
                <a:round/>
                <a:headEnd type="none" w="med" len="med"/>
                <a:tailEnd type="none" w="med" len="med"/>
              </a:ln>
            </p:spPr>
          </p:sp>
          <p:sp>
            <p:nvSpPr>
              <p:cNvPr id="45092" name="Line 37"/>
              <p:cNvSpPr/>
              <p:nvPr/>
            </p:nvSpPr>
            <p:spPr>
              <a:xfrm>
                <a:off x="0" y="1344"/>
                <a:ext cx="0" cy="144"/>
              </a:xfrm>
              <a:prstGeom prst="line">
                <a:avLst/>
              </a:prstGeom>
              <a:ln w="19050" cap="flat" cmpd="sng">
                <a:solidFill>
                  <a:schemeClr val="tx1"/>
                </a:solidFill>
                <a:prstDash val="solid"/>
                <a:round/>
                <a:headEnd type="none" w="med" len="med"/>
                <a:tailEnd type="none" w="med" len="med"/>
              </a:ln>
            </p:spPr>
          </p:sp>
          <p:sp>
            <p:nvSpPr>
              <p:cNvPr id="45093" name="Line 38"/>
              <p:cNvSpPr/>
              <p:nvPr/>
            </p:nvSpPr>
            <p:spPr>
              <a:xfrm>
                <a:off x="0" y="1104"/>
                <a:ext cx="0" cy="144"/>
              </a:xfrm>
              <a:prstGeom prst="line">
                <a:avLst/>
              </a:prstGeom>
              <a:ln w="19050" cap="flat" cmpd="sng">
                <a:solidFill>
                  <a:schemeClr val="tx1"/>
                </a:solidFill>
                <a:prstDash val="solid"/>
                <a:round/>
                <a:headEnd type="none" w="med" len="med"/>
                <a:tailEnd type="none" w="med" len="med"/>
              </a:ln>
            </p:spPr>
          </p:sp>
        </p:grpSp>
        <p:sp>
          <p:nvSpPr>
            <p:cNvPr id="45094" name="Line 39"/>
            <p:cNvSpPr/>
            <p:nvPr/>
          </p:nvSpPr>
          <p:spPr>
            <a:xfrm flipV="1">
              <a:off x="2304" y="2064"/>
              <a:ext cx="0" cy="240"/>
            </a:xfrm>
            <a:prstGeom prst="line">
              <a:avLst/>
            </a:prstGeom>
            <a:ln w="19050" cap="flat" cmpd="sng">
              <a:solidFill>
                <a:schemeClr val="tx1"/>
              </a:solidFill>
              <a:prstDash val="solid"/>
              <a:round/>
              <a:headEnd type="none" w="med" len="med"/>
              <a:tailEnd type="triangle" w="med" len="med"/>
            </a:ln>
          </p:spPr>
        </p:sp>
        <p:sp>
          <p:nvSpPr>
            <p:cNvPr id="45095" name="Text Box 40"/>
            <p:cNvSpPr txBox="1"/>
            <p:nvPr/>
          </p:nvSpPr>
          <p:spPr>
            <a:xfrm>
              <a:off x="0" y="0"/>
              <a:ext cx="912"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危险现场</a:t>
              </a:r>
            </a:p>
          </p:txBody>
        </p:sp>
        <p:sp>
          <p:nvSpPr>
            <p:cNvPr id="45096" name="Text Box 41"/>
            <p:cNvSpPr txBox="1"/>
            <p:nvPr/>
          </p:nvSpPr>
          <p:spPr>
            <a:xfrm>
              <a:off x="3696" y="96"/>
              <a:ext cx="912"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危险现场</a:t>
              </a:r>
            </a:p>
          </p:txBody>
        </p:sp>
        <p:sp>
          <p:nvSpPr>
            <p:cNvPr id="45097" name="Text Box 42"/>
            <p:cNvSpPr txBox="1"/>
            <p:nvPr/>
          </p:nvSpPr>
          <p:spPr>
            <a:xfrm>
              <a:off x="1344" y="48"/>
              <a:ext cx="1968"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安全场所（控制室）</a:t>
              </a:r>
            </a:p>
          </p:txBody>
        </p:sp>
        <p:sp>
          <p:nvSpPr>
            <p:cNvPr id="45098" name="Text Box 43"/>
            <p:cNvSpPr txBox="1"/>
            <p:nvPr/>
          </p:nvSpPr>
          <p:spPr>
            <a:xfrm>
              <a:off x="2352" y="2064"/>
              <a:ext cx="768"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220AC</a:t>
              </a:r>
            </a:p>
          </p:txBody>
        </p:sp>
        <p:sp>
          <p:nvSpPr>
            <p:cNvPr id="45099" name="Text Box 44"/>
            <p:cNvSpPr txBox="1"/>
            <p:nvPr/>
          </p:nvSpPr>
          <p:spPr>
            <a:xfrm>
              <a:off x="0" y="2160"/>
              <a:ext cx="1392"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本质安全电路</a:t>
              </a:r>
            </a:p>
          </p:txBody>
        </p:sp>
        <p:sp>
          <p:nvSpPr>
            <p:cNvPr id="45100" name="Text Box 45"/>
            <p:cNvSpPr txBox="1"/>
            <p:nvPr/>
          </p:nvSpPr>
          <p:spPr>
            <a:xfrm>
              <a:off x="1440" y="2448"/>
              <a:ext cx="1632"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非本质安全电路</a:t>
              </a:r>
            </a:p>
          </p:txBody>
        </p:sp>
        <p:sp>
          <p:nvSpPr>
            <p:cNvPr id="45101" name="Line 46"/>
            <p:cNvSpPr/>
            <p:nvPr/>
          </p:nvSpPr>
          <p:spPr>
            <a:xfrm flipV="1">
              <a:off x="384" y="1488"/>
              <a:ext cx="0" cy="624"/>
            </a:xfrm>
            <a:prstGeom prst="line">
              <a:avLst/>
            </a:prstGeom>
            <a:ln w="19050" cap="flat" cmpd="sng">
              <a:solidFill>
                <a:schemeClr val="tx1"/>
              </a:solidFill>
              <a:prstDash val="solid"/>
              <a:round/>
              <a:headEnd type="none" w="med" len="med"/>
              <a:tailEnd type="none" w="med" len="med"/>
            </a:ln>
          </p:spPr>
        </p:sp>
        <p:sp>
          <p:nvSpPr>
            <p:cNvPr id="45102" name="Line 47"/>
            <p:cNvSpPr/>
            <p:nvPr/>
          </p:nvSpPr>
          <p:spPr>
            <a:xfrm flipV="1">
              <a:off x="4272" y="1488"/>
              <a:ext cx="0" cy="576"/>
            </a:xfrm>
            <a:prstGeom prst="line">
              <a:avLst/>
            </a:prstGeom>
            <a:ln w="19050" cap="flat" cmpd="sng">
              <a:solidFill>
                <a:schemeClr val="tx1"/>
              </a:solidFill>
              <a:prstDash val="solid"/>
              <a:round/>
              <a:headEnd type="none" w="med" len="med"/>
              <a:tailEnd type="none" w="med" len="med"/>
            </a:ln>
          </p:spPr>
        </p:sp>
      </p:grpSp>
      <p:sp>
        <p:nvSpPr>
          <p:cNvPr id="45103" name="Text Box 48"/>
          <p:cNvSpPr txBox="1"/>
          <p:nvPr/>
        </p:nvSpPr>
        <p:spPr>
          <a:xfrm>
            <a:off x="2195513" y="5835650"/>
            <a:ext cx="6205537"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20</a:t>
            </a:r>
            <a:r>
              <a:rPr lang="zh-CN" altLang="en-US" sz="2400" dirty="0">
                <a:latin typeface="Times New Roman" panose="02020603050405020304" pitchFamily="18" charset="0"/>
                <a:ea typeface="宋体" panose="02010600030101010101" pitchFamily="2" charset="-122"/>
              </a:rPr>
              <a:t> 本质安全防爆系统构成图</a:t>
            </a:r>
          </a:p>
        </p:txBody>
      </p:sp>
      <p:sp>
        <p:nvSpPr>
          <p:cNvPr id="45104" name="Text Box 49"/>
          <p:cNvSpPr txBox="1"/>
          <p:nvPr/>
        </p:nvSpPr>
        <p:spPr>
          <a:xfrm>
            <a:off x="6394450" y="5137150"/>
            <a:ext cx="2209800" cy="45720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本质安全电路</a:t>
            </a:r>
          </a:p>
        </p:txBody>
      </p:sp>
      <p:sp>
        <p:nvSpPr>
          <p:cNvPr id="45105" name="Rectangle 50"/>
          <p:cNvSpPr/>
          <p:nvPr/>
        </p:nvSpPr>
        <p:spPr>
          <a:xfrm>
            <a:off x="635000" y="800100"/>
            <a:ext cx="5578475" cy="519113"/>
          </a:xfrm>
          <a:prstGeom prst="rect">
            <a:avLst/>
          </a:prstGeom>
          <a:noFill/>
          <a:ln w="9525">
            <a:noFill/>
          </a:ln>
        </p:spPr>
        <p:txBody>
          <a:bodyPr anchor="t">
            <a:spAutoFit/>
          </a:bodyPr>
          <a:lstStyle/>
          <a:p>
            <a:pPr>
              <a:spcBef>
                <a:spcPct val="50000"/>
              </a:spcBef>
            </a:pPr>
            <a:r>
              <a:rPr lang="zh-CN" altLang="en-US" sz="2800" dirty="0">
                <a:latin typeface="Arial" panose="020B0604020202020204" pitchFamily="34" charset="0"/>
                <a:ea typeface="宋体" panose="02010600030101010101" pitchFamily="2" charset="-122"/>
              </a:rPr>
              <a:t>二、安全防爆措施</a:t>
            </a:r>
          </a:p>
        </p:txBody>
      </p:sp>
      <p:sp>
        <p:nvSpPr>
          <p:cNvPr id="45106" name="Text Box 51"/>
          <p:cNvSpPr txBox="1"/>
          <p:nvPr/>
        </p:nvSpPr>
        <p:spPr>
          <a:xfrm>
            <a:off x="725488" y="1311275"/>
            <a:ext cx="3078162" cy="457200"/>
          </a:xfrm>
          <a:prstGeom prst="rect">
            <a:avLst/>
          </a:prstGeom>
          <a:noFill/>
          <a:ln w="9525">
            <a:noFill/>
          </a:ln>
        </p:spPr>
        <p:txBody>
          <a:bodyPr wrap="none" anchor="t">
            <a:spAutoFit/>
          </a:bodyPr>
          <a:lstStyle/>
          <a:p>
            <a:r>
              <a:rPr lang="zh-CN" altLang="en-US" sz="2400" dirty="0">
                <a:latin typeface="Times New Roman" panose="02020603050405020304" pitchFamily="18" charset="0"/>
                <a:ea typeface="宋体" panose="02010600030101010101" pitchFamily="2" charset="-122"/>
              </a:rPr>
              <a:t>1、本质安全防爆系统</a:t>
            </a:r>
          </a:p>
        </p:txBody>
      </p:sp>
      <p:sp>
        <p:nvSpPr>
          <p:cNvPr id="45107" name="矩形 51"/>
          <p:cNvSpPr/>
          <p:nvPr/>
        </p:nvSpPr>
        <p:spPr>
          <a:xfrm>
            <a:off x="976313" y="6334125"/>
            <a:ext cx="5213350" cy="461963"/>
          </a:xfrm>
          <a:prstGeom prst="rect">
            <a:avLst/>
          </a:prstGeom>
          <a:noFill/>
          <a:ln w="9525">
            <a:noFill/>
          </a:ln>
        </p:spPr>
        <p:txBody>
          <a:bodyPr anchor="t">
            <a:spAutoFit/>
          </a:bodyPr>
          <a:lstStyle/>
          <a:p>
            <a:pP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思考：本质安全防爆系统的充要条件？</a:t>
            </a: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46082"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6083"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46084" name="Text Box 5"/>
          <p:cNvSpPr txBox="1"/>
          <p:nvPr/>
        </p:nvSpPr>
        <p:spPr>
          <a:xfrm>
            <a:off x="468313" y="836613"/>
            <a:ext cx="8207375" cy="2738437"/>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2、齐纳安全栅</a:t>
            </a:r>
          </a:p>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功能</a:t>
            </a:r>
          </a:p>
          <a:p>
            <a:pPr>
              <a:spcBef>
                <a:spcPct val="50000"/>
              </a:spcBef>
            </a:pPr>
            <a:r>
              <a:rPr lang="zh-CN" altLang="en-US" sz="2400" dirty="0">
                <a:latin typeface="Times New Roman" panose="02020603050405020304" pitchFamily="18" charset="0"/>
                <a:ea typeface="宋体" panose="02010600030101010101" pitchFamily="2" charset="-122"/>
              </a:rPr>
              <a:t>防止安全场所的危险能量串入危险场所。</a:t>
            </a:r>
            <a:endParaRPr lang="en-US" altLang="zh-CN" sz="2400" dirty="0">
              <a:latin typeface="Times New Roman" panose="02020603050405020304" pitchFamily="18" charset="0"/>
              <a:ea typeface="宋体" panose="02010600030101010101" pitchFamily="2" charset="-122"/>
            </a:endParaRPr>
          </a:p>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原理</a:t>
            </a:r>
            <a:endParaRPr lang="en-US" altLang="zh-CN" sz="2400" dirty="0">
              <a:solidFill>
                <a:srgbClr val="0000FF"/>
              </a:solidFill>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利用齐纳二极管击穿电压特性进行限压，利用电阻进行限流。</a:t>
            </a:r>
          </a:p>
        </p:txBody>
      </p:sp>
      <p:grpSp>
        <p:nvGrpSpPr>
          <p:cNvPr id="46085" name="Group 6"/>
          <p:cNvGrpSpPr/>
          <p:nvPr/>
        </p:nvGrpSpPr>
        <p:grpSpPr>
          <a:xfrm>
            <a:off x="1058863" y="3441700"/>
            <a:ext cx="7037387" cy="3054350"/>
            <a:chOff x="163" y="41"/>
            <a:chExt cx="4311" cy="1924"/>
          </a:xfrm>
        </p:grpSpPr>
        <p:sp>
          <p:nvSpPr>
            <p:cNvPr id="46086" name="Text Box 7"/>
            <p:cNvSpPr txBox="1"/>
            <p:nvPr/>
          </p:nvSpPr>
          <p:spPr>
            <a:xfrm>
              <a:off x="3455" y="671"/>
              <a:ext cx="414" cy="290"/>
            </a:xfrm>
            <a:prstGeom prst="rect">
              <a:avLst/>
            </a:prstGeom>
            <a:noFill/>
            <a:ln w="9525">
              <a:noFill/>
            </a:ln>
          </p:spPr>
          <p:txBody>
            <a:bodyPr wrap="square"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i</a:t>
              </a:r>
            </a:p>
          </p:txBody>
        </p:sp>
        <p:sp>
          <p:nvSpPr>
            <p:cNvPr id="46087" name="Rectangle 8"/>
            <p:cNvSpPr/>
            <p:nvPr/>
          </p:nvSpPr>
          <p:spPr>
            <a:xfrm>
              <a:off x="1121" y="222"/>
              <a:ext cx="415" cy="162"/>
            </a:xfrm>
            <a:prstGeom prst="rect">
              <a:avLst/>
            </a:prstGeom>
            <a:noFill/>
            <a:ln w="2857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6088" name="Line 10"/>
            <p:cNvSpPr/>
            <p:nvPr/>
          </p:nvSpPr>
          <p:spPr>
            <a:xfrm>
              <a:off x="1536" y="330"/>
              <a:ext cx="622" cy="0"/>
            </a:xfrm>
            <a:prstGeom prst="line">
              <a:avLst/>
            </a:prstGeom>
            <a:ln w="28575" cap="flat" cmpd="sng">
              <a:solidFill>
                <a:schemeClr val="tx1"/>
              </a:solidFill>
              <a:prstDash val="solid"/>
              <a:round/>
              <a:headEnd type="none" w="med" len="med"/>
              <a:tailEnd type="none" w="med" len="med"/>
            </a:ln>
          </p:spPr>
        </p:sp>
        <p:grpSp>
          <p:nvGrpSpPr>
            <p:cNvPr id="46089" name="Group 11"/>
            <p:cNvGrpSpPr/>
            <p:nvPr/>
          </p:nvGrpSpPr>
          <p:grpSpPr>
            <a:xfrm>
              <a:off x="1743" y="330"/>
              <a:ext cx="208" cy="1081"/>
              <a:chOff x="0" y="0"/>
              <a:chExt cx="192" cy="960"/>
            </a:xfrm>
          </p:grpSpPr>
          <p:sp>
            <p:nvSpPr>
              <p:cNvPr id="46090" name="Line 12"/>
              <p:cNvSpPr/>
              <p:nvPr/>
            </p:nvSpPr>
            <p:spPr>
              <a:xfrm>
                <a:off x="0" y="336"/>
                <a:ext cx="192" cy="0"/>
              </a:xfrm>
              <a:prstGeom prst="line">
                <a:avLst/>
              </a:prstGeom>
              <a:ln w="28575" cap="flat" cmpd="sng">
                <a:solidFill>
                  <a:schemeClr val="tx1"/>
                </a:solidFill>
                <a:prstDash val="solid"/>
                <a:round/>
                <a:headEnd type="none" w="med" len="med"/>
                <a:tailEnd type="none" w="med" len="med"/>
              </a:ln>
            </p:spPr>
          </p:sp>
          <p:sp>
            <p:nvSpPr>
              <p:cNvPr id="46091" name="Line 13"/>
              <p:cNvSpPr/>
              <p:nvPr/>
            </p:nvSpPr>
            <p:spPr>
              <a:xfrm>
                <a:off x="0" y="528"/>
                <a:ext cx="192" cy="0"/>
              </a:xfrm>
              <a:prstGeom prst="line">
                <a:avLst/>
              </a:prstGeom>
              <a:ln w="28575" cap="flat" cmpd="sng">
                <a:solidFill>
                  <a:schemeClr val="tx1"/>
                </a:solidFill>
                <a:prstDash val="solid"/>
                <a:round/>
                <a:headEnd type="none" w="med" len="med"/>
                <a:tailEnd type="none" w="med" len="med"/>
              </a:ln>
            </p:spPr>
          </p:sp>
          <p:sp>
            <p:nvSpPr>
              <p:cNvPr id="46092" name="Line 14"/>
              <p:cNvSpPr/>
              <p:nvPr/>
            </p:nvSpPr>
            <p:spPr>
              <a:xfrm>
                <a:off x="96" y="0"/>
                <a:ext cx="0" cy="960"/>
              </a:xfrm>
              <a:prstGeom prst="line">
                <a:avLst/>
              </a:prstGeom>
              <a:ln w="28575" cap="flat" cmpd="sng">
                <a:solidFill>
                  <a:schemeClr val="tx1"/>
                </a:solidFill>
                <a:prstDash val="solid"/>
                <a:round/>
                <a:headEnd type="none" w="med" len="med"/>
                <a:tailEnd type="none" w="med" len="med"/>
              </a:ln>
            </p:spPr>
          </p:sp>
          <p:sp>
            <p:nvSpPr>
              <p:cNvPr id="46093" name="Line 15"/>
              <p:cNvSpPr/>
              <p:nvPr/>
            </p:nvSpPr>
            <p:spPr>
              <a:xfrm flipH="1">
                <a:off x="0" y="336"/>
                <a:ext cx="96" cy="192"/>
              </a:xfrm>
              <a:prstGeom prst="line">
                <a:avLst/>
              </a:prstGeom>
              <a:ln w="28575" cap="flat" cmpd="sng">
                <a:solidFill>
                  <a:schemeClr val="tx1"/>
                </a:solidFill>
                <a:prstDash val="solid"/>
                <a:round/>
                <a:headEnd type="none" w="med" len="med"/>
                <a:tailEnd type="none" w="med" len="med"/>
              </a:ln>
            </p:spPr>
          </p:sp>
          <p:sp>
            <p:nvSpPr>
              <p:cNvPr id="46094" name="Line 16"/>
              <p:cNvSpPr/>
              <p:nvPr/>
            </p:nvSpPr>
            <p:spPr>
              <a:xfrm>
                <a:off x="96" y="336"/>
                <a:ext cx="96" cy="192"/>
              </a:xfrm>
              <a:prstGeom prst="line">
                <a:avLst/>
              </a:prstGeom>
              <a:ln w="28575" cap="flat" cmpd="sng">
                <a:solidFill>
                  <a:schemeClr val="tx1"/>
                </a:solidFill>
                <a:prstDash val="solid"/>
                <a:round/>
                <a:headEnd type="none" w="med" len="med"/>
                <a:tailEnd type="none" w="med" len="med"/>
              </a:ln>
            </p:spPr>
          </p:sp>
          <p:sp>
            <p:nvSpPr>
              <p:cNvPr id="46095" name="Line 17"/>
              <p:cNvSpPr/>
              <p:nvPr/>
            </p:nvSpPr>
            <p:spPr>
              <a:xfrm>
                <a:off x="192" y="336"/>
                <a:ext cx="0" cy="48"/>
              </a:xfrm>
              <a:prstGeom prst="line">
                <a:avLst/>
              </a:prstGeom>
              <a:ln w="28575" cap="flat" cmpd="sng">
                <a:solidFill>
                  <a:schemeClr val="tx1"/>
                </a:solidFill>
                <a:prstDash val="solid"/>
                <a:round/>
                <a:headEnd type="none" w="med" len="med"/>
                <a:tailEnd type="none" w="med" len="med"/>
              </a:ln>
            </p:spPr>
          </p:sp>
        </p:grpSp>
        <p:sp>
          <p:nvSpPr>
            <p:cNvPr id="46096" name="Line 18"/>
            <p:cNvSpPr/>
            <p:nvPr/>
          </p:nvSpPr>
          <p:spPr>
            <a:xfrm>
              <a:off x="655" y="330"/>
              <a:ext cx="466" cy="0"/>
            </a:xfrm>
            <a:prstGeom prst="line">
              <a:avLst/>
            </a:prstGeom>
            <a:ln w="28575" cap="flat" cmpd="sng">
              <a:solidFill>
                <a:schemeClr val="tx1"/>
              </a:solidFill>
              <a:prstDash val="solid"/>
              <a:round/>
              <a:headEnd type="oval" w="med" len="med"/>
              <a:tailEnd type="none" w="med" len="med"/>
            </a:ln>
          </p:spPr>
        </p:sp>
        <p:sp>
          <p:nvSpPr>
            <p:cNvPr id="46097" name="Line 19"/>
            <p:cNvSpPr/>
            <p:nvPr/>
          </p:nvSpPr>
          <p:spPr>
            <a:xfrm>
              <a:off x="2165" y="330"/>
              <a:ext cx="1548" cy="0"/>
            </a:xfrm>
            <a:prstGeom prst="line">
              <a:avLst/>
            </a:prstGeom>
            <a:ln w="28575" cap="flat" cmpd="sng">
              <a:solidFill>
                <a:schemeClr val="tx1"/>
              </a:solidFill>
              <a:prstDash val="solid"/>
              <a:round/>
              <a:headEnd type="none" w="med" len="med"/>
              <a:tailEnd type="oval" w="med" len="med"/>
            </a:ln>
          </p:spPr>
        </p:sp>
        <p:sp>
          <p:nvSpPr>
            <p:cNvPr id="46098" name="Line 20"/>
            <p:cNvSpPr/>
            <p:nvPr/>
          </p:nvSpPr>
          <p:spPr>
            <a:xfrm>
              <a:off x="655" y="1411"/>
              <a:ext cx="3110" cy="0"/>
            </a:xfrm>
            <a:prstGeom prst="line">
              <a:avLst/>
            </a:prstGeom>
            <a:ln w="28575" cap="flat" cmpd="sng">
              <a:solidFill>
                <a:schemeClr val="tx1"/>
              </a:solidFill>
              <a:prstDash val="solid"/>
              <a:round/>
              <a:headEnd type="oval" w="med" len="med"/>
              <a:tailEnd type="oval" w="med" len="med"/>
            </a:ln>
          </p:spPr>
        </p:sp>
        <p:sp>
          <p:nvSpPr>
            <p:cNvPr id="46099" name="Rectangle 28"/>
            <p:cNvSpPr/>
            <p:nvPr/>
          </p:nvSpPr>
          <p:spPr>
            <a:xfrm>
              <a:off x="2519" y="284"/>
              <a:ext cx="363" cy="108"/>
            </a:xfrm>
            <a:prstGeom prst="rect">
              <a:avLst/>
            </a:prstGeom>
            <a:noFill/>
            <a:ln w="2857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6100" name="Text Box 30"/>
            <p:cNvSpPr txBox="1"/>
            <p:nvPr/>
          </p:nvSpPr>
          <p:spPr>
            <a:xfrm>
              <a:off x="1328" y="600"/>
              <a:ext cx="711" cy="287"/>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VD</a:t>
              </a:r>
              <a:r>
                <a:rPr lang="zh-CN" altLang="en-US" sz="2400" baseline="-25000" dirty="0">
                  <a:latin typeface="Times New Roman" panose="02020603050405020304" pitchFamily="18" charset="0"/>
                  <a:ea typeface="宋体" panose="02010600030101010101" pitchFamily="2" charset="-122"/>
                </a:rPr>
                <a:t>1</a:t>
              </a:r>
            </a:p>
          </p:txBody>
        </p:sp>
        <p:sp>
          <p:nvSpPr>
            <p:cNvPr id="46101" name="Text Box 31"/>
            <p:cNvSpPr txBox="1"/>
            <p:nvPr/>
          </p:nvSpPr>
          <p:spPr>
            <a:xfrm>
              <a:off x="2660" y="41"/>
              <a:ext cx="534"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FU</a:t>
              </a:r>
              <a:endParaRPr lang="zh-CN" altLang="en-US" sz="2400" baseline="-25000" dirty="0">
                <a:latin typeface="Times New Roman" panose="02020603050405020304" pitchFamily="18" charset="0"/>
                <a:ea typeface="宋体" panose="02010600030101010101" pitchFamily="2" charset="-122"/>
              </a:endParaRPr>
            </a:p>
          </p:txBody>
        </p:sp>
        <p:sp>
          <p:nvSpPr>
            <p:cNvPr id="46102" name="Text Box 32"/>
            <p:cNvSpPr txBox="1"/>
            <p:nvPr/>
          </p:nvSpPr>
          <p:spPr>
            <a:xfrm>
              <a:off x="499" y="709"/>
              <a:ext cx="711"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0</a:t>
              </a:r>
            </a:p>
          </p:txBody>
        </p:sp>
        <p:sp>
          <p:nvSpPr>
            <p:cNvPr id="46103" name="Line 37"/>
            <p:cNvSpPr/>
            <p:nvPr/>
          </p:nvSpPr>
          <p:spPr>
            <a:xfrm>
              <a:off x="1484" y="1411"/>
              <a:ext cx="0" cy="108"/>
            </a:xfrm>
            <a:prstGeom prst="line">
              <a:avLst/>
            </a:prstGeom>
            <a:ln w="28575" cap="flat" cmpd="sng">
              <a:solidFill>
                <a:schemeClr val="tx1"/>
              </a:solidFill>
              <a:prstDash val="solid"/>
              <a:round/>
              <a:headEnd type="none" w="med" len="med"/>
              <a:tailEnd type="none" w="med" len="med"/>
            </a:ln>
          </p:spPr>
        </p:sp>
        <p:sp>
          <p:nvSpPr>
            <p:cNvPr id="46104" name="Line 38"/>
            <p:cNvSpPr/>
            <p:nvPr/>
          </p:nvSpPr>
          <p:spPr>
            <a:xfrm>
              <a:off x="1432" y="1519"/>
              <a:ext cx="104" cy="0"/>
            </a:xfrm>
            <a:prstGeom prst="line">
              <a:avLst/>
            </a:prstGeom>
            <a:ln w="28575" cap="flat" cmpd="sng">
              <a:solidFill>
                <a:schemeClr val="tx1"/>
              </a:solidFill>
              <a:prstDash val="solid"/>
              <a:round/>
              <a:headEnd type="none" w="med" len="med"/>
              <a:tailEnd type="none" w="med" len="med"/>
            </a:ln>
          </p:spPr>
        </p:sp>
        <p:sp>
          <p:nvSpPr>
            <p:cNvPr id="46105" name="Line 39"/>
            <p:cNvSpPr/>
            <p:nvPr/>
          </p:nvSpPr>
          <p:spPr>
            <a:xfrm>
              <a:off x="3091" y="1411"/>
              <a:ext cx="0" cy="108"/>
            </a:xfrm>
            <a:prstGeom prst="line">
              <a:avLst/>
            </a:prstGeom>
            <a:ln w="28575" cap="flat" cmpd="sng">
              <a:solidFill>
                <a:schemeClr val="tx1"/>
              </a:solidFill>
              <a:prstDash val="solid"/>
              <a:round/>
              <a:headEnd type="none" w="med" len="med"/>
              <a:tailEnd type="none" w="med" len="med"/>
            </a:ln>
          </p:spPr>
        </p:sp>
        <p:sp>
          <p:nvSpPr>
            <p:cNvPr id="46106" name="Text Box 41"/>
            <p:cNvSpPr txBox="1"/>
            <p:nvPr/>
          </p:nvSpPr>
          <p:spPr>
            <a:xfrm>
              <a:off x="163" y="433"/>
              <a:ext cx="336" cy="97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危</a:t>
              </a:r>
            </a:p>
            <a:p>
              <a:pPr>
                <a:spcBef>
                  <a:spcPct val="50000"/>
                </a:spcBef>
              </a:pPr>
              <a:r>
                <a:rPr lang="zh-CN" altLang="en-US" sz="2400" dirty="0">
                  <a:latin typeface="Times New Roman" panose="02020603050405020304" pitchFamily="18" charset="0"/>
                  <a:ea typeface="宋体" panose="02010600030101010101" pitchFamily="2" charset="-122"/>
                </a:rPr>
                <a:t>险</a:t>
              </a:r>
            </a:p>
            <a:p>
              <a:pPr>
                <a:spcBef>
                  <a:spcPct val="50000"/>
                </a:spcBef>
              </a:pPr>
              <a:r>
                <a:rPr lang="zh-CN" altLang="en-US" sz="2400" dirty="0">
                  <a:latin typeface="Times New Roman" panose="02020603050405020304" pitchFamily="18" charset="0"/>
                  <a:ea typeface="宋体" panose="02010600030101010101" pitchFamily="2" charset="-122"/>
                </a:rPr>
                <a:t>侧</a:t>
              </a:r>
            </a:p>
          </p:txBody>
        </p:sp>
        <p:sp>
          <p:nvSpPr>
            <p:cNvPr id="46107" name="Text Box 42"/>
            <p:cNvSpPr txBox="1"/>
            <p:nvPr/>
          </p:nvSpPr>
          <p:spPr>
            <a:xfrm>
              <a:off x="3869" y="392"/>
              <a:ext cx="240" cy="97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安</a:t>
              </a:r>
            </a:p>
            <a:p>
              <a:pPr>
                <a:spcBef>
                  <a:spcPct val="50000"/>
                </a:spcBef>
              </a:pPr>
              <a:r>
                <a:rPr lang="zh-CN" altLang="en-US" sz="2400" dirty="0">
                  <a:latin typeface="Times New Roman" panose="02020603050405020304" pitchFamily="18" charset="0"/>
                  <a:ea typeface="宋体" panose="02010600030101010101" pitchFamily="2" charset="-122"/>
                </a:rPr>
                <a:t>全</a:t>
              </a:r>
            </a:p>
            <a:p>
              <a:pPr>
                <a:spcBef>
                  <a:spcPct val="50000"/>
                </a:spcBef>
              </a:pPr>
              <a:r>
                <a:rPr lang="zh-CN" altLang="en-US" sz="2400" dirty="0">
                  <a:latin typeface="Times New Roman" panose="02020603050405020304" pitchFamily="18" charset="0"/>
                  <a:ea typeface="宋体" panose="02010600030101010101" pitchFamily="2" charset="-122"/>
                </a:rPr>
                <a:t>侧</a:t>
              </a:r>
            </a:p>
          </p:txBody>
        </p:sp>
        <p:sp>
          <p:nvSpPr>
            <p:cNvPr id="46108" name="Text Box 43"/>
            <p:cNvSpPr txBox="1"/>
            <p:nvPr/>
          </p:nvSpPr>
          <p:spPr>
            <a:xfrm>
              <a:off x="1210" y="1675"/>
              <a:ext cx="3264" cy="290"/>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21</a:t>
              </a:r>
              <a:r>
                <a:rPr lang="zh-CN" altLang="en-US" sz="2400" dirty="0">
                  <a:latin typeface="Times New Roman" panose="02020603050405020304" pitchFamily="18" charset="0"/>
                  <a:ea typeface="宋体" panose="02010600030101010101" pitchFamily="2" charset="-122"/>
                </a:rPr>
                <a:t>齐纳安全栅原理图</a:t>
              </a:r>
            </a:p>
          </p:txBody>
        </p:sp>
      </p:grpSp>
      <p:sp>
        <p:nvSpPr>
          <p:cNvPr id="46109" name="TextBox 43"/>
          <p:cNvSpPr txBox="1"/>
          <p:nvPr/>
        </p:nvSpPr>
        <p:spPr>
          <a:xfrm>
            <a:off x="2747963" y="4064000"/>
            <a:ext cx="466725" cy="369888"/>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R</a:t>
            </a:r>
            <a:endParaRPr lang="zh-CN" altLang="en-US" dirty="0">
              <a:latin typeface="Arial" panose="020B0604020202020204" pitchFamily="34" charset="0"/>
              <a:ea typeface="宋体" panose="02010600030101010101" pitchFamily="2" charset="-122"/>
            </a:endParaRPr>
          </a:p>
        </p:txBody>
      </p:sp>
      <p:cxnSp>
        <p:nvCxnSpPr>
          <p:cNvPr id="46110" name="直接箭头连接符 45"/>
          <p:cNvCxnSpPr/>
          <p:nvPr/>
        </p:nvCxnSpPr>
        <p:spPr>
          <a:xfrm>
            <a:off x="4171950" y="4438650"/>
            <a:ext cx="0" cy="638175"/>
          </a:xfrm>
          <a:prstGeom prst="straightConnector1">
            <a:avLst/>
          </a:prstGeom>
          <a:ln w="9525" cap="flat" cmpd="sng">
            <a:solidFill>
              <a:schemeClr val="tx1"/>
            </a:solidFill>
            <a:prstDash val="solid"/>
            <a:round/>
            <a:headEnd type="none" w="med" len="med"/>
            <a:tailEnd type="arrow" w="med" len="med"/>
          </a:ln>
        </p:spPr>
      </p:cxnSp>
      <p:graphicFrame>
        <p:nvGraphicFramePr>
          <p:cNvPr id="46111" name="对象 37932"/>
          <p:cNvGraphicFramePr>
            <a:graphicFrameLocks noChangeAspect="1"/>
          </p:cNvGraphicFramePr>
          <p:nvPr/>
        </p:nvGraphicFramePr>
        <p:xfrm>
          <a:off x="6286500" y="5934075"/>
          <a:ext cx="146050" cy="276225"/>
        </p:xfrm>
        <a:graphic>
          <a:graphicData uri="http://schemas.openxmlformats.org/presentationml/2006/ole">
            <mc:AlternateContent xmlns:mc="http://schemas.openxmlformats.org/markup-compatibility/2006">
              <mc:Choice xmlns:v="urn:schemas-microsoft-com:vml" Requires="v">
                <p:oleObj spid="_x0000_s16389" r:id="rId3" imgW="114300" imgH="216535" progId="Equation.3">
                  <p:embed/>
                </p:oleObj>
              </mc:Choice>
              <mc:Fallback>
                <p:oleObj r:id="rId3" imgW="114300" imgH="216535" progId="Equation.3">
                  <p:embed/>
                  <p:pic>
                    <p:nvPicPr>
                      <p:cNvPr id="0" name="图片 3097"/>
                      <p:cNvPicPr/>
                      <p:nvPr/>
                    </p:nvPicPr>
                    <p:blipFill>
                      <a:blip r:embed="rId4"/>
                      <a:stretch>
                        <a:fillRect/>
                      </a:stretch>
                    </p:blipFill>
                    <p:spPr>
                      <a:xfrm>
                        <a:off x="6286500" y="5934075"/>
                        <a:ext cx="146050" cy="276225"/>
                      </a:xfrm>
                      <a:prstGeom prst="rect">
                        <a:avLst/>
                      </a:prstGeom>
                      <a:noFill/>
                      <a:ln w="38100">
                        <a:noFill/>
                        <a:miter/>
                      </a:ln>
                    </p:spPr>
                  </p:pic>
                </p:oleObj>
              </mc:Fallback>
            </mc:AlternateContent>
          </a:graphicData>
        </a:graphic>
      </p:graphicFrame>
      <p:sp>
        <p:nvSpPr>
          <p:cNvPr id="46112" name="Line 38"/>
          <p:cNvSpPr/>
          <p:nvPr/>
        </p:nvSpPr>
        <p:spPr>
          <a:xfrm>
            <a:off x="5738813" y="5770563"/>
            <a:ext cx="169862" cy="0"/>
          </a:xfrm>
          <a:prstGeom prst="line">
            <a:avLst/>
          </a:prstGeom>
          <a:ln w="28575" cap="flat" cmpd="sng">
            <a:solidFill>
              <a:schemeClr val="tx1"/>
            </a:solidFill>
            <a:prstDash val="solid"/>
            <a:round/>
            <a:headEnd type="none" w="med" len="med"/>
            <a:tailEnd type="none" w="med" len="med"/>
          </a:ln>
        </p:spPr>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4710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7107" name="矩形 103"/>
          <p:cNvSpPr/>
          <p:nvPr/>
        </p:nvSpPr>
        <p:spPr>
          <a:xfrm>
            <a:off x="619125" y="865188"/>
            <a:ext cx="5143500" cy="892175"/>
          </a:xfrm>
          <a:prstGeom prst="rect">
            <a:avLst/>
          </a:prstGeom>
          <a:noFill/>
          <a:ln w="9525">
            <a:noFill/>
          </a:ln>
        </p:spPr>
        <p:txBody>
          <a:bodyPr anchor="t">
            <a:spAutoFit/>
          </a:bodyPr>
          <a:lstStyle/>
          <a:p>
            <a:r>
              <a:rPr lang="zh-CN" altLang="en-US" sz="2800" dirty="0">
                <a:latin typeface="Times New Roman" panose="02020603050405020304" pitchFamily="18" charset="0"/>
                <a:ea typeface="宋体" panose="02010600030101010101" pitchFamily="2" charset="-122"/>
              </a:rPr>
              <a:t>3、变压器隔离式安全栅</a:t>
            </a:r>
          </a:p>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）检测端防爆栅</a:t>
            </a:r>
          </a:p>
        </p:txBody>
      </p:sp>
      <p:sp>
        <p:nvSpPr>
          <p:cNvPr id="47108" name="Text Box 5"/>
          <p:cNvSpPr txBox="1"/>
          <p:nvPr/>
        </p:nvSpPr>
        <p:spPr>
          <a:xfrm>
            <a:off x="2311400" y="5440363"/>
            <a:ext cx="4510088" cy="460375"/>
          </a:xfrm>
          <a:prstGeom prst="rect">
            <a:avLst/>
          </a:prstGeom>
          <a:noFill/>
          <a:ln w="9525">
            <a:noFill/>
          </a:ln>
        </p:spPr>
        <p:txBody>
          <a:bodyPr wrap="square" anchor="t">
            <a:spAutoFit/>
          </a:bodyPr>
          <a:lstStyle/>
          <a:p>
            <a:pPr>
              <a:spcBef>
                <a:spcPct val="50000"/>
              </a:spcBef>
            </a:pPr>
            <a:r>
              <a:rPr lang="zh-CN" altLang="en-US" sz="2400" dirty="0">
                <a:latin typeface="Arial" panose="020B0604020202020204" pitchFamily="34" charset="0"/>
                <a:ea typeface="宋体" panose="02010600030101010101" pitchFamily="2" charset="-122"/>
              </a:rPr>
              <a:t>图</a:t>
            </a:r>
            <a:r>
              <a:rPr lang="en-US" altLang="zh-CN" sz="2400" dirty="0">
                <a:latin typeface="Arial" panose="020B0604020202020204" pitchFamily="34" charset="0"/>
                <a:ea typeface="宋体" panose="02010600030101010101" pitchFamily="2" charset="-122"/>
              </a:rPr>
              <a:t>1-22</a:t>
            </a:r>
            <a:r>
              <a:rPr lang="zh-CN" altLang="en-US" sz="2400" dirty="0">
                <a:latin typeface="Arial" panose="020B0604020202020204" pitchFamily="34" charset="0"/>
                <a:ea typeface="宋体" panose="02010600030101010101" pitchFamily="2" charset="-122"/>
              </a:rPr>
              <a:t>检测端安全栅接线图</a:t>
            </a:r>
          </a:p>
        </p:txBody>
      </p:sp>
      <p:sp>
        <p:nvSpPr>
          <p:cNvPr id="47109" name="Text Box 6"/>
          <p:cNvSpPr txBox="1"/>
          <p:nvPr/>
        </p:nvSpPr>
        <p:spPr>
          <a:xfrm>
            <a:off x="552450" y="5900738"/>
            <a:ext cx="8315325" cy="828675"/>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变送器输出4</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20mA直流信号隔离滤波后送调节器。</a:t>
            </a:r>
            <a:r>
              <a:rPr lang="en-US" altLang="zh-CN" sz="2400" dirty="0">
                <a:latin typeface="Arial" panose="020B0604020202020204" pitchFamily="34" charset="0"/>
                <a:ea typeface="宋体" panose="02010600030101010101" pitchFamily="2" charset="-122"/>
              </a:rPr>
              <a:t>24V</a:t>
            </a:r>
            <a:r>
              <a:rPr lang="zh-CN" altLang="en-US" sz="2400" dirty="0">
                <a:latin typeface="Arial" panose="020B0604020202020204" pitchFamily="34" charset="0"/>
                <a:ea typeface="宋体" panose="02010600030101010101" pitchFamily="2" charset="-122"/>
              </a:rPr>
              <a:t>电源供给变送器。</a:t>
            </a:r>
          </a:p>
        </p:txBody>
      </p:sp>
      <p:grpSp>
        <p:nvGrpSpPr>
          <p:cNvPr id="47110" name="Group 7"/>
          <p:cNvGrpSpPr/>
          <p:nvPr/>
        </p:nvGrpSpPr>
        <p:grpSpPr>
          <a:xfrm>
            <a:off x="552450" y="2232025"/>
            <a:ext cx="7980363" cy="3035300"/>
            <a:chOff x="0" y="36"/>
            <a:chExt cx="5026" cy="1912"/>
          </a:xfrm>
        </p:grpSpPr>
        <p:sp>
          <p:nvSpPr>
            <p:cNvPr id="47111" name="Text Box 8"/>
            <p:cNvSpPr txBox="1"/>
            <p:nvPr/>
          </p:nvSpPr>
          <p:spPr>
            <a:xfrm>
              <a:off x="3713" y="394"/>
              <a:ext cx="585" cy="288"/>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输出</a:t>
              </a:r>
            </a:p>
          </p:txBody>
        </p:sp>
        <p:sp>
          <p:nvSpPr>
            <p:cNvPr id="47112" name="Text Box 9"/>
            <p:cNvSpPr txBox="1"/>
            <p:nvPr/>
          </p:nvSpPr>
          <p:spPr>
            <a:xfrm>
              <a:off x="3905" y="1325"/>
              <a:ext cx="585" cy="288"/>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电源</a:t>
              </a:r>
            </a:p>
          </p:txBody>
        </p:sp>
        <p:grpSp>
          <p:nvGrpSpPr>
            <p:cNvPr id="47113" name="Group 10"/>
            <p:cNvGrpSpPr/>
            <p:nvPr/>
          </p:nvGrpSpPr>
          <p:grpSpPr>
            <a:xfrm>
              <a:off x="0" y="36"/>
              <a:ext cx="5026" cy="1912"/>
              <a:chOff x="0" y="36"/>
              <a:chExt cx="6300" cy="1912"/>
            </a:xfrm>
          </p:grpSpPr>
          <p:sp>
            <p:nvSpPr>
              <p:cNvPr id="47114" name="Oval 11"/>
              <p:cNvSpPr/>
              <p:nvPr/>
            </p:nvSpPr>
            <p:spPr>
              <a:xfrm>
                <a:off x="330" y="751"/>
                <a:ext cx="639" cy="558"/>
              </a:xfrm>
              <a:prstGeom prst="ellipse">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15" name="Oval 12"/>
              <p:cNvSpPr/>
              <p:nvPr/>
            </p:nvSpPr>
            <p:spPr>
              <a:xfrm>
                <a:off x="393" y="806"/>
                <a:ext cx="521" cy="448"/>
              </a:xfrm>
              <a:prstGeom prst="ellipse">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16" name="Line 13"/>
              <p:cNvSpPr/>
              <p:nvPr/>
            </p:nvSpPr>
            <p:spPr>
              <a:xfrm flipH="1">
                <a:off x="467" y="1236"/>
                <a:ext cx="9" cy="182"/>
              </a:xfrm>
              <a:prstGeom prst="line">
                <a:avLst/>
              </a:prstGeom>
              <a:ln w="9525" cap="flat" cmpd="sng">
                <a:solidFill>
                  <a:schemeClr val="tx1"/>
                </a:solidFill>
                <a:prstDash val="solid"/>
                <a:round/>
                <a:headEnd type="none" w="med" len="med"/>
                <a:tailEnd type="none" w="med" len="med"/>
              </a:ln>
            </p:spPr>
          </p:sp>
          <p:sp>
            <p:nvSpPr>
              <p:cNvPr id="47117" name="Line 14"/>
              <p:cNvSpPr/>
              <p:nvPr/>
            </p:nvSpPr>
            <p:spPr>
              <a:xfrm>
                <a:off x="860" y="1226"/>
                <a:ext cx="9" cy="192"/>
              </a:xfrm>
              <a:prstGeom prst="line">
                <a:avLst/>
              </a:prstGeom>
              <a:ln w="9525" cap="flat" cmpd="sng">
                <a:solidFill>
                  <a:schemeClr val="tx1"/>
                </a:solidFill>
                <a:prstDash val="solid"/>
                <a:round/>
                <a:headEnd type="none" w="med" len="med"/>
                <a:tailEnd type="none" w="med" len="med"/>
              </a:ln>
            </p:spPr>
          </p:sp>
          <p:sp>
            <p:nvSpPr>
              <p:cNvPr id="47118" name="Rectangle 15"/>
              <p:cNvSpPr/>
              <p:nvPr/>
            </p:nvSpPr>
            <p:spPr>
              <a:xfrm>
                <a:off x="375" y="1409"/>
                <a:ext cx="595" cy="14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19" name="Rectangle 16"/>
              <p:cNvSpPr/>
              <p:nvPr/>
            </p:nvSpPr>
            <p:spPr>
              <a:xfrm>
                <a:off x="383" y="1555"/>
                <a:ext cx="595" cy="14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20" name="Rectangle 17"/>
              <p:cNvSpPr/>
              <p:nvPr/>
            </p:nvSpPr>
            <p:spPr>
              <a:xfrm>
                <a:off x="382" y="1700"/>
                <a:ext cx="595" cy="146"/>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21" name="Line 18"/>
              <p:cNvSpPr/>
              <p:nvPr/>
            </p:nvSpPr>
            <p:spPr>
              <a:xfrm flipV="1">
                <a:off x="375" y="723"/>
                <a:ext cx="0" cy="156"/>
              </a:xfrm>
              <a:prstGeom prst="line">
                <a:avLst/>
              </a:prstGeom>
              <a:ln w="9525" cap="flat" cmpd="sng">
                <a:solidFill>
                  <a:schemeClr val="tx1"/>
                </a:solidFill>
                <a:prstDash val="solid"/>
                <a:round/>
                <a:headEnd type="none" w="med" len="med"/>
                <a:tailEnd type="none" w="med" len="med"/>
              </a:ln>
            </p:spPr>
          </p:sp>
          <p:sp>
            <p:nvSpPr>
              <p:cNvPr id="47122" name="Line 19"/>
              <p:cNvSpPr/>
              <p:nvPr/>
            </p:nvSpPr>
            <p:spPr>
              <a:xfrm>
                <a:off x="366" y="723"/>
                <a:ext cx="742" cy="1"/>
              </a:xfrm>
              <a:prstGeom prst="line">
                <a:avLst/>
              </a:prstGeom>
              <a:ln w="9525" cap="flat" cmpd="sng">
                <a:solidFill>
                  <a:schemeClr val="tx1"/>
                </a:solidFill>
                <a:prstDash val="solid"/>
                <a:round/>
                <a:headEnd type="none" w="med" len="med"/>
                <a:tailEnd type="none" w="med" len="med"/>
              </a:ln>
            </p:spPr>
          </p:sp>
          <p:sp>
            <p:nvSpPr>
              <p:cNvPr id="47123" name="Rectangle 20"/>
              <p:cNvSpPr/>
              <p:nvPr/>
            </p:nvSpPr>
            <p:spPr>
              <a:xfrm>
                <a:off x="972" y="724"/>
                <a:ext cx="137" cy="575"/>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24" name="Line 21"/>
              <p:cNvSpPr/>
              <p:nvPr/>
            </p:nvSpPr>
            <p:spPr>
              <a:xfrm>
                <a:off x="970" y="861"/>
                <a:ext cx="137" cy="0"/>
              </a:xfrm>
              <a:prstGeom prst="line">
                <a:avLst/>
              </a:prstGeom>
              <a:ln w="9525" cap="flat" cmpd="sng">
                <a:solidFill>
                  <a:schemeClr val="tx1"/>
                </a:solidFill>
                <a:prstDash val="solid"/>
                <a:round/>
                <a:headEnd type="none" w="med" len="med"/>
                <a:tailEnd type="none" w="med" len="med"/>
              </a:ln>
            </p:spPr>
          </p:sp>
          <p:sp>
            <p:nvSpPr>
              <p:cNvPr id="47125" name="Line 22"/>
              <p:cNvSpPr/>
              <p:nvPr/>
            </p:nvSpPr>
            <p:spPr>
              <a:xfrm>
                <a:off x="970" y="1135"/>
                <a:ext cx="128" cy="0"/>
              </a:xfrm>
              <a:prstGeom prst="line">
                <a:avLst/>
              </a:prstGeom>
              <a:ln w="9525" cap="flat" cmpd="sng">
                <a:solidFill>
                  <a:schemeClr val="tx1"/>
                </a:solidFill>
                <a:prstDash val="solid"/>
                <a:round/>
                <a:headEnd type="none" w="med" len="med"/>
                <a:tailEnd type="none" w="med" len="med"/>
              </a:ln>
            </p:spPr>
          </p:sp>
          <p:sp>
            <p:nvSpPr>
              <p:cNvPr id="47126" name="Rectangle 23"/>
              <p:cNvSpPr/>
              <p:nvPr/>
            </p:nvSpPr>
            <p:spPr>
              <a:xfrm>
                <a:off x="2534" y="714"/>
                <a:ext cx="457" cy="119"/>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27" name="Rectangle 24"/>
              <p:cNvSpPr/>
              <p:nvPr/>
            </p:nvSpPr>
            <p:spPr>
              <a:xfrm>
                <a:off x="3859" y="649"/>
                <a:ext cx="685" cy="108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28" name="Line 25"/>
              <p:cNvSpPr/>
              <p:nvPr/>
            </p:nvSpPr>
            <p:spPr>
              <a:xfrm>
                <a:off x="2999" y="778"/>
                <a:ext cx="842" cy="0"/>
              </a:xfrm>
              <a:prstGeom prst="line">
                <a:avLst/>
              </a:prstGeom>
              <a:ln w="9525" cap="flat" cmpd="sng">
                <a:solidFill>
                  <a:schemeClr val="tx1"/>
                </a:solidFill>
                <a:prstDash val="solid"/>
                <a:round/>
                <a:headEnd type="none" w="med" len="med"/>
                <a:tailEnd type="none" w="med" len="med"/>
              </a:ln>
            </p:spPr>
          </p:sp>
          <p:sp>
            <p:nvSpPr>
              <p:cNvPr id="47129" name="Line 26"/>
              <p:cNvSpPr/>
              <p:nvPr/>
            </p:nvSpPr>
            <p:spPr>
              <a:xfrm>
                <a:off x="3063" y="925"/>
                <a:ext cx="211" cy="0"/>
              </a:xfrm>
              <a:prstGeom prst="line">
                <a:avLst/>
              </a:prstGeom>
              <a:ln w="9525" cap="flat" cmpd="sng">
                <a:solidFill>
                  <a:schemeClr val="tx1"/>
                </a:solidFill>
                <a:prstDash val="solid"/>
                <a:round/>
                <a:headEnd type="none" w="med" len="med"/>
                <a:tailEnd type="none" w="med" len="med"/>
              </a:ln>
            </p:spPr>
          </p:sp>
          <p:sp>
            <p:nvSpPr>
              <p:cNvPr id="47130" name="Line 27"/>
              <p:cNvSpPr/>
              <p:nvPr/>
            </p:nvSpPr>
            <p:spPr>
              <a:xfrm>
                <a:off x="3063" y="1108"/>
                <a:ext cx="211" cy="0"/>
              </a:xfrm>
              <a:prstGeom prst="line">
                <a:avLst/>
              </a:prstGeom>
              <a:ln w="9525" cap="flat" cmpd="sng">
                <a:solidFill>
                  <a:schemeClr val="tx1"/>
                </a:solidFill>
                <a:prstDash val="solid"/>
                <a:round/>
                <a:headEnd type="none" w="med" len="med"/>
                <a:tailEnd type="none" w="med" len="med"/>
              </a:ln>
            </p:spPr>
          </p:sp>
          <p:sp>
            <p:nvSpPr>
              <p:cNvPr id="47131" name="Line 28"/>
              <p:cNvSpPr/>
              <p:nvPr/>
            </p:nvSpPr>
            <p:spPr>
              <a:xfrm flipH="1">
                <a:off x="3064" y="934"/>
                <a:ext cx="100" cy="163"/>
              </a:xfrm>
              <a:prstGeom prst="line">
                <a:avLst/>
              </a:prstGeom>
              <a:ln w="9525" cap="flat" cmpd="sng">
                <a:solidFill>
                  <a:schemeClr val="tx1"/>
                </a:solidFill>
                <a:prstDash val="solid"/>
                <a:round/>
                <a:headEnd type="none" w="med" len="med"/>
                <a:tailEnd type="none" w="med" len="med"/>
              </a:ln>
            </p:spPr>
          </p:sp>
          <p:sp>
            <p:nvSpPr>
              <p:cNvPr id="47132" name="Line 29"/>
              <p:cNvSpPr/>
              <p:nvPr/>
            </p:nvSpPr>
            <p:spPr>
              <a:xfrm>
                <a:off x="3173" y="931"/>
                <a:ext cx="100" cy="165"/>
              </a:xfrm>
              <a:prstGeom prst="line">
                <a:avLst/>
              </a:prstGeom>
              <a:ln w="9525" cap="flat" cmpd="sng">
                <a:solidFill>
                  <a:schemeClr val="tx1"/>
                </a:solidFill>
                <a:prstDash val="solid"/>
                <a:round/>
                <a:headEnd type="none" w="med" len="med"/>
                <a:tailEnd type="none" w="med" len="med"/>
              </a:ln>
            </p:spPr>
          </p:sp>
          <p:sp>
            <p:nvSpPr>
              <p:cNvPr id="47133" name="Line 30"/>
              <p:cNvSpPr/>
              <p:nvPr/>
            </p:nvSpPr>
            <p:spPr>
              <a:xfrm>
                <a:off x="3164" y="778"/>
                <a:ext cx="9" cy="695"/>
              </a:xfrm>
              <a:prstGeom prst="line">
                <a:avLst/>
              </a:prstGeom>
              <a:ln w="9525" cap="flat" cmpd="sng">
                <a:solidFill>
                  <a:schemeClr val="tx1"/>
                </a:solidFill>
                <a:prstDash val="solid"/>
                <a:round/>
                <a:headEnd type="none" w="med" len="med"/>
                <a:tailEnd type="none" w="med" len="med"/>
              </a:ln>
            </p:spPr>
          </p:sp>
          <p:sp>
            <p:nvSpPr>
              <p:cNvPr id="47134" name="Line 31"/>
              <p:cNvSpPr/>
              <p:nvPr/>
            </p:nvSpPr>
            <p:spPr>
              <a:xfrm>
                <a:off x="3410" y="925"/>
                <a:ext cx="211" cy="0"/>
              </a:xfrm>
              <a:prstGeom prst="line">
                <a:avLst/>
              </a:prstGeom>
              <a:ln w="9525" cap="flat" cmpd="sng">
                <a:solidFill>
                  <a:schemeClr val="tx1"/>
                </a:solidFill>
                <a:prstDash val="solid"/>
                <a:round/>
                <a:headEnd type="none" w="med" len="med"/>
                <a:tailEnd type="none" w="med" len="med"/>
              </a:ln>
            </p:spPr>
          </p:sp>
          <p:sp>
            <p:nvSpPr>
              <p:cNvPr id="47135" name="Line 32"/>
              <p:cNvSpPr/>
              <p:nvPr/>
            </p:nvSpPr>
            <p:spPr>
              <a:xfrm>
                <a:off x="3410" y="1108"/>
                <a:ext cx="211" cy="0"/>
              </a:xfrm>
              <a:prstGeom prst="line">
                <a:avLst/>
              </a:prstGeom>
              <a:ln w="9525" cap="flat" cmpd="sng">
                <a:solidFill>
                  <a:schemeClr val="tx1"/>
                </a:solidFill>
                <a:prstDash val="solid"/>
                <a:round/>
                <a:headEnd type="none" w="med" len="med"/>
                <a:tailEnd type="none" w="med" len="med"/>
              </a:ln>
            </p:spPr>
          </p:sp>
          <p:sp>
            <p:nvSpPr>
              <p:cNvPr id="47136" name="Line 33"/>
              <p:cNvSpPr/>
              <p:nvPr/>
            </p:nvSpPr>
            <p:spPr>
              <a:xfrm flipH="1">
                <a:off x="3411" y="934"/>
                <a:ext cx="100" cy="163"/>
              </a:xfrm>
              <a:prstGeom prst="line">
                <a:avLst/>
              </a:prstGeom>
              <a:ln w="9525" cap="flat" cmpd="sng">
                <a:solidFill>
                  <a:schemeClr val="tx1"/>
                </a:solidFill>
                <a:prstDash val="solid"/>
                <a:round/>
                <a:headEnd type="none" w="med" len="med"/>
                <a:tailEnd type="none" w="med" len="med"/>
              </a:ln>
            </p:spPr>
          </p:sp>
          <p:sp>
            <p:nvSpPr>
              <p:cNvPr id="47137" name="Line 34"/>
              <p:cNvSpPr/>
              <p:nvPr/>
            </p:nvSpPr>
            <p:spPr>
              <a:xfrm>
                <a:off x="3520" y="931"/>
                <a:ext cx="100" cy="165"/>
              </a:xfrm>
              <a:prstGeom prst="line">
                <a:avLst/>
              </a:prstGeom>
              <a:ln w="9525" cap="flat" cmpd="sng">
                <a:solidFill>
                  <a:schemeClr val="tx1"/>
                </a:solidFill>
                <a:prstDash val="solid"/>
                <a:round/>
                <a:headEnd type="none" w="med" len="med"/>
                <a:tailEnd type="none" w="med" len="med"/>
              </a:ln>
            </p:spPr>
          </p:sp>
          <p:sp>
            <p:nvSpPr>
              <p:cNvPr id="47138" name="Line 35"/>
              <p:cNvSpPr/>
              <p:nvPr/>
            </p:nvSpPr>
            <p:spPr>
              <a:xfrm flipH="1">
                <a:off x="3493" y="778"/>
                <a:ext cx="18" cy="677"/>
              </a:xfrm>
              <a:prstGeom prst="line">
                <a:avLst/>
              </a:prstGeom>
              <a:ln w="9525" cap="flat" cmpd="sng">
                <a:solidFill>
                  <a:schemeClr val="tx1"/>
                </a:solidFill>
                <a:prstDash val="solid"/>
                <a:round/>
                <a:headEnd type="none" w="med" len="med"/>
                <a:tailEnd type="none" w="med" len="med"/>
              </a:ln>
            </p:spPr>
          </p:sp>
          <p:sp>
            <p:nvSpPr>
              <p:cNvPr id="47139" name="Line 36"/>
              <p:cNvSpPr/>
              <p:nvPr/>
            </p:nvSpPr>
            <p:spPr>
              <a:xfrm>
                <a:off x="2724" y="1208"/>
                <a:ext cx="0" cy="238"/>
              </a:xfrm>
              <a:prstGeom prst="line">
                <a:avLst/>
              </a:prstGeom>
              <a:ln w="9525" cap="flat" cmpd="sng">
                <a:solidFill>
                  <a:schemeClr val="tx1"/>
                </a:solidFill>
                <a:prstDash val="solid"/>
                <a:round/>
                <a:headEnd type="none" w="med" len="med"/>
                <a:tailEnd type="none" w="med" len="med"/>
              </a:ln>
            </p:spPr>
          </p:sp>
          <p:sp>
            <p:nvSpPr>
              <p:cNvPr id="47140" name="Line 37"/>
              <p:cNvSpPr/>
              <p:nvPr/>
            </p:nvSpPr>
            <p:spPr>
              <a:xfrm>
                <a:off x="2725" y="1455"/>
                <a:ext cx="1134" cy="0"/>
              </a:xfrm>
              <a:prstGeom prst="line">
                <a:avLst/>
              </a:prstGeom>
              <a:ln w="9525" cap="flat" cmpd="sng">
                <a:solidFill>
                  <a:schemeClr val="tx1"/>
                </a:solidFill>
                <a:prstDash val="solid"/>
                <a:round/>
                <a:headEnd type="none" w="med" len="med"/>
                <a:tailEnd type="none" w="med" len="med"/>
              </a:ln>
            </p:spPr>
          </p:sp>
          <p:sp>
            <p:nvSpPr>
              <p:cNvPr id="47141" name="Line 38"/>
              <p:cNvSpPr/>
              <p:nvPr/>
            </p:nvSpPr>
            <p:spPr>
              <a:xfrm flipH="1">
                <a:off x="3859" y="669"/>
                <a:ext cx="631" cy="1060"/>
              </a:xfrm>
              <a:prstGeom prst="line">
                <a:avLst/>
              </a:prstGeom>
              <a:ln w="9525" cap="flat" cmpd="sng">
                <a:solidFill>
                  <a:schemeClr val="tx1"/>
                </a:solidFill>
                <a:prstDash val="solid"/>
                <a:round/>
                <a:headEnd type="none" w="med" len="med"/>
                <a:tailEnd type="none" w="med" len="med"/>
              </a:ln>
            </p:spPr>
          </p:sp>
          <p:sp>
            <p:nvSpPr>
              <p:cNvPr id="47142" name="Line 39"/>
              <p:cNvSpPr/>
              <p:nvPr/>
            </p:nvSpPr>
            <p:spPr>
              <a:xfrm flipH="1">
                <a:off x="3896" y="677"/>
                <a:ext cx="631" cy="1060"/>
              </a:xfrm>
              <a:prstGeom prst="line">
                <a:avLst/>
              </a:prstGeom>
              <a:ln w="9525" cap="flat" cmpd="sng">
                <a:solidFill>
                  <a:schemeClr val="tx1"/>
                </a:solidFill>
                <a:prstDash val="solid"/>
                <a:round/>
                <a:headEnd type="none" w="med" len="med"/>
                <a:tailEnd type="none" w="med" len="med"/>
              </a:ln>
            </p:spPr>
          </p:sp>
          <p:sp>
            <p:nvSpPr>
              <p:cNvPr id="47143" name="Line 40"/>
              <p:cNvSpPr/>
              <p:nvPr/>
            </p:nvSpPr>
            <p:spPr>
              <a:xfrm>
                <a:off x="3859" y="714"/>
                <a:ext cx="311" cy="457"/>
              </a:xfrm>
              <a:prstGeom prst="line">
                <a:avLst/>
              </a:prstGeom>
              <a:ln w="9525" cap="flat" cmpd="sng">
                <a:solidFill>
                  <a:schemeClr val="tx1"/>
                </a:solidFill>
                <a:prstDash val="solid"/>
                <a:round/>
                <a:headEnd type="none" w="med" len="med"/>
                <a:tailEnd type="none" w="med" len="med"/>
              </a:ln>
            </p:spPr>
          </p:sp>
          <p:sp>
            <p:nvSpPr>
              <p:cNvPr id="47144" name="Line 41"/>
              <p:cNvSpPr/>
              <p:nvPr/>
            </p:nvSpPr>
            <p:spPr>
              <a:xfrm>
                <a:off x="3868" y="659"/>
                <a:ext cx="329" cy="485"/>
              </a:xfrm>
              <a:prstGeom prst="line">
                <a:avLst/>
              </a:prstGeom>
              <a:ln w="9525" cap="flat" cmpd="sng">
                <a:solidFill>
                  <a:schemeClr val="tx1"/>
                </a:solidFill>
                <a:prstDash val="solid"/>
                <a:round/>
                <a:headEnd type="none" w="med" len="med"/>
                <a:tailEnd type="none" w="med" len="med"/>
              </a:ln>
            </p:spPr>
          </p:sp>
          <p:sp>
            <p:nvSpPr>
              <p:cNvPr id="47145" name="Line 42"/>
              <p:cNvSpPr/>
              <p:nvPr/>
            </p:nvSpPr>
            <p:spPr>
              <a:xfrm flipH="1">
                <a:off x="2195" y="778"/>
                <a:ext cx="329" cy="0"/>
              </a:xfrm>
              <a:prstGeom prst="line">
                <a:avLst/>
              </a:prstGeom>
              <a:ln w="9525" cap="flat" cmpd="sng">
                <a:solidFill>
                  <a:schemeClr val="tx1"/>
                </a:solidFill>
                <a:prstDash val="solid"/>
                <a:round/>
                <a:headEnd type="none" w="med" len="med"/>
                <a:tailEnd type="oval" w="med" len="med"/>
              </a:ln>
            </p:spPr>
          </p:sp>
          <p:sp>
            <p:nvSpPr>
              <p:cNvPr id="47146" name="Line 43"/>
              <p:cNvSpPr/>
              <p:nvPr/>
            </p:nvSpPr>
            <p:spPr>
              <a:xfrm flipH="1">
                <a:off x="2185" y="1207"/>
                <a:ext cx="548" cy="0"/>
              </a:xfrm>
              <a:prstGeom prst="line">
                <a:avLst/>
              </a:prstGeom>
              <a:ln w="9525" cap="flat" cmpd="sng">
                <a:solidFill>
                  <a:schemeClr val="tx1"/>
                </a:solidFill>
                <a:prstDash val="solid"/>
                <a:round/>
                <a:headEnd type="none" w="med" len="med"/>
                <a:tailEnd type="oval" w="med" len="med"/>
              </a:ln>
            </p:spPr>
          </p:sp>
          <p:sp>
            <p:nvSpPr>
              <p:cNvPr id="47147" name="Rectangle 44"/>
              <p:cNvSpPr/>
              <p:nvPr/>
            </p:nvSpPr>
            <p:spPr>
              <a:xfrm>
                <a:off x="2341" y="394"/>
                <a:ext cx="2771" cy="1545"/>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48" name="Rectangle 45"/>
              <p:cNvSpPr/>
              <p:nvPr/>
            </p:nvSpPr>
            <p:spPr>
              <a:xfrm>
                <a:off x="0" y="403"/>
                <a:ext cx="1482" cy="1545"/>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7149" name="Line 46"/>
              <p:cNvSpPr/>
              <p:nvPr/>
            </p:nvSpPr>
            <p:spPr>
              <a:xfrm>
                <a:off x="4545" y="759"/>
                <a:ext cx="256" cy="0"/>
              </a:xfrm>
              <a:prstGeom prst="line">
                <a:avLst/>
              </a:prstGeom>
              <a:ln w="9525" cap="flat" cmpd="sng">
                <a:solidFill>
                  <a:schemeClr val="tx1"/>
                </a:solidFill>
                <a:prstDash val="solid"/>
                <a:round/>
                <a:headEnd type="none" w="med" len="med"/>
                <a:tailEnd type="oval" w="med" len="med"/>
              </a:ln>
            </p:spPr>
          </p:sp>
          <p:sp>
            <p:nvSpPr>
              <p:cNvPr id="47150" name="Line 47"/>
              <p:cNvSpPr/>
              <p:nvPr/>
            </p:nvSpPr>
            <p:spPr>
              <a:xfrm>
                <a:off x="4535" y="998"/>
                <a:ext cx="256" cy="0"/>
              </a:xfrm>
              <a:prstGeom prst="line">
                <a:avLst/>
              </a:prstGeom>
              <a:ln w="9525" cap="flat" cmpd="sng">
                <a:solidFill>
                  <a:schemeClr val="tx1"/>
                </a:solidFill>
                <a:prstDash val="solid"/>
                <a:round/>
                <a:headEnd type="none" w="med" len="med"/>
                <a:tailEnd type="oval" w="med" len="med"/>
              </a:ln>
            </p:spPr>
          </p:sp>
          <p:sp>
            <p:nvSpPr>
              <p:cNvPr id="47151" name="Line 48"/>
              <p:cNvSpPr/>
              <p:nvPr/>
            </p:nvSpPr>
            <p:spPr>
              <a:xfrm>
                <a:off x="4535" y="1280"/>
                <a:ext cx="256" cy="0"/>
              </a:xfrm>
              <a:prstGeom prst="line">
                <a:avLst/>
              </a:prstGeom>
              <a:ln w="9525" cap="flat" cmpd="sng">
                <a:solidFill>
                  <a:srgbClr val="FF0000"/>
                </a:solidFill>
                <a:prstDash val="solid"/>
                <a:round/>
                <a:headEnd type="none" w="med" len="med"/>
                <a:tailEnd type="oval" w="med" len="med"/>
              </a:ln>
            </p:spPr>
          </p:sp>
          <p:sp>
            <p:nvSpPr>
              <p:cNvPr id="47152" name="Line 49"/>
              <p:cNvSpPr/>
              <p:nvPr/>
            </p:nvSpPr>
            <p:spPr>
              <a:xfrm>
                <a:off x="4544" y="1563"/>
                <a:ext cx="256" cy="0"/>
              </a:xfrm>
              <a:prstGeom prst="line">
                <a:avLst/>
              </a:prstGeom>
              <a:ln w="9525" cap="flat" cmpd="sng">
                <a:solidFill>
                  <a:srgbClr val="FF0000"/>
                </a:solidFill>
                <a:prstDash val="solid"/>
                <a:round/>
                <a:headEnd type="none" w="med" len="med"/>
                <a:tailEnd type="oval" w="med" len="med"/>
              </a:ln>
            </p:spPr>
          </p:sp>
          <p:sp>
            <p:nvSpPr>
              <p:cNvPr id="47153" name="Line 50"/>
              <p:cNvSpPr/>
              <p:nvPr/>
            </p:nvSpPr>
            <p:spPr>
              <a:xfrm>
                <a:off x="1098" y="769"/>
                <a:ext cx="1097" cy="0"/>
              </a:xfrm>
              <a:prstGeom prst="line">
                <a:avLst/>
              </a:prstGeom>
              <a:ln w="9525" cap="flat" cmpd="sng">
                <a:solidFill>
                  <a:schemeClr val="tx1"/>
                </a:solidFill>
                <a:prstDash val="solid"/>
                <a:round/>
                <a:headEnd type="none" w="med" len="med"/>
                <a:tailEnd type="none" w="med" len="med"/>
              </a:ln>
            </p:spPr>
          </p:sp>
          <p:sp>
            <p:nvSpPr>
              <p:cNvPr id="47154" name="Line 51"/>
              <p:cNvSpPr/>
              <p:nvPr/>
            </p:nvSpPr>
            <p:spPr>
              <a:xfrm>
                <a:off x="1116" y="1207"/>
                <a:ext cx="1097" cy="0"/>
              </a:xfrm>
              <a:prstGeom prst="line">
                <a:avLst/>
              </a:prstGeom>
              <a:ln w="9525" cap="flat" cmpd="sng">
                <a:solidFill>
                  <a:schemeClr val="tx1"/>
                </a:solidFill>
                <a:prstDash val="solid"/>
                <a:round/>
                <a:headEnd type="none" w="med" len="med"/>
                <a:tailEnd type="none" w="med" len="med"/>
              </a:ln>
            </p:spPr>
          </p:sp>
          <p:sp>
            <p:nvSpPr>
              <p:cNvPr id="47155" name="Text Box 52"/>
              <p:cNvSpPr txBox="1"/>
              <p:nvPr/>
            </p:nvSpPr>
            <p:spPr>
              <a:xfrm>
                <a:off x="5376" y="85"/>
                <a:ext cx="924" cy="288"/>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安全侧</a:t>
                </a:r>
              </a:p>
            </p:txBody>
          </p:sp>
          <p:sp>
            <p:nvSpPr>
              <p:cNvPr id="47156" name="Text Box 53"/>
              <p:cNvSpPr txBox="1"/>
              <p:nvPr/>
            </p:nvSpPr>
            <p:spPr>
              <a:xfrm>
                <a:off x="202" y="36"/>
                <a:ext cx="924" cy="288"/>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危险侧</a:t>
                </a:r>
              </a:p>
            </p:txBody>
          </p:sp>
          <p:sp>
            <p:nvSpPr>
              <p:cNvPr id="47157" name="Text Box 54"/>
              <p:cNvSpPr txBox="1"/>
              <p:nvPr/>
            </p:nvSpPr>
            <p:spPr>
              <a:xfrm>
                <a:off x="330" y="403"/>
                <a:ext cx="924" cy="288"/>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变送器</a:t>
                </a:r>
              </a:p>
            </p:txBody>
          </p:sp>
          <p:sp>
            <p:nvSpPr>
              <p:cNvPr id="47158" name="Line 55"/>
              <p:cNvSpPr/>
              <p:nvPr/>
            </p:nvSpPr>
            <p:spPr>
              <a:xfrm flipH="1">
                <a:off x="1665" y="614"/>
                <a:ext cx="402" cy="0"/>
              </a:xfrm>
              <a:prstGeom prst="line">
                <a:avLst/>
              </a:prstGeom>
              <a:ln w="9525" cap="flat" cmpd="sng">
                <a:solidFill>
                  <a:schemeClr val="tx1"/>
                </a:solidFill>
                <a:prstDash val="solid"/>
                <a:round/>
                <a:headEnd type="none" w="med" len="med"/>
                <a:tailEnd type="triangle" w="med" len="med"/>
              </a:ln>
            </p:spPr>
          </p:sp>
          <p:sp>
            <p:nvSpPr>
              <p:cNvPr id="47159" name="Line 56"/>
              <p:cNvSpPr/>
              <p:nvPr/>
            </p:nvSpPr>
            <p:spPr>
              <a:xfrm>
                <a:off x="1610" y="1318"/>
                <a:ext cx="439" cy="0"/>
              </a:xfrm>
              <a:prstGeom prst="line">
                <a:avLst/>
              </a:prstGeom>
              <a:ln w="9525" cap="flat" cmpd="sng">
                <a:solidFill>
                  <a:schemeClr val="tx1"/>
                </a:solidFill>
                <a:prstDash val="solid"/>
                <a:round/>
                <a:headEnd type="none" w="med" len="med"/>
                <a:tailEnd type="triangle" w="med" len="med"/>
              </a:ln>
            </p:spPr>
          </p:sp>
        </p:grpSp>
        <p:sp>
          <p:nvSpPr>
            <p:cNvPr id="47160" name="Rectangle 57"/>
            <p:cNvSpPr/>
            <p:nvPr/>
          </p:nvSpPr>
          <p:spPr>
            <a:xfrm>
              <a:off x="4416" y="494"/>
              <a:ext cx="485" cy="1034"/>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调</a:t>
              </a:r>
            </a:p>
            <a:p>
              <a:pPr algn="ctr"/>
              <a:r>
                <a:rPr lang="zh-CN" altLang="en-US" sz="2400" dirty="0">
                  <a:latin typeface="Arial" panose="020B0604020202020204" pitchFamily="34" charset="0"/>
                  <a:ea typeface="宋体" panose="02010600030101010101" pitchFamily="2" charset="-122"/>
                </a:rPr>
                <a:t>节</a:t>
              </a:r>
            </a:p>
            <a:p>
              <a:pPr algn="ctr"/>
              <a:r>
                <a:rPr lang="zh-CN" altLang="en-US" sz="2400" dirty="0">
                  <a:latin typeface="Arial" panose="020B0604020202020204" pitchFamily="34" charset="0"/>
                  <a:ea typeface="宋体" panose="02010600030101010101" pitchFamily="2" charset="-122"/>
                </a:rPr>
                <a:t>器</a:t>
              </a:r>
            </a:p>
          </p:txBody>
        </p:sp>
        <p:sp>
          <p:nvSpPr>
            <p:cNvPr id="47161" name="Line 58"/>
            <p:cNvSpPr/>
            <p:nvPr/>
          </p:nvSpPr>
          <p:spPr>
            <a:xfrm>
              <a:off x="3841" y="760"/>
              <a:ext cx="548" cy="0"/>
            </a:xfrm>
            <a:prstGeom prst="line">
              <a:avLst/>
            </a:prstGeom>
            <a:ln w="9525" cap="flat" cmpd="sng">
              <a:solidFill>
                <a:schemeClr val="tx1"/>
              </a:solidFill>
              <a:prstDash val="solid"/>
              <a:round/>
              <a:headEnd type="none" w="med" len="med"/>
              <a:tailEnd type="none" w="med" len="med"/>
            </a:ln>
          </p:spPr>
        </p:sp>
        <p:sp>
          <p:nvSpPr>
            <p:cNvPr id="47162" name="Line 59"/>
            <p:cNvSpPr/>
            <p:nvPr/>
          </p:nvSpPr>
          <p:spPr>
            <a:xfrm>
              <a:off x="3813" y="1006"/>
              <a:ext cx="585" cy="0"/>
            </a:xfrm>
            <a:prstGeom prst="line">
              <a:avLst/>
            </a:prstGeom>
            <a:ln w="9525" cap="flat" cmpd="sng">
              <a:solidFill>
                <a:schemeClr val="tx1"/>
              </a:solidFill>
              <a:prstDash val="solid"/>
              <a:round/>
              <a:headEnd type="none" w="med" len="med"/>
              <a:tailEnd type="none" w="med" len="med"/>
            </a:ln>
          </p:spPr>
        </p:sp>
      </p:grpSp>
      <p:pic>
        <p:nvPicPr>
          <p:cNvPr id="47163" name="Picture 2" descr="ProductMgmtResourceServlet"/>
          <p:cNvPicPr>
            <a:picLocks noChangeAspect="1"/>
          </p:cNvPicPr>
          <p:nvPr/>
        </p:nvPicPr>
        <p:blipFill>
          <a:blip r:embed="rId2"/>
          <a:stretch>
            <a:fillRect/>
          </a:stretch>
        </p:blipFill>
        <p:spPr>
          <a:xfrm>
            <a:off x="7029450" y="571500"/>
            <a:ext cx="1946275" cy="1738313"/>
          </a:xfrm>
          <a:prstGeom prst="rect">
            <a:avLst/>
          </a:prstGeom>
          <a:noFill/>
          <a:ln w="9525">
            <a:noFill/>
          </a:ln>
        </p:spPr>
      </p:pic>
      <p:sp>
        <p:nvSpPr>
          <p:cNvPr id="47164" name="Text Box 53"/>
          <p:cNvSpPr txBox="1"/>
          <p:nvPr/>
        </p:nvSpPr>
        <p:spPr>
          <a:xfrm>
            <a:off x="4137025" y="2309813"/>
            <a:ext cx="1171575" cy="460375"/>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安全栅</a:t>
            </a:r>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4813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8131"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48132" name="Text Box 5"/>
          <p:cNvSpPr txBox="1"/>
          <p:nvPr/>
        </p:nvSpPr>
        <p:spPr>
          <a:xfrm>
            <a:off x="1870075" y="6054725"/>
            <a:ext cx="583565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检测端隔离式安全栅构成框图</a:t>
            </a:r>
          </a:p>
        </p:txBody>
      </p:sp>
      <p:grpSp>
        <p:nvGrpSpPr>
          <p:cNvPr id="48133" name="Group 6"/>
          <p:cNvGrpSpPr/>
          <p:nvPr/>
        </p:nvGrpSpPr>
        <p:grpSpPr>
          <a:xfrm>
            <a:off x="-98425" y="1473200"/>
            <a:ext cx="8805863" cy="4364038"/>
            <a:chOff x="0" y="0"/>
            <a:chExt cx="5549" cy="2749"/>
          </a:xfrm>
        </p:grpSpPr>
        <p:sp>
          <p:nvSpPr>
            <p:cNvPr id="48134" name="Rectangle 7"/>
            <p:cNvSpPr/>
            <p:nvPr/>
          </p:nvSpPr>
          <p:spPr>
            <a:xfrm>
              <a:off x="1976" y="349"/>
              <a:ext cx="928" cy="336"/>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整流滤波</a:t>
              </a:r>
            </a:p>
          </p:txBody>
        </p:sp>
        <p:sp>
          <p:nvSpPr>
            <p:cNvPr id="48135" name="Rectangle 8"/>
            <p:cNvSpPr/>
            <p:nvPr/>
          </p:nvSpPr>
          <p:spPr>
            <a:xfrm>
              <a:off x="3216" y="349"/>
              <a:ext cx="942" cy="336"/>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解调放大器</a:t>
              </a:r>
            </a:p>
          </p:txBody>
        </p:sp>
        <p:sp>
          <p:nvSpPr>
            <p:cNvPr id="48136" name="Rectangle 9"/>
            <p:cNvSpPr/>
            <p:nvPr/>
          </p:nvSpPr>
          <p:spPr>
            <a:xfrm>
              <a:off x="3216" y="1885"/>
              <a:ext cx="743" cy="336"/>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调制器</a:t>
              </a:r>
            </a:p>
          </p:txBody>
        </p:sp>
        <p:sp>
          <p:nvSpPr>
            <p:cNvPr id="48137" name="Rectangle 10"/>
            <p:cNvSpPr/>
            <p:nvPr/>
          </p:nvSpPr>
          <p:spPr>
            <a:xfrm>
              <a:off x="4263" y="1885"/>
              <a:ext cx="563" cy="624"/>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限压</a:t>
              </a:r>
            </a:p>
            <a:p>
              <a:pPr algn="ctr"/>
              <a:r>
                <a:rPr lang="zh-CN" altLang="en-US" sz="2400" dirty="0">
                  <a:latin typeface="Times New Roman" panose="02020603050405020304" pitchFamily="18" charset="0"/>
                  <a:ea typeface="宋体" panose="02010600030101010101" pitchFamily="2" charset="-122"/>
                </a:rPr>
                <a:t>限流</a:t>
              </a:r>
            </a:p>
          </p:txBody>
        </p:sp>
        <p:sp>
          <p:nvSpPr>
            <p:cNvPr id="48138" name="Rectangle 11"/>
            <p:cNvSpPr/>
            <p:nvPr/>
          </p:nvSpPr>
          <p:spPr>
            <a:xfrm>
              <a:off x="1976" y="2221"/>
              <a:ext cx="928" cy="336"/>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整流滤波</a:t>
              </a:r>
            </a:p>
          </p:txBody>
        </p:sp>
        <p:grpSp>
          <p:nvGrpSpPr>
            <p:cNvPr id="48139" name="Group 12"/>
            <p:cNvGrpSpPr/>
            <p:nvPr/>
          </p:nvGrpSpPr>
          <p:grpSpPr>
            <a:xfrm>
              <a:off x="637" y="685"/>
              <a:ext cx="843" cy="768"/>
              <a:chOff x="0" y="0"/>
              <a:chExt cx="816" cy="768"/>
            </a:xfrm>
          </p:grpSpPr>
          <p:sp>
            <p:nvSpPr>
              <p:cNvPr id="48140" name="Rectangle 13"/>
              <p:cNvSpPr/>
              <p:nvPr/>
            </p:nvSpPr>
            <p:spPr>
              <a:xfrm>
                <a:off x="0" y="0"/>
                <a:ext cx="816" cy="76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altLang="en-US" sz="2400" dirty="0">
                  <a:latin typeface="Times New Roman" panose="02020603050405020304" pitchFamily="18" charset="0"/>
                  <a:ea typeface="宋体" panose="02010600030101010101" pitchFamily="2" charset="-122"/>
                </a:endParaRPr>
              </a:p>
            </p:txBody>
          </p:sp>
          <p:sp>
            <p:nvSpPr>
              <p:cNvPr id="48141" name="未知"/>
              <p:cNvSpPr/>
              <p:nvPr/>
            </p:nvSpPr>
            <p:spPr>
              <a:xfrm>
                <a:off x="144" y="144"/>
                <a:ext cx="144" cy="49"/>
              </a:xfrm>
              <a:custGeom>
                <a:avLst/>
                <a:gdLst/>
                <a:ahLst/>
                <a:cxnLst>
                  <a:cxn ang="0">
                    <a:pos x="0" y="0"/>
                  </a:cxn>
                  <a:cxn ang="0">
                    <a:pos x="288" y="0"/>
                  </a:cxn>
                </a:cxnLst>
                <a:rect l="0" t="0" r="0" b="0"/>
                <a:pathLst>
                  <a:path w="288" h="1">
                    <a:moveTo>
                      <a:pt x="0" y="0"/>
                    </a:moveTo>
                    <a:cubicBezTo>
                      <a:pt x="132" y="0"/>
                      <a:pt x="264" y="0"/>
                      <a:pt x="288" y="0"/>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42" name="未知"/>
              <p:cNvSpPr/>
              <p:nvPr/>
            </p:nvSpPr>
            <p:spPr>
              <a:xfrm>
                <a:off x="288" y="144"/>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43" name="未知"/>
              <p:cNvSpPr/>
              <p:nvPr/>
            </p:nvSpPr>
            <p:spPr>
              <a:xfrm>
                <a:off x="288" y="240"/>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44" name="未知"/>
              <p:cNvSpPr/>
              <p:nvPr/>
            </p:nvSpPr>
            <p:spPr>
              <a:xfrm>
                <a:off x="288" y="336"/>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45" name="未知"/>
              <p:cNvSpPr/>
              <p:nvPr/>
            </p:nvSpPr>
            <p:spPr>
              <a:xfrm>
                <a:off x="288" y="432"/>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46" name="Line 19"/>
              <p:cNvSpPr/>
              <p:nvPr/>
            </p:nvSpPr>
            <p:spPr>
              <a:xfrm flipH="1">
                <a:off x="144" y="528"/>
                <a:ext cx="144" cy="0"/>
              </a:xfrm>
              <a:prstGeom prst="line">
                <a:avLst/>
              </a:prstGeom>
              <a:ln w="9525" cap="flat" cmpd="sng">
                <a:solidFill>
                  <a:schemeClr val="tx1"/>
                </a:solidFill>
                <a:prstDash val="solid"/>
                <a:round/>
                <a:headEnd type="none" w="med" len="med"/>
                <a:tailEnd type="none" w="med" len="med"/>
              </a:ln>
            </p:spPr>
          </p:sp>
          <p:grpSp>
            <p:nvGrpSpPr>
              <p:cNvPr id="48147" name="Group 20"/>
              <p:cNvGrpSpPr/>
              <p:nvPr/>
            </p:nvGrpSpPr>
            <p:grpSpPr>
              <a:xfrm>
                <a:off x="528" y="48"/>
                <a:ext cx="48" cy="288"/>
                <a:chOff x="0" y="0"/>
                <a:chExt cx="48" cy="288"/>
              </a:xfrm>
            </p:grpSpPr>
            <p:sp>
              <p:nvSpPr>
                <p:cNvPr id="48148" name="未知"/>
                <p:cNvSpPr/>
                <p:nvPr/>
              </p:nvSpPr>
              <p:spPr>
                <a:xfrm>
                  <a:off x="0" y="0"/>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49" name="未知"/>
                <p:cNvSpPr/>
                <p:nvPr/>
              </p:nvSpPr>
              <p:spPr>
                <a:xfrm>
                  <a:off x="0" y="96"/>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50" name="未知"/>
                <p:cNvSpPr/>
                <p:nvPr/>
              </p:nvSpPr>
              <p:spPr>
                <a:xfrm>
                  <a:off x="0" y="192"/>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48151" name="Group 24"/>
              <p:cNvGrpSpPr/>
              <p:nvPr/>
            </p:nvGrpSpPr>
            <p:grpSpPr>
              <a:xfrm>
                <a:off x="528" y="432"/>
                <a:ext cx="48" cy="288"/>
                <a:chOff x="0" y="0"/>
                <a:chExt cx="48" cy="288"/>
              </a:xfrm>
            </p:grpSpPr>
            <p:sp>
              <p:nvSpPr>
                <p:cNvPr id="48152" name="未知"/>
                <p:cNvSpPr/>
                <p:nvPr/>
              </p:nvSpPr>
              <p:spPr>
                <a:xfrm>
                  <a:off x="0" y="0"/>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53" name="未知"/>
                <p:cNvSpPr/>
                <p:nvPr/>
              </p:nvSpPr>
              <p:spPr>
                <a:xfrm>
                  <a:off x="0" y="96"/>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54" name="未知"/>
                <p:cNvSpPr/>
                <p:nvPr/>
              </p:nvSpPr>
              <p:spPr>
                <a:xfrm>
                  <a:off x="0" y="192"/>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48155" name="Line 28"/>
              <p:cNvSpPr/>
              <p:nvPr/>
            </p:nvSpPr>
            <p:spPr>
              <a:xfrm>
                <a:off x="384" y="96"/>
                <a:ext cx="0" cy="528"/>
              </a:xfrm>
              <a:prstGeom prst="line">
                <a:avLst/>
              </a:prstGeom>
              <a:ln w="9525" cap="flat" cmpd="sng">
                <a:solidFill>
                  <a:schemeClr val="tx1"/>
                </a:solidFill>
                <a:prstDash val="solid"/>
                <a:round/>
                <a:headEnd type="none" w="med" len="med"/>
                <a:tailEnd type="none" w="med" len="med"/>
              </a:ln>
            </p:spPr>
          </p:sp>
          <p:sp>
            <p:nvSpPr>
              <p:cNvPr id="48156" name="Line 29"/>
              <p:cNvSpPr/>
              <p:nvPr/>
            </p:nvSpPr>
            <p:spPr>
              <a:xfrm>
                <a:off x="432" y="96"/>
                <a:ext cx="0" cy="528"/>
              </a:xfrm>
              <a:prstGeom prst="line">
                <a:avLst/>
              </a:prstGeom>
              <a:ln w="9525" cap="flat" cmpd="sng">
                <a:solidFill>
                  <a:schemeClr val="tx1"/>
                </a:solidFill>
                <a:prstDash val="solid"/>
                <a:round/>
                <a:headEnd type="none" w="med" len="med"/>
                <a:tailEnd type="none" w="med" len="med"/>
              </a:ln>
            </p:spPr>
          </p:sp>
          <p:sp>
            <p:nvSpPr>
              <p:cNvPr id="48157" name="Line 30"/>
              <p:cNvSpPr/>
              <p:nvPr/>
            </p:nvSpPr>
            <p:spPr>
              <a:xfrm>
                <a:off x="576" y="48"/>
                <a:ext cx="96" cy="0"/>
              </a:xfrm>
              <a:prstGeom prst="line">
                <a:avLst/>
              </a:prstGeom>
              <a:ln w="9525" cap="flat" cmpd="sng">
                <a:solidFill>
                  <a:schemeClr val="tx1"/>
                </a:solidFill>
                <a:prstDash val="solid"/>
                <a:round/>
                <a:headEnd type="none" w="med" len="med"/>
                <a:tailEnd type="none" w="med" len="med"/>
              </a:ln>
            </p:spPr>
          </p:sp>
          <p:sp>
            <p:nvSpPr>
              <p:cNvPr id="48158" name="Line 31"/>
              <p:cNvSpPr/>
              <p:nvPr/>
            </p:nvSpPr>
            <p:spPr>
              <a:xfrm>
                <a:off x="576" y="336"/>
                <a:ext cx="96" cy="0"/>
              </a:xfrm>
              <a:prstGeom prst="line">
                <a:avLst/>
              </a:prstGeom>
              <a:ln w="9525" cap="flat" cmpd="sng">
                <a:solidFill>
                  <a:schemeClr val="tx1"/>
                </a:solidFill>
                <a:prstDash val="solid"/>
                <a:round/>
                <a:headEnd type="none" w="med" len="med"/>
                <a:tailEnd type="none" w="med" len="med"/>
              </a:ln>
            </p:spPr>
          </p:sp>
          <p:sp>
            <p:nvSpPr>
              <p:cNvPr id="48159" name="Line 32"/>
              <p:cNvSpPr/>
              <p:nvPr/>
            </p:nvSpPr>
            <p:spPr>
              <a:xfrm>
                <a:off x="576" y="432"/>
                <a:ext cx="96" cy="0"/>
              </a:xfrm>
              <a:prstGeom prst="line">
                <a:avLst/>
              </a:prstGeom>
              <a:ln w="9525" cap="flat" cmpd="sng">
                <a:solidFill>
                  <a:schemeClr val="tx1"/>
                </a:solidFill>
                <a:prstDash val="solid"/>
                <a:round/>
                <a:headEnd type="none" w="med" len="med"/>
                <a:tailEnd type="none" w="med" len="med"/>
              </a:ln>
            </p:spPr>
          </p:sp>
          <p:sp>
            <p:nvSpPr>
              <p:cNvPr id="48160" name="Line 33"/>
              <p:cNvSpPr/>
              <p:nvPr/>
            </p:nvSpPr>
            <p:spPr>
              <a:xfrm>
                <a:off x="576" y="720"/>
                <a:ext cx="96" cy="0"/>
              </a:xfrm>
              <a:prstGeom prst="line">
                <a:avLst/>
              </a:prstGeom>
              <a:ln w="9525" cap="flat" cmpd="sng">
                <a:solidFill>
                  <a:schemeClr val="tx1"/>
                </a:solidFill>
                <a:prstDash val="solid"/>
                <a:round/>
                <a:headEnd type="none" w="med" len="med"/>
                <a:tailEnd type="none" w="med" len="med"/>
              </a:ln>
            </p:spPr>
          </p:sp>
        </p:grpSp>
        <p:sp>
          <p:nvSpPr>
            <p:cNvPr id="48161" name="Line 34"/>
            <p:cNvSpPr/>
            <p:nvPr/>
          </p:nvSpPr>
          <p:spPr>
            <a:xfrm>
              <a:off x="290" y="1117"/>
              <a:ext cx="347" cy="0"/>
            </a:xfrm>
            <a:prstGeom prst="line">
              <a:avLst/>
            </a:prstGeom>
            <a:ln w="28575" cap="flat" cmpd="sng">
              <a:solidFill>
                <a:srgbClr val="FF0000"/>
              </a:solidFill>
              <a:prstDash val="solid"/>
              <a:round/>
              <a:headEnd type="none" w="med" len="med"/>
              <a:tailEnd type="triangle" w="med" len="med"/>
            </a:ln>
          </p:spPr>
        </p:sp>
        <p:grpSp>
          <p:nvGrpSpPr>
            <p:cNvPr id="48162" name="Group 35"/>
            <p:cNvGrpSpPr/>
            <p:nvPr/>
          </p:nvGrpSpPr>
          <p:grpSpPr>
            <a:xfrm>
              <a:off x="3216" y="973"/>
              <a:ext cx="694" cy="624"/>
              <a:chOff x="0" y="0"/>
              <a:chExt cx="672" cy="624"/>
            </a:xfrm>
          </p:grpSpPr>
          <p:sp>
            <p:nvSpPr>
              <p:cNvPr id="48163" name="Rectangle 36"/>
              <p:cNvSpPr/>
              <p:nvPr/>
            </p:nvSpPr>
            <p:spPr>
              <a:xfrm rot="5400000">
                <a:off x="24" y="-24"/>
                <a:ext cx="624" cy="672"/>
              </a:xfrm>
              <a:prstGeom prst="rect">
                <a:avLst/>
              </a:prstGeom>
              <a:noFill/>
              <a:ln w="9525" cap="flat" cmpd="sng">
                <a:solidFill>
                  <a:schemeClr val="tx1"/>
                </a:solidFill>
                <a:prstDash val="solid"/>
                <a:miter/>
                <a:headEnd type="none" w="med" len="med"/>
                <a:tailEnd type="none" w="med" len="med"/>
              </a:ln>
            </p:spPr>
            <p:txBody>
              <a:bodyPr rot="10800000" vert="eaVert" wrap="none" anchor="ctr"/>
              <a:lstStyle/>
              <a:p>
                <a:pPr algn="ctr"/>
                <a:endParaRPr lang="zh-CN" altLang="en-US" sz="2400" dirty="0">
                  <a:latin typeface="Times New Roman" panose="02020603050405020304" pitchFamily="18" charset="0"/>
                  <a:ea typeface="宋体" panose="02010600030101010101" pitchFamily="2" charset="-122"/>
                </a:endParaRPr>
              </a:p>
            </p:txBody>
          </p:sp>
          <p:sp>
            <p:nvSpPr>
              <p:cNvPr id="48164" name="未知"/>
              <p:cNvSpPr/>
              <p:nvPr/>
            </p:nvSpPr>
            <p:spPr>
              <a:xfrm rot="5400000">
                <a:off x="431" y="96"/>
                <a:ext cx="144" cy="49"/>
              </a:xfrm>
              <a:custGeom>
                <a:avLst/>
                <a:gdLst/>
                <a:ahLst/>
                <a:cxnLst>
                  <a:cxn ang="0">
                    <a:pos x="0" y="0"/>
                  </a:cxn>
                  <a:cxn ang="0">
                    <a:pos x="288" y="0"/>
                  </a:cxn>
                </a:cxnLst>
                <a:rect l="0" t="0" r="0" b="0"/>
                <a:pathLst>
                  <a:path w="288" h="1">
                    <a:moveTo>
                      <a:pt x="0" y="0"/>
                    </a:moveTo>
                    <a:cubicBezTo>
                      <a:pt x="132" y="0"/>
                      <a:pt x="264" y="0"/>
                      <a:pt x="288" y="0"/>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65" name="未知"/>
              <p:cNvSpPr/>
              <p:nvPr/>
            </p:nvSpPr>
            <p:spPr>
              <a:xfrm rot="5400000">
                <a:off x="479"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66" name="未知"/>
              <p:cNvSpPr/>
              <p:nvPr/>
            </p:nvSpPr>
            <p:spPr>
              <a:xfrm rot="5400000">
                <a:off x="383"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67" name="未知"/>
              <p:cNvSpPr/>
              <p:nvPr/>
            </p:nvSpPr>
            <p:spPr>
              <a:xfrm rot="5400000">
                <a:off x="287"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68" name="未知"/>
              <p:cNvSpPr/>
              <p:nvPr/>
            </p:nvSpPr>
            <p:spPr>
              <a:xfrm rot="5400000">
                <a:off x="191"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69" name="Line 42"/>
              <p:cNvSpPr/>
              <p:nvPr/>
            </p:nvSpPr>
            <p:spPr>
              <a:xfrm rot="5400000" flipH="1">
                <a:off x="95" y="143"/>
                <a:ext cx="144" cy="0"/>
              </a:xfrm>
              <a:prstGeom prst="line">
                <a:avLst/>
              </a:prstGeom>
              <a:ln w="9525" cap="flat" cmpd="sng">
                <a:solidFill>
                  <a:schemeClr val="tx1"/>
                </a:solidFill>
                <a:prstDash val="solid"/>
                <a:round/>
                <a:headEnd type="none" w="med" len="med"/>
                <a:tailEnd type="none" w="med" len="med"/>
              </a:ln>
            </p:spPr>
          </p:sp>
          <p:sp>
            <p:nvSpPr>
              <p:cNvPr id="48170" name="未知"/>
              <p:cNvSpPr/>
              <p:nvPr/>
            </p:nvSpPr>
            <p:spPr>
              <a:xfrm rot="5400000">
                <a:off x="359" y="407"/>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71" name="未知"/>
              <p:cNvSpPr/>
              <p:nvPr/>
            </p:nvSpPr>
            <p:spPr>
              <a:xfrm rot="5400000">
                <a:off x="264" y="408"/>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72" name="未知"/>
              <p:cNvSpPr/>
              <p:nvPr/>
            </p:nvSpPr>
            <p:spPr>
              <a:xfrm rot="5400000">
                <a:off x="167" y="407"/>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73" name="Line 46"/>
              <p:cNvSpPr/>
              <p:nvPr/>
            </p:nvSpPr>
            <p:spPr>
              <a:xfrm rot="5400000">
                <a:off x="335" y="47"/>
                <a:ext cx="0" cy="528"/>
              </a:xfrm>
              <a:prstGeom prst="line">
                <a:avLst/>
              </a:prstGeom>
              <a:ln w="9525" cap="flat" cmpd="sng">
                <a:solidFill>
                  <a:schemeClr val="tx1"/>
                </a:solidFill>
                <a:prstDash val="solid"/>
                <a:round/>
                <a:headEnd type="none" w="med" len="med"/>
                <a:tailEnd type="none" w="med" len="med"/>
              </a:ln>
            </p:spPr>
          </p:sp>
          <p:sp>
            <p:nvSpPr>
              <p:cNvPr id="48174" name="Line 47"/>
              <p:cNvSpPr/>
              <p:nvPr/>
            </p:nvSpPr>
            <p:spPr>
              <a:xfrm rot="5400000">
                <a:off x="335" y="95"/>
                <a:ext cx="0" cy="528"/>
              </a:xfrm>
              <a:prstGeom prst="line">
                <a:avLst/>
              </a:prstGeom>
              <a:ln w="9525" cap="flat" cmpd="sng">
                <a:solidFill>
                  <a:schemeClr val="tx1"/>
                </a:solidFill>
                <a:prstDash val="solid"/>
                <a:round/>
                <a:headEnd type="none" w="med" len="med"/>
                <a:tailEnd type="none" w="med" len="med"/>
              </a:ln>
            </p:spPr>
          </p:sp>
          <p:sp>
            <p:nvSpPr>
              <p:cNvPr id="48175" name="Line 48"/>
              <p:cNvSpPr/>
              <p:nvPr/>
            </p:nvSpPr>
            <p:spPr>
              <a:xfrm rot="5400000">
                <a:off x="96" y="528"/>
                <a:ext cx="96" cy="0"/>
              </a:xfrm>
              <a:prstGeom prst="line">
                <a:avLst/>
              </a:prstGeom>
              <a:ln w="9525" cap="flat" cmpd="sng">
                <a:solidFill>
                  <a:schemeClr val="tx1"/>
                </a:solidFill>
                <a:prstDash val="solid"/>
                <a:round/>
                <a:headEnd type="none" w="med" len="med"/>
                <a:tailEnd type="none" w="med" len="med"/>
              </a:ln>
            </p:spPr>
          </p:sp>
          <p:sp>
            <p:nvSpPr>
              <p:cNvPr id="48176" name="未知"/>
              <p:cNvSpPr/>
              <p:nvPr/>
            </p:nvSpPr>
            <p:spPr>
              <a:xfrm rot="5400000">
                <a:off x="456" y="408"/>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lstStyle/>
              <a:p>
                <a:endParaRPr lang="zh-CN" altLang="en-US"/>
              </a:p>
            </p:txBody>
          </p:sp>
          <p:sp>
            <p:nvSpPr>
              <p:cNvPr id="48177" name="Line 50"/>
              <p:cNvSpPr/>
              <p:nvPr/>
            </p:nvSpPr>
            <p:spPr>
              <a:xfrm>
                <a:off x="528" y="480"/>
                <a:ext cx="0" cy="96"/>
              </a:xfrm>
              <a:prstGeom prst="line">
                <a:avLst/>
              </a:prstGeom>
              <a:ln w="9525" cap="flat" cmpd="sng">
                <a:solidFill>
                  <a:schemeClr val="tx1"/>
                </a:solidFill>
                <a:prstDash val="solid"/>
                <a:round/>
                <a:headEnd type="none" w="med" len="med"/>
                <a:tailEnd type="none" w="med" len="med"/>
              </a:ln>
            </p:spPr>
          </p:sp>
        </p:grpSp>
        <p:sp>
          <p:nvSpPr>
            <p:cNvPr id="48178" name="Line 51"/>
            <p:cNvSpPr/>
            <p:nvPr/>
          </p:nvSpPr>
          <p:spPr>
            <a:xfrm>
              <a:off x="1480" y="877"/>
              <a:ext cx="248" cy="0"/>
            </a:xfrm>
            <a:prstGeom prst="line">
              <a:avLst/>
            </a:prstGeom>
            <a:ln w="28575" cap="flat" cmpd="sng">
              <a:solidFill>
                <a:srgbClr val="FF0000"/>
              </a:solidFill>
              <a:prstDash val="solid"/>
              <a:round/>
              <a:headEnd type="none" w="med" len="med"/>
              <a:tailEnd type="none" w="med" len="med"/>
            </a:ln>
          </p:spPr>
        </p:sp>
        <p:sp>
          <p:nvSpPr>
            <p:cNvPr id="48179" name="Line 52"/>
            <p:cNvSpPr/>
            <p:nvPr/>
          </p:nvSpPr>
          <p:spPr>
            <a:xfrm flipV="1">
              <a:off x="1728" y="541"/>
              <a:ext cx="0" cy="336"/>
            </a:xfrm>
            <a:prstGeom prst="line">
              <a:avLst/>
            </a:prstGeom>
            <a:ln w="28575" cap="flat" cmpd="sng">
              <a:solidFill>
                <a:srgbClr val="FF0000"/>
              </a:solidFill>
              <a:prstDash val="solid"/>
              <a:round/>
              <a:headEnd type="none" w="med" len="med"/>
              <a:tailEnd type="none" w="med" len="med"/>
            </a:ln>
          </p:spPr>
        </p:sp>
        <p:sp>
          <p:nvSpPr>
            <p:cNvPr id="48180" name="Line 53"/>
            <p:cNvSpPr/>
            <p:nvPr/>
          </p:nvSpPr>
          <p:spPr>
            <a:xfrm>
              <a:off x="1728" y="541"/>
              <a:ext cx="248" cy="0"/>
            </a:xfrm>
            <a:prstGeom prst="line">
              <a:avLst/>
            </a:prstGeom>
            <a:ln w="28575" cap="flat" cmpd="sng">
              <a:solidFill>
                <a:srgbClr val="FF0000"/>
              </a:solidFill>
              <a:prstDash val="solid"/>
              <a:round/>
              <a:headEnd type="none" w="med" len="med"/>
              <a:tailEnd type="triangle" w="med" len="med"/>
            </a:ln>
          </p:spPr>
        </p:sp>
        <p:sp>
          <p:nvSpPr>
            <p:cNvPr id="48181" name="Line 54"/>
            <p:cNvSpPr/>
            <p:nvPr/>
          </p:nvSpPr>
          <p:spPr>
            <a:xfrm>
              <a:off x="2904" y="517"/>
              <a:ext cx="298" cy="0"/>
            </a:xfrm>
            <a:prstGeom prst="line">
              <a:avLst/>
            </a:prstGeom>
            <a:ln w="28575" cap="flat" cmpd="sng">
              <a:solidFill>
                <a:srgbClr val="FF0000"/>
              </a:solidFill>
              <a:prstDash val="solid"/>
              <a:round/>
              <a:headEnd type="none" w="med" len="med"/>
              <a:tailEnd type="triangle" w="med" len="med"/>
            </a:ln>
          </p:spPr>
        </p:sp>
        <p:sp>
          <p:nvSpPr>
            <p:cNvPr id="48182" name="Line 55"/>
            <p:cNvSpPr/>
            <p:nvPr/>
          </p:nvSpPr>
          <p:spPr>
            <a:xfrm>
              <a:off x="1480" y="1309"/>
              <a:ext cx="248" cy="0"/>
            </a:xfrm>
            <a:prstGeom prst="line">
              <a:avLst/>
            </a:prstGeom>
            <a:ln w="28575" cap="flat" cmpd="sng">
              <a:solidFill>
                <a:srgbClr val="FF0000"/>
              </a:solidFill>
              <a:prstDash val="solid"/>
              <a:round/>
              <a:headEnd type="none" w="med" len="med"/>
              <a:tailEnd type="none" w="med" len="med"/>
            </a:ln>
          </p:spPr>
        </p:sp>
        <p:sp>
          <p:nvSpPr>
            <p:cNvPr id="48183" name="Line 56"/>
            <p:cNvSpPr/>
            <p:nvPr/>
          </p:nvSpPr>
          <p:spPr>
            <a:xfrm>
              <a:off x="1728" y="1309"/>
              <a:ext cx="0" cy="1104"/>
            </a:xfrm>
            <a:prstGeom prst="line">
              <a:avLst/>
            </a:prstGeom>
            <a:ln w="28575" cap="flat" cmpd="sng">
              <a:solidFill>
                <a:srgbClr val="FF0000"/>
              </a:solidFill>
              <a:prstDash val="solid"/>
              <a:round/>
              <a:headEnd type="none" w="med" len="med"/>
              <a:tailEnd type="none" w="med" len="med"/>
            </a:ln>
          </p:spPr>
        </p:sp>
        <p:sp>
          <p:nvSpPr>
            <p:cNvPr id="48184" name="Line 57"/>
            <p:cNvSpPr/>
            <p:nvPr/>
          </p:nvSpPr>
          <p:spPr>
            <a:xfrm>
              <a:off x="1728" y="2413"/>
              <a:ext cx="248" cy="0"/>
            </a:xfrm>
            <a:prstGeom prst="line">
              <a:avLst/>
            </a:prstGeom>
            <a:ln w="28575" cap="flat" cmpd="sng">
              <a:solidFill>
                <a:srgbClr val="FF0000"/>
              </a:solidFill>
              <a:prstDash val="solid"/>
              <a:round/>
              <a:headEnd type="none" w="med" len="med"/>
              <a:tailEnd type="triangle" w="med" len="med"/>
            </a:ln>
          </p:spPr>
        </p:sp>
        <p:sp>
          <p:nvSpPr>
            <p:cNvPr id="48185" name="Line 58"/>
            <p:cNvSpPr/>
            <p:nvPr/>
          </p:nvSpPr>
          <p:spPr>
            <a:xfrm>
              <a:off x="1728" y="2029"/>
              <a:ext cx="1488" cy="0"/>
            </a:xfrm>
            <a:prstGeom prst="line">
              <a:avLst/>
            </a:prstGeom>
            <a:ln w="28575" cap="flat" cmpd="sng">
              <a:solidFill>
                <a:srgbClr val="FF0000"/>
              </a:solidFill>
              <a:prstDash val="solid"/>
              <a:round/>
              <a:headEnd type="none" w="med" len="med"/>
              <a:tailEnd type="triangle" w="med" len="med"/>
            </a:ln>
          </p:spPr>
        </p:sp>
        <p:sp>
          <p:nvSpPr>
            <p:cNvPr id="48186" name="Line 59"/>
            <p:cNvSpPr/>
            <p:nvPr/>
          </p:nvSpPr>
          <p:spPr>
            <a:xfrm>
              <a:off x="4852" y="2365"/>
              <a:ext cx="347" cy="0"/>
            </a:xfrm>
            <a:prstGeom prst="line">
              <a:avLst/>
            </a:prstGeom>
            <a:ln w="28575" cap="flat" cmpd="sng">
              <a:solidFill>
                <a:srgbClr val="FF0000"/>
              </a:solidFill>
              <a:prstDash val="solid"/>
              <a:round/>
              <a:headEnd type="none" w="med" len="med"/>
              <a:tailEnd type="triangle" w="med" len="med"/>
            </a:ln>
          </p:spPr>
        </p:sp>
        <p:grpSp>
          <p:nvGrpSpPr>
            <p:cNvPr id="48187" name="Group 60"/>
            <p:cNvGrpSpPr/>
            <p:nvPr/>
          </p:nvGrpSpPr>
          <p:grpSpPr>
            <a:xfrm>
              <a:off x="5001" y="2029"/>
              <a:ext cx="248" cy="0"/>
              <a:chOff x="0" y="0"/>
              <a:chExt cx="240" cy="0"/>
            </a:xfrm>
          </p:grpSpPr>
          <p:sp>
            <p:nvSpPr>
              <p:cNvPr id="48188" name="Line 61"/>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189" name="Line 62"/>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190" name="Line 63"/>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191" name="Line 64"/>
            <p:cNvSpPr/>
            <p:nvPr/>
          </p:nvSpPr>
          <p:spPr>
            <a:xfrm flipH="1">
              <a:off x="4852" y="2029"/>
              <a:ext cx="99" cy="0"/>
            </a:xfrm>
            <a:prstGeom prst="line">
              <a:avLst/>
            </a:prstGeom>
            <a:ln w="9525" cap="flat" cmpd="sng">
              <a:solidFill>
                <a:schemeClr val="tx1"/>
              </a:solidFill>
              <a:prstDash val="solid"/>
              <a:round/>
              <a:headEnd type="none" w="med" len="med"/>
              <a:tailEnd type="triangle" w="med" len="med"/>
            </a:ln>
          </p:spPr>
        </p:sp>
        <p:grpSp>
          <p:nvGrpSpPr>
            <p:cNvPr id="48192" name="Group 65"/>
            <p:cNvGrpSpPr/>
            <p:nvPr/>
          </p:nvGrpSpPr>
          <p:grpSpPr>
            <a:xfrm>
              <a:off x="4122" y="2021"/>
              <a:ext cx="155" cy="54"/>
              <a:chOff x="0" y="0"/>
              <a:chExt cx="240" cy="0"/>
            </a:xfrm>
          </p:grpSpPr>
          <p:sp>
            <p:nvSpPr>
              <p:cNvPr id="48193" name="Line 66"/>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194" name="Line 67"/>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195" name="Line 68"/>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196" name="Line 69"/>
            <p:cNvSpPr/>
            <p:nvPr/>
          </p:nvSpPr>
          <p:spPr>
            <a:xfrm flipH="1">
              <a:off x="3959" y="2029"/>
              <a:ext cx="149" cy="0"/>
            </a:xfrm>
            <a:prstGeom prst="line">
              <a:avLst/>
            </a:prstGeom>
            <a:ln w="9525" cap="flat" cmpd="sng">
              <a:solidFill>
                <a:schemeClr val="tx1"/>
              </a:solidFill>
              <a:prstDash val="solid"/>
              <a:round/>
              <a:headEnd type="none" w="med" len="med"/>
              <a:tailEnd type="triangle" w="med" len="med"/>
            </a:ln>
          </p:spPr>
        </p:sp>
        <p:grpSp>
          <p:nvGrpSpPr>
            <p:cNvPr id="48197" name="Group 70"/>
            <p:cNvGrpSpPr/>
            <p:nvPr/>
          </p:nvGrpSpPr>
          <p:grpSpPr>
            <a:xfrm>
              <a:off x="3563" y="1597"/>
              <a:ext cx="0" cy="288"/>
              <a:chOff x="0" y="0"/>
              <a:chExt cx="0" cy="288"/>
            </a:xfrm>
          </p:grpSpPr>
          <p:sp>
            <p:nvSpPr>
              <p:cNvPr id="48198" name="Line 71"/>
              <p:cNvSpPr/>
              <p:nvPr/>
            </p:nvSpPr>
            <p:spPr>
              <a:xfrm flipV="1">
                <a:off x="0" y="240"/>
                <a:ext cx="0" cy="48"/>
              </a:xfrm>
              <a:prstGeom prst="line">
                <a:avLst/>
              </a:prstGeom>
              <a:ln w="9525" cap="flat" cmpd="sng">
                <a:solidFill>
                  <a:schemeClr val="tx1"/>
                </a:solidFill>
                <a:prstDash val="solid"/>
                <a:round/>
                <a:headEnd type="none" w="med" len="med"/>
                <a:tailEnd type="none" w="med" len="med"/>
              </a:ln>
            </p:spPr>
          </p:sp>
          <p:sp>
            <p:nvSpPr>
              <p:cNvPr id="48199" name="Line 72"/>
              <p:cNvSpPr/>
              <p:nvPr/>
            </p:nvSpPr>
            <p:spPr>
              <a:xfrm flipV="1">
                <a:off x="0" y="144"/>
                <a:ext cx="0" cy="48"/>
              </a:xfrm>
              <a:prstGeom prst="line">
                <a:avLst/>
              </a:prstGeom>
              <a:ln w="9525" cap="flat" cmpd="sng">
                <a:solidFill>
                  <a:schemeClr val="tx1"/>
                </a:solidFill>
                <a:prstDash val="solid"/>
                <a:round/>
                <a:headEnd type="none" w="med" len="med"/>
                <a:tailEnd type="none" w="med" len="med"/>
              </a:ln>
            </p:spPr>
          </p:sp>
          <p:sp>
            <p:nvSpPr>
              <p:cNvPr id="48200" name="Line 73"/>
              <p:cNvSpPr/>
              <p:nvPr/>
            </p:nvSpPr>
            <p:spPr>
              <a:xfrm flipV="1">
                <a:off x="0" y="0"/>
                <a:ext cx="0" cy="96"/>
              </a:xfrm>
              <a:prstGeom prst="line">
                <a:avLst/>
              </a:prstGeom>
              <a:ln w="9525" cap="flat" cmpd="sng">
                <a:solidFill>
                  <a:schemeClr val="tx1"/>
                </a:solidFill>
                <a:prstDash val="solid"/>
                <a:round/>
                <a:headEnd type="none" w="med" len="med"/>
                <a:tailEnd type="triangle" w="med" len="med"/>
              </a:ln>
            </p:spPr>
          </p:sp>
        </p:grpSp>
        <p:grpSp>
          <p:nvGrpSpPr>
            <p:cNvPr id="48201" name="Group 74"/>
            <p:cNvGrpSpPr/>
            <p:nvPr/>
          </p:nvGrpSpPr>
          <p:grpSpPr>
            <a:xfrm>
              <a:off x="3513" y="685"/>
              <a:ext cx="0" cy="288"/>
              <a:chOff x="0" y="0"/>
              <a:chExt cx="0" cy="288"/>
            </a:xfrm>
          </p:grpSpPr>
          <p:sp>
            <p:nvSpPr>
              <p:cNvPr id="48202" name="Line 75"/>
              <p:cNvSpPr/>
              <p:nvPr/>
            </p:nvSpPr>
            <p:spPr>
              <a:xfrm flipV="1">
                <a:off x="0" y="240"/>
                <a:ext cx="0" cy="48"/>
              </a:xfrm>
              <a:prstGeom prst="line">
                <a:avLst/>
              </a:prstGeom>
              <a:ln w="9525" cap="flat" cmpd="sng">
                <a:solidFill>
                  <a:schemeClr val="tx1"/>
                </a:solidFill>
                <a:prstDash val="solid"/>
                <a:round/>
                <a:headEnd type="none" w="med" len="med"/>
                <a:tailEnd type="none" w="med" len="med"/>
              </a:ln>
            </p:spPr>
          </p:sp>
          <p:sp>
            <p:nvSpPr>
              <p:cNvPr id="48203" name="Line 76"/>
              <p:cNvSpPr/>
              <p:nvPr/>
            </p:nvSpPr>
            <p:spPr>
              <a:xfrm flipV="1">
                <a:off x="0" y="144"/>
                <a:ext cx="0" cy="48"/>
              </a:xfrm>
              <a:prstGeom prst="line">
                <a:avLst/>
              </a:prstGeom>
              <a:ln w="9525" cap="flat" cmpd="sng">
                <a:solidFill>
                  <a:schemeClr val="tx1"/>
                </a:solidFill>
                <a:prstDash val="solid"/>
                <a:round/>
                <a:headEnd type="none" w="med" len="med"/>
                <a:tailEnd type="none" w="med" len="med"/>
              </a:ln>
            </p:spPr>
          </p:sp>
          <p:sp>
            <p:nvSpPr>
              <p:cNvPr id="48204" name="Line 77"/>
              <p:cNvSpPr/>
              <p:nvPr/>
            </p:nvSpPr>
            <p:spPr>
              <a:xfrm flipV="1">
                <a:off x="0" y="0"/>
                <a:ext cx="0" cy="96"/>
              </a:xfrm>
              <a:prstGeom prst="line">
                <a:avLst/>
              </a:prstGeom>
              <a:ln w="9525" cap="flat" cmpd="sng">
                <a:solidFill>
                  <a:schemeClr val="tx1"/>
                </a:solidFill>
                <a:prstDash val="solid"/>
                <a:round/>
                <a:headEnd type="none" w="med" len="med"/>
                <a:tailEnd type="triangle" w="med" len="med"/>
              </a:ln>
            </p:spPr>
          </p:sp>
        </p:grpSp>
        <p:grpSp>
          <p:nvGrpSpPr>
            <p:cNvPr id="48205" name="Group 78"/>
            <p:cNvGrpSpPr/>
            <p:nvPr/>
          </p:nvGrpSpPr>
          <p:grpSpPr>
            <a:xfrm>
              <a:off x="4158" y="541"/>
              <a:ext cx="248" cy="0"/>
              <a:chOff x="0" y="0"/>
              <a:chExt cx="240" cy="0"/>
            </a:xfrm>
          </p:grpSpPr>
          <p:sp>
            <p:nvSpPr>
              <p:cNvPr id="48206" name="Line 79"/>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207" name="Line 80"/>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208" name="Line 81"/>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209" name="Line 82"/>
            <p:cNvSpPr/>
            <p:nvPr/>
          </p:nvSpPr>
          <p:spPr>
            <a:xfrm>
              <a:off x="4406" y="541"/>
              <a:ext cx="735" cy="0"/>
            </a:xfrm>
            <a:prstGeom prst="line">
              <a:avLst/>
            </a:prstGeom>
            <a:ln w="28575" cap="flat" cmpd="sng">
              <a:solidFill>
                <a:schemeClr val="tx1"/>
              </a:solidFill>
              <a:prstDash val="sysDot"/>
              <a:round/>
              <a:headEnd type="none" w="med" len="med"/>
              <a:tailEnd type="triangle" w="med" len="med"/>
            </a:ln>
          </p:spPr>
        </p:sp>
        <p:sp>
          <p:nvSpPr>
            <p:cNvPr id="48210" name="Text Box 83"/>
            <p:cNvSpPr txBox="1"/>
            <p:nvPr/>
          </p:nvSpPr>
          <p:spPr>
            <a:xfrm>
              <a:off x="0" y="802"/>
              <a:ext cx="744"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24VDC</a:t>
              </a:r>
            </a:p>
          </p:txBody>
        </p:sp>
        <p:sp>
          <p:nvSpPr>
            <p:cNvPr id="48211" name="Text Box 84"/>
            <p:cNvSpPr txBox="1"/>
            <p:nvPr/>
          </p:nvSpPr>
          <p:spPr>
            <a:xfrm>
              <a:off x="637" y="349"/>
              <a:ext cx="861"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DC/AC</a:t>
              </a:r>
            </a:p>
          </p:txBody>
        </p:sp>
        <p:sp>
          <p:nvSpPr>
            <p:cNvPr id="48212" name="Text Box 85"/>
            <p:cNvSpPr txBox="1"/>
            <p:nvPr/>
          </p:nvSpPr>
          <p:spPr>
            <a:xfrm>
              <a:off x="885" y="1405"/>
              <a:ext cx="496"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1</a:t>
              </a:r>
            </a:p>
          </p:txBody>
        </p:sp>
        <p:sp>
          <p:nvSpPr>
            <p:cNvPr id="48213" name="Text Box 86"/>
            <p:cNvSpPr txBox="1"/>
            <p:nvPr/>
          </p:nvSpPr>
          <p:spPr>
            <a:xfrm>
              <a:off x="2819" y="1165"/>
              <a:ext cx="496"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2</a:t>
              </a:r>
            </a:p>
          </p:txBody>
        </p:sp>
        <p:graphicFrame>
          <p:nvGraphicFramePr>
            <p:cNvPr id="48214" name="对象 38998"/>
            <p:cNvGraphicFramePr>
              <a:graphicFrameLocks noChangeAspect="1"/>
            </p:cNvGraphicFramePr>
            <p:nvPr/>
          </p:nvGraphicFramePr>
          <p:xfrm>
            <a:off x="4108" y="123"/>
            <a:ext cx="923" cy="250"/>
          </p:xfrm>
          <a:graphic>
            <a:graphicData uri="http://schemas.openxmlformats.org/presentationml/2006/ole">
              <mc:AlternateContent xmlns:mc="http://schemas.openxmlformats.org/markup-compatibility/2006">
                <mc:Choice xmlns:v="urn:schemas-microsoft-com:vml" Requires="v">
                  <p:oleObj spid="_x0000_s17424" r:id="rId3" imgW="545465" imgH="152400" progId="Equation.DSMT4">
                    <p:embed/>
                  </p:oleObj>
                </mc:Choice>
                <mc:Fallback>
                  <p:oleObj r:id="rId3" imgW="545465" imgH="152400" progId="Equation.DSMT4">
                    <p:embed/>
                    <p:pic>
                      <p:nvPicPr>
                        <p:cNvPr id="0" name="图片 3100"/>
                        <p:cNvPicPr/>
                        <p:nvPr/>
                      </p:nvPicPr>
                      <p:blipFill>
                        <a:blip r:embed="rId4"/>
                        <a:stretch>
                          <a:fillRect/>
                        </a:stretch>
                      </p:blipFill>
                      <p:spPr>
                        <a:xfrm>
                          <a:off x="4108" y="123"/>
                          <a:ext cx="923" cy="250"/>
                        </a:xfrm>
                        <a:prstGeom prst="rect">
                          <a:avLst/>
                        </a:prstGeom>
                        <a:noFill/>
                        <a:ln w="38100">
                          <a:noFill/>
                          <a:miter/>
                        </a:ln>
                      </p:spPr>
                    </p:pic>
                  </p:oleObj>
                </mc:Fallback>
              </mc:AlternateContent>
            </a:graphicData>
          </a:graphic>
        </p:graphicFrame>
        <p:graphicFrame>
          <p:nvGraphicFramePr>
            <p:cNvPr id="48215" name="对象 38999"/>
            <p:cNvGraphicFramePr>
              <a:graphicFrameLocks noChangeAspect="1"/>
            </p:cNvGraphicFramePr>
            <p:nvPr/>
          </p:nvGraphicFramePr>
          <p:xfrm>
            <a:off x="4703" y="1604"/>
            <a:ext cx="846" cy="229"/>
          </p:xfrm>
          <a:graphic>
            <a:graphicData uri="http://schemas.openxmlformats.org/presentationml/2006/ole">
              <mc:AlternateContent xmlns:mc="http://schemas.openxmlformats.org/markup-compatibility/2006">
                <mc:Choice xmlns:v="urn:schemas-microsoft-com:vml" Requires="v">
                  <p:oleObj spid="_x0000_s17425" r:id="rId5" imgW="545465" imgH="152400" progId="Equation.DSMT4">
                    <p:embed/>
                  </p:oleObj>
                </mc:Choice>
                <mc:Fallback>
                  <p:oleObj r:id="rId5" imgW="545465" imgH="152400" progId="Equation.DSMT4">
                    <p:embed/>
                    <p:pic>
                      <p:nvPicPr>
                        <p:cNvPr id="0" name="图片 3099"/>
                        <p:cNvPicPr/>
                        <p:nvPr/>
                      </p:nvPicPr>
                      <p:blipFill>
                        <a:blip r:embed="rId4"/>
                        <a:stretch>
                          <a:fillRect/>
                        </a:stretch>
                      </p:blipFill>
                      <p:spPr>
                        <a:xfrm>
                          <a:off x="4703" y="1604"/>
                          <a:ext cx="846" cy="229"/>
                        </a:xfrm>
                        <a:prstGeom prst="rect">
                          <a:avLst/>
                        </a:prstGeom>
                        <a:noFill/>
                        <a:ln w="38100">
                          <a:noFill/>
                          <a:miter/>
                        </a:ln>
                      </p:spPr>
                    </p:pic>
                  </p:oleObj>
                </mc:Fallback>
              </mc:AlternateContent>
            </a:graphicData>
          </a:graphic>
        </p:graphicFrame>
        <p:grpSp>
          <p:nvGrpSpPr>
            <p:cNvPr id="48216" name="Group 91"/>
            <p:cNvGrpSpPr/>
            <p:nvPr/>
          </p:nvGrpSpPr>
          <p:grpSpPr>
            <a:xfrm>
              <a:off x="687" y="2317"/>
              <a:ext cx="248" cy="0"/>
              <a:chOff x="0" y="0"/>
              <a:chExt cx="240" cy="0"/>
            </a:xfrm>
          </p:grpSpPr>
          <p:sp>
            <p:nvSpPr>
              <p:cNvPr id="48217" name="Line 92"/>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218" name="Line 93"/>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219" name="Line 94"/>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220" name="Line 95"/>
            <p:cNvSpPr/>
            <p:nvPr/>
          </p:nvSpPr>
          <p:spPr>
            <a:xfrm>
              <a:off x="984" y="2317"/>
              <a:ext cx="100" cy="0"/>
            </a:xfrm>
            <a:prstGeom prst="line">
              <a:avLst/>
            </a:prstGeom>
            <a:ln w="28575" cap="flat" cmpd="sng">
              <a:solidFill>
                <a:schemeClr val="tx1"/>
              </a:solidFill>
              <a:prstDash val="solid"/>
              <a:round/>
              <a:headEnd type="none" w="med" len="med"/>
              <a:tailEnd type="triangle" w="med" len="med"/>
            </a:ln>
          </p:spPr>
        </p:sp>
        <p:sp>
          <p:nvSpPr>
            <p:cNvPr id="48221" name="Line 96"/>
            <p:cNvSpPr/>
            <p:nvPr/>
          </p:nvSpPr>
          <p:spPr>
            <a:xfrm>
              <a:off x="687" y="2557"/>
              <a:ext cx="397" cy="0"/>
            </a:xfrm>
            <a:prstGeom prst="line">
              <a:avLst/>
            </a:prstGeom>
            <a:ln w="28575" cap="flat" cmpd="sng">
              <a:solidFill>
                <a:srgbClr val="FF0000"/>
              </a:solidFill>
              <a:prstDash val="solid"/>
              <a:round/>
              <a:headEnd type="none" w="med" len="med"/>
              <a:tailEnd type="triangle" w="med" len="med"/>
            </a:ln>
          </p:spPr>
        </p:sp>
        <p:sp>
          <p:nvSpPr>
            <p:cNvPr id="48222" name="Text Box 97"/>
            <p:cNvSpPr txBox="1"/>
            <p:nvPr/>
          </p:nvSpPr>
          <p:spPr>
            <a:xfrm>
              <a:off x="191" y="2173"/>
              <a:ext cx="546"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信号</a:t>
              </a:r>
            </a:p>
          </p:txBody>
        </p:sp>
        <p:sp>
          <p:nvSpPr>
            <p:cNvPr id="48223" name="Text Box 98"/>
            <p:cNvSpPr txBox="1"/>
            <p:nvPr/>
          </p:nvSpPr>
          <p:spPr>
            <a:xfrm>
              <a:off x="191" y="2461"/>
              <a:ext cx="546"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能流</a:t>
              </a:r>
            </a:p>
          </p:txBody>
        </p:sp>
        <p:sp>
          <p:nvSpPr>
            <p:cNvPr id="48224" name="Text Box 99"/>
            <p:cNvSpPr txBox="1"/>
            <p:nvPr/>
          </p:nvSpPr>
          <p:spPr>
            <a:xfrm>
              <a:off x="3910" y="1117"/>
              <a:ext cx="1537"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1：1电流互感器</a:t>
              </a:r>
            </a:p>
          </p:txBody>
        </p:sp>
        <p:graphicFrame>
          <p:nvGraphicFramePr>
            <p:cNvPr id="48225" name="对象 39011"/>
            <p:cNvGraphicFramePr>
              <a:graphicFrameLocks noChangeAspect="1"/>
            </p:cNvGraphicFramePr>
            <p:nvPr/>
          </p:nvGraphicFramePr>
          <p:xfrm>
            <a:off x="2223" y="1725"/>
            <a:ext cx="813" cy="275"/>
          </p:xfrm>
          <a:graphic>
            <a:graphicData uri="http://schemas.openxmlformats.org/presentationml/2006/ole">
              <mc:AlternateContent xmlns:mc="http://schemas.openxmlformats.org/markup-compatibility/2006">
                <mc:Choice xmlns:v="urn:schemas-microsoft-com:vml" Requires="v">
                  <p:oleObj spid="_x0000_s17426" r:id="rId6" imgW="546100" imgH="190500" progId="Equation.DSMT4">
                    <p:embed/>
                  </p:oleObj>
                </mc:Choice>
                <mc:Fallback>
                  <p:oleObj r:id="rId6" imgW="546100" imgH="190500" progId="Equation.DSMT4">
                    <p:embed/>
                    <p:pic>
                      <p:nvPicPr>
                        <p:cNvPr id="0" name="图片 3098"/>
                        <p:cNvPicPr/>
                        <p:nvPr/>
                      </p:nvPicPr>
                      <p:blipFill>
                        <a:blip r:embed="rId7"/>
                        <a:stretch>
                          <a:fillRect/>
                        </a:stretch>
                      </p:blipFill>
                      <p:spPr>
                        <a:xfrm>
                          <a:off x="2223" y="1725"/>
                          <a:ext cx="813" cy="275"/>
                        </a:xfrm>
                        <a:prstGeom prst="rect">
                          <a:avLst/>
                        </a:prstGeom>
                        <a:noFill/>
                        <a:ln w="38100">
                          <a:noFill/>
                          <a:miter/>
                        </a:ln>
                      </p:spPr>
                    </p:pic>
                  </p:oleObj>
                </mc:Fallback>
              </mc:AlternateContent>
            </a:graphicData>
          </a:graphic>
        </p:graphicFrame>
        <p:graphicFrame>
          <p:nvGraphicFramePr>
            <p:cNvPr id="48226" name="对象 39012"/>
            <p:cNvGraphicFramePr>
              <a:graphicFrameLocks noChangeAspect="1"/>
            </p:cNvGraphicFramePr>
            <p:nvPr/>
          </p:nvGraphicFramePr>
          <p:xfrm>
            <a:off x="3347" y="2400"/>
            <a:ext cx="908" cy="307"/>
          </p:xfrm>
          <a:graphic>
            <a:graphicData uri="http://schemas.openxmlformats.org/presentationml/2006/ole">
              <mc:AlternateContent xmlns:mc="http://schemas.openxmlformats.org/markup-compatibility/2006">
                <mc:Choice xmlns:v="urn:schemas-microsoft-com:vml" Requires="v">
                  <p:oleObj spid="_x0000_s17427" r:id="rId8" imgW="546100" imgH="190500" progId="Equation.DSMT4">
                    <p:embed/>
                  </p:oleObj>
                </mc:Choice>
                <mc:Fallback>
                  <p:oleObj r:id="rId8" imgW="546100" imgH="190500" progId="Equation.DSMT4">
                    <p:embed/>
                    <p:pic>
                      <p:nvPicPr>
                        <p:cNvPr id="0" name="图片 3102"/>
                        <p:cNvPicPr/>
                        <p:nvPr/>
                      </p:nvPicPr>
                      <p:blipFill>
                        <a:blip r:embed="rId9"/>
                        <a:stretch>
                          <a:fillRect/>
                        </a:stretch>
                      </p:blipFill>
                      <p:spPr>
                        <a:xfrm>
                          <a:off x="3347" y="2400"/>
                          <a:ext cx="908" cy="307"/>
                        </a:xfrm>
                        <a:prstGeom prst="rect">
                          <a:avLst/>
                        </a:prstGeom>
                        <a:noFill/>
                        <a:ln w="38100">
                          <a:noFill/>
                          <a:miter/>
                        </a:ln>
                      </p:spPr>
                    </p:pic>
                  </p:oleObj>
                </mc:Fallback>
              </mc:AlternateContent>
            </a:graphicData>
          </a:graphic>
        </p:graphicFrame>
        <p:graphicFrame>
          <p:nvGraphicFramePr>
            <p:cNvPr id="48227" name="对象 39013"/>
            <p:cNvGraphicFramePr>
              <a:graphicFrameLocks noChangeAspect="1"/>
            </p:cNvGraphicFramePr>
            <p:nvPr/>
          </p:nvGraphicFramePr>
          <p:xfrm>
            <a:off x="2644" y="0"/>
            <a:ext cx="912" cy="309"/>
          </p:xfrm>
          <a:graphic>
            <a:graphicData uri="http://schemas.openxmlformats.org/presentationml/2006/ole">
              <mc:AlternateContent xmlns:mc="http://schemas.openxmlformats.org/markup-compatibility/2006">
                <mc:Choice xmlns:v="urn:schemas-microsoft-com:vml" Requires="v">
                  <p:oleObj spid="_x0000_s17428" r:id="rId10" imgW="546100" imgH="190500" progId="Equation.DSMT4">
                    <p:embed/>
                  </p:oleObj>
                </mc:Choice>
                <mc:Fallback>
                  <p:oleObj r:id="rId10" imgW="546100" imgH="190500" progId="Equation.DSMT4">
                    <p:embed/>
                    <p:pic>
                      <p:nvPicPr>
                        <p:cNvPr id="0" name="图片 3101"/>
                        <p:cNvPicPr/>
                        <p:nvPr/>
                      </p:nvPicPr>
                      <p:blipFill>
                        <a:blip r:embed="rId9"/>
                        <a:stretch>
                          <a:fillRect/>
                        </a:stretch>
                      </p:blipFill>
                      <p:spPr>
                        <a:xfrm>
                          <a:off x="2644" y="0"/>
                          <a:ext cx="912" cy="309"/>
                        </a:xfrm>
                        <a:prstGeom prst="rect">
                          <a:avLst/>
                        </a:prstGeom>
                        <a:noFill/>
                        <a:ln w="38100">
                          <a:noFill/>
                          <a:miter/>
                        </a:ln>
                      </p:spPr>
                    </p:pic>
                  </p:oleObj>
                </mc:Fallback>
              </mc:AlternateContent>
            </a:graphicData>
          </a:graphic>
        </p:graphicFrame>
        <p:sp>
          <p:nvSpPr>
            <p:cNvPr id="48228" name="Line 103"/>
            <p:cNvSpPr/>
            <p:nvPr/>
          </p:nvSpPr>
          <p:spPr>
            <a:xfrm>
              <a:off x="2904" y="2384"/>
              <a:ext cx="1359" cy="0"/>
            </a:xfrm>
            <a:prstGeom prst="line">
              <a:avLst/>
            </a:prstGeom>
            <a:ln w="28575" cap="flat" cmpd="sng">
              <a:solidFill>
                <a:srgbClr val="FF0000"/>
              </a:solidFill>
              <a:prstDash val="solid"/>
              <a:round/>
              <a:headEnd type="none" w="med" len="med"/>
              <a:tailEnd type="triangle" w="med" len="med"/>
            </a:ln>
          </p:spPr>
        </p:sp>
      </p:grpSp>
      <p:sp>
        <p:nvSpPr>
          <p:cNvPr id="48229" name="矩形 103"/>
          <p:cNvSpPr/>
          <p:nvPr/>
        </p:nvSpPr>
        <p:spPr>
          <a:xfrm>
            <a:off x="438150" y="865188"/>
            <a:ext cx="5143500" cy="460375"/>
          </a:xfrm>
          <a:prstGeom prst="rect">
            <a:avLst/>
          </a:prstGeom>
          <a:noFill/>
          <a:ln w="9525">
            <a:noFill/>
          </a:ln>
        </p:spPr>
        <p:txBody>
          <a:bodyPr anchor="t">
            <a:spAutoFit/>
          </a:bodyPr>
          <a:lstStyle/>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）检测端防爆栅构成框图</a:t>
            </a:r>
          </a:p>
        </p:txBody>
      </p:sp>
      <p:sp>
        <p:nvSpPr>
          <p:cNvPr id="48230" name="Rectangle 8"/>
          <p:cNvSpPr/>
          <p:nvPr/>
        </p:nvSpPr>
        <p:spPr>
          <a:xfrm>
            <a:off x="8061325" y="1876425"/>
            <a:ext cx="590550" cy="137001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调</a:t>
            </a:r>
          </a:p>
          <a:p>
            <a:pPr algn="ctr"/>
            <a:r>
              <a:rPr lang="zh-CN" altLang="en-US" sz="2400" dirty="0">
                <a:solidFill>
                  <a:schemeClr val="accent2"/>
                </a:solidFill>
                <a:latin typeface="Times New Roman" panose="02020603050405020304" pitchFamily="18" charset="0"/>
                <a:ea typeface="宋体" panose="02010600030101010101" pitchFamily="2" charset="-122"/>
              </a:rPr>
              <a:t>节</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sp>
        <p:nvSpPr>
          <p:cNvPr id="48231" name="Rectangle 8"/>
          <p:cNvSpPr/>
          <p:nvPr/>
        </p:nvSpPr>
        <p:spPr>
          <a:xfrm>
            <a:off x="8140700" y="4313238"/>
            <a:ext cx="511175" cy="152876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变</a:t>
            </a:r>
          </a:p>
          <a:p>
            <a:pPr algn="ctr"/>
            <a:r>
              <a:rPr lang="zh-CN" altLang="en-US" sz="2400" dirty="0">
                <a:solidFill>
                  <a:schemeClr val="accent2"/>
                </a:solidFill>
                <a:latin typeface="Times New Roman" panose="02020603050405020304" pitchFamily="18" charset="0"/>
                <a:ea typeface="宋体" panose="02010600030101010101" pitchFamily="2" charset="-122"/>
              </a:rPr>
              <a:t>送</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sp>
        <p:nvSpPr>
          <p:cNvPr id="48232" name="Text Box 84"/>
          <p:cNvSpPr txBox="1"/>
          <p:nvPr/>
        </p:nvSpPr>
        <p:spPr>
          <a:xfrm>
            <a:off x="3090863" y="2636838"/>
            <a:ext cx="136525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AC</a:t>
            </a:r>
            <a:r>
              <a:rPr lang="en-US" altLang="zh-CN" sz="2400" dirty="0">
                <a:latin typeface="Times New Roman" panose="02020603050405020304" pitchFamily="18" charset="0"/>
                <a:ea typeface="宋体" panose="02010600030101010101" pitchFamily="2" charset="-122"/>
              </a:rPr>
              <a:t>/DC</a:t>
            </a:r>
          </a:p>
        </p:txBody>
      </p:sp>
      <p:sp>
        <p:nvSpPr>
          <p:cNvPr id="48233" name="Text Box 84"/>
          <p:cNvSpPr txBox="1"/>
          <p:nvPr/>
        </p:nvSpPr>
        <p:spPr>
          <a:xfrm>
            <a:off x="3009900" y="5532438"/>
            <a:ext cx="136525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AC</a:t>
            </a:r>
            <a:r>
              <a:rPr lang="en-US" altLang="zh-CN" sz="2400" dirty="0">
                <a:latin typeface="Times New Roman" panose="02020603050405020304" pitchFamily="18" charset="0"/>
                <a:ea typeface="宋体" panose="02010600030101010101" pitchFamily="2" charset="-122"/>
              </a:rPr>
              <a:t>/DC</a:t>
            </a:r>
          </a:p>
        </p:txBody>
      </p:sp>
      <p:sp>
        <p:nvSpPr>
          <p:cNvPr id="2" name="矩形 1"/>
          <p:cNvSpPr/>
          <p:nvPr/>
        </p:nvSpPr>
        <p:spPr>
          <a:xfrm>
            <a:off x="825500" y="1371600"/>
            <a:ext cx="6943725" cy="4606925"/>
          </a:xfrm>
          <a:prstGeom prst="rect">
            <a:avLst/>
          </a:prstGeom>
          <a:noFill/>
          <a:ln w="127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AutoShape 3"/>
          <p:cNvSpPr/>
          <p:nvPr/>
        </p:nvSpPr>
        <p:spPr>
          <a:xfrm>
            <a:off x="1350963"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49154" name="Rectangle 4"/>
          <p:cNvSpPr/>
          <p:nvPr/>
        </p:nvSpPr>
        <p:spPr>
          <a:xfrm>
            <a:off x="2411413" y="182563"/>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pic>
        <p:nvPicPr>
          <p:cNvPr id="49155" name="图片 1"/>
          <p:cNvPicPr>
            <a:picLocks noChangeAspect="1"/>
          </p:cNvPicPr>
          <p:nvPr/>
        </p:nvPicPr>
        <p:blipFill>
          <a:blip r:embed="rId2"/>
          <a:stretch>
            <a:fillRect/>
          </a:stretch>
        </p:blipFill>
        <p:spPr>
          <a:xfrm>
            <a:off x="698500" y="1017588"/>
            <a:ext cx="7148513" cy="3548062"/>
          </a:xfrm>
          <a:prstGeom prst="rect">
            <a:avLst/>
          </a:prstGeom>
          <a:noFill/>
          <a:ln w="9525">
            <a:noFill/>
          </a:ln>
        </p:spPr>
      </p:pic>
      <p:sp>
        <p:nvSpPr>
          <p:cNvPr id="49156" name="Rectangle 8"/>
          <p:cNvSpPr/>
          <p:nvPr/>
        </p:nvSpPr>
        <p:spPr>
          <a:xfrm>
            <a:off x="7364413" y="1017588"/>
            <a:ext cx="590550" cy="137001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调</a:t>
            </a:r>
          </a:p>
          <a:p>
            <a:pPr algn="ctr"/>
            <a:r>
              <a:rPr lang="zh-CN" altLang="en-US" sz="2400" dirty="0">
                <a:solidFill>
                  <a:schemeClr val="accent2"/>
                </a:solidFill>
                <a:latin typeface="Times New Roman" panose="02020603050405020304" pitchFamily="18" charset="0"/>
                <a:ea typeface="宋体" panose="02010600030101010101" pitchFamily="2" charset="-122"/>
              </a:rPr>
              <a:t>节</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sp>
        <p:nvSpPr>
          <p:cNvPr id="49157" name="Rectangle 8"/>
          <p:cNvSpPr/>
          <p:nvPr/>
        </p:nvSpPr>
        <p:spPr>
          <a:xfrm>
            <a:off x="7443788" y="3502025"/>
            <a:ext cx="511175" cy="1349375"/>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变</a:t>
            </a:r>
          </a:p>
          <a:p>
            <a:pPr algn="ctr"/>
            <a:r>
              <a:rPr lang="zh-CN" altLang="en-US" sz="2400" dirty="0">
                <a:solidFill>
                  <a:schemeClr val="accent2"/>
                </a:solidFill>
                <a:latin typeface="Times New Roman" panose="02020603050405020304" pitchFamily="18" charset="0"/>
                <a:ea typeface="宋体" panose="02010600030101010101" pitchFamily="2" charset="-122"/>
              </a:rPr>
              <a:t>送</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sp>
        <p:nvSpPr>
          <p:cNvPr id="49158" name="Rectangle 8"/>
          <p:cNvSpPr/>
          <p:nvPr/>
        </p:nvSpPr>
        <p:spPr>
          <a:xfrm>
            <a:off x="1125538" y="4851400"/>
            <a:ext cx="5122862" cy="460375"/>
          </a:xfrm>
          <a:prstGeom prst="rect">
            <a:avLst/>
          </a:prstGeom>
          <a:noFill/>
          <a:ln w="9525">
            <a:noFill/>
          </a:ln>
        </p:spPr>
        <p:txBody>
          <a:bodyPr anchor="ctr">
            <a:spAutoFit/>
          </a:bodyPr>
          <a:lstStyle/>
          <a:p>
            <a:r>
              <a:rPr lang="zh-CN" altLang="en-US" sz="2400" dirty="0">
                <a:solidFill>
                  <a:schemeClr val="accent2"/>
                </a:solidFill>
                <a:latin typeface="Times New Roman" panose="02020603050405020304" pitchFamily="18" charset="0"/>
                <a:ea typeface="宋体" panose="02010600030101010101" pitchFamily="2" charset="-122"/>
              </a:rPr>
              <a:t>信号流  变送器            调节器</a:t>
            </a:r>
          </a:p>
        </p:txBody>
      </p:sp>
      <p:grpSp>
        <p:nvGrpSpPr>
          <p:cNvPr id="8" name="组合 7"/>
          <p:cNvGrpSpPr/>
          <p:nvPr/>
        </p:nvGrpSpPr>
        <p:grpSpPr>
          <a:xfrm>
            <a:off x="815975" y="5068888"/>
            <a:ext cx="7716838" cy="1025525"/>
            <a:chOff x="1285" y="7995"/>
            <a:chExt cx="12152" cy="1615"/>
          </a:xfrm>
        </p:grpSpPr>
        <p:cxnSp>
          <p:nvCxnSpPr>
            <p:cNvPr id="3" name="直接箭头连接符 2"/>
            <p:cNvCxnSpPr/>
            <p:nvPr/>
          </p:nvCxnSpPr>
          <p:spPr>
            <a:xfrm>
              <a:off x="5203" y="7995"/>
              <a:ext cx="1205" cy="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61" name="TextBox 3"/>
            <p:cNvSpPr txBox="1"/>
            <p:nvPr/>
          </p:nvSpPr>
          <p:spPr>
            <a:xfrm>
              <a:off x="1285" y="8886"/>
              <a:ext cx="12152" cy="724"/>
            </a:xfrm>
            <a:prstGeom prst="rect">
              <a:avLst/>
            </a:prstGeom>
            <a:noFill/>
            <a:ln w="9525">
              <a:noFill/>
            </a:ln>
          </p:spPr>
          <p:txBody>
            <a:bodyPr anchor="t">
              <a:spAutoFit/>
            </a:bodyPr>
            <a:lstStyle/>
            <a:p>
              <a:pPr eaLnBrk="0" hangingPunct="0"/>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20mADC→AC →AC →DC</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 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t>
              </a:r>
              <a:r>
                <a:rPr lang="zh-CN" altLang="en-US" sz="2400" dirty="0">
                  <a:latin typeface="Arial" panose="020B0604020202020204" pitchFamily="34" charset="0"/>
                  <a:ea typeface="宋体" panose="02010600030101010101" pitchFamily="2" charset="-122"/>
                </a:rPr>
                <a:t>）</a:t>
              </a:r>
            </a:p>
          </p:txBody>
        </p:sp>
        <p:sp>
          <p:nvSpPr>
            <p:cNvPr id="49162" name="文本框 4"/>
            <p:cNvSpPr txBox="1"/>
            <p:nvPr/>
          </p:nvSpPr>
          <p:spPr>
            <a:xfrm>
              <a:off x="5238" y="8623"/>
              <a:ext cx="1012" cy="580"/>
            </a:xfrm>
            <a:prstGeom prst="rect">
              <a:avLst/>
            </a:prstGeom>
            <a:noFill/>
            <a:ln w="9525">
              <a:noFill/>
            </a:ln>
          </p:spPr>
          <p:txBody>
            <a:bodyPr wrap="none" anchor="t">
              <a:spAutoFit/>
            </a:bodyPr>
            <a:lstStyle/>
            <a:p>
              <a:r>
                <a:rPr lang="zh-CN" altLang="en-US" dirty="0">
                  <a:solidFill>
                    <a:schemeClr val="accent2"/>
                  </a:solidFill>
                  <a:latin typeface="Times New Roman" panose="02020603050405020304" pitchFamily="18" charset="0"/>
                  <a:ea typeface="宋体" panose="02010600030101010101" pitchFamily="2" charset="-122"/>
                </a:rPr>
                <a:t>隔离</a:t>
              </a:r>
            </a:p>
          </p:txBody>
        </p:sp>
        <p:sp>
          <p:nvSpPr>
            <p:cNvPr id="49163" name="文本框 5"/>
            <p:cNvSpPr txBox="1"/>
            <p:nvPr/>
          </p:nvSpPr>
          <p:spPr>
            <a:xfrm>
              <a:off x="3896" y="8623"/>
              <a:ext cx="1012" cy="580"/>
            </a:xfrm>
            <a:prstGeom prst="rect">
              <a:avLst/>
            </a:prstGeom>
            <a:noFill/>
            <a:ln w="9525">
              <a:noFill/>
            </a:ln>
          </p:spPr>
          <p:txBody>
            <a:bodyPr wrap="none" anchor="t">
              <a:spAutoFit/>
            </a:bodyPr>
            <a:lstStyle/>
            <a:p>
              <a:r>
                <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调制</a:t>
              </a:r>
            </a:p>
          </p:txBody>
        </p:sp>
        <p:sp>
          <p:nvSpPr>
            <p:cNvPr id="49164" name="文本框 6"/>
            <p:cNvSpPr txBox="1"/>
            <p:nvPr/>
          </p:nvSpPr>
          <p:spPr>
            <a:xfrm>
              <a:off x="6507" y="8623"/>
              <a:ext cx="1012" cy="580"/>
            </a:xfrm>
            <a:prstGeom prst="rect">
              <a:avLst/>
            </a:prstGeom>
            <a:noFill/>
            <a:ln w="9525">
              <a:noFill/>
            </a:ln>
          </p:spPr>
          <p:txBody>
            <a:bodyPr wrap="none" anchor="t">
              <a:spAutoFit/>
            </a:bodyPr>
            <a:lstStyle/>
            <a:p>
              <a:r>
                <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解调</a:t>
              </a:r>
            </a:p>
          </p:txBody>
        </p:sp>
      </p:grpSp>
      <p:sp>
        <p:nvSpPr>
          <p:cNvPr id="9" name="文本框 8"/>
          <p:cNvSpPr txBox="1"/>
          <p:nvPr/>
        </p:nvSpPr>
        <p:spPr>
          <a:xfrm>
            <a:off x="879475" y="6175375"/>
            <a:ext cx="4646613" cy="460375"/>
          </a:xfrm>
          <a:prstGeom prst="rect">
            <a:avLst/>
          </a:prstGeom>
          <a:noFill/>
          <a:ln w="9525">
            <a:noFill/>
          </a:ln>
        </p:spPr>
        <p:txBody>
          <a:bodyPr wrap="square" anchor="t">
            <a:spAutoFit/>
          </a:bodyPr>
          <a:lstStyle/>
          <a:p>
            <a:r>
              <a:rPr lang="zh-CN" altLang="en-US" sz="2400" dirty="0">
                <a:solidFill>
                  <a:srgbClr val="0000FF"/>
                </a:solidFill>
                <a:latin typeface="Arial" panose="020B0604020202020204" pitchFamily="34" charset="0"/>
                <a:ea typeface="宋体" panose="02010600030101010101" pitchFamily="2" charset="-122"/>
              </a:rPr>
              <a:t>思考：T</a:t>
            </a:r>
            <a:r>
              <a:rPr lang="zh-CN" altLang="en-US" sz="2400" baseline="-25000" dirty="0">
                <a:solidFill>
                  <a:srgbClr val="0000FF"/>
                </a:solidFill>
                <a:latin typeface="Arial" panose="020B0604020202020204" pitchFamily="34" charset="0"/>
                <a:ea typeface="宋体" panose="02010600030101010101" pitchFamily="2" charset="-122"/>
              </a:rPr>
              <a:t>1</a:t>
            </a:r>
            <a:r>
              <a:rPr lang="zh-CN" altLang="en-US" sz="2400" dirty="0">
                <a:solidFill>
                  <a:srgbClr val="0000FF"/>
                </a:solidFill>
                <a:latin typeface="Arial" panose="020B0604020202020204" pitchFamily="34" charset="0"/>
                <a:ea typeface="宋体" panose="02010600030101010101" pitchFamily="2" charset="-122"/>
              </a:rPr>
              <a:t> T</a:t>
            </a:r>
            <a:r>
              <a:rPr lang="zh-CN" altLang="en-US" sz="2400" baseline="-25000" dirty="0">
                <a:solidFill>
                  <a:srgbClr val="0000FF"/>
                </a:solidFill>
                <a:latin typeface="Arial" panose="020B0604020202020204" pitchFamily="34" charset="0"/>
                <a:ea typeface="宋体" panose="02010600030101010101" pitchFamily="2" charset="-122"/>
              </a:rPr>
              <a:t>2</a:t>
            </a:r>
            <a:r>
              <a:rPr lang="zh-CN" altLang="en-US" sz="2400" dirty="0">
                <a:solidFill>
                  <a:srgbClr val="0000FF"/>
                </a:solidFill>
                <a:latin typeface="Times New Roman" panose="02020603050405020304" pitchFamily="18" charset="0"/>
                <a:ea typeface="宋体" panose="02010600030101010101" pitchFamily="2" charset="-122"/>
              </a:rPr>
              <a:t>变压器的作用。</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5017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5017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50180" name="Rectangle 6"/>
          <p:cNvSpPr/>
          <p:nvPr/>
        </p:nvSpPr>
        <p:spPr>
          <a:xfrm>
            <a:off x="0" y="4913313"/>
            <a:ext cx="1463675" cy="522287"/>
          </a:xfrm>
          <a:prstGeom prst="rect">
            <a:avLst/>
          </a:prstGeom>
          <a:noFill/>
          <a:ln w="9525">
            <a:noFill/>
          </a:ln>
        </p:spPr>
        <p:txBody>
          <a:bodyPr wrap="square" anchor="ctr">
            <a:spAutoFit/>
          </a:bodyPr>
          <a:lstStyle/>
          <a:p>
            <a:r>
              <a:rPr lang="zh-CN" altLang="en-US" sz="2400" dirty="0">
                <a:solidFill>
                  <a:srgbClr val="FF0000"/>
                </a:solidFill>
                <a:latin typeface="Times New Roman" panose="02020603050405020304" pitchFamily="18" charset="0"/>
                <a:ea typeface="宋体" panose="02010600030101010101" pitchFamily="2" charset="-122"/>
              </a:rPr>
              <a:t>能源流</a:t>
            </a:r>
            <a:r>
              <a:rPr lang="zh-CN" altLang="en-US" sz="2800" dirty="0">
                <a:solidFill>
                  <a:srgbClr val="FF0000"/>
                </a:solidFill>
                <a:latin typeface="Times New Roman" panose="02020603050405020304" pitchFamily="18" charset="0"/>
                <a:ea typeface="宋体" panose="02010600030101010101" pitchFamily="2" charset="-122"/>
              </a:rPr>
              <a:t>            </a:t>
            </a:r>
          </a:p>
        </p:txBody>
      </p:sp>
      <p:pic>
        <p:nvPicPr>
          <p:cNvPr id="50181" name="图片 1"/>
          <p:cNvPicPr>
            <a:picLocks noChangeAspect="1"/>
          </p:cNvPicPr>
          <p:nvPr/>
        </p:nvPicPr>
        <p:blipFill>
          <a:blip r:embed="rId2"/>
          <a:stretch>
            <a:fillRect/>
          </a:stretch>
        </p:blipFill>
        <p:spPr>
          <a:xfrm>
            <a:off x="755650" y="865188"/>
            <a:ext cx="7148513" cy="3548062"/>
          </a:xfrm>
          <a:prstGeom prst="rect">
            <a:avLst/>
          </a:prstGeom>
          <a:noFill/>
          <a:ln w="9525">
            <a:noFill/>
          </a:ln>
        </p:spPr>
      </p:pic>
      <p:sp>
        <p:nvSpPr>
          <p:cNvPr id="50182" name="Rectangle 8"/>
          <p:cNvSpPr/>
          <p:nvPr/>
        </p:nvSpPr>
        <p:spPr>
          <a:xfrm>
            <a:off x="7364413" y="1017588"/>
            <a:ext cx="590550" cy="137001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调</a:t>
            </a:r>
          </a:p>
          <a:p>
            <a:pPr algn="ctr"/>
            <a:r>
              <a:rPr lang="zh-CN" altLang="en-US" sz="2400" dirty="0">
                <a:solidFill>
                  <a:schemeClr val="accent2"/>
                </a:solidFill>
                <a:latin typeface="Times New Roman" panose="02020603050405020304" pitchFamily="18" charset="0"/>
                <a:ea typeface="宋体" panose="02010600030101010101" pitchFamily="2" charset="-122"/>
              </a:rPr>
              <a:t>节</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sp>
        <p:nvSpPr>
          <p:cNvPr id="50183" name="Rectangle 8"/>
          <p:cNvSpPr/>
          <p:nvPr/>
        </p:nvSpPr>
        <p:spPr>
          <a:xfrm>
            <a:off x="7443788" y="3244850"/>
            <a:ext cx="511175" cy="134778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solidFill>
                  <a:schemeClr val="accent2"/>
                </a:solidFill>
                <a:latin typeface="Times New Roman" panose="02020603050405020304" pitchFamily="18" charset="0"/>
                <a:ea typeface="宋体" panose="02010600030101010101" pitchFamily="2" charset="-122"/>
              </a:rPr>
              <a:t>变</a:t>
            </a:r>
          </a:p>
          <a:p>
            <a:pPr algn="ctr"/>
            <a:r>
              <a:rPr lang="zh-CN" altLang="en-US" sz="2400" dirty="0">
                <a:solidFill>
                  <a:schemeClr val="accent2"/>
                </a:solidFill>
                <a:latin typeface="Times New Roman" panose="02020603050405020304" pitchFamily="18" charset="0"/>
                <a:ea typeface="宋体" panose="02010600030101010101" pitchFamily="2" charset="-122"/>
              </a:rPr>
              <a:t>送</a:t>
            </a:r>
          </a:p>
          <a:p>
            <a:pPr algn="ctr"/>
            <a:r>
              <a:rPr lang="zh-CN" altLang="en-US" sz="2400" dirty="0">
                <a:solidFill>
                  <a:schemeClr val="accent2"/>
                </a:solidFill>
                <a:latin typeface="Times New Roman" panose="02020603050405020304" pitchFamily="18" charset="0"/>
                <a:ea typeface="宋体" panose="02010600030101010101" pitchFamily="2" charset="-122"/>
              </a:rPr>
              <a:t>器</a:t>
            </a:r>
          </a:p>
        </p:txBody>
      </p:sp>
      <p:pic>
        <p:nvPicPr>
          <p:cNvPr id="3" name="图片 2"/>
          <p:cNvPicPr>
            <a:picLocks noChangeAspect="1"/>
          </p:cNvPicPr>
          <p:nvPr/>
        </p:nvPicPr>
        <p:blipFill>
          <a:blip r:embed="rId3"/>
          <a:stretch>
            <a:fillRect/>
          </a:stretch>
        </p:blipFill>
        <p:spPr>
          <a:xfrm>
            <a:off x="1174750" y="4800600"/>
            <a:ext cx="6454775" cy="1651000"/>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AutoShape 3"/>
          <p:cNvSpPr/>
          <p:nvPr/>
        </p:nvSpPr>
        <p:spPr>
          <a:xfrm>
            <a:off x="13858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51202"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51203" name="Text Box 5"/>
          <p:cNvSpPr txBox="1"/>
          <p:nvPr/>
        </p:nvSpPr>
        <p:spPr>
          <a:xfrm>
            <a:off x="717550" y="873125"/>
            <a:ext cx="4513263" cy="520700"/>
          </a:xfrm>
          <a:prstGeom prst="rect">
            <a:avLst/>
          </a:prstGeom>
          <a:noFill/>
          <a:ln w="9525">
            <a:noFill/>
          </a:ln>
        </p:spPr>
        <p:txBody>
          <a:bodyPr anchor="t">
            <a:spAutoFit/>
          </a:bodyPr>
          <a:lstStyle/>
          <a:p>
            <a:pPr>
              <a:spcBef>
                <a:spcPct val="50000"/>
              </a:spcBef>
            </a:pPr>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）执行端安全栅</a:t>
            </a:r>
          </a:p>
        </p:txBody>
      </p:sp>
      <p:grpSp>
        <p:nvGrpSpPr>
          <p:cNvPr id="51204" name="Group 6"/>
          <p:cNvGrpSpPr/>
          <p:nvPr/>
        </p:nvGrpSpPr>
        <p:grpSpPr>
          <a:xfrm>
            <a:off x="539750" y="1655763"/>
            <a:ext cx="6243638" cy="3092450"/>
            <a:chOff x="0" y="0"/>
            <a:chExt cx="5112" cy="1948"/>
          </a:xfrm>
        </p:grpSpPr>
        <p:sp>
          <p:nvSpPr>
            <p:cNvPr id="51205" name="Rectangle 7"/>
            <p:cNvSpPr/>
            <p:nvPr/>
          </p:nvSpPr>
          <p:spPr>
            <a:xfrm>
              <a:off x="348" y="641"/>
              <a:ext cx="751" cy="93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执行器</a:t>
              </a:r>
            </a:p>
          </p:txBody>
        </p:sp>
        <p:sp>
          <p:nvSpPr>
            <p:cNvPr id="51206" name="Rectangle 8"/>
            <p:cNvSpPr/>
            <p:nvPr/>
          </p:nvSpPr>
          <p:spPr>
            <a:xfrm>
              <a:off x="2534" y="714"/>
              <a:ext cx="457" cy="119"/>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07" name="Rectangle 9"/>
            <p:cNvSpPr/>
            <p:nvPr/>
          </p:nvSpPr>
          <p:spPr>
            <a:xfrm>
              <a:off x="3859" y="649"/>
              <a:ext cx="685" cy="108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08" name="Line 10"/>
            <p:cNvSpPr/>
            <p:nvPr/>
          </p:nvSpPr>
          <p:spPr>
            <a:xfrm>
              <a:off x="2999" y="778"/>
              <a:ext cx="842" cy="0"/>
            </a:xfrm>
            <a:prstGeom prst="line">
              <a:avLst/>
            </a:prstGeom>
            <a:ln w="9525" cap="flat" cmpd="sng">
              <a:solidFill>
                <a:schemeClr val="tx1"/>
              </a:solidFill>
              <a:prstDash val="solid"/>
              <a:round/>
              <a:headEnd type="none" w="med" len="med"/>
              <a:tailEnd type="none" w="med" len="med"/>
            </a:ln>
          </p:spPr>
        </p:sp>
        <p:sp>
          <p:nvSpPr>
            <p:cNvPr id="51209" name="Line 11"/>
            <p:cNvSpPr/>
            <p:nvPr/>
          </p:nvSpPr>
          <p:spPr>
            <a:xfrm>
              <a:off x="3063" y="925"/>
              <a:ext cx="211" cy="0"/>
            </a:xfrm>
            <a:prstGeom prst="line">
              <a:avLst/>
            </a:prstGeom>
            <a:ln w="9525" cap="flat" cmpd="sng">
              <a:solidFill>
                <a:schemeClr val="tx1"/>
              </a:solidFill>
              <a:prstDash val="solid"/>
              <a:round/>
              <a:headEnd type="none" w="med" len="med"/>
              <a:tailEnd type="none" w="med" len="med"/>
            </a:ln>
          </p:spPr>
        </p:sp>
        <p:sp>
          <p:nvSpPr>
            <p:cNvPr id="51210" name="Line 12"/>
            <p:cNvSpPr/>
            <p:nvPr/>
          </p:nvSpPr>
          <p:spPr>
            <a:xfrm>
              <a:off x="3063" y="1108"/>
              <a:ext cx="211" cy="0"/>
            </a:xfrm>
            <a:prstGeom prst="line">
              <a:avLst/>
            </a:prstGeom>
            <a:ln w="9525" cap="flat" cmpd="sng">
              <a:solidFill>
                <a:schemeClr val="tx1"/>
              </a:solidFill>
              <a:prstDash val="solid"/>
              <a:round/>
              <a:headEnd type="none" w="med" len="med"/>
              <a:tailEnd type="none" w="med" len="med"/>
            </a:ln>
          </p:spPr>
        </p:sp>
        <p:sp>
          <p:nvSpPr>
            <p:cNvPr id="51211" name="Line 13"/>
            <p:cNvSpPr/>
            <p:nvPr/>
          </p:nvSpPr>
          <p:spPr>
            <a:xfrm flipH="1">
              <a:off x="3064" y="934"/>
              <a:ext cx="100" cy="163"/>
            </a:xfrm>
            <a:prstGeom prst="line">
              <a:avLst/>
            </a:prstGeom>
            <a:ln w="9525" cap="flat" cmpd="sng">
              <a:solidFill>
                <a:schemeClr val="tx1"/>
              </a:solidFill>
              <a:prstDash val="solid"/>
              <a:round/>
              <a:headEnd type="none" w="med" len="med"/>
              <a:tailEnd type="none" w="med" len="med"/>
            </a:ln>
          </p:spPr>
        </p:sp>
        <p:sp>
          <p:nvSpPr>
            <p:cNvPr id="51212" name="Line 14"/>
            <p:cNvSpPr/>
            <p:nvPr/>
          </p:nvSpPr>
          <p:spPr>
            <a:xfrm>
              <a:off x="3173" y="931"/>
              <a:ext cx="100" cy="165"/>
            </a:xfrm>
            <a:prstGeom prst="line">
              <a:avLst/>
            </a:prstGeom>
            <a:ln w="9525" cap="flat" cmpd="sng">
              <a:solidFill>
                <a:schemeClr val="tx1"/>
              </a:solidFill>
              <a:prstDash val="solid"/>
              <a:round/>
              <a:headEnd type="none" w="med" len="med"/>
              <a:tailEnd type="none" w="med" len="med"/>
            </a:ln>
          </p:spPr>
        </p:sp>
        <p:sp>
          <p:nvSpPr>
            <p:cNvPr id="51213" name="Line 15"/>
            <p:cNvSpPr/>
            <p:nvPr/>
          </p:nvSpPr>
          <p:spPr>
            <a:xfrm>
              <a:off x="3164" y="778"/>
              <a:ext cx="9" cy="695"/>
            </a:xfrm>
            <a:prstGeom prst="line">
              <a:avLst/>
            </a:prstGeom>
            <a:ln w="9525" cap="flat" cmpd="sng">
              <a:solidFill>
                <a:schemeClr val="tx1"/>
              </a:solidFill>
              <a:prstDash val="solid"/>
              <a:round/>
              <a:headEnd type="none" w="med" len="med"/>
              <a:tailEnd type="none" w="med" len="med"/>
            </a:ln>
          </p:spPr>
        </p:sp>
        <p:sp>
          <p:nvSpPr>
            <p:cNvPr id="51214" name="Line 16"/>
            <p:cNvSpPr/>
            <p:nvPr/>
          </p:nvSpPr>
          <p:spPr>
            <a:xfrm>
              <a:off x="3410" y="925"/>
              <a:ext cx="211" cy="0"/>
            </a:xfrm>
            <a:prstGeom prst="line">
              <a:avLst/>
            </a:prstGeom>
            <a:ln w="9525" cap="flat" cmpd="sng">
              <a:solidFill>
                <a:schemeClr val="tx1"/>
              </a:solidFill>
              <a:prstDash val="solid"/>
              <a:round/>
              <a:headEnd type="none" w="med" len="med"/>
              <a:tailEnd type="none" w="med" len="med"/>
            </a:ln>
          </p:spPr>
        </p:sp>
        <p:sp>
          <p:nvSpPr>
            <p:cNvPr id="51215" name="Line 17"/>
            <p:cNvSpPr/>
            <p:nvPr/>
          </p:nvSpPr>
          <p:spPr>
            <a:xfrm>
              <a:off x="3410" y="1108"/>
              <a:ext cx="211" cy="0"/>
            </a:xfrm>
            <a:prstGeom prst="line">
              <a:avLst/>
            </a:prstGeom>
            <a:ln w="9525" cap="flat" cmpd="sng">
              <a:solidFill>
                <a:schemeClr val="tx1"/>
              </a:solidFill>
              <a:prstDash val="solid"/>
              <a:round/>
              <a:headEnd type="none" w="med" len="med"/>
              <a:tailEnd type="none" w="med" len="med"/>
            </a:ln>
          </p:spPr>
        </p:sp>
        <p:sp>
          <p:nvSpPr>
            <p:cNvPr id="51216" name="Line 18"/>
            <p:cNvSpPr/>
            <p:nvPr/>
          </p:nvSpPr>
          <p:spPr>
            <a:xfrm flipH="1">
              <a:off x="3411" y="934"/>
              <a:ext cx="100" cy="163"/>
            </a:xfrm>
            <a:prstGeom prst="line">
              <a:avLst/>
            </a:prstGeom>
            <a:ln w="9525" cap="flat" cmpd="sng">
              <a:solidFill>
                <a:schemeClr val="tx1"/>
              </a:solidFill>
              <a:prstDash val="solid"/>
              <a:round/>
              <a:headEnd type="none" w="med" len="med"/>
              <a:tailEnd type="none" w="med" len="med"/>
            </a:ln>
          </p:spPr>
        </p:sp>
        <p:sp>
          <p:nvSpPr>
            <p:cNvPr id="51217" name="Line 19"/>
            <p:cNvSpPr/>
            <p:nvPr/>
          </p:nvSpPr>
          <p:spPr>
            <a:xfrm>
              <a:off x="3520" y="931"/>
              <a:ext cx="100" cy="165"/>
            </a:xfrm>
            <a:prstGeom prst="line">
              <a:avLst/>
            </a:prstGeom>
            <a:ln w="9525" cap="flat" cmpd="sng">
              <a:solidFill>
                <a:schemeClr val="tx1"/>
              </a:solidFill>
              <a:prstDash val="solid"/>
              <a:round/>
              <a:headEnd type="none" w="med" len="med"/>
              <a:tailEnd type="none" w="med" len="med"/>
            </a:ln>
          </p:spPr>
        </p:sp>
        <p:sp>
          <p:nvSpPr>
            <p:cNvPr id="51218" name="Line 20"/>
            <p:cNvSpPr/>
            <p:nvPr/>
          </p:nvSpPr>
          <p:spPr>
            <a:xfrm flipH="1">
              <a:off x="3493" y="778"/>
              <a:ext cx="18" cy="677"/>
            </a:xfrm>
            <a:prstGeom prst="line">
              <a:avLst/>
            </a:prstGeom>
            <a:ln w="9525" cap="flat" cmpd="sng">
              <a:solidFill>
                <a:schemeClr val="tx1"/>
              </a:solidFill>
              <a:prstDash val="solid"/>
              <a:round/>
              <a:headEnd type="none" w="med" len="med"/>
              <a:tailEnd type="none" w="med" len="med"/>
            </a:ln>
          </p:spPr>
        </p:sp>
        <p:sp>
          <p:nvSpPr>
            <p:cNvPr id="51219" name="Line 21"/>
            <p:cNvSpPr/>
            <p:nvPr/>
          </p:nvSpPr>
          <p:spPr>
            <a:xfrm>
              <a:off x="2724" y="1208"/>
              <a:ext cx="0" cy="238"/>
            </a:xfrm>
            <a:prstGeom prst="line">
              <a:avLst/>
            </a:prstGeom>
            <a:ln w="9525" cap="flat" cmpd="sng">
              <a:solidFill>
                <a:schemeClr val="tx1"/>
              </a:solidFill>
              <a:prstDash val="solid"/>
              <a:round/>
              <a:headEnd type="none" w="med" len="med"/>
              <a:tailEnd type="none" w="med" len="med"/>
            </a:ln>
          </p:spPr>
        </p:sp>
        <p:sp>
          <p:nvSpPr>
            <p:cNvPr id="51220" name="Line 22"/>
            <p:cNvSpPr/>
            <p:nvPr/>
          </p:nvSpPr>
          <p:spPr>
            <a:xfrm>
              <a:off x="2725" y="1455"/>
              <a:ext cx="1134" cy="0"/>
            </a:xfrm>
            <a:prstGeom prst="line">
              <a:avLst/>
            </a:prstGeom>
            <a:ln w="9525" cap="flat" cmpd="sng">
              <a:solidFill>
                <a:schemeClr val="tx1"/>
              </a:solidFill>
              <a:prstDash val="solid"/>
              <a:round/>
              <a:headEnd type="none" w="med" len="med"/>
              <a:tailEnd type="none" w="med" len="med"/>
            </a:ln>
          </p:spPr>
        </p:sp>
        <p:sp>
          <p:nvSpPr>
            <p:cNvPr id="51221" name="Line 23"/>
            <p:cNvSpPr/>
            <p:nvPr/>
          </p:nvSpPr>
          <p:spPr>
            <a:xfrm flipH="1">
              <a:off x="3859" y="669"/>
              <a:ext cx="631" cy="1060"/>
            </a:xfrm>
            <a:prstGeom prst="line">
              <a:avLst/>
            </a:prstGeom>
            <a:ln w="9525" cap="flat" cmpd="sng">
              <a:solidFill>
                <a:schemeClr val="tx1"/>
              </a:solidFill>
              <a:prstDash val="solid"/>
              <a:round/>
              <a:headEnd type="none" w="med" len="med"/>
              <a:tailEnd type="none" w="med" len="med"/>
            </a:ln>
          </p:spPr>
        </p:sp>
        <p:sp>
          <p:nvSpPr>
            <p:cNvPr id="51222" name="Line 24"/>
            <p:cNvSpPr/>
            <p:nvPr/>
          </p:nvSpPr>
          <p:spPr>
            <a:xfrm flipH="1">
              <a:off x="3896" y="677"/>
              <a:ext cx="631" cy="1060"/>
            </a:xfrm>
            <a:prstGeom prst="line">
              <a:avLst/>
            </a:prstGeom>
            <a:ln w="9525" cap="flat" cmpd="sng">
              <a:solidFill>
                <a:schemeClr val="tx1"/>
              </a:solidFill>
              <a:prstDash val="solid"/>
              <a:round/>
              <a:headEnd type="none" w="med" len="med"/>
              <a:tailEnd type="none" w="med" len="med"/>
            </a:ln>
          </p:spPr>
        </p:sp>
        <p:sp>
          <p:nvSpPr>
            <p:cNvPr id="51223" name="Line 25"/>
            <p:cNvSpPr/>
            <p:nvPr/>
          </p:nvSpPr>
          <p:spPr>
            <a:xfrm>
              <a:off x="3859" y="714"/>
              <a:ext cx="311" cy="457"/>
            </a:xfrm>
            <a:prstGeom prst="line">
              <a:avLst/>
            </a:prstGeom>
            <a:ln w="9525" cap="flat" cmpd="sng">
              <a:solidFill>
                <a:schemeClr val="tx1"/>
              </a:solidFill>
              <a:prstDash val="solid"/>
              <a:round/>
              <a:headEnd type="none" w="med" len="med"/>
              <a:tailEnd type="none" w="med" len="med"/>
            </a:ln>
          </p:spPr>
        </p:sp>
        <p:sp>
          <p:nvSpPr>
            <p:cNvPr id="51224" name="Line 26"/>
            <p:cNvSpPr/>
            <p:nvPr/>
          </p:nvSpPr>
          <p:spPr>
            <a:xfrm>
              <a:off x="3868" y="659"/>
              <a:ext cx="329" cy="485"/>
            </a:xfrm>
            <a:prstGeom prst="line">
              <a:avLst/>
            </a:prstGeom>
            <a:ln w="9525" cap="flat" cmpd="sng">
              <a:solidFill>
                <a:schemeClr val="tx1"/>
              </a:solidFill>
              <a:prstDash val="solid"/>
              <a:round/>
              <a:headEnd type="none" w="med" len="med"/>
              <a:tailEnd type="none" w="med" len="med"/>
            </a:ln>
          </p:spPr>
        </p:sp>
        <p:sp>
          <p:nvSpPr>
            <p:cNvPr id="51225" name="Line 27"/>
            <p:cNvSpPr/>
            <p:nvPr/>
          </p:nvSpPr>
          <p:spPr>
            <a:xfrm flipH="1">
              <a:off x="2195" y="778"/>
              <a:ext cx="329" cy="0"/>
            </a:xfrm>
            <a:prstGeom prst="line">
              <a:avLst/>
            </a:prstGeom>
            <a:ln w="9525" cap="flat" cmpd="sng">
              <a:solidFill>
                <a:schemeClr val="tx1"/>
              </a:solidFill>
              <a:prstDash val="solid"/>
              <a:round/>
              <a:headEnd type="none" w="med" len="med"/>
              <a:tailEnd type="oval" w="med" len="med"/>
            </a:ln>
          </p:spPr>
        </p:sp>
        <p:sp>
          <p:nvSpPr>
            <p:cNvPr id="51226" name="Line 28"/>
            <p:cNvSpPr/>
            <p:nvPr/>
          </p:nvSpPr>
          <p:spPr>
            <a:xfrm flipH="1">
              <a:off x="2185" y="1207"/>
              <a:ext cx="548" cy="0"/>
            </a:xfrm>
            <a:prstGeom prst="line">
              <a:avLst/>
            </a:prstGeom>
            <a:ln w="9525" cap="flat" cmpd="sng">
              <a:solidFill>
                <a:schemeClr val="tx1"/>
              </a:solidFill>
              <a:prstDash val="solid"/>
              <a:round/>
              <a:headEnd type="none" w="med" len="med"/>
              <a:tailEnd type="oval" w="med" len="med"/>
            </a:ln>
          </p:spPr>
        </p:sp>
        <p:sp>
          <p:nvSpPr>
            <p:cNvPr id="51227" name="Rectangle 29"/>
            <p:cNvSpPr/>
            <p:nvPr/>
          </p:nvSpPr>
          <p:spPr>
            <a:xfrm>
              <a:off x="2341" y="394"/>
              <a:ext cx="2771" cy="1545"/>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28" name="Rectangle 30"/>
            <p:cNvSpPr/>
            <p:nvPr/>
          </p:nvSpPr>
          <p:spPr>
            <a:xfrm>
              <a:off x="0" y="403"/>
              <a:ext cx="1482" cy="1545"/>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29" name="Line 31"/>
            <p:cNvSpPr/>
            <p:nvPr/>
          </p:nvSpPr>
          <p:spPr>
            <a:xfrm>
              <a:off x="4545" y="759"/>
              <a:ext cx="256" cy="0"/>
            </a:xfrm>
            <a:prstGeom prst="line">
              <a:avLst/>
            </a:prstGeom>
            <a:ln w="9525" cap="flat" cmpd="sng">
              <a:solidFill>
                <a:schemeClr val="tx1"/>
              </a:solidFill>
              <a:prstDash val="solid"/>
              <a:round/>
              <a:headEnd type="none" w="med" len="med"/>
              <a:tailEnd type="oval" w="med" len="med"/>
            </a:ln>
          </p:spPr>
        </p:sp>
        <p:sp>
          <p:nvSpPr>
            <p:cNvPr id="51230" name="Line 32"/>
            <p:cNvSpPr/>
            <p:nvPr/>
          </p:nvSpPr>
          <p:spPr>
            <a:xfrm>
              <a:off x="4535" y="998"/>
              <a:ext cx="256" cy="0"/>
            </a:xfrm>
            <a:prstGeom prst="line">
              <a:avLst/>
            </a:prstGeom>
            <a:ln w="9525" cap="flat" cmpd="sng">
              <a:solidFill>
                <a:schemeClr val="tx1"/>
              </a:solidFill>
              <a:prstDash val="solid"/>
              <a:round/>
              <a:headEnd type="none" w="med" len="med"/>
              <a:tailEnd type="oval" w="med" len="med"/>
            </a:ln>
          </p:spPr>
        </p:sp>
        <p:sp>
          <p:nvSpPr>
            <p:cNvPr id="51231" name="Line 33"/>
            <p:cNvSpPr/>
            <p:nvPr/>
          </p:nvSpPr>
          <p:spPr>
            <a:xfrm>
              <a:off x="4535" y="1280"/>
              <a:ext cx="256" cy="0"/>
            </a:xfrm>
            <a:prstGeom prst="line">
              <a:avLst/>
            </a:prstGeom>
            <a:ln w="9525" cap="flat" cmpd="sng">
              <a:solidFill>
                <a:srgbClr val="FF0000"/>
              </a:solidFill>
              <a:prstDash val="solid"/>
              <a:round/>
              <a:headEnd type="none" w="med" len="med"/>
              <a:tailEnd type="oval" w="med" len="med"/>
            </a:ln>
          </p:spPr>
        </p:sp>
        <p:sp>
          <p:nvSpPr>
            <p:cNvPr id="51232" name="Line 34"/>
            <p:cNvSpPr/>
            <p:nvPr/>
          </p:nvSpPr>
          <p:spPr>
            <a:xfrm>
              <a:off x="4544" y="1563"/>
              <a:ext cx="256" cy="0"/>
            </a:xfrm>
            <a:prstGeom prst="line">
              <a:avLst/>
            </a:prstGeom>
            <a:ln w="9525" cap="flat" cmpd="sng">
              <a:solidFill>
                <a:srgbClr val="FF0000"/>
              </a:solidFill>
              <a:prstDash val="solid"/>
              <a:round/>
              <a:headEnd type="none" w="med" len="med"/>
              <a:tailEnd type="oval" w="med" len="med"/>
            </a:ln>
          </p:spPr>
        </p:sp>
        <p:sp>
          <p:nvSpPr>
            <p:cNvPr id="51233" name="Line 35"/>
            <p:cNvSpPr/>
            <p:nvPr/>
          </p:nvSpPr>
          <p:spPr>
            <a:xfrm>
              <a:off x="1098" y="769"/>
              <a:ext cx="1097" cy="0"/>
            </a:xfrm>
            <a:prstGeom prst="line">
              <a:avLst/>
            </a:prstGeom>
            <a:ln w="9525" cap="flat" cmpd="sng">
              <a:solidFill>
                <a:schemeClr val="tx1"/>
              </a:solidFill>
              <a:prstDash val="solid"/>
              <a:round/>
              <a:headEnd type="none" w="med" len="med"/>
              <a:tailEnd type="none" w="med" len="med"/>
            </a:ln>
          </p:spPr>
        </p:sp>
        <p:sp>
          <p:nvSpPr>
            <p:cNvPr id="51234" name="Line 36"/>
            <p:cNvSpPr/>
            <p:nvPr/>
          </p:nvSpPr>
          <p:spPr>
            <a:xfrm>
              <a:off x="1116" y="1207"/>
              <a:ext cx="1097" cy="0"/>
            </a:xfrm>
            <a:prstGeom prst="line">
              <a:avLst/>
            </a:prstGeom>
            <a:ln w="9525" cap="flat" cmpd="sng">
              <a:solidFill>
                <a:schemeClr val="tx1"/>
              </a:solidFill>
              <a:prstDash val="solid"/>
              <a:round/>
              <a:headEnd type="none" w="med" len="med"/>
              <a:tailEnd type="none" w="med" len="med"/>
            </a:ln>
          </p:spPr>
        </p:sp>
        <p:sp>
          <p:nvSpPr>
            <p:cNvPr id="51235" name="Text Box 37"/>
            <p:cNvSpPr txBox="1"/>
            <p:nvPr/>
          </p:nvSpPr>
          <p:spPr>
            <a:xfrm>
              <a:off x="3320" y="0"/>
              <a:ext cx="924" cy="288"/>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安全侧</a:t>
              </a:r>
            </a:p>
          </p:txBody>
        </p:sp>
        <p:sp>
          <p:nvSpPr>
            <p:cNvPr id="51236" name="Text Box 38"/>
            <p:cNvSpPr txBox="1"/>
            <p:nvPr/>
          </p:nvSpPr>
          <p:spPr>
            <a:xfrm>
              <a:off x="202" y="36"/>
              <a:ext cx="924" cy="288"/>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危险侧</a:t>
              </a:r>
            </a:p>
          </p:txBody>
        </p:sp>
        <p:sp>
          <p:nvSpPr>
            <p:cNvPr id="51237" name="Line 39"/>
            <p:cNvSpPr/>
            <p:nvPr/>
          </p:nvSpPr>
          <p:spPr>
            <a:xfrm flipH="1">
              <a:off x="1665" y="614"/>
              <a:ext cx="402" cy="0"/>
            </a:xfrm>
            <a:prstGeom prst="line">
              <a:avLst/>
            </a:prstGeom>
            <a:ln w="9525" cap="flat" cmpd="sng">
              <a:solidFill>
                <a:schemeClr val="tx1"/>
              </a:solidFill>
              <a:prstDash val="solid"/>
              <a:round/>
              <a:headEnd type="none" w="med" len="med"/>
              <a:tailEnd type="triangle" w="med" len="med"/>
            </a:ln>
          </p:spPr>
        </p:sp>
        <p:sp>
          <p:nvSpPr>
            <p:cNvPr id="51238" name="Line 40"/>
            <p:cNvSpPr/>
            <p:nvPr/>
          </p:nvSpPr>
          <p:spPr>
            <a:xfrm>
              <a:off x="1610" y="1318"/>
              <a:ext cx="439" cy="0"/>
            </a:xfrm>
            <a:prstGeom prst="line">
              <a:avLst/>
            </a:prstGeom>
            <a:ln w="9525" cap="flat" cmpd="sng">
              <a:solidFill>
                <a:schemeClr val="tx1"/>
              </a:solidFill>
              <a:prstDash val="solid"/>
              <a:round/>
              <a:headEnd type="none" w="med" len="med"/>
              <a:tailEnd type="triangle" w="med" len="med"/>
            </a:ln>
          </p:spPr>
        </p:sp>
      </p:grpSp>
      <p:sp>
        <p:nvSpPr>
          <p:cNvPr id="51239" name="Text Box 41"/>
          <p:cNvSpPr txBox="1"/>
          <p:nvPr/>
        </p:nvSpPr>
        <p:spPr>
          <a:xfrm>
            <a:off x="528638" y="5567363"/>
            <a:ext cx="8315325" cy="1014412"/>
          </a:xfrm>
          <a:prstGeom prst="rect">
            <a:avLst/>
          </a:prstGeom>
          <a:noFill/>
          <a:ln w="9525">
            <a:noFill/>
          </a:ln>
        </p:spPr>
        <p:txBody>
          <a:bodyPr anchor="t">
            <a:spAutoFit/>
          </a:bodyPr>
          <a:lstStyle/>
          <a:p>
            <a:pPr>
              <a:spcBef>
                <a:spcPct val="50000"/>
              </a:spcBef>
            </a:pPr>
            <a:r>
              <a:rPr lang="zh-CN" altLang="en-US" sz="2400" dirty="0">
                <a:latin typeface="Arial" panose="020B0604020202020204" pitchFamily="34" charset="0"/>
                <a:ea typeface="宋体" panose="02010600030101010101" pitchFamily="2" charset="-122"/>
              </a:rPr>
              <a:t>调节器输出的4</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20mA信号隔离滤波后到执行器。</a:t>
            </a:r>
            <a:endParaRPr lang="en-US" altLang="zh-CN"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给危险侧执行器供安全电压。</a:t>
            </a:r>
            <a:endParaRPr lang="en-US" altLang="zh-CN" sz="2400" dirty="0">
              <a:latin typeface="Arial" panose="020B0604020202020204" pitchFamily="34" charset="0"/>
              <a:ea typeface="宋体" panose="02010600030101010101" pitchFamily="2" charset="-122"/>
            </a:endParaRPr>
          </a:p>
        </p:txBody>
      </p:sp>
      <p:sp>
        <p:nvSpPr>
          <p:cNvPr id="51240" name="Rectangle 42"/>
          <p:cNvSpPr/>
          <p:nvPr/>
        </p:nvSpPr>
        <p:spPr>
          <a:xfrm>
            <a:off x="6783388" y="2343150"/>
            <a:ext cx="793750" cy="457200"/>
          </a:xfrm>
          <a:prstGeom prst="rect">
            <a:avLst/>
          </a:prstGeom>
          <a:noFill/>
          <a:ln w="9525">
            <a:noFill/>
          </a:ln>
        </p:spPr>
        <p:txBody>
          <a:bodyPr wrap="none" anchor="t">
            <a:spAutoFit/>
          </a:bodyPr>
          <a:lstStyle/>
          <a:p>
            <a:pPr>
              <a:spcBef>
                <a:spcPct val="50000"/>
              </a:spcBef>
            </a:pPr>
            <a:r>
              <a:rPr lang="zh-CN" altLang="en-US" sz="2400" dirty="0">
                <a:latin typeface="Arial" panose="020B0604020202020204" pitchFamily="34" charset="0"/>
                <a:ea typeface="宋体" panose="02010600030101010101" pitchFamily="2" charset="-122"/>
              </a:rPr>
              <a:t>输入</a:t>
            </a:r>
          </a:p>
        </p:txBody>
      </p:sp>
      <p:sp>
        <p:nvSpPr>
          <p:cNvPr id="51241" name="Rectangle 43"/>
          <p:cNvSpPr/>
          <p:nvPr/>
        </p:nvSpPr>
        <p:spPr>
          <a:xfrm>
            <a:off x="6827838" y="3779838"/>
            <a:ext cx="793750" cy="457200"/>
          </a:xfrm>
          <a:prstGeom prst="rect">
            <a:avLst/>
          </a:prstGeom>
          <a:noFill/>
          <a:ln w="9525">
            <a:noFill/>
          </a:ln>
        </p:spPr>
        <p:txBody>
          <a:bodyPr wrap="none" anchor="t">
            <a:spAutoFit/>
          </a:bodyPr>
          <a:lstStyle/>
          <a:p>
            <a:pPr>
              <a:spcBef>
                <a:spcPct val="50000"/>
              </a:spcBef>
            </a:pPr>
            <a:r>
              <a:rPr lang="zh-CN" altLang="en-US" sz="2400" dirty="0">
                <a:latin typeface="Arial" panose="020B0604020202020204" pitchFamily="34" charset="0"/>
                <a:ea typeface="宋体" panose="02010600030101010101" pitchFamily="2" charset="-122"/>
              </a:rPr>
              <a:t>电源</a:t>
            </a:r>
          </a:p>
        </p:txBody>
      </p:sp>
      <p:sp>
        <p:nvSpPr>
          <p:cNvPr id="51242" name="Rectangle 44"/>
          <p:cNvSpPr/>
          <p:nvPr/>
        </p:nvSpPr>
        <p:spPr>
          <a:xfrm>
            <a:off x="7651750" y="2381250"/>
            <a:ext cx="769938" cy="1641475"/>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Arial" panose="020B0604020202020204" pitchFamily="34" charset="0"/>
                <a:ea typeface="宋体" panose="02010600030101010101" pitchFamily="2" charset="-122"/>
              </a:rPr>
              <a:t>调</a:t>
            </a:r>
          </a:p>
          <a:p>
            <a:pPr algn="ctr"/>
            <a:r>
              <a:rPr lang="zh-CN" altLang="en-US" sz="2400" dirty="0">
                <a:latin typeface="Arial" panose="020B0604020202020204" pitchFamily="34" charset="0"/>
                <a:ea typeface="宋体" panose="02010600030101010101" pitchFamily="2" charset="-122"/>
              </a:rPr>
              <a:t>节</a:t>
            </a:r>
          </a:p>
          <a:p>
            <a:pPr algn="ctr"/>
            <a:r>
              <a:rPr lang="zh-CN" altLang="en-US" sz="2400" dirty="0">
                <a:latin typeface="Arial" panose="020B0604020202020204" pitchFamily="34" charset="0"/>
                <a:ea typeface="宋体" panose="02010600030101010101" pitchFamily="2" charset="-122"/>
              </a:rPr>
              <a:t>器</a:t>
            </a:r>
          </a:p>
        </p:txBody>
      </p:sp>
      <p:sp>
        <p:nvSpPr>
          <p:cNvPr id="51243" name="Line 45"/>
          <p:cNvSpPr/>
          <p:nvPr/>
        </p:nvSpPr>
        <p:spPr>
          <a:xfrm>
            <a:off x="6391275" y="2889250"/>
            <a:ext cx="1263650" cy="0"/>
          </a:xfrm>
          <a:prstGeom prst="line">
            <a:avLst/>
          </a:prstGeom>
          <a:ln w="9525" cap="flat" cmpd="sng">
            <a:solidFill>
              <a:schemeClr val="tx1"/>
            </a:solidFill>
            <a:prstDash val="solid"/>
            <a:round/>
            <a:headEnd type="none" w="med" len="med"/>
            <a:tailEnd type="none" w="med" len="med"/>
          </a:ln>
        </p:spPr>
      </p:sp>
      <p:sp>
        <p:nvSpPr>
          <p:cNvPr id="51244" name="Line 46"/>
          <p:cNvSpPr/>
          <p:nvPr/>
        </p:nvSpPr>
        <p:spPr>
          <a:xfrm>
            <a:off x="6405563" y="3267075"/>
            <a:ext cx="1263650" cy="0"/>
          </a:xfrm>
          <a:prstGeom prst="line">
            <a:avLst/>
          </a:prstGeom>
          <a:ln w="9525" cap="flat" cmpd="sng">
            <a:solidFill>
              <a:schemeClr val="tx1"/>
            </a:solidFill>
            <a:prstDash val="solid"/>
            <a:round/>
            <a:headEnd type="none" w="med" len="med"/>
            <a:tailEnd type="none" w="med" len="med"/>
          </a:ln>
        </p:spPr>
      </p:sp>
      <p:sp>
        <p:nvSpPr>
          <p:cNvPr id="51245" name="Text Box 5"/>
          <p:cNvSpPr txBox="1"/>
          <p:nvPr/>
        </p:nvSpPr>
        <p:spPr>
          <a:xfrm>
            <a:off x="1101725" y="4924425"/>
            <a:ext cx="655320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24</a:t>
            </a:r>
            <a:r>
              <a:rPr lang="zh-CN" altLang="en-US" sz="2400" dirty="0">
                <a:latin typeface="Times New Roman" panose="02020603050405020304" pitchFamily="18" charset="0"/>
                <a:ea typeface="宋体" panose="02010600030101010101" pitchFamily="2" charset="-122"/>
              </a:rPr>
              <a:t> 执行端隔离式安全栅接线图</a:t>
            </a:r>
          </a:p>
        </p:txBody>
      </p:sp>
      <p:pic>
        <p:nvPicPr>
          <p:cNvPr id="51246" name="Picture 2" descr="ProductMgmtResourceServlet"/>
          <p:cNvPicPr>
            <a:picLocks noChangeAspect="1"/>
          </p:cNvPicPr>
          <p:nvPr/>
        </p:nvPicPr>
        <p:blipFill>
          <a:blip r:embed="rId2"/>
          <a:stretch>
            <a:fillRect/>
          </a:stretch>
        </p:blipFill>
        <p:spPr>
          <a:xfrm>
            <a:off x="6827838" y="701675"/>
            <a:ext cx="2014537" cy="1468438"/>
          </a:xfrm>
          <a:prstGeom prst="rect">
            <a:avLst/>
          </a:prstGeom>
          <a:noFill/>
          <a:ln w="9525">
            <a:noFill/>
          </a:ln>
        </p:spPr>
      </p:pic>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5222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52227"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52228" name="Text Box 5"/>
          <p:cNvSpPr txBox="1"/>
          <p:nvPr/>
        </p:nvSpPr>
        <p:spPr>
          <a:xfrm>
            <a:off x="1336675" y="6048375"/>
            <a:ext cx="6553200" cy="460375"/>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25</a:t>
            </a:r>
            <a:r>
              <a:rPr lang="zh-CN" altLang="en-US" sz="2400" dirty="0">
                <a:latin typeface="Times New Roman" panose="02020603050405020304" pitchFamily="18" charset="0"/>
                <a:ea typeface="宋体" panose="02010600030101010101" pitchFamily="2" charset="-122"/>
              </a:rPr>
              <a:t> 执行端隔离式安全栅构成框图</a:t>
            </a:r>
          </a:p>
        </p:txBody>
      </p:sp>
      <p:grpSp>
        <p:nvGrpSpPr>
          <p:cNvPr id="52229" name="Group 6"/>
          <p:cNvGrpSpPr/>
          <p:nvPr/>
        </p:nvGrpSpPr>
        <p:grpSpPr>
          <a:xfrm>
            <a:off x="0" y="1927225"/>
            <a:ext cx="9144000" cy="4097338"/>
            <a:chOff x="0" y="0"/>
            <a:chExt cx="5760" cy="2581"/>
          </a:xfrm>
        </p:grpSpPr>
        <p:sp>
          <p:nvSpPr>
            <p:cNvPr id="52230" name="Text Box 7"/>
            <p:cNvSpPr txBox="1"/>
            <p:nvPr/>
          </p:nvSpPr>
          <p:spPr>
            <a:xfrm>
              <a:off x="4215" y="911"/>
              <a:ext cx="1545"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1：1电流互感器</a:t>
              </a:r>
            </a:p>
          </p:txBody>
        </p:sp>
        <p:sp>
          <p:nvSpPr>
            <p:cNvPr id="52231" name="Rectangle 8"/>
            <p:cNvSpPr/>
            <p:nvPr/>
          </p:nvSpPr>
          <p:spPr>
            <a:xfrm>
              <a:off x="3317" y="1637"/>
              <a:ext cx="948"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解调放大</a:t>
              </a:r>
            </a:p>
          </p:txBody>
        </p:sp>
        <p:sp>
          <p:nvSpPr>
            <p:cNvPr id="52232" name="Rectangle 9"/>
            <p:cNvSpPr/>
            <p:nvPr/>
          </p:nvSpPr>
          <p:spPr>
            <a:xfrm>
              <a:off x="3370" y="149"/>
              <a:ext cx="789"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调制器</a:t>
              </a:r>
            </a:p>
          </p:txBody>
        </p:sp>
        <p:sp>
          <p:nvSpPr>
            <p:cNvPr id="52233" name="Rectangle 10"/>
            <p:cNvSpPr/>
            <p:nvPr/>
          </p:nvSpPr>
          <p:spPr>
            <a:xfrm>
              <a:off x="3317" y="2213"/>
              <a:ext cx="948"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限压限流</a:t>
              </a:r>
            </a:p>
          </p:txBody>
        </p:sp>
        <p:sp>
          <p:nvSpPr>
            <p:cNvPr id="52234" name="Rectangle 11"/>
            <p:cNvSpPr/>
            <p:nvPr/>
          </p:nvSpPr>
          <p:spPr>
            <a:xfrm>
              <a:off x="2106" y="2213"/>
              <a:ext cx="895" cy="336"/>
            </a:xfrm>
            <a:prstGeom prst="rect">
              <a:avLst/>
            </a:prstGeom>
            <a:noFill/>
            <a:ln w="19050" cap="flat" cmpd="sng">
              <a:solidFill>
                <a:schemeClr val="tx1"/>
              </a:solidFill>
              <a:prstDash val="solid"/>
              <a:miter/>
              <a:headEnd type="none" w="med" len="med"/>
              <a:tailEnd type="none" w="med" len="med"/>
            </a:ln>
          </p:spPr>
          <p:txBody>
            <a:bodyPr wrap="none" anchor="ctr"/>
            <a:lstStyle/>
            <a:p>
              <a:pPr algn="ctr"/>
              <a:r>
                <a:rPr lang="zh-CN" altLang="en-US" sz="2400" dirty="0">
                  <a:latin typeface="Times New Roman" panose="02020603050405020304" pitchFamily="18" charset="0"/>
                  <a:ea typeface="宋体" panose="02010600030101010101" pitchFamily="2" charset="-122"/>
                </a:rPr>
                <a:t>整流滤波</a:t>
              </a:r>
            </a:p>
          </p:txBody>
        </p:sp>
        <p:grpSp>
          <p:nvGrpSpPr>
            <p:cNvPr id="52235" name="Group 12"/>
            <p:cNvGrpSpPr/>
            <p:nvPr/>
          </p:nvGrpSpPr>
          <p:grpSpPr>
            <a:xfrm>
              <a:off x="737" y="466"/>
              <a:ext cx="895" cy="768"/>
              <a:chOff x="0" y="0"/>
              <a:chExt cx="816" cy="768"/>
            </a:xfrm>
          </p:grpSpPr>
          <p:sp>
            <p:nvSpPr>
              <p:cNvPr id="52236" name="Rectangle 13"/>
              <p:cNvSpPr/>
              <p:nvPr/>
            </p:nvSpPr>
            <p:spPr>
              <a:xfrm>
                <a:off x="0" y="0"/>
                <a:ext cx="816" cy="768"/>
              </a:xfrm>
              <a:prstGeom prst="rect">
                <a:avLst/>
              </a:prstGeom>
              <a:noFill/>
              <a:ln w="19050" cap="flat" cmpd="sng">
                <a:solidFill>
                  <a:schemeClr val="tx1"/>
                </a:solidFill>
                <a:prstDash val="solid"/>
                <a:miter/>
                <a:headEnd type="none" w="med" len="med"/>
                <a:tailEnd type="none" w="med" len="med"/>
              </a:ln>
            </p:spPr>
            <p:txBody>
              <a:bodyPr wrap="none" anchor="ctr"/>
              <a:lstStyle/>
              <a:p>
                <a:pPr algn="ctr"/>
                <a:endParaRPr lang="zh-CN" altLang="en-US" sz="2400" dirty="0">
                  <a:latin typeface="Times New Roman" panose="02020603050405020304" pitchFamily="18" charset="0"/>
                  <a:ea typeface="宋体" panose="02010600030101010101" pitchFamily="2" charset="-122"/>
                </a:endParaRPr>
              </a:p>
            </p:txBody>
          </p:sp>
          <p:sp>
            <p:nvSpPr>
              <p:cNvPr id="52237" name="未知"/>
              <p:cNvSpPr/>
              <p:nvPr/>
            </p:nvSpPr>
            <p:spPr>
              <a:xfrm>
                <a:off x="144" y="144"/>
                <a:ext cx="144" cy="49"/>
              </a:xfrm>
              <a:custGeom>
                <a:avLst/>
                <a:gdLst/>
                <a:ahLst/>
                <a:cxnLst>
                  <a:cxn ang="0">
                    <a:pos x="0" y="0"/>
                  </a:cxn>
                  <a:cxn ang="0">
                    <a:pos x="288" y="0"/>
                  </a:cxn>
                </a:cxnLst>
                <a:rect l="0" t="0" r="0" b="0"/>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38" name="未知"/>
              <p:cNvSpPr/>
              <p:nvPr/>
            </p:nvSpPr>
            <p:spPr>
              <a:xfrm>
                <a:off x="288" y="144"/>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39" name="未知"/>
              <p:cNvSpPr/>
              <p:nvPr/>
            </p:nvSpPr>
            <p:spPr>
              <a:xfrm>
                <a:off x="288" y="240"/>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0" name="未知"/>
              <p:cNvSpPr/>
              <p:nvPr/>
            </p:nvSpPr>
            <p:spPr>
              <a:xfrm>
                <a:off x="288" y="336"/>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1" name="未知"/>
              <p:cNvSpPr/>
              <p:nvPr/>
            </p:nvSpPr>
            <p:spPr>
              <a:xfrm>
                <a:off x="288" y="432"/>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2" name="Line 19"/>
              <p:cNvSpPr/>
              <p:nvPr/>
            </p:nvSpPr>
            <p:spPr>
              <a:xfrm flipH="1">
                <a:off x="144" y="528"/>
                <a:ext cx="144" cy="0"/>
              </a:xfrm>
              <a:prstGeom prst="line">
                <a:avLst/>
              </a:prstGeom>
              <a:ln w="19050" cap="flat" cmpd="sng">
                <a:solidFill>
                  <a:schemeClr val="tx1"/>
                </a:solidFill>
                <a:prstDash val="solid"/>
                <a:round/>
                <a:headEnd type="none" w="med" len="med"/>
                <a:tailEnd type="none" w="med" len="med"/>
              </a:ln>
            </p:spPr>
          </p:sp>
          <p:grpSp>
            <p:nvGrpSpPr>
              <p:cNvPr id="52243" name="Group 20"/>
              <p:cNvGrpSpPr/>
              <p:nvPr/>
            </p:nvGrpSpPr>
            <p:grpSpPr>
              <a:xfrm>
                <a:off x="528" y="48"/>
                <a:ext cx="48" cy="288"/>
                <a:chOff x="0" y="0"/>
                <a:chExt cx="48" cy="288"/>
              </a:xfrm>
            </p:grpSpPr>
            <p:sp>
              <p:nvSpPr>
                <p:cNvPr id="52244" name="未知"/>
                <p:cNvSpPr/>
                <p:nvPr/>
              </p:nvSpPr>
              <p:spPr>
                <a:xfrm>
                  <a:off x="0" y="0"/>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5" name="未知"/>
                <p:cNvSpPr/>
                <p:nvPr/>
              </p:nvSpPr>
              <p:spPr>
                <a:xfrm>
                  <a:off x="0" y="96"/>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6" name="未知"/>
                <p:cNvSpPr/>
                <p:nvPr/>
              </p:nvSpPr>
              <p:spPr>
                <a:xfrm>
                  <a:off x="0" y="192"/>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grpSp>
          <p:grpSp>
            <p:nvGrpSpPr>
              <p:cNvPr id="52247" name="Group 24"/>
              <p:cNvGrpSpPr/>
              <p:nvPr/>
            </p:nvGrpSpPr>
            <p:grpSpPr>
              <a:xfrm>
                <a:off x="528" y="432"/>
                <a:ext cx="48" cy="288"/>
                <a:chOff x="0" y="0"/>
                <a:chExt cx="48" cy="288"/>
              </a:xfrm>
            </p:grpSpPr>
            <p:sp>
              <p:nvSpPr>
                <p:cNvPr id="52248" name="未知"/>
                <p:cNvSpPr/>
                <p:nvPr/>
              </p:nvSpPr>
              <p:spPr>
                <a:xfrm>
                  <a:off x="0" y="0"/>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49" name="未知"/>
                <p:cNvSpPr/>
                <p:nvPr/>
              </p:nvSpPr>
              <p:spPr>
                <a:xfrm>
                  <a:off x="0" y="96"/>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50" name="未知"/>
                <p:cNvSpPr/>
                <p:nvPr/>
              </p:nvSpPr>
              <p:spPr>
                <a:xfrm>
                  <a:off x="0" y="192"/>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grpSp>
          <p:sp>
            <p:nvSpPr>
              <p:cNvPr id="52251" name="Line 28"/>
              <p:cNvSpPr/>
              <p:nvPr/>
            </p:nvSpPr>
            <p:spPr>
              <a:xfrm>
                <a:off x="384" y="96"/>
                <a:ext cx="0" cy="528"/>
              </a:xfrm>
              <a:prstGeom prst="line">
                <a:avLst/>
              </a:prstGeom>
              <a:ln w="19050" cap="flat" cmpd="sng">
                <a:solidFill>
                  <a:schemeClr val="tx1"/>
                </a:solidFill>
                <a:prstDash val="solid"/>
                <a:round/>
                <a:headEnd type="none" w="med" len="med"/>
                <a:tailEnd type="none" w="med" len="med"/>
              </a:ln>
            </p:spPr>
          </p:sp>
          <p:sp>
            <p:nvSpPr>
              <p:cNvPr id="52252" name="Line 29"/>
              <p:cNvSpPr/>
              <p:nvPr/>
            </p:nvSpPr>
            <p:spPr>
              <a:xfrm>
                <a:off x="432" y="96"/>
                <a:ext cx="0" cy="528"/>
              </a:xfrm>
              <a:prstGeom prst="line">
                <a:avLst/>
              </a:prstGeom>
              <a:ln w="19050" cap="flat" cmpd="sng">
                <a:solidFill>
                  <a:schemeClr val="tx1"/>
                </a:solidFill>
                <a:prstDash val="solid"/>
                <a:round/>
                <a:headEnd type="none" w="med" len="med"/>
                <a:tailEnd type="none" w="med" len="med"/>
              </a:ln>
            </p:spPr>
          </p:sp>
          <p:sp>
            <p:nvSpPr>
              <p:cNvPr id="52253" name="Line 30"/>
              <p:cNvSpPr/>
              <p:nvPr/>
            </p:nvSpPr>
            <p:spPr>
              <a:xfrm>
                <a:off x="576" y="48"/>
                <a:ext cx="96" cy="0"/>
              </a:xfrm>
              <a:prstGeom prst="line">
                <a:avLst/>
              </a:prstGeom>
              <a:ln w="19050" cap="flat" cmpd="sng">
                <a:solidFill>
                  <a:schemeClr val="tx1"/>
                </a:solidFill>
                <a:prstDash val="solid"/>
                <a:round/>
                <a:headEnd type="none" w="med" len="med"/>
                <a:tailEnd type="none" w="med" len="med"/>
              </a:ln>
            </p:spPr>
          </p:sp>
          <p:sp>
            <p:nvSpPr>
              <p:cNvPr id="52254" name="Line 31"/>
              <p:cNvSpPr/>
              <p:nvPr/>
            </p:nvSpPr>
            <p:spPr>
              <a:xfrm>
                <a:off x="576" y="336"/>
                <a:ext cx="96" cy="0"/>
              </a:xfrm>
              <a:prstGeom prst="line">
                <a:avLst/>
              </a:prstGeom>
              <a:ln w="19050" cap="flat" cmpd="sng">
                <a:solidFill>
                  <a:schemeClr val="tx1"/>
                </a:solidFill>
                <a:prstDash val="solid"/>
                <a:round/>
                <a:headEnd type="none" w="med" len="med"/>
                <a:tailEnd type="none" w="med" len="med"/>
              </a:ln>
            </p:spPr>
          </p:sp>
          <p:sp>
            <p:nvSpPr>
              <p:cNvPr id="52255" name="Line 32"/>
              <p:cNvSpPr/>
              <p:nvPr/>
            </p:nvSpPr>
            <p:spPr>
              <a:xfrm>
                <a:off x="576" y="432"/>
                <a:ext cx="96" cy="0"/>
              </a:xfrm>
              <a:prstGeom prst="line">
                <a:avLst/>
              </a:prstGeom>
              <a:ln w="19050" cap="flat" cmpd="sng">
                <a:solidFill>
                  <a:schemeClr val="tx1"/>
                </a:solidFill>
                <a:prstDash val="solid"/>
                <a:round/>
                <a:headEnd type="none" w="med" len="med"/>
                <a:tailEnd type="none" w="med" len="med"/>
              </a:ln>
            </p:spPr>
          </p:sp>
          <p:sp>
            <p:nvSpPr>
              <p:cNvPr id="52256" name="Line 33"/>
              <p:cNvSpPr/>
              <p:nvPr/>
            </p:nvSpPr>
            <p:spPr>
              <a:xfrm>
                <a:off x="576" y="720"/>
                <a:ext cx="96" cy="0"/>
              </a:xfrm>
              <a:prstGeom prst="line">
                <a:avLst/>
              </a:prstGeom>
              <a:ln w="19050" cap="flat" cmpd="sng">
                <a:solidFill>
                  <a:schemeClr val="tx1"/>
                </a:solidFill>
                <a:prstDash val="solid"/>
                <a:round/>
                <a:headEnd type="none" w="med" len="med"/>
                <a:tailEnd type="none" w="med" len="med"/>
              </a:ln>
            </p:spPr>
          </p:sp>
        </p:grpSp>
        <p:sp>
          <p:nvSpPr>
            <p:cNvPr id="52257" name="Line 34"/>
            <p:cNvSpPr/>
            <p:nvPr/>
          </p:nvSpPr>
          <p:spPr>
            <a:xfrm>
              <a:off x="369" y="898"/>
              <a:ext cx="368" cy="0"/>
            </a:xfrm>
            <a:prstGeom prst="line">
              <a:avLst/>
            </a:prstGeom>
            <a:ln w="19050" cap="flat" cmpd="sng">
              <a:solidFill>
                <a:schemeClr val="tx1"/>
              </a:solidFill>
              <a:prstDash val="solid"/>
              <a:round/>
              <a:headEnd type="none" w="med" len="med"/>
              <a:tailEnd type="triangle" w="med" len="med"/>
            </a:ln>
          </p:spPr>
        </p:sp>
        <p:grpSp>
          <p:nvGrpSpPr>
            <p:cNvPr id="52258" name="Group 35"/>
            <p:cNvGrpSpPr/>
            <p:nvPr/>
          </p:nvGrpSpPr>
          <p:grpSpPr>
            <a:xfrm>
              <a:off x="3423" y="773"/>
              <a:ext cx="736" cy="624"/>
              <a:chOff x="0" y="0"/>
              <a:chExt cx="672" cy="624"/>
            </a:xfrm>
          </p:grpSpPr>
          <p:sp>
            <p:nvSpPr>
              <p:cNvPr id="52259" name="Rectangle 36"/>
              <p:cNvSpPr/>
              <p:nvPr/>
            </p:nvSpPr>
            <p:spPr>
              <a:xfrm rot="5400000">
                <a:off x="24" y="-24"/>
                <a:ext cx="624" cy="672"/>
              </a:xfrm>
              <a:prstGeom prst="rect">
                <a:avLst/>
              </a:prstGeom>
              <a:noFill/>
              <a:ln w="19050" cap="flat" cmpd="sng">
                <a:solidFill>
                  <a:schemeClr val="tx1"/>
                </a:solidFill>
                <a:prstDash val="solid"/>
                <a:miter/>
                <a:headEnd type="none" w="med" len="med"/>
                <a:tailEnd type="none" w="med" len="med"/>
              </a:ln>
            </p:spPr>
            <p:txBody>
              <a:bodyPr rot="10800000" vert="eaVert" wrap="none" anchor="ctr"/>
              <a:lstStyle/>
              <a:p>
                <a:pPr algn="ctr"/>
                <a:endParaRPr lang="zh-CN" altLang="en-US" sz="2400" dirty="0">
                  <a:latin typeface="Times New Roman" panose="02020603050405020304" pitchFamily="18" charset="0"/>
                  <a:ea typeface="宋体" panose="02010600030101010101" pitchFamily="2" charset="-122"/>
                </a:endParaRPr>
              </a:p>
            </p:txBody>
          </p:sp>
          <p:sp>
            <p:nvSpPr>
              <p:cNvPr id="52260" name="未知"/>
              <p:cNvSpPr/>
              <p:nvPr/>
            </p:nvSpPr>
            <p:spPr>
              <a:xfrm rot="5400000">
                <a:off x="431" y="96"/>
                <a:ext cx="144" cy="49"/>
              </a:xfrm>
              <a:custGeom>
                <a:avLst/>
                <a:gdLst/>
                <a:ahLst/>
                <a:cxnLst>
                  <a:cxn ang="0">
                    <a:pos x="0" y="0"/>
                  </a:cxn>
                  <a:cxn ang="0">
                    <a:pos x="288" y="0"/>
                  </a:cxn>
                </a:cxnLst>
                <a:rect l="0" t="0" r="0" b="0"/>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1" name="未知"/>
              <p:cNvSpPr/>
              <p:nvPr/>
            </p:nvSpPr>
            <p:spPr>
              <a:xfrm rot="5400000">
                <a:off x="479"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2" name="未知"/>
              <p:cNvSpPr/>
              <p:nvPr/>
            </p:nvSpPr>
            <p:spPr>
              <a:xfrm rot="5400000">
                <a:off x="383"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3" name="未知"/>
              <p:cNvSpPr/>
              <p:nvPr/>
            </p:nvSpPr>
            <p:spPr>
              <a:xfrm rot="5400000">
                <a:off x="287"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4" name="未知"/>
              <p:cNvSpPr/>
              <p:nvPr/>
            </p:nvSpPr>
            <p:spPr>
              <a:xfrm rot="5400000">
                <a:off x="191" y="191"/>
                <a:ext cx="48" cy="96"/>
              </a:xfrm>
              <a:custGeom>
                <a:avLst/>
                <a:gdLst/>
                <a:ahLst/>
                <a:cxnLst>
                  <a:cxn ang="0">
                    <a:pos x="0" y="0"/>
                  </a:cxn>
                  <a:cxn ang="0">
                    <a:pos x="48" y="48"/>
                  </a:cxn>
                  <a:cxn ang="0">
                    <a:pos x="0" y="96"/>
                  </a:cxn>
                </a:cxnLst>
                <a:rect l="0" t="0" r="0" b="0"/>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5" name="Line 42"/>
              <p:cNvSpPr/>
              <p:nvPr/>
            </p:nvSpPr>
            <p:spPr>
              <a:xfrm rot="5400000" flipH="1">
                <a:off x="95" y="143"/>
                <a:ext cx="144" cy="0"/>
              </a:xfrm>
              <a:prstGeom prst="line">
                <a:avLst/>
              </a:prstGeom>
              <a:ln w="19050" cap="flat" cmpd="sng">
                <a:solidFill>
                  <a:schemeClr val="tx1"/>
                </a:solidFill>
                <a:prstDash val="solid"/>
                <a:round/>
                <a:headEnd type="none" w="med" len="med"/>
                <a:tailEnd type="none" w="med" len="med"/>
              </a:ln>
            </p:spPr>
          </p:sp>
          <p:sp>
            <p:nvSpPr>
              <p:cNvPr id="52266" name="未知"/>
              <p:cNvSpPr/>
              <p:nvPr/>
            </p:nvSpPr>
            <p:spPr>
              <a:xfrm rot="5400000">
                <a:off x="359" y="407"/>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7" name="未知"/>
              <p:cNvSpPr/>
              <p:nvPr/>
            </p:nvSpPr>
            <p:spPr>
              <a:xfrm rot="5400000">
                <a:off x="264" y="408"/>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8" name="未知"/>
              <p:cNvSpPr/>
              <p:nvPr/>
            </p:nvSpPr>
            <p:spPr>
              <a:xfrm rot="5400000">
                <a:off x="167" y="407"/>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69" name="Line 46"/>
              <p:cNvSpPr/>
              <p:nvPr/>
            </p:nvSpPr>
            <p:spPr>
              <a:xfrm rot="5400000">
                <a:off x="335" y="47"/>
                <a:ext cx="0" cy="528"/>
              </a:xfrm>
              <a:prstGeom prst="line">
                <a:avLst/>
              </a:prstGeom>
              <a:ln w="19050" cap="flat" cmpd="sng">
                <a:solidFill>
                  <a:schemeClr val="tx1"/>
                </a:solidFill>
                <a:prstDash val="solid"/>
                <a:round/>
                <a:headEnd type="none" w="med" len="med"/>
                <a:tailEnd type="none" w="med" len="med"/>
              </a:ln>
            </p:spPr>
          </p:sp>
          <p:sp>
            <p:nvSpPr>
              <p:cNvPr id="52270" name="Line 47"/>
              <p:cNvSpPr/>
              <p:nvPr/>
            </p:nvSpPr>
            <p:spPr>
              <a:xfrm rot="5400000">
                <a:off x="335" y="95"/>
                <a:ext cx="0" cy="528"/>
              </a:xfrm>
              <a:prstGeom prst="line">
                <a:avLst/>
              </a:prstGeom>
              <a:ln w="19050" cap="flat" cmpd="sng">
                <a:solidFill>
                  <a:schemeClr val="tx1"/>
                </a:solidFill>
                <a:prstDash val="solid"/>
                <a:round/>
                <a:headEnd type="none" w="med" len="med"/>
                <a:tailEnd type="none" w="med" len="med"/>
              </a:ln>
            </p:spPr>
          </p:sp>
          <p:sp>
            <p:nvSpPr>
              <p:cNvPr id="52271" name="Line 48"/>
              <p:cNvSpPr/>
              <p:nvPr/>
            </p:nvSpPr>
            <p:spPr>
              <a:xfrm rot="5400000">
                <a:off x="96" y="528"/>
                <a:ext cx="96" cy="0"/>
              </a:xfrm>
              <a:prstGeom prst="line">
                <a:avLst/>
              </a:prstGeom>
              <a:ln w="19050" cap="flat" cmpd="sng">
                <a:solidFill>
                  <a:schemeClr val="tx1"/>
                </a:solidFill>
                <a:prstDash val="solid"/>
                <a:round/>
                <a:headEnd type="none" w="med" len="med"/>
                <a:tailEnd type="none" w="med" len="med"/>
              </a:ln>
            </p:spPr>
          </p:sp>
          <p:sp>
            <p:nvSpPr>
              <p:cNvPr id="52272" name="未知"/>
              <p:cNvSpPr/>
              <p:nvPr/>
            </p:nvSpPr>
            <p:spPr>
              <a:xfrm rot="5400000">
                <a:off x="456" y="408"/>
                <a:ext cx="48" cy="96"/>
              </a:xfrm>
              <a:custGeom>
                <a:avLst/>
                <a:gdLst/>
                <a:ahLst/>
                <a:cxnLst>
                  <a:cxn ang="0">
                    <a:pos x="48" y="0"/>
                  </a:cxn>
                  <a:cxn ang="0">
                    <a:pos x="0" y="48"/>
                  </a:cxn>
                  <a:cxn ang="0">
                    <a:pos x="48" y="96"/>
                  </a:cxn>
                </a:cxnLst>
                <a:rect l="0" t="0" r="0" b="0"/>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lstStyle/>
              <a:p>
                <a:endParaRPr lang="zh-CN" altLang="en-US"/>
              </a:p>
            </p:txBody>
          </p:sp>
          <p:sp>
            <p:nvSpPr>
              <p:cNvPr id="52273" name="Line 50"/>
              <p:cNvSpPr/>
              <p:nvPr/>
            </p:nvSpPr>
            <p:spPr>
              <a:xfrm>
                <a:off x="528" y="480"/>
                <a:ext cx="0" cy="96"/>
              </a:xfrm>
              <a:prstGeom prst="line">
                <a:avLst/>
              </a:prstGeom>
              <a:ln w="19050" cap="flat" cmpd="sng">
                <a:solidFill>
                  <a:schemeClr val="tx1"/>
                </a:solidFill>
                <a:prstDash val="solid"/>
                <a:round/>
                <a:headEnd type="none" w="med" len="med"/>
                <a:tailEnd type="none" w="med" len="med"/>
              </a:ln>
            </p:spPr>
          </p:sp>
        </p:grpSp>
        <p:sp>
          <p:nvSpPr>
            <p:cNvPr id="52274" name="Line 51"/>
            <p:cNvSpPr/>
            <p:nvPr/>
          </p:nvSpPr>
          <p:spPr>
            <a:xfrm>
              <a:off x="1632" y="658"/>
              <a:ext cx="263" cy="0"/>
            </a:xfrm>
            <a:prstGeom prst="line">
              <a:avLst/>
            </a:prstGeom>
            <a:ln w="28575" cap="flat" cmpd="sng">
              <a:solidFill>
                <a:srgbClr val="FF0000"/>
              </a:solidFill>
              <a:prstDash val="solid"/>
              <a:round/>
              <a:headEnd type="none" w="med" len="med"/>
              <a:tailEnd type="none" w="med" len="med"/>
            </a:ln>
          </p:spPr>
        </p:sp>
        <p:sp>
          <p:nvSpPr>
            <p:cNvPr id="52275" name="Line 52"/>
            <p:cNvSpPr/>
            <p:nvPr/>
          </p:nvSpPr>
          <p:spPr>
            <a:xfrm flipV="1">
              <a:off x="1895" y="322"/>
              <a:ext cx="0" cy="336"/>
            </a:xfrm>
            <a:prstGeom prst="line">
              <a:avLst/>
            </a:prstGeom>
            <a:ln w="28575" cap="flat" cmpd="sng">
              <a:solidFill>
                <a:srgbClr val="FF0000"/>
              </a:solidFill>
              <a:prstDash val="solid"/>
              <a:round/>
              <a:headEnd type="none" w="med" len="med"/>
              <a:tailEnd type="none" w="med" len="med"/>
            </a:ln>
          </p:spPr>
        </p:sp>
        <p:sp>
          <p:nvSpPr>
            <p:cNvPr id="52276" name="Line 53"/>
            <p:cNvSpPr/>
            <p:nvPr/>
          </p:nvSpPr>
          <p:spPr>
            <a:xfrm>
              <a:off x="1632" y="1090"/>
              <a:ext cx="263" cy="0"/>
            </a:xfrm>
            <a:prstGeom prst="line">
              <a:avLst/>
            </a:prstGeom>
            <a:ln w="28575" cap="flat" cmpd="sng">
              <a:solidFill>
                <a:srgbClr val="FF0000"/>
              </a:solidFill>
              <a:prstDash val="solid"/>
              <a:round/>
              <a:headEnd type="none" w="med" len="med"/>
              <a:tailEnd type="none" w="med" len="med"/>
            </a:ln>
          </p:spPr>
        </p:sp>
        <p:sp>
          <p:nvSpPr>
            <p:cNvPr id="52277" name="Line 54"/>
            <p:cNvSpPr/>
            <p:nvPr/>
          </p:nvSpPr>
          <p:spPr>
            <a:xfrm>
              <a:off x="1895" y="2357"/>
              <a:ext cx="211" cy="0"/>
            </a:xfrm>
            <a:prstGeom prst="line">
              <a:avLst/>
            </a:prstGeom>
            <a:ln w="28575" cap="flat" cmpd="sng">
              <a:solidFill>
                <a:srgbClr val="FF0000"/>
              </a:solidFill>
              <a:prstDash val="solid"/>
              <a:round/>
              <a:headEnd type="none" w="med" len="med"/>
              <a:tailEnd type="triangle" w="med" len="med"/>
            </a:ln>
          </p:spPr>
        </p:sp>
        <p:sp>
          <p:nvSpPr>
            <p:cNvPr id="52278" name="Line 55"/>
            <p:cNvSpPr/>
            <p:nvPr/>
          </p:nvSpPr>
          <p:spPr>
            <a:xfrm>
              <a:off x="4265" y="2453"/>
              <a:ext cx="368" cy="0"/>
            </a:xfrm>
            <a:prstGeom prst="line">
              <a:avLst/>
            </a:prstGeom>
            <a:ln w="28575" cap="flat" cmpd="sng">
              <a:solidFill>
                <a:srgbClr val="FF0000"/>
              </a:solidFill>
              <a:prstDash val="solid"/>
              <a:round/>
              <a:headEnd type="none" w="med" len="med"/>
              <a:tailEnd type="triangle" w="med" len="med"/>
            </a:ln>
          </p:spPr>
        </p:sp>
        <p:grpSp>
          <p:nvGrpSpPr>
            <p:cNvPr id="52279" name="Group 56"/>
            <p:cNvGrpSpPr/>
            <p:nvPr/>
          </p:nvGrpSpPr>
          <p:grpSpPr>
            <a:xfrm>
              <a:off x="4265" y="2309"/>
              <a:ext cx="262" cy="0"/>
              <a:chOff x="0" y="0"/>
              <a:chExt cx="240" cy="0"/>
            </a:xfrm>
          </p:grpSpPr>
          <p:sp>
            <p:nvSpPr>
              <p:cNvPr id="52280" name="Line 57"/>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1" name="Line 58"/>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82" name="Line 59"/>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grpSp>
          <p:nvGrpSpPr>
            <p:cNvPr id="52283" name="Group 60"/>
            <p:cNvGrpSpPr/>
            <p:nvPr/>
          </p:nvGrpSpPr>
          <p:grpSpPr>
            <a:xfrm rot="-10800000" flipH="1">
              <a:off x="3738" y="485"/>
              <a:ext cx="52" cy="269"/>
              <a:chOff x="0" y="0"/>
              <a:chExt cx="0" cy="288"/>
            </a:xfrm>
          </p:grpSpPr>
          <p:sp>
            <p:nvSpPr>
              <p:cNvPr id="52284" name="Line 61"/>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285" name="Line 62"/>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286" name="Line 63"/>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grpSp>
          <p:nvGrpSpPr>
            <p:cNvPr id="52287" name="Group 64"/>
            <p:cNvGrpSpPr/>
            <p:nvPr/>
          </p:nvGrpSpPr>
          <p:grpSpPr>
            <a:xfrm>
              <a:off x="4317" y="341"/>
              <a:ext cx="263" cy="0"/>
              <a:chOff x="0" y="0"/>
              <a:chExt cx="240" cy="0"/>
            </a:xfrm>
          </p:grpSpPr>
          <p:sp>
            <p:nvSpPr>
              <p:cNvPr id="52288" name="Line 65"/>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9" name="Line 66"/>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90" name="Line 67"/>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sp>
          <p:nvSpPr>
            <p:cNvPr id="52291" name="Text Box 68"/>
            <p:cNvSpPr txBox="1"/>
            <p:nvPr/>
          </p:nvSpPr>
          <p:spPr>
            <a:xfrm>
              <a:off x="0" y="610"/>
              <a:ext cx="790"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24VDC</a:t>
              </a:r>
            </a:p>
          </p:txBody>
        </p:sp>
        <p:sp>
          <p:nvSpPr>
            <p:cNvPr id="52292" name="Text Box 69"/>
            <p:cNvSpPr txBox="1"/>
            <p:nvPr/>
          </p:nvSpPr>
          <p:spPr>
            <a:xfrm>
              <a:off x="737" y="130"/>
              <a:ext cx="789"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DC/AC</a:t>
              </a:r>
            </a:p>
          </p:txBody>
        </p:sp>
        <p:sp>
          <p:nvSpPr>
            <p:cNvPr id="52293" name="Text Box 70"/>
            <p:cNvSpPr txBox="1"/>
            <p:nvPr/>
          </p:nvSpPr>
          <p:spPr>
            <a:xfrm>
              <a:off x="1000" y="1186"/>
              <a:ext cx="526"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1</a:t>
              </a:r>
            </a:p>
          </p:txBody>
        </p:sp>
        <p:sp>
          <p:nvSpPr>
            <p:cNvPr id="52294" name="Text Box 71"/>
            <p:cNvSpPr txBox="1"/>
            <p:nvPr/>
          </p:nvSpPr>
          <p:spPr>
            <a:xfrm>
              <a:off x="3054" y="946"/>
              <a:ext cx="526"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2</a:t>
              </a:r>
            </a:p>
          </p:txBody>
        </p:sp>
        <p:graphicFrame>
          <p:nvGraphicFramePr>
            <p:cNvPr id="52295" name="对象 41031"/>
            <p:cNvGraphicFramePr>
              <a:graphicFrameLocks noChangeAspect="1"/>
            </p:cNvGraphicFramePr>
            <p:nvPr/>
          </p:nvGraphicFramePr>
          <p:xfrm>
            <a:off x="4212" y="0"/>
            <a:ext cx="946" cy="241"/>
          </p:xfrm>
          <a:graphic>
            <a:graphicData uri="http://schemas.openxmlformats.org/presentationml/2006/ole">
              <mc:AlternateContent xmlns:mc="http://schemas.openxmlformats.org/markup-compatibility/2006">
                <mc:Choice xmlns:v="urn:schemas-microsoft-com:vml" Requires="v">
                  <p:oleObj spid="_x0000_s18451" r:id="rId3" imgW="545465" imgH="152400" progId="Equation.DSMT4">
                    <p:embed/>
                  </p:oleObj>
                </mc:Choice>
                <mc:Fallback>
                  <p:oleObj r:id="rId3" imgW="545465" imgH="152400" progId="Equation.DSMT4">
                    <p:embed/>
                    <p:pic>
                      <p:nvPicPr>
                        <p:cNvPr id="0" name="图片 3085"/>
                        <p:cNvPicPr/>
                        <p:nvPr/>
                      </p:nvPicPr>
                      <p:blipFill>
                        <a:blip r:embed="rId4"/>
                        <a:stretch>
                          <a:fillRect/>
                        </a:stretch>
                      </p:blipFill>
                      <p:spPr>
                        <a:xfrm>
                          <a:off x="4212" y="0"/>
                          <a:ext cx="946" cy="241"/>
                        </a:xfrm>
                        <a:prstGeom prst="rect">
                          <a:avLst/>
                        </a:prstGeom>
                        <a:noFill/>
                        <a:ln w="38100">
                          <a:noFill/>
                          <a:miter/>
                        </a:ln>
                      </p:spPr>
                    </p:pic>
                  </p:oleObj>
                </mc:Fallback>
              </mc:AlternateContent>
            </a:graphicData>
          </a:graphic>
        </p:graphicFrame>
        <p:graphicFrame>
          <p:nvGraphicFramePr>
            <p:cNvPr id="52296" name="对象 41032"/>
            <p:cNvGraphicFramePr>
              <a:graphicFrameLocks noChangeAspect="1"/>
            </p:cNvGraphicFramePr>
            <p:nvPr/>
          </p:nvGraphicFramePr>
          <p:xfrm>
            <a:off x="4265" y="2017"/>
            <a:ext cx="939" cy="240"/>
          </p:xfrm>
          <a:graphic>
            <a:graphicData uri="http://schemas.openxmlformats.org/presentationml/2006/ole">
              <mc:AlternateContent xmlns:mc="http://schemas.openxmlformats.org/markup-compatibility/2006">
                <mc:Choice xmlns:v="urn:schemas-microsoft-com:vml" Requires="v">
                  <p:oleObj spid="_x0000_s18452" r:id="rId5" imgW="545465" imgH="152400" progId="Equation.DSMT4">
                    <p:embed/>
                  </p:oleObj>
                </mc:Choice>
                <mc:Fallback>
                  <p:oleObj r:id="rId5" imgW="545465" imgH="152400" progId="Equation.DSMT4">
                    <p:embed/>
                    <p:pic>
                      <p:nvPicPr>
                        <p:cNvPr id="0" name="图片 3087"/>
                        <p:cNvPicPr/>
                        <p:nvPr/>
                      </p:nvPicPr>
                      <p:blipFill>
                        <a:blip r:embed="rId4"/>
                        <a:stretch>
                          <a:fillRect/>
                        </a:stretch>
                      </p:blipFill>
                      <p:spPr>
                        <a:xfrm>
                          <a:off x="4265" y="2017"/>
                          <a:ext cx="939" cy="240"/>
                        </a:xfrm>
                        <a:prstGeom prst="rect">
                          <a:avLst/>
                        </a:prstGeom>
                        <a:noFill/>
                        <a:ln w="38100">
                          <a:noFill/>
                          <a:miter/>
                        </a:ln>
                      </p:spPr>
                    </p:pic>
                  </p:oleObj>
                </mc:Fallback>
              </mc:AlternateContent>
            </a:graphicData>
          </a:graphic>
        </p:graphicFrame>
        <p:graphicFrame>
          <p:nvGraphicFramePr>
            <p:cNvPr id="52297" name="对象 41033"/>
            <p:cNvGraphicFramePr>
              <a:graphicFrameLocks noChangeAspect="1"/>
            </p:cNvGraphicFramePr>
            <p:nvPr/>
          </p:nvGraphicFramePr>
          <p:xfrm>
            <a:off x="4265" y="426"/>
            <a:ext cx="1410" cy="302"/>
          </p:xfrm>
          <a:graphic>
            <a:graphicData uri="http://schemas.openxmlformats.org/presentationml/2006/ole">
              <mc:AlternateContent xmlns:mc="http://schemas.openxmlformats.org/markup-compatibility/2006">
                <mc:Choice xmlns:v="urn:schemas-microsoft-com:vml" Requires="v">
                  <p:oleObj spid="_x0000_s18453" r:id="rId6" imgW="812165" imgH="190500" progId="Equation.DSMT4">
                    <p:embed/>
                  </p:oleObj>
                </mc:Choice>
                <mc:Fallback>
                  <p:oleObj r:id="rId6" imgW="812165" imgH="190500" progId="Equation.DSMT4">
                    <p:embed/>
                    <p:pic>
                      <p:nvPicPr>
                        <p:cNvPr id="0" name="图片 3086"/>
                        <p:cNvPicPr/>
                        <p:nvPr/>
                      </p:nvPicPr>
                      <p:blipFill>
                        <a:blip r:embed="rId7"/>
                        <a:stretch>
                          <a:fillRect/>
                        </a:stretch>
                      </p:blipFill>
                      <p:spPr>
                        <a:xfrm>
                          <a:off x="4265" y="426"/>
                          <a:ext cx="1410" cy="302"/>
                        </a:xfrm>
                        <a:prstGeom prst="rect">
                          <a:avLst/>
                        </a:prstGeom>
                        <a:noFill/>
                        <a:ln w="38100">
                          <a:noFill/>
                          <a:miter/>
                        </a:ln>
                      </p:spPr>
                    </p:pic>
                  </p:oleObj>
                </mc:Fallback>
              </mc:AlternateContent>
            </a:graphicData>
          </a:graphic>
        </p:graphicFrame>
        <p:graphicFrame>
          <p:nvGraphicFramePr>
            <p:cNvPr id="52298" name="对象 41034"/>
            <p:cNvGraphicFramePr>
              <a:graphicFrameLocks noChangeAspect="1"/>
            </p:cNvGraphicFramePr>
            <p:nvPr/>
          </p:nvGraphicFramePr>
          <p:xfrm>
            <a:off x="4686" y="2317"/>
            <a:ext cx="849" cy="264"/>
          </p:xfrm>
          <a:graphic>
            <a:graphicData uri="http://schemas.openxmlformats.org/presentationml/2006/ole">
              <mc:AlternateContent xmlns:mc="http://schemas.openxmlformats.org/markup-compatibility/2006">
                <mc:Choice xmlns:v="urn:schemas-microsoft-com:vml" Requires="v">
                  <p:oleObj spid="_x0000_s18454" r:id="rId8" imgW="558800" imgH="190500" progId="Equation.DSMT4">
                    <p:embed/>
                  </p:oleObj>
                </mc:Choice>
                <mc:Fallback>
                  <p:oleObj r:id="rId8" imgW="558800" imgH="190500" progId="Equation.DSMT4">
                    <p:embed/>
                    <p:pic>
                      <p:nvPicPr>
                        <p:cNvPr id="0" name="图片 3088"/>
                        <p:cNvPicPr/>
                        <p:nvPr/>
                      </p:nvPicPr>
                      <p:blipFill>
                        <a:blip r:embed="rId9"/>
                        <a:stretch>
                          <a:fillRect/>
                        </a:stretch>
                      </p:blipFill>
                      <p:spPr>
                        <a:xfrm>
                          <a:off x="4686" y="2317"/>
                          <a:ext cx="849" cy="264"/>
                        </a:xfrm>
                        <a:prstGeom prst="rect">
                          <a:avLst/>
                        </a:prstGeom>
                        <a:noFill/>
                        <a:ln w="38100">
                          <a:noFill/>
                          <a:miter/>
                        </a:ln>
                      </p:spPr>
                    </p:pic>
                  </p:oleObj>
                </mc:Fallback>
              </mc:AlternateContent>
            </a:graphicData>
          </a:graphic>
        </p:graphicFrame>
        <p:grpSp>
          <p:nvGrpSpPr>
            <p:cNvPr id="52299" name="Group 76"/>
            <p:cNvGrpSpPr/>
            <p:nvPr/>
          </p:nvGrpSpPr>
          <p:grpSpPr>
            <a:xfrm>
              <a:off x="790" y="2098"/>
              <a:ext cx="263" cy="0"/>
              <a:chOff x="0" y="0"/>
              <a:chExt cx="240" cy="0"/>
            </a:xfrm>
          </p:grpSpPr>
          <p:sp>
            <p:nvSpPr>
              <p:cNvPr id="52300" name="Line 77"/>
              <p:cNvSpPr/>
              <p:nvPr/>
            </p:nvSpPr>
            <p:spPr>
              <a:xfrm flipH="1">
                <a:off x="96" y="0"/>
                <a:ext cx="48" cy="0"/>
              </a:xfrm>
              <a:prstGeom prst="line">
                <a:avLst/>
              </a:prstGeom>
              <a:ln w="28575" cap="flat" cmpd="sng">
                <a:solidFill>
                  <a:schemeClr val="tx1"/>
                </a:solidFill>
                <a:prstDash val="solid"/>
                <a:round/>
                <a:headEnd type="none" w="med" len="med"/>
                <a:tailEnd type="none" w="med" len="med"/>
              </a:ln>
            </p:spPr>
          </p:sp>
          <p:sp>
            <p:nvSpPr>
              <p:cNvPr id="52301" name="Line 78"/>
              <p:cNvSpPr/>
              <p:nvPr/>
            </p:nvSpPr>
            <p:spPr>
              <a:xfrm flipH="1">
                <a:off x="192" y="0"/>
                <a:ext cx="48" cy="0"/>
              </a:xfrm>
              <a:prstGeom prst="line">
                <a:avLst/>
              </a:prstGeom>
              <a:ln w="28575" cap="flat" cmpd="sng">
                <a:solidFill>
                  <a:schemeClr val="tx1"/>
                </a:solidFill>
                <a:prstDash val="solid"/>
                <a:round/>
                <a:headEnd type="none" w="med" len="med"/>
                <a:tailEnd type="none" w="med" len="med"/>
              </a:ln>
            </p:spPr>
          </p:sp>
          <p:sp>
            <p:nvSpPr>
              <p:cNvPr id="52302" name="Line 79"/>
              <p:cNvSpPr/>
              <p:nvPr/>
            </p:nvSpPr>
            <p:spPr>
              <a:xfrm flipH="1">
                <a:off x="0" y="0"/>
                <a:ext cx="48" cy="0"/>
              </a:xfrm>
              <a:prstGeom prst="line">
                <a:avLst/>
              </a:prstGeom>
              <a:ln w="28575" cap="flat" cmpd="sng">
                <a:solidFill>
                  <a:schemeClr val="tx1"/>
                </a:solidFill>
                <a:prstDash val="solid"/>
                <a:round/>
                <a:headEnd type="none" w="med" len="med"/>
                <a:tailEnd type="none" w="med" len="med"/>
              </a:ln>
            </p:spPr>
          </p:sp>
        </p:grpSp>
        <p:sp>
          <p:nvSpPr>
            <p:cNvPr id="52303" name="Line 80"/>
            <p:cNvSpPr/>
            <p:nvPr/>
          </p:nvSpPr>
          <p:spPr>
            <a:xfrm>
              <a:off x="1106" y="2098"/>
              <a:ext cx="105" cy="0"/>
            </a:xfrm>
            <a:prstGeom prst="line">
              <a:avLst/>
            </a:prstGeom>
            <a:ln w="19050" cap="flat" cmpd="sng">
              <a:solidFill>
                <a:schemeClr val="tx1"/>
              </a:solidFill>
              <a:prstDash val="solid"/>
              <a:round/>
              <a:headEnd type="none" w="med" len="med"/>
              <a:tailEnd type="triangle" w="med" len="med"/>
            </a:ln>
          </p:spPr>
        </p:sp>
        <p:sp>
          <p:nvSpPr>
            <p:cNvPr id="52304" name="Line 81"/>
            <p:cNvSpPr/>
            <p:nvPr/>
          </p:nvSpPr>
          <p:spPr>
            <a:xfrm>
              <a:off x="790" y="2338"/>
              <a:ext cx="421" cy="0"/>
            </a:xfrm>
            <a:prstGeom prst="line">
              <a:avLst/>
            </a:prstGeom>
            <a:ln w="28575" cap="flat" cmpd="sng">
              <a:solidFill>
                <a:srgbClr val="FF0000"/>
              </a:solidFill>
              <a:prstDash val="solid"/>
              <a:round/>
              <a:headEnd type="none" w="med" len="med"/>
              <a:tailEnd type="triangle" w="med" len="med"/>
            </a:ln>
          </p:spPr>
        </p:sp>
        <p:sp>
          <p:nvSpPr>
            <p:cNvPr id="52305" name="Text Box 82"/>
            <p:cNvSpPr txBox="1"/>
            <p:nvPr/>
          </p:nvSpPr>
          <p:spPr>
            <a:xfrm>
              <a:off x="264" y="1954"/>
              <a:ext cx="578"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信号</a:t>
              </a:r>
            </a:p>
          </p:txBody>
        </p:sp>
        <p:sp>
          <p:nvSpPr>
            <p:cNvPr id="52306" name="Text Box 83"/>
            <p:cNvSpPr txBox="1"/>
            <p:nvPr/>
          </p:nvSpPr>
          <p:spPr>
            <a:xfrm>
              <a:off x="264" y="2242"/>
              <a:ext cx="578" cy="288"/>
            </a:xfrm>
            <a:prstGeom prst="rect">
              <a:avLst/>
            </a:prstGeom>
            <a:noFill/>
            <a:ln w="9525">
              <a:noFill/>
            </a:ln>
          </p:spPr>
          <p:txBody>
            <a:bodyPr anchor="t">
              <a:spAutoFit/>
            </a:bodyPr>
            <a:lstStyle/>
            <a:p>
              <a:pPr>
                <a:spcBef>
                  <a:spcPct val="50000"/>
                </a:spcBef>
              </a:pPr>
              <a:r>
                <a:rPr lang="zh-CN" altLang="en-US" sz="2400" dirty="0">
                  <a:latin typeface="Times New Roman" panose="02020603050405020304" pitchFamily="18" charset="0"/>
                  <a:ea typeface="宋体" panose="02010600030101010101" pitchFamily="2" charset="-122"/>
                </a:rPr>
                <a:t>能流</a:t>
              </a:r>
            </a:p>
          </p:txBody>
        </p:sp>
        <p:sp>
          <p:nvSpPr>
            <p:cNvPr id="52307" name="Line 84"/>
            <p:cNvSpPr/>
            <p:nvPr/>
          </p:nvSpPr>
          <p:spPr>
            <a:xfrm>
              <a:off x="1895" y="341"/>
              <a:ext cx="1475" cy="0"/>
            </a:xfrm>
            <a:prstGeom prst="line">
              <a:avLst/>
            </a:prstGeom>
            <a:ln w="28575" cap="flat" cmpd="sng">
              <a:solidFill>
                <a:srgbClr val="FF0000"/>
              </a:solidFill>
              <a:prstDash val="solid"/>
              <a:round/>
              <a:headEnd type="none" w="med" len="med"/>
              <a:tailEnd type="triangle" w="med" len="med"/>
            </a:ln>
          </p:spPr>
        </p:sp>
        <p:sp>
          <p:nvSpPr>
            <p:cNvPr id="52308" name="Line 85"/>
            <p:cNvSpPr/>
            <p:nvPr/>
          </p:nvSpPr>
          <p:spPr>
            <a:xfrm flipH="1">
              <a:off x="4159" y="341"/>
              <a:ext cx="158" cy="0"/>
            </a:xfrm>
            <a:prstGeom prst="line">
              <a:avLst/>
            </a:prstGeom>
            <a:ln w="19050" cap="flat" cmpd="sng">
              <a:solidFill>
                <a:schemeClr val="tx1"/>
              </a:solidFill>
              <a:prstDash val="solid"/>
              <a:round/>
              <a:headEnd type="none" w="med" len="med"/>
              <a:tailEnd type="triangle" w="med" len="med"/>
            </a:ln>
          </p:spPr>
        </p:sp>
        <p:grpSp>
          <p:nvGrpSpPr>
            <p:cNvPr id="52309" name="Group 86"/>
            <p:cNvGrpSpPr/>
            <p:nvPr/>
          </p:nvGrpSpPr>
          <p:grpSpPr>
            <a:xfrm rot="-10800000" flipH="1">
              <a:off x="3738" y="1397"/>
              <a:ext cx="51" cy="240"/>
              <a:chOff x="0" y="0"/>
              <a:chExt cx="0" cy="288"/>
            </a:xfrm>
          </p:grpSpPr>
          <p:sp>
            <p:nvSpPr>
              <p:cNvPr id="52310" name="Line 87"/>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1" name="Line 88"/>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2" name="Line 89"/>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3" name="Line 90"/>
            <p:cNvSpPr/>
            <p:nvPr/>
          </p:nvSpPr>
          <p:spPr>
            <a:xfrm>
              <a:off x="1895" y="1109"/>
              <a:ext cx="0" cy="1248"/>
            </a:xfrm>
            <a:prstGeom prst="line">
              <a:avLst/>
            </a:prstGeom>
            <a:ln w="28575" cap="flat" cmpd="sng">
              <a:solidFill>
                <a:srgbClr val="FF0000"/>
              </a:solidFill>
              <a:prstDash val="solid"/>
              <a:round/>
              <a:headEnd type="none" w="med" len="med"/>
              <a:tailEnd type="none" w="med" len="med"/>
            </a:ln>
          </p:spPr>
        </p:sp>
        <p:grpSp>
          <p:nvGrpSpPr>
            <p:cNvPr id="52314" name="Group 91"/>
            <p:cNvGrpSpPr/>
            <p:nvPr/>
          </p:nvGrpSpPr>
          <p:grpSpPr>
            <a:xfrm rot="-10800000" flipH="1">
              <a:off x="3738" y="1973"/>
              <a:ext cx="51" cy="240"/>
              <a:chOff x="0" y="0"/>
              <a:chExt cx="0" cy="288"/>
            </a:xfrm>
          </p:grpSpPr>
          <p:sp>
            <p:nvSpPr>
              <p:cNvPr id="52315" name="Line 92"/>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6" name="Line 93"/>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7" name="Line 94"/>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8" name="Line 95"/>
            <p:cNvSpPr/>
            <p:nvPr/>
          </p:nvSpPr>
          <p:spPr>
            <a:xfrm>
              <a:off x="3001" y="2405"/>
              <a:ext cx="316" cy="0"/>
            </a:xfrm>
            <a:prstGeom prst="line">
              <a:avLst/>
            </a:prstGeom>
            <a:ln w="28575" cap="flat" cmpd="sng">
              <a:solidFill>
                <a:srgbClr val="FF0000"/>
              </a:solidFill>
              <a:prstDash val="solid"/>
              <a:round/>
              <a:headEnd type="none" w="med" len="med"/>
              <a:tailEnd type="triangle" w="med" len="med"/>
            </a:ln>
          </p:spPr>
        </p:sp>
        <p:sp>
          <p:nvSpPr>
            <p:cNvPr id="52319" name="Line 96"/>
            <p:cNvSpPr/>
            <p:nvPr/>
          </p:nvSpPr>
          <p:spPr>
            <a:xfrm>
              <a:off x="4527" y="2309"/>
              <a:ext cx="106" cy="0"/>
            </a:xfrm>
            <a:prstGeom prst="line">
              <a:avLst/>
            </a:prstGeom>
            <a:ln w="19050" cap="flat" cmpd="sng">
              <a:solidFill>
                <a:schemeClr val="tx1"/>
              </a:solidFill>
              <a:prstDash val="solid"/>
              <a:round/>
              <a:headEnd type="none" w="med" len="med"/>
              <a:tailEnd type="triangle" w="med" len="med"/>
            </a:ln>
          </p:spPr>
        </p:sp>
        <p:graphicFrame>
          <p:nvGraphicFramePr>
            <p:cNvPr id="52320" name="对象 41056"/>
            <p:cNvGraphicFramePr>
              <a:graphicFrameLocks noChangeAspect="1"/>
            </p:cNvGraphicFramePr>
            <p:nvPr/>
          </p:nvGraphicFramePr>
          <p:xfrm>
            <a:off x="2208" y="1774"/>
            <a:ext cx="847" cy="285"/>
          </p:xfrm>
          <a:graphic>
            <a:graphicData uri="http://schemas.openxmlformats.org/presentationml/2006/ole">
              <mc:AlternateContent xmlns:mc="http://schemas.openxmlformats.org/markup-compatibility/2006">
                <mc:Choice xmlns:v="urn:schemas-microsoft-com:vml" Requires="v">
                  <p:oleObj spid="_x0000_s18455" r:id="rId10" imgW="546100" imgH="190500" progId="Equation.DSMT4">
                    <p:embed/>
                  </p:oleObj>
                </mc:Choice>
                <mc:Fallback>
                  <p:oleObj r:id="rId10" imgW="546100" imgH="190500" progId="Equation.DSMT4">
                    <p:embed/>
                    <p:pic>
                      <p:nvPicPr>
                        <p:cNvPr id="0" name="图片 3093"/>
                        <p:cNvPicPr/>
                        <p:nvPr/>
                      </p:nvPicPr>
                      <p:blipFill>
                        <a:blip r:embed="rId11"/>
                        <a:stretch>
                          <a:fillRect/>
                        </a:stretch>
                      </p:blipFill>
                      <p:spPr>
                        <a:xfrm>
                          <a:off x="2208" y="1774"/>
                          <a:ext cx="847" cy="285"/>
                        </a:xfrm>
                        <a:prstGeom prst="rect">
                          <a:avLst/>
                        </a:prstGeom>
                        <a:noFill/>
                        <a:ln w="38100">
                          <a:noFill/>
                          <a:miter/>
                        </a:ln>
                      </p:spPr>
                    </p:pic>
                  </p:oleObj>
                </mc:Fallback>
              </mc:AlternateContent>
            </a:graphicData>
          </a:graphic>
        </p:graphicFrame>
        <p:graphicFrame>
          <p:nvGraphicFramePr>
            <p:cNvPr id="52321" name="对象 41057"/>
            <p:cNvGraphicFramePr>
              <a:graphicFrameLocks noChangeAspect="1"/>
            </p:cNvGraphicFramePr>
            <p:nvPr/>
          </p:nvGraphicFramePr>
          <p:xfrm>
            <a:off x="2237" y="36"/>
            <a:ext cx="872" cy="294"/>
          </p:xfrm>
          <a:graphic>
            <a:graphicData uri="http://schemas.openxmlformats.org/presentationml/2006/ole">
              <mc:AlternateContent xmlns:mc="http://schemas.openxmlformats.org/markup-compatibility/2006">
                <mc:Choice xmlns:v="urn:schemas-microsoft-com:vml" Requires="v">
                  <p:oleObj spid="_x0000_s18456" r:id="rId12" imgW="546100" imgH="190500" progId="Equation.DSMT4">
                    <p:embed/>
                  </p:oleObj>
                </mc:Choice>
                <mc:Fallback>
                  <p:oleObj r:id="rId12" imgW="546100" imgH="190500" progId="Equation.DSMT4">
                    <p:embed/>
                    <p:pic>
                      <p:nvPicPr>
                        <p:cNvPr id="0" name="图片 3091"/>
                        <p:cNvPicPr/>
                        <p:nvPr/>
                      </p:nvPicPr>
                      <p:blipFill>
                        <a:blip r:embed="rId13"/>
                        <a:stretch>
                          <a:fillRect/>
                        </a:stretch>
                      </p:blipFill>
                      <p:spPr>
                        <a:xfrm>
                          <a:off x="2237" y="36"/>
                          <a:ext cx="872" cy="294"/>
                        </a:xfrm>
                        <a:prstGeom prst="rect">
                          <a:avLst/>
                        </a:prstGeom>
                        <a:noFill/>
                        <a:ln w="38100">
                          <a:noFill/>
                          <a:miter/>
                        </a:ln>
                      </p:spPr>
                    </p:pic>
                  </p:oleObj>
                </mc:Fallback>
              </mc:AlternateContent>
            </a:graphicData>
          </a:graphic>
        </p:graphicFrame>
      </p:grpSp>
      <p:sp>
        <p:nvSpPr>
          <p:cNvPr id="52322" name="Rectangle 5"/>
          <p:cNvSpPr/>
          <p:nvPr/>
        </p:nvSpPr>
        <p:spPr>
          <a:xfrm>
            <a:off x="468313" y="935038"/>
            <a:ext cx="7704137" cy="892175"/>
          </a:xfrm>
          <a:prstGeom prst="rect">
            <a:avLst/>
          </a:prstGeom>
          <a:noFill/>
          <a:ln w="9525">
            <a:noFill/>
          </a:ln>
        </p:spPr>
        <p:txBody>
          <a:bodyPr anchor="ctr">
            <a:spAutoFit/>
          </a:bodyPr>
          <a:lstStyle/>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）执行端隔离式防爆栅构成框图</a:t>
            </a:r>
          </a:p>
          <a:p>
            <a:r>
              <a:rPr lang="zh-CN" altLang="en-US" sz="2400" dirty="0">
                <a:latin typeface="Times New Roman" panose="02020603050405020304" pitchFamily="18" charset="0"/>
                <a:ea typeface="宋体" panose="02010600030101010101" pitchFamily="2" charset="-122"/>
              </a:rPr>
              <a:t>调节器与电气转换器或电动执行器之间。</a:t>
            </a:r>
          </a:p>
        </p:txBody>
      </p:sp>
      <p:sp>
        <p:nvSpPr>
          <p:cNvPr id="52323" name="Line 55"/>
          <p:cNvSpPr/>
          <p:nvPr/>
        </p:nvSpPr>
        <p:spPr>
          <a:xfrm flipV="1">
            <a:off x="4935538" y="4827588"/>
            <a:ext cx="350837" cy="6350"/>
          </a:xfrm>
          <a:prstGeom prst="line">
            <a:avLst/>
          </a:prstGeom>
          <a:ln w="28575" cap="flat" cmpd="sng">
            <a:solidFill>
              <a:srgbClr val="FF0000"/>
            </a:solidFill>
            <a:prstDash val="solid"/>
            <a:round/>
            <a:headEnd type="none" w="med" len="med"/>
            <a:tailEnd type="triangle" w="med" len="med"/>
          </a:ln>
        </p:spPr>
      </p:sp>
      <p:cxnSp>
        <p:nvCxnSpPr>
          <p:cNvPr id="102" name="直接连接符 101"/>
          <p:cNvCxnSpPr>
            <a:stCxn id="52323" idx="0"/>
          </p:cNvCxnSpPr>
          <p:nvPr/>
        </p:nvCxnSpPr>
        <p:spPr>
          <a:xfrm>
            <a:off x="4935538" y="4833938"/>
            <a:ext cx="0" cy="928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zh-CN" altLang="en-US" sz="2000" dirty="0">
                <a:solidFill>
                  <a:schemeClr val="bg1"/>
                </a:solidFill>
                <a:latin typeface="Arial" panose="020B0604020202020204" pitchFamily="34" charset="0"/>
                <a:ea typeface="宋体" panose="02010600030101010101" pitchFamily="2" charset="-122"/>
              </a:rPr>
              <a:t>1.1</a:t>
            </a:r>
          </a:p>
        </p:txBody>
      </p:sp>
      <p:sp>
        <p:nvSpPr>
          <p:cNvPr id="5325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p>
        </p:txBody>
      </p:sp>
      <p:sp>
        <p:nvSpPr>
          <p:cNvPr id="53251"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p>
        </p:txBody>
      </p:sp>
      <p:sp>
        <p:nvSpPr>
          <p:cNvPr id="53252" name="Rectangle 7"/>
          <p:cNvSpPr/>
          <p:nvPr/>
        </p:nvSpPr>
        <p:spPr>
          <a:xfrm>
            <a:off x="650875" y="1065213"/>
            <a:ext cx="6119813" cy="519112"/>
          </a:xfrm>
          <a:prstGeom prst="rect">
            <a:avLst/>
          </a:prstGeom>
          <a:noFill/>
          <a:ln w="9525">
            <a:noFill/>
          </a:ln>
        </p:spPr>
        <p:txBody>
          <a:bodyPr anchor="ctr">
            <a:spAutoFit/>
          </a:bodyPr>
          <a:lstStyle/>
          <a:p>
            <a:r>
              <a:rPr lang="zh-CN" altLang="en-US" sz="2800" dirty="0">
                <a:latin typeface="Times New Roman" panose="02020603050405020304" pitchFamily="18" charset="0"/>
                <a:ea typeface="宋体" panose="02010600030101010101" pitchFamily="2" charset="-122"/>
              </a:rPr>
              <a:t>信号流（调节器</a:t>
            </a:r>
            <a:r>
              <a:rPr lang="en-US" altLang="zh-CN"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执行器</a:t>
            </a:r>
            <a:r>
              <a:rPr lang="zh-CN" altLang="en-US" sz="2800" dirty="0">
                <a:latin typeface="Times New Roman" panose="02020603050405020304" pitchFamily="18" charset="0"/>
                <a:ea typeface="宋体" panose="02010600030101010101" pitchFamily="2" charset="-122"/>
              </a:rPr>
              <a:t>）</a:t>
            </a:r>
          </a:p>
        </p:txBody>
      </p:sp>
      <p:sp>
        <p:nvSpPr>
          <p:cNvPr id="53253" name="Rectangle 9"/>
          <p:cNvSpPr/>
          <p:nvPr/>
        </p:nvSpPr>
        <p:spPr>
          <a:xfrm>
            <a:off x="650875" y="2695575"/>
            <a:ext cx="6057900" cy="522288"/>
          </a:xfrm>
          <a:prstGeom prst="rect">
            <a:avLst/>
          </a:prstGeom>
          <a:noFill/>
          <a:ln w="9525">
            <a:noFill/>
          </a:ln>
        </p:spPr>
        <p:txBody>
          <a:bodyPr anchor="ctr">
            <a:spAutoFit/>
          </a:bodyPr>
          <a:lstStyle/>
          <a:p>
            <a:r>
              <a:rPr lang="zh-CN" altLang="en-US" sz="2800" dirty="0">
                <a:solidFill>
                  <a:srgbClr val="FF0000"/>
                </a:solidFill>
                <a:latin typeface="Times New Roman" panose="02020603050405020304" pitchFamily="18" charset="0"/>
                <a:ea typeface="宋体" panose="02010600030101010101" pitchFamily="2" charset="-122"/>
              </a:rPr>
              <a:t>电源流（调节器</a:t>
            </a:r>
            <a:r>
              <a:rPr lang="en-US" altLang="zh-CN" sz="2800" dirty="0">
                <a:solidFill>
                  <a:srgbClr val="FF0000"/>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rPr>
              <a:t>执行器</a:t>
            </a:r>
            <a:r>
              <a:rPr lang="zh-CN" altLang="en-US" sz="2800" dirty="0">
                <a:solidFill>
                  <a:srgbClr val="FF0000"/>
                </a:solidFill>
                <a:latin typeface="Times New Roman" panose="02020603050405020304" pitchFamily="18" charset="0"/>
                <a:ea typeface="宋体" panose="02010600030101010101" pitchFamily="2" charset="-122"/>
              </a:rPr>
              <a:t>）</a:t>
            </a:r>
          </a:p>
        </p:txBody>
      </p:sp>
      <p:grpSp>
        <p:nvGrpSpPr>
          <p:cNvPr id="53254" name="组合 5"/>
          <p:cNvGrpSpPr/>
          <p:nvPr/>
        </p:nvGrpSpPr>
        <p:grpSpPr>
          <a:xfrm>
            <a:off x="712788" y="1584325"/>
            <a:ext cx="7454900" cy="842963"/>
            <a:chOff x="718351" y="1584325"/>
            <a:chExt cx="6267450" cy="842732"/>
          </a:xfrm>
        </p:grpSpPr>
        <p:sp>
          <p:nvSpPr>
            <p:cNvPr id="53255" name="TextBox 21"/>
            <p:cNvSpPr txBox="1"/>
            <p:nvPr/>
          </p:nvSpPr>
          <p:spPr>
            <a:xfrm>
              <a:off x="718351" y="1966913"/>
              <a:ext cx="6267450" cy="460144"/>
            </a:xfrm>
            <a:prstGeom prst="rect">
              <a:avLst/>
            </a:prstGeom>
            <a:noFill/>
            <a:ln w="9525">
              <a:noFill/>
            </a:ln>
          </p:spPr>
          <p:txBody>
            <a:bodyPr anchor="t">
              <a:spAutoFit/>
            </a:bodyPr>
            <a:lstStyle/>
            <a:p>
              <a:pPr eaLnBrk="0" hangingPunct="0"/>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20mADC→AC →AC →DC</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 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t>
              </a:r>
              <a:r>
                <a:rPr lang="zh-CN" altLang="en-US" sz="2400" dirty="0">
                  <a:latin typeface="Arial" panose="020B0604020202020204" pitchFamily="34" charset="0"/>
                  <a:ea typeface="宋体" panose="02010600030101010101" pitchFamily="2" charset="-122"/>
                </a:rPr>
                <a:t>）</a:t>
              </a:r>
            </a:p>
          </p:txBody>
        </p:sp>
        <p:graphicFrame>
          <p:nvGraphicFramePr>
            <p:cNvPr id="53256" name="Object 10"/>
            <p:cNvGraphicFramePr>
              <a:graphicFrameLocks noChangeAspect="1"/>
            </p:cNvGraphicFramePr>
            <p:nvPr/>
          </p:nvGraphicFramePr>
          <p:xfrm>
            <a:off x="2353485" y="1584325"/>
            <a:ext cx="657736" cy="432594"/>
          </p:xfrm>
          <a:graphic>
            <a:graphicData uri="http://schemas.openxmlformats.org/presentationml/2006/ole">
              <mc:AlternateContent xmlns:mc="http://schemas.openxmlformats.org/markup-compatibility/2006">
                <mc:Choice xmlns:v="urn:schemas-microsoft-com:vml" Requires="v">
                  <p:oleObj spid="_x0000_s19475" r:id="rId3" imgW="294005" imgH="191770" progId="Equation.DSMT4">
                    <p:embed/>
                  </p:oleObj>
                </mc:Choice>
                <mc:Fallback>
                  <p:oleObj r:id="rId3" imgW="294005" imgH="191770" progId="Equation.DSMT4">
                    <p:embed/>
                    <p:pic>
                      <p:nvPicPr>
                        <p:cNvPr id="0" name="图片 3095"/>
                        <p:cNvPicPr/>
                        <p:nvPr/>
                      </p:nvPicPr>
                      <p:blipFill>
                        <a:blip r:embed="rId4"/>
                        <a:stretch>
                          <a:fillRect/>
                        </a:stretch>
                      </p:blipFill>
                      <p:spPr>
                        <a:xfrm>
                          <a:off x="2353485" y="1584325"/>
                          <a:ext cx="657736" cy="432594"/>
                        </a:xfrm>
                        <a:prstGeom prst="rect">
                          <a:avLst/>
                        </a:prstGeom>
                        <a:noFill/>
                        <a:ln w="38100">
                          <a:noFill/>
                          <a:miter/>
                        </a:ln>
                      </p:spPr>
                    </p:pic>
                  </p:oleObj>
                </mc:Fallback>
              </mc:AlternateContent>
            </a:graphicData>
          </a:graphic>
        </p:graphicFrame>
        <p:graphicFrame>
          <p:nvGraphicFramePr>
            <p:cNvPr id="53257" name="对象 2"/>
            <p:cNvGraphicFramePr>
              <a:graphicFrameLocks noChangeAspect="1"/>
            </p:cNvGraphicFramePr>
            <p:nvPr/>
          </p:nvGraphicFramePr>
          <p:xfrm>
            <a:off x="3149600" y="1634361"/>
            <a:ext cx="561182" cy="332552"/>
          </p:xfrm>
          <a:graphic>
            <a:graphicData uri="http://schemas.openxmlformats.org/presentationml/2006/ole">
              <mc:AlternateContent xmlns:mc="http://schemas.openxmlformats.org/markup-compatibility/2006">
                <mc:Choice xmlns:v="urn:schemas-microsoft-com:vml" Requires="v">
                  <p:oleObj spid="_x0000_s19476" r:id="rId5" imgW="342900" imgH="203200" progId="Equation.3">
                    <p:embed/>
                  </p:oleObj>
                </mc:Choice>
                <mc:Fallback>
                  <p:oleObj r:id="rId5" imgW="342900" imgH="203200" progId="Equation.3">
                    <p:embed/>
                    <p:pic>
                      <p:nvPicPr>
                        <p:cNvPr id="0" name="图片 3092"/>
                        <p:cNvPicPr/>
                        <p:nvPr/>
                      </p:nvPicPr>
                      <p:blipFill>
                        <a:blip r:embed="rId6"/>
                        <a:stretch>
                          <a:fillRect/>
                        </a:stretch>
                      </p:blipFill>
                      <p:spPr>
                        <a:xfrm>
                          <a:off x="3149600" y="1634361"/>
                          <a:ext cx="561182" cy="332552"/>
                        </a:xfrm>
                        <a:prstGeom prst="rect">
                          <a:avLst/>
                        </a:prstGeom>
                        <a:noFill/>
                        <a:ln w="38100">
                          <a:noFill/>
                          <a:miter/>
                        </a:ln>
                      </p:spPr>
                    </p:pic>
                  </p:oleObj>
                </mc:Fallback>
              </mc:AlternateContent>
            </a:graphicData>
          </a:graphic>
        </p:graphicFrame>
        <p:graphicFrame>
          <p:nvGraphicFramePr>
            <p:cNvPr id="53258" name="对象 3"/>
            <p:cNvGraphicFramePr>
              <a:graphicFrameLocks noChangeAspect="1"/>
            </p:cNvGraphicFramePr>
            <p:nvPr/>
          </p:nvGraphicFramePr>
          <p:xfrm>
            <a:off x="4219575" y="1635125"/>
            <a:ext cx="561975" cy="331788"/>
          </p:xfrm>
          <a:graphic>
            <a:graphicData uri="http://schemas.openxmlformats.org/presentationml/2006/ole">
              <mc:AlternateContent xmlns:mc="http://schemas.openxmlformats.org/markup-compatibility/2006">
                <mc:Choice xmlns:v="urn:schemas-microsoft-com:vml" Requires="v">
                  <p:oleObj spid="_x0000_s19477" r:id="rId7" imgW="342900" imgH="203200" progId="Equation.3">
                    <p:embed/>
                  </p:oleObj>
                </mc:Choice>
                <mc:Fallback>
                  <p:oleObj r:id="rId7" imgW="342900" imgH="203200" progId="Equation.3">
                    <p:embed/>
                    <p:pic>
                      <p:nvPicPr>
                        <p:cNvPr id="0" name="图片 3090"/>
                        <p:cNvPicPr/>
                        <p:nvPr/>
                      </p:nvPicPr>
                      <p:blipFill>
                        <a:blip r:embed="rId8"/>
                        <a:stretch>
                          <a:fillRect/>
                        </a:stretch>
                      </p:blipFill>
                      <p:spPr>
                        <a:xfrm>
                          <a:off x="4219575" y="1635125"/>
                          <a:ext cx="561975" cy="331788"/>
                        </a:xfrm>
                        <a:prstGeom prst="rect">
                          <a:avLst/>
                        </a:prstGeom>
                        <a:noFill/>
                        <a:ln w="38100">
                          <a:noFill/>
                          <a:miter/>
                        </a:ln>
                      </p:spPr>
                    </p:pic>
                  </p:oleObj>
                </mc:Fallback>
              </mc:AlternateContent>
            </a:graphicData>
          </a:graphic>
        </p:graphicFrame>
      </p:grpSp>
      <p:grpSp>
        <p:nvGrpSpPr>
          <p:cNvPr id="53259" name="组合 6"/>
          <p:cNvGrpSpPr/>
          <p:nvPr/>
        </p:nvGrpSpPr>
        <p:grpSpPr>
          <a:xfrm>
            <a:off x="658813" y="3170238"/>
            <a:ext cx="7705725" cy="2181225"/>
            <a:chOff x="658813" y="3169841"/>
            <a:chExt cx="7705725" cy="2180828"/>
          </a:xfrm>
        </p:grpSpPr>
        <p:graphicFrame>
          <p:nvGraphicFramePr>
            <p:cNvPr id="53260" name="对象 41992"/>
            <p:cNvGraphicFramePr>
              <a:graphicFrameLocks noChangeAspect="1"/>
            </p:cNvGraphicFramePr>
            <p:nvPr/>
          </p:nvGraphicFramePr>
          <p:xfrm>
            <a:off x="658813" y="3505200"/>
            <a:ext cx="5186362" cy="449263"/>
          </p:xfrm>
          <a:graphic>
            <a:graphicData uri="http://schemas.openxmlformats.org/presentationml/2006/ole">
              <mc:AlternateContent xmlns:mc="http://schemas.openxmlformats.org/markup-compatibility/2006">
                <mc:Choice xmlns:v="urn:schemas-microsoft-com:vml" Requires="v">
                  <p:oleObj spid="_x0000_s19478" r:id="rId9" imgW="2042160" imgH="177800" progId="Equation.DSMT4">
                    <p:embed/>
                  </p:oleObj>
                </mc:Choice>
                <mc:Fallback>
                  <p:oleObj r:id="rId9" imgW="2042160" imgH="177800" progId="Equation.DSMT4">
                    <p:embed/>
                    <p:pic>
                      <p:nvPicPr>
                        <p:cNvPr id="0" name="图片 3089"/>
                        <p:cNvPicPr/>
                        <p:nvPr/>
                      </p:nvPicPr>
                      <p:blipFill>
                        <a:blip r:embed="rId10"/>
                        <a:stretch>
                          <a:fillRect/>
                        </a:stretch>
                      </p:blipFill>
                      <p:spPr>
                        <a:xfrm>
                          <a:off x="658813" y="3505200"/>
                          <a:ext cx="5186362" cy="449263"/>
                        </a:xfrm>
                        <a:prstGeom prst="rect">
                          <a:avLst/>
                        </a:prstGeom>
                        <a:noFill/>
                        <a:ln w="38100">
                          <a:noFill/>
                          <a:miter/>
                        </a:ln>
                      </p:spPr>
                    </p:pic>
                  </p:oleObj>
                </mc:Fallback>
              </mc:AlternateContent>
            </a:graphicData>
          </a:graphic>
        </p:graphicFrame>
        <p:sp>
          <p:nvSpPr>
            <p:cNvPr id="53261" name="Rectangle 11"/>
            <p:cNvSpPr/>
            <p:nvPr/>
          </p:nvSpPr>
          <p:spPr>
            <a:xfrm>
              <a:off x="3971925" y="3217863"/>
              <a:ext cx="1081088" cy="336550"/>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限制器</a:t>
              </a:r>
            </a:p>
          </p:txBody>
        </p:sp>
        <p:sp>
          <p:nvSpPr>
            <p:cNvPr id="53262" name="Line 12"/>
            <p:cNvSpPr/>
            <p:nvPr/>
          </p:nvSpPr>
          <p:spPr>
            <a:xfrm>
              <a:off x="2674938" y="3938588"/>
              <a:ext cx="0" cy="1152525"/>
            </a:xfrm>
            <a:prstGeom prst="line">
              <a:avLst/>
            </a:prstGeom>
            <a:ln w="9525" cap="flat" cmpd="sng">
              <a:solidFill>
                <a:schemeClr val="tx1"/>
              </a:solidFill>
              <a:prstDash val="solid"/>
              <a:round/>
              <a:headEnd type="none" w="med" len="med"/>
              <a:tailEnd type="none" w="med" len="med"/>
            </a:ln>
          </p:spPr>
        </p:sp>
        <p:sp>
          <p:nvSpPr>
            <p:cNvPr id="53263" name="Line 13"/>
            <p:cNvSpPr/>
            <p:nvPr/>
          </p:nvSpPr>
          <p:spPr>
            <a:xfrm>
              <a:off x="2674938" y="5091113"/>
              <a:ext cx="720725" cy="0"/>
            </a:xfrm>
            <a:prstGeom prst="line">
              <a:avLst/>
            </a:prstGeom>
            <a:ln w="9525" cap="flat" cmpd="sng">
              <a:solidFill>
                <a:schemeClr val="tx1"/>
              </a:solidFill>
              <a:prstDash val="solid"/>
              <a:round/>
              <a:headEnd type="none" w="med" len="med"/>
              <a:tailEnd type="triangle" w="med" len="med"/>
            </a:ln>
          </p:spPr>
        </p:sp>
        <p:sp>
          <p:nvSpPr>
            <p:cNvPr id="53264" name="Rectangle 14"/>
            <p:cNvSpPr/>
            <p:nvPr/>
          </p:nvSpPr>
          <p:spPr>
            <a:xfrm>
              <a:off x="3419476" y="4831557"/>
              <a:ext cx="1871662" cy="519112"/>
            </a:xfrm>
            <a:prstGeom prst="rect">
              <a:avLst/>
            </a:prstGeom>
            <a:noFill/>
            <a:ln w="9525">
              <a:noFill/>
            </a:ln>
          </p:spPr>
          <p:txBody>
            <a:bodyPr anchor="ctr">
              <a:spAutoFit/>
            </a:bodyPr>
            <a:lstStyle/>
            <a:p>
              <a:r>
                <a:rPr lang="zh-CN" altLang="en-US" sz="2800" dirty="0">
                  <a:latin typeface="Times New Roman" panose="02020603050405020304" pitchFamily="18" charset="0"/>
                  <a:ea typeface="宋体" panose="02010600030101010101" pitchFamily="2" charset="-122"/>
                </a:rPr>
                <a:t>调制器</a:t>
              </a:r>
            </a:p>
          </p:txBody>
        </p:sp>
        <p:sp>
          <p:nvSpPr>
            <p:cNvPr id="53265" name="Rectangle 15"/>
            <p:cNvSpPr/>
            <p:nvPr/>
          </p:nvSpPr>
          <p:spPr>
            <a:xfrm>
              <a:off x="5141913" y="4189739"/>
              <a:ext cx="2801937" cy="523220"/>
            </a:xfrm>
            <a:prstGeom prst="rect">
              <a:avLst/>
            </a:prstGeom>
            <a:noFill/>
            <a:ln w="9525">
              <a:noFill/>
            </a:ln>
          </p:spPr>
          <p:txBody>
            <a:bodyPr anchor="ctr">
              <a:spAutoFit/>
            </a:bodyPr>
            <a:lstStyle/>
            <a:p>
              <a:r>
                <a:rPr lang="zh-CN" altLang="en-US" sz="2800" dirty="0">
                  <a:latin typeface="Times New Roman" panose="02020603050405020304" pitchFamily="18" charset="0"/>
                  <a:ea typeface="宋体" panose="02010600030101010101" pitchFamily="2" charset="-122"/>
                </a:rPr>
                <a:t>解调放大器</a:t>
              </a:r>
            </a:p>
          </p:txBody>
        </p:sp>
        <p:sp>
          <p:nvSpPr>
            <p:cNvPr id="53266" name="Rectangle 16"/>
            <p:cNvSpPr/>
            <p:nvPr/>
          </p:nvSpPr>
          <p:spPr>
            <a:xfrm>
              <a:off x="6564313" y="3433763"/>
              <a:ext cx="1800225" cy="519112"/>
            </a:xfrm>
            <a:prstGeom prst="rect">
              <a:avLst/>
            </a:prstGeom>
            <a:noFill/>
            <a:ln w="9525">
              <a:noFill/>
            </a:ln>
          </p:spPr>
          <p:txBody>
            <a:bodyPr anchor="ctr">
              <a:spAutoFit/>
            </a:bodyPr>
            <a:lstStyle/>
            <a:p>
              <a:r>
                <a:rPr lang="zh-CN" altLang="en-US" sz="2800" dirty="0">
                  <a:latin typeface="Times New Roman" panose="02020603050405020304" pitchFamily="18" charset="0"/>
                  <a:ea typeface="宋体" panose="02010600030101010101" pitchFamily="2" charset="-122"/>
                </a:rPr>
                <a:t>执行器</a:t>
              </a:r>
            </a:p>
          </p:txBody>
        </p:sp>
        <p:sp>
          <p:nvSpPr>
            <p:cNvPr id="53267" name="Line 17"/>
            <p:cNvSpPr/>
            <p:nvPr/>
          </p:nvSpPr>
          <p:spPr>
            <a:xfrm>
              <a:off x="5843588" y="3722688"/>
              <a:ext cx="720725" cy="0"/>
            </a:xfrm>
            <a:prstGeom prst="line">
              <a:avLst/>
            </a:prstGeom>
            <a:ln w="9525" cap="flat" cmpd="sng">
              <a:solidFill>
                <a:schemeClr val="tx1"/>
              </a:solidFill>
              <a:prstDash val="solid"/>
              <a:round/>
              <a:headEnd type="none" w="med" len="med"/>
              <a:tailEnd type="triangle" w="med" len="med"/>
            </a:ln>
          </p:spPr>
        </p:sp>
        <p:sp>
          <p:nvSpPr>
            <p:cNvPr id="53268" name="Line 18"/>
            <p:cNvSpPr/>
            <p:nvPr/>
          </p:nvSpPr>
          <p:spPr>
            <a:xfrm>
              <a:off x="3741737" y="3938588"/>
              <a:ext cx="0" cy="503237"/>
            </a:xfrm>
            <a:prstGeom prst="line">
              <a:avLst/>
            </a:prstGeom>
            <a:ln w="9525" cap="flat" cmpd="sng">
              <a:solidFill>
                <a:schemeClr val="tx1"/>
              </a:solidFill>
              <a:prstDash val="solid"/>
              <a:round/>
              <a:headEnd type="none" w="med" len="med"/>
              <a:tailEnd type="none" w="med" len="med"/>
            </a:ln>
          </p:spPr>
        </p:sp>
        <p:sp>
          <p:nvSpPr>
            <p:cNvPr id="53269" name="Line 19"/>
            <p:cNvSpPr/>
            <p:nvPr/>
          </p:nvSpPr>
          <p:spPr>
            <a:xfrm>
              <a:off x="3756025" y="4441825"/>
              <a:ext cx="1296988" cy="0"/>
            </a:xfrm>
            <a:prstGeom prst="line">
              <a:avLst/>
            </a:prstGeom>
            <a:ln w="9525" cap="flat" cmpd="sng">
              <a:solidFill>
                <a:schemeClr val="tx1"/>
              </a:solidFill>
              <a:prstDash val="solid"/>
              <a:round/>
              <a:headEnd type="none" w="med" len="med"/>
              <a:tailEnd type="triangle" w="med" len="med"/>
            </a:ln>
          </p:spPr>
        </p:sp>
        <p:graphicFrame>
          <p:nvGraphicFramePr>
            <p:cNvPr id="53270" name="对象 39947"/>
            <p:cNvGraphicFramePr>
              <a:graphicFrameLocks noChangeAspect="1"/>
            </p:cNvGraphicFramePr>
            <p:nvPr/>
          </p:nvGraphicFramePr>
          <p:xfrm>
            <a:off x="1753677" y="3169841"/>
            <a:ext cx="657736" cy="432594"/>
          </p:xfrm>
          <a:graphic>
            <a:graphicData uri="http://schemas.openxmlformats.org/presentationml/2006/ole">
              <mc:AlternateContent xmlns:mc="http://schemas.openxmlformats.org/markup-compatibility/2006">
                <mc:Choice xmlns:v="urn:schemas-microsoft-com:vml" Requires="v">
                  <p:oleObj spid="_x0000_s19479" r:id="rId11" imgW="294005" imgH="191770" progId="Equation.DSMT4">
                    <p:embed/>
                  </p:oleObj>
                </mc:Choice>
                <mc:Fallback>
                  <p:oleObj r:id="rId11" imgW="294005" imgH="191770" progId="Equation.DSMT4">
                    <p:embed/>
                    <p:pic>
                      <p:nvPicPr>
                        <p:cNvPr id="0" name="图片 3094"/>
                        <p:cNvPicPr/>
                        <p:nvPr/>
                      </p:nvPicPr>
                      <p:blipFill>
                        <a:blip r:embed="rId4"/>
                        <a:stretch>
                          <a:fillRect/>
                        </a:stretch>
                      </p:blipFill>
                      <p:spPr>
                        <a:xfrm>
                          <a:off x="1753677" y="3169841"/>
                          <a:ext cx="657736" cy="432594"/>
                        </a:xfrm>
                        <a:prstGeom prst="rect">
                          <a:avLst/>
                        </a:prstGeom>
                        <a:noFill/>
                        <a:ln w="38100">
                          <a:noFill/>
                          <a:miter/>
                        </a:ln>
                      </p:spPr>
                    </p:pic>
                  </p:oleObj>
                </mc:Fallback>
              </mc:AlternateContent>
            </a:graphicData>
          </a:graphic>
        </p:graphicFrame>
        <p:graphicFrame>
          <p:nvGraphicFramePr>
            <p:cNvPr id="53271" name="对象 29"/>
            <p:cNvGraphicFramePr>
              <a:graphicFrameLocks noChangeAspect="1"/>
            </p:cNvGraphicFramePr>
            <p:nvPr/>
          </p:nvGraphicFramePr>
          <p:xfrm>
            <a:off x="2886074" y="3267869"/>
            <a:ext cx="561975" cy="331788"/>
          </p:xfrm>
          <a:graphic>
            <a:graphicData uri="http://schemas.openxmlformats.org/presentationml/2006/ole">
              <mc:AlternateContent xmlns:mc="http://schemas.openxmlformats.org/markup-compatibility/2006">
                <mc:Choice xmlns:v="urn:schemas-microsoft-com:vml" Requires="v">
                  <p:oleObj spid="_x0000_s19480" r:id="rId12" imgW="342900" imgH="203200" progId="Equation.3">
                    <p:embed/>
                  </p:oleObj>
                </mc:Choice>
                <mc:Fallback>
                  <p:oleObj r:id="rId12" imgW="342900" imgH="203200" progId="Equation.3">
                    <p:embed/>
                    <p:pic>
                      <p:nvPicPr>
                        <p:cNvPr id="0" name="图片 3096"/>
                        <p:cNvPicPr/>
                        <p:nvPr/>
                      </p:nvPicPr>
                      <p:blipFill>
                        <a:blip r:embed="rId8"/>
                        <a:stretch>
                          <a:fillRect/>
                        </a:stretch>
                      </p:blipFill>
                      <p:spPr>
                        <a:xfrm>
                          <a:off x="2886074" y="3267869"/>
                          <a:ext cx="561975" cy="331788"/>
                        </a:xfrm>
                        <a:prstGeom prst="rect">
                          <a:avLst/>
                        </a:prstGeom>
                        <a:noFill/>
                        <a:ln w="38100">
                          <a:noFill/>
                          <a:miter/>
                        </a:ln>
                      </p:spPr>
                    </p:pic>
                  </p:oleObj>
                </mc:Fallback>
              </mc:AlternateContent>
            </a:graphicData>
          </a:graphic>
        </p:graphicFrame>
      </p:gr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8194" name="Rectangle 4"/>
          <p:cNvSpPr/>
          <p:nvPr/>
        </p:nvSpPr>
        <p:spPr>
          <a:xfrm>
            <a:off x="539750" y="981075"/>
            <a:ext cx="8137525" cy="1066800"/>
          </a:xfrm>
          <a:prstGeom prst="rect">
            <a:avLst/>
          </a:prstGeom>
          <a:noFill/>
          <a:ln w="9525">
            <a:noFill/>
          </a:ln>
        </p:spPr>
        <p:txBody>
          <a:bodyPr anchor="t">
            <a:spAutoFit/>
          </a:bodyPr>
          <a:lstStyle/>
          <a:p>
            <a:pPr>
              <a:spcBef>
                <a:spcPct val="50000"/>
              </a:spcBef>
            </a:pPr>
            <a:r>
              <a:rPr lang="zh-CN" altLang="en-US" sz="2800" dirty="0">
                <a:solidFill>
                  <a:srgbClr val="0000FF"/>
                </a:solidFill>
                <a:latin typeface="Arial" panose="020B0604020202020204" pitchFamily="34" charset="0"/>
                <a:ea typeface="宋体" panose="02010600030101010101" pitchFamily="2" charset="-122"/>
              </a:rPr>
              <a:t>（2）燃烧过程</a:t>
            </a:r>
          </a:p>
          <a:p>
            <a:pPr>
              <a:spcBef>
                <a:spcPct val="50000"/>
              </a:spcBef>
            </a:pPr>
            <a:r>
              <a:rPr lang="zh-CN" altLang="en-US" sz="2400" dirty="0">
                <a:latin typeface="Arial" panose="020B0604020202020204" pitchFamily="34" charset="0"/>
                <a:ea typeface="宋体" panose="02010600030101010101" pitchFamily="2" charset="-122"/>
              </a:rPr>
              <a:t>燃料与空气混合后燃烧为生产过程提供动力和热源。</a:t>
            </a:r>
            <a:r>
              <a:rPr lang="zh-CN" altLang="en-US" sz="2400" dirty="0">
                <a:solidFill>
                  <a:srgbClr val="0000FF"/>
                </a:solidFill>
                <a:latin typeface="Arial" panose="020B0604020202020204" pitchFamily="34" charset="0"/>
                <a:ea typeface="宋体" panose="02010600030101010101" pitchFamily="2" charset="-122"/>
              </a:rPr>
              <a:t>锅炉</a:t>
            </a:r>
          </a:p>
        </p:txBody>
      </p:sp>
      <p:sp>
        <p:nvSpPr>
          <p:cNvPr id="8195" name="Rectangle 86"/>
          <p:cNvSpPr/>
          <p:nvPr/>
        </p:nvSpPr>
        <p:spPr>
          <a:xfrm>
            <a:off x="2627313" y="5897563"/>
            <a:ext cx="3889375" cy="460375"/>
          </a:xfrm>
          <a:prstGeom prst="rect">
            <a:avLst/>
          </a:prstGeom>
          <a:noFill/>
          <a:ln w="9525">
            <a:noFill/>
          </a:ln>
        </p:spPr>
        <p:txBody>
          <a:bodyPr anchor="t">
            <a:spAutoFit/>
          </a:bodyPr>
          <a:lstStyle/>
          <a:p>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1-4</a:t>
            </a:r>
            <a:r>
              <a:rPr lang="zh-CN" altLang="en-US" sz="2400" dirty="0">
                <a:latin typeface="Times New Roman" panose="02020603050405020304" pitchFamily="18" charset="0"/>
                <a:ea typeface="宋体" panose="02010600030101010101" pitchFamily="2" charset="-122"/>
              </a:rPr>
              <a:t>  热水锅炉示意图</a:t>
            </a:r>
          </a:p>
        </p:txBody>
      </p:sp>
      <p:graphicFrame>
        <p:nvGraphicFramePr>
          <p:cNvPr id="8196" name="对象 7173"/>
          <p:cNvGraphicFramePr/>
          <p:nvPr/>
        </p:nvGraphicFramePr>
        <p:xfrm>
          <a:off x="1123950" y="2286000"/>
          <a:ext cx="6832600" cy="3497263"/>
        </p:xfrm>
        <a:graphic>
          <a:graphicData uri="http://schemas.openxmlformats.org/presentationml/2006/ole">
            <mc:AlternateContent xmlns:mc="http://schemas.openxmlformats.org/markup-compatibility/2006">
              <mc:Choice xmlns:v="urn:schemas-microsoft-com:vml" Requires="v">
                <p:oleObj spid="_x0000_s5124" r:id="rId3" imgW="6610350" imgH="3790950" progId="Paint.Picture">
                  <p:embed/>
                </p:oleObj>
              </mc:Choice>
              <mc:Fallback>
                <p:oleObj r:id="rId3" imgW="6610350" imgH="3790950" progId="Paint.Picture">
                  <p:embed/>
                  <p:pic>
                    <p:nvPicPr>
                      <p:cNvPr id="0" name="图片 3077"/>
                      <p:cNvPicPr/>
                      <p:nvPr/>
                    </p:nvPicPr>
                    <p:blipFill>
                      <a:blip r:embed="rId4"/>
                      <a:stretch>
                        <a:fillRect/>
                      </a:stretch>
                    </p:blipFill>
                    <p:spPr>
                      <a:xfrm>
                        <a:off x="1123950" y="2286000"/>
                        <a:ext cx="6832600" cy="3497263"/>
                      </a:xfrm>
                      <a:prstGeom prst="rect">
                        <a:avLst/>
                      </a:prstGeom>
                      <a:noFill/>
                      <a:ln w="38100">
                        <a:noFill/>
                        <a:miter/>
                      </a:ln>
                    </p:spPr>
                  </p:pic>
                </p:oleObj>
              </mc:Fallback>
            </mc:AlternateContent>
          </a:graphicData>
        </a:graphic>
      </p:graphicFrame>
      <p:sp>
        <p:nvSpPr>
          <p:cNvPr id="8197"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p:cNvSpPr txBox="1"/>
          <p:nvPr/>
        </p:nvSpPr>
        <p:spPr>
          <a:xfrm>
            <a:off x="303213" y="3240088"/>
            <a:ext cx="8610600" cy="1630362"/>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1、DDZ-II、III型仪表的信号制。（ 或称DDZ-II、III型仪表电压、电流信号传输标准是什么？）</a:t>
            </a:r>
          </a:p>
          <a:p>
            <a:pPr>
              <a:spcBef>
                <a:spcPct val="50000"/>
              </a:spcBef>
            </a:pP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、现场与控制室之间传递信号为何采用直流信号？</a:t>
            </a:r>
          </a:p>
          <a:p>
            <a:pPr>
              <a:spcBef>
                <a:spcPct val="50000"/>
              </a:spcBef>
            </a:pP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、仪表间远距离传输易采用什么信号传输？推导相应的信号传输误差。</a:t>
            </a:r>
          </a:p>
        </p:txBody>
      </p:sp>
      <p:sp>
        <p:nvSpPr>
          <p:cNvPr id="54274" name="Rectangle 4"/>
          <p:cNvSpPr/>
          <p:nvPr/>
        </p:nvSpPr>
        <p:spPr>
          <a:xfrm>
            <a:off x="1584325" y="188913"/>
            <a:ext cx="5976938"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绪论    作业题</a:t>
            </a:r>
          </a:p>
        </p:txBody>
      </p:sp>
      <p:sp>
        <p:nvSpPr>
          <p:cNvPr id="54275" name="矩形 1"/>
          <p:cNvSpPr/>
          <p:nvPr/>
        </p:nvSpPr>
        <p:spPr>
          <a:xfrm>
            <a:off x="303213" y="4973638"/>
            <a:ext cx="8351837" cy="708025"/>
          </a:xfrm>
          <a:prstGeom prst="rect">
            <a:avLst/>
          </a:prstGeom>
          <a:noFill/>
          <a:ln w="9525">
            <a:noFill/>
          </a:ln>
        </p:spPr>
        <p:txBody>
          <a:bodyPr anchor="t">
            <a:spAutoFit/>
          </a:bodyPr>
          <a:lstStyle/>
          <a:p>
            <a:pPr>
              <a:spcBef>
                <a:spcPct val="50000"/>
              </a:spcBef>
            </a:pPr>
            <a:r>
              <a:rPr lang="en-US" altLang="zh-CN" sz="2000" dirty="0">
                <a:latin typeface="Arial" panose="020B0604020202020204" pitchFamily="34" charset="0"/>
                <a:ea typeface="宋体" panose="02010600030101010101" pitchFamily="2" charset="-122"/>
              </a:rPr>
              <a:t>4</a:t>
            </a:r>
            <a:r>
              <a:rPr lang="zh-CN" altLang="en-US" sz="2000" dirty="0">
                <a:latin typeface="Arial" panose="020B0604020202020204" pitchFamily="34" charset="0"/>
                <a:ea typeface="宋体" panose="02010600030101010101" pitchFamily="2" charset="-122"/>
              </a:rPr>
              <a:t>、如果变送器防爆标志为Ex ia II AT5 ，执行器防爆标志为 EX d II BT</a:t>
            </a:r>
            <a:r>
              <a:rPr lang="en-US"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。试解释其含义？</a:t>
            </a:r>
          </a:p>
        </p:txBody>
      </p:sp>
      <p:sp>
        <p:nvSpPr>
          <p:cNvPr id="54276" name="矩形 2"/>
          <p:cNvSpPr/>
          <p:nvPr/>
        </p:nvSpPr>
        <p:spPr>
          <a:xfrm>
            <a:off x="366713" y="5778500"/>
            <a:ext cx="8372475" cy="862013"/>
          </a:xfrm>
          <a:prstGeom prst="rect">
            <a:avLst/>
          </a:prstGeom>
          <a:noFill/>
          <a:ln w="9525">
            <a:noFill/>
          </a:ln>
        </p:spPr>
        <p:txBody>
          <a:bodyPr anchor="t">
            <a:spAutoFit/>
          </a:bodyPr>
          <a:lstStyle/>
          <a:p>
            <a:pPr>
              <a:spcBef>
                <a:spcPct val="50000"/>
              </a:spcBef>
            </a:pPr>
            <a:r>
              <a:rPr lang="en-US"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、如果控制系统应用在煤矿或化工领域，如何使控制系统满足本安防爆</a:t>
            </a:r>
            <a:endParaRPr lang="en-US" altLang="zh-CN" sz="2000" dirty="0">
              <a:latin typeface="Arial" panose="020B0604020202020204" pitchFamily="34" charset="0"/>
              <a:ea typeface="宋体" panose="02010600030101010101" pitchFamily="2" charset="-122"/>
            </a:endParaRPr>
          </a:p>
          <a:p>
            <a:pPr>
              <a:spcBef>
                <a:spcPct val="50000"/>
              </a:spcBef>
            </a:pPr>
            <a:r>
              <a:rPr lang="zh-CN" altLang="en-US" sz="2000" dirty="0">
                <a:latin typeface="Arial" panose="020B0604020202020204" pitchFamily="34" charset="0"/>
                <a:ea typeface="宋体" panose="02010600030101010101" pitchFamily="2" charset="-122"/>
              </a:rPr>
              <a:t>的要求？</a:t>
            </a:r>
          </a:p>
        </p:txBody>
      </p:sp>
      <p:pic>
        <p:nvPicPr>
          <p:cNvPr id="54277" name="图片 3"/>
          <p:cNvPicPr>
            <a:picLocks noChangeAspect="1"/>
          </p:cNvPicPr>
          <p:nvPr/>
        </p:nvPicPr>
        <p:blipFill>
          <a:blip r:embed="rId2"/>
          <a:stretch>
            <a:fillRect/>
          </a:stretch>
        </p:blipFill>
        <p:spPr>
          <a:xfrm>
            <a:off x="490538" y="1268413"/>
            <a:ext cx="5532437" cy="1919287"/>
          </a:xfrm>
          <a:prstGeom prst="rect">
            <a:avLst/>
          </a:prstGeom>
          <a:noFill/>
          <a:ln w="9525">
            <a:noFill/>
          </a:ln>
        </p:spPr>
      </p:pic>
      <p:sp>
        <p:nvSpPr>
          <p:cNvPr id="54278" name="文本框 4"/>
          <p:cNvSpPr txBox="1"/>
          <p:nvPr/>
        </p:nvSpPr>
        <p:spPr>
          <a:xfrm>
            <a:off x="366713" y="806450"/>
            <a:ext cx="6791325" cy="461963"/>
          </a:xfrm>
          <a:prstGeom prst="rect">
            <a:avLst/>
          </a:prstGeom>
          <a:noFill/>
          <a:ln w="9525">
            <a:noFill/>
          </a:ln>
        </p:spPr>
        <p:txBody>
          <a:bodyPr anchor="t">
            <a:spAutoFit/>
          </a:bodyPr>
          <a:lstStyle/>
          <a:p>
            <a:pPr eaLnBrk="0" hangingPunct="0"/>
            <a:r>
              <a:rPr lang="zh-CN" altLang="en-US" sz="2400" dirty="0">
                <a:latin typeface="Arial" panose="020B0604020202020204" pitchFamily="34" charset="0"/>
                <a:ea typeface="宋体" panose="02010600030101010101" pitchFamily="2" charset="-122"/>
              </a:rPr>
              <a:t>图示为过程控制系统方框图，回答以下问题</a:t>
            </a: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p:nvPr/>
        </p:nvSpPr>
        <p:spPr>
          <a:xfrm>
            <a:off x="490538" y="4357688"/>
            <a:ext cx="7920037" cy="1570037"/>
          </a:xfrm>
          <a:prstGeom prst="rect">
            <a:avLst/>
          </a:prstGeom>
          <a:noFill/>
          <a:ln w="9525">
            <a:noFill/>
          </a:ln>
        </p:spPr>
        <p:txBody>
          <a:bodyPr anchor="t">
            <a:spAutoFit/>
          </a:bodyPr>
          <a:lstStyle/>
          <a:p>
            <a:pPr>
              <a:spcBef>
                <a:spcPct val="50000"/>
              </a:spcBef>
            </a:pPr>
            <a:r>
              <a:rPr lang="en-US" altLang="zh-CN" sz="2400" dirty="0">
                <a:latin typeface="Arial" panose="020B0604020202020204" pitchFamily="34" charset="0"/>
                <a:ea typeface="宋体" panose="02010600030101010101" pitchFamily="2" charset="-122"/>
              </a:rPr>
              <a:t>6</a:t>
            </a:r>
            <a:r>
              <a:rPr lang="zh-CN" altLang="en-US" sz="2400" dirty="0">
                <a:latin typeface="Arial" panose="020B0604020202020204" pitchFamily="34" charset="0"/>
                <a:ea typeface="宋体" panose="02010600030101010101" pitchFamily="2" charset="-122"/>
              </a:rPr>
              <a:t>、防爆电气设备如何分类？各有什么特点？</a:t>
            </a:r>
          </a:p>
          <a:p>
            <a:pPr>
              <a:spcBef>
                <a:spcPct val="50000"/>
              </a:spcBef>
            </a:pPr>
            <a:r>
              <a:rPr lang="en-US" altLang="zh-CN" sz="2400" dirty="0">
                <a:latin typeface="Arial" panose="020B0604020202020204" pitchFamily="34" charset="0"/>
                <a:ea typeface="宋体" panose="02010600030101010101" pitchFamily="2" charset="-122"/>
              </a:rPr>
              <a:t>7</a:t>
            </a:r>
            <a:r>
              <a:rPr lang="zh-CN" altLang="en-US" sz="2400" dirty="0">
                <a:latin typeface="Arial" panose="020B0604020202020204" pitchFamily="34" charset="0"/>
                <a:ea typeface="宋体" panose="02010600030101010101" pitchFamily="2" charset="-122"/>
              </a:rPr>
              <a:t>、常用的防爆型控制仪表有哪几类，各有什么特点？</a:t>
            </a:r>
          </a:p>
          <a:p>
            <a:pPr>
              <a:spcBef>
                <a:spcPct val="50000"/>
              </a:spcBef>
            </a:pPr>
            <a:r>
              <a:rPr lang="en-US" altLang="zh-CN" sz="2400" dirty="0">
                <a:latin typeface="Arial" panose="020B0604020202020204" pitchFamily="34" charset="0"/>
                <a:ea typeface="宋体" panose="02010600030101010101" pitchFamily="2" charset="-122"/>
              </a:rPr>
              <a:t>8</a:t>
            </a:r>
            <a:r>
              <a:rPr lang="zh-CN" altLang="en-US" sz="2400" dirty="0">
                <a:latin typeface="Arial" panose="020B0604020202020204" pitchFamily="34" charset="0"/>
                <a:ea typeface="宋体" panose="02010600030101010101" pitchFamily="2" charset="-122"/>
              </a:rPr>
              <a:t>、什么是安全栅？说明常用安全栅的构成和工作原理？</a:t>
            </a:r>
          </a:p>
        </p:txBody>
      </p:sp>
      <p:sp>
        <p:nvSpPr>
          <p:cNvPr id="55298" name="Rectangle 4"/>
          <p:cNvSpPr/>
          <p:nvPr/>
        </p:nvSpPr>
        <p:spPr>
          <a:xfrm>
            <a:off x="1619250" y="188913"/>
            <a:ext cx="5976938"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绪论    习题</a:t>
            </a:r>
          </a:p>
        </p:txBody>
      </p:sp>
      <p:sp>
        <p:nvSpPr>
          <p:cNvPr id="55299" name="矩形 1"/>
          <p:cNvSpPr/>
          <p:nvPr/>
        </p:nvSpPr>
        <p:spPr>
          <a:xfrm>
            <a:off x="546100" y="2665413"/>
            <a:ext cx="7807325" cy="830262"/>
          </a:xfrm>
          <a:prstGeom prst="rect">
            <a:avLst/>
          </a:prstGeom>
          <a:noFill/>
          <a:ln w="9525">
            <a:noFill/>
          </a:ln>
        </p:spPr>
        <p:txBody>
          <a:bodyPr anchor="t">
            <a:spAutoFit/>
          </a:bodyPr>
          <a:lstStyle/>
          <a:p>
            <a:pPr>
              <a:spcBef>
                <a:spcPct val="50000"/>
              </a:spcBef>
            </a:pP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、什么是两线制变送器？它与四线制变送器相比有什么优点？试画出两线制变送器的电路框图。</a:t>
            </a:r>
          </a:p>
        </p:txBody>
      </p:sp>
      <p:sp>
        <p:nvSpPr>
          <p:cNvPr id="55300" name="Rectangle 5"/>
          <p:cNvSpPr/>
          <p:nvPr/>
        </p:nvSpPr>
        <p:spPr>
          <a:xfrm>
            <a:off x="481013" y="3663950"/>
            <a:ext cx="8401050" cy="461963"/>
          </a:xfrm>
          <a:prstGeom prst="rect">
            <a:avLst/>
          </a:prstGeom>
          <a:noFill/>
          <a:ln w="9525">
            <a:noFill/>
          </a:ln>
        </p:spPr>
        <p:txBody>
          <a:bodyPr wrap="none" anchor="t">
            <a:spAutoFit/>
          </a:bodyPr>
          <a:lstStyle/>
          <a:p>
            <a:pPr>
              <a:spcBef>
                <a:spcPct val="50000"/>
              </a:spcBef>
            </a:pPr>
            <a:r>
              <a:rPr lang="en-US" altLang="zh-CN" sz="2400" dirty="0">
                <a:latin typeface="Arial" panose="020B0604020202020204" pitchFamily="34" charset="0"/>
                <a:ea typeface="宋体" panose="02010600030101010101" pitchFamily="2" charset="-122"/>
              </a:rPr>
              <a:t>5</a:t>
            </a:r>
            <a:r>
              <a:rPr lang="zh-CN" altLang="en-US" sz="2400" dirty="0">
                <a:latin typeface="Arial" panose="020B0604020202020204" pitchFamily="34" charset="0"/>
                <a:ea typeface="宋体" panose="02010600030101010101" pitchFamily="2" charset="-122"/>
              </a:rPr>
              <a:t>、说明现场仪表与控制室仪表之间的信号传输及供电方式。</a:t>
            </a:r>
          </a:p>
        </p:txBody>
      </p:sp>
      <p:sp>
        <p:nvSpPr>
          <p:cNvPr id="55301" name="矩形 2"/>
          <p:cNvSpPr/>
          <p:nvPr/>
        </p:nvSpPr>
        <p:spPr>
          <a:xfrm>
            <a:off x="546100" y="1435100"/>
            <a:ext cx="6053138" cy="461963"/>
          </a:xfrm>
          <a:prstGeom prst="rect">
            <a:avLst/>
          </a:prstGeom>
          <a:noFill/>
          <a:ln w="9525">
            <a:noFill/>
          </a:ln>
        </p:spPr>
        <p:txBody>
          <a:bodyPr anchor="t">
            <a:spAutoFit/>
          </a:bodyPr>
          <a:lstStyle/>
          <a:p>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、生产过程对控制系统的要求是什么？</a:t>
            </a:r>
          </a:p>
        </p:txBody>
      </p:sp>
      <p:sp>
        <p:nvSpPr>
          <p:cNvPr id="55302" name="矩形 3"/>
          <p:cNvSpPr/>
          <p:nvPr/>
        </p:nvSpPr>
        <p:spPr>
          <a:xfrm>
            <a:off x="546100" y="1990725"/>
            <a:ext cx="6491288" cy="461963"/>
          </a:xfrm>
          <a:prstGeom prst="rect">
            <a:avLst/>
          </a:prstGeom>
          <a:noFill/>
          <a:ln w="9525">
            <a:noFill/>
          </a:ln>
        </p:spPr>
        <p:txBody>
          <a:bodyPr anchor="t">
            <a:spAutoFit/>
          </a:bodyPr>
          <a:lstStyle/>
          <a:p>
            <a:pPr>
              <a:spcBef>
                <a:spcPct val="50000"/>
              </a:spcBef>
            </a:pP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、过程控制系统分为几类？各自特点是什么？</a:t>
            </a:r>
          </a:p>
        </p:txBody>
      </p:sp>
      <p:sp>
        <p:nvSpPr>
          <p:cNvPr id="55303" name="矩形 8"/>
          <p:cNvSpPr/>
          <p:nvPr/>
        </p:nvSpPr>
        <p:spPr>
          <a:xfrm>
            <a:off x="546100" y="879475"/>
            <a:ext cx="6053138" cy="461963"/>
          </a:xfrm>
          <a:prstGeom prst="rect">
            <a:avLst/>
          </a:prstGeom>
          <a:noFill/>
          <a:ln w="9525">
            <a:noFill/>
          </a:ln>
        </p:spPr>
        <p:txBody>
          <a:bodyPr anchor="t">
            <a:spAutoFit/>
          </a:bodyPr>
          <a:lstStyle/>
          <a:p>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、过程控制系统与过程控制仪表功能</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bevel/>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9218" name="文本框 8227"/>
          <p:cNvSpPr txBox="1"/>
          <p:nvPr/>
        </p:nvSpPr>
        <p:spPr>
          <a:xfrm>
            <a:off x="1808163" y="6286500"/>
            <a:ext cx="5456237" cy="460375"/>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图</a:t>
            </a:r>
            <a:r>
              <a:rPr lang="en-US" altLang="zh-CN" sz="2400" dirty="0">
                <a:latin typeface="Arial" panose="020B0604020202020204" pitchFamily="34" charset="0"/>
                <a:ea typeface="宋体" panose="02010600030101010101" pitchFamily="2" charset="-122"/>
              </a:rPr>
              <a:t>1-5 </a:t>
            </a:r>
            <a:r>
              <a:rPr lang="zh-CN" altLang="en-US" sz="2400" dirty="0">
                <a:latin typeface="Arial" panose="020B0604020202020204" pitchFamily="34" charset="0"/>
                <a:ea typeface="宋体" panose="02010600030101010101" pitchFamily="2" charset="-122"/>
              </a:rPr>
              <a:t>燃料与空气比值控制系统方框图</a:t>
            </a:r>
          </a:p>
        </p:txBody>
      </p:sp>
      <p:grpSp>
        <p:nvGrpSpPr>
          <p:cNvPr id="9219" name="组合 3"/>
          <p:cNvGrpSpPr/>
          <p:nvPr/>
        </p:nvGrpSpPr>
        <p:grpSpPr>
          <a:xfrm>
            <a:off x="695325" y="2408238"/>
            <a:ext cx="7229475" cy="3833812"/>
            <a:chOff x="1012" y="2867"/>
            <a:chExt cx="11386" cy="6038"/>
          </a:xfrm>
        </p:grpSpPr>
        <p:grpSp>
          <p:nvGrpSpPr>
            <p:cNvPr id="9220" name="组合 8195"/>
            <p:cNvGrpSpPr/>
            <p:nvPr/>
          </p:nvGrpSpPr>
          <p:grpSpPr>
            <a:xfrm>
              <a:off x="1600" y="2955"/>
              <a:ext cx="10797" cy="5950"/>
              <a:chOff x="0" y="0"/>
              <a:chExt cx="10798" cy="5948"/>
            </a:xfrm>
          </p:grpSpPr>
          <p:sp>
            <p:nvSpPr>
              <p:cNvPr id="9221" name="Rectangle 5"/>
              <p:cNvSpPr/>
              <p:nvPr/>
            </p:nvSpPr>
            <p:spPr>
              <a:xfrm>
                <a:off x="2369" y="437"/>
                <a:ext cx="1712" cy="700"/>
              </a:xfrm>
              <a:prstGeom prst="rect">
                <a:avLst/>
              </a:prstGeom>
              <a:noFill/>
              <a:ln w="28575" cap="flat" cmpd="sng">
                <a:solidFill>
                  <a:schemeClr val="tx1"/>
                </a:solidFill>
                <a:prstDash val="solid"/>
                <a:bevel/>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主调节器</a:t>
                </a:r>
              </a:p>
            </p:txBody>
          </p:sp>
          <p:sp>
            <p:nvSpPr>
              <p:cNvPr id="9222" name="Rectangle 5"/>
              <p:cNvSpPr/>
              <p:nvPr/>
            </p:nvSpPr>
            <p:spPr>
              <a:xfrm>
                <a:off x="4905" y="430"/>
                <a:ext cx="1927" cy="69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调节阀1</a:t>
                </a:r>
              </a:p>
            </p:txBody>
          </p:sp>
          <p:sp>
            <p:nvSpPr>
              <p:cNvPr id="9223" name="Rectangle 5"/>
              <p:cNvSpPr/>
              <p:nvPr/>
            </p:nvSpPr>
            <p:spPr>
              <a:xfrm>
                <a:off x="7697" y="430"/>
                <a:ext cx="1712" cy="70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燃料管道</a:t>
                </a:r>
              </a:p>
            </p:txBody>
          </p:sp>
          <p:sp>
            <p:nvSpPr>
              <p:cNvPr id="9224" name="Rectangle 5"/>
              <p:cNvSpPr/>
              <p:nvPr/>
            </p:nvSpPr>
            <p:spPr>
              <a:xfrm>
                <a:off x="3575" y="1705"/>
                <a:ext cx="2946" cy="69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燃料流量变送器</a:t>
                </a:r>
              </a:p>
            </p:txBody>
          </p:sp>
          <p:sp>
            <p:nvSpPr>
              <p:cNvPr id="9225" name="AutoShape 9"/>
              <p:cNvSpPr/>
              <p:nvPr/>
            </p:nvSpPr>
            <p:spPr>
              <a:xfrm>
                <a:off x="895" y="511"/>
                <a:ext cx="524" cy="479"/>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26" name="Line 10"/>
              <p:cNvSpPr/>
              <p:nvPr/>
            </p:nvSpPr>
            <p:spPr>
              <a:xfrm>
                <a:off x="0" y="813"/>
                <a:ext cx="916" cy="0"/>
              </a:xfrm>
              <a:prstGeom prst="line">
                <a:avLst/>
              </a:prstGeom>
              <a:ln w="28575" cap="flat" cmpd="sng">
                <a:solidFill>
                  <a:schemeClr val="tx1"/>
                </a:solidFill>
                <a:prstDash val="solid"/>
                <a:round/>
                <a:headEnd type="none" w="med" len="med"/>
                <a:tailEnd type="triangle" w="med" len="med"/>
              </a:ln>
            </p:spPr>
          </p:sp>
          <p:sp>
            <p:nvSpPr>
              <p:cNvPr id="9227" name="Line 10"/>
              <p:cNvSpPr/>
              <p:nvPr/>
            </p:nvSpPr>
            <p:spPr>
              <a:xfrm>
                <a:off x="1406" y="793"/>
                <a:ext cx="916" cy="0"/>
              </a:xfrm>
              <a:prstGeom prst="line">
                <a:avLst/>
              </a:prstGeom>
              <a:ln w="28575" cap="flat" cmpd="sng">
                <a:solidFill>
                  <a:schemeClr val="tx1"/>
                </a:solidFill>
                <a:prstDash val="solid"/>
                <a:round/>
                <a:headEnd type="none" w="med" len="med"/>
                <a:tailEnd type="triangle" w="med" len="med"/>
              </a:ln>
            </p:spPr>
          </p:sp>
          <p:sp>
            <p:nvSpPr>
              <p:cNvPr id="9228" name="Line 10"/>
              <p:cNvSpPr/>
              <p:nvPr/>
            </p:nvSpPr>
            <p:spPr>
              <a:xfrm flipV="1">
                <a:off x="4069" y="746"/>
                <a:ext cx="799" cy="20"/>
              </a:xfrm>
              <a:prstGeom prst="line">
                <a:avLst/>
              </a:prstGeom>
              <a:ln w="28575" cap="flat" cmpd="sng">
                <a:solidFill>
                  <a:schemeClr val="tx1"/>
                </a:solidFill>
                <a:prstDash val="solid"/>
                <a:bevel/>
                <a:headEnd type="none" w="med" len="med"/>
                <a:tailEnd type="triangle" w="med" len="med"/>
              </a:ln>
            </p:spPr>
          </p:sp>
          <p:sp>
            <p:nvSpPr>
              <p:cNvPr id="9229" name="Line 10"/>
              <p:cNvSpPr/>
              <p:nvPr/>
            </p:nvSpPr>
            <p:spPr>
              <a:xfrm flipV="1">
                <a:off x="6855" y="739"/>
                <a:ext cx="799" cy="20"/>
              </a:xfrm>
              <a:prstGeom prst="line">
                <a:avLst/>
              </a:prstGeom>
              <a:ln w="28575" cap="flat" cmpd="sng">
                <a:solidFill>
                  <a:schemeClr val="tx1"/>
                </a:solidFill>
                <a:prstDash val="solid"/>
                <a:miter/>
                <a:headEnd type="none" w="med" len="med"/>
                <a:tailEnd type="triangle" w="med" len="med"/>
              </a:ln>
            </p:spPr>
          </p:sp>
          <p:sp>
            <p:nvSpPr>
              <p:cNvPr id="9230" name="Line 10"/>
              <p:cNvSpPr/>
              <p:nvPr/>
            </p:nvSpPr>
            <p:spPr>
              <a:xfrm flipV="1">
                <a:off x="9421" y="780"/>
                <a:ext cx="799" cy="20"/>
              </a:xfrm>
              <a:prstGeom prst="line">
                <a:avLst/>
              </a:prstGeom>
              <a:ln w="28575" cap="flat" cmpd="sng">
                <a:solidFill>
                  <a:schemeClr val="tx1"/>
                </a:solidFill>
                <a:prstDash val="solid"/>
                <a:miter/>
                <a:headEnd type="none" w="med" len="med"/>
                <a:tailEnd type="triangle" w="med" len="med"/>
              </a:ln>
            </p:spPr>
          </p:sp>
          <p:sp>
            <p:nvSpPr>
              <p:cNvPr id="9231" name="Line 10"/>
              <p:cNvSpPr/>
              <p:nvPr/>
            </p:nvSpPr>
            <p:spPr>
              <a:xfrm flipH="1">
                <a:off x="6522" y="2027"/>
                <a:ext cx="3269" cy="20"/>
              </a:xfrm>
              <a:prstGeom prst="line">
                <a:avLst/>
              </a:prstGeom>
              <a:ln w="28575" cap="flat" cmpd="sng">
                <a:solidFill>
                  <a:schemeClr val="tx1"/>
                </a:solidFill>
                <a:prstDash val="solid"/>
                <a:round/>
                <a:headEnd type="none" w="med" len="med"/>
                <a:tailEnd type="triangle" w="med" len="med"/>
              </a:ln>
            </p:spPr>
          </p:sp>
          <p:sp>
            <p:nvSpPr>
              <p:cNvPr id="9232" name="直接连接符 8207"/>
              <p:cNvSpPr/>
              <p:nvPr/>
            </p:nvSpPr>
            <p:spPr>
              <a:xfrm flipH="1">
                <a:off x="1143" y="2069"/>
                <a:ext cx="2420" cy="1"/>
              </a:xfrm>
              <a:prstGeom prst="line">
                <a:avLst/>
              </a:prstGeom>
              <a:ln w="9525" cap="flat" cmpd="sng">
                <a:solidFill>
                  <a:schemeClr val="tx1"/>
                </a:solidFill>
                <a:prstDash val="solid"/>
                <a:round/>
                <a:headEnd type="none" w="med" len="med"/>
                <a:tailEnd type="none" w="med" len="med"/>
              </a:ln>
            </p:spPr>
          </p:sp>
          <p:sp>
            <p:nvSpPr>
              <p:cNvPr id="9233" name="箭头 1587"/>
              <p:cNvSpPr/>
              <p:nvPr/>
            </p:nvSpPr>
            <p:spPr>
              <a:xfrm flipV="1">
                <a:off x="1122" y="1076"/>
                <a:ext cx="1" cy="1551"/>
              </a:xfrm>
              <a:prstGeom prst="line">
                <a:avLst/>
              </a:prstGeom>
              <a:ln w="9525" cap="flat" cmpd="sng">
                <a:solidFill>
                  <a:schemeClr val="tx1"/>
                </a:solidFill>
                <a:prstDash val="solid"/>
                <a:round/>
                <a:headEnd type="none" w="med" len="med"/>
                <a:tailEnd type="triangle" w="med" len="med"/>
              </a:ln>
            </p:spPr>
          </p:sp>
          <p:sp>
            <p:nvSpPr>
              <p:cNvPr id="9234" name="Rectangle 5"/>
              <p:cNvSpPr/>
              <p:nvPr/>
            </p:nvSpPr>
            <p:spPr>
              <a:xfrm>
                <a:off x="252" y="2644"/>
                <a:ext cx="1712" cy="70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比值器</a:t>
                </a:r>
              </a:p>
            </p:txBody>
          </p:sp>
          <p:sp>
            <p:nvSpPr>
              <p:cNvPr id="9235" name="箭头 1589"/>
              <p:cNvSpPr/>
              <p:nvPr/>
            </p:nvSpPr>
            <p:spPr>
              <a:xfrm>
                <a:off x="1163" y="3352"/>
                <a:ext cx="1" cy="682"/>
              </a:xfrm>
              <a:prstGeom prst="line">
                <a:avLst/>
              </a:prstGeom>
              <a:ln w="9525" cap="flat" cmpd="sng">
                <a:solidFill>
                  <a:schemeClr val="tx1"/>
                </a:solidFill>
                <a:prstDash val="solid"/>
                <a:round/>
                <a:headEnd type="none" w="med" len="med"/>
                <a:tailEnd type="triangle" w="med" len="med"/>
              </a:ln>
            </p:spPr>
          </p:sp>
          <p:sp>
            <p:nvSpPr>
              <p:cNvPr id="9236" name="AutoShape 9"/>
              <p:cNvSpPr/>
              <p:nvPr/>
            </p:nvSpPr>
            <p:spPr>
              <a:xfrm>
                <a:off x="909" y="4042"/>
                <a:ext cx="524" cy="479"/>
              </a:xfrm>
              <a:prstGeom prst="flowChartSummingJunction">
                <a:avLst/>
              </a:prstGeom>
              <a:noFill/>
              <a:ln w="28575" cap="flat" cmpd="sng">
                <a:solidFill>
                  <a:schemeClr val="tx1"/>
                </a:solidFill>
                <a:prstDash val="solid"/>
                <a:bevel/>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37" name="Rectangle 5"/>
              <p:cNvSpPr/>
              <p:nvPr/>
            </p:nvSpPr>
            <p:spPr>
              <a:xfrm>
                <a:off x="2404" y="3968"/>
                <a:ext cx="1712" cy="70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副调节器</a:t>
                </a:r>
              </a:p>
            </p:txBody>
          </p:sp>
          <p:sp>
            <p:nvSpPr>
              <p:cNvPr id="9238" name="Rectangle 5"/>
              <p:cNvSpPr/>
              <p:nvPr/>
            </p:nvSpPr>
            <p:spPr>
              <a:xfrm>
                <a:off x="4940" y="3961"/>
                <a:ext cx="1927" cy="69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调节阀2</a:t>
                </a:r>
              </a:p>
            </p:txBody>
          </p:sp>
          <p:sp>
            <p:nvSpPr>
              <p:cNvPr id="9239" name="Rectangle 5"/>
              <p:cNvSpPr/>
              <p:nvPr/>
            </p:nvSpPr>
            <p:spPr>
              <a:xfrm>
                <a:off x="7732" y="3961"/>
                <a:ext cx="1712" cy="70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空气管道</a:t>
                </a:r>
                <a:endParaRPr lang="zh-CN" altLang="en-US" dirty="0">
                  <a:latin typeface="Arial" panose="020B0604020202020204" pitchFamily="34" charset="0"/>
                  <a:ea typeface="宋体" panose="02010600030101010101" pitchFamily="2" charset="-122"/>
                </a:endParaRPr>
              </a:p>
            </p:txBody>
          </p:sp>
          <p:sp>
            <p:nvSpPr>
              <p:cNvPr id="9240" name="Line 10"/>
              <p:cNvSpPr/>
              <p:nvPr/>
            </p:nvSpPr>
            <p:spPr>
              <a:xfrm>
                <a:off x="1441" y="4324"/>
                <a:ext cx="916" cy="0"/>
              </a:xfrm>
              <a:prstGeom prst="line">
                <a:avLst/>
              </a:prstGeom>
              <a:ln w="28575" cap="flat" cmpd="sng">
                <a:solidFill>
                  <a:schemeClr val="tx1"/>
                </a:solidFill>
                <a:prstDash val="solid"/>
                <a:bevel/>
                <a:headEnd type="none" w="med" len="med"/>
                <a:tailEnd type="triangle" w="med" len="med"/>
              </a:ln>
            </p:spPr>
          </p:sp>
          <p:sp>
            <p:nvSpPr>
              <p:cNvPr id="9241" name="Line 10"/>
              <p:cNvSpPr/>
              <p:nvPr/>
            </p:nvSpPr>
            <p:spPr>
              <a:xfrm flipV="1">
                <a:off x="4104" y="4277"/>
                <a:ext cx="799" cy="20"/>
              </a:xfrm>
              <a:prstGeom prst="line">
                <a:avLst/>
              </a:prstGeom>
              <a:ln w="28575" cap="flat" cmpd="sng">
                <a:solidFill>
                  <a:schemeClr val="tx1"/>
                </a:solidFill>
                <a:prstDash val="solid"/>
                <a:miter/>
                <a:headEnd type="none" w="med" len="med"/>
                <a:tailEnd type="triangle" w="med" len="med"/>
              </a:ln>
            </p:spPr>
          </p:sp>
          <p:sp>
            <p:nvSpPr>
              <p:cNvPr id="9242" name="Line 10"/>
              <p:cNvSpPr/>
              <p:nvPr/>
            </p:nvSpPr>
            <p:spPr>
              <a:xfrm flipV="1">
                <a:off x="6890" y="4270"/>
                <a:ext cx="799" cy="20"/>
              </a:xfrm>
              <a:prstGeom prst="line">
                <a:avLst/>
              </a:prstGeom>
              <a:ln w="28575" cap="flat" cmpd="sng">
                <a:solidFill>
                  <a:schemeClr val="tx1"/>
                </a:solidFill>
                <a:prstDash val="solid"/>
                <a:round/>
                <a:headEnd type="none" w="med" len="med"/>
                <a:tailEnd type="triangle" w="med" len="med"/>
              </a:ln>
            </p:spPr>
          </p:sp>
          <p:sp>
            <p:nvSpPr>
              <p:cNvPr id="9243" name="Line 10"/>
              <p:cNvSpPr/>
              <p:nvPr/>
            </p:nvSpPr>
            <p:spPr>
              <a:xfrm flipV="1">
                <a:off x="9456" y="4311"/>
                <a:ext cx="799" cy="20"/>
              </a:xfrm>
              <a:prstGeom prst="line">
                <a:avLst/>
              </a:prstGeom>
              <a:ln w="28575" cap="flat" cmpd="sng">
                <a:solidFill>
                  <a:schemeClr val="tx1"/>
                </a:solidFill>
                <a:prstDash val="solid"/>
                <a:round/>
                <a:headEnd type="none" w="med" len="med"/>
                <a:tailEnd type="triangle" w="med" len="med"/>
              </a:ln>
            </p:spPr>
          </p:sp>
          <p:sp>
            <p:nvSpPr>
              <p:cNvPr id="9244" name="直接连接符 8219"/>
              <p:cNvSpPr/>
              <p:nvPr/>
            </p:nvSpPr>
            <p:spPr>
              <a:xfrm flipV="1">
                <a:off x="9791" y="786"/>
                <a:ext cx="1" cy="1241"/>
              </a:xfrm>
              <a:prstGeom prst="line">
                <a:avLst/>
              </a:prstGeom>
              <a:ln w="9525" cap="flat" cmpd="sng">
                <a:solidFill>
                  <a:schemeClr val="tx1"/>
                </a:solidFill>
                <a:prstDash val="solid"/>
                <a:round/>
                <a:headEnd type="none" w="med" len="med"/>
                <a:tailEnd type="none" w="med" len="med"/>
              </a:ln>
            </p:spPr>
          </p:sp>
          <p:sp>
            <p:nvSpPr>
              <p:cNvPr id="9245" name="直接连接符 8220"/>
              <p:cNvSpPr/>
              <p:nvPr/>
            </p:nvSpPr>
            <p:spPr>
              <a:xfrm flipV="1">
                <a:off x="9888" y="4337"/>
                <a:ext cx="1" cy="1241"/>
              </a:xfrm>
              <a:prstGeom prst="line">
                <a:avLst/>
              </a:prstGeom>
              <a:ln w="9525" cap="flat" cmpd="sng">
                <a:solidFill>
                  <a:schemeClr val="tx1"/>
                </a:solidFill>
                <a:prstDash val="solid"/>
                <a:bevel/>
                <a:headEnd type="none" w="med" len="med"/>
                <a:tailEnd type="none" w="med" len="med"/>
              </a:ln>
            </p:spPr>
          </p:sp>
          <p:sp>
            <p:nvSpPr>
              <p:cNvPr id="9246" name="Rectangle 5"/>
              <p:cNvSpPr/>
              <p:nvPr/>
            </p:nvSpPr>
            <p:spPr>
              <a:xfrm>
                <a:off x="3692" y="5256"/>
                <a:ext cx="2946" cy="692"/>
              </a:xfrm>
              <a:prstGeom prst="rect">
                <a:avLst/>
              </a:prstGeom>
              <a:noFill/>
              <a:ln w="28575" cap="flat" cmpd="sng">
                <a:solidFill>
                  <a:schemeClr val="tx1"/>
                </a:solidFill>
                <a:prstDash val="solid"/>
                <a:bevel/>
                <a:headEnd type="none" w="med" len="med"/>
                <a:tailEnd type="none" w="med" len="med"/>
              </a:ln>
            </p:spPr>
            <p:txBody>
              <a:bodyPr wrap="none" anchor="ctr"/>
              <a:lstStyle/>
              <a:p>
                <a:pPr algn="ctr"/>
                <a:r>
                  <a:rPr lang="zh-CN" altLang="en-US" sz="2000" dirty="0">
                    <a:latin typeface="Times New Roman" panose="02020603050405020304" pitchFamily="18" charset="0"/>
                    <a:ea typeface="宋体" panose="02010600030101010101" pitchFamily="2" charset="-122"/>
                  </a:rPr>
                  <a:t>空气流量变送器</a:t>
                </a:r>
                <a:endParaRPr lang="zh-CN" altLang="en-US" dirty="0">
                  <a:latin typeface="Arial" panose="020B0604020202020204" pitchFamily="34" charset="0"/>
                  <a:ea typeface="宋体" panose="02010600030101010101" pitchFamily="2" charset="-122"/>
                </a:endParaRPr>
              </a:p>
            </p:txBody>
          </p:sp>
          <p:sp>
            <p:nvSpPr>
              <p:cNvPr id="9247" name="Line 10"/>
              <p:cNvSpPr/>
              <p:nvPr/>
            </p:nvSpPr>
            <p:spPr>
              <a:xfrm flipH="1">
                <a:off x="6639" y="5578"/>
                <a:ext cx="3269" cy="20"/>
              </a:xfrm>
              <a:prstGeom prst="line">
                <a:avLst/>
              </a:prstGeom>
              <a:ln w="28575" cap="flat" cmpd="sng">
                <a:solidFill>
                  <a:schemeClr val="tx1"/>
                </a:solidFill>
                <a:prstDash val="solid"/>
                <a:bevel/>
                <a:headEnd type="none" w="med" len="med"/>
                <a:tailEnd type="triangle" w="med" len="med"/>
              </a:ln>
            </p:spPr>
          </p:sp>
          <p:sp>
            <p:nvSpPr>
              <p:cNvPr id="9248" name="直接连接符 8223"/>
              <p:cNvSpPr/>
              <p:nvPr/>
            </p:nvSpPr>
            <p:spPr>
              <a:xfrm flipH="1">
                <a:off x="1163" y="5642"/>
                <a:ext cx="2517" cy="7"/>
              </a:xfrm>
              <a:prstGeom prst="line">
                <a:avLst/>
              </a:prstGeom>
              <a:ln w="9525" cap="flat" cmpd="sng">
                <a:solidFill>
                  <a:schemeClr val="tx1"/>
                </a:solidFill>
                <a:prstDash val="solid"/>
                <a:bevel/>
                <a:headEnd type="none" w="med" len="med"/>
                <a:tailEnd type="none" w="med" len="med"/>
              </a:ln>
            </p:spPr>
          </p:sp>
          <p:sp>
            <p:nvSpPr>
              <p:cNvPr id="9249" name="箭头 1587"/>
              <p:cNvSpPr/>
              <p:nvPr/>
            </p:nvSpPr>
            <p:spPr>
              <a:xfrm flipV="1">
                <a:off x="1143" y="4523"/>
                <a:ext cx="15" cy="1166"/>
              </a:xfrm>
              <a:prstGeom prst="line">
                <a:avLst/>
              </a:prstGeom>
              <a:ln w="9525" cap="flat" cmpd="sng">
                <a:solidFill>
                  <a:schemeClr val="tx1"/>
                </a:solidFill>
                <a:prstDash val="solid"/>
                <a:bevel/>
                <a:headEnd type="none" w="med" len="med"/>
                <a:tailEnd type="triangle" w="med" len="med"/>
              </a:ln>
            </p:spPr>
          </p:sp>
          <p:sp>
            <p:nvSpPr>
              <p:cNvPr id="9250" name="文本框 8225"/>
              <p:cNvSpPr txBox="1"/>
              <p:nvPr/>
            </p:nvSpPr>
            <p:spPr>
              <a:xfrm>
                <a:off x="9544" y="0"/>
                <a:ext cx="1179" cy="720"/>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Q1</a:t>
                </a:r>
              </a:p>
            </p:txBody>
          </p:sp>
          <p:sp>
            <p:nvSpPr>
              <p:cNvPr id="9251" name="文本框 8226"/>
              <p:cNvSpPr txBox="1"/>
              <p:nvPr/>
            </p:nvSpPr>
            <p:spPr>
              <a:xfrm>
                <a:off x="9620" y="3469"/>
                <a:ext cx="1179" cy="720"/>
              </a:xfrm>
              <a:prstGeom prst="rect">
                <a:avLst/>
              </a:prstGeom>
              <a:noFill/>
              <a:ln w="9525">
                <a:noFill/>
              </a:ln>
            </p:spPr>
            <p:txBody>
              <a:bodyPr anchor="t">
                <a:spAutoFit/>
              </a:bodyPr>
              <a:lstStyle/>
              <a:p>
                <a:r>
                  <a:rPr lang="zh-CN" altLang="en-US" sz="2400" dirty="0">
                    <a:latin typeface="Arial" panose="020B0604020202020204" pitchFamily="34" charset="0"/>
                    <a:ea typeface="宋体" panose="02010600030101010101" pitchFamily="2" charset="-122"/>
                  </a:rPr>
                  <a:t>Q2</a:t>
                </a:r>
              </a:p>
            </p:txBody>
          </p:sp>
        </p:grpSp>
        <p:sp>
          <p:nvSpPr>
            <p:cNvPr id="9252" name="文本框 8225"/>
            <p:cNvSpPr txBox="1"/>
            <p:nvPr/>
          </p:nvSpPr>
          <p:spPr>
            <a:xfrm>
              <a:off x="1057" y="2867"/>
              <a:ext cx="1510" cy="720"/>
            </a:xfrm>
            <a:prstGeom prst="rect">
              <a:avLst/>
            </a:prstGeom>
            <a:noFill/>
            <a:ln w="9525">
              <a:noFill/>
            </a:ln>
          </p:spPr>
          <p:txBody>
            <a:bodyPr anchor="t">
              <a:spAutoFit/>
            </a:bodyPr>
            <a:lstStyle/>
            <a:p>
              <a:r>
                <a:rPr lang="en-US" altLang="zh-CN" sz="2400" dirty="0">
                  <a:latin typeface="Arial" panose="020B0604020202020204" pitchFamily="34" charset="0"/>
                  <a:ea typeface="宋体" panose="02010600030101010101" pitchFamily="2" charset="-122"/>
                </a:rPr>
                <a:t>X</a:t>
              </a:r>
              <a:r>
                <a:rPr lang="en-US" altLang="zh-CN" sz="2400" baseline="-25000" dirty="0">
                  <a:solidFill>
                    <a:srgbClr val="000000"/>
                  </a:solidFill>
                  <a:latin typeface="Arial" panose="020B0604020202020204" pitchFamily="34" charset="0"/>
                  <a:ea typeface="宋体" panose="02010600030101010101" pitchFamily="2" charset="-122"/>
                </a:rPr>
                <a:t>S1</a:t>
              </a:r>
            </a:p>
          </p:txBody>
        </p:sp>
        <p:sp>
          <p:nvSpPr>
            <p:cNvPr id="9253" name="文本框 8225"/>
            <p:cNvSpPr txBox="1"/>
            <p:nvPr/>
          </p:nvSpPr>
          <p:spPr>
            <a:xfrm>
              <a:off x="1012" y="6380"/>
              <a:ext cx="1508" cy="720"/>
            </a:xfrm>
            <a:prstGeom prst="rect">
              <a:avLst/>
            </a:prstGeom>
            <a:noFill/>
            <a:ln w="9525">
              <a:noFill/>
            </a:ln>
          </p:spPr>
          <p:txBody>
            <a:bodyPr anchor="t">
              <a:spAutoFit/>
            </a:bodyPr>
            <a:lstStyle/>
            <a:p>
              <a:r>
                <a:rPr lang="en-US" altLang="zh-CN" sz="2400" dirty="0">
                  <a:latin typeface="Arial" panose="020B0604020202020204" pitchFamily="34" charset="0"/>
                  <a:ea typeface="宋体" panose="02010600030101010101" pitchFamily="2" charset="-122"/>
                </a:rPr>
                <a:t>X</a:t>
              </a:r>
              <a:r>
                <a:rPr lang="en-US" altLang="zh-CN" sz="2400" baseline="-25000" dirty="0">
                  <a:solidFill>
                    <a:srgbClr val="000000"/>
                  </a:solidFill>
                  <a:latin typeface="Arial" panose="020B0604020202020204" pitchFamily="34" charset="0"/>
                  <a:ea typeface="宋体" panose="02010600030101010101" pitchFamily="2" charset="-122"/>
                </a:rPr>
                <a:t>S2</a:t>
              </a:r>
            </a:p>
          </p:txBody>
        </p:sp>
      </p:grpSp>
      <p:graphicFrame>
        <p:nvGraphicFramePr>
          <p:cNvPr id="9254" name="对象 7173"/>
          <p:cNvGraphicFramePr/>
          <p:nvPr/>
        </p:nvGraphicFramePr>
        <p:xfrm>
          <a:off x="2333625" y="815975"/>
          <a:ext cx="3697288" cy="1592263"/>
        </p:xfrm>
        <a:graphic>
          <a:graphicData uri="http://schemas.openxmlformats.org/presentationml/2006/ole">
            <mc:AlternateContent xmlns:mc="http://schemas.openxmlformats.org/markup-compatibility/2006">
              <mc:Choice xmlns:v="urn:schemas-microsoft-com:vml" Requires="v">
                <p:oleObj spid="_x0000_s6148" r:id="rId3" imgW="6610350" imgH="3790950" progId="Paint.Picture">
                  <p:embed/>
                </p:oleObj>
              </mc:Choice>
              <mc:Fallback>
                <p:oleObj r:id="rId3" imgW="6610350" imgH="3790950" progId="Paint.Picture">
                  <p:embed/>
                  <p:pic>
                    <p:nvPicPr>
                      <p:cNvPr id="0" name="图片 3078"/>
                      <p:cNvPicPr/>
                      <p:nvPr/>
                    </p:nvPicPr>
                    <p:blipFill>
                      <a:blip r:embed="rId4"/>
                      <a:stretch>
                        <a:fillRect/>
                      </a:stretch>
                    </p:blipFill>
                    <p:spPr>
                      <a:xfrm>
                        <a:off x="2333625" y="815975"/>
                        <a:ext cx="3697288" cy="1592263"/>
                      </a:xfrm>
                      <a:prstGeom prst="rect">
                        <a:avLst/>
                      </a:prstGeom>
                      <a:noFill/>
                      <a:ln w="38100">
                        <a:noFill/>
                        <a:miter/>
                      </a:ln>
                    </p:spPr>
                  </p:pic>
                </p:oleObj>
              </mc:Fallback>
            </mc:AlternateContent>
          </a:graphicData>
        </a:graphic>
      </p:graphicFrame>
      <p:sp>
        <p:nvSpPr>
          <p:cNvPr id="9255"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AutoShape 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1.1</a:t>
            </a:r>
          </a:p>
        </p:txBody>
      </p:sp>
      <p:sp>
        <p:nvSpPr>
          <p:cNvPr id="10242"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sp>
        <p:nvSpPr>
          <p:cNvPr id="8204" name="Rectangle 3"/>
          <p:cNvSpPr/>
          <p:nvPr/>
        </p:nvSpPr>
        <p:spPr>
          <a:xfrm>
            <a:off x="422275" y="809625"/>
            <a:ext cx="8308975" cy="1630363"/>
          </a:xfrm>
          <a:prstGeom prst="rect">
            <a:avLst/>
          </a:prstGeom>
          <a:noFill/>
          <a:ln w="9525">
            <a:noFill/>
          </a:ln>
        </p:spPr>
        <p:txBody>
          <a:bodyPr wrap="square" anchor="t">
            <a:spAutoFit/>
          </a:bodyPr>
          <a:lstStyle/>
          <a:p>
            <a:pPr>
              <a:spcBef>
                <a:spcPct val="50000"/>
              </a:spcBef>
            </a:pPr>
            <a:r>
              <a:rPr lang="zh-CN" altLang="en-US" sz="2800" dirty="0">
                <a:solidFill>
                  <a:srgbClr val="0000FF"/>
                </a:solidFill>
                <a:latin typeface="Arial" panose="020B0604020202020204" pitchFamily="34" charset="0"/>
                <a:ea typeface="宋体" panose="02010600030101010101" pitchFamily="2" charset="-122"/>
              </a:rPr>
              <a:t>（</a:t>
            </a:r>
            <a:r>
              <a:rPr lang="en-US" altLang="zh-CN" sz="2800" dirty="0">
                <a:solidFill>
                  <a:srgbClr val="0000FF"/>
                </a:solidFill>
                <a:latin typeface="Arial" panose="020B0604020202020204" pitchFamily="34" charset="0"/>
                <a:ea typeface="宋体" panose="02010600030101010101" pitchFamily="2" charset="-122"/>
              </a:rPr>
              <a:t>3</a:t>
            </a:r>
            <a:r>
              <a:rPr lang="zh-CN" altLang="en-US" sz="2800" dirty="0">
                <a:solidFill>
                  <a:srgbClr val="0000FF"/>
                </a:solidFill>
                <a:latin typeface="Arial" panose="020B0604020202020204" pitchFamily="34" charset="0"/>
                <a:ea typeface="宋体" panose="02010600030101010101" pitchFamily="2" charset="-122"/>
              </a:rPr>
              <a:t>）精馏过程</a:t>
            </a:r>
          </a:p>
          <a:p>
            <a:pPr>
              <a:spcBef>
                <a:spcPct val="50000"/>
              </a:spcBef>
            </a:pPr>
            <a:r>
              <a:rPr lang="zh-CN" altLang="en-US" sz="2400" dirty="0">
                <a:latin typeface="Arial" panose="020B0604020202020204" pitchFamily="34" charset="0"/>
                <a:ea typeface="宋体" panose="02010600030101010101" pitchFamily="2" charset="-122"/>
              </a:rPr>
              <a:t>对</a:t>
            </a:r>
            <a:r>
              <a:rPr lang="zh-CN" altLang="en-US" sz="2400" dirty="0">
                <a:solidFill>
                  <a:srgbClr val="0000FF"/>
                </a:solidFill>
                <a:latin typeface="Arial" panose="020B0604020202020204" pitchFamily="34" charset="0"/>
                <a:ea typeface="宋体" panose="02010600030101010101" pitchFamily="2" charset="-122"/>
              </a:rPr>
              <a:t>原油等</a:t>
            </a:r>
            <a:r>
              <a:rPr lang="zh-CN" altLang="en-US" sz="2400" dirty="0">
                <a:latin typeface="Arial" panose="020B0604020202020204" pitchFamily="34" charset="0"/>
                <a:ea typeface="宋体" panose="02010600030101010101" pitchFamily="2" charset="-122"/>
              </a:rPr>
              <a:t>物质提纯或分离过程。</a:t>
            </a:r>
          </a:p>
          <a:p>
            <a:pPr>
              <a:spcBef>
                <a:spcPct val="50000"/>
              </a:spcBef>
            </a:pPr>
            <a:r>
              <a:rPr lang="zh-CN" altLang="en-US" sz="2400" dirty="0">
                <a:latin typeface="Arial" panose="020B0604020202020204" pitchFamily="34" charset="0"/>
                <a:ea typeface="宋体" panose="02010600030101010101" pitchFamily="2" charset="-122"/>
              </a:rPr>
              <a:t>塔板轻重组分温度及压力控制。塔板轻重组分成分控制。</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9219" name="Rectangle 2"/>
          <p:cNvSpPr/>
          <p:nvPr/>
        </p:nvSpPr>
        <p:spPr>
          <a:xfrm>
            <a:off x="422275" y="2495550"/>
            <a:ext cx="8137525" cy="1998663"/>
          </a:xfrm>
          <a:prstGeom prst="rect">
            <a:avLst/>
          </a:prstGeom>
          <a:noFill/>
          <a:ln w="9525">
            <a:noFill/>
          </a:ln>
        </p:spPr>
        <p:txBody>
          <a:bodyPr anchor="t">
            <a:spAutoFit/>
          </a:bodyPr>
          <a:lstStyle/>
          <a:p>
            <a:pPr>
              <a:spcBef>
                <a:spcPct val="50000"/>
              </a:spcBef>
            </a:pPr>
            <a:r>
              <a:rPr lang="zh-CN" altLang="en-US" sz="2800" dirty="0">
                <a:solidFill>
                  <a:srgbClr val="0000FF"/>
                </a:solidFill>
                <a:latin typeface="Arial" panose="020B0604020202020204" pitchFamily="34" charset="0"/>
                <a:ea typeface="宋体" panose="02010600030101010101" pitchFamily="2" charset="-122"/>
              </a:rPr>
              <a:t>（</a:t>
            </a:r>
            <a:r>
              <a:rPr lang="en-US" altLang="zh-CN" sz="2800" dirty="0">
                <a:solidFill>
                  <a:srgbClr val="0000FF"/>
                </a:solidFill>
                <a:latin typeface="Arial" panose="020B0604020202020204" pitchFamily="34" charset="0"/>
                <a:ea typeface="宋体" panose="02010600030101010101" pitchFamily="2" charset="-122"/>
              </a:rPr>
              <a:t>4</a:t>
            </a:r>
            <a:r>
              <a:rPr lang="zh-CN" altLang="en-US" sz="2800" dirty="0">
                <a:solidFill>
                  <a:srgbClr val="0000FF"/>
                </a:solidFill>
                <a:latin typeface="Arial" panose="020B0604020202020204" pitchFamily="34" charset="0"/>
                <a:ea typeface="宋体" panose="02010600030101010101" pitchFamily="2" charset="-122"/>
              </a:rPr>
              <a:t>）化学过程</a:t>
            </a:r>
          </a:p>
          <a:p>
            <a:pPr>
              <a:spcBef>
                <a:spcPct val="50000"/>
              </a:spcBef>
            </a:pPr>
            <a:r>
              <a:rPr lang="zh-CN" altLang="en-US" sz="2400" dirty="0">
                <a:latin typeface="Arial" panose="020B0604020202020204" pitchFamily="34" charset="0"/>
                <a:ea typeface="宋体" panose="02010600030101010101" pitchFamily="2" charset="-122"/>
              </a:rPr>
              <a:t>两种及以上物料反应生成一种或多种有价值的产品的反应过程。晴纶、朔料、合成氨等。</a:t>
            </a:r>
          </a:p>
          <a:p>
            <a:pPr>
              <a:spcBef>
                <a:spcPct val="50000"/>
              </a:spcBef>
            </a:pPr>
            <a:r>
              <a:rPr lang="zh-CN" altLang="en-US" sz="2400" dirty="0">
                <a:latin typeface="Arial" panose="020B0604020202020204" pitchFamily="34" charset="0"/>
                <a:ea typeface="宋体" panose="02010600030101010101" pitchFamily="2" charset="-122"/>
              </a:rPr>
              <a:t>物料配比组分控制、物料温度与流量控制。</a:t>
            </a:r>
          </a:p>
        </p:txBody>
      </p:sp>
      <p:sp>
        <p:nvSpPr>
          <p:cNvPr id="9220" name="Rectangle 3"/>
          <p:cNvSpPr/>
          <p:nvPr/>
        </p:nvSpPr>
        <p:spPr>
          <a:xfrm>
            <a:off x="508000" y="4621213"/>
            <a:ext cx="8137525" cy="1630362"/>
          </a:xfrm>
          <a:prstGeom prst="rect">
            <a:avLst/>
          </a:prstGeom>
          <a:noFill/>
          <a:ln w="9525">
            <a:noFill/>
          </a:ln>
        </p:spPr>
        <p:txBody>
          <a:bodyPr anchor="t">
            <a:spAutoFit/>
          </a:bodyPr>
          <a:lstStyle/>
          <a:p>
            <a:pPr>
              <a:spcBef>
                <a:spcPct val="50000"/>
              </a:spcBef>
            </a:pPr>
            <a:r>
              <a:rPr lang="zh-CN" altLang="en-US" sz="2800" dirty="0">
                <a:solidFill>
                  <a:srgbClr val="0000FF"/>
                </a:solidFill>
                <a:latin typeface="Arial" panose="020B0604020202020204" pitchFamily="34" charset="0"/>
                <a:ea typeface="宋体" panose="02010600030101010101" pitchFamily="2" charset="-122"/>
              </a:rPr>
              <a:t>（</a:t>
            </a:r>
            <a:r>
              <a:rPr lang="en-US" altLang="zh-CN" sz="2800" dirty="0">
                <a:solidFill>
                  <a:srgbClr val="0000FF"/>
                </a:solidFill>
                <a:latin typeface="Arial" panose="020B0604020202020204" pitchFamily="34" charset="0"/>
                <a:ea typeface="宋体" panose="02010600030101010101" pitchFamily="2" charset="-122"/>
              </a:rPr>
              <a:t>5</a:t>
            </a:r>
            <a:r>
              <a:rPr lang="zh-CN" altLang="en-US" sz="2800" dirty="0">
                <a:solidFill>
                  <a:srgbClr val="0000FF"/>
                </a:solidFill>
                <a:latin typeface="Arial" panose="020B0604020202020204" pitchFamily="34" charset="0"/>
                <a:ea typeface="宋体" panose="02010600030101010101" pitchFamily="2" charset="-122"/>
              </a:rPr>
              <a:t>）冶炼过程</a:t>
            </a:r>
            <a:endParaRPr lang="en-US" altLang="zh-CN" sz="28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生产钢铁及其附属产品。</a:t>
            </a:r>
          </a:p>
          <a:p>
            <a:pPr>
              <a:spcBef>
                <a:spcPct val="50000"/>
              </a:spcBef>
            </a:pPr>
            <a:r>
              <a:rPr lang="zh-CN" altLang="en-US" sz="2400" dirty="0">
                <a:latin typeface="Arial" panose="020B0604020202020204" pitchFamily="34" charset="0"/>
                <a:ea typeface="宋体" panose="02010600030101010101" pitchFamily="2" charset="-122"/>
              </a:rPr>
              <a:t>炼铁、炼钢、连铸、连轧过程温度、压力、组分控制等。</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blinds(horizontal)">
                                      <p:cBhvr>
                                        <p:cTn id="7" dur="500"/>
                                        <p:tgtEl>
                                          <p:spTgt spid="8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linds(horizontal)">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blinds(horizontal)">
                                      <p:cBhvr>
                                        <p:cTn id="1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P spid="8204" grpId="1"/>
      <p:bldP spid="9219" grpId="0"/>
      <p:bldP spid="9219" grpId="1"/>
      <p:bldP spid="9220" grpId="0"/>
      <p:bldP spid="92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p:nvPr/>
        </p:nvSpPr>
        <p:spPr>
          <a:xfrm>
            <a:off x="611188" y="917575"/>
            <a:ext cx="7416800" cy="520700"/>
          </a:xfrm>
          <a:prstGeom prst="rect">
            <a:avLst/>
          </a:prstGeom>
          <a:noFill/>
          <a:ln w="9525">
            <a:noFill/>
          </a:ln>
        </p:spPr>
        <p:txBody>
          <a:bodyPr anchor="t">
            <a:spAutoFit/>
          </a:bodyPr>
          <a:lstStyle/>
          <a:p>
            <a:r>
              <a:rPr lang="zh-CN" altLang="en-US" sz="2800" dirty="0">
                <a:solidFill>
                  <a:srgbClr val="0000FF"/>
                </a:solidFill>
                <a:latin typeface="Arial" panose="020B0604020202020204" pitchFamily="34" charset="0"/>
                <a:ea typeface="宋体" panose="02010600030101010101" pitchFamily="2" charset="-122"/>
              </a:rPr>
              <a:t>2、生产过程对过程控制系统（仪表）的要求</a:t>
            </a:r>
          </a:p>
        </p:txBody>
      </p:sp>
      <p:sp>
        <p:nvSpPr>
          <p:cNvPr id="11266" name="Rectangle 3"/>
          <p:cNvSpPr/>
          <p:nvPr/>
        </p:nvSpPr>
        <p:spPr>
          <a:xfrm>
            <a:off x="539750" y="1570038"/>
            <a:ext cx="7993063" cy="1431925"/>
          </a:xfrm>
          <a:prstGeom prst="rect">
            <a:avLst/>
          </a:prstGeom>
          <a:noFill/>
          <a:ln w="9525">
            <a:noFill/>
          </a:ln>
        </p:spPr>
        <p:txBody>
          <a:bodyPr anchor="t">
            <a:spAutoFit/>
          </a:bodyPr>
          <a:lstStyle/>
          <a:p>
            <a:pPr>
              <a:spcBef>
                <a:spcPct val="50000"/>
              </a:spcBef>
            </a:pPr>
            <a:r>
              <a:rPr lang="zh-CN" altLang="en-US" sz="2800" dirty="0">
                <a:solidFill>
                  <a:srgbClr val="FF0000"/>
                </a:solidFill>
                <a:latin typeface="Arial" panose="020B0604020202020204" pitchFamily="34" charset="0"/>
                <a:ea typeface="宋体" panose="02010600030101010101" pitchFamily="2" charset="-122"/>
              </a:rPr>
              <a:t>（1）安全性</a:t>
            </a:r>
          </a:p>
          <a:p>
            <a:pPr>
              <a:spcBef>
                <a:spcPct val="50000"/>
              </a:spcBef>
            </a:pPr>
            <a:r>
              <a:rPr lang="zh-CN" altLang="en-US" sz="2400" dirty="0">
                <a:latin typeface="Arial" panose="020B0604020202020204" pitchFamily="34" charset="0"/>
                <a:ea typeface="宋体" panose="02010600030101010101" pitchFamily="2" charset="-122"/>
              </a:rPr>
              <a:t>过程控制系统（仪表）自动监控生产设备，保证生产</a:t>
            </a:r>
            <a:r>
              <a:rPr lang="zh-CN" altLang="en-US" sz="2400" dirty="0">
                <a:solidFill>
                  <a:srgbClr val="FF0000"/>
                </a:solidFill>
                <a:latin typeface="Arial" panose="020B0604020202020204" pitchFamily="34" charset="0"/>
                <a:ea typeface="宋体" panose="02010600030101010101" pitchFamily="2" charset="-122"/>
              </a:rPr>
              <a:t>设备和人员的安全</a:t>
            </a:r>
            <a:r>
              <a:rPr lang="zh-CN" altLang="en-US" sz="2400" dirty="0">
                <a:latin typeface="Arial" panose="020B0604020202020204" pitchFamily="34" charset="0"/>
                <a:ea typeface="宋体" panose="02010600030101010101" pitchFamily="2" charset="-122"/>
              </a:rPr>
              <a:t>。</a:t>
            </a:r>
            <a:endParaRPr lang="zh-CN" altLang="en-US" sz="2400" dirty="0">
              <a:solidFill>
                <a:srgbClr val="0000FF"/>
              </a:solidFill>
              <a:latin typeface="Arial" panose="020B0604020202020204" pitchFamily="34" charset="0"/>
              <a:ea typeface="宋体" panose="02010600030101010101" pitchFamily="2" charset="-122"/>
            </a:endParaRPr>
          </a:p>
        </p:txBody>
      </p:sp>
      <p:grpSp>
        <p:nvGrpSpPr>
          <p:cNvPr id="11267" name="组合 1"/>
          <p:cNvGrpSpPr/>
          <p:nvPr/>
        </p:nvGrpSpPr>
        <p:grpSpPr>
          <a:xfrm>
            <a:off x="1258888" y="0"/>
            <a:ext cx="5367337" cy="865188"/>
            <a:chOff x="1983" y="0"/>
            <a:chExt cx="8452" cy="1362"/>
          </a:xfrm>
        </p:grpSpPr>
        <p:sp>
          <p:nvSpPr>
            <p:cNvPr id="11268" name="AutoShape 6"/>
            <p:cNvSpPr/>
            <p:nvPr/>
          </p:nvSpPr>
          <p:spPr>
            <a:xfrm>
              <a:off x="1982" y="0"/>
              <a:ext cx="1475" cy="1362"/>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11269" name="Rectangle 3"/>
            <p:cNvSpPr/>
            <p:nvPr/>
          </p:nvSpPr>
          <p:spPr>
            <a:xfrm>
              <a:off x="3672" y="380"/>
              <a:ext cx="6762" cy="56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grpSp>
      <p:pic>
        <p:nvPicPr>
          <p:cNvPr id="11270" name="图片 2" descr="QJ8685158483[2]"/>
          <p:cNvPicPr>
            <a:picLocks noChangeAspect="1"/>
          </p:cNvPicPr>
          <p:nvPr/>
        </p:nvPicPr>
        <p:blipFill>
          <a:blip r:embed="rId2"/>
          <a:srcRect r="29202"/>
          <a:stretch>
            <a:fillRect/>
          </a:stretch>
        </p:blipFill>
        <p:spPr>
          <a:xfrm>
            <a:off x="784225" y="3398838"/>
            <a:ext cx="2387600" cy="2247900"/>
          </a:xfrm>
          <a:prstGeom prst="rect">
            <a:avLst/>
          </a:prstGeom>
          <a:noFill/>
          <a:ln w="9525">
            <a:noFill/>
          </a:ln>
        </p:spPr>
      </p:pic>
      <p:pic>
        <p:nvPicPr>
          <p:cNvPr id="11271" name="图片 3" descr="timg[2]"/>
          <p:cNvPicPr>
            <a:picLocks noChangeAspect="1"/>
          </p:cNvPicPr>
          <p:nvPr/>
        </p:nvPicPr>
        <p:blipFill>
          <a:blip r:embed="rId3"/>
          <a:srcRect l="33371" t="19606" r="13962" b="27367"/>
          <a:stretch>
            <a:fillRect/>
          </a:stretch>
        </p:blipFill>
        <p:spPr>
          <a:xfrm>
            <a:off x="3656013" y="3057525"/>
            <a:ext cx="4313237" cy="2730500"/>
          </a:xfrm>
          <a:prstGeom prst="rect">
            <a:avLst/>
          </a:prstGeom>
          <a:noFill/>
          <a:ln w="9525">
            <a:noFill/>
          </a:ln>
        </p:spPr>
      </p:pic>
      <p:sp>
        <p:nvSpPr>
          <p:cNvPr id="11272" name="文本框 4"/>
          <p:cNvSpPr txBox="1"/>
          <p:nvPr/>
        </p:nvSpPr>
        <p:spPr>
          <a:xfrm>
            <a:off x="1011238" y="6008688"/>
            <a:ext cx="1933575" cy="36830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锅炉压力监测</a:t>
            </a:r>
          </a:p>
        </p:txBody>
      </p:sp>
      <p:sp>
        <p:nvSpPr>
          <p:cNvPr id="11273" name="文本框 5"/>
          <p:cNvSpPr txBox="1"/>
          <p:nvPr/>
        </p:nvSpPr>
        <p:spPr>
          <a:xfrm>
            <a:off x="4987925" y="6008688"/>
            <a:ext cx="1933575" cy="36830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锅炉液位监测</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1"/>
          <p:cNvGrpSpPr/>
          <p:nvPr/>
        </p:nvGrpSpPr>
        <p:grpSpPr>
          <a:xfrm>
            <a:off x="1258888" y="0"/>
            <a:ext cx="5367337" cy="865188"/>
            <a:chOff x="1983" y="0"/>
            <a:chExt cx="8452" cy="1362"/>
          </a:xfrm>
        </p:grpSpPr>
        <p:sp>
          <p:nvSpPr>
            <p:cNvPr id="12290" name="AutoShape 6"/>
            <p:cNvSpPr/>
            <p:nvPr/>
          </p:nvSpPr>
          <p:spPr>
            <a:xfrm>
              <a:off x="1983" y="0"/>
              <a:ext cx="1475" cy="1363"/>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p>
          </p:txBody>
        </p:sp>
        <p:sp>
          <p:nvSpPr>
            <p:cNvPr id="12291" name="Rectangle 3"/>
            <p:cNvSpPr/>
            <p:nvPr/>
          </p:nvSpPr>
          <p:spPr>
            <a:xfrm>
              <a:off x="3673" y="380"/>
              <a:ext cx="6762" cy="56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过程控制系统</a:t>
              </a:r>
            </a:p>
          </p:txBody>
        </p:sp>
      </p:grpSp>
      <p:sp>
        <p:nvSpPr>
          <p:cNvPr id="9220" name="Rectangle 4"/>
          <p:cNvSpPr/>
          <p:nvPr/>
        </p:nvSpPr>
        <p:spPr>
          <a:xfrm>
            <a:off x="442913" y="865188"/>
            <a:ext cx="3695700" cy="4030662"/>
          </a:xfrm>
          <a:prstGeom prst="rect">
            <a:avLst/>
          </a:prstGeom>
          <a:noFill/>
          <a:ln w="9525">
            <a:noFill/>
          </a:ln>
        </p:spPr>
        <p:txBody>
          <a:bodyPr wrap="square" anchor="t">
            <a:spAutoFit/>
          </a:bodyPr>
          <a:lstStyle/>
          <a:p>
            <a:pPr>
              <a:spcBef>
                <a:spcPct val="50000"/>
              </a:spcBef>
            </a:pPr>
            <a:r>
              <a:rPr lang="zh-CN" altLang="en-US" sz="2800" dirty="0">
                <a:solidFill>
                  <a:srgbClr val="FF0000"/>
                </a:solidFill>
                <a:latin typeface="Arial" panose="020B0604020202020204" pitchFamily="34" charset="0"/>
                <a:ea typeface="宋体" panose="02010600030101010101" pitchFamily="2" charset="-122"/>
              </a:rPr>
              <a:t>（2）稳定性、可靠性</a:t>
            </a:r>
          </a:p>
          <a:p>
            <a:pPr>
              <a:spcBef>
                <a:spcPct val="50000"/>
              </a:spcBef>
            </a:pPr>
            <a:r>
              <a:rPr lang="zh-CN" altLang="en-US" sz="2400" dirty="0">
                <a:latin typeface="Arial" panose="020B0604020202020204" pitchFamily="34" charset="0"/>
                <a:ea typeface="宋体" panose="02010600030101010101" pitchFamily="2" charset="-122"/>
              </a:rPr>
              <a:t>稳定性：正常工况设备能够长期稳定可靠运行。</a:t>
            </a:r>
          </a:p>
          <a:p>
            <a:pPr>
              <a:spcBef>
                <a:spcPct val="50000"/>
              </a:spcBef>
            </a:pPr>
            <a:r>
              <a:rPr lang="zh-CN" altLang="en-US" sz="2400" dirty="0">
                <a:latin typeface="Arial" panose="020B0604020202020204" pitchFamily="34" charset="0"/>
                <a:ea typeface="宋体" panose="02010600030101010101" pitchFamily="2" charset="-122"/>
              </a:rPr>
              <a:t>受到干扰时，生产设备能稳定可靠运行。</a:t>
            </a:r>
            <a:r>
              <a:rPr lang="zh-CN" altLang="en-US" sz="2400" dirty="0">
                <a:solidFill>
                  <a:srgbClr val="FF0000"/>
                </a:solidFill>
                <a:latin typeface="Arial" panose="020B0604020202020204" pitchFamily="34" charset="0"/>
                <a:ea typeface="宋体" panose="02010600030101010101" pitchFamily="2" charset="-122"/>
              </a:rPr>
              <a:t>闭环</a:t>
            </a:r>
            <a:r>
              <a:rPr lang="zh-CN" altLang="en-US" sz="2400" dirty="0">
                <a:latin typeface="Arial" panose="020B0604020202020204" pitchFamily="34" charset="0"/>
                <a:ea typeface="宋体" panose="02010600030101010101" pitchFamily="2" charset="-122"/>
              </a:rPr>
              <a:t>抗干扰设计。</a:t>
            </a:r>
          </a:p>
          <a:p>
            <a:pPr>
              <a:spcBef>
                <a:spcPct val="50000"/>
              </a:spcBef>
            </a:pPr>
            <a:r>
              <a:rPr lang="zh-CN" altLang="en-US" sz="2400" dirty="0">
                <a:latin typeface="Arial" panose="020B0604020202020204" pitchFamily="34" charset="0"/>
                <a:ea typeface="宋体" panose="02010600030101010101" pitchFamily="2" charset="-122"/>
              </a:rPr>
              <a:t>可靠性：现场极限情况（高温高湿、强干扰），设备也能稳定运行。</a:t>
            </a:r>
          </a:p>
        </p:txBody>
      </p:sp>
      <p:pic>
        <p:nvPicPr>
          <p:cNvPr id="12293" name="图片 2"/>
          <p:cNvPicPr>
            <a:picLocks noChangeAspect="1"/>
          </p:cNvPicPr>
          <p:nvPr/>
        </p:nvPicPr>
        <p:blipFill>
          <a:blip r:embed="rId2"/>
          <a:stretch>
            <a:fillRect/>
          </a:stretch>
        </p:blipFill>
        <p:spPr>
          <a:xfrm>
            <a:off x="4530725" y="865188"/>
            <a:ext cx="4492625" cy="4291012"/>
          </a:xfrm>
          <a:prstGeom prst="rect">
            <a:avLst/>
          </a:prstGeom>
          <a:noFill/>
          <a:ln w="9525">
            <a:noFill/>
          </a:ln>
        </p:spPr>
      </p:pic>
      <p:sp>
        <p:nvSpPr>
          <p:cNvPr id="12294" name="文本框 3"/>
          <p:cNvSpPr txBox="1"/>
          <p:nvPr/>
        </p:nvSpPr>
        <p:spPr>
          <a:xfrm>
            <a:off x="5919788" y="5440363"/>
            <a:ext cx="2290762" cy="460375"/>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装船机作业</a:t>
            </a:r>
          </a:p>
        </p:txBody>
      </p:sp>
      <p:sp>
        <p:nvSpPr>
          <p:cNvPr id="12295" name="文本框 4"/>
          <p:cNvSpPr txBox="1"/>
          <p:nvPr/>
        </p:nvSpPr>
        <p:spPr>
          <a:xfrm>
            <a:off x="442913" y="5156200"/>
            <a:ext cx="3587750" cy="120015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控制系统保证装船机在各种天气条件下能够稳定可靠的工作。</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FF3300"/>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2995</Words>
  <Application>Microsoft Office PowerPoint</Application>
  <PresentationFormat>全屏显示(4:3)</PresentationFormat>
  <Paragraphs>724</Paragraphs>
  <Slides>51</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5</vt:i4>
      </vt:variant>
      <vt:variant>
        <vt:lpstr>幻灯片标题</vt:lpstr>
      </vt:variant>
      <vt:variant>
        <vt:i4>51</vt:i4>
      </vt:variant>
    </vt:vector>
  </HeadingPairs>
  <TitlesOfParts>
    <vt:vector size="62" baseType="lpstr">
      <vt:lpstr>宋体</vt:lpstr>
      <vt:lpstr>Arial</vt:lpstr>
      <vt:lpstr>Calibri</vt:lpstr>
      <vt:lpstr>Comic Sans MS</vt:lpstr>
      <vt:lpstr>Times New Roman</vt:lpstr>
      <vt:lpstr>默认设计模板</vt:lpstr>
      <vt:lpstr>Equation.3</vt:lpstr>
      <vt:lpstr>Bitmap Image</vt:lpstr>
      <vt:lpstr>Equation.KSEE3</vt:lpstr>
      <vt:lpstr>Equation.DSMT4</vt:lpstr>
      <vt:lpstr>Visio.Drawing.11</vt:lpstr>
      <vt:lpstr>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
  <cp:lastModifiedBy>陈 若愚</cp:lastModifiedBy>
  <cp:revision>76</cp:revision>
  <dcterms:created xsi:type="dcterms:W3CDTF">2018-02-23T07:03:00Z</dcterms:created>
  <dcterms:modified xsi:type="dcterms:W3CDTF">2020-06-13T08:52:16Z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