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7" r:id="rId3"/>
    <p:sldId id="661" r:id="rId4"/>
    <p:sldId id="506" r:id="rId5"/>
    <p:sldId id="459" r:id="rId6"/>
    <p:sldId id="927" r:id="rId7"/>
    <p:sldId id="928" r:id="rId9"/>
    <p:sldId id="267" r:id="rId10"/>
    <p:sldId id="929" r:id="rId11"/>
    <p:sldId id="930" r:id="rId12"/>
    <p:sldId id="460" r:id="rId13"/>
    <p:sldId id="573" r:id="rId14"/>
    <p:sldId id="462" r:id="rId15"/>
    <p:sldId id="464" r:id="rId16"/>
    <p:sldId id="1003" r:id="rId17"/>
    <p:sldId id="574" r:id="rId18"/>
    <p:sldId id="475" r:id="rId19"/>
    <p:sldId id="557" r:id="rId20"/>
    <p:sldId id="476" r:id="rId21"/>
    <p:sldId id="505" r:id="rId22"/>
    <p:sldId id="559" r:id="rId23"/>
    <p:sldId id="481" r:id="rId24"/>
    <p:sldId id="1060" r:id="rId25"/>
    <p:sldId id="520" r:id="rId26"/>
    <p:sldId id="813" r:id="rId27"/>
    <p:sldId id="814" r:id="rId28"/>
    <p:sldId id="555" r:id="rId29"/>
    <p:sldId id="511" r:id="rId30"/>
    <p:sldId id="512" r:id="rId31"/>
    <p:sldId id="513" r:id="rId32"/>
    <p:sldId id="514" r:id="rId33"/>
    <p:sldId id="575" r:id="rId34"/>
    <p:sldId id="515" r:id="rId35"/>
    <p:sldId id="1004" r:id="rId36"/>
    <p:sldId id="518" r:id="rId37"/>
    <p:sldId id="744" r:id="rId38"/>
    <p:sldId id="490" r:id="rId39"/>
    <p:sldId id="510" r:id="rId40"/>
    <p:sldId id="522" r:id="rId41"/>
    <p:sldId id="524" r:id="rId42"/>
    <p:sldId id="527" r:id="rId43"/>
    <p:sldId id="565" r:id="rId44"/>
    <p:sldId id="530" r:id="rId45"/>
    <p:sldId id="531" r:id="rId46"/>
    <p:sldId id="1107" r:id="rId47"/>
    <p:sldId id="862" r:id="rId48"/>
    <p:sldId id="534" r:id="rId49"/>
    <p:sldId id="789" r:id="rId50"/>
    <p:sldId id="1108" r:id="rId51"/>
    <p:sldId id="536" r:id="rId52"/>
    <p:sldId id="540" r:id="rId53"/>
    <p:sldId id="541" r:id="rId54"/>
    <p:sldId id="580" r:id="rId55"/>
    <p:sldId id="542" r:id="rId56"/>
    <p:sldId id="1125" r:id="rId57"/>
    <p:sldId id="545" r:id="rId58"/>
    <p:sldId id="571" r:id="rId59"/>
    <p:sldId id="546" r:id="rId60"/>
    <p:sldId id="547" r:id="rId61"/>
    <p:sldId id="551" r:id="rId62"/>
    <p:sldId id="552" r:id="rId63"/>
    <p:sldId id="553" r:id="rId6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7E6000"/>
    <a:srgbClr val="8BAC14"/>
    <a:srgbClr val="99CCFF"/>
    <a:srgbClr val="3366FF"/>
    <a:srgbClr val="33CC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948" y="-72"/>
      </p:cViewPr>
      <p:guideLst>
        <p:guide orient="horz" pos="2215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1.png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.wmf"/><Relationship Id="rId3" Type="http://schemas.openxmlformats.org/officeDocument/2006/relationships/image" Target="../media/image40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wmf"/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png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png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7.png"/></Relationships>
</file>

<file path=ppt/drawings/_rels/vmlDrawing28.vml.rels><?xml version="1.0" encoding="UTF-8" standalone="yes"?>
<Relationships xmlns="http://schemas.openxmlformats.org/package/2006/relationships"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60.wmf"/><Relationship Id="rId1" Type="http://schemas.openxmlformats.org/officeDocument/2006/relationships/image" Target="../media/image9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png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wmf"/><Relationship Id="rId8" Type="http://schemas.openxmlformats.org/officeDocument/2006/relationships/image" Target="../media/image114.wmf"/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2" Type="http://schemas.openxmlformats.org/officeDocument/2006/relationships/image" Target="../media/image119.wmf"/><Relationship Id="rId11" Type="http://schemas.openxmlformats.org/officeDocument/2006/relationships/image" Target="../media/image117.wmf"/><Relationship Id="rId10" Type="http://schemas.openxmlformats.org/officeDocument/2006/relationships/image" Target="../media/image116.wmf"/><Relationship Id="rId1" Type="http://schemas.openxmlformats.org/officeDocument/2006/relationships/image" Target="../media/image107.wmf"/></Relationships>
</file>

<file path=ppt/drawings/_rels/vmlDrawing3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png"/><Relationship Id="rId1" Type="http://schemas.openxmlformats.org/officeDocument/2006/relationships/image" Target="../media/image128.png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4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0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4" Type="http://schemas.openxmlformats.org/officeDocument/2006/relationships/image" Target="../media/image174.wmf"/><Relationship Id="rId13" Type="http://schemas.openxmlformats.org/officeDocument/2006/relationships/image" Target="../media/image173.wmf"/><Relationship Id="rId12" Type="http://schemas.openxmlformats.org/officeDocument/2006/relationships/image" Target="../media/image172.wmf"/><Relationship Id="rId11" Type="http://schemas.openxmlformats.org/officeDocument/2006/relationships/image" Target="../media/image171.wmf"/><Relationship Id="rId10" Type="http://schemas.openxmlformats.org/officeDocument/2006/relationships/image" Target="../media/image170.wmf"/><Relationship Id="rId1" Type="http://schemas.openxmlformats.org/officeDocument/2006/relationships/image" Target="../media/image161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4" Type="http://schemas.openxmlformats.org/officeDocument/2006/relationships/image" Target="../media/image180.wmf"/><Relationship Id="rId13" Type="http://schemas.openxmlformats.org/officeDocument/2006/relationships/image" Target="../media/image179.wmf"/><Relationship Id="rId12" Type="http://schemas.openxmlformats.org/officeDocument/2006/relationships/image" Target="../media/image178.wmf"/><Relationship Id="rId11" Type="http://schemas.openxmlformats.org/officeDocument/2006/relationships/image" Target="../media/image177.wmf"/><Relationship Id="rId10" Type="http://schemas.openxmlformats.org/officeDocument/2006/relationships/image" Target="../media/image176.wmf"/><Relationship Id="rId1" Type="http://schemas.openxmlformats.org/officeDocument/2006/relationships/image" Target="../media/image161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7" Type="http://schemas.openxmlformats.org/officeDocument/2006/relationships/image" Target="../media/image188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7" Type="http://schemas.openxmlformats.org/officeDocument/2006/relationships/image" Target="../media/image197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9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1.png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0.wmf"/><Relationship Id="rId4" Type="http://schemas.openxmlformats.org/officeDocument/2006/relationships/image" Target="../media/image209.wmf"/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en-US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9458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57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0" hangingPunct="0">
              <a:buFont typeface="Arial" panose="020B0604020202020204" pitchFamily="34" charset="0"/>
              <a:buChar char="•"/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0" name="Rectangle 6"/>
          <p:cNvSpPr>
            <a:spLocks noGrp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7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en-US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400" b="0" strike="noStrike" noProof="1" dirty="0"/>
          </a:p>
        </p:txBody>
      </p:sp>
    </p:spTree>
  </p:cSld>
  <p:clrMapOvr>
    <a:masterClrMapping/>
  </p:clrMapOvr>
  <p:transition spd="slow" advClick="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0" name="Rectangle 6"/>
          <p:cNvSpPr>
            <a:spLocks noGrp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7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en-US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400" b="0" strike="noStrike" noProof="1" dirty="0"/>
          </a:p>
        </p:txBody>
      </p:sp>
    </p:spTree>
  </p:cSld>
  <p:clrMapOvr>
    <a:masterClrMapping/>
  </p:clrMapOvr>
  <p:transition spd="slow" advClick="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260350"/>
            <a:ext cx="2057400" cy="55610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60350"/>
            <a:ext cx="6052930" cy="55610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0" name="Rectangle 6"/>
          <p:cNvSpPr>
            <a:spLocks noGrp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7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en-US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400" b="0" strike="noStrike" noProof="1" dirty="0"/>
          </a:p>
        </p:txBody>
      </p:sp>
    </p:spTree>
  </p:cSld>
  <p:clrMapOvr>
    <a:masterClrMapping/>
  </p:clrMapOvr>
  <p:transition spd="slow" advClick="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0" name="Rectangle 6"/>
          <p:cNvSpPr>
            <a:spLocks noGrp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7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en-US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400" b="0" strike="noStrike" noProof="1" dirty="0"/>
          </a:p>
        </p:txBody>
      </p:sp>
    </p:spTree>
  </p:cSld>
  <p:clrMapOvr>
    <a:masterClrMapping/>
  </p:clrMapOvr>
  <p:transition spd="slow" advClick="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0" name="Rectangle 6"/>
          <p:cNvSpPr>
            <a:spLocks noGrp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7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en-US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400" b="0" strike="noStrike" noProof="1" dirty="0"/>
          </a:p>
        </p:txBody>
      </p:sp>
    </p:spTree>
  </p:cSld>
  <p:clrMapOvr>
    <a:masterClrMapping/>
  </p:clrMapOvr>
  <p:transition spd="slow" advClick="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628775"/>
            <a:ext cx="4032504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6846" y="1628775"/>
            <a:ext cx="4032504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0" name="Rectangle 6"/>
          <p:cNvSpPr>
            <a:spLocks noGrp="1"/>
          </p:cNvSpPr>
          <p:nvPr>
            <p:ph type="dt" sz="half" idx="12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7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en-US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400" b="0" strike="noStrike" noProof="1" dirty="0"/>
          </a:p>
        </p:txBody>
      </p:sp>
    </p:spTree>
  </p:cSld>
  <p:clrMapOvr>
    <a:masterClrMapping/>
  </p:clrMapOvr>
  <p:transition spd="slow" advClick="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0" name="Rectangle 6"/>
          <p:cNvSpPr>
            <a:spLocks noGrp="1"/>
          </p:cNvSpPr>
          <p:nvPr>
            <p:ph type="dt" sz="half" idx="12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7"/>
          <p:cNvSpPr>
            <a:spLocks noGrp="1"/>
          </p:cNvSpPr>
          <p:nvPr>
            <p:ph type="sldNum" sz="quarter" idx="1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en-US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400" b="0" strike="noStrike" noProof="1" dirty="0"/>
          </a:p>
        </p:txBody>
      </p:sp>
    </p:spTree>
  </p:cSld>
  <p:clrMapOvr>
    <a:masterClrMapping/>
  </p:clrMapOvr>
  <p:transition spd="slow" advClick="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50" name="Rectangle 6"/>
          <p:cNvSpPr>
            <a:spLocks noGrp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7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en-US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400" b="0" strike="noStrike" noProof="1" dirty="0"/>
          </a:p>
        </p:txBody>
      </p:sp>
    </p:spTree>
  </p:cSld>
  <p:clrMapOvr>
    <a:masterClrMapping/>
  </p:clrMapOvr>
  <p:transition spd="slow" advClick="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"/>
          <p:cNvSpPr>
            <a:spLocks noGrp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7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en-US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400" b="0" strike="noStrike" noProof="1" dirty="0"/>
          </a:p>
        </p:txBody>
      </p:sp>
    </p:spTree>
  </p:cSld>
  <p:clrMapOvr>
    <a:masterClrMapping/>
  </p:clrMapOvr>
  <p:transition spd="slow" advClick="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0" name="Rectangle 6"/>
          <p:cNvSpPr>
            <a:spLocks noGrp="1"/>
          </p:cNvSpPr>
          <p:nvPr>
            <p:ph type="dt" sz="half" idx="12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7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en-US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400" b="0" strike="noStrike" noProof="1" dirty="0"/>
          </a:p>
        </p:txBody>
      </p:sp>
    </p:spTree>
  </p:cSld>
  <p:clrMapOvr>
    <a:masterClrMapping/>
  </p:clrMapOvr>
  <p:transition spd="slow" advClick="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0" name="Rectangle 6"/>
          <p:cNvSpPr>
            <a:spLocks noGrp="1"/>
          </p:cNvSpPr>
          <p:nvPr>
            <p:ph type="dt" sz="half" idx="12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7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en-US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400" b="0" strike="noStrike" noProof="1" dirty="0"/>
          </a:p>
        </p:txBody>
      </p:sp>
    </p:spTree>
  </p:cSld>
  <p:clrMapOvr>
    <a:masterClrMapping/>
  </p:clrMapOvr>
  <p:transition spd="slow" advClick="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图片1"/>
          <p:cNvPicPr>
            <a:picLocks noChangeAspect="1"/>
          </p:cNvPicPr>
          <p:nvPr userDrawn="1"/>
        </p:nvPicPr>
        <p:blipFill>
          <a:blip r:embed="rId12">
            <a:lum bright="12000"/>
          </a:blip>
          <a:srcRect t="22249" b="6903"/>
          <a:stretch>
            <a:fillRect/>
          </a:stretch>
        </p:blipFill>
        <p:spPr>
          <a:xfrm>
            <a:off x="0" y="476250"/>
            <a:ext cx="9144000" cy="5976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/>
          <p:cNvPicPr>
            <a:picLocks noChangeAspect="1"/>
          </p:cNvPicPr>
          <p:nvPr userDrawn="1"/>
        </p:nvPicPr>
        <p:blipFill>
          <a:blip r:embed="rId13"/>
          <a:srcRect l="19189" t="96094" r="14372"/>
          <a:stretch>
            <a:fillRect/>
          </a:stretch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8" name="Text Box 4"/>
          <p:cNvGrpSpPr/>
          <p:nvPr userDrawn="1"/>
        </p:nvGrpSpPr>
        <p:grpSpPr>
          <a:xfrm>
            <a:off x="-6350" y="-6350"/>
            <a:ext cx="9156700" cy="712788"/>
            <a:chOff x="0" y="0"/>
            <a:chExt cx="5768" cy="449"/>
          </a:xfrm>
        </p:grpSpPr>
        <p:pic>
          <p:nvPicPr>
            <p:cNvPr id="1029" name="Text Box 4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5768" cy="4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" name="文本框 1029"/>
            <p:cNvSpPr txBox="1">
              <a:spLocks noChangeArrowheads="1"/>
            </p:cNvSpPr>
            <p:nvPr/>
          </p:nvSpPr>
          <p:spPr bwMode="auto">
            <a:xfrm>
              <a:off x="4" y="4"/>
              <a:ext cx="5760" cy="4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1" name="Rectangle 5"/>
          <p:cNvSpPr>
            <a:spLocks noGrp="1"/>
          </p:cNvSpPr>
          <p:nvPr>
            <p:ph type="body"/>
          </p:nvPr>
        </p:nvSpPr>
        <p:spPr>
          <a:xfrm>
            <a:off x="539750" y="1628775"/>
            <a:ext cx="8229600" cy="4192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2" name="Rectangle 6"/>
          <p:cNvSpPr>
            <a:spLocks noGrp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b="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7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en-US" sz="1400" b="0" strike="noStrike" noProof="1" dirty="0"/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6851650"/>
            <a:ext cx="9144000" cy="6350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-26987" y="765175"/>
            <a:ext cx="9170988" cy="0"/>
          </a:xfrm>
          <a:prstGeom prst="line">
            <a:avLst/>
          </a:prstGeom>
          <a:noFill/>
          <a:ln w="101600">
            <a:solidFill>
              <a:srgbClr val="FFCC00">
                <a:alpha val="65881"/>
              </a:srgb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6987" y="692150"/>
            <a:ext cx="9170988" cy="1588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3"/>
          <p:cNvSpPr>
            <a:spLocks noGrp="1"/>
          </p:cNvSpPr>
          <p:nvPr>
            <p:ph type="title"/>
          </p:nvPr>
        </p:nvSpPr>
        <p:spPr>
          <a:xfrm>
            <a:off x="1258888" y="260350"/>
            <a:ext cx="6192837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040" name="Group 14"/>
          <p:cNvGrpSpPr/>
          <p:nvPr userDrawn="1"/>
        </p:nvGrpSpPr>
        <p:grpSpPr>
          <a:xfrm>
            <a:off x="-61912" y="1196975"/>
            <a:ext cx="9205912" cy="647700"/>
            <a:chOff x="0" y="0"/>
            <a:chExt cx="5805" cy="408"/>
          </a:xfrm>
        </p:grpSpPr>
        <p:sp>
          <p:nvSpPr>
            <p:cNvPr id="1067" name="Line 15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8" name="Line 16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9" name="Line 17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0" name="Line 18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1" name="Line 19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Line 20"/>
          <p:cNvSpPr>
            <a:spLocks noChangeShapeType="1"/>
          </p:cNvSpPr>
          <p:nvPr/>
        </p:nvSpPr>
        <p:spPr bwMode="auto">
          <a:xfrm>
            <a:off x="34925" y="2205038"/>
            <a:ext cx="9144000" cy="0"/>
          </a:xfrm>
          <a:prstGeom prst="line">
            <a:avLst/>
          </a:prstGeom>
          <a:noFill/>
          <a:ln w="3175" cap="rnd">
            <a:solidFill>
              <a:schemeClr val="bg1"/>
            </a:solidFill>
            <a:prstDash val="sysDot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-26987" y="2708275"/>
            <a:ext cx="9134475" cy="0"/>
          </a:xfrm>
          <a:prstGeom prst="line">
            <a:avLst/>
          </a:prstGeom>
          <a:noFill/>
          <a:ln w="3175" cap="rnd">
            <a:solidFill>
              <a:schemeClr val="bg1"/>
            </a:solidFill>
            <a:prstDash val="sysDot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8" name="Group 22"/>
          <p:cNvGrpSpPr/>
          <p:nvPr userDrawn="1"/>
        </p:nvGrpSpPr>
        <p:grpSpPr>
          <a:xfrm>
            <a:off x="-26987" y="2925763"/>
            <a:ext cx="9205912" cy="647700"/>
            <a:chOff x="0" y="0"/>
            <a:chExt cx="5805" cy="408"/>
          </a:xfrm>
        </p:grpSpPr>
        <p:sp>
          <p:nvSpPr>
            <p:cNvPr id="1062" name="Line 23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3" name="Line 24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4" name="Line 25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" name="Line 26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" name="Line 27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54" name="Group 28"/>
          <p:cNvGrpSpPr/>
          <p:nvPr userDrawn="1"/>
        </p:nvGrpSpPr>
        <p:grpSpPr>
          <a:xfrm>
            <a:off x="-25400" y="3789363"/>
            <a:ext cx="9205913" cy="647700"/>
            <a:chOff x="0" y="0"/>
            <a:chExt cx="5805" cy="408"/>
          </a:xfrm>
        </p:grpSpPr>
        <p:sp>
          <p:nvSpPr>
            <p:cNvPr id="1057" name="Line 29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Line 30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Line 31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Line 32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Line 33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34"/>
          <p:cNvGrpSpPr/>
          <p:nvPr userDrawn="1"/>
        </p:nvGrpSpPr>
        <p:grpSpPr>
          <a:xfrm>
            <a:off x="-25400" y="5013325"/>
            <a:ext cx="9205913" cy="647700"/>
            <a:chOff x="0" y="0"/>
            <a:chExt cx="5805" cy="408"/>
          </a:xfrm>
        </p:grpSpPr>
        <p:sp>
          <p:nvSpPr>
            <p:cNvPr id="1052" name="Line 35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Line 36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Line 38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Line 39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40"/>
          <p:cNvGrpSpPr/>
          <p:nvPr userDrawn="1"/>
        </p:nvGrpSpPr>
        <p:grpSpPr>
          <a:xfrm>
            <a:off x="-61912" y="5661025"/>
            <a:ext cx="9205912" cy="647700"/>
            <a:chOff x="0" y="0"/>
            <a:chExt cx="5805" cy="408"/>
          </a:xfrm>
        </p:grpSpPr>
        <p:sp>
          <p:nvSpPr>
            <p:cNvPr id="1047" name="Line 41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Line 43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Line 44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Line 45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5" name="Line 46"/>
          <p:cNvSpPr>
            <a:spLocks noChangeShapeType="1"/>
          </p:cNvSpPr>
          <p:nvPr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101600">
            <a:solidFill>
              <a:srgbClr val="FFCC00">
                <a:alpha val="65881"/>
              </a:srgb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Picture 47" descr="banner01"/>
          <p:cNvPicPr>
            <a:picLocks noChangeAspect="1"/>
          </p:cNvPicPr>
          <p:nvPr userDrawn="1"/>
        </p:nvPicPr>
        <p:blipFill>
          <a:blip r:embed="rId15">
            <a:lum bright="91998" contrast="41999"/>
          </a:blip>
          <a:srcRect l="2313" t="-11906" r="80125"/>
          <a:stretch>
            <a:fillRect/>
          </a:stretch>
        </p:blipFill>
        <p:spPr>
          <a:xfrm>
            <a:off x="0" y="5178425"/>
            <a:ext cx="1547813" cy="11858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wedg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oleObject" Target="../embeddings/oleObject24.bin"/><Relationship Id="rId7" Type="http://schemas.openxmlformats.org/officeDocument/2006/relationships/image" Target="../media/image20.wmf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11.png"/><Relationship Id="rId2" Type="http://schemas.openxmlformats.org/officeDocument/2006/relationships/oleObject" Target="../embeddings/oleObject21.bin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wmf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8.bin"/><Relationship Id="rId3" Type="http://schemas.openxmlformats.org/officeDocument/2006/relationships/image" Target="../media/image21.png"/><Relationship Id="rId2" Type="http://schemas.openxmlformats.org/officeDocument/2006/relationships/oleObject" Target="../embeddings/oleObject27.bin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7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2.w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oleObject" Target="../embeddings/oleObject55.bin"/><Relationship Id="rId7" Type="http://schemas.openxmlformats.org/officeDocument/2006/relationships/image" Target="../media/image40.wmf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3.bin"/><Relationship Id="rId3" Type="http://schemas.openxmlformats.org/officeDocument/2006/relationships/image" Target="../media/image50.wmf"/><Relationship Id="rId2" Type="http://schemas.openxmlformats.org/officeDocument/2006/relationships/oleObject" Target="../embeddings/oleObject52.bin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2.wmf"/><Relationship Id="rId1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8.bin"/><Relationship Id="rId20" Type="http://schemas.openxmlformats.org/officeDocument/2006/relationships/vmlDrawing" Target="../drawings/vmlDrawing18.vml"/><Relationship Id="rId2" Type="http://schemas.openxmlformats.org/officeDocument/2006/relationships/image" Target="../media/image5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1.wmf"/><Relationship Id="rId17" Type="http://schemas.openxmlformats.org/officeDocument/2006/relationships/oleObject" Target="../embeddings/oleObject65.bin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58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67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74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8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3.wmf"/><Relationship Id="rId1" Type="http://schemas.openxmlformats.org/officeDocument/2006/relationships/oleObject" Target="../embeddings/oleObject8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75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8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0.wmf"/><Relationship Id="rId1" Type="http://schemas.openxmlformats.org/officeDocument/2006/relationships/oleObject" Target="../embeddings/oleObject86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4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1.png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87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87.png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85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91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87.png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96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94.wmf"/><Relationship Id="rId16" Type="http://schemas.openxmlformats.org/officeDocument/2006/relationships/vmlDrawing" Target="../drawings/vmlDrawing2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101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oleObject" Target="../embeddings/oleObject108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oleObject" Target="../embeddings/oleObject112.bin"/><Relationship Id="rId7" Type="http://schemas.openxmlformats.org/officeDocument/2006/relationships/image" Target="../media/image105.wmf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10.bin"/><Relationship Id="rId3" Type="http://schemas.openxmlformats.org/officeDocument/2006/relationships/image" Target="../media/image103.png"/><Relationship Id="rId2" Type="http://schemas.openxmlformats.org/officeDocument/2006/relationships/oleObject" Target="../embeddings/oleObject109.bin"/><Relationship Id="rId11" Type="http://schemas.openxmlformats.org/officeDocument/2006/relationships/vmlDrawing" Target="../drawings/vmlDrawing30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14.bin"/><Relationship Id="rId27" Type="http://schemas.openxmlformats.org/officeDocument/2006/relationships/vmlDrawing" Target="../drawings/vmlDrawing31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19.wmf"/><Relationship Id="rId24" Type="http://schemas.openxmlformats.org/officeDocument/2006/relationships/oleObject" Target="../embeddings/oleObject124.bin"/><Relationship Id="rId23" Type="http://schemas.openxmlformats.org/officeDocument/2006/relationships/image" Target="../media/image118.png"/><Relationship Id="rId22" Type="http://schemas.openxmlformats.org/officeDocument/2006/relationships/image" Target="../media/image117.wmf"/><Relationship Id="rId21" Type="http://schemas.openxmlformats.org/officeDocument/2006/relationships/oleObject" Target="../embeddings/oleObject123.bin"/><Relationship Id="rId20" Type="http://schemas.openxmlformats.org/officeDocument/2006/relationships/image" Target="../media/image116.wmf"/><Relationship Id="rId2" Type="http://schemas.openxmlformats.org/officeDocument/2006/relationships/image" Target="../media/image107.wmf"/><Relationship Id="rId19" Type="http://schemas.openxmlformats.org/officeDocument/2006/relationships/oleObject" Target="../embeddings/oleObject122.bin"/><Relationship Id="rId18" Type="http://schemas.openxmlformats.org/officeDocument/2006/relationships/image" Target="../media/image115.wmf"/><Relationship Id="rId17" Type="http://schemas.openxmlformats.org/officeDocument/2006/relationships/oleObject" Target="../embeddings/oleObject121.bin"/><Relationship Id="rId16" Type="http://schemas.openxmlformats.org/officeDocument/2006/relationships/image" Target="../media/image114.wmf"/><Relationship Id="rId15" Type="http://schemas.openxmlformats.org/officeDocument/2006/relationships/oleObject" Target="../embeddings/oleObject120.bin"/><Relationship Id="rId14" Type="http://schemas.openxmlformats.org/officeDocument/2006/relationships/image" Target="../media/image113.wmf"/><Relationship Id="rId13" Type="http://schemas.openxmlformats.org/officeDocument/2006/relationships/oleObject" Target="../embeddings/oleObject119.bin"/><Relationship Id="rId12" Type="http://schemas.openxmlformats.org/officeDocument/2006/relationships/image" Target="../media/image112.w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13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wmf"/><Relationship Id="rId8" Type="http://schemas.openxmlformats.org/officeDocument/2006/relationships/oleObject" Target="../embeddings/oleObject128.bin"/><Relationship Id="rId7" Type="http://schemas.openxmlformats.org/officeDocument/2006/relationships/image" Target="../media/image123.wmf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26.bin"/><Relationship Id="rId3" Type="http://schemas.openxmlformats.org/officeDocument/2006/relationships/image" Target="../media/image121.wmf"/><Relationship Id="rId2" Type="http://schemas.openxmlformats.org/officeDocument/2006/relationships/oleObject" Target="../embeddings/oleObject125.bin"/><Relationship Id="rId13" Type="http://schemas.openxmlformats.org/officeDocument/2006/relationships/vmlDrawing" Target="../drawings/vmlDrawing3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25.wmf"/><Relationship Id="rId10" Type="http://schemas.openxmlformats.org/officeDocument/2006/relationships/oleObject" Target="../embeddings/oleObject129.bin"/><Relationship Id="rId1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png"/><Relationship Id="rId1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3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29.png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8.png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27.png"/><Relationship Id="rId14" Type="http://schemas.openxmlformats.org/officeDocument/2006/relationships/vmlDrawing" Target="../drawings/vmlDrawing3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2.wmf"/><Relationship Id="rId11" Type="http://schemas.openxmlformats.org/officeDocument/2006/relationships/oleObject" Target="../embeddings/oleObject134.bin"/><Relationship Id="rId10" Type="http://schemas.openxmlformats.org/officeDocument/2006/relationships/image" Target="../media/image131.wmf"/><Relationship Id="rId1" Type="http://schemas.openxmlformats.org/officeDocument/2006/relationships/image" Target="../media/image12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34.png"/><Relationship Id="rId1" Type="http://schemas.openxmlformats.org/officeDocument/2006/relationships/image" Target="../media/image13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38.bin"/><Relationship Id="rId2" Type="http://schemas.openxmlformats.org/officeDocument/2006/relationships/image" Target="../media/image137.wmf"/><Relationship Id="rId1" Type="http://schemas.openxmlformats.org/officeDocument/2006/relationships/oleObject" Target="../embeddings/oleObject13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140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43.wmf"/><Relationship Id="rId10" Type="http://schemas.openxmlformats.org/officeDocument/2006/relationships/vmlDrawing" Target="../drawings/vmlDrawing37.vml"/><Relationship Id="rId1" Type="http://schemas.openxmlformats.org/officeDocument/2006/relationships/oleObject" Target="../embeddings/oleObject143.bin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47.wmf"/><Relationship Id="rId1" Type="http://schemas.openxmlformats.org/officeDocument/2006/relationships/oleObject" Target="../embeddings/oleObject14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49.wmf"/><Relationship Id="rId1" Type="http://schemas.openxmlformats.org/officeDocument/2006/relationships/oleObject" Target="../embeddings/oleObject149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oleObject" Target="../embeddings/oleObject155.bin"/><Relationship Id="rId7" Type="http://schemas.openxmlformats.org/officeDocument/2006/relationships/image" Target="../media/image155.wmf"/><Relationship Id="rId6" Type="http://schemas.openxmlformats.org/officeDocument/2006/relationships/oleObject" Target="../embeddings/oleObject154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53.bin"/><Relationship Id="rId3" Type="http://schemas.openxmlformats.org/officeDocument/2006/relationships/image" Target="../media/image153.wmf"/><Relationship Id="rId2" Type="http://schemas.openxmlformats.org/officeDocument/2006/relationships/oleObject" Target="../embeddings/oleObject152.bin"/><Relationship Id="rId11" Type="http://schemas.openxmlformats.org/officeDocument/2006/relationships/vmlDrawing" Target="../drawings/vmlDrawing40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52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wmf"/><Relationship Id="rId8" Type="http://schemas.openxmlformats.org/officeDocument/2006/relationships/oleObject" Target="../embeddings/oleObject159.bin"/><Relationship Id="rId7" Type="http://schemas.openxmlformats.org/officeDocument/2006/relationships/image" Target="../media/image155.wmf"/><Relationship Id="rId6" Type="http://schemas.openxmlformats.org/officeDocument/2006/relationships/oleObject" Target="../embeddings/oleObject158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57.bin"/><Relationship Id="rId3" Type="http://schemas.openxmlformats.org/officeDocument/2006/relationships/image" Target="../media/image153.wmf"/><Relationship Id="rId2" Type="http://schemas.openxmlformats.org/officeDocument/2006/relationships/oleObject" Target="../embeddings/oleObject156.bin"/><Relationship Id="rId17" Type="http://schemas.openxmlformats.org/officeDocument/2006/relationships/vmlDrawing" Target="../drawings/vmlDrawing4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60.wmf"/><Relationship Id="rId14" Type="http://schemas.openxmlformats.org/officeDocument/2006/relationships/oleObject" Target="../embeddings/oleObject162.bin"/><Relationship Id="rId13" Type="http://schemas.openxmlformats.org/officeDocument/2006/relationships/image" Target="../media/image159.wmf"/><Relationship Id="rId12" Type="http://schemas.openxmlformats.org/officeDocument/2006/relationships/oleObject" Target="../embeddings/oleObject161.bin"/><Relationship Id="rId11" Type="http://schemas.openxmlformats.org/officeDocument/2006/relationships/image" Target="../media/image158.wmf"/><Relationship Id="rId10" Type="http://schemas.openxmlformats.org/officeDocument/2006/relationships/oleObject" Target="../embeddings/oleObject160.bin"/><Relationship Id="rId1" Type="http://schemas.openxmlformats.org/officeDocument/2006/relationships/image" Target="../media/image152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5.wmf"/><Relationship Id="rId6" Type="http://schemas.openxmlformats.org/officeDocument/2006/relationships/oleObject" Target="../embeddings/oleObject165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64.bin"/><Relationship Id="rId3" Type="http://schemas.openxmlformats.org/officeDocument/2006/relationships/image" Target="../media/image153.wmf"/><Relationship Id="rId2" Type="http://schemas.openxmlformats.org/officeDocument/2006/relationships/oleObject" Target="../embeddings/oleObject163.bin"/><Relationship Id="rId1" Type="http://schemas.openxmlformats.org/officeDocument/2006/relationships/image" Target="../media/image15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oleObject" Target="../embeddings/oleObject8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2.wmf"/><Relationship Id="rId30" Type="http://schemas.openxmlformats.org/officeDocument/2006/relationships/vmlDrawing" Target="../drawings/vmlDrawing43.vml"/><Relationship Id="rId3" Type="http://schemas.openxmlformats.org/officeDocument/2006/relationships/oleObject" Target="../embeddings/oleObject167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74.wmf"/><Relationship Id="rId27" Type="http://schemas.openxmlformats.org/officeDocument/2006/relationships/oleObject" Target="../embeddings/oleObject179.bin"/><Relationship Id="rId26" Type="http://schemas.openxmlformats.org/officeDocument/2006/relationships/image" Target="../media/image173.wmf"/><Relationship Id="rId25" Type="http://schemas.openxmlformats.org/officeDocument/2006/relationships/oleObject" Target="../embeddings/oleObject178.bin"/><Relationship Id="rId24" Type="http://schemas.openxmlformats.org/officeDocument/2006/relationships/image" Target="../media/image172.wmf"/><Relationship Id="rId23" Type="http://schemas.openxmlformats.org/officeDocument/2006/relationships/oleObject" Target="../embeddings/oleObject177.bin"/><Relationship Id="rId22" Type="http://schemas.openxmlformats.org/officeDocument/2006/relationships/image" Target="../media/image171.wmf"/><Relationship Id="rId21" Type="http://schemas.openxmlformats.org/officeDocument/2006/relationships/oleObject" Target="../embeddings/oleObject176.bin"/><Relationship Id="rId20" Type="http://schemas.openxmlformats.org/officeDocument/2006/relationships/image" Target="../media/image170.wmf"/><Relationship Id="rId2" Type="http://schemas.openxmlformats.org/officeDocument/2006/relationships/image" Target="../media/image161.wmf"/><Relationship Id="rId19" Type="http://schemas.openxmlformats.org/officeDocument/2006/relationships/oleObject" Target="../embeddings/oleObject175.bin"/><Relationship Id="rId18" Type="http://schemas.openxmlformats.org/officeDocument/2006/relationships/image" Target="../media/image169.wmf"/><Relationship Id="rId17" Type="http://schemas.openxmlformats.org/officeDocument/2006/relationships/oleObject" Target="../embeddings/oleObject174.bin"/><Relationship Id="rId16" Type="http://schemas.openxmlformats.org/officeDocument/2006/relationships/image" Target="../media/image168.wmf"/><Relationship Id="rId15" Type="http://schemas.openxmlformats.org/officeDocument/2006/relationships/oleObject" Target="../embeddings/oleObject173.bin"/><Relationship Id="rId14" Type="http://schemas.openxmlformats.org/officeDocument/2006/relationships/image" Target="../media/image167.w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166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4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62.wmf"/><Relationship Id="rId31" Type="http://schemas.openxmlformats.org/officeDocument/2006/relationships/vmlDrawing" Target="../drawings/vmlDrawing44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181.bin"/><Relationship Id="rId29" Type="http://schemas.openxmlformats.org/officeDocument/2006/relationships/image" Target="../media/image180.wmf"/><Relationship Id="rId28" Type="http://schemas.openxmlformats.org/officeDocument/2006/relationships/oleObject" Target="../embeddings/oleObject193.bin"/><Relationship Id="rId27" Type="http://schemas.openxmlformats.org/officeDocument/2006/relationships/image" Target="../media/image179.wmf"/><Relationship Id="rId26" Type="http://schemas.openxmlformats.org/officeDocument/2006/relationships/oleObject" Target="../embeddings/oleObject192.bin"/><Relationship Id="rId25" Type="http://schemas.openxmlformats.org/officeDocument/2006/relationships/image" Target="../media/image178.wmf"/><Relationship Id="rId24" Type="http://schemas.openxmlformats.org/officeDocument/2006/relationships/oleObject" Target="../embeddings/oleObject191.bin"/><Relationship Id="rId23" Type="http://schemas.openxmlformats.org/officeDocument/2006/relationships/image" Target="../media/image177.wmf"/><Relationship Id="rId22" Type="http://schemas.openxmlformats.org/officeDocument/2006/relationships/oleObject" Target="../embeddings/oleObject190.bin"/><Relationship Id="rId21" Type="http://schemas.openxmlformats.org/officeDocument/2006/relationships/image" Target="../media/image176.wmf"/><Relationship Id="rId20" Type="http://schemas.openxmlformats.org/officeDocument/2006/relationships/oleObject" Target="../embeddings/oleObject189.bin"/><Relationship Id="rId2" Type="http://schemas.openxmlformats.org/officeDocument/2006/relationships/image" Target="../media/image161.wmf"/><Relationship Id="rId19" Type="http://schemas.openxmlformats.org/officeDocument/2006/relationships/image" Target="../media/image175.png"/><Relationship Id="rId18" Type="http://schemas.openxmlformats.org/officeDocument/2006/relationships/image" Target="../media/image169.wmf"/><Relationship Id="rId17" Type="http://schemas.openxmlformats.org/officeDocument/2006/relationships/oleObject" Target="../embeddings/oleObject188.bin"/><Relationship Id="rId16" Type="http://schemas.openxmlformats.org/officeDocument/2006/relationships/image" Target="../media/image168.wmf"/><Relationship Id="rId15" Type="http://schemas.openxmlformats.org/officeDocument/2006/relationships/oleObject" Target="../embeddings/oleObject187.bin"/><Relationship Id="rId14" Type="http://schemas.openxmlformats.org/officeDocument/2006/relationships/image" Target="../media/image167.wmf"/><Relationship Id="rId13" Type="http://schemas.openxmlformats.org/officeDocument/2006/relationships/oleObject" Target="../embeddings/oleObject186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85.bin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180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1.wmf"/><Relationship Id="rId1" Type="http://schemas.openxmlformats.org/officeDocument/2006/relationships/oleObject" Target="../embeddings/oleObject194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wmf"/><Relationship Id="rId8" Type="http://schemas.openxmlformats.org/officeDocument/2006/relationships/oleObject" Target="../embeddings/oleObject199.bin"/><Relationship Id="rId7" Type="http://schemas.openxmlformats.org/officeDocument/2006/relationships/image" Target="../media/image184.wmf"/><Relationship Id="rId6" Type="http://schemas.openxmlformats.org/officeDocument/2006/relationships/oleObject" Target="../embeddings/oleObject198.bin"/><Relationship Id="rId5" Type="http://schemas.openxmlformats.org/officeDocument/2006/relationships/image" Target="../media/image183.wmf"/><Relationship Id="rId4" Type="http://schemas.openxmlformats.org/officeDocument/2006/relationships/oleObject" Target="../embeddings/oleObject197.bin"/><Relationship Id="rId3" Type="http://schemas.openxmlformats.org/officeDocument/2006/relationships/oleObject" Target="../embeddings/oleObject196.bin"/><Relationship Id="rId20" Type="http://schemas.openxmlformats.org/officeDocument/2006/relationships/vmlDrawing" Target="../drawings/vmlDrawing46.vml"/><Relationship Id="rId2" Type="http://schemas.openxmlformats.org/officeDocument/2006/relationships/image" Target="../media/image18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89.wmf"/><Relationship Id="rId17" Type="http://schemas.openxmlformats.org/officeDocument/2006/relationships/oleObject" Target="../embeddings/oleObject204.bin"/><Relationship Id="rId16" Type="http://schemas.openxmlformats.org/officeDocument/2006/relationships/image" Target="../media/image188.wmf"/><Relationship Id="rId15" Type="http://schemas.openxmlformats.org/officeDocument/2006/relationships/oleObject" Target="../embeddings/oleObject203.bin"/><Relationship Id="rId14" Type="http://schemas.openxmlformats.org/officeDocument/2006/relationships/oleObject" Target="../embeddings/oleObject202.bin"/><Relationship Id="rId13" Type="http://schemas.openxmlformats.org/officeDocument/2006/relationships/image" Target="../media/image187.wmf"/><Relationship Id="rId12" Type="http://schemas.openxmlformats.org/officeDocument/2006/relationships/oleObject" Target="../embeddings/oleObject201.bin"/><Relationship Id="rId11" Type="http://schemas.openxmlformats.org/officeDocument/2006/relationships/image" Target="../media/image186.wmf"/><Relationship Id="rId10" Type="http://schemas.openxmlformats.org/officeDocument/2006/relationships/oleObject" Target="../embeddings/oleObject200.bin"/><Relationship Id="rId1" Type="http://schemas.openxmlformats.org/officeDocument/2006/relationships/oleObject" Target="../embeddings/oleObject195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wmf"/><Relationship Id="rId8" Type="http://schemas.openxmlformats.org/officeDocument/2006/relationships/oleObject" Target="../embeddings/oleObject208.bin"/><Relationship Id="rId7" Type="http://schemas.openxmlformats.org/officeDocument/2006/relationships/image" Target="../media/image193.wmf"/><Relationship Id="rId6" Type="http://schemas.openxmlformats.org/officeDocument/2006/relationships/oleObject" Target="../embeddings/oleObject207.bin"/><Relationship Id="rId5" Type="http://schemas.openxmlformats.org/officeDocument/2006/relationships/image" Target="../media/image192.wmf"/><Relationship Id="rId4" Type="http://schemas.openxmlformats.org/officeDocument/2006/relationships/oleObject" Target="../embeddings/oleObject206.bin"/><Relationship Id="rId3" Type="http://schemas.openxmlformats.org/officeDocument/2006/relationships/image" Target="../media/image191.wmf"/><Relationship Id="rId2" Type="http://schemas.openxmlformats.org/officeDocument/2006/relationships/oleObject" Target="../embeddings/oleObject205.bin"/><Relationship Id="rId19" Type="http://schemas.openxmlformats.org/officeDocument/2006/relationships/vmlDrawing" Target="../drawings/vmlDrawing47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98.wmf"/><Relationship Id="rId16" Type="http://schemas.openxmlformats.org/officeDocument/2006/relationships/oleObject" Target="../embeddings/oleObject212.bin"/><Relationship Id="rId15" Type="http://schemas.openxmlformats.org/officeDocument/2006/relationships/image" Target="../media/image197.wmf"/><Relationship Id="rId14" Type="http://schemas.openxmlformats.org/officeDocument/2006/relationships/oleObject" Target="../embeddings/oleObject211.bin"/><Relationship Id="rId13" Type="http://schemas.openxmlformats.org/officeDocument/2006/relationships/image" Target="../media/image196.wmf"/><Relationship Id="rId12" Type="http://schemas.openxmlformats.org/officeDocument/2006/relationships/oleObject" Target="../embeddings/oleObject210.bin"/><Relationship Id="rId11" Type="http://schemas.openxmlformats.org/officeDocument/2006/relationships/image" Target="../media/image195.wmf"/><Relationship Id="rId10" Type="http://schemas.openxmlformats.org/officeDocument/2006/relationships/oleObject" Target="../embeddings/oleObject209.bin"/><Relationship Id="rId1" Type="http://schemas.openxmlformats.org/officeDocument/2006/relationships/image" Target="../media/image190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9.emf"/><Relationship Id="rId1" Type="http://schemas.openxmlformats.org/officeDocument/2006/relationships/oleObject" Target="../embeddings/oleObject213.bin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2.wmf"/><Relationship Id="rId4" Type="http://schemas.openxmlformats.org/officeDocument/2006/relationships/oleObject" Target="../embeddings/oleObject215.bin"/><Relationship Id="rId3" Type="http://schemas.openxmlformats.org/officeDocument/2006/relationships/image" Target="../media/image201.wmf"/><Relationship Id="rId2" Type="http://schemas.openxmlformats.org/officeDocument/2006/relationships/oleObject" Target="../embeddings/oleObject214.bin"/><Relationship Id="rId1" Type="http://schemas.openxmlformats.org/officeDocument/2006/relationships/image" Target="../media/image20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204.wmf"/><Relationship Id="rId3" Type="http://schemas.openxmlformats.org/officeDocument/2006/relationships/oleObject" Target="../embeddings/oleObject217.bin"/><Relationship Id="rId2" Type="http://schemas.openxmlformats.org/officeDocument/2006/relationships/image" Target="../media/image203.wmf"/><Relationship Id="rId1" Type="http://schemas.openxmlformats.org/officeDocument/2006/relationships/oleObject" Target="../embeddings/oleObject216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image" Target="../media/image209.wmf"/><Relationship Id="rId7" Type="http://schemas.openxmlformats.org/officeDocument/2006/relationships/oleObject" Target="../embeddings/oleObject222.bin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07.wmf"/><Relationship Id="rId3" Type="http://schemas.openxmlformats.org/officeDocument/2006/relationships/oleObject" Target="../embeddings/oleObject220.bin"/><Relationship Id="rId2" Type="http://schemas.openxmlformats.org/officeDocument/2006/relationships/image" Target="../media/image206.wmf"/><Relationship Id="rId12" Type="http://schemas.openxmlformats.org/officeDocument/2006/relationships/vmlDrawing" Target="../drawings/vmlDrawing5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0.wmf"/><Relationship Id="rId1" Type="http://schemas.openxmlformats.org/officeDocument/2006/relationships/oleObject" Target="../embeddings/oleObject219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oleObject" Target="../embeddings/oleObject9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png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png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png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png"/><Relationship Id="rId1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6.png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5.png"/><Relationship Id="rId1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2"/>
          <p:cNvSpPr txBox="1"/>
          <p:nvPr/>
        </p:nvSpPr>
        <p:spPr>
          <a:xfrm>
            <a:off x="2413000" y="3502025"/>
            <a:ext cx="46069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单回路控制系统方框图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Rectangle 3"/>
          <p:cNvSpPr/>
          <p:nvPr/>
        </p:nvSpPr>
        <p:spPr>
          <a:xfrm>
            <a:off x="2771775" y="260350"/>
            <a:ext cx="410527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模拟式控制器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339" name="AutoShape 4"/>
          <p:cNvSpPr/>
          <p:nvPr/>
        </p:nvSpPr>
        <p:spPr>
          <a:xfrm>
            <a:off x="1258888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340" name="Group 5"/>
          <p:cNvGrpSpPr/>
          <p:nvPr/>
        </p:nvGrpSpPr>
        <p:grpSpPr>
          <a:xfrm>
            <a:off x="539750" y="865188"/>
            <a:ext cx="8353425" cy="2454275"/>
            <a:chOff x="0" y="0"/>
            <a:chExt cx="4737" cy="1501"/>
          </a:xfrm>
        </p:grpSpPr>
        <p:sp>
          <p:nvSpPr>
            <p:cNvPr id="14341" name="Line 6"/>
            <p:cNvSpPr/>
            <p:nvPr/>
          </p:nvSpPr>
          <p:spPr>
            <a:xfrm>
              <a:off x="388" y="602"/>
              <a:ext cx="3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42" name="Oval 7"/>
            <p:cNvSpPr/>
            <p:nvPr/>
          </p:nvSpPr>
          <p:spPr>
            <a:xfrm>
              <a:off x="679" y="555"/>
              <a:ext cx="91" cy="9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3" name="Line 8"/>
            <p:cNvSpPr/>
            <p:nvPr/>
          </p:nvSpPr>
          <p:spPr>
            <a:xfrm flipV="1">
              <a:off x="775" y="590"/>
              <a:ext cx="5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44" name="Rectangle 9"/>
            <p:cNvSpPr/>
            <p:nvPr/>
          </p:nvSpPr>
          <p:spPr>
            <a:xfrm>
              <a:off x="1305" y="40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调节器</a:t>
              </a:r>
              <a:endPara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5" name="Rectangle 10"/>
            <p:cNvSpPr/>
            <p:nvPr/>
          </p:nvSpPr>
          <p:spPr>
            <a:xfrm>
              <a:off x="3357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对象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Rectangle 11"/>
            <p:cNvSpPr/>
            <p:nvPr/>
          </p:nvSpPr>
          <p:spPr>
            <a:xfrm>
              <a:off x="1831" y="108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变送器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7" name="Line 12"/>
            <p:cNvSpPr/>
            <p:nvPr/>
          </p:nvSpPr>
          <p:spPr>
            <a:xfrm>
              <a:off x="3629" y="0"/>
              <a:ext cx="0" cy="4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48" name="Line 13"/>
            <p:cNvSpPr/>
            <p:nvPr/>
          </p:nvSpPr>
          <p:spPr>
            <a:xfrm>
              <a:off x="3992" y="590"/>
              <a:ext cx="6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49" name="Line 14"/>
            <p:cNvSpPr/>
            <p:nvPr/>
          </p:nvSpPr>
          <p:spPr>
            <a:xfrm flipV="1">
              <a:off x="739" y="661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50" name="Line 15"/>
            <p:cNvSpPr/>
            <p:nvPr/>
          </p:nvSpPr>
          <p:spPr>
            <a:xfrm>
              <a:off x="739" y="1299"/>
              <a:ext cx="10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1" name="Line 16"/>
            <p:cNvSpPr/>
            <p:nvPr/>
          </p:nvSpPr>
          <p:spPr>
            <a:xfrm flipH="1">
              <a:off x="4264" y="590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2" name="Text Box 17"/>
            <p:cNvSpPr txBox="1"/>
            <p:nvPr/>
          </p:nvSpPr>
          <p:spPr>
            <a:xfrm>
              <a:off x="0" y="409"/>
              <a:ext cx="54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给定值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3" name="Text Box 18"/>
            <p:cNvSpPr txBox="1"/>
            <p:nvPr/>
          </p:nvSpPr>
          <p:spPr>
            <a:xfrm>
              <a:off x="726" y="397"/>
              <a:ext cx="325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偏差</a:t>
              </a:r>
              <a:endParaRPr lang="el-GR" altLang="en-US" sz="2000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54" name="Text Box 19"/>
            <p:cNvSpPr txBox="1"/>
            <p:nvPr/>
          </p:nvSpPr>
          <p:spPr>
            <a:xfrm>
              <a:off x="195" y="725"/>
              <a:ext cx="548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测量值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5" name="Text Box 20"/>
            <p:cNvSpPr txBox="1"/>
            <p:nvPr/>
          </p:nvSpPr>
          <p:spPr>
            <a:xfrm>
              <a:off x="3947" y="363"/>
              <a:ext cx="790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被控变量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6" name="Text Box 21"/>
            <p:cNvSpPr txBox="1"/>
            <p:nvPr/>
          </p:nvSpPr>
          <p:spPr>
            <a:xfrm>
              <a:off x="3765" y="45"/>
              <a:ext cx="32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扰动</a:t>
              </a:r>
              <a:endParaRPr lang="el-GR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357" name="Group 22"/>
            <p:cNvGrpSpPr/>
            <p:nvPr/>
          </p:nvGrpSpPr>
          <p:grpSpPr>
            <a:xfrm>
              <a:off x="532" y="331"/>
              <a:ext cx="165" cy="252"/>
              <a:chOff x="0" y="0"/>
              <a:chExt cx="165" cy="252"/>
            </a:xfrm>
          </p:grpSpPr>
          <p:sp>
            <p:nvSpPr>
              <p:cNvPr id="14358" name="Text Box 23"/>
              <p:cNvSpPr txBox="1"/>
              <p:nvPr/>
            </p:nvSpPr>
            <p:spPr>
              <a:xfrm>
                <a:off x="0" y="0"/>
                <a:ext cx="91" cy="2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9" name="Text Box 24"/>
              <p:cNvSpPr txBox="1"/>
              <p:nvPr/>
            </p:nvSpPr>
            <p:spPr>
              <a:xfrm>
                <a:off x="74" y="66"/>
                <a:ext cx="91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360" name="Group 25"/>
            <p:cNvGrpSpPr/>
            <p:nvPr/>
          </p:nvGrpSpPr>
          <p:grpSpPr>
            <a:xfrm>
              <a:off x="1034" y="307"/>
              <a:ext cx="273" cy="234"/>
              <a:chOff x="0" y="0"/>
              <a:chExt cx="273" cy="234"/>
            </a:xfrm>
          </p:grpSpPr>
          <p:sp>
            <p:nvSpPr>
              <p:cNvPr id="14361" name="Text Box 26"/>
              <p:cNvSpPr txBox="1"/>
              <p:nvPr/>
            </p:nvSpPr>
            <p:spPr>
              <a:xfrm>
                <a:off x="0" y="11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en-US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362" name="Text Box 27"/>
              <p:cNvSpPr txBox="1"/>
              <p:nvPr/>
            </p:nvSpPr>
            <p:spPr>
              <a:xfrm>
                <a:off x="112" y="0"/>
                <a:ext cx="161" cy="2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l-GR" altLang="en-US" i="1" dirty="0">
                    <a:latin typeface="Times New Roman" panose="02020603050405020304" pitchFamily="18" charset="0"/>
                    <a:ea typeface="Batang" pitchFamily="18" charset="-127"/>
                  </a:rPr>
                  <a:t>ε</a:t>
                </a:r>
                <a:endParaRPr lang="el-GR" altLang="en-US" i="1" dirty="0">
                  <a:latin typeface="Times New Roman" panose="02020603050405020304" pitchFamily="18" charset="0"/>
                  <a:ea typeface="Batang" pitchFamily="18" charset="-127"/>
                </a:endParaRPr>
              </a:p>
            </p:txBody>
          </p:sp>
        </p:grpSp>
        <p:grpSp>
          <p:nvGrpSpPr>
            <p:cNvPr id="14363" name="Group 28"/>
            <p:cNvGrpSpPr/>
            <p:nvPr/>
          </p:nvGrpSpPr>
          <p:grpSpPr>
            <a:xfrm>
              <a:off x="407" y="841"/>
              <a:ext cx="187" cy="252"/>
              <a:chOff x="0" y="0"/>
              <a:chExt cx="187" cy="252"/>
            </a:xfrm>
          </p:grpSpPr>
          <p:sp>
            <p:nvSpPr>
              <p:cNvPr id="14364" name="Text Box 29"/>
              <p:cNvSpPr txBox="1"/>
              <p:nvPr/>
            </p:nvSpPr>
            <p:spPr>
              <a:xfrm>
                <a:off x="0" y="0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65" name="Text Box 30"/>
              <p:cNvSpPr txBox="1"/>
              <p:nvPr/>
            </p:nvSpPr>
            <p:spPr>
              <a:xfrm>
                <a:off x="96" y="66"/>
                <a:ext cx="91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366" name="Group 31"/>
            <p:cNvGrpSpPr/>
            <p:nvPr/>
          </p:nvGrpSpPr>
          <p:grpSpPr>
            <a:xfrm>
              <a:off x="2068" y="305"/>
              <a:ext cx="272" cy="235"/>
              <a:chOff x="0" y="0"/>
              <a:chExt cx="302" cy="252"/>
            </a:xfrm>
          </p:grpSpPr>
          <p:sp>
            <p:nvSpPr>
              <p:cNvPr id="14367" name="Text Box 32"/>
              <p:cNvSpPr txBox="1"/>
              <p:nvPr/>
            </p:nvSpPr>
            <p:spPr>
              <a:xfrm>
                <a:off x="0" y="12"/>
                <a:ext cx="91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∆</a:t>
                </a:r>
                <a:endParaRPr lang="zh-CN" altLang="en-US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368" name="Text Box 33"/>
              <p:cNvSpPr txBox="1"/>
              <p:nvPr/>
            </p:nvSpPr>
            <p:spPr>
              <a:xfrm>
                <a:off x="141" y="0"/>
                <a:ext cx="161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  <a:ea typeface="Batang" pitchFamily="18" charset="-127"/>
                  </a:rPr>
                  <a:t>y</a:t>
                </a:r>
                <a:endParaRPr lang="el-GR" altLang="en-US" i="1" dirty="0">
                  <a:latin typeface="Times New Roman" panose="02020603050405020304" pitchFamily="18" charset="0"/>
                  <a:ea typeface="Batang" pitchFamily="18" charset="-127"/>
                </a:endParaRPr>
              </a:p>
            </p:txBody>
          </p:sp>
        </p:grpSp>
        <p:sp>
          <p:nvSpPr>
            <p:cNvPr id="14369" name="Line 34"/>
            <p:cNvSpPr/>
            <p:nvPr/>
          </p:nvSpPr>
          <p:spPr>
            <a:xfrm flipH="1">
              <a:off x="2450" y="1270"/>
              <a:ext cx="181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70" name="Rectangle 35"/>
            <p:cNvSpPr/>
            <p:nvPr/>
          </p:nvSpPr>
          <p:spPr>
            <a:xfrm>
              <a:off x="2314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执行器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1" name="Line 36"/>
            <p:cNvSpPr/>
            <p:nvPr/>
          </p:nvSpPr>
          <p:spPr>
            <a:xfrm>
              <a:off x="1905" y="590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72" name="Line 37"/>
            <p:cNvSpPr/>
            <p:nvPr/>
          </p:nvSpPr>
          <p:spPr>
            <a:xfrm>
              <a:off x="2949" y="59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4373" name="Text Box 38"/>
          <p:cNvSpPr txBox="1"/>
          <p:nvPr/>
        </p:nvSpPr>
        <p:spPr>
          <a:xfrm>
            <a:off x="884238" y="4090988"/>
            <a:ext cx="7005637" cy="18145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调节器的功能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调节器的运算规律（数学模型）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调节器电路分析 （运算规律的电路实现）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调节器抗积分饱和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 Box 5"/>
          <p:cNvSpPr txBox="1"/>
          <p:nvPr/>
        </p:nvSpPr>
        <p:spPr>
          <a:xfrm>
            <a:off x="677863" y="928688"/>
            <a:ext cx="33305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1、</a:t>
            </a:r>
            <a:r>
              <a:rPr lang="zh-CN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比例（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endParaRPr lang="zh-CN" altLang="zh-CN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57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8" y="1549400"/>
            <a:ext cx="5632450" cy="1568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0" name="Text Box 8"/>
          <p:cNvSpPr txBox="1"/>
          <p:nvPr/>
        </p:nvSpPr>
        <p:spPr>
          <a:xfrm>
            <a:off x="755650" y="4579938"/>
            <a:ext cx="46069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特点：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快速及时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有余差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24580" name="Object 9"/>
          <p:cNvGraphicFramePr/>
          <p:nvPr/>
        </p:nvGraphicFramePr>
        <p:xfrm>
          <a:off x="5951538" y="750888"/>
          <a:ext cx="3097212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" imgW="8153400" imgH="5000625" progId="PBrush">
                  <p:embed/>
                </p:oleObj>
              </mc:Choice>
              <mc:Fallback>
                <p:oleObj name="" r:id="rId2" imgW="8153400" imgH="5000625" progId="PBrush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538" y="750888"/>
                        <a:ext cx="3097212" cy="2519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31850" y="3821113"/>
            <a:ext cx="4318000" cy="758825"/>
            <a:chOff x="1831" y="5972"/>
            <a:chExt cx="7255" cy="1414"/>
          </a:xfrm>
        </p:grpSpPr>
        <p:graphicFrame>
          <p:nvGraphicFramePr>
            <p:cNvPr id="24582" name="对象 819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831" y="6105"/>
            <a:ext cx="2484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4" imgW="596900" imgH="228600" progId="Equation.3">
                    <p:embed/>
                  </p:oleObj>
                </mc:Choice>
                <mc:Fallback>
                  <p:oleObj name="" r:id="rId4" imgW="596900" imgH="2286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31" y="6105"/>
                          <a:ext cx="2484" cy="8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对象 820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636" y="5972"/>
            <a:ext cx="4450" cy="1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6" imgW="1397000" imgH="444500" progId="Equations">
                    <p:embed/>
                  </p:oleObj>
                </mc:Choice>
                <mc:Fallback>
                  <p:oleObj name="" r:id="rId6" imgW="1397000" imgH="444500" progId="Equations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36" y="5972"/>
                          <a:ext cx="4450" cy="14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3" name="Text Box 11"/>
          <p:cNvSpPr txBox="1"/>
          <p:nvPr/>
        </p:nvSpPr>
        <p:spPr>
          <a:xfrm>
            <a:off x="539750" y="5348288"/>
            <a:ext cx="616585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思考：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比例度过大、过小会出现什么工况？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585" name="对象 2"/>
          <p:cNvGraphicFramePr/>
          <p:nvPr/>
        </p:nvGraphicFramePr>
        <p:xfrm>
          <a:off x="5940425" y="3403600"/>
          <a:ext cx="310832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8" imgW="3105150" imgH="1943100" progId="Paint.Picture">
                  <p:embed/>
                </p:oleObj>
              </mc:Choice>
              <mc:Fallback>
                <p:oleObj name="" r:id="rId8" imgW="3105150" imgH="1943100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0425" y="3403600"/>
                        <a:ext cx="3108325" cy="194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1"/>
          <p:cNvSpPr txBox="1"/>
          <p:nvPr/>
        </p:nvSpPr>
        <p:spPr>
          <a:xfrm>
            <a:off x="539750" y="5865813"/>
            <a:ext cx="440055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比例度过大：调节作用弱，调节缓慢。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 Box 11"/>
          <p:cNvSpPr txBox="1"/>
          <p:nvPr/>
        </p:nvSpPr>
        <p:spPr>
          <a:xfrm>
            <a:off x="5268913" y="5865813"/>
            <a:ext cx="3725862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比例度过小：调节作用过强，易出现振荡。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8" name="AutoShape 4"/>
          <p:cNvSpPr/>
          <p:nvPr/>
        </p:nvSpPr>
        <p:spPr>
          <a:xfrm>
            <a:off x="1879600" y="-90487"/>
            <a:ext cx="936625" cy="865187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9" name="文本框 4"/>
          <p:cNvSpPr txBox="1"/>
          <p:nvPr/>
        </p:nvSpPr>
        <p:spPr>
          <a:xfrm>
            <a:off x="2994025" y="111125"/>
            <a:ext cx="36544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PID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调节器的运算规律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8203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0" name="Text Box 4"/>
          <p:cNvSpPr txBox="1"/>
          <p:nvPr/>
        </p:nvSpPr>
        <p:spPr>
          <a:xfrm>
            <a:off x="865188" y="4356100"/>
            <a:ext cx="7354887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4~20mA 比例调节器，输入从4 ~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mA DC变化，输出从 4 ~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mA DC变化， </a:t>
            </a:r>
            <a:r>
              <a:rPr lang="el-GR" altLang="en-US" dirty="0">
                <a:latin typeface="Arial" panose="020B0604020202020204" pitchFamily="34" charset="0"/>
                <a:ea typeface="宋体" panose="02010600030101010101" pitchFamily="2" charset="-122"/>
              </a:rPr>
              <a:t>δ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=？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602" name="文本框 1"/>
          <p:cNvSpPr txBox="1"/>
          <p:nvPr/>
        </p:nvSpPr>
        <p:spPr>
          <a:xfrm>
            <a:off x="835025" y="923925"/>
            <a:ext cx="74723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调节器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比例度与比例增益确定（工程测试法）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603" name="组合 48"/>
          <p:cNvGrpSpPr/>
          <p:nvPr/>
        </p:nvGrpSpPr>
        <p:grpSpPr>
          <a:xfrm>
            <a:off x="900113" y="1484313"/>
            <a:ext cx="6383337" cy="2103437"/>
            <a:chOff x="1190" y="2451"/>
            <a:chExt cx="10203" cy="3362"/>
          </a:xfrm>
        </p:grpSpPr>
        <p:grpSp>
          <p:nvGrpSpPr>
            <p:cNvPr id="25604" name="组合 38"/>
            <p:cNvGrpSpPr/>
            <p:nvPr/>
          </p:nvGrpSpPr>
          <p:grpSpPr>
            <a:xfrm>
              <a:off x="1190" y="2451"/>
              <a:ext cx="4664" cy="3314"/>
              <a:chOff x="8192" y="3245"/>
              <a:chExt cx="4664" cy="3314"/>
            </a:xfrm>
          </p:grpSpPr>
          <p:sp>
            <p:nvSpPr>
              <p:cNvPr id="25605" name="Line 6"/>
              <p:cNvSpPr/>
              <p:nvPr/>
            </p:nvSpPr>
            <p:spPr>
              <a:xfrm flipV="1">
                <a:off x="8777" y="3653"/>
                <a:ext cx="0" cy="237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5606" name="Line 7"/>
              <p:cNvSpPr/>
              <p:nvPr/>
            </p:nvSpPr>
            <p:spPr>
              <a:xfrm>
                <a:off x="8777" y="6031"/>
                <a:ext cx="357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5607" name="Line 8"/>
              <p:cNvSpPr/>
              <p:nvPr/>
            </p:nvSpPr>
            <p:spPr>
              <a:xfrm>
                <a:off x="8788" y="5400"/>
                <a:ext cx="357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08" name="Text Box 9"/>
              <p:cNvSpPr txBox="1"/>
              <p:nvPr/>
            </p:nvSpPr>
            <p:spPr>
              <a:xfrm>
                <a:off x="12460" y="5734"/>
                <a:ext cx="397" cy="5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r>
                  <a:rPr lang="zh-CN" altLang="en-US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zh-CN" altLang="en-US" sz="2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09" name="Text Box 10"/>
              <p:cNvSpPr txBox="1"/>
              <p:nvPr/>
            </p:nvSpPr>
            <p:spPr>
              <a:xfrm>
                <a:off x="8192" y="3245"/>
                <a:ext cx="398" cy="5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r>
                  <a:rPr lang="zh-CN" altLang="en-US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ε</a:t>
                </a:r>
                <a:endParaRPr lang="zh-CN" altLang="en-US" sz="2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0" name="Text Box 11"/>
              <p:cNvSpPr txBox="1"/>
              <p:nvPr/>
            </p:nvSpPr>
            <p:spPr>
              <a:xfrm>
                <a:off x="8334" y="5967"/>
                <a:ext cx="398" cy="5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1" name="Text Box 10"/>
              <p:cNvSpPr txBox="1"/>
              <p:nvPr/>
            </p:nvSpPr>
            <p:spPr>
              <a:xfrm>
                <a:off x="8334" y="5060"/>
                <a:ext cx="731" cy="5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12" name="组合 47"/>
            <p:cNvGrpSpPr/>
            <p:nvPr/>
          </p:nvGrpSpPr>
          <p:grpSpPr>
            <a:xfrm>
              <a:off x="6747" y="2791"/>
              <a:ext cx="4646" cy="3023"/>
              <a:chOff x="8107" y="2565"/>
              <a:chExt cx="4646" cy="3023"/>
            </a:xfrm>
          </p:grpSpPr>
          <p:sp>
            <p:nvSpPr>
              <p:cNvPr id="25613" name="Text Box 17"/>
              <p:cNvSpPr txBox="1"/>
              <p:nvPr/>
            </p:nvSpPr>
            <p:spPr>
              <a:xfrm>
                <a:off x="8107" y="2565"/>
                <a:ext cx="530" cy="7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r>
                  <a:rPr lang="zh-CN" altLang="en-US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∆y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4" name="Line 6"/>
              <p:cNvSpPr/>
              <p:nvPr/>
            </p:nvSpPr>
            <p:spPr>
              <a:xfrm flipV="1">
                <a:off x="8674" y="2682"/>
                <a:ext cx="0" cy="237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5615" name="Line 7"/>
              <p:cNvSpPr/>
              <p:nvPr/>
            </p:nvSpPr>
            <p:spPr>
              <a:xfrm>
                <a:off x="8674" y="5060"/>
                <a:ext cx="357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5616" name="Line 8"/>
              <p:cNvSpPr/>
              <p:nvPr/>
            </p:nvSpPr>
            <p:spPr>
              <a:xfrm>
                <a:off x="8674" y="3472"/>
                <a:ext cx="357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17" name="Text Box 9"/>
              <p:cNvSpPr txBox="1"/>
              <p:nvPr/>
            </p:nvSpPr>
            <p:spPr>
              <a:xfrm>
                <a:off x="12357" y="4763"/>
                <a:ext cx="397" cy="5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r>
                  <a:rPr lang="zh-CN" altLang="en-US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zh-CN" altLang="en-US" sz="2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8" name="Text Box 11"/>
              <p:cNvSpPr txBox="1"/>
              <p:nvPr/>
            </p:nvSpPr>
            <p:spPr>
              <a:xfrm>
                <a:off x="8231" y="4996"/>
                <a:ext cx="398" cy="5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9" name="Text Box 10"/>
              <p:cNvSpPr txBox="1"/>
              <p:nvPr/>
            </p:nvSpPr>
            <p:spPr>
              <a:xfrm>
                <a:off x="8203" y="3295"/>
                <a:ext cx="731" cy="5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6413" y="3648075"/>
          <a:ext cx="4483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2654300" imgH="419100" progId="Equation.KSEE3">
                  <p:embed/>
                </p:oleObj>
              </mc:Choice>
              <mc:Fallback>
                <p:oleObj name="" r:id="rId1" imgW="2654300" imgH="419100" progId="Equation.KSEE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6413" y="3648075"/>
                        <a:ext cx="4483100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31975" y="5365750"/>
          <a:ext cx="42291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2654300" imgH="419100" progId="Equation.KSEE3">
                  <p:embed/>
                </p:oleObj>
              </mc:Choice>
              <mc:Fallback>
                <p:oleObj name="" r:id="rId3" imgW="2654300" imgH="419100" progId="Equation.KSEE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1975" y="5365750"/>
                        <a:ext cx="4229100" cy="66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2" name="AutoShape 4"/>
          <p:cNvSpPr/>
          <p:nvPr/>
        </p:nvSpPr>
        <p:spPr>
          <a:xfrm>
            <a:off x="1879600" y="-90487"/>
            <a:ext cx="936625" cy="865187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23" name="文本框 5"/>
          <p:cNvSpPr txBox="1"/>
          <p:nvPr/>
        </p:nvSpPr>
        <p:spPr>
          <a:xfrm>
            <a:off x="2994025" y="111125"/>
            <a:ext cx="36544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PID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调节器的运算规律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ext Box 4"/>
          <p:cNvSpPr txBox="1"/>
          <p:nvPr/>
        </p:nvSpPr>
        <p:spPr>
          <a:xfrm>
            <a:off x="611188" y="908050"/>
            <a:ext cx="54721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2、 PI运算规律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9" name="Text Box 9"/>
          <p:cNvSpPr txBox="1"/>
          <p:nvPr/>
        </p:nvSpPr>
        <p:spPr>
          <a:xfrm>
            <a:off x="611188" y="2686050"/>
            <a:ext cx="7462837" cy="1014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（1）PI作用特点：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能消除余差，调节速度较快。可能产生超调。</a:t>
            </a:r>
            <a:endParaRPr lang="zh-CN" altLang="en-US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627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3" y="4151313"/>
            <a:ext cx="5318125" cy="16573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6628" name="对象 2"/>
          <p:cNvGraphicFramePr/>
          <p:nvPr/>
        </p:nvGraphicFramePr>
        <p:xfrm>
          <a:off x="5616575" y="3700463"/>
          <a:ext cx="34417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" imgW="3105150" imgH="1943100" progId="Paint.Picture">
                  <p:embed/>
                </p:oleObj>
              </mc:Choice>
              <mc:Fallback>
                <p:oleObj name="" r:id="rId2" imgW="3105150" imgH="1943100" progId="Paint.Picture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16575" y="3700463"/>
                        <a:ext cx="3441700" cy="207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2"/>
          <p:cNvGraphicFramePr/>
          <p:nvPr/>
        </p:nvGraphicFramePr>
        <p:xfrm>
          <a:off x="682625" y="1682750"/>
          <a:ext cx="29940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4" imgW="1370965" imgH="431800" progId="Equations">
                  <p:embed/>
                </p:oleObj>
              </mc:Choice>
              <mc:Fallback>
                <p:oleObj name="" r:id="rId4" imgW="1370965" imgH="431800" progId="Equations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2625" y="1682750"/>
                        <a:ext cx="2994025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3"/>
          <p:cNvGraphicFramePr/>
          <p:nvPr/>
        </p:nvGraphicFramePr>
        <p:xfrm>
          <a:off x="4457700" y="1682750"/>
          <a:ext cx="26082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6" imgW="1257300" imgH="431800" progId="Equations">
                  <p:embed/>
                </p:oleObj>
              </mc:Choice>
              <mc:Fallback>
                <p:oleObj name="" r:id="rId6" imgW="1257300" imgH="431800" progId="Equations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57700" y="1682750"/>
                        <a:ext cx="2608263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AutoShape 4"/>
          <p:cNvSpPr/>
          <p:nvPr/>
        </p:nvSpPr>
        <p:spPr>
          <a:xfrm>
            <a:off x="1879600" y="-90487"/>
            <a:ext cx="936625" cy="865187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2" name="文本框 4"/>
          <p:cNvSpPr txBox="1"/>
          <p:nvPr/>
        </p:nvSpPr>
        <p:spPr>
          <a:xfrm>
            <a:off x="2994025" y="111125"/>
            <a:ext cx="36544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PID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调节器的运算规律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charRg st="1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9">
                                            <p:txEl>
                                              <p:charRg st="1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/>
          <p:nvPr/>
        </p:nvSpPr>
        <p:spPr>
          <a:xfrm>
            <a:off x="411163" y="966788"/>
            <a:ext cx="689133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（2）PI调节K</a:t>
            </a:r>
            <a:r>
              <a:rPr lang="zh-CN" altLang="en-US" sz="2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与T</a:t>
            </a:r>
            <a:r>
              <a:rPr lang="zh-CN" altLang="en-US" sz="2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确定（工程测试）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650" name="Group 5"/>
          <p:cNvGrpSpPr/>
          <p:nvPr/>
        </p:nvGrpSpPr>
        <p:grpSpPr>
          <a:xfrm>
            <a:off x="5027613" y="1489075"/>
            <a:ext cx="3986212" cy="4478338"/>
            <a:chOff x="-215" y="0"/>
            <a:chExt cx="6278" cy="7053"/>
          </a:xfrm>
        </p:grpSpPr>
        <p:sp>
          <p:nvSpPr>
            <p:cNvPr id="27651" name="Line 6"/>
            <p:cNvSpPr/>
            <p:nvPr/>
          </p:nvSpPr>
          <p:spPr>
            <a:xfrm flipV="1">
              <a:off x="1022" y="409"/>
              <a:ext cx="0" cy="237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652" name="Line 7"/>
            <p:cNvSpPr/>
            <p:nvPr/>
          </p:nvSpPr>
          <p:spPr>
            <a:xfrm>
              <a:off x="1022" y="2787"/>
              <a:ext cx="357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653" name="Line 8"/>
            <p:cNvSpPr/>
            <p:nvPr/>
          </p:nvSpPr>
          <p:spPr>
            <a:xfrm>
              <a:off x="1022" y="1597"/>
              <a:ext cx="357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54" name="Text Box 9"/>
            <p:cNvSpPr txBox="1"/>
            <p:nvPr/>
          </p:nvSpPr>
          <p:spPr>
            <a:xfrm>
              <a:off x="4705" y="2490"/>
              <a:ext cx="397" cy="5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Text Box 10"/>
            <p:cNvSpPr txBox="1"/>
            <p:nvPr/>
          </p:nvSpPr>
          <p:spPr>
            <a:xfrm>
              <a:off x="437" y="0"/>
              <a:ext cx="398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ε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6" name="Text Box 11"/>
            <p:cNvSpPr txBox="1"/>
            <p:nvPr/>
          </p:nvSpPr>
          <p:spPr>
            <a:xfrm>
              <a:off x="722" y="2672"/>
              <a:ext cx="398" cy="5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Line 12"/>
            <p:cNvSpPr/>
            <p:nvPr/>
          </p:nvSpPr>
          <p:spPr>
            <a:xfrm flipV="1">
              <a:off x="1022" y="3721"/>
              <a:ext cx="0" cy="23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658" name="Line 13"/>
            <p:cNvSpPr/>
            <p:nvPr/>
          </p:nvSpPr>
          <p:spPr>
            <a:xfrm>
              <a:off x="1022" y="6097"/>
              <a:ext cx="3578" cy="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659" name="Line 14"/>
            <p:cNvSpPr/>
            <p:nvPr/>
          </p:nvSpPr>
          <p:spPr>
            <a:xfrm>
              <a:off x="1047" y="5230"/>
              <a:ext cx="357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60" name="Text Box 15"/>
            <p:cNvSpPr txBox="1"/>
            <p:nvPr/>
          </p:nvSpPr>
          <p:spPr>
            <a:xfrm>
              <a:off x="4677" y="5785"/>
              <a:ext cx="398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Text Box 16"/>
            <p:cNvSpPr txBox="1"/>
            <p:nvPr/>
          </p:nvSpPr>
          <p:spPr>
            <a:xfrm>
              <a:off x="722" y="5982"/>
              <a:ext cx="398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Text Box 17"/>
            <p:cNvSpPr txBox="1"/>
            <p:nvPr/>
          </p:nvSpPr>
          <p:spPr>
            <a:xfrm>
              <a:off x="512" y="3307"/>
              <a:ext cx="530" cy="7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∆y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7663" name="Group 18"/>
            <p:cNvGrpSpPr/>
            <p:nvPr/>
          </p:nvGrpSpPr>
          <p:grpSpPr>
            <a:xfrm>
              <a:off x="-215" y="4716"/>
              <a:ext cx="1463" cy="743"/>
              <a:chOff x="-86" y="0"/>
              <a:chExt cx="585" cy="297"/>
            </a:xfrm>
          </p:grpSpPr>
          <p:sp>
            <p:nvSpPr>
              <p:cNvPr id="27664" name="Text Box 19"/>
              <p:cNvSpPr txBox="1"/>
              <p:nvPr/>
            </p:nvSpPr>
            <p:spPr>
              <a:xfrm>
                <a:off x="0" y="59"/>
                <a:ext cx="454" cy="2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5" name="Text Box 21"/>
              <p:cNvSpPr txBox="1"/>
              <p:nvPr/>
            </p:nvSpPr>
            <p:spPr>
              <a:xfrm>
                <a:off x="-86" y="0"/>
                <a:ext cx="585" cy="2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zh-CN" altLang="en-US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ε</a:t>
                </a:r>
                <a:endParaRPr lang="zh-CN" altLang="en-US" sz="2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66" name="Line 22"/>
            <p:cNvSpPr/>
            <p:nvPr/>
          </p:nvSpPr>
          <p:spPr>
            <a:xfrm flipV="1">
              <a:off x="1047" y="3982"/>
              <a:ext cx="3518" cy="124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7" name="Line 23"/>
            <p:cNvSpPr/>
            <p:nvPr/>
          </p:nvSpPr>
          <p:spPr>
            <a:xfrm>
              <a:off x="3485" y="4352"/>
              <a:ext cx="0" cy="8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68" name="Line 24"/>
            <p:cNvSpPr/>
            <p:nvPr/>
          </p:nvSpPr>
          <p:spPr>
            <a:xfrm>
              <a:off x="3485" y="5230"/>
              <a:ext cx="0" cy="8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69" name="Line 25"/>
            <p:cNvSpPr/>
            <p:nvPr/>
          </p:nvSpPr>
          <p:spPr>
            <a:xfrm>
              <a:off x="3512" y="4380"/>
              <a:ext cx="340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0" name="Line 26"/>
            <p:cNvSpPr/>
            <p:nvPr/>
          </p:nvSpPr>
          <p:spPr>
            <a:xfrm>
              <a:off x="3770" y="4352"/>
              <a:ext cx="0" cy="88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27671" name="Line 27"/>
            <p:cNvSpPr/>
            <p:nvPr/>
          </p:nvSpPr>
          <p:spPr>
            <a:xfrm>
              <a:off x="3908" y="5217"/>
              <a:ext cx="0" cy="88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27672" name="Text Box 28"/>
            <p:cNvSpPr txBox="1"/>
            <p:nvPr/>
          </p:nvSpPr>
          <p:spPr>
            <a:xfrm>
              <a:off x="4630" y="5632"/>
              <a:ext cx="290" cy="9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3" name="Text Box 29"/>
            <p:cNvSpPr txBox="1"/>
            <p:nvPr/>
          </p:nvSpPr>
          <p:spPr>
            <a:xfrm>
              <a:off x="3795" y="4423"/>
              <a:ext cx="29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4" name="Text Box 30"/>
            <p:cNvSpPr txBox="1"/>
            <p:nvPr/>
          </p:nvSpPr>
          <p:spPr>
            <a:xfrm>
              <a:off x="3795" y="4423"/>
              <a:ext cx="2268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∆y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∆y</a:t>
              </a:r>
              <a:endPara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5" name="Text Box 31"/>
            <p:cNvSpPr txBox="1"/>
            <p:nvPr/>
          </p:nvSpPr>
          <p:spPr>
            <a:xfrm>
              <a:off x="4702" y="4650"/>
              <a:ext cx="225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6" name="Text Box 32"/>
            <p:cNvSpPr txBox="1"/>
            <p:nvPr/>
          </p:nvSpPr>
          <p:spPr>
            <a:xfrm>
              <a:off x="5836" y="4650"/>
              <a:ext cx="225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7" name="Text Box 33"/>
            <p:cNvSpPr txBox="1"/>
            <p:nvPr/>
          </p:nvSpPr>
          <p:spPr>
            <a:xfrm>
              <a:off x="4022" y="5217"/>
              <a:ext cx="102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∆y</a:t>
              </a:r>
              <a:endPara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8" name="Text Box 34"/>
            <p:cNvSpPr txBox="1"/>
            <p:nvPr/>
          </p:nvSpPr>
          <p:spPr>
            <a:xfrm>
              <a:off x="4650" y="5396"/>
              <a:ext cx="225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9" name="Line 35"/>
            <p:cNvSpPr/>
            <p:nvPr/>
          </p:nvSpPr>
          <p:spPr>
            <a:xfrm>
              <a:off x="1020" y="6137"/>
              <a:ext cx="0" cy="45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80" name="Line 36"/>
            <p:cNvSpPr/>
            <p:nvPr/>
          </p:nvSpPr>
          <p:spPr>
            <a:xfrm>
              <a:off x="3485" y="6115"/>
              <a:ext cx="0" cy="45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81" name="Line 37"/>
            <p:cNvSpPr/>
            <p:nvPr/>
          </p:nvSpPr>
          <p:spPr>
            <a:xfrm>
              <a:off x="1020" y="6365"/>
              <a:ext cx="2437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27682" name="Group 38"/>
            <p:cNvGrpSpPr/>
            <p:nvPr/>
          </p:nvGrpSpPr>
          <p:grpSpPr>
            <a:xfrm>
              <a:off x="2017" y="6227"/>
              <a:ext cx="758" cy="826"/>
              <a:chOff x="0" y="0"/>
              <a:chExt cx="303" cy="330"/>
            </a:xfrm>
          </p:grpSpPr>
          <p:sp>
            <p:nvSpPr>
              <p:cNvPr id="27683" name="Text Box 39"/>
              <p:cNvSpPr txBox="1"/>
              <p:nvPr/>
            </p:nvSpPr>
            <p:spPr>
              <a:xfrm>
                <a:off x="0" y="0"/>
                <a:ext cx="22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4" name="Text Box 40"/>
              <p:cNvSpPr txBox="1"/>
              <p:nvPr/>
            </p:nvSpPr>
            <p:spPr>
              <a:xfrm>
                <a:off x="121" y="99"/>
                <a:ext cx="18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7685" name="Rectangle 42"/>
          <p:cNvSpPr/>
          <p:nvPr/>
        </p:nvSpPr>
        <p:spPr>
          <a:xfrm>
            <a:off x="4849813" y="5821363"/>
            <a:ext cx="43370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PI控制器的阶跃响应特性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86" name="Object 44"/>
          <p:cNvGraphicFramePr/>
          <p:nvPr/>
        </p:nvGraphicFramePr>
        <p:xfrm>
          <a:off x="700088" y="1684338"/>
          <a:ext cx="31623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1371600" imgH="431800" progId="Equations">
                  <p:embed/>
                </p:oleObj>
              </mc:Choice>
              <mc:Fallback>
                <p:oleObj name="" r:id="rId1" imgW="1371600" imgH="431800" progId="Equations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0088" y="1684338"/>
                        <a:ext cx="3162300" cy="922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4"/>
          <p:cNvGraphicFramePr/>
          <p:nvPr/>
        </p:nvGraphicFramePr>
        <p:xfrm>
          <a:off x="711200" y="2606675"/>
          <a:ext cx="16494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774065" imgH="393700" progId="Equations">
                  <p:embed/>
                </p:oleObj>
              </mc:Choice>
              <mc:Fallback>
                <p:oleObj name="" r:id="rId3" imgW="774065" imgH="393700" progId="Equations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2606675"/>
                        <a:ext cx="1649413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700088" y="3444875"/>
            <a:ext cx="2049462" cy="1716088"/>
            <a:chOff x="1103" y="5426"/>
            <a:chExt cx="3228" cy="2702"/>
          </a:xfrm>
        </p:grpSpPr>
        <p:graphicFrame>
          <p:nvGraphicFramePr>
            <p:cNvPr id="27689" name="Object 44"/>
            <p:cNvGraphicFramePr/>
            <p:nvPr/>
          </p:nvGraphicFramePr>
          <p:xfrm>
            <a:off x="1118" y="5425"/>
            <a:ext cx="2582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5" imgW="711200" imgH="215900" progId="Equations">
                    <p:embed/>
                  </p:oleObj>
                </mc:Choice>
                <mc:Fallback>
                  <p:oleObj name="" r:id="rId5" imgW="711200" imgH="215900" progId="Equations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18" y="5425"/>
                          <a:ext cx="2582" cy="7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0" name="Object 44"/>
            <p:cNvGraphicFramePr/>
            <p:nvPr/>
          </p:nvGraphicFramePr>
          <p:xfrm>
            <a:off x="1102" y="6201"/>
            <a:ext cx="3228" cy="1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7" imgW="889000" imgH="431800" progId="Equations">
                    <p:embed/>
                  </p:oleObj>
                </mc:Choice>
                <mc:Fallback>
                  <p:oleObj name="" r:id="rId7" imgW="889000" imgH="431800" progId="Equations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02" y="6201"/>
                          <a:ext cx="3228" cy="1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1" name="Object 44"/>
            <p:cNvGraphicFramePr/>
            <p:nvPr/>
          </p:nvGraphicFramePr>
          <p:xfrm>
            <a:off x="1102" y="7401"/>
            <a:ext cx="2398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9" imgW="660400" imgH="215900" progId="Equations">
                    <p:embed/>
                  </p:oleObj>
                </mc:Choice>
                <mc:Fallback>
                  <p:oleObj name="" r:id="rId9" imgW="660400" imgH="215900" progId="Equations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02" y="7401"/>
                          <a:ext cx="2398" cy="7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2538413" y="4759325"/>
            <a:ext cx="1655762" cy="412750"/>
            <a:chOff x="3997" y="7494"/>
            <a:chExt cx="2608" cy="652"/>
          </a:xfrm>
        </p:grpSpPr>
        <p:graphicFrame>
          <p:nvGraphicFramePr>
            <p:cNvPr id="27693" name="Object 44"/>
            <p:cNvGraphicFramePr/>
            <p:nvPr/>
          </p:nvGraphicFramePr>
          <p:xfrm>
            <a:off x="5368" y="7494"/>
            <a:ext cx="1237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1" imgW="368300" imgH="215900" progId="Equations">
                    <p:embed/>
                  </p:oleObj>
                </mc:Choice>
                <mc:Fallback>
                  <p:oleObj name="" r:id="rId11" imgW="368300" imgH="215900" progId="Equations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368" y="7494"/>
                          <a:ext cx="1237" cy="6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4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997" y="7655"/>
            <a:ext cx="1083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3" imgW="190500" imgH="139700" progId="Equation.KSEE3">
                    <p:embed/>
                  </p:oleObj>
                </mc:Choice>
                <mc:Fallback>
                  <p:oleObj name="" r:id="rId13" imgW="190500" imgH="139700" progId="Equation.KSEE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97" y="7655"/>
                          <a:ext cx="1083" cy="4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42"/>
          <p:cNvSpPr/>
          <p:nvPr/>
        </p:nvSpPr>
        <p:spPr>
          <a:xfrm>
            <a:off x="598488" y="5384800"/>
            <a:ext cx="4029075" cy="101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输出从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作用开始，到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作用输出等于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作用输出的时间为积分时间常数。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96" name="AutoShape 4"/>
          <p:cNvSpPr/>
          <p:nvPr/>
        </p:nvSpPr>
        <p:spPr>
          <a:xfrm>
            <a:off x="1879600" y="-90487"/>
            <a:ext cx="936625" cy="865187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97" name="文本框 4"/>
          <p:cNvSpPr txBox="1"/>
          <p:nvPr/>
        </p:nvSpPr>
        <p:spPr>
          <a:xfrm>
            <a:off x="2994025" y="111125"/>
            <a:ext cx="36544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PID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调节器的运算规律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43"/>
          <p:cNvSpPr/>
          <p:nvPr/>
        </p:nvSpPr>
        <p:spPr>
          <a:xfrm>
            <a:off x="514350" y="865188"/>
            <a:ext cx="811530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思考题：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调节器，单位阶跃偏差输入，零时刻输出为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，经过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10S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，输出为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，确定比例增益及积分时间。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8674" name="Group 5"/>
          <p:cNvGrpSpPr/>
          <p:nvPr/>
        </p:nvGrpSpPr>
        <p:grpSpPr>
          <a:xfrm>
            <a:off x="4938713" y="1822450"/>
            <a:ext cx="3986212" cy="4478338"/>
            <a:chOff x="-215" y="0"/>
            <a:chExt cx="6278" cy="7053"/>
          </a:xfrm>
        </p:grpSpPr>
        <p:sp>
          <p:nvSpPr>
            <p:cNvPr id="28675" name="Line 6"/>
            <p:cNvSpPr/>
            <p:nvPr/>
          </p:nvSpPr>
          <p:spPr>
            <a:xfrm flipV="1">
              <a:off x="1022" y="409"/>
              <a:ext cx="0" cy="237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8676" name="Line 7"/>
            <p:cNvSpPr/>
            <p:nvPr/>
          </p:nvSpPr>
          <p:spPr>
            <a:xfrm>
              <a:off x="1022" y="2787"/>
              <a:ext cx="357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8677" name="Line 8"/>
            <p:cNvSpPr/>
            <p:nvPr/>
          </p:nvSpPr>
          <p:spPr>
            <a:xfrm>
              <a:off x="1022" y="1597"/>
              <a:ext cx="357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78" name="Text Box 9"/>
            <p:cNvSpPr txBox="1"/>
            <p:nvPr/>
          </p:nvSpPr>
          <p:spPr>
            <a:xfrm>
              <a:off x="4705" y="2490"/>
              <a:ext cx="397" cy="5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9" name="Text Box 10"/>
            <p:cNvSpPr txBox="1"/>
            <p:nvPr/>
          </p:nvSpPr>
          <p:spPr>
            <a:xfrm>
              <a:off x="437" y="0"/>
              <a:ext cx="398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ε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0" name="Text Box 11"/>
            <p:cNvSpPr txBox="1"/>
            <p:nvPr/>
          </p:nvSpPr>
          <p:spPr>
            <a:xfrm>
              <a:off x="722" y="2672"/>
              <a:ext cx="398" cy="5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1" name="Line 12"/>
            <p:cNvSpPr/>
            <p:nvPr/>
          </p:nvSpPr>
          <p:spPr>
            <a:xfrm flipV="1">
              <a:off x="1022" y="3721"/>
              <a:ext cx="0" cy="23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8682" name="Line 13"/>
            <p:cNvSpPr/>
            <p:nvPr/>
          </p:nvSpPr>
          <p:spPr>
            <a:xfrm>
              <a:off x="1022" y="6097"/>
              <a:ext cx="3578" cy="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8683" name="Line 14"/>
            <p:cNvSpPr/>
            <p:nvPr/>
          </p:nvSpPr>
          <p:spPr>
            <a:xfrm>
              <a:off x="1047" y="5230"/>
              <a:ext cx="357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8684" name="Text Box 15"/>
            <p:cNvSpPr txBox="1"/>
            <p:nvPr/>
          </p:nvSpPr>
          <p:spPr>
            <a:xfrm>
              <a:off x="4677" y="5785"/>
              <a:ext cx="398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5" name="Text Box 16"/>
            <p:cNvSpPr txBox="1"/>
            <p:nvPr/>
          </p:nvSpPr>
          <p:spPr>
            <a:xfrm>
              <a:off x="722" y="5982"/>
              <a:ext cx="398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6" name="Text Box 17"/>
            <p:cNvSpPr txBox="1"/>
            <p:nvPr/>
          </p:nvSpPr>
          <p:spPr>
            <a:xfrm>
              <a:off x="512" y="3307"/>
              <a:ext cx="530" cy="7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∆y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8687" name="Group 18"/>
            <p:cNvGrpSpPr/>
            <p:nvPr/>
          </p:nvGrpSpPr>
          <p:grpSpPr>
            <a:xfrm>
              <a:off x="-215" y="4716"/>
              <a:ext cx="1463" cy="743"/>
              <a:chOff x="-86" y="0"/>
              <a:chExt cx="585" cy="297"/>
            </a:xfrm>
          </p:grpSpPr>
          <p:sp>
            <p:nvSpPr>
              <p:cNvPr id="28688" name="Text Box 19"/>
              <p:cNvSpPr txBox="1"/>
              <p:nvPr/>
            </p:nvSpPr>
            <p:spPr>
              <a:xfrm>
                <a:off x="0" y="59"/>
                <a:ext cx="454" cy="2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9" name="Text Box 21"/>
              <p:cNvSpPr txBox="1"/>
              <p:nvPr/>
            </p:nvSpPr>
            <p:spPr>
              <a:xfrm>
                <a:off x="-86" y="0"/>
                <a:ext cx="585" cy="2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zh-CN" altLang="en-US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ε</a:t>
                </a:r>
                <a:endParaRPr lang="zh-CN" altLang="en-US" sz="2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690" name="Line 22"/>
            <p:cNvSpPr/>
            <p:nvPr/>
          </p:nvSpPr>
          <p:spPr>
            <a:xfrm flipV="1">
              <a:off x="1047" y="3982"/>
              <a:ext cx="3518" cy="124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1" name="Line 23"/>
            <p:cNvSpPr/>
            <p:nvPr/>
          </p:nvSpPr>
          <p:spPr>
            <a:xfrm>
              <a:off x="3485" y="4352"/>
              <a:ext cx="0" cy="8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8692" name="Line 24"/>
            <p:cNvSpPr/>
            <p:nvPr/>
          </p:nvSpPr>
          <p:spPr>
            <a:xfrm>
              <a:off x="3485" y="5230"/>
              <a:ext cx="0" cy="8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8693" name="Line 25"/>
            <p:cNvSpPr/>
            <p:nvPr/>
          </p:nvSpPr>
          <p:spPr>
            <a:xfrm>
              <a:off x="3512" y="4380"/>
              <a:ext cx="340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4" name="Line 26"/>
            <p:cNvSpPr/>
            <p:nvPr/>
          </p:nvSpPr>
          <p:spPr>
            <a:xfrm>
              <a:off x="3770" y="4352"/>
              <a:ext cx="0" cy="88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28695" name="Line 27"/>
            <p:cNvSpPr/>
            <p:nvPr/>
          </p:nvSpPr>
          <p:spPr>
            <a:xfrm>
              <a:off x="3908" y="5217"/>
              <a:ext cx="0" cy="88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28696" name="Text Box 28"/>
            <p:cNvSpPr txBox="1"/>
            <p:nvPr/>
          </p:nvSpPr>
          <p:spPr>
            <a:xfrm>
              <a:off x="4630" y="5632"/>
              <a:ext cx="290" cy="9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7" name="Text Box 29"/>
            <p:cNvSpPr txBox="1"/>
            <p:nvPr/>
          </p:nvSpPr>
          <p:spPr>
            <a:xfrm>
              <a:off x="3795" y="4423"/>
              <a:ext cx="29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8" name="Text Box 30"/>
            <p:cNvSpPr txBox="1"/>
            <p:nvPr/>
          </p:nvSpPr>
          <p:spPr>
            <a:xfrm>
              <a:off x="3795" y="4423"/>
              <a:ext cx="2268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∆y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∆y</a:t>
              </a:r>
              <a:endPara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9" name="Text Box 31"/>
            <p:cNvSpPr txBox="1"/>
            <p:nvPr/>
          </p:nvSpPr>
          <p:spPr>
            <a:xfrm>
              <a:off x="4702" y="4650"/>
              <a:ext cx="225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0" name="Text Box 32"/>
            <p:cNvSpPr txBox="1"/>
            <p:nvPr/>
          </p:nvSpPr>
          <p:spPr>
            <a:xfrm>
              <a:off x="5836" y="4650"/>
              <a:ext cx="225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1" name="Text Box 33"/>
            <p:cNvSpPr txBox="1"/>
            <p:nvPr/>
          </p:nvSpPr>
          <p:spPr>
            <a:xfrm>
              <a:off x="4022" y="5217"/>
              <a:ext cx="102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∆y</a:t>
              </a:r>
              <a:endPara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2" name="Text Box 34"/>
            <p:cNvSpPr txBox="1"/>
            <p:nvPr/>
          </p:nvSpPr>
          <p:spPr>
            <a:xfrm>
              <a:off x="4650" y="5396"/>
              <a:ext cx="225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3" name="Line 35"/>
            <p:cNvSpPr/>
            <p:nvPr/>
          </p:nvSpPr>
          <p:spPr>
            <a:xfrm>
              <a:off x="1020" y="6137"/>
              <a:ext cx="0" cy="45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4" name="Line 36"/>
            <p:cNvSpPr/>
            <p:nvPr/>
          </p:nvSpPr>
          <p:spPr>
            <a:xfrm>
              <a:off x="3485" y="6115"/>
              <a:ext cx="0" cy="45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5" name="Line 37"/>
            <p:cNvSpPr/>
            <p:nvPr/>
          </p:nvSpPr>
          <p:spPr>
            <a:xfrm>
              <a:off x="1020" y="6365"/>
              <a:ext cx="2437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28706" name="Group 38"/>
            <p:cNvGrpSpPr/>
            <p:nvPr/>
          </p:nvGrpSpPr>
          <p:grpSpPr>
            <a:xfrm>
              <a:off x="2017" y="6227"/>
              <a:ext cx="758" cy="826"/>
              <a:chOff x="0" y="0"/>
              <a:chExt cx="303" cy="330"/>
            </a:xfrm>
          </p:grpSpPr>
          <p:sp>
            <p:nvSpPr>
              <p:cNvPr id="28707" name="Text Box 39"/>
              <p:cNvSpPr txBox="1"/>
              <p:nvPr/>
            </p:nvSpPr>
            <p:spPr>
              <a:xfrm>
                <a:off x="0" y="0"/>
                <a:ext cx="22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8" name="Text Box 40"/>
              <p:cNvSpPr txBox="1"/>
              <p:nvPr/>
            </p:nvSpPr>
            <p:spPr>
              <a:xfrm>
                <a:off x="121" y="99"/>
                <a:ext cx="18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27690" name="Object 44"/>
          <p:cNvGraphicFramePr/>
          <p:nvPr/>
        </p:nvGraphicFramePr>
        <p:xfrm>
          <a:off x="658813" y="1906588"/>
          <a:ext cx="28765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1257300" imgH="393700" progId="Equations">
                  <p:embed/>
                </p:oleObj>
              </mc:Choice>
              <mc:Fallback>
                <p:oleObj name="" r:id="rId1" imgW="1257300" imgH="393700" progId="Equations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8813" y="1906588"/>
                        <a:ext cx="2876550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4"/>
          <p:cNvGraphicFramePr/>
          <p:nvPr/>
        </p:nvGraphicFramePr>
        <p:xfrm>
          <a:off x="658813" y="2994025"/>
          <a:ext cx="3721100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1688465" imgH="889000" progId="Equations">
                  <p:embed/>
                </p:oleObj>
              </mc:Choice>
              <mc:Fallback>
                <p:oleObj name="" r:id="rId3" imgW="1688465" imgH="889000" progId="Equations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813" y="2994025"/>
                        <a:ext cx="3721100" cy="182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4"/>
          <p:cNvGraphicFramePr/>
          <p:nvPr/>
        </p:nvGraphicFramePr>
        <p:xfrm>
          <a:off x="874713" y="4995863"/>
          <a:ext cx="1257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558800" imgH="215900" progId="Equations">
                  <p:embed/>
                </p:oleObj>
              </mc:Choice>
              <mc:Fallback>
                <p:oleObj name="" r:id="rId5" imgW="558800" imgH="215900" progId="Equations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13" y="4995863"/>
                        <a:ext cx="12573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2" name="AutoShape 4"/>
          <p:cNvSpPr/>
          <p:nvPr/>
        </p:nvSpPr>
        <p:spPr>
          <a:xfrm>
            <a:off x="1879600" y="-90487"/>
            <a:ext cx="936625" cy="865187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13" name="文本框 4"/>
          <p:cNvSpPr txBox="1"/>
          <p:nvPr/>
        </p:nvSpPr>
        <p:spPr>
          <a:xfrm>
            <a:off x="2994025" y="111125"/>
            <a:ext cx="36544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PID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调节器的运算规律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466725" y="936625"/>
            <a:ext cx="8208963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思考题：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PI调节器，稳态时，测量、设定和输出值均为5mA，测量值阶跃变化1mA时，输出立刻达到6mA，随后随时间均匀上升，当输出值达到7mA时需要25S，调节器的</a:t>
            </a:r>
            <a:r>
              <a:rPr lang="el-GR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和T</a:t>
            </a:r>
            <a:r>
              <a: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为多少？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593725" y="2732088"/>
            <a:ext cx="6675438" cy="2608262"/>
            <a:chOff x="0" y="45"/>
            <a:chExt cx="4155" cy="1921"/>
          </a:xfrm>
        </p:grpSpPr>
        <p:sp>
          <p:nvSpPr>
            <p:cNvPr id="29699" name="Rectangle 4"/>
            <p:cNvSpPr/>
            <p:nvPr/>
          </p:nvSpPr>
          <p:spPr>
            <a:xfrm>
              <a:off x="0" y="45"/>
              <a:ext cx="167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解答：PI调节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9700" name="对象 16388"/>
            <p:cNvGraphicFramePr>
              <a:graphicFrameLocks noChangeAspect="1"/>
            </p:cNvGraphicFramePr>
            <p:nvPr/>
          </p:nvGraphicFramePr>
          <p:xfrm>
            <a:off x="1588" y="45"/>
            <a:ext cx="2404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" imgW="1406525" imgH="230505" progId="">
                    <p:embed/>
                  </p:oleObj>
                </mc:Choice>
                <mc:Fallback>
                  <p:oleObj name="" r:id="rId1" imgW="1406525" imgH="230505" progId="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88" y="45"/>
                          <a:ext cx="2404" cy="3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对象 16389"/>
            <p:cNvGraphicFramePr>
              <a:graphicFrameLocks noChangeAspect="1"/>
            </p:cNvGraphicFramePr>
            <p:nvPr/>
          </p:nvGraphicFramePr>
          <p:xfrm>
            <a:off x="91" y="453"/>
            <a:ext cx="4064" cy="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3" imgW="2364105" imgH="432435" progId="">
                    <p:embed/>
                  </p:oleObj>
                </mc:Choice>
                <mc:Fallback>
                  <p:oleObj name="" r:id="rId3" imgW="2364105" imgH="432435" progId="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1" y="453"/>
                          <a:ext cx="4064" cy="7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对象 16390"/>
            <p:cNvGraphicFramePr>
              <a:graphicFrameLocks noChangeAspect="1"/>
            </p:cNvGraphicFramePr>
            <p:nvPr/>
          </p:nvGraphicFramePr>
          <p:xfrm>
            <a:off x="548" y="1224"/>
            <a:ext cx="3059" cy="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5" imgW="1779270" imgH="432435" progId="">
                    <p:embed/>
                  </p:oleObj>
                </mc:Choice>
                <mc:Fallback>
                  <p:oleObj name="" r:id="rId5" imgW="1779270" imgH="432435" progId="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8" y="1224"/>
                          <a:ext cx="3059" cy="7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3" name="AutoShape 4"/>
          <p:cNvSpPr/>
          <p:nvPr/>
        </p:nvSpPr>
        <p:spPr>
          <a:xfrm>
            <a:off x="1879600" y="-90487"/>
            <a:ext cx="936625" cy="865187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4" name="文本框 4"/>
          <p:cNvSpPr txBox="1"/>
          <p:nvPr/>
        </p:nvSpPr>
        <p:spPr>
          <a:xfrm>
            <a:off x="2994025" y="111125"/>
            <a:ext cx="36544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PID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调节器的运算规律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21" name="Group 2"/>
          <p:cNvGrpSpPr/>
          <p:nvPr/>
        </p:nvGrpSpPr>
        <p:grpSpPr>
          <a:xfrm>
            <a:off x="482600" y="906463"/>
            <a:ext cx="5472113" cy="1243012"/>
            <a:chOff x="0" y="0"/>
            <a:chExt cx="3447" cy="783"/>
          </a:xfrm>
        </p:grpSpPr>
        <p:sp>
          <p:nvSpPr>
            <p:cNvPr id="30722" name="Text Box 3"/>
            <p:cNvSpPr txBox="1"/>
            <p:nvPr/>
          </p:nvSpPr>
          <p:spPr>
            <a:xfrm>
              <a:off x="0" y="0"/>
              <a:ext cx="25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3、PD运算规律</a:t>
              </a:r>
              <a:endParaRPr lang="zh-CN" altLang="en-US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723" name="Text Box 4"/>
            <p:cNvSpPr txBox="1"/>
            <p:nvPr/>
          </p:nvSpPr>
          <p:spPr>
            <a:xfrm>
              <a:off x="0" y="454"/>
              <a:ext cx="344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457200" indent="-457200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）理想PD控制器的特性</a:t>
              </a:r>
              <a:endParaRPr lang="zh-CN" altLang="en-US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0724" name="Group 10"/>
          <p:cNvGrpSpPr/>
          <p:nvPr/>
        </p:nvGrpSpPr>
        <p:grpSpPr>
          <a:xfrm>
            <a:off x="4652963" y="3141663"/>
            <a:ext cx="4491037" cy="3175000"/>
            <a:chOff x="165" y="0"/>
            <a:chExt cx="2829" cy="2000"/>
          </a:xfrm>
        </p:grpSpPr>
        <p:sp>
          <p:nvSpPr>
            <p:cNvPr id="30725" name="Rectangle 11"/>
            <p:cNvSpPr/>
            <p:nvPr/>
          </p:nvSpPr>
          <p:spPr>
            <a:xfrm>
              <a:off x="1134" y="1225"/>
              <a:ext cx="46" cy="49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6" name="Rectangle 12"/>
            <p:cNvSpPr/>
            <p:nvPr/>
          </p:nvSpPr>
          <p:spPr>
            <a:xfrm>
              <a:off x="2359" y="1225"/>
              <a:ext cx="46" cy="49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7" name="Line 13"/>
            <p:cNvSpPr/>
            <p:nvPr/>
          </p:nvSpPr>
          <p:spPr>
            <a:xfrm>
              <a:off x="1180" y="1270"/>
              <a:ext cx="117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28" name="Line 14"/>
            <p:cNvSpPr/>
            <p:nvPr/>
          </p:nvSpPr>
          <p:spPr>
            <a:xfrm>
              <a:off x="1180" y="1679"/>
              <a:ext cx="117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29" name="未知"/>
            <p:cNvSpPr/>
            <p:nvPr/>
          </p:nvSpPr>
          <p:spPr>
            <a:xfrm>
              <a:off x="998" y="1270"/>
              <a:ext cx="136" cy="409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227"/>
                </a:cxn>
                <a:cxn ang="0">
                  <a:pos x="136" y="409"/>
                </a:cxn>
              </a:cxnLst>
              <a:pathLst>
                <a:path w="136" h="409">
                  <a:moveTo>
                    <a:pt x="136" y="0"/>
                  </a:moveTo>
                  <a:cubicBezTo>
                    <a:pt x="68" y="79"/>
                    <a:pt x="0" y="159"/>
                    <a:pt x="0" y="227"/>
                  </a:cubicBezTo>
                  <a:cubicBezTo>
                    <a:pt x="0" y="295"/>
                    <a:pt x="68" y="352"/>
                    <a:pt x="136" y="40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0" name="未知"/>
            <p:cNvSpPr/>
            <p:nvPr/>
          </p:nvSpPr>
          <p:spPr>
            <a:xfrm flipH="1">
              <a:off x="2404" y="1270"/>
              <a:ext cx="137" cy="409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0" y="227"/>
                </a:cxn>
                <a:cxn ang="0">
                  <a:pos x="145" y="409"/>
                </a:cxn>
              </a:cxnLst>
              <a:pathLst>
                <a:path w="136" h="409">
                  <a:moveTo>
                    <a:pt x="136" y="0"/>
                  </a:moveTo>
                  <a:cubicBezTo>
                    <a:pt x="68" y="79"/>
                    <a:pt x="0" y="159"/>
                    <a:pt x="0" y="227"/>
                  </a:cubicBezTo>
                  <a:cubicBezTo>
                    <a:pt x="0" y="295"/>
                    <a:pt x="68" y="352"/>
                    <a:pt x="136" y="40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1" name="Line 17"/>
            <p:cNvSpPr/>
            <p:nvPr/>
          </p:nvSpPr>
          <p:spPr>
            <a:xfrm flipH="1">
              <a:off x="2541" y="1497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32" name="Line 18"/>
            <p:cNvSpPr/>
            <p:nvPr/>
          </p:nvSpPr>
          <p:spPr>
            <a:xfrm flipH="1">
              <a:off x="545" y="1497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33" name="Oval 19"/>
            <p:cNvSpPr/>
            <p:nvPr/>
          </p:nvSpPr>
          <p:spPr>
            <a:xfrm>
              <a:off x="589" y="862"/>
              <a:ext cx="317" cy="31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TT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4" name="Oval 20"/>
            <p:cNvSpPr/>
            <p:nvPr/>
          </p:nvSpPr>
          <p:spPr>
            <a:xfrm>
              <a:off x="589" y="363"/>
              <a:ext cx="317" cy="31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TC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0735" name="Group 21"/>
            <p:cNvGrpSpPr/>
            <p:nvPr/>
          </p:nvGrpSpPr>
          <p:grpSpPr>
            <a:xfrm>
              <a:off x="1315" y="408"/>
              <a:ext cx="272" cy="196"/>
              <a:chOff x="0" y="0"/>
              <a:chExt cx="281" cy="151"/>
            </a:xfrm>
          </p:grpSpPr>
          <p:sp>
            <p:nvSpPr>
              <p:cNvPr id="30736" name="Line 22"/>
              <p:cNvSpPr/>
              <p:nvPr/>
            </p:nvSpPr>
            <p:spPr>
              <a:xfrm>
                <a:off x="120" y="151"/>
                <a:ext cx="16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37" name="Line 23"/>
              <p:cNvSpPr/>
              <p:nvPr/>
            </p:nvSpPr>
            <p:spPr>
              <a:xfrm flipH="1" flipV="1">
                <a:off x="120" y="0"/>
                <a:ext cx="161" cy="15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38" name="Line 24"/>
              <p:cNvSpPr/>
              <p:nvPr/>
            </p:nvSpPr>
            <p:spPr>
              <a:xfrm flipV="1">
                <a:off x="120" y="0"/>
                <a:ext cx="161" cy="15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39" name="Line 25"/>
              <p:cNvSpPr/>
              <p:nvPr/>
            </p:nvSpPr>
            <p:spPr>
              <a:xfrm>
                <a:off x="120" y="0"/>
                <a:ext cx="16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40" name="Line 26"/>
              <p:cNvSpPr/>
              <p:nvPr/>
            </p:nvSpPr>
            <p:spPr>
              <a:xfrm>
                <a:off x="40" y="75"/>
                <a:ext cx="16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41" name="Line 27"/>
              <p:cNvSpPr/>
              <p:nvPr/>
            </p:nvSpPr>
            <p:spPr>
              <a:xfrm>
                <a:off x="40" y="0"/>
                <a:ext cx="0" cy="15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42" name="未知"/>
              <p:cNvSpPr/>
              <p:nvPr/>
            </p:nvSpPr>
            <p:spPr>
              <a:xfrm>
                <a:off x="0" y="0"/>
                <a:ext cx="40" cy="151"/>
              </a:xfrm>
              <a:custGeom>
                <a:avLst/>
                <a:gdLst/>
                <a:ahLst/>
                <a:cxnLst>
                  <a:cxn ang="0">
                    <a:pos x="9" y="22"/>
                  </a:cxn>
                  <a:cxn ang="0">
                    <a:pos x="0" y="11"/>
                  </a:cxn>
                  <a:cxn ang="0">
                    <a:pos x="9" y="0"/>
                  </a:cxn>
                </a:cxnLst>
                <a:pathLst>
                  <a:path w="48" h="192">
                    <a:moveTo>
                      <a:pt x="48" y="192"/>
                    </a:moveTo>
                    <a:cubicBezTo>
                      <a:pt x="24" y="160"/>
                      <a:pt x="0" y="128"/>
                      <a:pt x="0" y="96"/>
                    </a:cubicBezTo>
                    <a:cubicBezTo>
                      <a:pt x="0" y="64"/>
                      <a:pt x="24" y="32"/>
                      <a:pt x="48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0743" name="Line 29"/>
            <p:cNvSpPr/>
            <p:nvPr/>
          </p:nvSpPr>
          <p:spPr>
            <a:xfrm>
              <a:off x="1497" y="91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44" name="Line 30"/>
            <p:cNvSpPr/>
            <p:nvPr/>
          </p:nvSpPr>
          <p:spPr>
            <a:xfrm>
              <a:off x="1497" y="590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45" name="Line 31"/>
            <p:cNvSpPr/>
            <p:nvPr/>
          </p:nvSpPr>
          <p:spPr>
            <a:xfrm flipV="1">
              <a:off x="725" y="1179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46" name="Line 32"/>
            <p:cNvSpPr/>
            <p:nvPr/>
          </p:nvSpPr>
          <p:spPr>
            <a:xfrm flipV="1">
              <a:off x="725" y="680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47" name="Line 33"/>
            <p:cNvSpPr/>
            <p:nvPr/>
          </p:nvSpPr>
          <p:spPr>
            <a:xfrm>
              <a:off x="907" y="499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48" name="Text Box 34"/>
            <p:cNvSpPr txBox="1"/>
            <p:nvPr/>
          </p:nvSpPr>
          <p:spPr>
            <a:xfrm>
              <a:off x="165" y="1538"/>
              <a:ext cx="72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热水温度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9" name="Line 35"/>
            <p:cNvSpPr/>
            <p:nvPr/>
          </p:nvSpPr>
          <p:spPr>
            <a:xfrm>
              <a:off x="2132" y="1678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50" name="Text Box 36"/>
            <p:cNvSpPr txBox="1"/>
            <p:nvPr/>
          </p:nvSpPr>
          <p:spPr>
            <a:xfrm>
              <a:off x="2177" y="1769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凝液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1" name="Text Box 37"/>
            <p:cNvSpPr txBox="1"/>
            <p:nvPr/>
          </p:nvSpPr>
          <p:spPr>
            <a:xfrm>
              <a:off x="1587" y="0"/>
              <a:ext cx="49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蒸汽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2" name="Text Box 38"/>
            <p:cNvSpPr txBox="1"/>
            <p:nvPr/>
          </p:nvSpPr>
          <p:spPr>
            <a:xfrm>
              <a:off x="2540" y="1179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冷水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53" name="Rectangle 40"/>
          <p:cNvSpPr/>
          <p:nvPr/>
        </p:nvSpPr>
        <p:spPr>
          <a:xfrm>
            <a:off x="6623050" y="5300663"/>
            <a:ext cx="10985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热交换器</a:t>
            </a:r>
            <a:endParaRPr lang="zh-CN" altLang="en-US" sz="18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47" name="Text Box 39"/>
          <p:cNvSpPr txBox="1"/>
          <p:nvPr/>
        </p:nvSpPr>
        <p:spPr>
          <a:xfrm>
            <a:off x="549275" y="5346700"/>
            <a:ext cx="41036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PD控制特点：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超前控制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49" name="Text Box 41"/>
          <p:cNvSpPr txBox="1"/>
          <p:nvPr/>
        </p:nvSpPr>
        <p:spPr>
          <a:xfrm>
            <a:off x="466725" y="3422650"/>
            <a:ext cx="3889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为什么要进行PD调节？</a:t>
            </a:r>
            <a:endParaRPr lang="zh-CN" altLang="en-US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450" name="Text Box 42"/>
          <p:cNvSpPr txBox="1"/>
          <p:nvPr/>
        </p:nvSpPr>
        <p:spPr>
          <a:xfrm>
            <a:off x="466725" y="4183063"/>
            <a:ext cx="3600450" cy="830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在对象容积滞后较大场合，被控量易出现超调。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57" name="Object 43"/>
          <p:cNvGraphicFramePr/>
          <p:nvPr/>
        </p:nvGraphicFramePr>
        <p:xfrm>
          <a:off x="1042988" y="2276475"/>
          <a:ext cx="29400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1243965" imgH="393700" progId="Equations">
                  <p:embed/>
                </p:oleObj>
              </mc:Choice>
              <mc:Fallback>
                <p:oleObj name="" r:id="rId1" imgW="1243965" imgH="393700" progId="Equations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2276475"/>
                        <a:ext cx="294005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8" name="Object 44"/>
          <p:cNvGraphicFramePr/>
          <p:nvPr/>
        </p:nvGraphicFramePr>
        <p:xfrm>
          <a:off x="4570413" y="2486025"/>
          <a:ext cx="29702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1255395" imgH="215900" progId="Equations">
                  <p:embed/>
                </p:oleObj>
              </mc:Choice>
              <mc:Fallback>
                <p:oleObj name="" r:id="rId3" imgW="1255395" imgH="215900" progId="Equations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0413" y="2486025"/>
                        <a:ext cx="2970212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9" name="AutoShape 4"/>
          <p:cNvSpPr/>
          <p:nvPr/>
        </p:nvSpPr>
        <p:spPr>
          <a:xfrm>
            <a:off x="1879600" y="-90487"/>
            <a:ext cx="936625" cy="865187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0" name="文本框 4"/>
          <p:cNvSpPr txBox="1"/>
          <p:nvPr/>
        </p:nvSpPr>
        <p:spPr>
          <a:xfrm>
            <a:off x="2994025" y="111125"/>
            <a:ext cx="36544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PID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调节器的运算规律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7" grpId="0"/>
      <p:bldP spid="17449" grpId="0"/>
      <p:bldP spid="174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5" name="对象 18450"/>
          <p:cNvGraphicFramePr>
            <a:graphicFrameLocks noChangeAspect="1"/>
          </p:cNvGraphicFramePr>
          <p:nvPr/>
        </p:nvGraphicFramePr>
        <p:xfrm>
          <a:off x="611188" y="4365625"/>
          <a:ext cx="3309937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1513205" imgH="699135" progId="Equations">
                  <p:embed/>
                </p:oleObj>
              </mc:Choice>
              <mc:Fallback>
                <p:oleObj name="" r:id="rId1" imgW="1513205" imgH="699135" progId="Equations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4365625"/>
                        <a:ext cx="3309937" cy="1528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Text Box 4"/>
          <p:cNvSpPr txBox="1"/>
          <p:nvPr/>
        </p:nvSpPr>
        <p:spPr>
          <a:xfrm>
            <a:off x="682625" y="908050"/>
            <a:ext cx="34845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PD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超前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作用验证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1747" name="组合 22"/>
          <p:cNvGrpSpPr/>
          <p:nvPr/>
        </p:nvGrpSpPr>
        <p:grpSpPr>
          <a:xfrm>
            <a:off x="466725" y="1555750"/>
            <a:ext cx="4197350" cy="457200"/>
            <a:chOff x="736" y="2451"/>
            <a:chExt cx="6609" cy="720"/>
          </a:xfrm>
        </p:grpSpPr>
        <p:sp>
          <p:nvSpPr>
            <p:cNvPr id="31748" name="Text Box 4"/>
            <p:cNvSpPr txBox="1"/>
            <p:nvPr/>
          </p:nvSpPr>
          <p:spPr>
            <a:xfrm>
              <a:off x="736" y="2451"/>
              <a:ext cx="548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457200" indent="-457200">
                <a:spcBef>
                  <a:spcPct val="50000"/>
                </a:spcBef>
              </a:pPr>
              <a:r>
                <a:rPr lang="zh-CN" altLang="en-US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测试偏差输入斜坡信号</a:t>
              </a:r>
              <a:endPara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1749" name="Object 48"/>
            <p:cNvGraphicFramePr>
              <a:graphicFrameLocks noChangeAspect="1"/>
            </p:cNvGraphicFramePr>
            <p:nvPr/>
          </p:nvGraphicFramePr>
          <p:xfrm>
            <a:off x="5839" y="2565"/>
            <a:ext cx="1507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3" imgW="424180" imgH="154305" progId="Equations">
                    <p:embed/>
                  </p:oleObj>
                </mc:Choice>
                <mc:Fallback>
                  <p:oleObj name="" r:id="rId3" imgW="424180" imgH="154305" progId="Equations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39" y="2565"/>
                          <a:ext cx="1507" cy="5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50" name="组合 23"/>
          <p:cNvGrpSpPr/>
          <p:nvPr/>
        </p:nvGrpSpPr>
        <p:grpSpPr>
          <a:xfrm>
            <a:off x="323850" y="2276475"/>
            <a:ext cx="4356100" cy="2001838"/>
            <a:chOff x="509" y="3585"/>
            <a:chExt cx="6862" cy="3153"/>
          </a:xfrm>
        </p:grpSpPr>
        <p:sp>
          <p:nvSpPr>
            <p:cNvPr id="31751" name="Text Box 4"/>
            <p:cNvSpPr txBox="1"/>
            <p:nvPr/>
          </p:nvSpPr>
          <p:spPr>
            <a:xfrm>
              <a:off x="849" y="3585"/>
              <a:ext cx="188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457200" indent="-457200">
                <a:spcBef>
                  <a:spcPct val="50000"/>
                </a:spcBef>
              </a:pPr>
              <a:r>
                <a:rPr lang="en-US" altLang="zh-CN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zh-CN" altLang="en-US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调节</a:t>
              </a:r>
              <a:endPara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1752" name="Object 44"/>
            <p:cNvGraphicFramePr>
              <a:graphicFrameLocks noChangeAspect="1"/>
            </p:cNvGraphicFramePr>
            <p:nvPr/>
          </p:nvGraphicFramePr>
          <p:xfrm>
            <a:off x="2891" y="3585"/>
            <a:ext cx="4059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5" imgW="1186815" imgH="242570" progId="Equations">
                    <p:embed/>
                  </p:oleObj>
                </mc:Choice>
                <mc:Fallback>
                  <p:oleObj name="" r:id="rId5" imgW="1186815" imgH="242570" progId="Equations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91" y="3585"/>
                          <a:ext cx="4059" cy="8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3" name="Text Box 4"/>
            <p:cNvSpPr txBox="1"/>
            <p:nvPr/>
          </p:nvSpPr>
          <p:spPr>
            <a:xfrm>
              <a:off x="849" y="4719"/>
              <a:ext cx="188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457200" indent="-457200">
                <a:spcBef>
                  <a:spcPct val="50000"/>
                </a:spcBef>
              </a:pPr>
              <a:r>
                <a:rPr lang="en-US" altLang="zh-CN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PD</a:t>
              </a:r>
              <a:r>
                <a:rPr lang="zh-CN" altLang="en-US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调节</a:t>
              </a:r>
              <a:endPara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1754" name="Object 46"/>
            <p:cNvGraphicFramePr>
              <a:graphicFrameLocks noChangeAspect="1"/>
            </p:cNvGraphicFramePr>
            <p:nvPr/>
          </p:nvGraphicFramePr>
          <p:xfrm>
            <a:off x="509" y="5626"/>
            <a:ext cx="6863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7" imgW="2440940" imgH="393700" progId="Equations">
                    <p:embed/>
                  </p:oleObj>
                </mc:Choice>
                <mc:Fallback>
                  <p:oleObj name="" r:id="rId7" imgW="2440940" imgH="393700" progId="Equations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9" y="5626"/>
                          <a:ext cx="6863" cy="1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55" name="组合 21"/>
          <p:cNvGrpSpPr/>
          <p:nvPr/>
        </p:nvGrpSpPr>
        <p:grpSpPr>
          <a:xfrm>
            <a:off x="4716463" y="1339850"/>
            <a:ext cx="4533900" cy="4937125"/>
            <a:chOff x="7427" y="2110"/>
            <a:chExt cx="7141" cy="7774"/>
          </a:xfrm>
        </p:grpSpPr>
        <p:grpSp>
          <p:nvGrpSpPr>
            <p:cNvPr id="31756" name="组合 10"/>
            <p:cNvGrpSpPr/>
            <p:nvPr/>
          </p:nvGrpSpPr>
          <p:grpSpPr>
            <a:xfrm>
              <a:off x="7427" y="4832"/>
              <a:ext cx="7141" cy="5052"/>
              <a:chOff x="7313" y="3584"/>
              <a:chExt cx="7141" cy="5052"/>
            </a:xfrm>
          </p:grpSpPr>
          <p:sp>
            <p:nvSpPr>
              <p:cNvPr id="31757" name="Text Box 4"/>
              <p:cNvSpPr txBox="1"/>
              <p:nvPr/>
            </p:nvSpPr>
            <p:spPr>
              <a:xfrm>
                <a:off x="7313" y="8008"/>
                <a:ext cx="7014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图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理想PD控制器的斜坡响应特性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1758" name="Group 21"/>
              <p:cNvGrpSpPr/>
              <p:nvPr/>
            </p:nvGrpSpPr>
            <p:grpSpPr>
              <a:xfrm>
                <a:off x="7539" y="3584"/>
                <a:ext cx="6915" cy="3555"/>
                <a:chOff x="0" y="0"/>
                <a:chExt cx="2766" cy="1422"/>
              </a:xfrm>
            </p:grpSpPr>
            <p:sp>
              <p:nvSpPr>
                <p:cNvPr id="31759" name="Line 22"/>
                <p:cNvSpPr/>
                <p:nvPr/>
              </p:nvSpPr>
              <p:spPr>
                <a:xfrm flipV="1">
                  <a:off x="204" y="166"/>
                  <a:ext cx="0" cy="95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1760" name="Line 23"/>
                <p:cNvSpPr/>
                <p:nvPr/>
              </p:nvSpPr>
              <p:spPr>
                <a:xfrm>
                  <a:off x="182" y="589"/>
                  <a:ext cx="1496" cy="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761" name="Text Box 24"/>
                <p:cNvSpPr txBox="1"/>
                <p:nvPr/>
              </p:nvSpPr>
              <p:spPr>
                <a:xfrm>
                  <a:off x="2041" y="816"/>
                  <a:ext cx="159" cy="2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/>
                <a:p>
                  <a:pPr algn="just"/>
                  <a:r>
                    <a:rPr lang="zh-CN" altLang="en-US" sz="28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endPara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2" name="Text Box 25"/>
                <p:cNvSpPr txBox="1"/>
                <p:nvPr/>
              </p:nvSpPr>
              <p:spPr>
                <a:xfrm>
                  <a:off x="84" y="1070"/>
                  <a:ext cx="159" cy="2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/>
                <a:p>
                  <a:pPr algn="just"/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3" name="Text Box 26"/>
                <p:cNvSpPr txBox="1"/>
                <p:nvPr/>
              </p:nvSpPr>
              <p:spPr>
                <a:xfrm>
                  <a:off x="0" y="0"/>
                  <a:ext cx="212" cy="2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/>
                <a:p>
                  <a:pPr algn="just"/>
                  <a:r>
                    <a:rPr lang="zh-CN" altLang="en-US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∆y</a:t>
                  </a: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4" name="Line 27"/>
                <p:cNvSpPr/>
                <p:nvPr/>
              </p:nvSpPr>
              <p:spPr>
                <a:xfrm flipV="1">
                  <a:off x="227" y="227"/>
                  <a:ext cx="1451" cy="544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765" name="Line 28"/>
                <p:cNvSpPr/>
                <p:nvPr/>
              </p:nvSpPr>
              <p:spPr>
                <a:xfrm>
                  <a:off x="726" y="589"/>
                  <a:ext cx="0" cy="7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766" name="Line 29"/>
                <p:cNvSpPr/>
                <p:nvPr/>
              </p:nvSpPr>
              <p:spPr>
                <a:xfrm>
                  <a:off x="203" y="1132"/>
                  <a:ext cx="0" cy="182"/>
                </a:xfrm>
                <a:prstGeom prst="line">
                  <a:avLst/>
                </a:prstGeom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767" name="Line 30"/>
                <p:cNvSpPr/>
                <p:nvPr/>
              </p:nvSpPr>
              <p:spPr>
                <a:xfrm>
                  <a:off x="771" y="1315"/>
                  <a:ext cx="907" cy="0"/>
                </a:xfrm>
                <a:prstGeom prst="line">
                  <a:avLst/>
                </a:prstGeom>
                <a:ln w="9525" cap="rnd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sp>
            <p:grpSp>
              <p:nvGrpSpPr>
                <p:cNvPr id="31768" name="Group 31"/>
                <p:cNvGrpSpPr/>
                <p:nvPr/>
              </p:nvGrpSpPr>
              <p:grpSpPr>
                <a:xfrm>
                  <a:off x="1089" y="1043"/>
                  <a:ext cx="317" cy="317"/>
                  <a:chOff x="0" y="0"/>
                  <a:chExt cx="303" cy="367"/>
                </a:xfrm>
              </p:grpSpPr>
              <p:sp>
                <p:nvSpPr>
                  <p:cNvPr id="31769" name="Text Box 32"/>
                  <p:cNvSpPr txBox="1"/>
                  <p:nvPr/>
                </p:nvSpPr>
                <p:spPr>
                  <a:xfrm>
                    <a:off x="0" y="0"/>
                    <a:ext cx="227" cy="3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i="1" dirty="0">
                        <a:solidFill>
                          <a:srgbClr val="A5002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</a:t>
                    </a:r>
                    <a:endParaRPr lang="zh-CN" altLang="en-US" i="1" dirty="0">
                      <a:solidFill>
                        <a:srgbClr val="A5002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770" name="Text Box 33"/>
                  <p:cNvSpPr txBox="1"/>
                  <p:nvPr/>
                </p:nvSpPr>
                <p:spPr>
                  <a:xfrm>
                    <a:off x="121" y="100"/>
                    <a:ext cx="182" cy="26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1800" dirty="0">
                        <a:solidFill>
                          <a:srgbClr val="A5002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D</a:t>
                    </a:r>
                    <a:endParaRPr lang="zh-CN" altLang="en-US" sz="1800" dirty="0">
                      <a:solidFill>
                        <a:srgbClr val="A5002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1771" name="Line 34"/>
                <p:cNvSpPr/>
                <p:nvPr/>
              </p:nvSpPr>
              <p:spPr>
                <a:xfrm flipV="1">
                  <a:off x="203" y="499"/>
                  <a:ext cx="1748" cy="617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31772" name="Group 35"/>
                <p:cNvGrpSpPr/>
                <p:nvPr/>
              </p:nvGrpSpPr>
              <p:grpSpPr>
                <a:xfrm>
                  <a:off x="1587" y="499"/>
                  <a:ext cx="1179" cy="322"/>
                  <a:chOff x="0" y="0"/>
                  <a:chExt cx="1179" cy="322"/>
                </a:xfrm>
              </p:grpSpPr>
              <p:sp>
                <p:nvSpPr>
                  <p:cNvPr id="31773" name="Text Box 36"/>
                  <p:cNvSpPr txBox="1"/>
                  <p:nvPr/>
                </p:nvSpPr>
                <p:spPr>
                  <a:xfrm>
                    <a:off x="0" y="5"/>
                    <a:ext cx="1179" cy="2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p>
                    <a:pPr>
                      <a:lnSpc>
                        <a:spcPct val="90000"/>
                      </a:lnSpc>
                    </a:pPr>
                    <a:r>
                      <a:rPr lang="zh-CN" altLang="en-US" i="1" dirty="0"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  ∆y =K</a:t>
                    </a:r>
                    <a:r>
                      <a:rPr lang="zh-CN" altLang="en-US" sz="2000" dirty="0"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p  </a:t>
                    </a:r>
                    <a:r>
                      <a:rPr lang="zh-CN" altLang="en-US" i="1" dirty="0"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t</a:t>
                    </a:r>
                    <a:endParaRPr lang="el-GR" altLang="en-US" i="1" dirty="0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1774" name="Text Box 37"/>
                  <p:cNvSpPr txBox="1"/>
                  <p:nvPr/>
                </p:nvSpPr>
                <p:spPr>
                  <a:xfrm>
                    <a:off x="272" y="110"/>
                    <a:ext cx="227" cy="2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1600" dirty="0"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P</a:t>
                    </a:r>
                    <a:endParaRPr lang="zh-CN" altLang="en-US" sz="1600" dirty="0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1775" name="Text Box 38"/>
                  <p:cNvSpPr txBox="1"/>
                  <p:nvPr/>
                </p:nvSpPr>
                <p:spPr>
                  <a:xfrm>
                    <a:off x="677" y="0"/>
                    <a:ext cx="227" cy="2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 i="1" dirty="0"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a</a:t>
                    </a:r>
                    <a:endParaRPr lang="zh-CN" altLang="en-US" sz="2000" i="1" dirty="0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1776" name="Text Box 39"/>
                  <p:cNvSpPr txBox="1"/>
                  <p:nvPr/>
                </p:nvSpPr>
                <p:spPr>
                  <a:xfrm>
                    <a:off x="874" y="76"/>
                    <a:ext cx="227" cy="2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endParaRPr lang="zh-CN" altLang="en-US" sz="1600" dirty="0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31777" name="Line 40"/>
                <p:cNvSpPr/>
                <p:nvPr/>
              </p:nvSpPr>
              <p:spPr>
                <a:xfrm>
                  <a:off x="1678" y="589"/>
                  <a:ext cx="0" cy="7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778" name="Line 41"/>
                <p:cNvSpPr/>
                <p:nvPr/>
              </p:nvSpPr>
              <p:spPr>
                <a:xfrm>
                  <a:off x="227" y="1134"/>
                  <a:ext cx="204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1779" name="Text Box 42"/>
                <p:cNvSpPr txBox="1"/>
                <p:nvPr/>
              </p:nvSpPr>
              <p:spPr>
                <a:xfrm>
                  <a:off x="1678" y="1134"/>
                  <a:ext cx="49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t</a:t>
                  </a:r>
                  <a:r>
                    <a:rPr lang="zh-CN" altLang="en-US" baseline="-25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  <a:endParaRPr lang="zh-CN" altLang="en-US" baseline="-25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80" name="Text Box 43"/>
                <p:cNvSpPr txBox="1"/>
                <p:nvPr/>
              </p:nvSpPr>
              <p:spPr>
                <a:xfrm>
                  <a:off x="453" y="1134"/>
                  <a:ext cx="49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t</a:t>
                  </a:r>
                  <a:r>
                    <a:rPr lang="zh-CN" altLang="en-US" baseline="-25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zh-CN" altLang="en-US" baseline="-25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31781" name="Object 36"/>
                <p:cNvGraphicFramePr>
                  <a:graphicFrameLocks noChangeAspect="1"/>
                </p:cNvGraphicFramePr>
                <p:nvPr/>
              </p:nvGraphicFramePr>
              <p:xfrm>
                <a:off x="1224" y="0"/>
                <a:ext cx="1474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8" name="" r:id="rId9" imgW="1397000" imgH="243205" progId="Equations">
                        <p:embed/>
                      </p:oleObj>
                    </mc:Choice>
                    <mc:Fallback>
                      <p:oleObj name="" r:id="rId9" imgW="1397000" imgH="243205" progId="Equations">
                        <p:embed/>
                        <p:pic>
                          <p:nvPicPr>
                            <p:cNvPr id="0" name="图片 3147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24" y="0"/>
                              <a:ext cx="1474" cy="25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31782" name="组合 20"/>
            <p:cNvGrpSpPr/>
            <p:nvPr/>
          </p:nvGrpSpPr>
          <p:grpSpPr>
            <a:xfrm>
              <a:off x="7768" y="2110"/>
              <a:ext cx="4934" cy="2522"/>
              <a:chOff x="7427" y="1657"/>
              <a:chExt cx="4934" cy="2522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7876" y="1772"/>
                <a:ext cx="5" cy="2227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7876" y="4039"/>
                <a:ext cx="4200" cy="0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85" name="Text Box 24"/>
              <p:cNvSpPr txBox="1"/>
              <p:nvPr/>
            </p:nvSpPr>
            <p:spPr>
              <a:xfrm>
                <a:off x="11962" y="3131"/>
                <a:ext cx="397" cy="5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r>
                  <a:rPr lang="zh-CN" altLang="en-US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zh-CN" altLang="en-US" sz="2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86" name="Text Box 25"/>
              <p:cNvSpPr txBox="1"/>
              <p:nvPr/>
            </p:nvSpPr>
            <p:spPr>
              <a:xfrm>
                <a:off x="7427" y="3584"/>
                <a:ext cx="397" cy="5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1787" name="对象 18475"/>
              <p:cNvGraphicFramePr>
                <a:graphicFrameLocks noChangeAspect="1"/>
              </p:cNvGraphicFramePr>
              <p:nvPr/>
            </p:nvGraphicFramePr>
            <p:xfrm>
              <a:off x="8107" y="1657"/>
              <a:ext cx="457" cy="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6" name="" r:id="rId11" imgW="130810" imgH="144145" progId="Equations">
                      <p:embed/>
                    </p:oleObj>
                  </mc:Choice>
                  <mc:Fallback>
                    <p:oleObj name="" r:id="rId11" imgW="130810" imgH="144145" progId="Equations">
                      <p:embed/>
                      <p:pic>
                        <p:nvPicPr>
                          <p:cNvPr id="0" name="图片 314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8107" y="1657"/>
                            <a:ext cx="457" cy="5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88" name="Line 27"/>
              <p:cNvSpPr/>
              <p:nvPr/>
            </p:nvSpPr>
            <p:spPr>
              <a:xfrm flipV="1">
                <a:off x="7881" y="3092"/>
                <a:ext cx="3635" cy="946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31789" name="Object 17"/>
              <p:cNvGraphicFramePr>
                <a:graphicFrameLocks noChangeAspect="1"/>
              </p:cNvGraphicFramePr>
              <p:nvPr/>
            </p:nvGraphicFramePr>
            <p:xfrm>
              <a:off x="9808" y="2678"/>
              <a:ext cx="1509" cy="5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5" name="" r:id="rId13" imgW="424180" imgH="167005" progId="Equations">
                      <p:embed/>
                    </p:oleObj>
                  </mc:Choice>
                  <mc:Fallback>
                    <p:oleObj name="" r:id="rId13" imgW="424180" imgH="167005" progId="Equations">
                      <p:embed/>
                      <p:pic>
                        <p:nvPicPr>
                          <p:cNvPr id="0" name="图片 314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9808" y="2678"/>
                            <a:ext cx="1509" cy="5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1790" name="AutoShape 4"/>
          <p:cNvSpPr/>
          <p:nvPr/>
        </p:nvSpPr>
        <p:spPr>
          <a:xfrm>
            <a:off x="1879600" y="-90487"/>
            <a:ext cx="936625" cy="865187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91" name="文本框 4"/>
          <p:cNvSpPr txBox="1"/>
          <p:nvPr/>
        </p:nvSpPr>
        <p:spPr>
          <a:xfrm>
            <a:off x="2994025" y="111125"/>
            <a:ext cx="36544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PID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调节器的运算规律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 Box 46"/>
          <p:cNvSpPr txBox="1"/>
          <p:nvPr/>
        </p:nvSpPr>
        <p:spPr>
          <a:xfrm>
            <a:off x="631825" y="865188"/>
            <a:ext cx="44640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理想PD能否作为调节规律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2770" name="Picture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4163" y="836613"/>
            <a:ext cx="3571875" cy="1085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377825" y="1539875"/>
            <a:ext cx="4064000" cy="4672013"/>
            <a:chOff x="596" y="2426"/>
            <a:chExt cx="6399" cy="7357"/>
          </a:xfrm>
        </p:grpSpPr>
        <p:sp>
          <p:nvSpPr>
            <p:cNvPr id="32772" name="Line 3"/>
            <p:cNvSpPr/>
            <p:nvPr/>
          </p:nvSpPr>
          <p:spPr>
            <a:xfrm flipV="1">
              <a:off x="1715" y="2822"/>
              <a:ext cx="0" cy="20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73" name="Line 4"/>
            <p:cNvSpPr/>
            <p:nvPr/>
          </p:nvSpPr>
          <p:spPr>
            <a:xfrm>
              <a:off x="1595" y="4382"/>
              <a:ext cx="50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74" name="Line 5"/>
            <p:cNvSpPr/>
            <p:nvPr/>
          </p:nvSpPr>
          <p:spPr>
            <a:xfrm flipH="1" flipV="1">
              <a:off x="1715" y="5102"/>
              <a:ext cx="0" cy="22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75" name="Line 6"/>
            <p:cNvSpPr/>
            <p:nvPr/>
          </p:nvSpPr>
          <p:spPr>
            <a:xfrm>
              <a:off x="1475" y="6782"/>
              <a:ext cx="5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76" name="Line 7"/>
            <p:cNvSpPr/>
            <p:nvPr/>
          </p:nvSpPr>
          <p:spPr>
            <a:xfrm>
              <a:off x="2355" y="5997"/>
              <a:ext cx="385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7" name="Text Box 8"/>
            <p:cNvSpPr txBox="1"/>
            <p:nvPr/>
          </p:nvSpPr>
          <p:spPr>
            <a:xfrm>
              <a:off x="6155" y="3542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8" name="Text Box 9"/>
            <p:cNvSpPr txBox="1"/>
            <p:nvPr/>
          </p:nvSpPr>
          <p:spPr>
            <a:xfrm>
              <a:off x="995" y="4742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9" name="Text Box 10"/>
            <p:cNvSpPr txBox="1"/>
            <p:nvPr/>
          </p:nvSpPr>
          <p:spPr>
            <a:xfrm>
              <a:off x="6035" y="5942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0" name="Text Box 11"/>
            <p:cNvSpPr txBox="1"/>
            <p:nvPr/>
          </p:nvSpPr>
          <p:spPr>
            <a:xfrm>
              <a:off x="1115" y="6662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1" name="Text Box 12"/>
            <p:cNvSpPr txBox="1"/>
            <p:nvPr/>
          </p:nvSpPr>
          <p:spPr>
            <a:xfrm>
              <a:off x="1235" y="4142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82" name="对象 19468"/>
            <p:cNvGraphicFramePr>
              <a:graphicFrameLocks noChangeAspect="1"/>
            </p:cNvGraphicFramePr>
            <p:nvPr/>
          </p:nvGraphicFramePr>
          <p:xfrm>
            <a:off x="2340" y="6789"/>
            <a:ext cx="445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" imgW="117475" imgH="195580" progId="">
                    <p:embed/>
                  </p:oleObj>
                </mc:Choice>
                <mc:Fallback>
                  <p:oleObj name="" r:id="rId2" imgW="117475" imgH="195580" progId="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340" y="6789"/>
                          <a:ext cx="445" cy="7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3" name="Text Box 14"/>
            <p:cNvSpPr txBox="1"/>
            <p:nvPr/>
          </p:nvSpPr>
          <p:spPr>
            <a:xfrm>
              <a:off x="995" y="2594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4" name="Line 15"/>
            <p:cNvSpPr/>
            <p:nvPr/>
          </p:nvSpPr>
          <p:spPr>
            <a:xfrm>
              <a:off x="2355" y="3502"/>
              <a:ext cx="0" cy="9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5" name="Line 16"/>
            <p:cNvSpPr/>
            <p:nvPr/>
          </p:nvSpPr>
          <p:spPr>
            <a:xfrm>
              <a:off x="2355" y="3502"/>
              <a:ext cx="32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6" name="Text Box 17"/>
            <p:cNvSpPr txBox="1"/>
            <p:nvPr/>
          </p:nvSpPr>
          <p:spPr>
            <a:xfrm>
              <a:off x="2130" y="4409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7" name="Line 18"/>
            <p:cNvSpPr/>
            <p:nvPr/>
          </p:nvSpPr>
          <p:spPr>
            <a:xfrm>
              <a:off x="2355" y="5202"/>
              <a:ext cx="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2788" name="对象 19474"/>
            <p:cNvGraphicFramePr>
              <a:graphicFrameLocks noChangeAspect="1"/>
            </p:cNvGraphicFramePr>
            <p:nvPr/>
          </p:nvGraphicFramePr>
          <p:xfrm>
            <a:off x="2355" y="5202"/>
            <a:ext cx="545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4" imgW="146685" imgH="120015" progId="">
                    <p:embed/>
                  </p:oleObj>
                </mc:Choice>
                <mc:Fallback>
                  <p:oleObj name="" r:id="rId4" imgW="146685" imgH="120015" progId="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55" y="5202"/>
                          <a:ext cx="545" cy="4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89" name="组合 2"/>
            <p:cNvGrpSpPr/>
            <p:nvPr/>
          </p:nvGrpSpPr>
          <p:grpSpPr>
            <a:xfrm>
              <a:off x="596" y="2426"/>
              <a:ext cx="6235" cy="7357"/>
              <a:chOff x="850" y="2680"/>
              <a:chExt cx="6235" cy="7357"/>
            </a:xfrm>
          </p:grpSpPr>
          <p:grpSp>
            <p:nvGrpSpPr>
              <p:cNvPr id="32790" name="组合 1"/>
              <p:cNvGrpSpPr/>
              <p:nvPr/>
            </p:nvGrpSpPr>
            <p:grpSpPr>
              <a:xfrm>
                <a:off x="850" y="2680"/>
                <a:ext cx="6235" cy="5730"/>
                <a:chOff x="850" y="2680"/>
                <a:chExt cx="6235" cy="5730"/>
              </a:xfrm>
            </p:grpSpPr>
            <p:sp>
              <p:nvSpPr>
                <p:cNvPr id="32791" name="Text Box 37"/>
                <p:cNvSpPr txBox="1"/>
                <p:nvPr/>
              </p:nvSpPr>
              <p:spPr>
                <a:xfrm>
                  <a:off x="1305" y="7782"/>
                  <a:ext cx="5780" cy="6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图</a:t>
                  </a: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2-6 (a)</a:t>
                  </a:r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理想</a:t>
                  </a: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PD</a:t>
                  </a:r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响应曲线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2" name="Text Box 40"/>
                <p:cNvSpPr txBox="1"/>
                <p:nvPr/>
              </p:nvSpPr>
              <p:spPr>
                <a:xfrm>
                  <a:off x="1190" y="2680"/>
                  <a:ext cx="680" cy="59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/>
                <a:p>
                  <a:pPr algn="just"/>
                  <a:r>
                    <a:rPr lang="en-US" altLang="zh-CN" sz="28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ε</a:t>
                  </a:r>
                  <a:endParaRPr lang="en-US" altLang="zh-CN" sz="28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3" name="Text Box 42"/>
                <p:cNvSpPr txBox="1"/>
                <p:nvPr/>
              </p:nvSpPr>
              <p:spPr>
                <a:xfrm>
                  <a:off x="850" y="4947"/>
                  <a:ext cx="870" cy="7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/>
                <a:p>
                  <a:pPr algn="just"/>
                  <a:r>
                    <a:rPr lang="zh-CN" altLang="en-US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∆</a:t>
                  </a:r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32794" name="Object 49"/>
              <p:cNvGraphicFramePr/>
              <p:nvPr/>
            </p:nvGraphicFramePr>
            <p:xfrm>
              <a:off x="1302" y="8575"/>
              <a:ext cx="4630" cy="1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4" name="" r:id="rId6" imgW="1243965" imgH="393700" progId="Equations">
                      <p:embed/>
                    </p:oleObj>
                  </mc:Choice>
                  <mc:Fallback>
                    <p:oleObj name="" r:id="rId6" imgW="1243965" imgH="393700" progId="Equations">
                      <p:embed/>
                      <p:pic>
                        <p:nvPicPr>
                          <p:cNvPr id="0" name="图片 3153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302" y="8575"/>
                            <a:ext cx="4630" cy="14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组合 5"/>
          <p:cNvGrpSpPr/>
          <p:nvPr/>
        </p:nvGrpSpPr>
        <p:grpSpPr>
          <a:xfrm>
            <a:off x="4572000" y="1647825"/>
            <a:ext cx="4248150" cy="4564063"/>
            <a:chOff x="7200" y="2594"/>
            <a:chExt cx="6689" cy="7188"/>
          </a:xfrm>
        </p:grpSpPr>
        <p:sp>
          <p:nvSpPr>
            <p:cNvPr id="32796" name="Line 20"/>
            <p:cNvSpPr/>
            <p:nvPr/>
          </p:nvSpPr>
          <p:spPr>
            <a:xfrm flipV="1">
              <a:off x="7950" y="2822"/>
              <a:ext cx="0" cy="20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97" name="Line 21"/>
            <p:cNvSpPr/>
            <p:nvPr/>
          </p:nvSpPr>
          <p:spPr>
            <a:xfrm>
              <a:off x="7830" y="4382"/>
              <a:ext cx="50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98" name="Line 22"/>
            <p:cNvSpPr/>
            <p:nvPr/>
          </p:nvSpPr>
          <p:spPr>
            <a:xfrm flipH="1" flipV="1">
              <a:off x="7950" y="5102"/>
              <a:ext cx="0" cy="22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99" name="Line 23"/>
            <p:cNvSpPr/>
            <p:nvPr/>
          </p:nvSpPr>
          <p:spPr>
            <a:xfrm>
              <a:off x="7710" y="6782"/>
              <a:ext cx="5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800" name="Line 24"/>
            <p:cNvSpPr/>
            <p:nvPr/>
          </p:nvSpPr>
          <p:spPr>
            <a:xfrm>
              <a:off x="8590" y="5997"/>
              <a:ext cx="385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01" name="Text Box 25"/>
            <p:cNvSpPr txBox="1"/>
            <p:nvPr/>
          </p:nvSpPr>
          <p:spPr>
            <a:xfrm>
              <a:off x="12390" y="3542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2" name="Text Box 26"/>
            <p:cNvSpPr txBox="1"/>
            <p:nvPr/>
          </p:nvSpPr>
          <p:spPr>
            <a:xfrm>
              <a:off x="7230" y="4742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3" name="Text Box 27"/>
            <p:cNvSpPr txBox="1"/>
            <p:nvPr/>
          </p:nvSpPr>
          <p:spPr>
            <a:xfrm>
              <a:off x="12270" y="5942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4" name="Text Box 28"/>
            <p:cNvSpPr txBox="1"/>
            <p:nvPr/>
          </p:nvSpPr>
          <p:spPr>
            <a:xfrm>
              <a:off x="7350" y="6662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5" name="Text Box 29"/>
            <p:cNvSpPr txBox="1"/>
            <p:nvPr/>
          </p:nvSpPr>
          <p:spPr>
            <a:xfrm>
              <a:off x="7470" y="4142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806" name="对象 19485"/>
            <p:cNvGraphicFramePr>
              <a:graphicFrameLocks noChangeAspect="1"/>
            </p:cNvGraphicFramePr>
            <p:nvPr/>
          </p:nvGraphicFramePr>
          <p:xfrm>
            <a:off x="8575" y="6789"/>
            <a:ext cx="445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8" imgW="117475" imgH="195580" progId="">
                    <p:embed/>
                  </p:oleObj>
                </mc:Choice>
                <mc:Fallback>
                  <p:oleObj name="" r:id="rId8" imgW="117475" imgH="195580" progId="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575" y="6789"/>
                          <a:ext cx="445" cy="7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7" name="Text Box 31"/>
            <p:cNvSpPr txBox="1"/>
            <p:nvPr/>
          </p:nvSpPr>
          <p:spPr>
            <a:xfrm>
              <a:off x="7230" y="2594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8" name="Line 32"/>
            <p:cNvSpPr/>
            <p:nvPr/>
          </p:nvSpPr>
          <p:spPr>
            <a:xfrm>
              <a:off x="8590" y="3502"/>
              <a:ext cx="0" cy="9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09" name="Line 33"/>
            <p:cNvSpPr/>
            <p:nvPr/>
          </p:nvSpPr>
          <p:spPr>
            <a:xfrm>
              <a:off x="8590" y="3502"/>
              <a:ext cx="32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0" name="Text Box 34"/>
            <p:cNvSpPr txBox="1"/>
            <p:nvPr/>
          </p:nvSpPr>
          <p:spPr>
            <a:xfrm>
              <a:off x="8365" y="4409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1" name="Line 35"/>
            <p:cNvSpPr/>
            <p:nvPr/>
          </p:nvSpPr>
          <p:spPr>
            <a:xfrm>
              <a:off x="8590" y="5202"/>
              <a:ext cx="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2" name="未知"/>
            <p:cNvSpPr/>
            <p:nvPr/>
          </p:nvSpPr>
          <p:spPr>
            <a:xfrm>
              <a:off x="8593" y="5202"/>
              <a:ext cx="3515" cy="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0" y="272"/>
                </a:cxn>
                <a:cxn ang="0">
                  <a:pos x="1406" y="318"/>
                </a:cxn>
              </a:cxnLst>
              <a:pathLst>
                <a:path w="1406" h="325">
                  <a:moveTo>
                    <a:pt x="0" y="0"/>
                  </a:moveTo>
                  <a:cubicBezTo>
                    <a:pt x="223" y="109"/>
                    <a:pt x="446" y="219"/>
                    <a:pt x="680" y="272"/>
                  </a:cubicBezTo>
                  <a:cubicBezTo>
                    <a:pt x="914" y="325"/>
                    <a:pt x="1293" y="310"/>
                    <a:pt x="1406" y="31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2813" name="组合 3"/>
            <p:cNvGrpSpPr/>
            <p:nvPr/>
          </p:nvGrpSpPr>
          <p:grpSpPr>
            <a:xfrm>
              <a:off x="7200" y="2680"/>
              <a:ext cx="6689" cy="7102"/>
              <a:chOff x="7200" y="2680"/>
              <a:chExt cx="6689" cy="7102"/>
            </a:xfrm>
          </p:grpSpPr>
          <p:sp>
            <p:nvSpPr>
              <p:cNvPr id="32814" name="Text Box 38"/>
              <p:cNvSpPr txBox="1"/>
              <p:nvPr/>
            </p:nvSpPr>
            <p:spPr>
              <a:xfrm>
                <a:off x="7767" y="7555"/>
                <a:ext cx="6122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图</a:t>
                </a: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2-6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）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实际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PD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响应曲线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15" name="Text Box 39"/>
              <p:cNvSpPr txBox="1"/>
              <p:nvPr/>
            </p:nvSpPr>
            <p:spPr>
              <a:xfrm>
                <a:off x="7427" y="2680"/>
                <a:ext cx="680" cy="5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ε</a:t>
                </a:r>
                <a:endPara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16" name="Text Box 41"/>
              <p:cNvSpPr txBox="1"/>
              <p:nvPr/>
            </p:nvSpPr>
            <p:spPr>
              <a:xfrm>
                <a:off x="7200" y="4832"/>
                <a:ext cx="795" cy="7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just"/>
                <a:r>
                  <a:rPr lang="zh-CN" altLang="en-US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∆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2817" name="Object 50"/>
              <p:cNvGraphicFramePr/>
              <p:nvPr/>
            </p:nvGraphicFramePr>
            <p:xfrm>
              <a:off x="7312" y="8462"/>
              <a:ext cx="6377" cy="1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5" name="" r:id="rId9" imgW="1713230" imgH="355600" progId="Equations">
                      <p:embed/>
                    </p:oleObj>
                  </mc:Choice>
                  <mc:Fallback>
                    <p:oleObj name="" r:id="rId9" imgW="1713230" imgH="355600" progId="Equations">
                      <p:embed/>
                      <p:pic>
                        <p:nvPicPr>
                          <p:cNvPr id="0" name="图片 315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7312" y="8462"/>
                            <a:ext cx="6377" cy="13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2818" name="AutoShape 4"/>
          <p:cNvSpPr/>
          <p:nvPr/>
        </p:nvSpPr>
        <p:spPr>
          <a:xfrm>
            <a:off x="1879600" y="-90487"/>
            <a:ext cx="936625" cy="865187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19" name="文本框 1"/>
          <p:cNvSpPr txBox="1"/>
          <p:nvPr/>
        </p:nvSpPr>
        <p:spPr>
          <a:xfrm>
            <a:off x="2994025" y="111125"/>
            <a:ext cx="36544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PID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调节器的运算规律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ext Box 2"/>
          <p:cNvSpPr txBox="1"/>
          <p:nvPr/>
        </p:nvSpPr>
        <p:spPr>
          <a:xfrm>
            <a:off x="395288" y="836613"/>
            <a:ext cx="54721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实际PD控制器的特性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4" name="Text Box 5"/>
          <p:cNvSpPr txBox="1"/>
          <p:nvPr/>
        </p:nvSpPr>
        <p:spPr>
          <a:xfrm>
            <a:off x="555625" y="1438275"/>
            <a:ext cx="396081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实际PD控制器的输出为：</a:t>
            </a:r>
            <a:endParaRPr lang="zh-CN" altLang="en-US" sz="1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5" name="组合 2"/>
          <p:cNvGrpSpPr/>
          <p:nvPr/>
        </p:nvGrpSpPr>
        <p:grpSpPr>
          <a:xfrm>
            <a:off x="5424488" y="935038"/>
            <a:ext cx="2962275" cy="2073275"/>
            <a:chOff x="5227638" y="1052513"/>
            <a:chExt cx="2962275" cy="2073275"/>
          </a:xfrm>
        </p:grpSpPr>
        <p:sp>
          <p:nvSpPr>
            <p:cNvPr id="33796" name="Line 9"/>
            <p:cNvSpPr/>
            <p:nvPr/>
          </p:nvSpPr>
          <p:spPr>
            <a:xfrm flipV="1">
              <a:off x="5599113" y="1312863"/>
              <a:ext cx="0" cy="15097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797" name="Line 10"/>
            <p:cNvSpPr/>
            <p:nvPr/>
          </p:nvSpPr>
          <p:spPr>
            <a:xfrm>
              <a:off x="5599113" y="2822575"/>
              <a:ext cx="22717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798" name="Line 11"/>
            <p:cNvSpPr/>
            <p:nvPr/>
          </p:nvSpPr>
          <p:spPr>
            <a:xfrm>
              <a:off x="5599113" y="2066925"/>
              <a:ext cx="22717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799" name="Text Box 12"/>
            <p:cNvSpPr txBox="1"/>
            <p:nvPr/>
          </p:nvSpPr>
          <p:spPr>
            <a:xfrm>
              <a:off x="7937500" y="2633663"/>
              <a:ext cx="252413" cy="3762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0" name="Text Box 13"/>
            <p:cNvSpPr txBox="1"/>
            <p:nvPr/>
          </p:nvSpPr>
          <p:spPr>
            <a:xfrm>
              <a:off x="5227638" y="1052513"/>
              <a:ext cx="252412" cy="3778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ε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1" name="Text Box 14"/>
            <p:cNvSpPr txBox="1"/>
            <p:nvPr/>
          </p:nvSpPr>
          <p:spPr>
            <a:xfrm>
              <a:off x="5408613" y="2749550"/>
              <a:ext cx="252412" cy="3762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3802" name="Object 31"/>
          <p:cNvGraphicFramePr/>
          <p:nvPr/>
        </p:nvGraphicFramePr>
        <p:xfrm>
          <a:off x="584200" y="1895475"/>
          <a:ext cx="36957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651000" imgH="355600" progId="Equations">
                  <p:embed/>
                </p:oleObj>
              </mc:Choice>
              <mc:Fallback>
                <p:oleObj name="" r:id="rId1" imgW="1651000" imgH="355600" progId="Equations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4200" y="1895475"/>
                        <a:ext cx="369570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32"/>
          <p:cNvGraphicFramePr/>
          <p:nvPr/>
        </p:nvGraphicFramePr>
        <p:xfrm>
          <a:off x="555625" y="2881313"/>
          <a:ext cx="387191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1981200" imgH="431800" progId="Equations">
                  <p:embed/>
                </p:oleObj>
              </mc:Choice>
              <mc:Fallback>
                <p:oleObj name="" r:id="rId3" imgW="1981200" imgH="431800" progId="Equations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625" y="2881313"/>
                        <a:ext cx="3871913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9"/>
          <p:cNvSpPr txBox="1">
            <a:spLocks noChangeArrowheads="1"/>
          </p:cNvSpPr>
          <p:nvPr/>
        </p:nvSpPr>
        <p:spPr bwMode="auto">
          <a:xfrm>
            <a:off x="555625" y="3825875"/>
            <a:ext cx="2981325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K</a:t>
            </a:r>
            <a:r>
              <a:rPr kumimoji="0" lang="en-US" altLang="zh-CN" b="1" i="1" strike="noStrike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P </a:t>
            </a:r>
            <a:r>
              <a:rPr kumimoji="0" lang="en-US" altLang="zh-CN" b="1" i="1" strike="noStrike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,</a:t>
            </a:r>
            <a:r>
              <a:rPr kumimoji="0" lang="en-US" altLang="zh-CN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K</a:t>
            </a:r>
            <a:r>
              <a:rPr kumimoji="0" lang="en-US" altLang="zh-CN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D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 ,</a:t>
            </a:r>
            <a:r>
              <a:rPr kumimoji="0" lang="el-GR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τ</a:t>
            </a:r>
            <a:r>
              <a:rPr kumimoji="0" lang="zh-CN" altLang="en-US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D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的测定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aphicFrame>
        <p:nvGraphicFramePr>
          <p:cNvPr id="2" name="Object 32"/>
          <p:cNvGraphicFramePr/>
          <p:nvPr/>
        </p:nvGraphicFramePr>
        <p:xfrm>
          <a:off x="631825" y="4440238"/>
          <a:ext cx="1563688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800100" imgH="393700" progId="Equations">
                  <p:embed/>
                </p:oleObj>
              </mc:Choice>
              <mc:Fallback>
                <p:oleObj name="" r:id="rId5" imgW="800100" imgH="393700" progId="Equations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825" y="4440238"/>
                        <a:ext cx="1563688" cy="766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2"/>
          <p:cNvGraphicFramePr/>
          <p:nvPr/>
        </p:nvGraphicFramePr>
        <p:xfrm>
          <a:off x="2838450" y="4391025"/>
          <a:ext cx="15890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812800" imgH="419100" progId="Equations">
                  <p:embed/>
                </p:oleObj>
              </mc:Choice>
              <mc:Fallback>
                <p:oleObj name="" r:id="rId7" imgW="812800" imgH="419100" progId="Equations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8450" y="4391025"/>
                        <a:ext cx="1589088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1531"/>
          <p:cNvGraphicFramePr>
            <a:graphicFrameLocks noChangeAspect="1"/>
          </p:cNvGraphicFramePr>
          <p:nvPr/>
        </p:nvGraphicFramePr>
        <p:xfrm>
          <a:off x="631825" y="5257800"/>
          <a:ext cx="31369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9" imgW="1625600" imgH="457200" progId="Equation.3">
                  <p:embed/>
                </p:oleObj>
              </mc:Choice>
              <mc:Fallback>
                <p:oleObj name="" r:id="rId9" imgW="1625600" imgH="4572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1825" y="5257800"/>
                        <a:ext cx="313690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Text Box 8"/>
          <p:cNvSpPr txBox="1"/>
          <p:nvPr/>
        </p:nvSpPr>
        <p:spPr>
          <a:xfrm>
            <a:off x="4967288" y="5810250"/>
            <a:ext cx="4176712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实际PD作用的阶跃响应特性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809" name="Group 5"/>
          <p:cNvGrpSpPr/>
          <p:nvPr/>
        </p:nvGrpSpPr>
        <p:grpSpPr>
          <a:xfrm>
            <a:off x="4751388" y="3227388"/>
            <a:ext cx="4429125" cy="2513012"/>
            <a:chOff x="0" y="0"/>
            <a:chExt cx="2830" cy="1597"/>
          </a:xfrm>
        </p:grpSpPr>
        <p:sp>
          <p:nvSpPr>
            <p:cNvPr id="33810" name="Line 6"/>
            <p:cNvSpPr/>
            <p:nvPr/>
          </p:nvSpPr>
          <p:spPr>
            <a:xfrm flipH="1" flipV="1">
              <a:off x="755" y="56"/>
              <a:ext cx="0" cy="12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811" name="Line 7"/>
            <p:cNvSpPr/>
            <p:nvPr/>
          </p:nvSpPr>
          <p:spPr>
            <a:xfrm>
              <a:off x="768" y="1271"/>
              <a:ext cx="143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812" name="Line 8"/>
            <p:cNvSpPr/>
            <p:nvPr/>
          </p:nvSpPr>
          <p:spPr>
            <a:xfrm>
              <a:off x="778" y="985"/>
              <a:ext cx="12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3813" name="Text Box 9"/>
            <p:cNvSpPr txBox="1"/>
            <p:nvPr/>
          </p:nvSpPr>
          <p:spPr>
            <a:xfrm>
              <a:off x="2230" y="1146"/>
              <a:ext cx="159" cy="2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4" name="Text Box 10"/>
            <p:cNvSpPr txBox="1"/>
            <p:nvPr/>
          </p:nvSpPr>
          <p:spPr>
            <a:xfrm>
              <a:off x="648" y="1225"/>
              <a:ext cx="159" cy="2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5" name="Text Box 11"/>
            <p:cNvSpPr txBox="1"/>
            <p:nvPr/>
          </p:nvSpPr>
          <p:spPr>
            <a:xfrm>
              <a:off x="497" y="0"/>
              <a:ext cx="212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∆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6" name="Line 12"/>
            <p:cNvSpPr/>
            <p:nvPr/>
          </p:nvSpPr>
          <p:spPr>
            <a:xfrm>
              <a:off x="2025" y="972"/>
              <a:ext cx="0" cy="31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3817" name="Text Box 13"/>
            <p:cNvSpPr txBox="1"/>
            <p:nvPr/>
          </p:nvSpPr>
          <p:spPr>
            <a:xfrm>
              <a:off x="2211" y="1085"/>
              <a:ext cx="116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8" name="Line 14"/>
            <p:cNvSpPr/>
            <p:nvPr/>
          </p:nvSpPr>
          <p:spPr>
            <a:xfrm flipH="1">
              <a:off x="756" y="419"/>
              <a:ext cx="14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3819" name="Arc 15"/>
            <p:cNvSpPr/>
            <p:nvPr/>
          </p:nvSpPr>
          <p:spPr>
            <a:xfrm flipH="1" flipV="1">
              <a:off x="755" y="383"/>
              <a:ext cx="1270" cy="5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20" name="Line 16"/>
            <p:cNvSpPr/>
            <p:nvPr/>
          </p:nvSpPr>
          <p:spPr>
            <a:xfrm>
              <a:off x="2025" y="408"/>
              <a:ext cx="0" cy="564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aphicFrame>
          <p:nvGraphicFramePr>
            <p:cNvPr id="33821" name="对象 21520"/>
            <p:cNvGraphicFramePr>
              <a:graphicFrameLocks noChangeAspect="1"/>
            </p:cNvGraphicFramePr>
            <p:nvPr/>
          </p:nvGraphicFramePr>
          <p:xfrm>
            <a:off x="1393" y="529"/>
            <a:ext cx="143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1155700" imgH="215900" progId="Equations">
                    <p:embed/>
                  </p:oleObj>
                </mc:Choice>
                <mc:Fallback>
                  <p:oleObj name="" r:id="rId11" imgW="1155700" imgH="215900" progId="Equations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93" y="529"/>
                          <a:ext cx="1437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2" name="对象 21521"/>
            <p:cNvGraphicFramePr>
              <a:graphicFrameLocks noChangeAspect="1"/>
            </p:cNvGraphicFramePr>
            <p:nvPr/>
          </p:nvGraphicFramePr>
          <p:xfrm>
            <a:off x="2025" y="973"/>
            <a:ext cx="41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3" imgW="323850" imgH="220345" progId="Equations">
                    <p:embed/>
                  </p:oleObj>
                </mc:Choice>
                <mc:Fallback>
                  <p:oleObj name="" r:id="rId13" imgW="323850" imgH="220345" progId="Equations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25" y="973"/>
                          <a:ext cx="410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3" name="Line 19"/>
            <p:cNvSpPr/>
            <p:nvPr/>
          </p:nvSpPr>
          <p:spPr>
            <a:xfrm>
              <a:off x="1254" y="837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24" name="Line 20"/>
            <p:cNvSpPr/>
            <p:nvPr/>
          </p:nvSpPr>
          <p:spPr>
            <a:xfrm>
              <a:off x="1254" y="837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25" name="Line 21"/>
            <p:cNvSpPr/>
            <p:nvPr/>
          </p:nvSpPr>
          <p:spPr>
            <a:xfrm>
              <a:off x="1345" y="61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826" name="Line 22"/>
            <p:cNvSpPr/>
            <p:nvPr/>
          </p:nvSpPr>
          <p:spPr>
            <a:xfrm flipV="1">
              <a:off x="1345" y="429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33827" name="对象 21526"/>
            <p:cNvGraphicFramePr>
              <a:graphicFrameLocks noChangeAspect="1"/>
            </p:cNvGraphicFramePr>
            <p:nvPr/>
          </p:nvGraphicFramePr>
          <p:xfrm>
            <a:off x="891" y="1245"/>
            <a:ext cx="26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5" imgW="171450" imgH="197485" progId="">
                    <p:embed/>
                  </p:oleObj>
                </mc:Choice>
                <mc:Fallback>
                  <p:oleObj name="" r:id="rId15" imgW="171450" imgH="197485" progId="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91" y="1245"/>
                          <a:ext cx="267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8" name="Line 24"/>
            <p:cNvSpPr/>
            <p:nvPr/>
          </p:nvSpPr>
          <p:spPr>
            <a:xfrm>
              <a:off x="1073" y="1427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829" name="Line 25"/>
            <p:cNvSpPr/>
            <p:nvPr/>
          </p:nvSpPr>
          <p:spPr>
            <a:xfrm flipH="1">
              <a:off x="755" y="1427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830" name="Line 26"/>
            <p:cNvSpPr/>
            <p:nvPr/>
          </p:nvSpPr>
          <p:spPr>
            <a:xfrm>
              <a:off x="755" y="1245"/>
              <a:ext cx="0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3831" name="对象 21530"/>
            <p:cNvGraphicFramePr>
              <a:graphicFrameLocks noChangeAspect="1"/>
            </p:cNvGraphicFramePr>
            <p:nvPr/>
          </p:nvGraphicFramePr>
          <p:xfrm>
            <a:off x="0" y="247"/>
            <a:ext cx="65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7" imgW="513080" imgH="217805" progId="Equations">
                    <p:embed/>
                  </p:oleObj>
                </mc:Choice>
                <mc:Fallback>
                  <p:oleObj name="" r:id="rId17" imgW="513080" imgH="217805" progId="Equations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247"/>
                          <a:ext cx="657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32" name="AutoShape 4"/>
          <p:cNvSpPr/>
          <p:nvPr/>
        </p:nvSpPr>
        <p:spPr>
          <a:xfrm>
            <a:off x="1879600" y="-90487"/>
            <a:ext cx="936625" cy="865187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33" name="文本框 3"/>
          <p:cNvSpPr txBox="1"/>
          <p:nvPr/>
        </p:nvSpPr>
        <p:spPr>
          <a:xfrm>
            <a:off x="2994025" y="111125"/>
            <a:ext cx="36544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PID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调节器的运算规律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/>
          <p:nvPr/>
        </p:nvSpPr>
        <p:spPr>
          <a:xfrm>
            <a:off x="619125" y="922338"/>
            <a:ext cx="7904163" cy="588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7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700" dirty="0">
                <a:latin typeface="Arial" panose="020B0604020202020204" pitchFamily="34" charset="0"/>
                <a:ea typeface="宋体" panose="02010600030101010101" pitchFamily="2" charset="-122"/>
              </a:rPr>
              <a:t>、调节器的功能 </a:t>
            </a:r>
            <a:endParaRPr lang="zh-CN" altLang="en-US" sz="27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362" name="Group 3"/>
          <p:cNvGrpSpPr/>
          <p:nvPr/>
        </p:nvGrpSpPr>
        <p:grpSpPr>
          <a:xfrm>
            <a:off x="619125" y="3049588"/>
            <a:ext cx="8353425" cy="2454275"/>
            <a:chOff x="0" y="0"/>
            <a:chExt cx="4737" cy="1501"/>
          </a:xfrm>
        </p:grpSpPr>
        <p:sp>
          <p:nvSpPr>
            <p:cNvPr id="15363" name="Line 4"/>
            <p:cNvSpPr/>
            <p:nvPr/>
          </p:nvSpPr>
          <p:spPr>
            <a:xfrm>
              <a:off x="388" y="602"/>
              <a:ext cx="3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364" name="Oval 5"/>
            <p:cNvSpPr/>
            <p:nvPr/>
          </p:nvSpPr>
          <p:spPr>
            <a:xfrm>
              <a:off x="679" y="555"/>
              <a:ext cx="91" cy="9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5" name="Line 6"/>
            <p:cNvSpPr/>
            <p:nvPr/>
          </p:nvSpPr>
          <p:spPr>
            <a:xfrm flipV="1">
              <a:off x="775" y="590"/>
              <a:ext cx="5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366" name="Rectangle 7"/>
            <p:cNvSpPr/>
            <p:nvPr/>
          </p:nvSpPr>
          <p:spPr>
            <a:xfrm>
              <a:off x="1305" y="40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调节器</a:t>
              </a:r>
              <a:endPara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7" name="Rectangle 8"/>
            <p:cNvSpPr/>
            <p:nvPr/>
          </p:nvSpPr>
          <p:spPr>
            <a:xfrm>
              <a:off x="3357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对象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8" name="Rectangle 9"/>
            <p:cNvSpPr/>
            <p:nvPr/>
          </p:nvSpPr>
          <p:spPr>
            <a:xfrm>
              <a:off x="1831" y="108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变送器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9" name="Line 10"/>
            <p:cNvSpPr/>
            <p:nvPr/>
          </p:nvSpPr>
          <p:spPr>
            <a:xfrm>
              <a:off x="3629" y="0"/>
              <a:ext cx="0" cy="4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370" name="Line 11"/>
            <p:cNvSpPr/>
            <p:nvPr/>
          </p:nvSpPr>
          <p:spPr>
            <a:xfrm>
              <a:off x="3992" y="590"/>
              <a:ext cx="6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371" name="Line 12"/>
            <p:cNvSpPr/>
            <p:nvPr/>
          </p:nvSpPr>
          <p:spPr>
            <a:xfrm flipV="1">
              <a:off x="739" y="661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372" name="Line 13"/>
            <p:cNvSpPr/>
            <p:nvPr/>
          </p:nvSpPr>
          <p:spPr>
            <a:xfrm>
              <a:off x="739" y="1299"/>
              <a:ext cx="10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3" name="Line 14"/>
            <p:cNvSpPr/>
            <p:nvPr/>
          </p:nvSpPr>
          <p:spPr>
            <a:xfrm flipH="1">
              <a:off x="4264" y="590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4" name="Text Box 15"/>
            <p:cNvSpPr txBox="1"/>
            <p:nvPr/>
          </p:nvSpPr>
          <p:spPr>
            <a:xfrm>
              <a:off x="0" y="409"/>
              <a:ext cx="54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给定值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Text Box 16"/>
            <p:cNvSpPr txBox="1"/>
            <p:nvPr/>
          </p:nvSpPr>
          <p:spPr>
            <a:xfrm>
              <a:off x="726" y="397"/>
              <a:ext cx="325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偏差</a:t>
              </a:r>
              <a:endParaRPr lang="el-GR" altLang="en-US" sz="2000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376" name="Text Box 17"/>
            <p:cNvSpPr txBox="1"/>
            <p:nvPr/>
          </p:nvSpPr>
          <p:spPr>
            <a:xfrm>
              <a:off x="195" y="725"/>
              <a:ext cx="548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测量值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7" name="Text Box 18"/>
            <p:cNvSpPr txBox="1"/>
            <p:nvPr/>
          </p:nvSpPr>
          <p:spPr>
            <a:xfrm>
              <a:off x="3947" y="363"/>
              <a:ext cx="790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被控变量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8" name="Text Box 19"/>
            <p:cNvSpPr txBox="1"/>
            <p:nvPr/>
          </p:nvSpPr>
          <p:spPr>
            <a:xfrm>
              <a:off x="3765" y="45"/>
              <a:ext cx="32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扰动</a:t>
              </a:r>
              <a:endParaRPr lang="el-GR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379" name="Group 20"/>
            <p:cNvGrpSpPr/>
            <p:nvPr/>
          </p:nvGrpSpPr>
          <p:grpSpPr>
            <a:xfrm>
              <a:off x="532" y="331"/>
              <a:ext cx="165" cy="252"/>
              <a:chOff x="0" y="0"/>
              <a:chExt cx="165" cy="252"/>
            </a:xfrm>
          </p:grpSpPr>
          <p:sp>
            <p:nvSpPr>
              <p:cNvPr id="15380" name="Text Box 21"/>
              <p:cNvSpPr txBox="1"/>
              <p:nvPr/>
            </p:nvSpPr>
            <p:spPr>
              <a:xfrm>
                <a:off x="0" y="0"/>
                <a:ext cx="91" cy="2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1" name="Text Box 22"/>
              <p:cNvSpPr txBox="1"/>
              <p:nvPr/>
            </p:nvSpPr>
            <p:spPr>
              <a:xfrm>
                <a:off x="74" y="66"/>
                <a:ext cx="91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382" name="Group 23"/>
            <p:cNvGrpSpPr/>
            <p:nvPr/>
          </p:nvGrpSpPr>
          <p:grpSpPr>
            <a:xfrm>
              <a:off x="1034" y="307"/>
              <a:ext cx="273" cy="234"/>
              <a:chOff x="0" y="0"/>
              <a:chExt cx="273" cy="234"/>
            </a:xfrm>
          </p:grpSpPr>
          <p:sp>
            <p:nvSpPr>
              <p:cNvPr id="15383" name="Text Box 24"/>
              <p:cNvSpPr txBox="1"/>
              <p:nvPr/>
            </p:nvSpPr>
            <p:spPr>
              <a:xfrm>
                <a:off x="0" y="11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en-US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5384" name="Text Box 25"/>
              <p:cNvSpPr txBox="1"/>
              <p:nvPr/>
            </p:nvSpPr>
            <p:spPr>
              <a:xfrm>
                <a:off x="112" y="0"/>
                <a:ext cx="161" cy="2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l-GR" altLang="en-US" i="1" dirty="0">
                    <a:latin typeface="Times New Roman" panose="02020603050405020304" pitchFamily="18" charset="0"/>
                    <a:ea typeface="Batang" pitchFamily="18" charset="-127"/>
                  </a:rPr>
                  <a:t>ε</a:t>
                </a:r>
                <a:endParaRPr lang="el-GR" altLang="en-US" i="1" dirty="0">
                  <a:latin typeface="Times New Roman" panose="02020603050405020304" pitchFamily="18" charset="0"/>
                  <a:ea typeface="Batang" pitchFamily="18" charset="-127"/>
                </a:endParaRPr>
              </a:p>
            </p:txBody>
          </p:sp>
        </p:grpSp>
        <p:grpSp>
          <p:nvGrpSpPr>
            <p:cNvPr id="15385" name="Group 26"/>
            <p:cNvGrpSpPr/>
            <p:nvPr/>
          </p:nvGrpSpPr>
          <p:grpSpPr>
            <a:xfrm>
              <a:off x="407" y="841"/>
              <a:ext cx="187" cy="252"/>
              <a:chOff x="0" y="0"/>
              <a:chExt cx="187" cy="252"/>
            </a:xfrm>
          </p:grpSpPr>
          <p:sp>
            <p:nvSpPr>
              <p:cNvPr id="15386" name="Text Box 27"/>
              <p:cNvSpPr txBox="1"/>
              <p:nvPr/>
            </p:nvSpPr>
            <p:spPr>
              <a:xfrm>
                <a:off x="0" y="0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7" name="Text Box 28"/>
              <p:cNvSpPr txBox="1"/>
              <p:nvPr/>
            </p:nvSpPr>
            <p:spPr>
              <a:xfrm>
                <a:off x="96" y="66"/>
                <a:ext cx="91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388" name="Group 29"/>
            <p:cNvGrpSpPr/>
            <p:nvPr/>
          </p:nvGrpSpPr>
          <p:grpSpPr>
            <a:xfrm>
              <a:off x="2068" y="305"/>
              <a:ext cx="272" cy="235"/>
              <a:chOff x="0" y="0"/>
              <a:chExt cx="302" cy="252"/>
            </a:xfrm>
          </p:grpSpPr>
          <p:sp>
            <p:nvSpPr>
              <p:cNvPr id="15389" name="Text Box 30"/>
              <p:cNvSpPr txBox="1"/>
              <p:nvPr/>
            </p:nvSpPr>
            <p:spPr>
              <a:xfrm>
                <a:off x="0" y="12"/>
                <a:ext cx="91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∆</a:t>
                </a:r>
                <a:endParaRPr lang="zh-CN" altLang="en-US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5390" name="Text Box 31"/>
              <p:cNvSpPr txBox="1"/>
              <p:nvPr/>
            </p:nvSpPr>
            <p:spPr>
              <a:xfrm>
                <a:off x="141" y="0"/>
                <a:ext cx="161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  <a:ea typeface="Batang" pitchFamily="18" charset="-127"/>
                  </a:rPr>
                  <a:t>y</a:t>
                </a:r>
                <a:endParaRPr lang="el-GR" altLang="en-US" i="1" dirty="0">
                  <a:latin typeface="Times New Roman" panose="02020603050405020304" pitchFamily="18" charset="0"/>
                  <a:ea typeface="Batang" pitchFamily="18" charset="-127"/>
                </a:endParaRPr>
              </a:p>
            </p:txBody>
          </p:sp>
        </p:grpSp>
        <p:sp>
          <p:nvSpPr>
            <p:cNvPr id="15391" name="Line 32"/>
            <p:cNvSpPr/>
            <p:nvPr/>
          </p:nvSpPr>
          <p:spPr>
            <a:xfrm flipH="1">
              <a:off x="2450" y="1270"/>
              <a:ext cx="181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392" name="Rectangle 33"/>
            <p:cNvSpPr/>
            <p:nvPr/>
          </p:nvSpPr>
          <p:spPr>
            <a:xfrm>
              <a:off x="2314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执行器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3" name="Line 34"/>
            <p:cNvSpPr/>
            <p:nvPr/>
          </p:nvSpPr>
          <p:spPr>
            <a:xfrm>
              <a:off x="1905" y="590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394" name="Line 35"/>
            <p:cNvSpPr/>
            <p:nvPr/>
          </p:nvSpPr>
          <p:spPr>
            <a:xfrm>
              <a:off x="2949" y="59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5395" name="Rectangle 36"/>
          <p:cNvSpPr/>
          <p:nvPr/>
        </p:nvSpPr>
        <p:spPr>
          <a:xfrm>
            <a:off x="2386013" y="0"/>
            <a:ext cx="5300662" cy="6191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模拟式调节器的功能与控制规律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396" name="Text Box 2"/>
          <p:cNvSpPr txBox="1"/>
          <p:nvPr/>
        </p:nvSpPr>
        <p:spPr>
          <a:xfrm>
            <a:off x="2214563" y="5827713"/>
            <a:ext cx="46069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-1 单回路控制系统方框图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97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0138" y="1603375"/>
          <a:ext cx="51863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451100" imgH="316865" progId="Equation.KSEE3">
                  <p:embed/>
                </p:oleObj>
              </mc:Choice>
              <mc:Fallback>
                <p:oleObj name="" r:id="rId1" imgW="2451100" imgH="316865" progId="Equation.KSEE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0138" y="1603375"/>
                        <a:ext cx="5186362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8" name="文本框 3"/>
          <p:cNvSpPr txBox="1"/>
          <p:nvPr/>
        </p:nvSpPr>
        <p:spPr>
          <a:xfrm>
            <a:off x="992188" y="2441575"/>
            <a:ext cx="14065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控制目标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99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4163" y="2392363"/>
          <a:ext cx="10525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431800" imgH="228600" progId="Equation.KSEE3">
                  <p:embed/>
                </p:oleObj>
              </mc:Choice>
              <mc:Fallback>
                <p:oleObj name="" r:id="rId3" imgW="431800" imgH="228600" progId="Equation.KSEE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4163" y="2392363"/>
                        <a:ext cx="1052512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0" name="AutoShape 4"/>
          <p:cNvSpPr/>
          <p:nvPr/>
        </p:nvSpPr>
        <p:spPr>
          <a:xfrm>
            <a:off x="1196975" y="-2857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ext Box 2"/>
          <p:cNvSpPr txBox="1"/>
          <p:nvPr/>
        </p:nvSpPr>
        <p:spPr>
          <a:xfrm>
            <a:off x="623888" y="984250"/>
            <a:ext cx="3636962" cy="82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作用开始到微分部分输出的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37%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所经历的时间。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4818" name="Group 5"/>
          <p:cNvGrpSpPr/>
          <p:nvPr/>
        </p:nvGrpSpPr>
        <p:grpSpPr>
          <a:xfrm>
            <a:off x="4714875" y="865188"/>
            <a:ext cx="4429125" cy="2513012"/>
            <a:chOff x="0" y="0"/>
            <a:chExt cx="2830" cy="1597"/>
          </a:xfrm>
        </p:grpSpPr>
        <p:sp>
          <p:nvSpPr>
            <p:cNvPr id="34819" name="Line 6"/>
            <p:cNvSpPr/>
            <p:nvPr/>
          </p:nvSpPr>
          <p:spPr>
            <a:xfrm flipH="1" flipV="1">
              <a:off x="755" y="56"/>
              <a:ext cx="0" cy="12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20" name="Line 7"/>
            <p:cNvSpPr/>
            <p:nvPr/>
          </p:nvSpPr>
          <p:spPr>
            <a:xfrm>
              <a:off x="768" y="1271"/>
              <a:ext cx="143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21" name="Line 8"/>
            <p:cNvSpPr/>
            <p:nvPr/>
          </p:nvSpPr>
          <p:spPr>
            <a:xfrm>
              <a:off x="778" y="985"/>
              <a:ext cx="12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4822" name="Text Box 9"/>
            <p:cNvSpPr txBox="1"/>
            <p:nvPr/>
          </p:nvSpPr>
          <p:spPr>
            <a:xfrm>
              <a:off x="2230" y="1146"/>
              <a:ext cx="159" cy="2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3" name="Text Box 10"/>
            <p:cNvSpPr txBox="1"/>
            <p:nvPr/>
          </p:nvSpPr>
          <p:spPr>
            <a:xfrm>
              <a:off x="648" y="1225"/>
              <a:ext cx="159" cy="2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Text Box 11"/>
            <p:cNvSpPr txBox="1"/>
            <p:nvPr/>
          </p:nvSpPr>
          <p:spPr>
            <a:xfrm>
              <a:off x="497" y="0"/>
              <a:ext cx="212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∆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5" name="Line 12"/>
            <p:cNvSpPr/>
            <p:nvPr/>
          </p:nvSpPr>
          <p:spPr>
            <a:xfrm>
              <a:off x="2025" y="972"/>
              <a:ext cx="0" cy="31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4826" name="Text Box 13"/>
            <p:cNvSpPr txBox="1"/>
            <p:nvPr/>
          </p:nvSpPr>
          <p:spPr>
            <a:xfrm>
              <a:off x="2211" y="1085"/>
              <a:ext cx="116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7" name="Line 14"/>
            <p:cNvSpPr/>
            <p:nvPr/>
          </p:nvSpPr>
          <p:spPr>
            <a:xfrm flipH="1">
              <a:off x="756" y="419"/>
              <a:ext cx="14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4828" name="Arc 15"/>
            <p:cNvSpPr/>
            <p:nvPr/>
          </p:nvSpPr>
          <p:spPr>
            <a:xfrm flipH="1" flipV="1">
              <a:off x="755" y="383"/>
              <a:ext cx="1270" cy="5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9" name="Line 16"/>
            <p:cNvSpPr/>
            <p:nvPr/>
          </p:nvSpPr>
          <p:spPr>
            <a:xfrm>
              <a:off x="2025" y="408"/>
              <a:ext cx="0" cy="564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aphicFrame>
          <p:nvGraphicFramePr>
            <p:cNvPr id="34830" name="对象 21520"/>
            <p:cNvGraphicFramePr>
              <a:graphicFrameLocks noChangeAspect="1"/>
            </p:cNvGraphicFramePr>
            <p:nvPr/>
          </p:nvGraphicFramePr>
          <p:xfrm>
            <a:off x="1393" y="529"/>
            <a:ext cx="143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" imgW="1155700" imgH="215900" progId="Equations">
                    <p:embed/>
                  </p:oleObj>
                </mc:Choice>
                <mc:Fallback>
                  <p:oleObj name="" r:id="rId1" imgW="1155700" imgH="215900" progId="Equations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93" y="529"/>
                          <a:ext cx="1437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对象 21521"/>
            <p:cNvGraphicFramePr>
              <a:graphicFrameLocks noChangeAspect="1"/>
            </p:cNvGraphicFramePr>
            <p:nvPr/>
          </p:nvGraphicFramePr>
          <p:xfrm>
            <a:off x="2025" y="973"/>
            <a:ext cx="41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3" imgW="323850" imgH="220345" progId="Equations">
                    <p:embed/>
                  </p:oleObj>
                </mc:Choice>
                <mc:Fallback>
                  <p:oleObj name="" r:id="rId3" imgW="323850" imgH="220345" progId="Equations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25" y="973"/>
                          <a:ext cx="410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2" name="Line 19"/>
            <p:cNvSpPr/>
            <p:nvPr/>
          </p:nvSpPr>
          <p:spPr>
            <a:xfrm>
              <a:off x="1254" y="837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3" name="Line 20"/>
            <p:cNvSpPr/>
            <p:nvPr/>
          </p:nvSpPr>
          <p:spPr>
            <a:xfrm>
              <a:off x="1254" y="837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4" name="Line 21"/>
            <p:cNvSpPr/>
            <p:nvPr/>
          </p:nvSpPr>
          <p:spPr>
            <a:xfrm>
              <a:off x="1345" y="61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35" name="Line 22"/>
            <p:cNvSpPr/>
            <p:nvPr/>
          </p:nvSpPr>
          <p:spPr>
            <a:xfrm flipV="1">
              <a:off x="1345" y="429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34836" name="对象 21526"/>
            <p:cNvGraphicFramePr>
              <a:graphicFrameLocks noChangeAspect="1"/>
            </p:cNvGraphicFramePr>
            <p:nvPr/>
          </p:nvGraphicFramePr>
          <p:xfrm>
            <a:off x="891" y="1245"/>
            <a:ext cx="26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5" imgW="171450" imgH="197485" progId="">
                    <p:embed/>
                  </p:oleObj>
                </mc:Choice>
                <mc:Fallback>
                  <p:oleObj name="" r:id="rId5" imgW="171450" imgH="197485" progId="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91" y="1245"/>
                          <a:ext cx="267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7" name="Line 24"/>
            <p:cNvSpPr/>
            <p:nvPr/>
          </p:nvSpPr>
          <p:spPr>
            <a:xfrm>
              <a:off x="1073" y="1427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38" name="Line 25"/>
            <p:cNvSpPr/>
            <p:nvPr/>
          </p:nvSpPr>
          <p:spPr>
            <a:xfrm flipH="1">
              <a:off x="755" y="1427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39" name="Line 26"/>
            <p:cNvSpPr/>
            <p:nvPr/>
          </p:nvSpPr>
          <p:spPr>
            <a:xfrm>
              <a:off x="755" y="1245"/>
              <a:ext cx="0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4840" name="对象 21530"/>
            <p:cNvGraphicFramePr>
              <a:graphicFrameLocks noChangeAspect="1"/>
            </p:cNvGraphicFramePr>
            <p:nvPr/>
          </p:nvGraphicFramePr>
          <p:xfrm>
            <a:off x="0" y="247"/>
            <a:ext cx="65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7" imgW="513080" imgH="217805" progId="Equations">
                    <p:embed/>
                  </p:oleObj>
                </mc:Choice>
                <mc:Fallback>
                  <p:oleObj name="" r:id="rId7" imgW="513080" imgH="217805" progId="Equations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247"/>
                          <a:ext cx="657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41" name="对象 22534"/>
          <p:cNvGraphicFramePr>
            <a:graphicFrameLocks noChangeAspect="1"/>
          </p:cNvGraphicFramePr>
          <p:nvPr/>
        </p:nvGraphicFramePr>
        <p:xfrm>
          <a:off x="666750" y="2071688"/>
          <a:ext cx="46497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9" imgW="2070100" imgH="457200" progId="Equations">
                  <p:embed/>
                </p:oleObj>
              </mc:Choice>
              <mc:Fallback>
                <p:oleObj name="" r:id="rId9" imgW="2070100" imgH="457200" progId="Equations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6750" y="2071688"/>
                        <a:ext cx="4649788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/>
          <p:nvPr/>
        </p:nvGraphicFramePr>
        <p:xfrm>
          <a:off x="685800" y="3211513"/>
          <a:ext cx="40925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1" imgW="3359785" imgH="969645" progId="Equation.3">
                  <p:embed/>
                </p:oleObj>
              </mc:Choice>
              <mc:Fallback>
                <p:oleObj name="" r:id="rId11" imgW="3359785" imgH="969645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3211513"/>
                        <a:ext cx="4092575" cy="83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8"/>
          <p:cNvGrpSpPr/>
          <p:nvPr/>
        </p:nvGrpSpPr>
        <p:grpSpPr>
          <a:xfrm>
            <a:off x="666750" y="4313238"/>
            <a:ext cx="7431088" cy="496887"/>
            <a:chOff x="510" y="6421"/>
            <a:chExt cx="12230" cy="1094"/>
          </a:xfrm>
        </p:grpSpPr>
        <p:sp>
          <p:nvSpPr>
            <p:cNvPr id="34844" name="Text Box 32"/>
            <p:cNvSpPr txBox="1"/>
            <p:nvPr/>
          </p:nvSpPr>
          <p:spPr>
            <a:xfrm>
              <a:off x="11038" y="6500"/>
              <a:ext cx="1702" cy="10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zh-CN" altLang="en-US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基准</a:t>
              </a:r>
              <a:endParaRPr lang="zh-CN" altLang="en-US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45" name="对象 6"/>
            <p:cNvGraphicFramePr/>
            <p:nvPr/>
          </p:nvGraphicFramePr>
          <p:xfrm>
            <a:off x="510" y="6421"/>
            <a:ext cx="8856" cy="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13" imgW="6040120" imgH="633095" progId="Equation.KSEE3">
                    <p:embed/>
                  </p:oleObj>
                </mc:Choice>
                <mc:Fallback>
                  <p:oleObj name="" r:id="rId13" imgW="6040120" imgH="633095" progId="Equation.KSEE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10" y="6421"/>
                          <a:ext cx="8856" cy="9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组合 35"/>
          <p:cNvGrpSpPr/>
          <p:nvPr/>
        </p:nvGrpSpPr>
        <p:grpSpPr>
          <a:xfrm>
            <a:off x="623888" y="5073650"/>
            <a:ext cx="7829550" cy="1196975"/>
            <a:chOff x="983" y="7989"/>
            <a:chExt cx="12330" cy="1886"/>
          </a:xfrm>
        </p:grpSpPr>
        <p:graphicFrame>
          <p:nvGraphicFramePr>
            <p:cNvPr id="34847" name="对象 22529"/>
            <p:cNvGraphicFramePr>
              <a:graphicFrameLocks noChangeAspect="1"/>
            </p:cNvGraphicFramePr>
            <p:nvPr/>
          </p:nvGraphicFramePr>
          <p:xfrm>
            <a:off x="983" y="7989"/>
            <a:ext cx="12159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15" imgW="3200400" imgH="241300" progId="Equation.3">
                    <p:embed/>
                  </p:oleObj>
                </mc:Choice>
                <mc:Fallback>
                  <p:oleObj name="" r:id="rId15" imgW="3200400" imgH="2413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83" y="7989"/>
                          <a:ext cx="12159" cy="9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8" name="Text Box 32"/>
            <p:cNvSpPr txBox="1"/>
            <p:nvPr/>
          </p:nvSpPr>
          <p:spPr>
            <a:xfrm>
              <a:off x="11163" y="9155"/>
              <a:ext cx="215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PD</a:t>
              </a:r>
              <a:r>
                <a:rPr lang="zh-CN" altLang="en-US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基准</a:t>
              </a:r>
              <a:endParaRPr lang="zh-CN" altLang="en-US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849" name="AutoShape 4"/>
          <p:cNvSpPr/>
          <p:nvPr/>
        </p:nvSpPr>
        <p:spPr>
          <a:xfrm>
            <a:off x="1879600" y="-90487"/>
            <a:ext cx="936625" cy="865187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50" name="文本框 4"/>
          <p:cNvSpPr txBox="1"/>
          <p:nvPr/>
        </p:nvSpPr>
        <p:spPr>
          <a:xfrm>
            <a:off x="2994025" y="111125"/>
            <a:ext cx="36544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PID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调节器的运算规律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ext Box 2"/>
          <p:cNvSpPr txBox="1"/>
          <p:nvPr/>
        </p:nvSpPr>
        <p:spPr>
          <a:xfrm>
            <a:off x="684213" y="765175"/>
            <a:ext cx="7920037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总结：P、PI、PD、PID控制规律特点，由响应曲线参数确定方法。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6803" name="表格 76802"/>
          <p:cNvGraphicFramePr/>
          <p:nvPr/>
        </p:nvGraphicFramePr>
        <p:xfrm>
          <a:off x="395288" y="1700213"/>
          <a:ext cx="8447088" cy="4652963"/>
        </p:xfrm>
        <a:graphic>
          <a:graphicData uri="http://schemas.openxmlformats.org/drawingml/2006/table">
            <a:tbl>
              <a:tblPr/>
              <a:tblGrid>
                <a:gridCol w="2089150"/>
                <a:gridCol w="2087563"/>
                <a:gridCol w="1800225"/>
                <a:gridCol w="2470150"/>
              </a:tblGrid>
              <a:tr h="633413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控制规律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特点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对象特性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应用场合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887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快速有差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负荷变化不大，工艺要求不高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气罐压力，贮槽液位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888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PI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消除余差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负荷变化不大，对象滞后较小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压力、流量、液位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887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PID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超前调节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负荷变化较大，对象滞后较大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蒸汽温度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888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模糊控制，神经网络等复杂控制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负荷变化很大，对象滞后很大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模型不确定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反应温度</a:t>
                      </a:r>
                      <a:endParaRPr lang="zh-CN" altLang="en-US" sz="20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4" name="AutoShape 4"/>
          <p:cNvSpPr/>
          <p:nvPr/>
        </p:nvSpPr>
        <p:spPr>
          <a:xfrm>
            <a:off x="1879600" y="-90487"/>
            <a:ext cx="936625" cy="865187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75" name="文本框 4"/>
          <p:cNvSpPr txBox="1"/>
          <p:nvPr/>
        </p:nvSpPr>
        <p:spPr>
          <a:xfrm>
            <a:off x="2994025" y="111125"/>
            <a:ext cx="36544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PID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调节器的运算规律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5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613" y="2344738"/>
            <a:ext cx="6335712" cy="3781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6" name="文本框 1"/>
          <p:cNvSpPr txBox="1"/>
          <p:nvPr/>
        </p:nvSpPr>
        <p:spPr>
          <a:xfrm>
            <a:off x="909638" y="865188"/>
            <a:ext cx="7578725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调节是基础，增加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调节改善被控量输出 的稳态性能，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一次超调有所增大。增加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调节，可减小超调量，改善系统的动态性能。合理设置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PID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参数，使响应曲线最佳。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文本框 4"/>
          <p:cNvSpPr txBox="1"/>
          <p:nvPr/>
        </p:nvSpPr>
        <p:spPr>
          <a:xfrm>
            <a:off x="2994025" y="111125"/>
            <a:ext cx="36544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PID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调节器的运算规律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890" name="Text Box 4"/>
          <p:cNvSpPr txBox="1"/>
          <p:nvPr/>
        </p:nvSpPr>
        <p:spPr>
          <a:xfrm>
            <a:off x="2195513" y="6021388"/>
            <a:ext cx="5400675" cy="3984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图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基型控制器方框图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7891" name="Group 5"/>
          <p:cNvGrpSpPr/>
          <p:nvPr/>
        </p:nvGrpSpPr>
        <p:grpSpPr>
          <a:xfrm>
            <a:off x="0" y="692150"/>
            <a:ext cx="9144000" cy="5329238"/>
            <a:chOff x="0" y="0"/>
            <a:chExt cx="5760" cy="3357"/>
          </a:xfrm>
        </p:grpSpPr>
        <p:sp>
          <p:nvSpPr>
            <p:cNvPr id="37892" name="Rectangle 6"/>
            <p:cNvSpPr/>
            <p:nvPr/>
          </p:nvSpPr>
          <p:spPr>
            <a:xfrm>
              <a:off x="0" y="0"/>
              <a:ext cx="2821" cy="166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3" name="Line 7"/>
            <p:cNvSpPr/>
            <p:nvPr/>
          </p:nvSpPr>
          <p:spPr>
            <a:xfrm>
              <a:off x="203" y="2020"/>
              <a:ext cx="1443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894" name="Rectangle 8"/>
            <p:cNvSpPr/>
            <p:nvPr/>
          </p:nvSpPr>
          <p:spPr>
            <a:xfrm>
              <a:off x="472" y="833"/>
              <a:ext cx="721" cy="443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测量信号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指示线路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5" name="Rectangle 9"/>
            <p:cNvSpPr/>
            <p:nvPr/>
          </p:nvSpPr>
          <p:spPr>
            <a:xfrm>
              <a:off x="1292" y="833"/>
              <a:ext cx="722" cy="443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测量信号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指示线路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6" name="Rectangle 10"/>
            <p:cNvSpPr/>
            <p:nvPr/>
          </p:nvSpPr>
          <p:spPr>
            <a:xfrm>
              <a:off x="1342" y="1798"/>
              <a:ext cx="722" cy="443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输入电路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7" name="Rectangle 11"/>
            <p:cNvSpPr/>
            <p:nvPr/>
          </p:nvSpPr>
          <p:spPr>
            <a:xfrm>
              <a:off x="2336" y="1798"/>
              <a:ext cx="721" cy="443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PD电路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8" name="Rectangle 12"/>
            <p:cNvSpPr/>
            <p:nvPr/>
          </p:nvSpPr>
          <p:spPr>
            <a:xfrm>
              <a:off x="3328" y="1798"/>
              <a:ext cx="722" cy="443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PI电路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9" name="Rectangle 13"/>
            <p:cNvSpPr/>
            <p:nvPr/>
          </p:nvSpPr>
          <p:spPr>
            <a:xfrm>
              <a:off x="4320" y="1798"/>
              <a:ext cx="722" cy="443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输出电路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0" name="Rectangle 14"/>
            <p:cNvSpPr/>
            <p:nvPr/>
          </p:nvSpPr>
          <p:spPr>
            <a:xfrm>
              <a:off x="3326" y="1089"/>
              <a:ext cx="722" cy="444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硬手操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电路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1" name="Rectangle 15"/>
            <p:cNvSpPr/>
            <p:nvPr/>
          </p:nvSpPr>
          <p:spPr>
            <a:xfrm>
              <a:off x="3326" y="2507"/>
              <a:ext cx="722" cy="443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软手操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电路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2" name="Rectangle 16"/>
            <p:cNvSpPr/>
            <p:nvPr/>
          </p:nvSpPr>
          <p:spPr>
            <a:xfrm>
              <a:off x="765" y="2785"/>
              <a:ext cx="560" cy="443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250</a:t>
              </a:r>
              <a:r>
                <a:rPr lang="el-GR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Ω</a:t>
              </a:r>
              <a:endParaRPr lang="el-GR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903" name="Rectangle 17"/>
            <p:cNvSpPr/>
            <p:nvPr/>
          </p:nvSpPr>
          <p:spPr>
            <a:xfrm>
              <a:off x="1014" y="216"/>
              <a:ext cx="406" cy="4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测量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指示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4" name="Rectangle 18"/>
            <p:cNvSpPr/>
            <p:nvPr/>
          </p:nvSpPr>
          <p:spPr>
            <a:xfrm>
              <a:off x="1890" y="216"/>
              <a:ext cx="406" cy="4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给定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指示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Rectangle 19"/>
            <p:cNvSpPr/>
            <p:nvPr/>
          </p:nvSpPr>
          <p:spPr>
            <a:xfrm>
              <a:off x="2109" y="894"/>
              <a:ext cx="632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指示单元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6" name="Rectangle 20"/>
            <p:cNvSpPr/>
            <p:nvPr/>
          </p:nvSpPr>
          <p:spPr>
            <a:xfrm>
              <a:off x="3870" y="622"/>
              <a:ext cx="631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控制单元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7" name="Rectangle 21"/>
            <p:cNvSpPr/>
            <p:nvPr/>
          </p:nvSpPr>
          <p:spPr>
            <a:xfrm>
              <a:off x="2040" y="2997"/>
              <a:ext cx="632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1～5V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8" name="Rectangle 22"/>
            <p:cNvSpPr/>
            <p:nvPr/>
          </p:nvSpPr>
          <p:spPr>
            <a:xfrm>
              <a:off x="83" y="2998"/>
              <a:ext cx="631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4～20mA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9" name="Rectangle 23"/>
            <p:cNvSpPr/>
            <p:nvPr/>
          </p:nvSpPr>
          <p:spPr>
            <a:xfrm>
              <a:off x="136" y="2008"/>
              <a:ext cx="631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1～5V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0" name="Rectangle 24"/>
            <p:cNvSpPr/>
            <p:nvPr/>
          </p:nvSpPr>
          <p:spPr>
            <a:xfrm>
              <a:off x="1748" y="3084"/>
              <a:ext cx="225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1" name="Rectangle 25"/>
            <p:cNvSpPr/>
            <p:nvPr/>
          </p:nvSpPr>
          <p:spPr>
            <a:xfrm>
              <a:off x="1475" y="3083"/>
              <a:ext cx="226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2" name="Line 26"/>
            <p:cNvSpPr/>
            <p:nvPr/>
          </p:nvSpPr>
          <p:spPr>
            <a:xfrm flipV="1">
              <a:off x="835" y="1267"/>
              <a:ext cx="0" cy="753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13" name="Line 27"/>
            <p:cNvSpPr/>
            <p:nvPr/>
          </p:nvSpPr>
          <p:spPr>
            <a:xfrm>
              <a:off x="2062" y="2020"/>
              <a:ext cx="272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14" name="Line 28"/>
            <p:cNvSpPr/>
            <p:nvPr/>
          </p:nvSpPr>
          <p:spPr>
            <a:xfrm>
              <a:off x="3056" y="2020"/>
              <a:ext cx="270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15" name="Line 29"/>
            <p:cNvSpPr/>
            <p:nvPr/>
          </p:nvSpPr>
          <p:spPr>
            <a:xfrm>
              <a:off x="4052" y="2020"/>
              <a:ext cx="270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16" name="Line 30"/>
            <p:cNvSpPr/>
            <p:nvPr/>
          </p:nvSpPr>
          <p:spPr>
            <a:xfrm>
              <a:off x="5043" y="2020"/>
              <a:ext cx="578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17" name="Line 31"/>
            <p:cNvSpPr/>
            <p:nvPr/>
          </p:nvSpPr>
          <p:spPr>
            <a:xfrm>
              <a:off x="3688" y="1533"/>
              <a:ext cx="0" cy="26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18" name="Line 32"/>
            <p:cNvSpPr/>
            <p:nvPr/>
          </p:nvSpPr>
          <p:spPr>
            <a:xfrm flipV="1">
              <a:off x="3688" y="2241"/>
              <a:ext cx="0" cy="266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19" name="Line 33"/>
            <p:cNvSpPr/>
            <p:nvPr/>
          </p:nvSpPr>
          <p:spPr>
            <a:xfrm>
              <a:off x="1326" y="3018"/>
              <a:ext cx="202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0" name="Oval 34"/>
            <p:cNvSpPr/>
            <p:nvPr/>
          </p:nvSpPr>
          <p:spPr>
            <a:xfrm>
              <a:off x="1531" y="2980"/>
              <a:ext cx="68" cy="67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21" name="Oval 35"/>
            <p:cNvSpPr/>
            <p:nvPr/>
          </p:nvSpPr>
          <p:spPr>
            <a:xfrm>
              <a:off x="1802" y="2985"/>
              <a:ext cx="68" cy="67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22" name="Oval 36"/>
            <p:cNvSpPr/>
            <p:nvPr/>
          </p:nvSpPr>
          <p:spPr>
            <a:xfrm>
              <a:off x="1676" y="2739"/>
              <a:ext cx="68" cy="67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23" name="Line 37"/>
            <p:cNvSpPr/>
            <p:nvPr/>
          </p:nvSpPr>
          <p:spPr>
            <a:xfrm flipV="1">
              <a:off x="1870" y="3016"/>
              <a:ext cx="464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4" name="Line 38"/>
            <p:cNvSpPr/>
            <p:nvPr/>
          </p:nvSpPr>
          <p:spPr>
            <a:xfrm>
              <a:off x="1677" y="2785"/>
              <a:ext cx="135" cy="18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5" name="Line 39"/>
            <p:cNvSpPr/>
            <p:nvPr/>
          </p:nvSpPr>
          <p:spPr>
            <a:xfrm flipV="1">
              <a:off x="1711" y="2241"/>
              <a:ext cx="0" cy="487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26" name="Line 40"/>
            <p:cNvSpPr/>
            <p:nvPr/>
          </p:nvSpPr>
          <p:spPr>
            <a:xfrm flipH="1">
              <a:off x="1091" y="2507"/>
              <a:ext cx="608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7" name="Line 41"/>
            <p:cNvSpPr/>
            <p:nvPr/>
          </p:nvSpPr>
          <p:spPr>
            <a:xfrm flipV="1">
              <a:off x="1091" y="1536"/>
              <a:ext cx="0" cy="973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8" name="Line 42"/>
            <p:cNvSpPr/>
            <p:nvPr/>
          </p:nvSpPr>
          <p:spPr>
            <a:xfrm flipH="1" flipV="1">
              <a:off x="1101" y="1533"/>
              <a:ext cx="541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9" name="Line 43"/>
            <p:cNvSpPr/>
            <p:nvPr/>
          </p:nvSpPr>
          <p:spPr>
            <a:xfrm flipV="1">
              <a:off x="1642" y="1289"/>
              <a:ext cx="0" cy="243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7930" name="Line 44"/>
            <p:cNvSpPr/>
            <p:nvPr/>
          </p:nvSpPr>
          <p:spPr>
            <a:xfrm>
              <a:off x="835" y="658"/>
              <a:ext cx="0" cy="17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1" name="Line 45"/>
            <p:cNvSpPr/>
            <p:nvPr/>
          </p:nvSpPr>
          <p:spPr>
            <a:xfrm>
              <a:off x="1665" y="658"/>
              <a:ext cx="0" cy="17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7932" name="Group 46"/>
            <p:cNvGrpSpPr/>
            <p:nvPr/>
          </p:nvGrpSpPr>
          <p:grpSpPr>
            <a:xfrm>
              <a:off x="649" y="281"/>
              <a:ext cx="361" cy="354"/>
              <a:chOff x="0" y="0"/>
              <a:chExt cx="363" cy="363"/>
            </a:xfrm>
          </p:grpSpPr>
          <p:sp>
            <p:nvSpPr>
              <p:cNvPr id="37933" name="Oval 47"/>
              <p:cNvSpPr/>
              <p:nvPr/>
            </p:nvSpPr>
            <p:spPr>
              <a:xfrm>
                <a:off x="0" y="0"/>
                <a:ext cx="363" cy="363"/>
              </a:xfrm>
              <a:prstGeom prst="ellipse">
                <a:avLst/>
              </a:pr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34" name="Line 48"/>
              <p:cNvSpPr/>
              <p:nvPr/>
            </p:nvSpPr>
            <p:spPr>
              <a:xfrm flipV="1">
                <a:off x="45" y="45"/>
                <a:ext cx="272" cy="272"/>
              </a:xfrm>
              <a:prstGeom prst="line">
                <a:avLst/>
              </a:prstGeom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37935" name="Group 49"/>
            <p:cNvGrpSpPr/>
            <p:nvPr/>
          </p:nvGrpSpPr>
          <p:grpSpPr>
            <a:xfrm>
              <a:off x="1473" y="292"/>
              <a:ext cx="362" cy="354"/>
              <a:chOff x="0" y="0"/>
              <a:chExt cx="363" cy="363"/>
            </a:xfrm>
          </p:grpSpPr>
          <p:sp>
            <p:nvSpPr>
              <p:cNvPr id="37936" name="Oval 50"/>
              <p:cNvSpPr/>
              <p:nvPr/>
            </p:nvSpPr>
            <p:spPr>
              <a:xfrm>
                <a:off x="0" y="0"/>
                <a:ext cx="363" cy="363"/>
              </a:xfrm>
              <a:prstGeom prst="ellipse">
                <a:avLst/>
              </a:pr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37" name="Line 51"/>
              <p:cNvSpPr/>
              <p:nvPr/>
            </p:nvSpPr>
            <p:spPr>
              <a:xfrm flipV="1">
                <a:off x="45" y="45"/>
                <a:ext cx="272" cy="272"/>
              </a:xfrm>
              <a:prstGeom prst="line">
                <a:avLst/>
              </a:prstGeom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7938" name="Line 52"/>
            <p:cNvSpPr/>
            <p:nvPr/>
          </p:nvSpPr>
          <p:spPr>
            <a:xfrm>
              <a:off x="174" y="3017"/>
              <a:ext cx="586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37939" name="Group 53"/>
            <p:cNvGrpSpPr/>
            <p:nvPr/>
          </p:nvGrpSpPr>
          <p:grpSpPr>
            <a:xfrm>
              <a:off x="157" y="1784"/>
              <a:ext cx="452" cy="272"/>
              <a:chOff x="0" y="0"/>
              <a:chExt cx="454" cy="278"/>
            </a:xfrm>
          </p:grpSpPr>
          <p:sp>
            <p:nvSpPr>
              <p:cNvPr id="37940" name="Text Box 54"/>
              <p:cNvSpPr txBox="1"/>
              <p:nvPr/>
            </p:nvSpPr>
            <p:spPr>
              <a:xfrm>
                <a:off x="0" y="0"/>
                <a:ext cx="227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41" name="Text Box 55"/>
              <p:cNvSpPr txBox="1"/>
              <p:nvPr/>
            </p:nvSpPr>
            <p:spPr>
              <a:xfrm>
                <a:off x="136" y="22"/>
                <a:ext cx="318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7942" name="Group 56"/>
            <p:cNvGrpSpPr/>
            <p:nvPr/>
          </p:nvGrpSpPr>
          <p:grpSpPr>
            <a:xfrm>
              <a:off x="1994" y="1776"/>
              <a:ext cx="452" cy="271"/>
              <a:chOff x="0" y="0"/>
              <a:chExt cx="454" cy="278"/>
            </a:xfrm>
          </p:grpSpPr>
          <p:sp>
            <p:nvSpPr>
              <p:cNvPr id="37943" name="Text Box 57"/>
              <p:cNvSpPr txBox="1"/>
              <p:nvPr/>
            </p:nvSpPr>
            <p:spPr>
              <a:xfrm>
                <a:off x="0" y="0"/>
                <a:ext cx="227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44" name="Text Box 58"/>
              <p:cNvSpPr txBox="1"/>
              <p:nvPr/>
            </p:nvSpPr>
            <p:spPr>
              <a:xfrm>
                <a:off x="136" y="22"/>
                <a:ext cx="318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7945" name="Group 59"/>
            <p:cNvGrpSpPr/>
            <p:nvPr/>
          </p:nvGrpSpPr>
          <p:grpSpPr>
            <a:xfrm>
              <a:off x="2999" y="1776"/>
              <a:ext cx="452" cy="271"/>
              <a:chOff x="0" y="0"/>
              <a:chExt cx="454" cy="278"/>
            </a:xfrm>
          </p:grpSpPr>
          <p:sp>
            <p:nvSpPr>
              <p:cNvPr id="37946" name="Text Box 60"/>
              <p:cNvSpPr txBox="1"/>
              <p:nvPr/>
            </p:nvSpPr>
            <p:spPr>
              <a:xfrm>
                <a:off x="0" y="0"/>
                <a:ext cx="227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47" name="Text Box 61"/>
              <p:cNvSpPr txBox="1"/>
              <p:nvPr/>
            </p:nvSpPr>
            <p:spPr>
              <a:xfrm>
                <a:off x="136" y="22"/>
                <a:ext cx="318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7948" name="Group 62"/>
            <p:cNvGrpSpPr/>
            <p:nvPr/>
          </p:nvGrpSpPr>
          <p:grpSpPr>
            <a:xfrm>
              <a:off x="3990" y="1776"/>
              <a:ext cx="451" cy="271"/>
              <a:chOff x="0" y="0"/>
              <a:chExt cx="454" cy="278"/>
            </a:xfrm>
          </p:grpSpPr>
          <p:sp>
            <p:nvSpPr>
              <p:cNvPr id="37949" name="Text Box 63"/>
              <p:cNvSpPr txBox="1"/>
              <p:nvPr/>
            </p:nvSpPr>
            <p:spPr>
              <a:xfrm>
                <a:off x="0" y="0"/>
                <a:ext cx="227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50" name="Text Box 64"/>
              <p:cNvSpPr txBox="1"/>
              <p:nvPr/>
            </p:nvSpPr>
            <p:spPr>
              <a:xfrm>
                <a:off x="136" y="22"/>
                <a:ext cx="318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7951" name="Group 65"/>
            <p:cNvGrpSpPr/>
            <p:nvPr/>
          </p:nvGrpSpPr>
          <p:grpSpPr>
            <a:xfrm>
              <a:off x="157" y="2728"/>
              <a:ext cx="375" cy="273"/>
              <a:chOff x="0" y="0"/>
              <a:chExt cx="377" cy="279"/>
            </a:xfrm>
          </p:grpSpPr>
          <p:sp>
            <p:nvSpPr>
              <p:cNvPr id="37952" name="Text Box 66"/>
              <p:cNvSpPr txBox="1"/>
              <p:nvPr/>
            </p:nvSpPr>
            <p:spPr>
              <a:xfrm>
                <a:off x="0" y="0"/>
                <a:ext cx="227" cy="2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53" name="Text Box 67"/>
              <p:cNvSpPr txBox="1"/>
              <p:nvPr/>
            </p:nvSpPr>
            <p:spPr>
              <a:xfrm>
                <a:off x="59" y="24"/>
                <a:ext cx="318" cy="2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s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7954" name="Line 68"/>
            <p:cNvSpPr/>
            <p:nvPr/>
          </p:nvSpPr>
          <p:spPr>
            <a:xfrm flipV="1">
              <a:off x="5303" y="1267"/>
              <a:ext cx="0" cy="753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37955" name="Group 69"/>
            <p:cNvGrpSpPr/>
            <p:nvPr/>
          </p:nvGrpSpPr>
          <p:grpSpPr>
            <a:xfrm>
              <a:off x="5108" y="902"/>
              <a:ext cx="362" cy="354"/>
              <a:chOff x="0" y="0"/>
              <a:chExt cx="363" cy="363"/>
            </a:xfrm>
          </p:grpSpPr>
          <p:sp>
            <p:nvSpPr>
              <p:cNvPr id="37956" name="Oval 70"/>
              <p:cNvSpPr/>
              <p:nvPr/>
            </p:nvSpPr>
            <p:spPr>
              <a:xfrm>
                <a:off x="0" y="0"/>
                <a:ext cx="363" cy="363"/>
              </a:xfrm>
              <a:prstGeom prst="ellipse">
                <a:avLst/>
              </a:pr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57" name="Line 71"/>
              <p:cNvSpPr/>
              <p:nvPr/>
            </p:nvSpPr>
            <p:spPr>
              <a:xfrm flipV="1">
                <a:off x="45" y="45"/>
                <a:ext cx="272" cy="272"/>
              </a:xfrm>
              <a:prstGeom prst="line">
                <a:avLst/>
              </a:prstGeom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7958" name="Rectangle 72"/>
            <p:cNvSpPr/>
            <p:nvPr/>
          </p:nvSpPr>
          <p:spPr>
            <a:xfrm>
              <a:off x="4987" y="603"/>
              <a:ext cx="631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输出指示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7959" name="Group 73"/>
            <p:cNvGrpSpPr/>
            <p:nvPr/>
          </p:nvGrpSpPr>
          <p:grpSpPr>
            <a:xfrm>
              <a:off x="2189" y="2762"/>
              <a:ext cx="440" cy="271"/>
              <a:chOff x="0" y="0"/>
              <a:chExt cx="442" cy="278"/>
            </a:xfrm>
          </p:grpSpPr>
          <p:sp>
            <p:nvSpPr>
              <p:cNvPr id="37960" name="Text Box 74"/>
              <p:cNvSpPr txBox="1"/>
              <p:nvPr/>
            </p:nvSpPr>
            <p:spPr>
              <a:xfrm>
                <a:off x="0" y="0"/>
                <a:ext cx="227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61" name="Text Box 75"/>
              <p:cNvSpPr txBox="1"/>
              <p:nvPr/>
            </p:nvSpPr>
            <p:spPr>
              <a:xfrm>
                <a:off x="124" y="22"/>
                <a:ext cx="318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s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7962" name="Oval 76"/>
            <p:cNvSpPr/>
            <p:nvPr/>
          </p:nvSpPr>
          <p:spPr>
            <a:xfrm>
              <a:off x="811" y="1994"/>
              <a:ext cx="45" cy="44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63" name="Oval 77"/>
            <p:cNvSpPr/>
            <p:nvPr/>
          </p:nvSpPr>
          <p:spPr>
            <a:xfrm>
              <a:off x="1690" y="2479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64" name="Oval 78"/>
            <p:cNvSpPr/>
            <p:nvPr/>
          </p:nvSpPr>
          <p:spPr>
            <a:xfrm>
              <a:off x="5275" y="1993"/>
              <a:ext cx="45" cy="44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65" name="Rectangle 79"/>
            <p:cNvSpPr/>
            <p:nvPr/>
          </p:nvSpPr>
          <p:spPr>
            <a:xfrm>
              <a:off x="5129" y="2012"/>
              <a:ext cx="631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4～20mA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7966" name="Group 80"/>
            <p:cNvGrpSpPr/>
            <p:nvPr/>
          </p:nvGrpSpPr>
          <p:grpSpPr>
            <a:xfrm>
              <a:off x="5377" y="1743"/>
              <a:ext cx="376" cy="273"/>
              <a:chOff x="0" y="0"/>
              <a:chExt cx="377" cy="279"/>
            </a:xfrm>
          </p:grpSpPr>
          <p:sp>
            <p:nvSpPr>
              <p:cNvPr id="37967" name="Text Box 81"/>
              <p:cNvSpPr txBox="1"/>
              <p:nvPr/>
            </p:nvSpPr>
            <p:spPr>
              <a:xfrm>
                <a:off x="0" y="0"/>
                <a:ext cx="227" cy="2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68" name="Text Box 82"/>
              <p:cNvSpPr txBox="1"/>
              <p:nvPr/>
            </p:nvSpPr>
            <p:spPr>
              <a:xfrm>
                <a:off x="59" y="24"/>
                <a:ext cx="318" cy="2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7969" name="Rectangle 83"/>
            <p:cNvSpPr/>
            <p:nvPr/>
          </p:nvSpPr>
          <p:spPr>
            <a:xfrm>
              <a:off x="29" y="0"/>
              <a:ext cx="5731" cy="335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70" name="Rectangle 84"/>
            <p:cNvSpPr/>
            <p:nvPr/>
          </p:nvSpPr>
          <p:spPr>
            <a:xfrm>
              <a:off x="2842" y="109"/>
              <a:ext cx="169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i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i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、电路组成</a:t>
              </a:r>
              <a:endParaRPr lang="zh-CN" altLang="en-US" i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7971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913" name="组合 1"/>
          <p:cNvGrpSpPr/>
          <p:nvPr/>
        </p:nvGrpSpPr>
        <p:grpSpPr>
          <a:xfrm>
            <a:off x="381000" y="908050"/>
            <a:ext cx="8566150" cy="2820988"/>
            <a:chOff x="366" y="3873"/>
            <a:chExt cx="13489" cy="4010"/>
          </a:xfrm>
        </p:grpSpPr>
        <p:sp>
          <p:nvSpPr>
            <p:cNvPr id="38914" name="Line 7"/>
            <p:cNvSpPr/>
            <p:nvPr/>
          </p:nvSpPr>
          <p:spPr>
            <a:xfrm>
              <a:off x="651" y="5416"/>
              <a:ext cx="3429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15" name="Rectangle 10"/>
            <p:cNvSpPr/>
            <p:nvPr/>
          </p:nvSpPr>
          <p:spPr>
            <a:xfrm>
              <a:off x="3358" y="4990"/>
              <a:ext cx="1716" cy="851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输入电路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6" name="Rectangle 11"/>
            <p:cNvSpPr/>
            <p:nvPr/>
          </p:nvSpPr>
          <p:spPr>
            <a:xfrm>
              <a:off x="5719" y="4990"/>
              <a:ext cx="1713" cy="851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PD电路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7" name="Rectangle 12"/>
            <p:cNvSpPr/>
            <p:nvPr/>
          </p:nvSpPr>
          <p:spPr>
            <a:xfrm>
              <a:off x="8076" y="4990"/>
              <a:ext cx="1716" cy="851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PI电路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8" name="Rectangle 13"/>
            <p:cNvSpPr/>
            <p:nvPr/>
          </p:nvSpPr>
          <p:spPr>
            <a:xfrm>
              <a:off x="10434" y="4990"/>
              <a:ext cx="1716" cy="851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输出电路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9" name="Rectangle 16"/>
            <p:cNvSpPr/>
            <p:nvPr/>
          </p:nvSpPr>
          <p:spPr>
            <a:xfrm>
              <a:off x="1987" y="6885"/>
              <a:ext cx="1331" cy="851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250</a:t>
              </a:r>
              <a:r>
                <a:rPr lang="el-GR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Ω</a:t>
              </a:r>
              <a:endParaRPr lang="el-GR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920" name="Rectangle 21"/>
            <p:cNvSpPr/>
            <p:nvPr/>
          </p:nvSpPr>
          <p:spPr>
            <a:xfrm>
              <a:off x="5016" y="7292"/>
              <a:ext cx="1502" cy="5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1～5V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1" name="Rectangle 22"/>
            <p:cNvSpPr/>
            <p:nvPr/>
          </p:nvSpPr>
          <p:spPr>
            <a:xfrm>
              <a:off x="366" y="7294"/>
              <a:ext cx="1499" cy="5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4～20mA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Rectangle 23"/>
            <p:cNvSpPr/>
            <p:nvPr/>
          </p:nvSpPr>
          <p:spPr>
            <a:xfrm>
              <a:off x="492" y="5393"/>
              <a:ext cx="1499" cy="5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1～5V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3" name="Rectangle 24"/>
            <p:cNvSpPr/>
            <p:nvPr/>
          </p:nvSpPr>
          <p:spPr>
            <a:xfrm>
              <a:off x="4322" y="7459"/>
              <a:ext cx="535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4" name="Rectangle 25"/>
            <p:cNvSpPr/>
            <p:nvPr/>
          </p:nvSpPr>
          <p:spPr>
            <a:xfrm>
              <a:off x="3674" y="7457"/>
              <a:ext cx="537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5" name="Line 27"/>
            <p:cNvSpPr/>
            <p:nvPr/>
          </p:nvSpPr>
          <p:spPr>
            <a:xfrm>
              <a:off x="5068" y="5416"/>
              <a:ext cx="646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26" name="Line 28"/>
            <p:cNvSpPr/>
            <p:nvPr/>
          </p:nvSpPr>
          <p:spPr>
            <a:xfrm>
              <a:off x="7430" y="5416"/>
              <a:ext cx="642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27" name="Line 29"/>
            <p:cNvSpPr/>
            <p:nvPr/>
          </p:nvSpPr>
          <p:spPr>
            <a:xfrm>
              <a:off x="9797" y="5416"/>
              <a:ext cx="642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28" name="Line 30"/>
            <p:cNvSpPr/>
            <p:nvPr/>
          </p:nvSpPr>
          <p:spPr>
            <a:xfrm>
              <a:off x="12151" y="5416"/>
              <a:ext cx="1373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29" name="Line 33"/>
            <p:cNvSpPr/>
            <p:nvPr/>
          </p:nvSpPr>
          <p:spPr>
            <a:xfrm>
              <a:off x="3320" y="7332"/>
              <a:ext cx="480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0" name="Oval 34"/>
            <p:cNvSpPr/>
            <p:nvPr/>
          </p:nvSpPr>
          <p:spPr>
            <a:xfrm>
              <a:off x="3807" y="7259"/>
              <a:ext cx="162" cy="129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1" name="Oval 35"/>
            <p:cNvSpPr/>
            <p:nvPr/>
          </p:nvSpPr>
          <p:spPr>
            <a:xfrm>
              <a:off x="4451" y="7269"/>
              <a:ext cx="162" cy="129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2" name="Oval 36"/>
            <p:cNvSpPr/>
            <p:nvPr/>
          </p:nvSpPr>
          <p:spPr>
            <a:xfrm>
              <a:off x="4151" y="6797"/>
              <a:ext cx="162" cy="129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3" name="Line 37"/>
            <p:cNvSpPr/>
            <p:nvPr/>
          </p:nvSpPr>
          <p:spPr>
            <a:xfrm flipV="1">
              <a:off x="4612" y="7328"/>
              <a:ext cx="1102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4" name="Line 38"/>
            <p:cNvSpPr/>
            <p:nvPr/>
          </p:nvSpPr>
          <p:spPr>
            <a:xfrm>
              <a:off x="4154" y="6885"/>
              <a:ext cx="321" cy="361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5" name="Line 39"/>
            <p:cNvSpPr/>
            <p:nvPr/>
          </p:nvSpPr>
          <p:spPr>
            <a:xfrm flipV="1">
              <a:off x="4234" y="5840"/>
              <a:ext cx="0" cy="93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36" name="Line 52"/>
            <p:cNvSpPr/>
            <p:nvPr/>
          </p:nvSpPr>
          <p:spPr>
            <a:xfrm>
              <a:off x="582" y="7330"/>
              <a:ext cx="1392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38937" name="Group 53"/>
            <p:cNvGrpSpPr/>
            <p:nvPr/>
          </p:nvGrpSpPr>
          <p:grpSpPr>
            <a:xfrm>
              <a:off x="542" y="4963"/>
              <a:ext cx="1074" cy="619"/>
              <a:chOff x="0" y="0"/>
              <a:chExt cx="454" cy="330"/>
            </a:xfrm>
          </p:grpSpPr>
          <p:sp>
            <p:nvSpPr>
              <p:cNvPr id="38938" name="Text Box 54"/>
              <p:cNvSpPr txBox="1"/>
              <p:nvPr/>
            </p:nvSpPr>
            <p:spPr>
              <a:xfrm>
                <a:off x="0" y="0"/>
                <a:ext cx="227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939" name="Text Box 55"/>
              <p:cNvSpPr txBox="1"/>
              <p:nvPr/>
            </p:nvSpPr>
            <p:spPr>
              <a:xfrm>
                <a:off x="136" y="30"/>
                <a:ext cx="318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8940" name="Group 56"/>
            <p:cNvGrpSpPr/>
            <p:nvPr/>
          </p:nvGrpSpPr>
          <p:grpSpPr>
            <a:xfrm>
              <a:off x="4907" y="4948"/>
              <a:ext cx="1074" cy="617"/>
              <a:chOff x="0" y="0"/>
              <a:chExt cx="454" cy="330"/>
            </a:xfrm>
          </p:grpSpPr>
          <p:sp>
            <p:nvSpPr>
              <p:cNvPr id="38941" name="Text Box 57"/>
              <p:cNvSpPr txBox="1"/>
              <p:nvPr/>
            </p:nvSpPr>
            <p:spPr>
              <a:xfrm>
                <a:off x="0" y="0"/>
                <a:ext cx="227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942" name="Text Box 58"/>
              <p:cNvSpPr txBox="1"/>
              <p:nvPr/>
            </p:nvSpPr>
            <p:spPr>
              <a:xfrm>
                <a:off x="136" y="29"/>
                <a:ext cx="318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8943" name="Group 59"/>
            <p:cNvGrpSpPr/>
            <p:nvPr/>
          </p:nvGrpSpPr>
          <p:grpSpPr>
            <a:xfrm>
              <a:off x="7295" y="4948"/>
              <a:ext cx="1074" cy="617"/>
              <a:chOff x="0" y="0"/>
              <a:chExt cx="454" cy="330"/>
            </a:xfrm>
          </p:grpSpPr>
          <p:sp>
            <p:nvSpPr>
              <p:cNvPr id="38944" name="Text Box 60"/>
              <p:cNvSpPr txBox="1"/>
              <p:nvPr/>
            </p:nvSpPr>
            <p:spPr>
              <a:xfrm>
                <a:off x="0" y="0"/>
                <a:ext cx="227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945" name="Text Box 61"/>
              <p:cNvSpPr txBox="1"/>
              <p:nvPr/>
            </p:nvSpPr>
            <p:spPr>
              <a:xfrm>
                <a:off x="136" y="29"/>
                <a:ext cx="318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8946" name="Group 62"/>
            <p:cNvGrpSpPr/>
            <p:nvPr/>
          </p:nvGrpSpPr>
          <p:grpSpPr>
            <a:xfrm>
              <a:off x="9649" y="4948"/>
              <a:ext cx="1072" cy="617"/>
              <a:chOff x="0" y="0"/>
              <a:chExt cx="454" cy="330"/>
            </a:xfrm>
          </p:grpSpPr>
          <p:sp>
            <p:nvSpPr>
              <p:cNvPr id="38947" name="Text Box 63"/>
              <p:cNvSpPr txBox="1"/>
              <p:nvPr/>
            </p:nvSpPr>
            <p:spPr>
              <a:xfrm>
                <a:off x="0" y="0"/>
                <a:ext cx="227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948" name="Text Box 64"/>
              <p:cNvSpPr txBox="1"/>
              <p:nvPr/>
            </p:nvSpPr>
            <p:spPr>
              <a:xfrm>
                <a:off x="136" y="29"/>
                <a:ext cx="318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8949" name="Group 65"/>
            <p:cNvGrpSpPr/>
            <p:nvPr/>
          </p:nvGrpSpPr>
          <p:grpSpPr>
            <a:xfrm>
              <a:off x="542" y="6775"/>
              <a:ext cx="891" cy="625"/>
              <a:chOff x="0" y="0"/>
              <a:chExt cx="377" cy="333"/>
            </a:xfrm>
          </p:grpSpPr>
          <p:sp>
            <p:nvSpPr>
              <p:cNvPr id="38950" name="Text Box 66"/>
              <p:cNvSpPr txBox="1"/>
              <p:nvPr/>
            </p:nvSpPr>
            <p:spPr>
              <a:xfrm>
                <a:off x="0" y="0"/>
                <a:ext cx="227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951" name="Text Box 67"/>
              <p:cNvSpPr txBox="1"/>
              <p:nvPr/>
            </p:nvSpPr>
            <p:spPr>
              <a:xfrm>
                <a:off x="59" y="33"/>
                <a:ext cx="318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s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8952" name="Group 73"/>
            <p:cNvGrpSpPr/>
            <p:nvPr/>
          </p:nvGrpSpPr>
          <p:grpSpPr>
            <a:xfrm>
              <a:off x="5370" y="6841"/>
              <a:ext cx="1045" cy="617"/>
              <a:chOff x="0" y="0"/>
              <a:chExt cx="442" cy="330"/>
            </a:xfrm>
          </p:grpSpPr>
          <p:sp>
            <p:nvSpPr>
              <p:cNvPr id="38953" name="Text Box 74"/>
              <p:cNvSpPr txBox="1"/>
              <p:nvPr/>
            </p:nvSpPr>
            <p:spPr>
              <a:xfrm>
                <a:off x="0" y="0"/>
                <a:ext cx="227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954" name="Text Box 75"/>
              <p:cNvSpPr txBox="1"/>
              <p:nvPr/>
            </p:nvSpPr>
            <p:spPr>
              <a:xfrm>
                <a:off x="124" y="29"/>
                <a:ext cx="318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s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8955" name="Oval 76"/>
            <p:cNvSpPr/>
            <p:nvPr/>
          </p:nvSpPr>
          <p:spPr>
            <a:xfrm>
              <a:off x="2096" y="5366"/>
              <a:ext cx="107" cy="84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56" name="Oval 77"/>
            <p:cNvSpPr/>
            <p:nvPr/>
          </p:nvSpPr>
          <p:spPr>
            <a:xfrm>
              <a:off x="4185" y="6297"/>
              <a:ext cx="105" cy="84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57" name="Oval 78"/>
            <p:cNvSpPr/>
            <p:nvPr/>
          </p:nvSpPr>
          <p:spPr>
            <a:xfrm>
              <a:off x="12703" y="5364"/>
              <a:ext cx="107" cy="84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58" name="Rectangle 79"/>
            <p:cNvSpPr/>
            <p:nvPr/>
          </p:nvSpPr>
          <p:spPr>
            <a:xfrm>
              <a:off x="12356" y="5401"/>
              <a:ext cx="1499" cy="5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4～20mA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8959" name="Group 80"/>
            <p:cNvGrpSpPr/>
            <p:nvPr/>
          </p:nvGrpSpPr>
          <p:grpSpPr>
            <a:xfrm>
              <a:off x="12945" y="4884"/>
              <a:ext cx="893" cy="625"/>
              <a:chOff x="0" y="0"/>
              <a:chExt cx="377" cy="333"/>
            </a:xfrm>
          </p:grpSpPr>
          <p:sp>
            <p:nvSpPr>
              <p:cNvPr id="38960" name="Text Box 81"/>
              <p:cNvSpPr txBox="1"/>
              <p:nvPr/>
            </p:nvSpPr>
            <p:spPr>
              <a:xfrm>
                <a:off x="0" y="0"/>
                <a:ext cx="227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961" name="Text Box 82"/>
              <p:cNvSpPr txBox="1"/>
              <p:nvPr/>
            </p:nvSpPr>
            <p:spPr>
              <a:xfrm>
                <a:off x="59" y="33"/>
                <a:ext cx="318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8962" name="Rectangle 84"/>
            <p:cNvSpPr/>
            <p:nvPr/>
          </p:nvSpPr>
          <p:spPr>
            <a:xfrm>
              <a:off x="729" y="3873"/>
              <a:ext cx="6325" cy="6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en-US" altLang="zh-CN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PID</a:t>
              </a:r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自动</a:t>
              </a:r>
              <a:r>
                <a:rPr lang="zh-CN" altLang="en-US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运算电路</a:t>
              </a:r>
              <a:endPara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896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9250" y="4076700"/>
          <a:ext cx="2263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1134745" imgH="229235" progId="Equation.KSEE3">
                  <p:embed/>
                </p:oleObj>
              </mc:Choice>
              <mc:Fallback>
                <p:oleObj name="" r:id="rId1" imgW="1134745" imgH="229235" progId="Equation.KSEE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4076700"/>
                        <a:ext cx="22637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4" name="Object 30"/>
          <p:cNvGraphicFramePr>
            <a:graphicFrameLocks noChangeAspect="1"/>
          </p:cNvGraphicFramePr>
          <p:nvPr/>
        </p:nvGraphicFramePr>
        <p:xfrm>
          <a:off x="1692275" y="4579938"/>
          <a:ext cx="34956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1932305" imgH="444500" progId="Equation.KSEE3">
                  <p:embed/>
                </p:oleObj>
              </mc:Choice>
              <mc:Fallback>
                <p:oleObj name="" r:id="rId3" imgW="1932305" imgH="444500" progId="Equation.KSEE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4579938"/>
                        <a:ext cx="3495675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5" name="Object 7"/>
          <p:cNvGraphicFramePr>
            <a:graphicFrameLocks noChangeAspect="1"/>
          </p:cNvGraphicFramePr>
          <p:nvPr/>
        </p:nvGraphicFramePr>
        <p:xfrm>
          <a:off x="5724525" y="4652963"/>
          <a:ext cx="28289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1568450" imgH="433070" progId="Equation.KSEE3">
                  <p:embed/>
                </p:oleObj>
              </mc:Choice>
              <mc:Fallback>
                <p:oleObj name="" r:id="rId5" imgW="1568450" imgH="433070" progId="Equation.KSEE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4525" y="4652963"/>
                        <a:ext cx="2828925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6" name="对象 48131"/>
          <p:cNvGraphicFramePr>
            <a:graphicFrameLocks noChangeAspect="1"/>
          </p:cNvGraphicFramePr>
          <p:nvPr/>
        </p:nvGraphicFramePr>
        <p:xfrm>
          <a:off x="6877050" y="3355975"/>
          <a:ext cx="12192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7" imgW="586740" imgH="395605" progId="Equations">
                  <p:embed/>
                </p:oleObj>
              </mc:Choice>
              <mc:Fallback>
                <p:oleObj name="" r:id="rId7" imgW="586740" imgH="395605" progId="Equations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7050" y="3355975"/>
                        <a:ext cx="1219200" cy="820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67" name="Rectangle 84"/>
          <p:cNvSpPr/>
          <p:nvPr/>
        </p:nvSpPr>
        <p:spPr>
          <a:xfrm>
            <a:off x="611188" y="5661025"/>
            <a:ext cx="7924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串联结构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将偏差信号进行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en-US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运算后，变为电流信号输出。</a:t>
            </a:r>
            <a:endParaRPr lang="en-US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4356100" y="2420938"/>
            <a:ext cx="19050" cy="225425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5795963" y="2349500"/>
            <a:ext cx="452438" cy="2398713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7308850" y="2276475"/>
            <a:ext cx="90488" cy="1031875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359025" y="2349500"/>
            <a:ext cx="125413" cy="1751013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72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973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937" name="组合 1"/>
          <p:cNvGrpSpPr/>
          <p:nvPr/>
        </p:nvGrpSpPr>
        <p:grpSpPr>
          <a:xfrm>
            <a:off x="323850" y="1033463"/>
            <a:ext cx="8564563" cy="3776662"/>
            <a:chOff x="366" y="2515"/>
            <a:chExt cx="13489" cy="5368"/>
          </a:xfrm>
        </p:grpSpPr>
        <p:sp>
          <p:nvSpPr>
            <p:cNvPr id="39938" name="Line 7"/>
            <p:cNvSpPr/>
            <p:nvPr/>
          </p:nvSpPr>
          <p:spPr>
            <a:xfrm>
              <a:off x="651" y="5416"/>
              <a:ext cx="3429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39" name="Rectangle 10"/>
            <p:cNvSpPr/>
            <p:nvPr/>
          </p:nvSpPr>
          <p:spPr>
            <a:xfrm>
              <a:off x="3358" y="4990"/>
              <a:ext cx="1716" cy="851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输入电路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0" name="Rectangle 11"/>
            <p:cNvSpPr/>
            <p:nvPr/>
          </p:nvSpPr>
          <p:spPr>
            <a:xfrm>
              <a:off x="5719" y="4990"/>
              <a:ext cx="1713" cy="851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PD电路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1" name="Rectangle 12"/>
            <p:cNvSpPr/>
            <p:nvPr/>
          </p:nvSpPr>
          <p:spPr>
            <a:xfrm>
              <a:off x="8076" y="4990"/>
              <a:ext cx="1716" cy="851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PI电路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2" name="Rectangle 13"/>
            <p:cNvSpPr/>
            <p:nvPr/>
          </p:nvSpPr>
          <p:spPr>
            <a:xfrm>
              <a:off x="10434" y="4990"/>
              <a:ext cx="1716" cy="851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输出电路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3" name="Rectangle 16"/>
            <p:cNvSpPr/>
            <p:nvPr/>
          </p:nvSpPr>
          <p:spPr>
            <a:xfrm>
              <a:off x="1987" y="6885"/>
              <a:ext cx="1331" cy="851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250</a:t>
              </a:r>
              <a:r>
                <a:rPr lang="el-GR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Ω</a:t>
              </a:r>
              <a:endParaRPr lang="el-GR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944" name="Rectangle 21"/>
            <p:cNvSpPr/>
            <p:nvPr/>
          </p:nvSpPr>
          <p:spPr>
            <a:xfrm>
              <a:off x="5016" y="7292"/>
              <a:ext cx="1502" cy="5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1～5V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Rectangle 22"/>
            <p:cNvSpPr/>
            <p:nvPr/>
          </p:nvSpPr>
          <p:spPr>
            <a:xfrm>
              <a:off x="366" y="7294"/>
              <a:ext cx="1499" cy="5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4～20mA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6" name="Rectangle 23"/>
            <p:cNvSpPr/>
            <p:nvPr/>
          </p:nvSpPr>
          <p:spPr>
            <a:xfrm>
              <a:off x="492" y="5393"/>
              <a:ext cx="1499" cy="5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1～5V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7" name="Rectangle 24"/>
            <p:cNvSpPr/>
            <p:nvPr/>
          </p:nvSpPr>
          <p:spPr>
            <a:xfrm>
              <a:off x="4322" y="7459"/>
              <a:ext cx="535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8" name="Rectangle 25"/>
            <p:cNvSpPr/>
            <p:nvPr/>
          </p:nvSpPr>
          <p:spPr>
            <a:xfrm>
              <a:off x="3674" y="7457"/>
              <a:ext cx="537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9" name="Line 27"/>
            <p:cNvSpPr/>
            <p:nvPr/>
          </p:nvSpPr>
          <p:spPr>
            <a:xfrm>
              <a:off x="5068" y="5416"/>
              <a:ext cx="646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50" name="Line 28"/>
            <p:cNvSpPr/>
            <p:nvPr/>
          </p:nvSpPr>
          <p:spPr>
            <a:xfrm>
              <a:off x="7430" y="5416"/>
              <a:ext cx="642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51" name="Line 29"/>
            <p:cNvSpPr/>
            <p:nvPr/>
          </p:nvSpPr>
          <p:spPr>
            <a:xfrm>
              <a:off x="9797" y="5416"/>
              <a:ext cx="642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52" name="Line 30"/>
            <p:cNvSpPr/>
            <p:nvPr/>
          </p:nvSpPr>
          <p:spPr>
            <a:xfrm>
              <a:off x="12151" y="5416"/>
              <a:ext cx="1373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53" name="Line 33"/>
            <p:cNvSpPr/>
            <p:nvPr/>
          </p:nvSpPr>
          <p:spPr>
            <a:xfrm>
              <a:off x="3320" y="7332"/>
              <a:ext cx="480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4" name="Oval 34"/>
            <p:cNvSpPr/>
            <p:nvPr/>
          </p:nvSpPr>
          <p:spPr>
            <a:xfrm>
              <a:off x="3807" y="7259"/>
              <a:ext cx="162" cy="129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5" name="Oval 35"/>
            <p:cNvSpPr/>
            <p:nvPr/>
          </p:nvSpPr>
          <p:spPr>
            <a:xfrm>
              <a:off x="4451" y="7269"/>
              <a:ext cx="162" cy="129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6" name="Oval 36"/>
            <p:cNvSpPr/>
            <p:nvPr/>
          </p:nvSpPr>
          <p:spPr>
            <a:xfrm>
              <a:off x="4151" y="6797"/>
              <a:ext cx="162" cy="129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7" name="Line 37"/>
            <p:cNvSpPr/>
            <p:nvPr/>
          </p:nvSpPr>
          <p:spPr>
            <a:xfrm flipV="1">
              <a:off x="4612" y="7328"/>
              <a:ext cx="1102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8" name="Line 38"/>
            <p:cNvSpPr/>
            <p:nvPr/>
          </p:nvSpPr>
          <p:spPr>
            <a:xfrm>
              <a:off x="4154" y="6885"/>
              <a:ext cx="321" cy="361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9" name="Line 39"/>
            <p:cNvSpPr/>
            <p:nvPr/>
          </p:nvSpPr>
          <p:spPr>
            <a:xfrm flipV="1">
              <a:off x="4234" y="5840"/>
              <a:ext cx="0" cy="93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60" name="Line 52"/>
            <p:cNvSpPr/>
            <p:nvPr/>
          </p:nvSpPr>
          <p:spPr>
            <a:xfrm>
              <a:off x="582" y="7330"/>
              <a:ext cx="1392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39961" name="Group 53"/>
            <p:cNvGrpSpPr/>
            <p:nvPr/>
          </p:nvGrpSpPr>
          <p:grpSpPr>
            <a:xfrm>
              <a:off x="542" y="4963"/>
              <a:ext cx="1074" cy="620"/>
              <a:chOff x="0" y="0"/>
              <a:chExt cx="454" cy="330"/>
            </a:xfrm>
          </p:grpSpPr>
          <p:sp>
            <p:nvSpPr>
              <p:cNvPr id="39962" name="Text Box 54"/>
              <p:cNvSpPr txBox="1"/>
              <p:nvPr/>
            </p:nvSpPr>
            <p:spPr>
              <a:xfrm>
                <a:off x="0" y="0"/>
                <a:ext cx="227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9963" name="Text Box 55"/>
              <p:cNvSpPr txBox="1"/>
              <p:nvPr/>
            </p:nvSpPr>
            <p:spPr>
              <a:xfrm>
                <a:off x="136" y="30"/>
                <a:ext cx="318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9964" name="Group 56"/>
            <p:cNvGrpSpPr/>
            <p:nvPr/>
          </p:nvGrpSpPr>
          <p:grpSpPr>
            <a:xfrm>
              <a:off x="4907" y="4948"/>
              <a:ext cx="1074" cy="617"/>
              <a:chOff x="0" y="0"/>
              <a:chExt cx="454" cy="330"/>
            </a:xfrm>
          </p:grpSpPr>
          <p:sp>
            <p:nvSpPr>
              <p:cNvPr id="39965" name="Text Box 57"/>
              <p:cNvSpPr txBox="1"/>
              <p:nvPr/>
            </p:nvSpPr>
            <p:spPr>
              <a:xfrm>
                <a:off x="0" y="0"/>
                <a:ext cx="227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9966" name="Text Box 58"/>
              <p:cNvSpPr txBox="1"/>
              <p:nvPr/>
            </p:nvSpPr>
            <p:spPr>
              <a:xfrm>
                <a:off x="136" y="29"/>
                <a:ext cx="318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9967" name="Group 59"/>
            <p:cNvGrpSpPr/>
            <p:nvPr/>
          </p:nvGrpSpPr>
          <p:grpSpPr>
            <a:xfrm>
              <a:off x="7295" y="4948"/>
              <a:ext cx="1074" cy="617"/>
              <a:chOff x="0" y="0"/>
              <a:chExt cx="454" cy="330"/>
            </a:xfrm>
          </p:grpSpPr>
          <p:sp>
            <p:nvSpPr>
              <p:cNvPr id="39968" name="Text Box 60"/>
              <p:cNvSpPr txBox="1"/>
              <p:nvPr/>
            </p:nvSpPr>
            <p:spPr>
              <a:xfrm>
                <a:off x="0" y="0"/>
                <a:ext cx="227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9969" name="Text Box 61"/>
              <p:cNvSpPr txBox="1"/>
              <p:nvPr/>
            </p:nvSpPr>
            <p:spPr>
              <a:xfrm>
                <a:off x="136" y="29"/>
                <a:ext cx="318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9970" name="Group 62"/>
            <p:cNvGrpSpPr/>
            <p:nvPr/>
          </p:nvGrpSpPr>
          <p:grpSpPr>
            <a:xfrm>
              <a:off x="9649" y="4948"/>
              <a:ext cx="1072" cy="617"/>
              <a:chOff x="0" y="0"/>
              <a:chExt cx="454" cy="330"/>
            </a:xfrm>
          </p:grpSpPr>
          <p:sp>
            <p:nvSpPr>
              <p:cNvPr id="39971" name="Text Box 63"/>
              <p:cNvSpPr txBox="1"/>
              <p:nvPr/>
            </p:nvSpPr>
            <p:spPr>
              <a:xfrm>
                <a:off x="0" y="0"/>
                <a:ext cx="227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9972" name="Text Box 64"/>
              <p:cNvSpPr txBox="1"/>
              <p:nvPr/>
            </p:nvSpPr>
            <p:spPr>
              <a:xfrm>
                <a:off x="136" y="29"/>
                <a:ext cx="318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9973" name="Group 65"/>
            <p:cNvGrpSpPr/>
            <p:nvPr/>
          </p:nvGrpSpPr>
          <p:grpSpPr>
            <a:xfrm>
              <a:off x="542" y="6775"/>
              <a:ext cx="891" cy="626"/>
              <a:chOff x="0" y="0"/>
              <a:chExt cx="377" cy="333"/>
            </a:xfrm>
          </p:grpSpPr>
          <p:sp>
            <p:nvSpPr>
              <p:cNvPr id="39974" name="Text Box 66"/>
              <p:cNvSpPr txBox="1"/>
              <p:nvPr/>
            </p:nvSpPr>
            <p:spPr>
              <a:xfrm>
                <a:off x="0" y="0"/>
                <a:ext cx="227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9975" name="Text Box 67"/>
              <p:cNvSpPr txBox="1"/>
              <p:nvPr/>
            </p:nvSpPr>
            <p:spPr>
              <a:xfrm>
                <a:off x="59" y="33"/>
                <a:ext cx="318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s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9976" name="Group 73"/>
            <p:cNvGrpSpPr/>
            <p:nvPr/>
          </p:nvGrpSpPr>
          <p:grpSpPr>
            <a:xfrm>
              <a:off x="5370" y="6841"/>
              <a:ext cx="1045" cy="617"/>
              <a:chOff x="0" y="0"/>
              <a:chExt cx="442" cy="330"/>
            </a:xfrm>
          </p:grpSpPr>
          <p:sp>
            <p:nvSpPr>
              <p:cNvPr id="39977" name="Text Box 74"/>
              <p:cNvSpPr txBox="1"/>
              <p:nvPr/>
            </p:nvSpPr>
            <p:spPr>
              <a:xfrm>
                <a:off x="0" y="0"/>
                <a:ext cx="227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9978" name="Text Box 75"/>
              <p:cNvSpPr txBox="1"/>
              <p:nvPr/>
            </p:nvSpPr>
            <p:spPr>
              <a:xfrm>
                <a:off x="124" y="29"/>
                <a:ext cx="318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s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9979" name="Oval 76"/>
            <p:cNvSpPr/>
            <p:nvPr/>
          </p:nvSpPr>
          <p:spPr>
            <a:xfrm>
              <a:off x="2096" y="5366"/>
              <a:ext cx="107" cy="84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0" name="Oval 77"/>
            <p:cNvSpPr/>
            <p:nvPr/>
          </p:nvSpPr>
          <p:spPr>
            <a:xfrm>
              <a:off x="4185" y="6297"/>
              <a:ext cx="105" cy="84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1" name="Oval 78"/>
            <p:cNvSpPr/>
            <p:nvPr/>
          </p:nvSpPr>
          <p:spPr>
            <a:xfrm>
              <a:off x="12703" y="5364"/>
              <a:ext cx="107" cy="84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2" name="Rectangle 79"/>
            <p:cNvSpPr/>
            <p:nvPr/>
          </p:nvSpPr>
          <p:spPr>
            <a:xfrm>
              <a:off x="12356" y="5401"/>
              <a:ext cx="1499" cy="5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4～20mA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9983" name="Group 80"/>
            <p:cNvGrpSpPr/>
            <p:nvPr/>
          </p:nvGrpSpPr>
          <p:grpSpPr>
            <a:xfrm>
              <a:off x="12945" y="4884"/>
              <a:ext cx="893" cy="626"/>
              <a:chOff x="0" y="0"/>
              <a:chExt cx="377" cy="333"/>
            </a:xfrm>
          </p:grpSpPr>
          <p:sp>
            <p:nvSpPr>
              <p:cNvPr id="39984" name="Text Box 81"/>
              <p:cNvSpPr txBox="1"/>
              <p:nvPr/>
            </p:nvSpPr>
            <p:spPr>
              <a:xfrm>
                <a:off x="0" y="0"/>
                <a:ext cx="227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9985" name="Text Box 82"/>
              <p:cNvSpPr txBox="1"/>
              <p:nvPr/>
            </p:nvSpPr>
            <p:spPr>
              <a:xfrm>
                <a:off x="59" y="33"/>
                <a:ext cx="318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9986" name="Rectangle 84"/>
            <p:cNvSpPr/>
            <p:nvPr/>
          </p:nvSpPr>
          <p:spPr>
            <a:xfrm>
              <a:off x="582" y="2515"/>
              <a:ext cx="6325" cy="6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手动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运算电路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9987" name="Rectangle 14"/>
          <p:cNvSpPr/>
          <p:nvPr/>
        </p:nvSpPr>
        <p:spPr>
          <a:xfrm>
            <a:off x="5219700" y="1628775"/>
            <a:ext cx="1146175" cy="704850"/>
          </a:xfrm>
          <a:prstGeom prst="rect">
            <a:avLst/>
          </a:prstGeom>
          <a:solidFill>
            <a:schemeClr val="bg1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硬手操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88" name="Rectangle 15"/>
          <p:cNvSpPr/>
          <p:nvPr/>
        </p:nvSpPr>
        <p:spPr>
          <a:xfrm>
            <a:off x="5219700" y="3789363"/>
            <a:ext cx="1146175" cy="703262"/>
          </a:xfrm>
          <a:prstGeom prst="rect">
            <a:avLst/>
          </a:prstGeom>
          <a:solidFill>
            <a:schemeClr val="bg1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软手操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89" name="Line 31"/>
          <p:cNvSpPr/>
          <p:nvPr/>
        </p:nvSpPr>
        <p:spPr>
          <a:xfrm>
            <a:off x="5724525" y="2347913"/>
            <a:ext cx="0" cy="420687"/>
          </a:xfrm>
          <a:prstGeom prst="line">
            <a:avLst/>
          </a:prstGeom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90" name="Line 32"/>
          <p:cNvSpPr/>
          <p:nvPr/>
        </p:nvSpPr>
        <p:spPr>
          <a:xfrm flipV="1">
            <a:off x="5724525" y="3357563"/>
            <a:ext cx="0" cy="422275"/>
          </a:xfrm>
          <a:prstGeom prst="line">
            <a:avLst/>
          </a:prstGeom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91" name="文本框 2"/>
          <p:cNvSpPr txBox="1"/>
          <p:nvPr/>
        </p:nvSpPr>
        <p:spPr>
          <a:xfrm>
            <a:off x="673100" y="5368925"/>
            <a:ext cx="6159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手动方式：自动失灵或仪表测试使用。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992" name="Object 30"/>
          <p:cNvGraphicFramePr>
            <a:graphicFrameLocks noChangeAspect="1"/>
          </p:cNvGraphicFramePr>
          <p:nvPr/>
        </p:nvGraphicFramePr>
        <p:xfrm>
          <a:off x="6351588" y="1785938"/>
          <a:ext cx="27257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1509395" imgH="215900" progId="Equations">
                  <p:embed/>
                </p:oleObj>
              </mc:Choice>
              <mc:Fallback>
                <p:oleObj name="" r:id="rId1" imgW="1509395" imgH="215900" progId="Equations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1588" y="1785938"/>
                        <a:ext cx="272573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93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03988" y="3717925"/>
          <a:ext cx="18192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" imgW="889000" imgH="431800" progId="Equations">
                  <p:embed/>
                </p:oleObj>
              </mc:Choice>
              <mc:Fallback>
                <p:oleObj name="" r:id="rId3" imgW="889000" imgH="431800" progId="Equations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3988" y="3717925"/>
                        <a:ext cx="1819275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932363" y="1292225"/>
            <a:ext cx="3079750" cy="393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9995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996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61" name="组合 1"/>
          <p:cNvGrpSpPr/>
          <p:nvPr/>
        </p:nvGrpSpPr>
        <p:grpSpPr>
          <a:xfrm>
            <a:off x="34925" y="1412875"/>
            <a:ext cx="9144000" cy="5667375"/>
            <a:chOff x="34925" y="1412875"/>
            <a:chExt cx="9144001" cy="5667375"/>
          </a:xfrm>
        </p:grpSpPr>
        <p:sp>
          <p:nvSpPr>
            <p:cNvPr id="40962" name="Rectangle 6"/>
            <p:cNvSpPr/>
            <p:nvPr/>
          </p:nvSpPr>
          <p:spPr>
            <a:xfrm>
              <a:off x="34925" y="1412875"/>
              <a:ext cx="4478338" cy="26431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3" name="Line 7"/>
            <p:cNvSpPr/>
            <p:nvPr/>
          </p:nvSpPr>
          <p:spPr>
            <a:xfrm>
              <a:off x="357188" y="4619625"/>
              <a:ext cx="2290763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64" name="Rectangle 8"/>
            <p:cNvSpPr/>
            <p:nvPr/>
          </p:nvSpPr>
          <p:spPr>
            <a:xfrm>
              <a:off x="784225" y="2735263"/>
              <a:ext cx="1144588" cy="703263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测量信号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指示线路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5" name="Rectangle 9"/>
            <p:cNvSpPr/>
            <p:nvPr/>
          </p:nvSpPr>
          <p:spPr>
            <a:xfrm>
              <a:off x="2085975" y="2735263"/>
              <a:ext cx="1146175" cy="703263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测量信号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指示线路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6" name="Rectangle 10"/>
            <p:cNvSpPr/>
            <p:nvPr/>
          </p:nvSpPr>
          <p:spPr>
            <a:xfrm>
              <a:off x="2165350" y="4267200"/>
              <a:ext cx="1146175" cy="703263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输入电路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7" name="Rectangle 11"/>
            <p:cNvSpPr/>
            <p:nvPr/>
          </p:nvSpPr>
          <p:spPr>
            <a:xfrm>
              <a:off x="3743325" y="4267200"/>
              <a:ext cx="1144588" cy="703263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PD电路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8" name="Rectangle 12"/>
            <p:cNvSpPr/>
            <p:nvPr/>
          </p:nvSpPr>
          <p:spPr>
            <a:xfrm>
              <a:off x="5318125" y="4267200"/>
              <a:ext cx="1146175" cy="703263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PI电路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9" name="Rectangle 13"/>
            <p:cNvSpPr/>
            <p:nvPr/>
          </p:nvSpPr>
          <p:spPr>
            <a:xfrm>
              <a:off x="6892925" y="4267200"/>
              <a:ext cx="1146175" cy="703263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输出电路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0" name="Rectangle 16"/>
            <p:cNvSpPr/>
            <p:nvPr/>
          </p:nvSpPr>
          <p:spPr>
            <a:xfrm>
              <a:off x="1249363" y="5834063"/>
              <a:ext cx="889000" cy="703263"/>
            </a:xfrm>
            <a:prstGeom prst="rect">
              <a:avLst/>
            </a:pr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250</a:t>
              </a:r>
              <a:r>
                <a:rPr lang="el-GR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Ω</a:t>
              </a:r>
              <a:endParaRPr lang="el-GR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971" name="Rectangle 17"/>
            <p:cNvSpPr/>
            <p:nvPr/>
          </p:nvSpPr>
          <p:spPr>
            <a:xfrm>
              <a:off x="1644650" y="1755775"/>
              <a:ext cx="644525" cy="7032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测量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指示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2" name="Rectangle 18"/>
            <p:cNvSpPr/>
            <p:nvPr/>
          </p:nvSpPr>
          <p:spPr>
            <a:xfrm>
              <a:off x="3035300" y="1755775"/>
              <a:ext cx="644525" cy="7032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给定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指示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3" name="Rectangle 19"/>
            <p:cNvSpPr/>
            <p:nvPr/>
          </p:nvSpPr>
          <p:spPr>
            <a:xfrm>
              <a:off x="3382963" y="2832100"/>
              <a:ext cx="1003300" cy="420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指示单元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4" name="Rectangle 21"/>
            <p:cNvSpPr/>
            <p:nvPr/>
          </p:nvSpPr>
          <p:spPr>
            <a:xfrm>
              <a:off x="3273425" y="6170613"/>
              <a:ext cx="1003300" cy="420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1～5V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5" name="Rectangle 22"/>
            <p:cNvSpPr/>
            <p:nvPr/>
          </p:nvSpPr>
          <p:spPr>
            <a:xfrm>
              <a:off x="166688" y="6172200"/>
              <a:ext cx="1001713" cy="420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4～20mA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6" name="Rectangle 23"/>
            <p:cNvSpPr/>
            <p:nvPr/>
          </p:nvSpPr>
          <p:spPr>
            <a:xfrm>
              <a:off x="250825" y="4600575"/>
              <a:ext cx="1001713" cy="4222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1～5V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7" name="Rectangle 24"/>
            <p:cNvSpPr/>
            <p:nvPr/>
          </p:nvSpPr>
          <p:spPr>
            <a:xfrm>
              <a:off x="2809875" y="6308725"/>
              <a:ext cx="357188" cy="3508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8" name="Rectangle 25"/>
            <p:cNvSpPr/>
            <p:nvPr/>
          </p:nvSpPr>
          <p:spPr>
            <a:xfrm>
              <a:off x="2376488" y="6307138"/>
              <a:ext cx="358775" cy="3508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9" name="Line 26"/>
            <p:cNvSpPr/>
            <p:nvPr/>
          </p:nvSpPr>
          <p:spPr>
            <a:xfrm flipV="1">
              <a:off x="1360488" y="3424238"/>
              <a:ext cx="0" cy="119538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80" name="Line 27"/>
            <p:cNvSpPr/>
            <p:nvPr/>
          </p:nvSpPr>
          <p:spPr>
            <a:xfrm>
              <a:off x="3308350" y="4619625"/>
              <a:ext cx="431800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81" name="Line 28"/>
            <p:cNvSpPr/>
            <p:nvPr/>
          </p:nvSpPr>
          <p:spPr>
            <a:xfrm>
              <a:off x="4886325" y="4619625"/>
              <a:ext cx="428625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82" name="Line 29"/>
            <p:cNvSpPr/>
            <p:nvPr/>
          </p:nvSpPr>
          <p:spPr>
            <a:xfrm>
              <a:off x="6467475" y="4619625"/>
              <a:ext cx="428625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83" name="Line 30"/>
            <p:cNvSpPr/>
            <p:nvPr/>
          </p:nvSpPr>
          <p:spPr>
            <a:xfrm>
              <a:off x="8040688" y="4619625"/>
              <a:ext cx="917575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84" name="Line 33"/>
            <p:cNvSpPr/>
            <p:nvPr/>
          </p:nvSpPr>
          <p:spPr>
            <a:xfrm>
              <a:off x="2139950" y="6203950"/>
              <a:ext cx="320675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5" name="Oval 34"/>
            <p:cNvSpPr/>
            <p:nvPr/>
          </p:nvSpPr>
          <p:spPr>
            <a:xfrm>
              <a:off x="2465388" y="6143625"/>
              <a:ext cx="107950" cy="106363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6" name="Oval 35"/>
            <p:cNvSpPr/>
            <p:nvPr/>
          </p:nvSpPr>
          <p:spPr>
            <a:xfrm>
              <a:off x="2895600" y="6151563"/>
              <a:ext cx="107950" cy="106363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7" name="Oval 36"/>
            <p:cNvSpPr/>
            <p:nvPr/>
          </p:nvSpPr>
          <p:spPr>
            <a:xfrm>
              <a:off x="2695575" y="5761038"/>
              <a:ext cx="107950" cy="106363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8" name="Line 37"/>
            <p:cNvSpPr/>
            <p:nvPr/>
          </p:nvSpPr>
          <p:spPr>
            <a:xfrm flipV="1">
              <a:off x="3003550" y="6200775"/>
              <a:ext cx="736600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9" name="Line 38"/>
            <p:cNvSpPr/>
            <p:nvPr/>
          </p:nvSpPr>
          <p:spPr>
            <a:xfrm>
              <a:off x="2697163" y="5834063"/>
              <a:ext cx="214313" cy="29845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90" name="Line 39"/>
            <p:cNvSpPr/>
            <p:nvPr/>
          </p:nvSpPr>
          <p:spPr>
            <a:xfrm flipV="1">
              <a:off x="2751138" y="4970463"/>
              <a:ext cx="0" cy="773113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91" name="Line 40"/>
            <p:cNvSpPr/>
            <p:nvPr/>
          </p:nvSpPr>
          <p:spPr>
            <a:xfrm flipH="1">
              <a:off x="1766888" y="5392738"/>
              <a:ext cx="965200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92" name="Line 41"/>
            <p:cNvSpPr/>
            <p:nvPr/>
          </p:nvSpPr>
          <p:spPr>
            <a:xfrm flipV="1">
              <a:off x="1766888" y="3851275"/>
              <a:ext cx="0" cy="154463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93" name="Line 42"/>
            <p:cNvSpPr/>
            <p:nvPr/>
          </p:nvSpPr>
          <p:spPr>
            <a:xfrm flipH="1" flipV="1">
              <a:off x="1782763" y="3846513"/>
              <a:ext cx="858838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94" name="Line 43"/>
            <p:cNvSpPr/>
            <p:nvPr/>
          </p:nvSpPr>
          <p:spPr>
            <a:xfrm flipV="1">
              <a:off x="2641600" y="3459163"/>
              <a:ext cx="0" cy="385763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95" name="Line 44"/>
            <p:cNvSpPr/>
            <p:nvPr/>
          </p:nvSpPr>
          <p:spPr>
            <a:xfrm>
              <a:off x="1360488" y="2457450"/>
              <a:ext cx="0" cy="28257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96" name="Line 45"/>
            <p:cNvSpPr/>
            <p:nvPr/>
          </p:nvSpPr>
          <p:spPr>
            <a:xfrm>
              <a:off x="2678113" y="2457450"/>
              <a:ext cx="0" cy="28257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0997" name="Group 46"/>
            <p:cNvGrpSpPr/>
            <p:nvPr/>
          </p:nvGrpSpPr>
          <p:grpSpPr>
            <a:xfrm>
              <a:off x="1065213" y="1858963"/>
              <a:ext cx="573088" cy="561975"/>
              <a:chOff x="0" y="0"/>
              <a:chExt cx="363" cy="363"/>
            </a:xfrm>
          </p:grpSpPr>
          <p:sp>
            <p:nvSpPr>
              <p:cNvPr id="40998" name="Oval 47"/>
              <p:cNvSpPr/>
              <p:nvPr/>
            </p:nvSpPr>
            <p:spPr>
              <a:xfrm>
                <a:off x="0" y="0"/>
                <a:ext cx="363" cy="363"/>
              </a:xfrm>
              <a:prstGeom prst="ellipse">
                <a:avLst/>
              </a:pr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99" name="Line 48"/>
              <p:cNvSpPr/>
              <p:nvPr/>
            </p:nvSpPr>
            <p:spPr>
              <a:xfrm flipV="1">
                <a:off x="45" y="45"/>
                <a:ext cx="272" cy="272"/>
              </a:xfrm>
              <a:prstGeom prst="line">
                <a:avLst/>
              </a:prstGeom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41000" name="Group 49"/>
            <p:cNvGrpSpPr/>
            <p:nvPr/>
          </p:nvGrpSpPr>
          <p:grpSpPr>
            <a:xfrm>
              <a:off x="2373313" y="1876425"/>
              <a:ext cx="574675" cy="561975"/>
              <a:chOff x="0" y="0"/>
              <a:chExt cx="363" cy="363"/>
            </a:xfrm>
          </p:grpSpPr>
          <p:sp>
            <p:nvSpPr>
              <p:cNvPr id="41001" name="Oval 50"/>
              <p:cNvSpPr/>
              <p:nvPr/>
            </p:nvSpPr>
            <p:spPr>
              <a:xfrm>
                <a:off x="0" y="0"/>
                <a:ext cx="363" cy="363"/>
              </a:xfrm>
              <a:prstGeom prst="ellipse">
                <a:avLst/>
              </a:pr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02" name="Line 51"/>
              <p:cNvSpPr/>
              <p:nvPr/>
            </p:nvSpPr>
            <p:spPr>
              <a:xfrm flipV="1">
                <a:off x="45" y="45"/>
                <a:ext cx="272" cy="272"/>
              </a:xfrm>
              <a:prstGeom prst="line">
                <a:avLst/>
              </a:prstGeom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41003" name="Line 52"/>
            <p:cNvSpPr/>
            <p:nvPr/>
          </p:nvSpPr>
          <p:spPr>
            <a:xfrm>
              <a:off x="311150" y="6202363"/>
              <a:ext cx="930275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41004" name="Group 53"/>
            <p:cNvGrpSpPr/>
            <p:nvPr/>
          </p:nvGrpSpPr>
          <p:grpSpPr>
            <a:xfrm>
              <a:off x="284163" y="4244975"/>
              <a:ext cx="717550" cy="431800"/>
              <a:chOff x="0" y="0"/>
              <a:chExt cx="454" cy="278"/>
            </a:xfrm>
          </p:grpSpPr>
          <p:sp>
            <p:nvSpPr>
              <p:cNvPr id="41005" name="Text Box 54"/>
              <p:cNvSpPr txBox="1"/>
              <p:nvPr/>
            </p:nvSpPr>
            <p:spPr>
              <a:xfrm>
                <a:off x="0" y="0"/>
                <a:ext cx="227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1006" name="Text Box 55"/>
              <p:cNvSpPr txBox="1"/>
              <p:nvPr/>
            </p:nvSpPr>
            <p:spPr>
              <a:xfrm>
                <a:off x="136" y="22"/>
                <a:ext cx="318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1007" name="Group 56"/>
            <p:cNvGrpSpPr/>
            <p:nvPr/>
          </p:nvGrpSpPr>
          <p:grpSpPr>
            <a:xfrm>
              <a:off x="3200400" y="4232275"/>
              <a:ext cx="717550" cy="430213"/>
              <a:chOff x="0" y="0"/>
              <a:chExt cx="454" cy="278"/>
            </a:xfrm>
          </p:grpSpPr>
          <p:sp>
            <p:nvSpPr>
              <p:cNvPr id="41008" name="Text Box 57"/>
              <p:cNvSpPr txBox="1"/>
              <p:nvPr/>
            </p:nvSpPr>
            <p:spPr>
              <a:xfrm>
                <a:off x="0" y="0"/>
                <a:ext cx="227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1009" name="Text Box 58"/>
              <p:cNvSpPr txBox="1"/>
              <p:nvPr/>
            </p:nvSpPr>
            <p:spPr>
              <a:xfrm>
                <a:off x="136" y="22"/>
                <a:ext cx="318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1010" name="Group 59"/>
            <p:cNvGrpSpPr/>
            <p:nvPr/>
          </p:nvGrpSpPr>
          <p:grpSpPr>
            <a:xfrm>
              <a:off x="4795838" y="4232275"/>
              <a:ext cx="717550" cy="430213"/>
              <a:chOff x="0" y="0"/>
              <a:chExt cx="454" cy="278"/>
            </a:xfrm>
          </p:grpSpPr>
          <p:sp>
            <p:nvSpPr>
              <p:cNvPr id="41011" name="Text Box 60"/>
              <p:cNvSpPr txBox="1"/>
              <p:nvPr/>
            </p:nvSpPr>
            <p:spPr>
              <a:xfrm>
                <a:off x="0" y="0"/>
                <a:ext cx="227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1012" name="Text Box 61"/>
              <p:cNvSpPr txBox="1"/>
              <p:nvPr/>
            </p:nvSpPr>
            <p:spPr>
              <a:xfrm>
                <a:off x="136" y="22"/>
                <a:ext cx="318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1013" name="Group 62"/>
            <p:cNvGrpSpPr/>
            <p:nvPr/>
          </p:nvGrpSpPr>
          <p:grpSpPr>
            <a:xfrm>
              <a:off x="6369050" y="4232275"/>
              <a:ext cx="715963" cy="430213"/>
              <a:chOff x="0" y="0"/>
              <a:chExt cx="454" cy="278"/>
            </a:xfrm>
          </p:grpSpPr>
          <p:sp>
            <p:nvSpPr>
              <p:cNvPr id="41014" name="Text Box 63"/>
              <p:cNvSpPr txBox="1"/>
              <p:nvPr/>
            </p:nvSpPr>
            <p:spPr>
              <a:xfrm>
                <a:off x="0" y="0"/>
                <a:ext cx="227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1015" name="Text Box 64"/>
              <p:cNvSpPr txBox="1"/>
              <p:nvPr/>
            </p:nvSpPr>
            <p:spPr>
              <a:xfrm>
                <a:off x="136" y="22"/>
                <a:ext cx="318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1016" name="Group 65"/>
            <p:cNvGrpSpPr/>
            <p:nvPr/>
          </p:nvGrpSpPr>
          <p:grpSpPr>
            <a:xfrm>
              <a:off x="284163" y="5743575"/>
              <a:ext cx="595313" cy="433388"/>
              <a:chOff x="0" y="0"/>
              <a:chExt cx="377" cy="279"/>
            </a:xfrm>
          </p:grpSpPr>
          <p:sp>
            <p:nvSpPr>
              <p:cNvPr id="41017" name="Text Box 66"/>
              <p:cNvSpPr txBox="1"/>
              <p:nvPr/>
            </p:nvSpPr>
            <p:spPr>
              <a:xfrm>
                <a:off x="0" y="0"/>
                <a:ext cx="227" cy="2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1018" name="Text Box 67"/>
              <p:cNvSpPr txBox="1"/>
              <p:nvPr/>
            </p:nvSpPr>
            <p:spPr>
              <a:xfrm>
                <a:off x="59" y="24"/>
                <a:ext cx="318" cy="2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s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1019" name="Line 68"/>
            <p:cNvSpPr/>
            <p:nvPr/>
          </p:nvSpPr>
          <p:spPr>
            <a:xfrm flipV="1">
              <a:off x="8453438" y="3424238"/>
              <a:ext cx="0" cy="119538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41020" name="Group 69"/>
            <p:cNvGrpSpPr/>
            <p:nvPr/>
          </p:nvGrpSpPr>
          <p:grpSpPr>
            <a:xfrm>
              <a:off x="8143875" y="2844800"/>
              <a:ext cx="574675" cy="561975"/>
              <a:chOff x="0" y="0"/>
              <a:chExt cx="363" cy="363"/>
            </a:xfrm>
          </p:grpSpPr>
          <p:sp>
            <p:nvSpPr>
              <p:cNvPr id="41021" name="Oval 70"/>
              <p:cNvSpPr/>
              <p:nvPr/>
            </p:nvSpPr>
            <p:spPr>
              <a:xfrm>
                <a:off x="0" y="0"/>
                <a:ext cx="363" cy="363"/>
              </a:xfrm>
              <a:prstGeom prst="ellipse">
                <a:avLst/>
              </a:pr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22" name="Line 71"/>
              <p:cNvSpPr/>
              <p:nvPr/>
            </p:nvSpPr>
            <p:spPr>
              <a:xfrm flipV="1">
                <a:off x="45" y="45"/>
                <a:ext cx="272" cy="272"/>
              </a:xfrm>
              <a:prstGeom prst="line">
                <a:avLst/>
              </a:prstGeom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41023" name="Rectangle 72"/>
            <p:cNvSpPr/>
            <p:nvPr/>
          </p:nvSpPr>
          <p:spPr>
            <a:xfrm>
              <a:off x="7951788" y="2370138"/>
              <a:ext cx="1001713" cy="4222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输出指示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1024" name="Group 73"/>
            <p:cNvGrpSpPr/>
            <p:nvPr/>
          </p:nvGrpSpPr>
          <p:grpSpPr>
            <a:xfrm>
              <a:off x="3509963" y="5797550"/>
              <a:ext cx="698500" cy="430213"/>
              <a:chOff x="0" y="0"/>
              <a:chExt cx="442" cy="278"/>
            </a:xfrm>
          </p:grpSpPr>
          <p:sp>
            <p:nvSpPr>
              <p:cNvPr id="41025" name="Text Box 74"/>
              <p:cNvSpPr txBox="1"/>
              <p:nvPr/>
            </p:nvSpPr>
            <p:spPr>
              <a:xfrm>
                <a:off x="0" y="0"/>
                <a:ext cx="227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1026" name="Text Box 75"/>
              <p:cNvSpPr txBox="1"/>
              <p:nvPr/>
            </p:nvSpPr>
            <p:spPr>
              <a:xfrm>
                <a:off x="124" y="22"/>
                <a:ext cx="318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s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1027" name="Oval 76"/>
            <p:cNvSpPr/>
            <p:nvPr/>
          </p:nvSpPr>
          <p:spPr>
            <a:xfrm>
              <a:off x="1322388" y="4578350"/>
              <a:ext cx="71438" cy="6985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8" name="Oval 77"/>
            <p:cNvSpPr/>
            <p:nvPr/>
          </p:nvSpPr>
          <p:spPr>
            <a:xfrm>
              <a:off x="2717800" y="5348288"/>
              <a:ext cx="69850" cy="6985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9" name="Oval 78"/>
            <p:cNvSpPr/>
            <p:nvPr/>
          </p:nvSpPr>
          <p:spPr>
            <a:xfrm>
              <a:off x="8408988" y="4576763"/>
              <a:ext cx="71438" cy="6985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30" name="Rectangle 79"/>
            <p:cNvSpPr/>
            <p:nvPr/>
          </p:nvSpPr>
          <p:spPr>
            <a:xfrm>
              <a:off x="8177213" y="4606925"/>
              <a:ext cx="1001713" cy="420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4～20mA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1031" name="Group 80"/>
            <p:cNvGrpSpPr/>
            <p:nvPr/>
          </p:nvGrpSpPr>
          <p:grpSpPr>
            <a:xfrm>
              <a:off x="8570913" y="4179888"/>
              <a:ext cx="596900" cy="433388"/>
              <a:chOff x="0" y="0"/>
              <a:chExt cx="377" cy="279"/>
            </a:xfrm>
          </p:grpSpPr>
          <p:sp>
            <p:nvSpPr>
              <p:cNvPr id="41032" name="Text Box 81"/>
              <p:cNvSpPr txBox="1"/>
              <p:nvPr/>
            </p:nvSpPr>
            <p:spPr>
              <a:xfrm>
                <a:off x="0" y="0"/>
                <a:ext cx="227" cy="2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en-US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1033" name="Text Box 82"/>
              <p:cNvSpPr txBox="1"/>
              <p:nvPr/>
            </p:nvSpPr>
            <p:spPr>
              <a:xfrm>
                <a:off x="59" y="24"/>
                <a:ext cx="318" cy="2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1034" name="Rectangle 83"/>
            <p:cNvSpPr/>
            <p:nvPr/>
          </p:nvSpPr>
          <p:spPr>
            <a:xfrm>
              <a:off x="34925" y="1412875"/>
              <a:ext cx="9097963" cy="566737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035" name="Text Box 5"/>
          <p:cNvSpPr txBox="1"/>
          <p:nvPr/>
        </p:nvSpPr>
        <p:spPr>
          <a:xfrm>
            <a:off x="395288" y="836613"/>
            <a:ext cx="80772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指示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电路：全量程地指示测量值、给定值、输出值。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036" name="Object 81"/>
          <p:cNvGraphicFramePr/>
          <p:nvPr/>
        </p:nvGraphicFramePr>
        <p:xfrm>
          <a:off x="4208463" y="1557338"/>
          <a:ext cx="49355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2246630" imgH="190500" progId="Equations">
                  <p:embed/>
                </p:oleObj>
              </mc:Choice>
              <mc:Fallback>
                <p:oleObj name="" r:id="rId1" imgW="2246630" imgH="190500" progId="Equations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08463" y="1557338"/>
                        <a:ext cx="4935537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7" name="Rectangle 6"/>
          <p:cNvSpPr/>
          <p:nvPr/>
        </p:nvSpPr>
        <p:spPr>
          <a:xfrm>
            <a:off x="7813675" y="2328863"/>
            <a:ext cx="1233488" cy="172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38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039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ext Box 2"/>
          <p:cNvSpPr txBox="1"/>
          <p:nvPr/>
        </p:nvSpPr>
        <p:spPr>
          <a:xfrm>
            <a:off x="2413000" y="5949950"/>
            <a:ext cx="4114800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输入电路原理图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Text Box 3"/>
          <p:cNvSpPr txBox="1"/>
          <p:nvPr/>
        </p:nvSpPr>
        <p:spPr>
          <a:xfrm>
            <a:off x="685800" y="1557338"/>
            <a:ext cx="6711950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）功能：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差动电路信号综合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U</a:t>
            </a:r>
            <a:r>
              <a:rPr lang="zh-CN" altLang="en-US" baseline="-25000"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=K（U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电平移动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保证放大器正常工作。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87" name="Text Box 4"/>
          <p:cNvSpPr txBox="1"/>
          <p:nvPr/>
        </p:nvSpPr>
        <p:spPr>
          <a:xfrm>
            <a:off x="649288" y="908050"/>
            <a:ext cx="26638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、输入电路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988" name="Group 5"/>
          <p:cNvGrpSpPr/>
          <p:nvPr/>
        </p:nvGrpSpPr>
        <p:grpSpPr>
          <a:xfrm>
            <a:off x="1763713" y="2636838"/>
            <a:ext cx="4608512" cy="3384550"/>
            <a:chOff x="0" y="0"/>
            <a:chExt cx="2823" cy="1914"/>
          </a:xfrm>
        </p:grpSpPr>
        <p:sp>
          <p:nvSpPr>
            <p:cNvPr id="41989" name="Text Box 6"/>
            <p:cNvSpPr txBox="1"/>
            <p:nvPr/>
          </p:nvSpPr>
          <p:spPr>
            <a:xfrm>
              <a:off x="0" y="562"/>
              <a:ext cx="267" cy="1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endParaRPr lang="zh-CN" altLang="en-US" sz="1600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990" name="Text Box 7"/>
            <p:cNvSpPr txBox="1"/>
            <p:nvPr/>
          </p:nvSpPr>
          <p:spPr>
            <a:xfrm>
              <a:off x="115" y="582"/>
              <a:ext cx="267" cy="1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991" name="Rectangle 8"/>
            <p:cNvSpPr/>
            <p:nvPr/>
          </p:nvSpPr>
          <p:spPr>
            <a:xfrm>
              <a:off x="688" y="569"/>
              <a:ext cx="268" cy="126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2" name="AutoShape 9"/>
            <p:cNvSpPr/>
            <p:nvPr/>
          </p:nvSpPr>
          <p:spPr>
            <a:xfrm rot="5400000">
              <a:off x="1286" y="425"/>
              <a:ext cx="630" cy="631"/>
            </a:xfrm>
            <a:prstGeom prst="flowChartExtra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3" name="Line 10"/>
            <p:cNvSpPr/>
            <p:nvPr/>
          </p:nvSpPr>
          <p:spPr>
            <a:xfrm>
              <a:off x="1361" y="653"/>
              <a:ext cx="75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1994" name="Group 11"/>
            <p:cNvGrpSpPr/>
            <p:nvPr/>
          </p:nvGrpSpPr>
          <p:grpSpPr>
            <a:xfrm>
              <a:off x="1360" y="864"/>
              <a:ext cx="76" cy="84"/>
              <a:chOff x="0" y="0"/>
              <a:chExt cx="91" cy="90"/>
            </a:xfrm>
          </p:grpSpPr>
          <p:sp>
            <p:nvSpPr>
              <p:cNvPr id="41995" name="Line 12"/>
              <p:cNvSpPr/>
              <p:nvPr/>
            </p:nvSpPr>
            <p:spPr>
              <a:xfrm>
                <a:off x="0" y="54"/>
                <a:ext cx="91" cy="0"/>
              </a:xfrm>
              <a:prstGeom prst="line">
                <a:avLst/>
              </a:prstGeom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96" name="Line 13"/>
              <p:cNvSpPr/>
              <p:nvPr/>
            </p:nvSpPr>
            <p:spPr>
              <a:xfrm>
                <a:off x="46" y="0"/>
                <a:ext cx="0" cy="90"/>
              </a:xfrm>
              <a:prstGeom prst="line">
                <a:avLst/>
              </a:prstGeom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1997" name="Text Box 14"/>
            <p:cNvSpPr txBox="1"/>
            <p:nvPr/>
          </p:nvSpPr>
          <p:spPr>
            <a:xfrm>
              <a:off x="1490" y="637"/>
              <a:ext cx="344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IC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998" name="Line 15"/>
            <p:cNvSpPr/>
            <p:nvPr/>
          </p:nvSpPr>
          <p:spPr>
            <a:xfrm>
              <a:off x="1956" y="779"/>
              <a:ext cx="649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9" name="Oval 16"/>
            <p:cNvSpPr/>
            <p:nvPr/>
          </p:nvSpPr>
          <p:spPr>
            <a:xfrm>
              <a:off x="2602" y="750"/>
              <a:ext cx="57" cy="63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0" name="Text Box 17"/>
            <p:cNvSpPr txBox="1"/>
            <p:nvPr/>
          </p:nvSpPr>
          <p:spPr>
            <a:xfrm>
              <a:off x="711" y="378"/>
              <a:ext cx="268" cy="1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01" name="Rectangle 18"/>
            <p:cNvSpPr/>
            <p:nvPr/>
          </p:nvSpPr>
          <p:spPr>
            <a:xfrm>
              <a:off x="687" y="880"/>
              <a:ext cx="267" cy="126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2" name="Text Box 19"/>
            <p:cNvSpPr txBox="1"/>
            <p:nvPr/>
          </p:nvSpPr>
          <p:spPr>
            <a:xfrm>
              <a:off x="711" y="690"/>
              <a:ext cx="267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03" name="Rectangle 20"/>
            <p:cNvSpPr/>
            <p:nvPr/>
          </p:nvSpPr>
          <p:spPr>
            <a:xfrm>
              <a:off x="687" y="1192"/>
              <a:ext cx="267" cy="126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4" name="Text Box 21"/>
            <p:cNvSpPr txBox="1"/>
            <p:nvPr/>
          </p:nvSpPr>
          <p:spPr>
            <a:xfrm>
              <a:off x="711" y="993"/>
              <a:ext cx="267" cy="1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05" name="Rectangle 22"/>
            <p:cNvSpPr/>
            <p:nvPr/>
          </p:nvSpPr>
          <p:spPr>
            <a:xfrm>
              <a:off x="687" y="1513"/>
              <a:ext cx="267" cy="126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6" name="Text Box 23"/>
            <p:cNvSpPr txBox="1"/>
            <p:nvPr/>
          </p:nvSpPr>
          <p:spPr>
            <a:xfrm>
              <a:off x="711" y="1304"/>
              <a:ext cx="267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07" name="Rectangle 24"/>
            <p:cNvSpPr/>
            <p:nvPr/>
          </p:nvSpPr>
          <p:spPr>
            <a:xfrm>
              <a:off x="1498" y="199"/>
              <a:ext cx="268" cy="126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8" name="Text Box 25"/>
            <p:cNvSpPr txBox="1"/>
            <p:nvPr/>
          </p:nvSpPr>
          <p:spPr>
            <a:xfrm>
              <a:off x="1521" y="0"/>
              <a:ext cx="268" cy="1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09" name="Line 26"/>
            <p:cNvSpPr/>
            <p:nvPr/>
          </p:nvSpPr>
          <p:spPr>
            <a:xfrm>
              <a:off x="963" y="628"/>
              <a:ext cx="363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0" name="Line 27"/>
            <p:cNvSpPr/>
            <p:nvPr/>
          </p:nvSpPr>
          <p:spPr>
            <a:xfrm>
              <a:off x="963" y="948"/>
              <a:ext cx="363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1" name="Line 28"/>
            <p:cNvSpPr/>
            <p:nvPr/>
          </p:nvSpPr>
          <p:spPr>
            <a:xfrm flipV="1">
              <a:off x="1230" y="267"/>
              <a:ext cx="0" cy="357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2" name="Line 29"/>
            <p:cNvSpPr/>
            <p:nvPr/>
          </p:nvSpPr>
          <p:spPr>
            <a:xfrm>
              <a:off x="1230" y="267"/>
              <a:ext cx="268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3" name="Line 30"/>
            <p:cNvSpPr/>
            <p:nvPr/>
          </p:nvSpPr>
          <p:spPr>
            <a:xfrm>
              <a:off x="260" y="628"/>
              <a:ext cx="420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4" name="Oval 31"/>
            <p:cNvSpPr/>
            <p:nvPr/>
          </p:nvSpPr>
          <p:spPr>
            <a:xfrm>
              <a:off x="207" y="603"/>
              <a:ext cx="57" cy="63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5" name="Line 32"/>
            <p:cNvSpPr/>
            <p:nvPr/>
          </p:nvSpPr>
          <p:spPr>
            <a:xfrm>
              <a:off x="413" y="1578"/>
              <a:ext cx="267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6" name="Line 33"/>
            <p:cNvSpPr/>
            <p:nvPr/>
          </p:nvSpPr>
          <p:spPr>
            <a:xfrm>
              <a:off x="404" y="1578"/>
              <a:ext cx="0" cy="126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7" name="Line 34"/>
            <p:cNvSpPr/>
            <p:nvPr/>
          </p:nvSpPr>
          <p:spPr>
            <a:xfrm>
              <a:off x="351" y="1704"/>
              <a:ext cx="115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8" name="Line 35"/>
            <p:cNvSpPr/>
            <p:nvPr/>
          </p:nvSpPr>
          <p:spPr>
            <a:xfrm>
              <a:off x="429" y="1250"/>
              <a:ext cx="251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9" name="Oval 36"/>
            <p:cNvSpPr/>
            <p:nvPr/>
          </p:nvSpPr>
          <p:spPr>
            <a:xfrm>
              <a:off x="360" y="1216"/>
              <a:ext cx="57" cy="63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0" name="Line 37"/>
            <p:cNvSpPr/>
            <p:nvPr/>
          </p:nvSpPr>
          <p:spPr>
            <a:xfrm>
              <a:off x="260" y="939"/>
              <a:ext cx="420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1" name="Line 38"/>
            <p:cNvSpPr/>
            <p:nvPr/>
          </p:nvSpPr>
          <p:spPr>
            <a:xfrm>
              <a:off x="253" y="939"/>
              <a:ext cx="0" cy="126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2" name="Line 39"/>
            <p:cNvSpPr/>
            <p:nvPr/>
          </p:nvSpPr>
          <p:spPr>
            <a:xfrm>
              <a:off x="200" y="1065"/>
              <a:ext cx="114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023" name="Group 40"/>
            <p:cNvGrpSpPr/>
            <p:nvPr/>
          </p:nvGrpSpPr>
          <p:grpSpPr>
            <a:xfrm>
              <a:off x="123" y="1158"/>
              <a:ext cx="382" cy="209"/>
              <a:chOff x="0" y="0"/>
              <a:chExt cx="454" cy="226"/>
            </a:xfrm>
          </p:grpSpPr>
          <p:sp>
            <p:nvSpPr>
              <p:cNvPr id="42024" name="Text Box 41"/>
              <p:cNvSpPr txBox="1"/>
              <p:nvPr/>
            </p:nvSpPr>
            <p:spPr>
              <a:xfrm>
                <a:off x="0" y="0"/>
                <a:ext cx="317" cy="2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2025" name="Text Box 42"/>
              <p:cNvSpPr txBox="1"/>
              <p:nvPr/>
            </p:nvSpPr>
            <p:spPr>
              <a:xfrm>
                <a:off x="137" y="20"/>
                <a:ext cx="317" cy="2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s</a:t>
                </a:r>
                <a:endPara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2026" name="Rectangle 43"/>
            <p:cNvSpPr/>
            <p:nvPr/>
          </p:nvSpPr>
          <p:spPr>
            <a:xfrm rot="5400000">
              <a:off x="2118" y="950"/>
              <a:ext cx="294" cy="115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7" name="Rectangle 44"/>
            <p:cNvSpPr/>
            <p:nvPr/>
          </p:nvSpPr>
          <p:spPr>
            <a:xfrm rot="5400000">
              <a:off x="2120" y="1395"/>
              <a:ext cx="295" cy="115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8" name="Rectangle 45"/>
            <p:cNvSpPr/>
            <p:nvPr/>
          </p:nvSpPr>
          <p:spPr>
            <a:xfrm rot="5400000">
              <a:off x="1080" y="1290"/>
              <a:ext cx="294" cy="114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9" name="Line 46"/>
            <p:cNvSpPr/>
            <p:nvPr/>
          </p:nvSpPr>
          <p:spPr>
            <a:xfrm>
              <a:off x="1230" y="948"/>
              <a:ext cx="0" cy="252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0" name="Line 47"/>
            <p:cNvSpPr/>
            <p:nvPr/>
          </p:nvSpPr>
          <p:spPr>
            <a:xfrm>
              <a:off x="1230" y="1494"/>
              <a:ext cx="0" cy="336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1" name="AutoShape 48"/>
            <p:cNvSpPr/>
            <p:nvPr/>
          </p:nvSpPr>
          <p:spPr>
            <a:xfrm>
              <a:off x="1192" y="1830"/>
              <a:ext cx="77" cy="84"/>
            </a:xfrm>
            <a:prstGeom prst="flowChartMerg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2" name="Line 49"/>
            <p:cNvSpPr/>
            <p:nvPr/>
          </p:nvSpPr>
          <p:spPr>
            <a:xfrm>
              <a:off x="1230" y="1746"/>
              <a:ext cx="1375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3" name="Oval 50"/>
            <p:cNvSpPr/>
            <p:nvPr/>
          </p:nvSpPr>
          <p:spPr>
            <a:xfrm>
              <a:off x="2598" y="1713"/>
              <a:ext cx="58" cy="63"/>
            </a:xfrm>
            <a:prstGeom prst="ellipse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4" name="Line 51"/>
            <p:cNvSpPr/>
            <p:nvPr/>
          </p:nvSpPr>
          <p:spPr>
            <a:xfrm>
              <a:off x="2300" y="779"/>
              <a:ext cx="0" cy="116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5" name="Line 52"/>
            <p:cNvSpPr/>
            <p:nvPr/>
          </p:nvSpPr>
          <p:spPr>
            <a:xfrm>
              <a:off x="2300" y="1200"/>
              <a:ext cx="0" cy="136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6" name="Line 53"/>
            <p:cNvSpPr/>
            <p:nvPr/>
          </p:nvSpPr>
          <p:spPr>
            <a:xfrm>
              <a:off x="2308" y="1637"/>
              <a:ext cx="0" cy="10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7" name="Text Box 54"/>
            <p:cNvSpPr txBox="1"/>
            <p:nvPr/>
          </p:nvSpPr>
          <p:spPr>
            <a:xfrm>
              <a:off x="2334" y="915"/>
              <a:ext cx="268" cy="1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38" name="Text Box 55"/>
            <p:cNvSpPr txBox="1"/>
            <p:nvPr/>
          </p:nvSpPr>
          <p:spPr>
            <a:xfrm>
              <a:off x="2334" y="1367"/>
              <a:ext cx="268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39" name="Text Box 56"/>
            <p:cNvSpPr txBox="1"/>
            <p:nvPr/>
          </p:nvSpPr>
          <p:spPr>
            <a:xfrm>
              <a:off x="1284" y="1200"/>
              <a:ext cx="268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40" name="Line 57"/>
            <p:cNvSpPr/>
            <p:nvPr/>
          </p:nvSpPr>
          <p:spPr>
            <a:xfrm>
              <a:off x="1040" y="948"/>
              <a:ext cx="0" cy="293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41" name="Line 58"/>
            <p:cNvSpPr/>
            <p:nvPr/>
          </p:nvSpPr>
          <p:spPr>
            <a:xfrm>
              <a:off x="963" y="1241"/>
              <a:ext cx="77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42" name="Line 59"/>
            <p:cNvSpPr/>
            <p:nvPr/>
          </p:nvSpPr>
          <p:spPr>
            <a:xfrm>
              <a:off x="1116" y="628"/>
              <a:ext cx="0" cy="94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43" name="Line 60"/>
            <p:cNvSpPr/>
            <p:nvPr/>
          </p:nvSpPr>
          <p:spPr>
            <a:xfrm>
              <a:off x="963" y="1569"/>
              <a:ext cx="153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44" name="Line 61"/>
            <p:cNvSpPr/>
            <p:nvPr/>
          </p:nvSpPr>
          <p:spPr>
            <a:xfrm>
              <a:off x="1765" y="259"/>
              <a:ext cx="268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45" name="Line 62"/>
            <p:cNvSpPr/>
            <p:nvPr/>
          </p:nvSpPr>
          <p:spPr>
            <a:xfrm>
              <a:off x="2033" y="259"/>
              <a:ext cx="0" cy="1007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46" name="Line 63"/>
            <p:cNvSpPr/>
            <p:nvPr/>
          </p:nvSpPr>
          <p:spPr>
            <a:xfrm>
              <a:off x="2033" y="1267"/>
              <a:ext cx="266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47" name="Oval 64"/>
            <p:cNvSpPr/>
            <p:nvPr/>
          </p:nvSpPr>
          <p:spPr>
            <a:xfrm>
              <a:off x="1101" y="612"/>
              <a:ext cx="38" cy="42"/>
            </a:xfrm>
            <a:prstGeom prst="ellipse">
              <a:avLst/>
            </a:prstGeom>
            <a:solidFill>
              <a:schemeClr val="tx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8" name="Oval 65"/>
            <p:cNvSpPr/>
            <p:nvPr/>
          </p:nvSpPr>
          <p:spPr>
            <a:xfrm>
              <a:off x="1023" y="923"/>
              <a:ext cx="38" cy="41"/>
            </a:xfrm>
            <a:prstGeom prst="ellipse">
              <a:avLst/>
            </a:prstGeom>
            <a:solidFill>
              <a:schemeClr val="tx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9" name="Oval 66"/>
            <p:cNvSpPr/>
            <p:nvPr/>
          </p:nvSpPr>
          <p:spPr>
            <a:xfrm>
              <a:off x="1215" y="923"/>
              <a:ext cx="38" cy="41"/>
            </a:xfrm>
            <a:prstGeom prst="ellipse">
              <a:avLst/>
            </a:prstGeom>
            <a:solidFill>
              <a:schemeClr val="tx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0" name="Oval 67"/>
            <p:cNvSpPr/>
            <p:nvPr/>
          </p:nvSpPr>
          <p:spPr>
            <a:xfrm>
              <a:off x="1206" y="603"/>
              <a:ext cx="38" cy="41"/>
            </a:xfrm>
            <a:prstGeom prst="ellipse">
              <a:avLst/>
            </a:prstGeom>
            <a:solidFill>
              <a:schemeClr val="tx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1" name="Oval 68"/>
            <p:cNvSpPr/>
            <p:nvPr/>
          </p:nvSpPr>
          <p:spPr>
            <a:xfrm>
              <a:off x="2279" y="1240"/>
              <a:ext cx="38" cy="41"/>
            </a:xfrm>
            <a:prstGeom prst="ellipse">
              <a:avLst/>
            </a:prstGeom>
            <a:solidFill>
              <a:schemeClr val="tx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2" name="Oval 69"/>
            <p:cNvSpPr/>
            <p:nvPr/>
          </p:nvSpPr>
          <p:spPr>
            <a:xfrm>
              <a:off x="2275" y="763"/>
              <a:ext cx="38" cy="41"/>
            </a:xfrm>
            <a:prstGeom prst="ellipse">
              <a:avLst/>
            </a:prstGeom>
            <a:solidFill>
              <a:schemeClr val="tx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3" name="Oval 70"/>
            <p:cNvSpPr/>
            <p:nvPr/>
          </p:nvSpPr>
          <p:spPr>
            <a:xfrm>
              <a:off x="2292" y="1721"/>
              <a:ext cx="38" cy="41"/>
            </a:xfrm>
            <a:prstGeom prst="ellipse">
              <a:avLst/>
            </a:prstGeom>
            <a:solidFill>
              <a:schemeClr val="tx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4" name="Oval 71"/>
            <p:cNvSpPr/>
            <p:nvPr/>
          </p:nvSpPr>
          <p:spPr>
            <a:xfrm>
              <a:off x="1207" y="1720"/>
              <a:ext cx="38" cy="42"/>
            </a:xfrm>
            <a:prstGeom prst="ellipse">
              <a:avLst/>
            </a:prstGeom>
            <a:solidFill>
              <a:schemeClr val="tx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5" name="Text Box 72"/>
            <p:cNvSpPr txBox="1"/>
            <p:nvPr/>
          </p:nvSpPr>
          <p:spPr>
            <a:xfrm>
              <a:off x="2441" y="1125"/>
              <a:ext cx="267" cy="1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endParaRPr lang="zh-CN" altLang="en-US" sz="1600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56" name="Text Box 73"/>
            <p:cNvSpPr txBox="1"/>
            <p:nvPr/>
          </p:nvSpPr>
          <p:spPr>
            <a:xfrm>
              <a:off x="2556" y="1188"/>
              <a:ext cx="2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o1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2057" name="文本框 2"/>
          <p:cNvSpPr txBox="1"/>
          <p:nvPr/>
        </p:nvSpPr>
        <p:spPr>
          <a:xfrm>
            <a:off x="3060700" y="5589588"/>
            <a:ext cx="5349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V</a:t>
            </a:r>
            <a:r>
              <a: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B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58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059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Text Box 2"/>
          <p:cNvSpPr txBox="1"/>
          <p:nvPr/>
        </p:nvSpPr>
        <p:spPr>
          <a:xfrm>
            <a:off x="2135188" y="5416550"/>
            <a:ext cx="4873625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集中供电引入的误差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Rectangle 38"/>
          <p:cNvSpPr/>
          <p:nvPr/>
        </p:nvSpPr>
        <p:spPr>
          <a:xfrm>
            <a:off x="900113" y="1073150"/>
            <a:ext cx="734536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思考：信号综合时为何采用</a:t>
            </a:r>
            <a:r>
              <a:rPr lang="zh-CN" altLang="en-US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差动输入方式？</a:t>
            </a:r>
            <a:endParaRPr lang="zh-CN" altLang="en-US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Text Box 42"/>
          <p:cNvSpPr txBox="1"/>
          <p:nvPr/>
        </p:nvSpPr>
        <p:spPr>
          <a:xfrm>
            <a:off x="1198563" y="5873750"/>
            <a:ext cx="51847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消除传输线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附加</a:t>
            </a: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电压引入的误差。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Picture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613" y="1625600"/>
            <a:ext cx="6045200" cy="376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1"/>
          <p:cNvSpPr/>
          <p:nvPr/>
        </p:nvSpPr>
        <p:spPr>
          <a:xfrm>
            <a:off x="2498725" y="1989138"/>
            <a:ext cx="3802063" cy="33115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3014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3015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0" grpId="1"/>
      <p:bldP spid="43012" grpId="0"/>
      <p:bldP spid="4301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033" name="Group 2"/>
          <p:cNvGrpSpPr/>
          <p:nvPr/>
        </p:nvGrpSpPr>
        <p:grpSpPr>
          <a:xfrm>
            <a:off x="0" y="908050"/>
            <a:ext cx="4968875" cy="4605338"/>
            <a:chOff x="0" y="0"/>
            <a:chExt cx="3130" cy="2901"/>
          </a:xfrm>
        </p:grpSpPr>
        <p:sp>
          <p:nvSpPr>
            <p:cNvPr id="44034" name="Text Box 3"/>
            <p:cNvSpPr txBox="1"/>
            <p:nvPr/>
          </p:nvSpPr>
          <p:spPr>
            <a:xfrm>
              <a:off x="0" y="2359"/>
              <a:ext cx="3129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引入导线电阻压降后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的输入电路原理图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4035" name="Group 4"/>
            <p:cNvGrpSpPr/>
            <p:nvPr/>
          </p:nvGrpSpPr>
          <p:grpSpPr>
            <a:xfrm>
              <a:off x="139" y="674"/>
              <a:ext cx="382" cy="232"/>
              <a:chOff x="0" y="0"/>
              <a:chExt cx="382" cy="232"/>
            </a:xfrm>
          </p:grpSpPr>
          <p:sp>
            <p:nvSpPr>
              <p:cNvPr id="44036" name="Text Box 5"/>
              <p:cNvSpPr txBox="1"/>
              <p:nvPr/>
            </p:nvSpPr>
            <p:spPr>
              <a:xfrm>
                <a:off x="0" y="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037" name="Text Box 6"/>
              <p:cNvSpPr txBox="1"/>
              <p:nvPr/>
            </p:nvSpPr>
            <p:spPr>
              <a:xfrm>
                <a:off x="115" y="2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4038" name="Rectangle 7"/>
            <p:cNvSpPr/>
            <p:nvPr/>
          </p:nvSpPr>
          <p:spPr>
            <a:xfrm>
              <a:off x="870" y="569"/>
              <a:ext cx="268" cy="126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39" name="AutoShape 8"/>
            <p:cNvSpPr/>
            <p:nvPr/>
          </p:nvSpPr>
          <p:spPr>
            <a:xfrm rot="5400000">
              <a:off x="1468" y="425"/>
              <a:ext cx="630" cy="631"/>
            </a:xfrm>
            <a:prstGeom prst="flowChartExtra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0" name="Line 9"/>
            <p:cNvSpPr/>
            <p:nvPr/>
          </p:nvSpPr>
          <p:spPr>
            <a:xfrm>
              <a:off x="1543" y="653"/>
              <a:ext cx="75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4041" name="Group 10"/>
            <p:cNvGrpSpPr/>
            <p:nvPr/>
          </p:nvGrpSpPr>
          <p:grpSpPr>
            <a:xfrm>
              <a:off x="1542" y="864"/>
              <a:ext cx="76" cy="84"/>
              <a:chOff x="0" y="0"/>
              <a:chExt cx="91" cy="90"/>
            </a:xfrm>
          </p:grpSpPr>
          <p:sp>
            <p:nvSpPr>
              <p:cNvPr id="44042" name="Line 11"/>
              <p:cNvSpPr/>
              <p:nvPr/>
            </p:nvSpPr>
            <p:spPr>
              <a:xfrm>
                <a:off x="0" y="54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43" name="Line 12"/>
              <p:cNvSpPr/>
              <p:nvPr/>
            </p:nvSpPr>
            <p:spPr>
              <a:xfrm>
                <a:off x="46" y="0"/>
                <a:ext cx="0" cy="9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4044" name="Text Box 13"/>
            <p:cNvSpPr txBox="1"/>
            <p:nvPr/>
          </p:nvSpPr>
          <p:spPr>
            <a:xfrm>
              <a:off x="1672" y="637"/>
              <a:ext cx="34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IC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045" name="Line 14"/>
            <p:cNvSpPr/>
            <p:nvPr/>
          </p:nvSpPr>
          <p:spPr>
            <a:xfrm>
              <a:off x="2138" y="779"/>
              <a:ext cx="649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6" name="Oval 15"/>
            <p:cNvSpPr/>
            <p:nvPr/>
          </p:nvSpPr>
          <p:spPr>
            <a:xfrm>
              <a:off x="2784" y="750"/>
              <a:ext cx="57" cy="63"/>
            </a:xfrm>
            <a:prstGeom prst="ellipse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7" name="Text Box 16"/>
            <p:cNvSpPr txBox="1"/>
            <p:nvPr/>
          </p:nvSpPr>
          <p:spPr>
            <a:xfrm>
              <a:off x="893" y="378"/>
              <a:ext cx="26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048" name="Rectangle 17"/>
            <p:cNvSpPr/>
            <p:nvPr/>
          </p:nvSpPr>
          <p:spPr>
            <a:xfrm>
              <a:off x="869" y="880"/>
              <a:ext cx="267" cy="126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9" name="Text Box 18"/>
            <p:cNvSpPr txBox="1"/>
            <p:nvPr/>
          </p:nvSpPr>
          <p:spPr>
            <a:xfrm>
              <a:off x="893" y="690"/>
              <a:ext cx="26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050" name="Rectangle 19"/>
            <p:cNvSpPr/>
            <p:nvPr/>
          </p:nvSpPr>
          <p:spPr>
            <a:xfrm>
              <a:off x="869" y="1192"/>
              <a:ext cx="267" cy="126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1" name="Text Box 20"/>
            <p:cNvSpPr txBox="1"/>
            <p:nvPr/>
          </p:nvSpPr>
          <p:spPr>
            <a:xfrm>
              <a:off x="893" y="993"/>
              <a:ext cx="26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052" name="Rectangle 21"/>
            <p:cNvSpPr/>
            <p:nvPr/>
          </p:nvSpPr>
          <p:spPr>
            <a:xfrm>
              <a:off x="869" y="1513"/>
              <a:ext cx="267" cy="126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3" name="Text Box 22"/>
            <p:cNvSpPr txBox="1"/>
            <p:nvPr/>
          </p:nvSpPr>
          <p:spPr>
            <a:xfrm>
              <a:off x="893" y="1304"/>
              <a:ext cx="26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054" name="Rectangle 23"/>
            <p:cNvSpPr/>
            <p:nvPr/>
          </p:nvSpPr>
          <p:spPr>
            <a:xfrm>
              <a:off x="1680" y="199"/>
              <a:ext cx="268" cy="126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5" name="Text Box 24"/>
            <p:cNvSpPr txBox="1"/>
            <p:nvPr/>
          </p:nvSpPr>
          <p:spPr>
            <a:xfrm>
              <a:off x="1703" y="0"/>
              <a:ext cx="26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056" name="Line 25"/>
            <p:cNvSpPr/>
            <p:nvPr/>
          </p:nvSpPr>
          <p:spPr>
            <a:xfrm>
              <a:off x="1145" y="628"/>
              <a:ext cx="363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7" name="Line 26"/>
            <p:cNvSpPr/>
            <p:nvPr/>
          </p:nvSpPr>
          <p:spPr>
            <a:xfrm>
              <a:off x="1145" y="948"/>
              <a:ext cx="363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8" name="Line 27"/>
            <p:cNvSpPr/>
            <p:nvPr/>
          </p:nvSpPr>
          <p:spPr>
            <a:xfrm flipV="1">
              <a:off x="1412" y="267"/>
              <a:ext cx="0" cy="357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9" name="Line 28"/>
            <p:cNvSpPr/>
            <p:nvPr/>
          </p:nvSpPr>
          <p:spPr>
            <a:xfrm>
              <a:off x="1412" y="267"/>
              <a:ext cx="26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0" name="Line 29"/>
            <p:cNvSpPr/>
            <p:nvPr/>
          </p:nvSpPr>
          <p:spPr>
            <a:xfrm>
              <a:off x="442" y="628"/>
              <a:ext cx="42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1" name="Line 30"/>
            <p:cNvSpPr/>
            <p:nvPr/>
          </p:nvSpPr>
          <p:spPr>
            <a:xfrm>
              <a:off x="667" y="1578"/>
              <a:ext cx="19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2" name="Line 31"/>
            <p:cNvSpPr/>
            <p:nvPr/>
          </p:nvSpPr>
          <p:spPr>
            <a:xfrm>
              <a:off x="667" y="1452"/>
              <a:ext cx="0" cy="24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3" name="Line 32"/>
            <p:cNvSpPr/>
            <p:nvPr/>
          </p:nvSpPr>
          <p:spPr>
            <a:xfrm>
              <a:off x="1352" y="2178"/>
              <a:ext cx="115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4" name="Line 33"/>
            <p:cNvSpPr/>
            <p:nvPr/>
          </p:nvSpPr>
          <p:spPr>
            <a:xfrm>
              <a:off x="665" y="1250"/>
              <a:ext cx="206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5" name="Line 34"/>
            <p:cNvSpPr/>
            <p:nvPr/>
          </p:nvSpPr>
          <p:spPr>
            <a:xfrm>
              <a:off x="442" y="939"/>
              <a:ext cx="42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4066" name="Group 35"/>
            <p:cNvGrpSpPr/>
            <p:nvPr/>
          </p:nvGrpSpPr>
          <p:grpSpPr>
            <a:xfrm>
              <a:off x="675" y="1315"/>
              <a:ext cx="382" cy="231"/>
              <a:chOff x="0" y="0"/>
              <a:chExt cx="454" cy="249"/>
            </a:xfrm>
          </p:grpSpPr>
          <p:sp>
            <p:nvSpPr>
              <p:cNvPr id="44067" name="Text Box 36"/>
              <p:cNvSpPr txBox="1"/>
              <p:nvPr/>
            </p:nvSpPr>
            <p:spPr>
              <a:xfrm>
                <a:off x="0" y="0"/>
                <a:ext cx="317" cy="2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068" name="Text Box 37"/>
              <p:cNvSpPr txBox="1"/>
              <p:nvPr/>
            </p:nvSpPr>
            <p:spPr>
              <a:xfrm>
                <a:off x="137" y="20"/>
                <a:ext cx="317" cy="2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s</a:t>
                </a:r>
                <a:endPara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4069" name="Rectangle 38"/>
            <p:cNvSpPr/>
            <p:nvPr/>
          </p:nvSpPr>
          <p:spPr>
            <a:xfrm rot="5400000">
              <a:off x="2300" y="950"/>
              <a:ext cx="294" cy="115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70" name="Rectangle 39"/>
            <p:cNvSpPr/>
            <p:nvPr/>
          </p:nvSpPr>
          <p:spPr>
            <a:xfrm rot="5400000">
              <a:off x="2302" y="1395"/>
              <a:ext cx="295" cy="115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71" name="Rectangle 40"/>
            <p:cNvSpPr/>
            <p:nvPr/>
          </p:nvSpPr>
          <p:spPr>
            <a:xfrm rot="5400000">
              <a:off x="1262" y="1290"/>
              <a:ext cx="294" cy="114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72" name="Line 41"/>
            <p:cNvSpPr/>
            <p:nvPr/>
          </p:nvSpPr>
          <p:spPr>
            <a:xfrm>
              <a:off x="1412" y="948"/>
              <a:ext cx="0" cy="252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73" name="Line 42"/>
            <p:cNvSpPr/>
            <p:nvPr/>
          </p:nvSpPr>
          <p:spPr>
            <a:xfrm>
              <a:off x="1412" y="1494"/>
              <a:ext cx="0" cy="358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74" name="AutoShape 43"/>
            <p:cNvSpPr/>
            <p:nvPr/>
          </p:nvSpPr>
          <p:spPr>
            <a:xfrm>
              <a:off x="2758" y="2014"/>
              <a:ext cx="77" cy="84"/>
            </a:xfrm>
            <a:prstGeom prst="flowChartMerge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75" name="Line 44"/>
            <p:cNvSpPr/>
            <p:nvPr/>
          </p:nvSpPr>
          <p:spPr>
            <a:xfrm>
              <a:off x="1412" y="1746"/>
              <a:ext cx="1375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76" name="Line 45"/>
            <p:cNvSpPr/>
            <p:nvPr/>
          </p:nvSpPr>
          <p:spPr>
            <a:xfrm>
              <a:off x="2482" y="779"/>
              <a:ext cx="0" cy="116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77" name="Line 46"/>
            <p:cNvSpPr/>
            <p:nvPr/>
          </p:nvSpPr>
          <p:spPr>
            <a:xfrm>
              <a:off x="2482" y="1200"/>
              <a:ext cx="0" cy="136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78" name="Line 47"/>
            <p:cNvSpPr/>
            <p:nvPr/>
          </p:nvSpPr>
          <p:spPr>
            <a:xfrm>
              <a:off x="2490" y="1637"/>
              <a:ext cx="0" cy="105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79" name="Text Box 48"/>
            <p:cNvSpPr txBox="1"/>
            <p:nvPr/>
          </p:nvSpPr>
          <p:spPr>
            <a:xfrm>
              <a:off x="2516" y="915"/>
              <a:ext cx="26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080" name="Text Box 49"/>
            <p:cNvSpPr txBox="1"/>
            <p:nvPr/>
          </p:nvSpPr>
          <p:spPr>
            <a:xfrm>
              <a:off x="2516" y="1367"/>
              <a:ext cx="26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081" name="Text Box 50"/>
            <p:cNvSpPr txBox="1"/>
            <p:nvPr/>
          </p:nvSpPr>
          <p:spPr>
            <a:xfrm>
              <a:off x="1466" y="1200"/>
              <a:ext cx="26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082" name="Line 51"/>
            <p:cNvSpPr/>
            <p:nvPr/>
          </p:nvSpPr>
          <p:spPr>
            <a:xfrm>
              <a:off x="1222" y="948"/>
              <a:ext cx="0" cy="293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83" name="Line 52"/>
            <p:cNvSpPr/>
            <p:nvPr/>
          </p:nvSpPr>
          <p:spPr>
            <a:xfrm>
              <a:off x="1145" y="1241"/>
              <a:ext cx="77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84" name="Line 53"/>
            <p:cNvSpPr/>
            <p:nvPr/>
          </p:nvSpPr>
          <p:spPr>
            <a:xfrm>
              <a:off x="1298" y="628"/>
              <a:ext cx="0" cy="945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85" name="Line 54"/>
            <p:cNvSpPr/>
            <p:nvPr/>
          </p:nvSpPr>
          <p:spPr>
            <a:xfrm>
              <a:off x="1145" y="1569"/>
              <a:ext cx="153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86" name="Line 55"/>
            <p:cNvSpPr/>
            <p:nvPr/>
          </p:nvSpPr>
          <p:spPr>
            <a:xfrm>
              <a:off x="1947" y="259"/>
              <a:ext cx="26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87" name="Line 56"/>
            <p:cNvSpPr/>
            <p:nvPr/>
          </p:nvSpPr>
          <p:spPr>
            <a:xfrm>
              <a:off x="2215" y="259"/>
              <a:ext cx="0" cy="1007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88" name="Line 57"/>
            <p:cNvSpPr/>
            <p:nvPr/>
          </p:nvSpPr>
          <p:spPr>
            <a:xfrm>
              <a:off x="2215" y="1267"/>
              <a:ext cx="266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89" name="Oval 58"/>
            <p:cNvSpPr/>
            <p:nvPr/>
          </p:nvSpPr>
          <p:spPr>
            <a:xfrm>
              <a:off x="1283" y="612"/>
              <a:ext cx="38" cy="42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90" name="Oval 59"/>
            <p:cNvSpPr/>
            <p:nvPr/>
          </p:nvSpPr>
          <p:spPr>
            <a:xfrm>
              <a:off x="1205" y="932"/>
              <a:ext cx="38" cy="41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91" name="Oval 60"/>
            <p:cNvSpPr/>
            <p:nvPr/>
          </p:nvSpPr>
          <p:spPr>
            <a:xfrm>
              <a:off x="1388" y="932"/>
              <a:ext cx="38" cy="41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92" name="Oval 61"/>
            <p:cNvSpPr/>
            <p:nvPr/>
          </p:nvSpPr>
          <p:spPr>
            <a:xfrm>
              <a:off x="1388" y="603"/>
              <a:ext cx="38" cy="41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93" name="Oval 62"/>
            <p:cNvSpPr/>
            <p:nvPr/>
          </p:nvSpPr>
          <p:spPr>
            <a:xfrm>
              <a:off x="2461" y="1240"/>
              <a:ext cx="38" cy="41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94" name="Oval 63"/>
            <p:cNvSpPr/>
            <p:nvPr/>
          </p:nvSpPr>
          <p:spPr>
            <a:xfrm>
              <a:off x="2457" y="763"/>
              <a:ext cx="38" cy="41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95" name="Oval 64"/>
            <p:cNvSpPr/>
            <p:nvPr/>
          </p:nvSpPr>
          <p:spPr>
            <a:xfrm>
              <a:off x="2474" y="1721"/>
              <a:ext cx="38" cy="41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96" name="Oval 65"/>
            <p:cNvSpPr/>
            <p:nvPr/>
          </p:nvSpPr>
          <p:spPr>
            <a:xfrm>
              <a:off x="1389" y="1720"/>
              <a:ext cx="38" cy="42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4097" name="Group 66"/>
            <p:cNvGrpSpPr/>
            <p:nvPr/>
          </p:nvGrpSpPr>
          <p:grpSpPr>
            <a:xfrm>
              <a:off x="2748" y="808"/>
              <a:ext cx="382" cy="236"/>
              <a:chOff x="0" y="0"/>
              <a:chExt cx="382" cy="236"/>
            </a:xfrm>
          </p:grpSpPr>
          <p:sp>
            <p:nvSpPr>
              <p:cNvPr id="44098" name="Text Box 67"/>
              <p:cNvSpPr txBox="1"/>
              <p:nvPr/>
            </p:nvSpPr>
            <p:spPr>
              <a:xfrm>
                <a:off x="0" y="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099" name="Text Box 68"/>
              <p:cNvSpPr txBox="1"/>
              <p:nvPr/>
            </p:nvSpPr>
            <p:spPr>
              <a:xfrm>
                <a:off x="115" y="63"/>
                <a:ext cx="26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2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o1</a:t>
                </a:r>
                <a:endPara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4100" name="Group 69"/>
            <p:cNvGrpSpPr/>
            <p:nvPr/>
          </p:nvGrpSpPr>
          <p:grpSpPr>
            <a:xfrm>
              <a:off x="364" y="771"/>
              <a:ext cx="136" cy="46"/>
              <a:chOff x="0" y="0"/>
              <a:chExt cx="136" cy="46"/>
            </a:xfrm>
          </p:grpSpPr>
          <p:sp>
            <p:nvSpPr>
              <p:cNvPr id="44101" name="Line 70"/>
              <p:cNvSpPr/>
              <p:nvPr/>
            </p:nvSpPr>
            <p:spPr>
              <a:xfrm>
                <a:off x="0" y="0"/>
                <a:ext cx="13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102" name="Line 71"/>
              <p:cNvSpPr/>
              <p:nvPr/>
            </p:nvSpPr>
            <p:spPr>
              <a:xfrm>
                <a:off x="27" y="46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4103" name="Group 72"/>
            <p:cNvGrpSpPr/>
            <p:nvPr/>
          </p:nvGrpSpPr>
          <p:grpSpPr>
            <a:xfrm>
              <a:off x="372" y="1405"/>
              <a:ext cx="136" cy="46"/>
              <a:chOff x="0" y="0"/>
              <a:chExt cx="136" cy="46"/>
            </a:xfrm>
          </p:grpSpPr>
          <p:sp>
            <p:nvSpPr>
              <p:cNvPr id="44104" name="Line 73"/>
              <p:cNvSpPr/>
              <p:nvPr/>
            </p:nvSpPr>
            <p:spPr>
              <a:xfrm>
                <a:off x="0" y="0"/>
                <a:ext cx="13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105" name="Line 74"/>
              <p:cNvSpPr/>
              <p:nvPr/>
            </p:nvSpPr>
            <p:spPr>
              <a:xfrm>
                <a:off x="27" y="46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4106" name="Group 75"/>
            <p:cNvGrpSpPr/>
            <p:nvPr/>
          </p:nvGrpSpPr>
          <p:grpSpPr>
            <a:xfrm>
              <a:off x="598" y="1406"/>
              <a:ext cx="136" cy="46"/>
              <a:chOff x="0" y="0"/>
              <a:chExt cx="136" cy="46"/>
            </a:xfrm>
          </p:grpSpPr>
          <p:sp>
            <p:nvSpPr>
              <p:cNvPr id="44107" name="Line 76"/>
              <p:cNvSpPr/>
              <p:nvPr/>
            </p:nvSpPr>
            <p:spPr>
              <a:xfrm>
                <a:off x="0" y="0"/>
                <a:ext cx="13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108" name="Line 77"/>
              <p:cNvSpPr/>
              <p:nvPr/>
            </p:nvSpPr>
            <p:spPr>
              <a:xfrm>
                <a:off x="27" y="46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4109" name="Group 78"/>
            <p:cNvGrpSpPr/>
            <p:nvPr/>
          </p:nvGrpSpPr>
          <p:grpSpPr>
            <a:xfrm>
              <a:off x="599" y="1697"/>
              <a:ext cx="136" cy="46"/>
              <a:chOff x="0" y="0"/>
              <a:chExt cx="136" cy="46"/>
            </a:xfrm>
          </p:grpSpPr>
          <p:sp>
            <p:nvSpPr>
              <p:cNvPr id="44110" name="Line 79"/>
              <p:cNvSpPr/>
              <p:nvPr/>
            </p:nvSpPr>
            <p:spPr>
              <a:xfrm>
                <a:off x="0" y="0"/>
                <a:ext cx="13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111" name="Line 80"/>
              <p:cNvSpPr/>
              <p:nvPr/>
            </p:nvSpPr>
            <p:spPr>
              <a:xfrm>
                <a:off x="27" y="46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4112" name="Group 81"/>
            <p:cNvGrpSpPr/>
            <p:nvPr/>
          </p:nvGrpSpPr>
          <p:grpSpPr>
            <a:xfrm>
              <a:off x="1334" y="1851"/>
              <a:ext cx="136" cy="46"/>
              <a:chOff x="0" y="0"/>
              <a:chExt cx="136" cy="46"/>
            </a:xfrm>
          </p:grpSpPr>
          <p:sp>
            <p:nvSpPr>
              <p:cNvPr id="44113" name="Line 82"/>
              <p:cNvSpPr/>
              <p:nvPr/>
            </p:nvSpPr>
            <p:spPr>
              <a:xfrm>
                <a:off x="0" y="0"/>
                <a:ext cx="13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114" name="Line 83"/>
              <p:cNvSpPr/>
              <p:nvPr/>
            </p:nvSpPr>
            <p:spPr>
              <a:xfrm>
                <a:off x="27" y="46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4115" name="Line 84"/>
            <p:cNvSpPr/>
            <p:nvPr/>
          </p:nvSpPr>
          <p:spPr>
            <a:xfrm>
              <a:off x="436" y="626"/>
              <a:ext cx="0" cy="136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16" name="Line 85"/>
            <p:cNvSpPr/>
            <p:nvPr/>
          </p:nvSpPr>
          <p:spPr>
            <a:xfrm>
              <a:off x="436" y="817"/>
              <a:ext cx="0" cy="59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17" name="Line 86"/>
            <p:cNvSpPr/>
            <p:nvPr/>
          </p:nvSpPr>
          <p:spPr>
            <a:xfrm>
              <a:off x="671" y="1252"/>
              <a:ext cx="0" cy="159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18" name="Line 87"/>
            <p:cNvSpPr/>
            <p:nvPr/>
          </p:nvSpPr>
          <p:spPr>
            <a:xfrm>
              <a:off x="671" y="1742"/>
              <a:ext cx="0" cy="295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19" name="Line 88"/>
            <p:cNvSpPr/>
            <p:nvPr/>
          </p:nvSpPr>
          <p:spPr>
            <a:xfrm>
              <a:off x="436" y="1461"/>
              <a:ext cx="0" cy="567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20" name="Line 89"/>
            <p:cNvSpPr/>
            <p:nvPr/>
          </p:nvSpPr>
          <p:spPr>
            <a:xfrm>
              <a:off x="436" y="2042"/>
              <a:ext cx="975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21" name="Line 90"/>
            <p:cNvSpPr/>
            <p:nvPr/>
          </p:nvSpPr>
          <p:spPr>
            <a:xfrm>
              <a:off x="1406" y="1906"/>
              <a:ext cx="0" cy="272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22" name="Oval 91"/>
            <p:cNvSpPr/>
            <p:nvPr/>
          </p:nvSpPr>
          <p:spPr>
            <a:xfrm>
              <a:off x="1388" y="2015"/>
              <a:ext cx="38" cy="42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123" name="Line 92"/>
            <p:cNvSpPr/>
            <p:nvPr/>
          </p:nvSpPr>
          <p:spPr>
            <a:xfrm>
              <a:off x="2803" y="1742"/>
              <a:ext cx="0" cy="272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4124" name="Group 93"/>
            <p:cNvGrpSpPr/>
            <p:nvPr/>
          </p:nvGrpSpPr>
          <p:grpSpPr>
            <a:xfrm>
              <a:off x="31" y="1289"/>
              <a:ext cx="385" cy="227"/>
              <a:chOff x="0" y="0"/>
              <a:chExt cx="385" cy="227"/>
            </a:xfrm>
          </p:grpSpPr>
          <p:sp>
            <p:nvSpPr>
              <p:cNvPr id="44125" name="Text Box 94"/>
              <p:cNvSpPr txBox="1"/>
              <p:nvPr/>
            </p:nvSpPr>
            <p:spPr>
              <a:xfrm>
                <a:off x="0" y="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126" name="Text Box 95"/>
              <p:cNvSpPr txBox="1"/>
              <p:nvPr/>
            </p:nvSpPr>
            <p:spPr>
              <a:xfrm>
                <a:off x="90" y="73"/>
                <a:ext cx="295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CM1</a:t>
                </a:r>
                <a:endParaRPr lang="zh-CN" altLang="en-US" sz="1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4127" name="Group 96"/>
            <p:cNvGrpSpPr/>
            <p:nvPr/>
          </p:nvGrpSpPr>
          <p:grpSpPr>
            <a:xfrm>
              <a:off x="689" y="1624"/>
              <a:ext cx="385" cy="227"/>
              <a:chOff x="0" y="0"/>
              <a:chExt cx="385" cy="227"/>
            </a:xfrm>
          </p:grpSpPr>
          <p:sp>
            <p:nvSpPr>
              <p:cNvPr id="44128" name="Text Box 97"/>
              <p:cNvSpPr txBox="1"/>
              <p:nvPr/>
            </p:nvSpPr>
            <p:spPr>
              <a:xfrm>
                <a:off x="0" y="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129" name="Text Box 98"/>
              <p:cNvSpPr txBox="1"/>
              <p:nvPr/>
            </p:nvSpPr>
            <p:spPr>
              <a:xfrm>
                <a:off x="90" y="73"/>
                <a:ext cx="295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CM2</a:t>
                </a:r>
                <a:endParaRPr lang="zh-CN" altLang="en-US" sz="1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4130" name="Oval 99"/>
            <p:cNvSpPr/>
            <p:nvPr/>
          </p:nvSpPr>
          <p:spPr>
            <a:xfrm>
              <a:off x="653" y="1561"/>
              <a:ext cx="38" cy="42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4131" name="Group 100"/>
            <p:cNvGrpSpPr/>
            <p:nvPr/>
          </p:nvGrpSpPr>
          <p:grpSpPr>
            <a:xfrm>
              <a:off x="1452" y="1769"/>
              <a:ext cx="382" cy="232"/>
              <a:chOff x="0" y="0"/>
              <a:chExt cx="382" cy="232"/>
            </a:xfrm>
          </p:grpSpPr>
          <p:sp>
            <p:nvSpPr>
              <p:cNvPr id="44132" name="Text Box 101"/>
              <p:cNvSpPr txBox="1"/>
              <p:nvPr/>
            </p:nvSpPr>
            <p:spPr>
              <a:xfrm>
                <a:off x="0" y="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133" name="Text Box 102"/>
              <p:cNvSpPr txBox="1"/>
              <p:nvPr/>
            </p:nvSpPr>
            <p:spPr>
              <a:xfrm>
                <a:off x="115" y="2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  <a:endPara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44134" name="Rectangle 107"/>
          <p:cNvSpPr/>
          <p:nvPr/>
        </p:nvSpPr>
        <p:spPr>
          <a:xfrm>
            <a:off x="4716463" y="909638"/>
            <a:ext cx="37433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）输出电压U</a:t>
            </a:r>
            <a:r>
              <a:rPr lang="zh-CN" altLang="en-US" baseline="-25000" dirty="0">
                <a:latin typeface="仿宋" panose="02010609060101010101" pitchFamily="49" charset="-122"/>
                <a:ea typeface="仿宋" panose="02010609060101010101" pitchFamily="49" charset="-122"/>
              </a:rPr>
              <a:t>01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推导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4135" name="Text Box 110"/>
          <p:cNvSpPr txBox="1"/>
          <p:nvPr/>
        </p:nvSpPr>
        <p:spPr>
          <a:xfrm>
            <a:off x="1835150" y="1412875"/>
            <a:ext cx="7921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136" name="Text Box 111"/>
          <p:cNvSpPr txBox="1"/>
          <p:nvPr/>
        </p:nvSpPr>
        <p:spPr>
          <a:xfrm>
            <a:off x="1979613" y="2060575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137" name="Line 112"/>
          <p:cNvSpPr/>
          <p:nvPr/>
        </p:nvSpPr>
        <p:spPr>
          <a:xfrm>
            <a:off x="827088" y="1773238"/>
            <a:ext cx="431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4138" name="Line 113"/>
          <p:cNvSpPr/>
          <p:nvPr/>
        </p:nvSpPr>
        <p:spPr>
          <a:xfrm>
            <a:off x="2627313" y="1484313"/>
            <a:ext cx="431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4139" name="Line 114"/>
          <p:cNvSpPr/>
          <p:nvPr/>
        </p:nvSpPr>
        <p:spPr>
          <a:xfrm flipV="1">
            <a:off x="1979613" y="1916113"/>
            <a:ext cx="0" cy="433387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44140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60925" y="1533525"/>
          <a:ext cx="40306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" imgW="2326640" imgH="228600" progId="Equation.KSEE3">
                  <p:embed/>
                </p:oleObj>
              </mc:Choice>
              <mc:Fallback>
                <p:oleObj name="" r:id="rId1" imgW="2326640" imgH="228600" progId="Equation.KSEE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60925" y="1533525"/>
                        <a:ext cx="4030663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1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67288" y="2090738"/>
          <a:ext cx="16525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" imgW="955675" imgH="229235" progId="Equation.KSEE3">
                  <p:embed/>
                </p:oleObj>
              </mc:Choice>
              <mc:Fallback>
                <p:oleObj name="" r:id="rId3" imgW="955675" imgH="229235" progId="Equation.KSEE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7288" y="2090738"/>
                        <a:ext cx="1652587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17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16463" y="3398838"/>
          <a:ext cx="39957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2453640" imgH="393700" progId="Equation.KSEE3">
                  <p:embed/>
                </p:oleObj>
              </mc:Choice>
              <mc:Fallback>
                <p:oleObj name="" r:id="rId5" imgW="2453640" imgH="393700" progId="Equation.KSEE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6463" y="3398838"/>
                        <a:ext cx="3995737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18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60925" y="4238625"/>
          <a:ext cx="33845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7" imgW="1995805" imgH="393700" progId="Equation.KSEE3">
                  <p:embed/>
                </p:oleObj>
              </mc:Choice>
              <mc:Fallback>
                <p:oleObj name="" r:id="rId7" imgW="1995805" imgH="393700" progId="Equation.KSEE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0925" y="4238625"/>
                        <a:ext cx="3384550" cy="66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19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60925" y="5019675"/>
          <a:ext cx="17446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9" imgW="1041400" imgH="457200" progId="Equation.KSEE3">
                  <p:embed/>
                </p:oleObj>
              </mc:Choice>
              <mc:Fallback>
                <p:oleObj name="" r:id="rId9" imgW="1041400" imgH="457200" progId="Equation.KSEE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0925" y="5019675"/>
                        <a:ext cx="1744663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45" name="文本框 1"/>
          <p:cNvSpPr txBox="1"/>
          <p:nvPr/>
        </p:nvSpPr>
        <p:spPr>
          <a:xfrm>
            <a:off x="4894263" y="2668588"/>
            <a:ext cx="4249737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放大器虚短、虚断、叠加定理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146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147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4"/>
          <p:cNvSpPr/>
          <p:nvPr/>
        </p:nvSpPr>
        <p:spPr>
          <a:xfrm>
            <a:off x="611188" y="865188"/>
            <a:ext cx="8497887" cy="1814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、运算规律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输出信号</a:t>
            </a:r>
            <a:r>
              <a:rPr lang="zh-CN" altLang="en-US" sz="28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∆y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随偏差输入信号</a:t>
            </a:r>
            <a:r>
              <a:rPr lang="el-GR" altLang="en-US" sz="28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的变化规律。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P、PI、PD、PID四种。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86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4038" y="944563"/>
          <a:ext cx="15573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736600" imgH="203200" progId="Equation.3">
                  <p:embed/>
                </p:oleObj>
              </mc:Choice>
              <mc:Fallback>
                <p:oleObj name="" r:id="rId1" imgW="736600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4038" y="944563"/>
                        <a:ext cx="1557337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3013" y="3402013"/>
          <a:ext cx="182403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647700" imgH="228600" progId="Equation.3">
                  <p:embed/>
                </p:oleObj>
              </mc:Choice>
              <mc:Fallback>
                <p:oleObj name="" r:id="rId3" imgW="6477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3013" y="3402013"/>
                        <a:ext cx="1824037" cy="639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文本框 1"/>
          <p:cNvSpPr txBox="1"/>
          <p:nvPr/>
        </p:nvSpPr>
        <p:spPr>
          <a:xfrm>
            <a:off x="611188" y="2879725"/>
            <a:ext cx="53657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、控制器（调节器）的作用方式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89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9800" y="4117975"/>
          <a:ext cx="44418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171700" imgH="482600" progId="Equation.KSEE3">
                  <p:embed/>
                </p:oleObj>
              </mc:Choice>
              <mc:Fallback>
                <p:oleObj name="" r:id="rId5" imgW="2171700" imgH="482600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9800" y="4117975"/>
                        <a:ext cx="4441825" cy="98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5"/>
          <p:cNvSpPr txBox="1"/>
          <p:nvPr/>
        </p:nvSpPr>
        <p:spPr>
          <a:xfrm>
            <a:off x="665163" y="5337175"/>
            <a:ext cx="7815262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选择调节器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的两种判断方法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。负反馈法和过程分析法。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1" name="Rectangle 36"/>
          <p:cNvSpPr/>
          <p:nvPr/>
        </p:nvSpPr>
        <p:spPr>
          <a:xfrm>
            <a:off x="2378075" y="95250"/>
            <a:ext cx="5300663" cy="6191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模拟式调节器的功能与控制规律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392" name="AutoShape 4"/>
          <p:cNvSpPr/>
          <p:nvPr/>
        </p:nvSpPr>
        <p:spPr>
          <a:xfrm>
            <a:off x="1196975" y="-2857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ext Box 2"/>
          <p:cNvSpPr txBox="1"/>
          <p:nvPr/>
        </p:nvSpPr>
        <p:spPr>
          <a:xfrm>
            <a:off x="563563" y="865188"/>
            <a:ext cx="80645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）电平移动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 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（对地）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→U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AutoShape 3"/>
          <p:cNvSpPr/>
          <p:nvPr/>
        </p:nvSpPr>
        <p:spPr>
          <a:xfrm>
            <a:off x="4683125" y="2941638"/>
            <a:ext cx="3352800" cy="609600"/>
          </a:xfrm>
          <a:prstGeom prst="wedgeRoundRectCallout">
            <a:avLst>
              <a:gd name="adj1" fmla="val -67458"/>
              <a:gd name="adj2" fmla="val 58856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运放不能正常工作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Text Box 7"/>
          <p:cNvSpPr txBox="1"/>
          <p:nvPr/>
        </p:nvSpPr>
        <p:spPr>
          <a:xfrm>
            <a:off x="3341688" y="5376863"/>
            <a:ext cx="16557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不加V</a:t>
            </a:r>
            <a:r>
              <a: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060" name="Group 8"/>
          <p:cNvGrpSpPr/>
          <p:nvPr/>
        </p:nvGrpSpPr>
        <p:grpSpPr>
          <a:xfrm>
            <a:off x="1020763" y="2579688"/>
            <a:ext cx="4919662" cy="3457575"/>
            <a:chOff x="0" y="0"/>
            <a:chExt cx="7748" cy="5445"/>
          </a:xfrm>
        </p:grpSpPr>
        <p:grpSp>
          <p:nvGrpSpPr>
            <p:cNvPr id="45061" name="Group 9"/>
            <p:cNvGrpSpPr/>
            <p:nvPr/>
          </p:nvGrpSpPr>
          <p:grpSpPr>
            <a:xfrm>
              <a:off x="270" y="1685"/>
              <a:ext cx="955" cy="580"/>
              <a:chOff x="0" y="0"/>
              <a:chExt cx="382" cy="232"/>
            </a:xfrm>
          </p:grpSpPr>
          <p:sp>
            <p:nvSpPr>
              <p:cNvPr id="45062" name="Text Box 10"/>
              <p:cNvSpPr txBox="1"/>
              <p:nvPr/>
            </p:nvSpPr>
            <p:spPr>
              <a:xfrm>
                <a:off x="0" y="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5063" name="Text Box 11"/>
              <p:cNvSpPr txBox="1"/>
              <p:nvPr/>
            </p:nvSpPr>
            <p:spPr>
              <a:xfrm>
                <a:off x="115" y="2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5064" name="Rectangle 12"/>
            <p:cNvSpPr/>
            <p:nvPr/>
          </p:nvSpPr>
          <p:spPr>
            <a:xfrm>
              <a:off x="2098" y="1422"/>
              <a:ext cx="670" cy="315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5" name="AutoShape 13"/>
            <p:cNvSpPr/>
            <p:nvPr/>
          </p:nvSpPr>
          <p:spPr>
            <a:xfrm rot="5400000">
              <a:off x="3648" y="1120"/>
              <a:ext cx="1575" cy="1577"/>
            </a:xfrm>
            <a:prstGeom prst="flowChartExtra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Line 14"/>
            <p:cNvSpPr/>
            <p:nvPr/>
          </p:nvSpPr>
          <p:spPr>
            <a:xfrm>
              <a:off x="3780" y="1632"/>
              <a:ext cx="18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067" name="Group 15"/>
            <p:cNvGrpSpPr/>
            <p:nvPr/>
          </p:nvGrpSpPr>
          <p:grpSpPr>
            <a:xfrm>
              <a:off x="3778" y="2160"/>
              <a:ext cx="190" cy="210"/>
              <a:chOff x="0" y="0"/>
              <a:chExt cx="91" cy="90"/>
            </a:xfrm>
          </p:grpSpPr>
          <p:sp>
            <p:nvSpPr>
              <p:cNvPr id="45068" name="Line 16"/>
              <p:cNvSpPr/>
              <p:nvPr/>
            </p:nvSpPr>
            <p:spPr>
              <a:xfrm>
                <a:off x="0" y="54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69" name="Line 17"/>
              <p:cNvSpPr/>
              <p:nvPr/>
            </p:nvSpPr>
            <p:spPr>
              <a:xfrm>
                <a:off x="46" y="0"/>
                <a:ext cx="0" cy="9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5070" name="Text Box 18"/>
            <p:cNvSpPr txBox="1"/>
            <p:nvPr/>
          </p:nvSpPr>
          <p:spPr>
            <a:xfrm>
              <a:off x="4103" y="1592"/>
              <a:ext cx="860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IC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71" name="Line 19"/>
            <p:cNvSpPr/>
            <p:nvPr/>
          </p:nvSpPr>
          <p:spPr>
            <a:xfrm>
              <a:off x="5268" y="1947"/>
              <a:ext cx="1622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72" name="Oval 20"/>
            <p:cNvSpPr/>
            <p:nvPr/>
          </p:nvSpPr>
          <p:spPr>
            <a:xfrm>
              <a:off x="6883" y="1875"/>
              <a:ext cx="142" cy="157"/>
            </a:xfrm>
            <a:prstGeom prst="ellipse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3" name="Text Box 21"/>
            <p:cNvSpPr txBox="1"/>
            <p:nvPr/>
          </p:nvSpPr>
          <p:spPr>
            <a:xfrm>
              <a:off x="2155" y="945"/>
              <a:ext cx="670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74" name="Rectangle 22"/>
            <p:cNvSpPr/>
            <p:nvPr/>
          </p:nvSpPr>
          <p:spPr>
            <a:xfrm>
              <a:off x="2095" y="2200"/>
              <a:ext cx="668" cy="315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5" name="Text Box 23"/>
            <p:cNvSpPr txBox="1"/>
            <p:nvPr/>
          </p:nvSpPr>
          <p:spPr>
            <a:xfrm>
              <a:off x="2155" y="1725"/>
              <a:ext cx="668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76" name="Rectangle 24"/>
            <p:cNvSpPr/>
            <p:nvPr/>
          </p:nvSpPr>
          <p:spPr>
            <a:xfrm>
              <a:off x="2095" y="2980"/>
              <a:ext cx="668" cy="315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7" name="Text Box 25"/>
            <p:cNvSpPr txBox="1"/>
            <p:nvPr/>
          </p:nvSpPr>
          <p:spPr>
            <a:xfrm>
              <a:off x="2155" y="2482"/>
              <a:ext cx="668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78" name="Rectangle 26"/>
            <p:cNvSpPr/>
            <p:nvPr/>
          </p:nvSpPr>
          <p:spPr>
            <a:xfrm>
              <a:off x="2095" y="3782"/>
              <a:ext cx="668" cy="315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9" name="Text Box 27"/>
            <p:cNvSpPr txBox="1"/>
            <p:nvPr/>
          </p:nvSpPr>
          <p:spPr>
            <a:xfrm>
              <a:off x="2155" y="3260"/>
              <a:ext cx="668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80" name="Rectangle 28"/>
            <p:cNvSpPr/>
            <p:nvPr/>
          </p:nvSpPr>
          <p:spPr>
            <a:xfrm>
              <a:off x="4123" y="497"/>
              <a:ext cx="670" cy="315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1" name="Text Box 29"/>
            <p:cNvSpPr txBox="1"/>
            <p:nvPr/>
          </p:nvSpPr>
          <p:spPr>
            <a:xfrm>
              <a:off x="4180" y="0"/>
              <a:ext cx="670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82" name="Line 30"/>
            <p:cNvSpPr/>
            <p:nvPr/>
          </p:nvSpPr>
          <p:spPr>
            <a:xfrm>
              <a:off x="2785" y="1570"/>
              <a:ext cx="90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3" name="Line 31"/>
            <p:cNvSpPr/>
            <p:nvPr/>
          </p:nvSpPr>
          <p:spPr>
            <a:xfrm>
              <a:off x="2785" y="2370"/>
              <a:ext cx="90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4" name="Line 32"/>
            <p:cNvSpPr/>
            <p:nvPr/>
          </p:nvSpPr>
          <p:spPr>
            <a:xfrm flipV="1">
              <a:off x="3453" y="665"/>
              <a:ext cx="0" cy="893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5" name="Line 33"/>
            <p:cNvSpPr/>
            <p:nvPr/>
          </p:nvSpPr>
          <p:spPr>
            <a:xfrm>
              <a:off x="3453" y="667"/>
              <a:ext cx="67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6" name="Line 34"/>
            <p:cNvSpPr/>
            <p:nvPr/>
          </p:nvSpPr>
          <p:spPr>
            <a:xfrm>
              <a:off x="1028" y="1570"/>
              <a:ext cx="105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7" name="Line 35"/>
            <p:cNvSpPr/>
            <p:nvPr/>
          </p:nvSpPr>
          <p:spPr>
            <a:xfrm>
              <a:off x="1590" y="3945"/>
              <a:ext cx="475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8" name="Line 36"/>
            <p:cNvSpPr/>
            <p:nvPr/>
          </p:nvSpPr>
          <p:spPr>
            <a:xfrm>
              <a:off x="1590" y="3630"/>
              <a:ext cx="0" cy="60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9" name="Line 37"/>
            <p:cNvSpPr/>
            <p:nvPr/>
          </p:nvSpPr>
          <p:spPr>
            <a:xfrm>
              <a:off x="3303" y="5445"/>
              <a:ext cx="287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0" name="Line 38"/>
            <p:cNvSpPr/>
            <p:nvPr/>
          </p:nvSpPr>
          <p:spPr>
            <a:xfrm>
              <a:off x="1585" y="3125"/>
              <a:ext cx="515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1" name="Line 39"/>
            <p:cNvSpPr/>
            <p:nvPr/>
          </p:nvSpPr>
          <p:spPr>
            <a:xfrm>
              <a:off x="1028" y="2347"/>
              <a:ext cx="105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092" name="Group 40"/>
            <p:cNvGrpSpPr/>
            <p:nvPr/>
          </p:nvGrpSpPr>
          <p:grpSpPr>
            <a:xfrm>
              <a:off x="1610" y="3287"/>
              <a:ext cx="955" cy="578"/>
              <a:chOff x="0" y="0"/>
              <a:chExt cx="454" cy="249"/>
            </a:xfrm>
          </p:grpSpPr>
          <p:sp>
            <p:nvSpPr>
              <p:cNvPr id="45093" name="Text Box 41"/>
              <p:cNvSpPr txBox="1"/>
              <p:nvPr/>
            </p:nvSpPr>
            <p:spPr>
              <a:xfrm>
                <a:off x="0" y="0"/>
                <a:ext cx="317" cy="2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5094" name="Text Box 42"/>
              <p:cNvSpPr txBox="1"/>
              <p:nvPr/>
            </p:nvSpPr>
            <p:spPr>
              <a:xfrm>
                <a:off x="137" y="20"/>
                <a:ext cx="317" cy="2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s</a:t>
                </a:r>
                <a:endPara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5095" name="Rectangle 43"/>
            <p:cNvSpPr/>
            <p:nvPr/>
          </p:nvSpPr>
          <p:spPr>
            <a:xfrm rot="5400000">
              <a:off x="5726" y="2430"/>
              <a:ext cx="735" cy="288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6" name="Rectangle 44"/>
            <p:cNvSpPr/>
            <p:nvPr/>
          </p:nvSpPr>
          <p:spPr>
            <a:xfrm rot="5400000">
              <a:off x="5726" y="3536"/>
              <a:ext cx="738" cy="287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7" name="Rectangle 45"/>
            <p:cNvSpPr/>
            <p:nvPr/>
          </p:nvSpPr>
          <p:spPr>
            <a:xfrm rot="5400000">
              <a:off x="3038" y="3186"/>
              <a:ext cx="736" cy="285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8" name="Line 46"/>
            <p:cNvSpPr/>
            <p:nvPr/>
          </p:nvSpPr>
          <p:spPr>
            <a:xfrm>
              <a:off x="3453" y="2370"/>
              <a:ext cx="0" cy="63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9" name="Line 47"/>
            <p:cNvSpPr/>
            <p:nvPr/>
          </p:nvSpPr>
          <p:spPr>
            <a:xfrm>
              <a:off x="3453" y="3735"/>
              <a:ext cx="0" cy="895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0" name="AutoShape 48"/>
            <p:cNvSpPr/>
            <p:nvPr/>
          </p:nvSpPr>
          <p:spPr>
            <a:xfrm>
              <a:off x="6818" y="5035"/>
              <a:ext cx="192" cy="210"/>
            </a:xfrm>
            <a:prstGeom prst="flowChartMerge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1" name="Line 49"/>
            <p:cNvSpPr/>
            <p:nvPr/>
          </p:nvSpPr>
          <p:spPr>
            <a:xfrm>
              <a:off x="3453" y="4365"/>
              <a:ext cx="3437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2" name="Line 50"/>
            <p:cNvSpPr/>
            <p:nvPr/>
          </p:nvSpPr>
          <p:spPr>
            <a:xfrm>
              <a:off x="6128" y="1947"/>
              <a:ext cx="0" cy="29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3" name="Line 51"/>
            <p:cNvSpPr/>
            <p:nvPr/>
          </p:nvSpPr>
          <p:spPr>
            <a:xfrm>
              <a:off x="6128" y="3000"/>
              <a:ext cx="0" cy="34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4" name="Line 52"/>
            <p:cNvSpPr/>
            <p:nvPr/>
          </p:nvSpPr>
          <p:spPr>
            <a:xfrm>
              <a:off x="6148" y="4092"/>
              <a:ext cx="0" cy="263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5" name="Text Box 53"/>
            <p:cNvSpPr txBox="1"/>
            <p:nvPr/>
          </p:nvSpPr>
          <p:spPr>
            <a:xfrm>
              <a:off x="6213" y="2287"/>
              <a:ext cx="670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106" name="Text Box 54"/>
            <p:cNvSpPr txBox="1"/>
            <p:nvPr/>
          </p:nvSpPr>
          <p:spPr>
            <a:xfrm>
              <a:off x="6213" y="3417"/>
              <a:ext cx="670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107" name="Text Box 55"/>
            <p:cNvSpPr txBox="1"/>
            <p:nvPr/>
          </p:nvSpPr>
          <p:spPr>
            <a:xfrm>
              <a:off x="3588" y="3000"/>
              <a:ext cx="670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108" name="Line 56"/>
            <p:cNvSpPr/>
            <p:nvPr/>
          </p:nvSpPr>
          <p:spPr>
            <a:xfrm>
              <a:off x="2978" y="2370"/>
              <a:ext cx="0" cy="732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9" name="Line 57"/>
            <p:cNvSpPr/>
            <p:nvPr/>
          </p:nvSpPr>
          <p:spPr>
            <a:xfrm>
              <a:off x="2785" y="3102"/>
              <a:ext cx="193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10" name="Line 58"/>
            <p:cNvSpPr/>
            <p:nvPr/>
          </p:nvSpPr>
          <p:spPr>
            <a:xfrm>
              <a:off x="3168" y="1570"/>
              <a:ext cx="0" cy="2362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11" name="Line 59"/>
            <p:cNvSpPr/>
            <p:nvPr/>
          </p:nvSpPr>
          <p:spPr>
            <a:xfrm>
              <a:off x="2785" y="3922"/>
              <a:ext cx="383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12" name="Line 60"/>
            <p:cNvSpPr/>
            <p:nvPr/>
          </p:nvSpPr>
          <p:spPr>
            <a:xfrm>
              <a:off x="4790" y="647"/>
              <a:ext cx="67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13" name="Line 61"/>
            <p:cNvSpPr/>
            <p:nvPr/>
          </p:nvSpPr>
          <p:spPr>
            <a:xfrm>
              <a:off x="5480" y="680"/>
              <a:ext cx="0" cy="2518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14" name="Line 62"/>
            <p:cNvSpPr/>
            <p:nvPr/>
          </p:nvSpPr>
          <p:spPr>
            <a:xfrm>
              <a:off x="5460" y="3167"/>
              <a:ext cx="665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15" name="Oval 63"/>
            <p:cNvSpPr/>
            <p:nvPr/>
          </p:nvSpPr>
          <p:spPr>
            <a:xfrm>
              <a:off x="3130" y="1530"/>
              <a:ext cx="95" cy="105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16" name="Oval 64"/>
            <p:cNvSpPr/>
            <p:nvPr/>
          </p:nvSpPr>
          <p:spPr>
            <a:xfrm>
              <a:off x="2935" y="2330"/>
              <a:ext cx="95" cy="102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17" name="Oval 65"/>
            <p:cNvSpPr/>
            <p:nvPr/>
          </p:nvSpPr>
          <p:spPr>
            <a:xfrm>
              <a:off x="3393" y="2330"/>
              <a:ext cx="95" cy="102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18" name="Oval 66"/>
            <p:cNvSpPr/>
            <p:nvPr/>
          </p:nvSpPr>
          <p:spPr>
            <a:xfrm>
              <a:off x="3393" y="1507"/>
              <a:ext cx="95" cy="103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19" name="Oval 67"/>
            <p:cNvSpPr/>
            <p:nvPr/>
          </p:nvSpPr>
          <p:spPr>
            <a:xfrm>
              <a:off x="6075" y="3100"/>
              <a:ext cx="95" cy="102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20" name="Oval 68"/>
            <p:cNvSpPr/>
            <p:nvPr/>
          </p:nvSpPr>
          <p:spPr>
            <a:xfrm>
              <a:off x="6065" y="1907"/>
              <a:ext cx="95" cy="103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21" name="Oval 69"/>
            <p:cNvSpPr/>
            <p:nvPr/>
          </p:nvSpPr>
          <p:spPr>
            <a:xfrm>
              <a:off x="6108" y="4302"/>
              <a:ext cx="95" cy="103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22" name="Oval 70"/>
            <p:cNvSpPr/>
            <p:nvPr/>
          </p:nvSpPr>
          <p:spPr>
            <a:xfrm>
              <a:off x="3395" y="4300"/>
              <a:ext cx="95" cy="105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5123" name="Group 71"/>
            <p:cNvGrpSpPr/>
            <p:nvPr/>
          </p:nvGrpSpPr>
          <p:grpSpPr>
            <a:xfrm>
              <a:off x="6793" y="2020"/>
              <a:ext cx="955" cy="590"/>
              <a:chOff x="0" y="0"/>
              <a:chExt cx="382" cy="236"/>
            </a:xfrm>
          </p:grpSpPr>
          <p:sp>
            <p:nvSpPr>
              <p:cNvPr id="45124" name="Text Box 72"/>
              <p:cNvSpPr txBox="1"/>
              <p:nvPr/>
            </p:nvSpPr>
            <p:spPr>
              <a:xfrm>
                <a:off x="0" y="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5125" name="Text Box 73"/>
              <p:cNvSpPr txBox="1"/>
              <p:nvPr/>
            </p:nvSpPr>
            <p:spPr>
              <a:xfrm>
                <a:off x="115" y="63"/>
                <a:ext cx="26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2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o1</a:t>
                </a:r>
                <a:endPara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5126" name="Group 74"/>
            <p:cNvGrpSpPr/>
            <p:nvPr/>
          </p:nvGrpSpPr>
          <p:grpSpPr>
            <a:xfrm>
              <a:off x="833" y="1927"/>
              <a:ext cx="340" cy="115"/>
              <a:chOff x="0" y="0"/>
              <a:chExt cx="136" cy="46"/>
            </a:xfrm>
          </p:grpSpPr>
          <p:sp>
            <p:nvSpPr>
              <p:cNvPr id="45127" name="Line 75"/>
              <p:cNvSpPr/>
              <p:nvPr/>
            </p:nvSpPr>
            <p:spPr>
              <a:xfrm>
                <a:off x="0" y="0"/>
                <a:ext cx="13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28" name="Line 76"/>
              <p:cNvSpPr/>
              <p:nvPr/>
            </p:nvSpPr>
            <p:spPr>
              <a:xfrm>
                <a:off x="27" y="46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5129" name="Group 77"/>
            <p:cNvGrpSpPr/>
            <p:nvPr/>
          </p:nvGrpSpPr>
          <p:grpSpPr>
            <a:xfrm>
              <a:off x="853" y="3512"/>
              <a:ext cx="340" cy="115"/>
              <a:chOff x="0" y="0"/>
              <a:chExt cx="136" cy="46"/>
            </a:xfrm>
          </p:grpSpPr>
          <p:sp>
            <p:nvSpPr>
              <p:cNvPr id="45130" name="Line 78"/>
              <p:cNvSpPr/>
              <p:nvPr/>
            </p:nvSpPr>
            <p:spPr>
              <a:xfrm>
                <a:off x="0" y="0"/>
                <a:ext cx="13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31" name="Line 79"/>
              <p:cNvSpPr/>
              <p:nvPr/>
            </p:nvSpPr>
            <p:spPr>
              <a:xfrm>
                <a:off x="27" y="46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5132" name="Group 80"/>
            <p:cNvGrpSpPr/>
            <p:nvPr/>
          </p:nvGrpSpPr>
          <p:grpSpPr>
            <a:xfrm>
              <a:off x="1418" y="3515"/>
              <a:ext cx="340" cy="115"/>
              <a:chOff x="0" y="0"/>
              <a:chExt cx="136" cy="46"/>
            </a:xfrm>
          </p:grpSpPr>
          <p:sp>
            <p:nvSpPr>
              <p:cNvPr id="45133" name="Line 81"/>
              <p:cNvSpPr/>
              <p:nvPr/>
            </p:nvSpPr>
            <p:spPr>
              <a:xfrm>
                <a:off x="0" y="0"/>
                <a:ext cx="13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34" name="Line 82"/>
              <p:cNvSpPr/>
              <p:nvPr/>
            </p:nvSpPr>
            <p:spPr>
              <a:xfrm>
                <a:off x="27" y="46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5135" name="Group 83"/>
            <p:cNvGrpSpPr/>
            <p:nvPr/>
          </p:nvGrpSpPr>
          <p:grpSpPr>
            <a:xfrm>
              <a:off x="1420" y="4242"/>
              <a:ext cx="340" cy="115"/>
              <a:chOff x="0" y="0"/>
              <a:chExt cx="136" cy="46"/>
            </a:xfrm>
          </p:grpSpPr>
          <p:sp>
            <p:nvSpPr>
              <p:cNvPr id="45136" name="Line 84"/>
              <p:cNvSpPr/>
              <p:nvPr/>
            </p:nvSpPr>
            <p:spPr>
              <a:xfrm>
                <a:off x="0" y="0"/>
                <a:ext cx="13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37" name="Line 85"/>
              <p:cNvSpPr/>
              <p:nvPr/>
            </p:nvSpPr>
            <p:spPr>
              <a:xfrm>
                <a:off x="27" y="46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5138" name="Line 86"/>
            <p:cNvSpPr/>
            <p:nvPr/>
          </p:nvSpPr>
          <p:spPr>
            <a:xfrm>
              <a:off x="1013" y="1565"/>
              <a:ext cx="0" cy="34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39" name="Line 87"/>
            <p:cNvSpPr/>
            <p:nvPr/>
          </p:nvSpPr>
          <p:spPr>
            <a:xfrm>
              <a:off x="1013" y="2042"/>
              <a:ext cx="0" cy="1475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0" name="Line 88"/>
            <p:cNvSpPr/>
            <p:nvPr/>
          </p:nvSpPr>
          <p:spPr>
            <a:xfrm>
              <a:off x="1600" y="3130"/>
              <a:ext cx="0" cy="397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1" name="Line 89"/>
            <p:cNvSpPr/>
            <p:nvPr/>
          </p:nvSpPr>
          <p:spPr>
            <a:xfrm>
              <a:off x="1600" y="4355"/>
              <a:ext cx="0" cy="737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2" name="Line 90"/>
            <p:cNvSpPr/>
            <p:nvPr/>
          </p:nvSpPr>
          <p:spPr>
            <a:xfrm>
              <a:off x="1013" y="3652"/>
              <a:ext cx="0" cy="1418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3" name="Line 91"/>
            <p:cNvSpPr/>
            <p:nvPr/>
          </p:nvSpPr>
          <p:spPr>
            <a:xfrm>
              <a:off x="1013" y="5105"/>
              <a:ext cx="2437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4" name="Line 92"/>
            <p:cNvSpPr/>
            <p:nvPr/>
          </p:nvSpPr>
          <p:spPr>
            <a:xfrm>
              <a:off x="3438" y="4631"/>
              <a:ext cx="12" cy="814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5" name="Oval 93"/>
            <p:cNvSpPr/>
            <p:nvPr/>
          </p:nvSpPr>
          <p:spPr>
            <a:xfrm>
              <a:off x="3393" y="5037"/>
              <a:ext cx="95" cy="105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46" name="Line 94"/>
            <p:cNvSpPr/>
            <p:nvPr/>
          </p:nvSpPr>
          <p:spPr>
            <a:xfrm>
              <a:off x="6930" y="4355"/>
              <a:ext cx="0" cy="68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147" name="Group 95"/>
            <p:cNvGrpSpPr/>
            <p:nvPr/>
          </p:nvGrpSpPr>
          <p:grpSpPr>
            <a:xfrm>
              <a:off x="0" y="3222"/>
              <a:ext cx="963" cy="568"/>
              <a:chOff x="0" y="0"/>
              <a:chExt cx="385" cy="227"/>
            </a:xfrm>
          </p:grpSpPr>
          <p:sp>
            <p:nvSpPr>
              <p:cNvPr id="45148" name="Text Box 96"/>
              <p:cNvSpPr txBox="1"/>
              <p:nvPr/>
            </p:nvSpPr>
            <p:spPr>
              <a:xfrm>
                <a:off x="0" y="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5149" name="Text Box 97"/>
              <p:cNvSpPr txBox="1"/>
              <p:nvPr/>
            </p:nvSpPr>
            <p:spPr>
              <a:xfrm>
                <a:off x="90" y="73"/>
                <a:ext cx="295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CM1</a:t>
                </a:r>
                <a:endParaRPr lang="zh-CN" altLang="en-US" sz="1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5150" name="Group 98"/>
            <p:cNvGrpSpPr/>
            <p:nvPr/>
          </p:nvGrpSpPr>
          <p:grpSpPr>
            <a:xfrm>
              <a:off x="1645" y="4060"/>
              <a:ext cx="963" cy="567"/>
              <a:chOff x="0" y="0"/>
              <a:chExt cx="385" cy="227"/>
            </a:xfrm>
          </p:grpSpPr>
          <p:sp>
            <p:nvSpPr>
              <p:cNvPr id="45151" name="Text Box 99"/>
              <p:cNvSpPr txBox="1"/>
              <p:nvPr/>
            </p:nvSpPr>
            <p:spPr>
              <a:xfrm>
                <a:off x="0" y="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5152" name="Text Box 100"/>
              <p:cNvSpPr txBox="1"/>
              <p:nvPr/>
            </p:nvSpPr>
            <p:spPr>
              <a:xfrm>
                <a:off x="90" y="73"/>
                <a:ext cx="295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CM2</a:t>
                </a:r>
                <a:endParaRPr lang="zh-CN" altLang="en-US" sz="1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5153" name="Oval 101"/>
            <p:cNvSpPr/>
            <p:nvPr/>
          </p:nvSpPr>
          <p:spPr>
            <a:xfrm>
              <a:off x="1555" y="3902"/>
              <a:ext cx="95" cy="105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154" name="TextBox 1"/>
          <p:cNvSpPr txBox="1"/>
          <p:nvPr/>
        </p:nvSpPr>
        <p:spPr>
          <a:xfrm>
            <a:off x="536575" y="2119313"/>
            <a:ext cx="5003800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5V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CM1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=V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CM2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1V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155" name="TextBox 102"/>
          <p:cNvSpPr txBox="1"/>
          <p:nvPr/>
        </p:nvSpPr>
        <p:spPr>
          <a:xfrm>
            <a:off x="5334000" y="2119313"/>
            <a:ext cx="3054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 V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=0.33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2.33V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156" name="Text Box 2"/>
          <p:cNvSpPr txBox="1"/>
          <p:nvPr/>
        </p:nvSpPr>
        <p:spPr>
          <a:xfrm>
            <a:off x="563563" y="1525588"/>
            <a:ext cx="80645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为何要进行电平移动？</a:t>
            </a:r>
            <a:endParaRPr lang="zh-CN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157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158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AutoShape 4"/>
          <p:cNvSpPr/>
          <p:nvPr/>
        </p:nvSpPr>
        <p:spPr>
          <a:xfrm>
            <a:off x="4725988" y="2324100"/>
            <a:ext cx="2478087" cy="609600"/>
          </a:xfrm>
          <a:prstGeom prst="wedgeRoundRectCallout">
            <a:avLst>
              <a:gd name="adj1" fmla="val -71500"/>
              <a:gd name="adj2" fmla="val 84583"/>
              <a:gd name="adj3" fmla="val 16667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运放能正常工作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2" name="Text Box 6"/>
          <p:cNvSpPr txBox="1"/>
          <p:nvPr/>
        </p:nvSpPr>
        <p:spPr>
          <a:xfrm>
            <a:off x="568325" y="1009650"/>
            <a:ext cx="1123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加V</a:t>
            </a:r>
            <a:r>
              <a: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083" name="Group 7"/>
          <p:cNvGrpSpPr/>
          <p:nvPr/>
        </p:nvGrpSpPr>
        <p:grpSpPr>
          <a:xfrm>
            <a:off x="1258888" y="2151063"/>
            <a:ext cx="4919662" cy="3457575"/>
            <a:chOff x="0" y="0"/>
            <a:chExt cx="7747" cy="5445"/>
          </a:xfrm>
        </p:grpSpPr>
        <p:grpSp>
          <p:nvGrpSpPr>
            <p:cNvPr id="46084" name="Group 8"/>
            <p:cNvGrpSpPr/>
            <p:nvPr/>
          </p:nvGrpSpPr>
          <p:grpSpPr>
            <a:xfrm>
              <a:off x="270" y="1685"/>
              <a:ext cx="955" cy="580"/>
              <a:chOff x="0" y="0"/>
              <a:chExt cx="382" cy="232"/>
            </a:xfrm>
          </p:grpSpPr>
          <p:sp>
            <p:nvSpPr>
              <p:cNvPr id="46085" name="Text Box 9"/>
              <p:cNvSpPr txBox="1"/>
              <p:nvPr/>
            </p:nvSpPr>
            <p:spPr>
              <a:xfrm>
                <a:off x="0" y="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6086" name="Text Box 10"/>
              <p:cNvSpPr txBox="1"/>
              <p:nvPr/>
            </p:nvSpPr>
            <p:spPr>
              <a:xfrm>
                <a:off x="115" y="2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6087" name="Rectangle 11"/>
            <p:cNvSpPr/>
            <p:nvPr/>
          </p:nvSpPr>
          <p:spPr>
            <a:xfrm>
              <a:off x="2098" y="1422"/>
              <a:ext cx="670" cy="315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8" name="AutoShape 12"/>
            <p:cNvSpPr/>
            <p:nvPr/>
          </p:nvSpPr>
          <p:spPr>
            <a:xfrm rot="5400000">
              <a:off x="3649" y="1120"/>
              <a:ext cx="1575" cy="1577"/>
            </a:xfrm>
            <a:prstGeom prst="flowChartExtra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9" name="Line 13"/>
            <p:cNvSpPr/>
            <p:nvPr/>
          </p:nvSpPr>
          <p:spPr>
            <a:xfrm>
              <a:off x="3780" y="1632"/>
              <a:ext cx="18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090" name="Group 14"/>
            <p:cNvGrpSpPr/>
            <p:nvPr/>
          </p:nvGrpSpPr>
          <p:grpSpPr>
            <a:xfrm>
              <a:off x="3778" y="2160"/>
              <a:ext cx="190" cy="210"/>
              <a:chOff x="0" y="0"/>
              <a:chExt cx="91" cy="90"/>
            </a:xfrm>
          </p:grpSpPr>
          <p:sp>
            <p:nvSpPr>
              <p:cNvPr id="46091" name="Line 15"/>
              <p:cNvSpPr/>
              <p:nvPr/>
            </p:nvSpPr>
            <p:spPr>
              <a:xfrm>
                <a:off x="0" y="54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092" name="Line 16"/>
              <p:cNvSpPr/>
              <p:nvPr/>
            </p:nvSpPr>
            <p:spPr>
              <a:xfrm>
                <a:off x="46" y="0"/>
                <a:ext cx="0" cy="9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6093" name="Text Box 17"/>
            <p:cNvSpPr txBox="1"/>
            <p:nvPr/>
          </p:nvSpPr>
          <p:spPr>
            <a:xfrm>
              <a:off x="4103" y="1592"/>
              <a:ext cx="860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IC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6094" name="Line 18"/>
            <p:cNvSpPr/>
            <p:nvPr/>
          </p:nvSpPr>
          <p:spPr>
            <a:xfrm>
              <a:off x="5268" y="1947"/>
              <a:ext cx="1622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5" name="Oval 19"/>
            <p:cNvSpPr/>
            <p:nvPr/>
          </p:nvSpPr>
          <p:spPr>
            <a:xfrm>
              <a:off x="6883" y="1875"/>
              <a:ext cx="142" cy="157"/>
            </a:xfrm>
            <a:prstGeom prst="ellipse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6" name="Text Box 20"/>
            <p:cNvSpPr txBox="1"/>
            <p:nvPr/>
          </p:nvSpPr>
          <p:spPr>
            <a:xfrm>
              <a:off x="2155" y="945"/>
              <a:ext cx="670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6097" name="Rectangle 21"/>
            <p:cNvSpPr/>
            <p:nvPr/>
          </p:nvSpPr>
          <p:spPr>
            <a:xfrm>
              <a:off x="2095" y="2200"/>
              <a:ext cx="668" cy="315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Text Box 22"/>
            <p:cNvSpPr txBox="1"/>
            <p:nvPr/>
          </p:nvSpPr>
          <p:spPr>
            <a:xfrm>
              <a:off x="2155" y="1725"/>
              <a:ext cx="668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6099" name="Rectangle 23"/>
            <p:cNvSpPr/>
            <p:nvPr/>
          </p:nvSpPr>
          <p:spPr>
            <a:xfrm>
              <a:off x="2095" y="2980"/>
              <a:ext cx="668" cy="315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0" name="Text Box 24"/>
            <p:cNvSpPr txBox="1"/>
            <p:nvPr/>
          </p:nvSpPr>
          <p:spPr>
            <a:xfrm>
              <a:off x="2155" y="2482"/>
              <a:ext cx="668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6101" name="Rectangle 25"/>
            <p:cNvSpPr/>
            <p:nvPr/>
          </p:nvSpPr>
          <p:spPr>
            <a:xfrm>
              <a:off x="2095" y="3782"/>
              <a:ext cx="668" cy="315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2" name="Text Box 26"/>
            <p:cNvSpPr txBox="1"/>
            <p:nvPr/>
          </p:nvSpPr>
          <p:spPr>
            <a:xfrm>
              <a:off x="2155" y="3260"/>
              <a:ext cx="668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6103" name="Rectangle 27"/>
            <p:cNvSpPr/>
            <p:nvPr/>
          </p:nvSpPr>
          <p:spPr>
            <a:xfrm>
              <a:off x="4123" y="497"/>
              <a:ext cx="670" cy="315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4" name="Text Box 28"/>
            <p:cNvSpPr txBox="1"/>
            <p:nvPr/>
          </p:nvSpPr>
          <p:spPr>
            <a:xfrm>
              <a:off x="4180" y="0"/>
              <a:ext cx="670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6105" name="Line 29"/>
            <p:cNvSpPr/>
            <p:nvPr/>
          </p:nvSpPr>
          <p:spPr>
            <a:xfrm>
              <a:off x="2785" y="1570"/>
              <a:ext cx="90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06" name="Line 30"/>
            <p:cNvSpPr/>
            <p:nvPr/>
          </p:nvSpPr>
          <p:spPr>
            <a:xfrm>
              <a:off x="2785" y="2370"/>
              <a:ext cx="90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07" name="Line 31"/>
            <p:cNvSpPr/>
            <p:nvPr/>
          </p:nvSpPr>
          <p:spPr>
            <a:xfrm flipV="1">
              <a:off x="3453" y="666"/>
              <a:ext cx="0" cy="893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08" name="Line 32"/>
            <p:cNvSpPr/>
            <p:nvPr/>
          </p:nvSpPr>
          <p:spPr>
            <a:xfrm>
              <a:off x="3453" y="667"/>
              <a:ext cx="67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09" name="Line 33"/>
            <p:cNvSpPr/>
            <p:nvPr/>
          </p:nvSpPr>
          <p:spPr>
            <a:xfrm>
              <a:off x="1028" y="1570"/>
              <a:ext cx="105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10" name="Line 34"/>
            <p:cNvSpPr/>
            <p:nvPr/>
          </p:nvSpPr>
          <p:spPr>
            <a:xfrm>
              <a:off x="1590" y="3945"/>
              <a:ext cx="475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11" name="Line 35"/>
            <p:cNvSpPr/>
            <p:nvPr/>
          </p:nvSpPr>
          <p:spPr>
            <a:xfrm>
              <a:off x="1590" y="3630"/>
              <a:ext cx="0" cy="60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12" name="Line 36"/>
            <p:cNvSpPr/>
            <p:nvPr/>
          </p:nvSpPr>
          <p:spPr>
            <a:xfrm>
              <a:off x="3303" y="5445"/>
              <a:ext cx="287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13" name="Line 37"/>
            <p:cNvSpPr/>
            <p:nvPr/>
          </p:nvSpPr>
          <p:spPr>
            <a:xfrm>
              <a:off x="1585" y="3125"/>
              <a:ext cx="515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14" name="Line 38"/>
            <p:cNvSpPr/>
            <p:nvPr/>
          </p:nvSpPr>
          <p:spPr>
            <a:xfrm>
              <a:off x="1028" y="2347"/>
              <a:ext cx="105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115" name="Group 39"/>
            <p:cNvGrpSpPr/>
            <p:nvPr/>
          </p:nvGrpSpPr>
          <p:grpSpPr>
            <a:xfrm>
              <a:off x="1610" y="3287"/>
              <a:ext cx="955" cy="578"/>
              <a:chOff x="0" y="0"/>
              <a:chExt cx="454" cy="249"/>
            </a:xfrm>
          </p:grpSpPr>
          <p:sp>
            <p:nvSpPr>
              <p:cNvPr id="46116" name="Text Box 40"/>
              <p:cNvSpPr txBox="1"/>
              <p:nvPr/>
            </p:nvSpPr>
            <p:spPr>
              <a:xfrm>
                <a:off x="0" y="0"/>
                <a:ext cx="317" cy="2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6117" name="Text Box 41"/>
              <p:cNvSpPr txBox="1"/>
              <p:nvPr/>
            </p:nvSpPr>
            <p:spPr>
              <a:xfrm>
                <a:off x="137" y="20"/>
                <a:ext cx="317" cy="2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s</a:t>
                </a:r>
                <a:endPara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6118" name="Rectangle 42"/>
            <p:cNvSpPr/>
            <p:nvPr/>
          </p:nvSpPr>
          <p:spPr>
            <a:xfrm rot="5400000">
              <a:off x="5727" y="2430"/>
              <a:ext cx="735" cy="288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9" name="Rectangle 43"/>
            <p:cNvSpPr/>
            <p:nvPr/>
          </p:nvSpPr>
          <p:spPr>
            <a:xfrm rot="5400000">
              <a:off x="5727" y="3537"/>
              <a:ext cx="738" cy="287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0" name="Rectangle 44"/>
            <p:cNvSpPr/>
            <p:nvPr/>
          </p:nvSpPr>
          <p:spPr>
            <a:xfrm rot="5400000">
              <a:off x="3039" y="3187"/>
              <a:ext cx="736" cy="285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1" name="Line 45"/>
            <p:cNvSpPr/>
            <p:nvPr/>
          </p:nvSpPr>
          <p:spPr>
            <a:xfrm>
              <a:off x="3453" y="2370"/>
              <a:ext cx="0" cy="63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22" name="Line 46"/>
            <p:cNvSpPr/>
            <p:nvPr/>
          </p:nvSpPr>
          <p:spPr>
            <a:xfrm>
              <a:off x="3453" y="3735"/>
              <a:ext cx="0" cy="895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23" name="AutoShape 47"/>
            <p:cNvSpPr/>
            <p:nvPr/>
          </p:nvSpPr>
          <p:spPr>
            <a:xfrm>
              <a:off x="6818" y="5035"/>
              <a:ext cx="192" cy="210"/>
            </a:xfrm>
            <a:prstGeom prst="flowChartMerge">
              <a:avLst/>
            </a:prstGeom>
            <a:noFill/>
            <a:ln w="2857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4" name="Line 48"/>
            <p:cNvSpPr/>
            <p:nvPr/>
          </p:nvSpPr>
          <p:spPr>
            <a:xfrm>
              <a:off x="3453" y="4365"/>
              <a:ext cx="3437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25" name="Line 49"/>
            <p:cNvSpPr/>
            <p:nvPr/>
          </p:nvSpPr>
          <p:spPr>
            <a:xfrm>
              <a:off x="6128" y="1947"/>
              <a:ext cx="0" cy="29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26" name="Line 50"/>
            <p:cNvSpPr/>
            <p:nvPr/>
          </p:nvSpPr>
          <p:spPr>
            <a:xfrm>
              <a:off x="6128" y="3000"/>
              <a:ext cx="0" cy="34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27" name="Line 51"/>
            <p:cNvSpPr/>
            <p:nvPr/>
          </p:nvSpPr>
          <p:spPr>
            <a:xfrm>
              <a:off x="6148" y="4092"/>
              <a:ext cx="0" cy="263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28" name="Text Box 52"/>
            <p:cNvSpPr txBox="1"/>
            <p:nvPr/>
          </p:nvSpPr>
          <p:spPr>
            <a:xfrm>
              <a:off x="6213" y="2287"/>
              <a:ext cx="670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6129" name="Text Box 53"/>
            <p:cNvSpPr txBox="1"/>
            <p:nvPr/>
          </p:nvSpPr>
          <p:spPr>
            <a:xfrm>
              <a:off x="6213" y="3417"/>
              <a:ext cx="670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6130" name="Text Box 54"/>
            <p:cNvSpPr txBox="1"/>
            <p:nvPr/>
          </p:nvSpPr>
          <p:spPr>
            <a:xfrm>
              <a:off x="3588" y="3000"/>
              <a:ext cx="670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6131" name="Line 55"/>
            <p:cNvSpPr/>
            <p:nvPr/>
          </p:nvSpPr>
          <p:spPr>
            <a:xfrm>
              <a:off x="2978" y="2370"/>
              <a:ext cx="0" cy="732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32" name="Line 56"/>
            <p:cNvSpPr/>
            <p:nvPr/>
          </p:nvSpPr>
          <p:spPr>
            <a:xfrm>
              <a:off x="2785" y="3102"/>
              <a:ext cx="193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33" name="Line 57"/>
            <p:cNvSpPr/>
            <p:nvPr/>
          </p:nvSpPr>
          <p:spPr>
            <a:xfrm>
              <a:off x="3168" y="1570"/>
              <a:ext cx="0" cy="2362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34" name="Line 58"/>
            <p:cNvSpPr/>
            <p:nvPr/>
          </p:nvSpPr>
          <p:spPr>
            <a:xfrm>
              <a:off x="2785" y="3922"/>
              <a:ext cx="383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35" name="Line 59"/>
            <p:cNvSpPr/>
            <p:nvPr/>
          </p:nvSpPr>
          <p:spPr>
            <a:xfrm>
              <a:off x="4790" y="647"/>
              <a:ext cx="67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36" name="Line 60"/>
            <p:cNvSpPr/>
            <p:nvPr/>
          </p:nvSpPr>
          <p:spPr>
            <a:xfrm>
              <a:off x="5460" y="647"/>
              <a:ext cx="0" cy="2518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37" name="Line 61"/>
            <p:cNvSpPr/>
            <p:nvPr/>
          </p:nvSpPr>
          <p:spPr>
            <a:xfrm>
              <a:off x="5460" y="3167"/>
              <a:ext cx="665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38" name="Oval 62"/>
            <p:cNvSpPr/>
            <p:nvPr/>
          </p:nvSpPr>
          <p:spPr>
            <a:xfrm>
              <a:off x="3130" y="1530"/>
              <a:ext cx="95" cy="105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9" name="Oval 63"/>
            <p:cNvSpPr/>
            <p:nvPr/>
          </p:nvSpPr>
          <p:spPr>
            <a:xfrm>
              <a:off x="2935" y="2330"/>
              <a:ext cx="95" cy="102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0" name="Oval 64"/>
            <p:cNvSpPr/>
            <p:nvPr/>
          </p:nvSpPr>
          <p:spPr>
            <a:xfrm>
              <a:off x="3393" y="2330"/>
              <a:ext cx="95" cy="102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1" name="Oval 65"/>
            <p:cNvSpPr/>
            <p:nvPr/>
          </p:nvSpPr>
          <p:spPr>
            <a:xfrm>
              <a:off x="3393" y="1507"/>
              <a:ext cx="95" cy="103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2" name="Oval 66"/>
            <p:cNvSpPr/>
            <p:nvPr/>
          </p:nvSpPr>
          <p:spPr>
            <a:xfrm>
              <a:off x="6075" y="3100"/>
              <a:ext cx="95" cy="102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3" name="Oval 67"/>
            <p:cNvSpPr/>
            <p:nvPr/>
          </p:nvSpPr>
          <p:spPr>
            <a:xfrm>
              <a:off x="6065" y="1907"/>
              <a:ext cx="95" cy="103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4" name="Oval 68"/>
            <p:cNvSpPr/>
            <p:nvPr/>
          </p:nvSpPr>
          <p:spPr>
            <a:xfrm>
              <a:off x="6108" y="4302"/>
              <a:ext cx="95" cy="103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5" name="Oval 69"/>
            <p:cNvSpPr/>
            <p:nvPr/>
          </p:nvSpPr>
          <p:spPr>
            <a:xfrm>
              <a:off x="3395" y="4300"/>
              <a:ext cx="95" cy="105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6146" name="Group 70"/>
            <p:cNvGrpSpPr/>
            <p:nvPr/>
          </p:nvGrpSpPr>
          <p:grpSpPr>
            <a:xfrm>
              <a:off x="6793" y="2020"/>
              <a:ext cx="955" cy="590"/>
              <a:chOff x="0" y="0"/>
              <a:chExt cx="382" cy="236"/>
            </a:xfrm>
          </p:grpSpPr>
          <p:sp>
            <p:nvSpPr>
              <p:cNvPr id="46147" name="Text Box 71"/>
              <p:cNvSpPr txBox="1"/>
              <p:nvPr/>
            </p:nvSpPr>
            <p:spPr>
              <a:xfrm>
                <a:off x="0" y="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6148" name="Text Box 72"/>
              <p:cNvSpPr txBox="1"/>
              <p:nvPr/>
            </p:nvSpPr>
            <p:spPr>
              <a:xfrm>
                <a:off x="115" y="63"/>
                <a:ext cx="26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2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o1</a:t>
                </a:r>
                <a:endPara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6149" name="Group 73"/>
            <p:cNvGrpSpPr/>
            <p:nvPr/>
          </p:nvGrpSpPr>
          <p:grpSpPr>
            <a:xfrm>
              <a:off x="833" y="1927"/>
              <a:ext cx="340" cy="115"/>
              <a:chOff x="0" y="0"/>
              <a:chExt cx="136" cy="46"/>
            </a:xfrm>
          </p:grpSpPr>
          <p:sp>
            <p:nvSpPr>
              <p:cNvPr id="46150" name="Line 74"/>
              <p:cNvSpPr/>
              <p:nvPr/>
            </p:nvSpPr>
            <p:spPr>
              <a:xfrm>
                <a:off x="0" y="0"/>
                <a:ext cx="13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51" name="Line 75"/>
              <p:cNvSpPr/>
              <p:nvPr/>
            </p:nvSpPr>
            <p:spPr>
              <a:xfrm>
                <a:off x="27" y="46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6152" name="Group 76"/>
            <p:cNvGrpSpPr/>
            <p:nvPr/>
          </p:nvGrpSpPr>
          <p:grpSpPr>
            <a:xfrm>
              <a:off x="853" y="3512"/>
              <a:ext cx="340" cy="115"/>
              <a:chOff x="0" y="0"/>
              <a:chExt cx="136" cy="46"/>
            </a:xfrm>
          </p:grpSpPr>
          <p:sp>
            <p:nvSpPr>
              <p:cNvPr id="46153" name="Line 77"/>
              <p:cNvSpPr/>
              <p:nvPr/>
            </p:nvSpPr>
            <p:spPr>
              <a:xfrm>
                <a:off x="0" y="0"/>
                <a:ext cx="13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54" name="Line 78"/>
              <p:cNvSpPr/>
              <p:nvPr/>
            </p:nvSpPr>
            <p:spPr>
              <a:xfrm>
                <a:off x="27" y="46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6155" name="Group 79"/>
            <p:cNvGrpSpPr/>
            <p:nvPr/>
          </p:nvGrpSpPr>
          <p:grpSpPr>
            <a:xfrm>
              <a:off x="1418" y="3515"/>
              <a:ext cx="340" cy="115"/>
              <a:chOff x="0" y="0"/>
              <a:chExt cx="136" cy="46"/>
            </a:xfrm>
          </p:grpSpPr>
          <p:sp>
            <p:nvSpPr>
              <p:cNvPr id="46156" name="Line 80"/>
              <p:cNvSpPr/>
              <p:nvPr/>
            </p:nvSpPr>
            <p:spPr>
              <a:xfrm>
                <a:off x="0" y="0"/>
                <a:ext cx="13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57" name="Line 81"/>
              <p:cNvSpPr/>
              <p:nvPr/>
            </p:nvSpPr>
            <p:spPr>
              <a:xfrm>
                <a:off x="27" y="46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6158" name="Group 82"/>
            <p:cNvGrpSpPr/>
            <p:nvPr/>
          </p:nvGrpSpPr>
          <p:grpSpPr>
            <a:xfrm>
              <a:off x="1420" y="4242"/>
              <a:ext cx="340" cy="115"/>
              <a:chOff x="0" y="0"/>
              <a:chExt cx="136" cy="46"/>
            </a:xfrm>
          </p:grpSpPr>
          <p:sp>
            <p:nvSpPr>
              <p:cNvPr id="46159" name="Line 83"/>
              <p:cNvSpPr/>
              <p:nvPr/>
            </p:nvSpPr>
            <p:spPr>
              <a:xfrm>
                <a:off x="0" y="0"/>
                <a:ext cx="13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60" name="Line 84"/>
              <p:cNvSpPr/>
              <p:nvPr/>
            </p:nvSpPr>
            <p:spPr>
              <a:xfrm>
                <a:off x="27" y="46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6161" name="Group 85"/>
            <p:cNvGrpSpPr/>
            <p:nvPr/>
          </p:nvGrpSpPr>
          <p:grpSpPr>
            <a:xfrm>
              <a:off x="3258" y="4627"/>
              <a:ext cx="340" cy="115"/>
              <a:chOff x="0" y="0"/>
              <a:chExt cx="136" cy="46"/>
            </a:xfrm>
          </p:grpSpPr>
          <p:sp>
            <p:nvSpPr>
              <p:cNvPr id="46162" name="Line 86"/>
              <p:cNvSpPr/>
              <p:nvPr/>
            </p:nvSpPr>
            <p:spPr>
              <a:xfrm>
                <a:off x="0" y="0"/>
                <a:ext cx="13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63" name="Line 87"/>
              <p:cNvSpPr/>
              <p:nvPr/>
            </p:nvSpPr>
            <p:spPr>
              <a:xfrm>
                <a:off x="27" y="46"/>
                <a:ext cx="91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6164" name="Line 88"/>
            <p:cNvSpPr/>
            <p:nvPr/>
          </p:nvSpPr>
          <p:spPr>
            <a:xfrm>
              <a:off x="1013" y="1565"/>
              <a:ext cx="0" cy="34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65" name="Line 89"/>
            <p:cNvSpPr/>
            <p:nvPr/>
          </p:nvSpPr>
          <p:spPr>
            <a:xfrm>
              <a:off x="1013" y="2042"/>
              <a:ext cx="0" cy="1475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66" name="Line 90"/>
            <p:cNvSpPr/>
            <p:nvPr/>
          </p:nvSpPr>
          <p:spPr>
            <a:xfrm>
              <a:off x="1600" y="3130"/>
              <a:ext cx="0" cy="397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67" name="Line 91"/>
            <p:cNvSpPr/>
            <p:nvPr/>
          </p:nvSpPr>
          <p:spPr>
            <a:xfrm>
              <a:off x="1600" y="4355"/>
              <a:ext cx="0" cy="737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68" name="Line 92"/>
            <p:cNvSpPr/>
            <p:nvPr/>
          </p:nvSpPr>
          <p:spPr>
            <a:xfrm>
              <a:off x="1013" y="3652"/>
              <a:ext cx="0" cy="1418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69" name="Line 93"/>
            <p:cNvSpPr/>
            <p:nvPr/>
          </p:nvSpPr>
          <p:spPr>
            <a:xfrm>
              <a:off x="1013" y="5105"/>
              <a:ext cx="2437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70" name="Line 94"/>
            <p:cNvSpPr/>
            <p:nvPr/>
          </p:nvSpPr>
          <p:spPr>
            <a:xfrm>
              <a:off x="3438" y="4765"/>
              <a:ext cx="0" cy="68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71" name="Oval 95"/>
            <p:cNvSpPr/>
            <p:nvPr/>
          </p:nvSpPr>
          <p:spPr>
            <a:xfrm>
              <a:off x="3393" y="5037"/>
              <a:ext cx="95" cy="105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72" name="Line 96"/>
            <p:cNvSpPr/>
            <p:nvPr/>
          </p:nvSpPr>
          <p:spPr>
            <a:xfrm>
              <a:off x="6930" y="4355"/>
              <a:ext cx="0" cy="68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173" name="Group 97"/>
            <p:cNvGrpSpPr/>
            <p:nvPr/>
          </p:nvGrpSpPr>
          <p:grpSpPr>
            <a:xfrm>
              <a:off x="0" y="3222"/>
              <a:ext cx="963" cy="568"/>
              <a:chOff x="0" y="0"/>
              <a:chExt cx="385" cy="227"/>
            </a:xfrm>
          </p:grpSpPr>
          <p:sp>
            <p:nvSpPr>
              <p:cNvPr id="46174" name="Text Box 98"/>
              <p:cNvSpPr txBox="1"/>
              <p:nvPr/>
            </p:nvSpPr>
            <p:spPr>
              <a:xfrm>
                <a:off x="0" y="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6175" name="Text Box 99"/>
              <p:cNvSpPr txBox="1"/>
              <p:nvPr/>
            </p:nvSpPr>
            <p:spPr>
              <a:xfrm>
                <a:off x="90" y="73"/>
                <a:ext cx="295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CM1</a:t>
                </a:r>
                <a:endParaRPr lang="zh-CN" altLang="en-US" sz="1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6176" name="Group 100"/>
            <p:cNvGrpSpPr/>
            <p:nvPr/>
          </p:nvGrpSpPr>
          <p:grpSpPr>
            <a:xfrm>
              <a:off x="1645" y="4060"/>
              <a:ext cx="963" cy="567"/>
              <a:chOff x="0" y="0"/>
              <a:chExt cx="385" cy="227"/>
            </a:xfrm>
          </p:grpSpPr>
          <p:sp>
            <p:nvSpPr>
              <p:cNvPr id="46177" name="Text Box 101"/>
              <p:cNvSpPr txBox="1"/>
              <p:nvPr/>
            </p:nvSpPr>
            <p:spPr>
              <a:xfrm>
                <a:off x="0" y="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6178" name="Text Box 102"/>
              <p:cNvSpPr txBox="1"/>
              <p:nvPr/>
            </p:nvSpPr>
            <p:spPr>
              <a:xfrm>
                <a:off x="90" y="73"/>
                <a:ext cx="295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CM2</a:t>
                </a:r>
                <a:endParaRPr lang="zh-CN" altLang="en-US" sz="1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6179" name="Oval 103"/>
            <p:cNvSpPr/>
            <p:nvPr/>
          </p:nvSpPr>
          <p:spPr>
            <a:xfrm>
              <a:off x="1555" y="3902"/>
              <a:ext cx="95" cy="105"/>
            </a:xfrm>
            <a:prstGeom prst="ellipse">
              <a:avLst/>
            </a:prstGeom>
            <a:solidFill>
              <a:schemeClr val="tx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6180" name="Group 104"/>
            <p:cNvGrpSpPr/>
            <p:nvPr/>
          </p:nvGrpSpPr>
          <p:grpSpPr>
            <a:xfrm>
              <a:off x="3553" y="4422"/>
              <a:ext cx="955" cy="580"/>
              <a:chOff x="0" y="0"/>
              <a:chExt cx="382" cy="232"/>
            </a:xfrm>
          </p:grpSpPr>
          <p:sp>
            <p:nvSpPr>
              <p:cNvPr id="46181" name="Text Box 105"/>
              <p:cNvSpPr txBox="1"/>
              <p:nvPr/>
            </p:nvSpPr>
            <p:spPr>
              <a:xfrm>
                <a:off x="0" y="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zh-CN" altLang="en-US" sz="16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6182" name="Text Box 106"/>
              <p:cNvSpPr txBox="1"/>
              <p:nvPr/>
            </p:nvSpPr>
            <p:spPr>
              <a:xfrm>
                <a:off x="115" y="2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  <a:endPara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46183" name="TextBox 106"/>
          <p:cNvSpPr txBox="1"/>
          <p:nvPr/>
        </p:nvSpPr>
        <p:spPr>
          <a:xfrm>
            <a:off x="1863725" y="1009650"/>
            <a:ext cx="63087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5V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CM1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=V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CM2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1V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V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=10V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84" name="TextBox 107"/>
          <p:cNvSpPr txBox="1"/>
          <p:nvPr/>
        </p:nvSpPr>
        <p:spPr>
          <a:xfrm>
            <a:off x="1908175" y="1570038"/>
            <a:ext cx="5003800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 V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=3.7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5.7V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6185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5188" y="5416550"/>
          <a:ext cx="23812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" imgW="1358900" imgH="393700" progId="Equation.KSEE3">
                  <p:embed/>
                </p:oleObj>
              </mc:Choice>
              <mc:Fallback>
                <p:oleObj name="" r:id="rId1" imgW="1358900" imgH="393700" progId="Equation.KSEE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5188" y="5416550"/>
                        <a:ext cx="2381250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5175" y="6037263"/>
            <a:ext cx="691673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目的使输入电压在运放共模容许输入电压范围内。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187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188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Text Box 2"/>
          <p:cNvSpPr txBox="1"/>
          <p:nvPr/>
        </p:nvSpPr>
        <p:spPr>
          <a:xfrm>
            <a:off x="663575" y="836613"/>
            <a:ext cx="26638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PD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电路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6" name="Text Box 3"/>
          <p:cNvSpPr txBox="1"/>
          <p:nvPr/>
        </p:nvSpPr>
        <p:spPr>
          <a:xfrm>
            <a:off x="2543175" y="1387475"/>
            <a:ext cx="52451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对Δ</a:t>
            </a:r>
            <a:r>
              <a:rPr lang="zh-CN" altLang="en-US" i="1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i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i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进行PD运算输出Δ</a:t>
            </a:r>
            <a:r>
              <a:rPr lang="zh-CN" altLang="en-US" i="1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i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。</a:t>
            </a:r>
            <a:endParaRPr lang="zh-CN" altLang="en-US" i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07" name="Text Box 4"/>
          <p:cNvSpPr txBox="1"/>
          <p:nvPr/>
        </p:nvSpPr>
        <p:spPr>
          <a:xfrm>
            <a:off x="611188" y="1355725"/>
            <a:ext cx="264318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）功能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108" name="Text Box 5"/>
          <p:cNvSpPr txBox="1"/>
          <p:nvPr/>
        </p:nvSpPr>
        <p:spPr>
          <a:xfrm>
            <a:off x="1258888" y="5876925"/>
            <a:ext cx="3889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PD电路</a:t>
            </a:r>
            <a:endParaRPr lang="zh-CN" altLang="en-US" i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7109" name="对象 1"/>
          <p:cNvGraphicFramePr/>
          <p:nvPr/>
        </p:nvGraphicFramePr>
        <p:xfrm>
          <a:off x="715963" y="2708275"/>
          <a:ext cx="550068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" imgW="6343650" imgH="3886200" progId="Paint.Picture">
                  <p:embed/>
                </p:oleObj>
              </mc:Choice>
              <mc:Fallback>
                <p:oleObj name="" r:id="rId1" imgW="6343650" imgH="3886200" progId="Paint.Picture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5963" y="2708275"/>
                        <a:ext cx="5500687" cy="316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3"/>
          <p:cNvSpPr txBox="1"/>
          <p:nvPr/>
        </p:nvSpPr>
        <p:spPr>
          <a:xfrm>
            <a:off x="820738" y="1878013"/>
            <a:ext cx="8294687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思考：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置于“断”位置， Δ</a:t>
            </a:r>
            <a:r>
              <a:rPr lang="zh-CN" altLang="en-US" sz="2000" i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000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o2 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值？为何种作用？</a:t>
            </a:r>
            <a:endParaRPr lang="zh-CN" altLang="en-US" sz="2000" i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11" name="Text Box 3"/>
          <p:cNvSpPr txBox="1"/>
          <p:nvPr/>
        </p:nvSpPr>
        <p:spPr>
          <a:xfrm>
            <a:off x="822325" y="2309813"/>
            <a:ext cx="5337175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置于“通”位置， Δ</a:t>
            </a:r>
            <a:r>
              <a:rPr lang="zh-CN" altLang="en-US" sz="2000" i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000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o2 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值？为何种作用？</a:t>
            </a:r>
            <a:endParaRPr lang="zh-CN" altLang="en-US" sz="2000" i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7112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1063" y="4613275"/>
          <a:ext cx="2841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" imgW="190500" imgH="215900" progId="Equation.KSEE3">
                  <p:embed/>
                </p:oleObj>
              </mc:Choice>
              <mc:Fallback>
                <p:oleObj name="" r:id="rId3" imgW="190500" imgH="215900" progId="Equation.KSEE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1063" y="4613275"/>
                        <a:ext cx="284162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23025" y="3716338"/>
          <a:ext cx="9874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5" imgW="660400" imgH="393700" progId="Equation.KSEE3">
                  <p:embed/>
                </p:oleObj>
              </mc:Choice>
              <mc:Fallback>
                <p:oleObj name="" r:id="rId5" imgW="660400" imgH="393700" progId="Equation.KSEE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23025" y="3716338"/>
                        <a:ext cx="987425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23025" y="4479925"/>
          <a:ext cx="9874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7" imgW="660400" imgH="393700" progId="Equation.KSEE3">
                  <p:embed/>
                </p:oleObj>
              </mc:Choice>
              <mc:Fallback>
                <p:oleObj name="" r:id="rId7" imgW="660400" imgH="393700" progId="Equation.KSEE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3025" y="4479925"/>
                        <a:ext cx="987425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7116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129" name="对象 1"/>
          <p:cNvGraphicFramePr/>
          <p:nvPr/>
        </p:nvGraphicFramePr>
        <p:xfrm>
          <a:off x="130175" y="1489075"/>
          <a:ext cx="4256088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" imgW="5353050" imgH="3267075" progId="Paint.Picture">
                  <p:embed/>
                </p:oleObj>
              </mc:Choice>
              <mc:Fallback>
                <p:oleObj name="" r:id="rId1" imgW="5353050" imgH="3267075" progId="Paint.Picture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175" y="1489075"/>
                        <a:ext cx="4256088" cy="2617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4318000"/>
          <a:ext cx="28987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3" imgW="1397000" imgH="393700" progId="Equation.KSEE3">
                  <p:embed/>
                </p:oleObj>
              </mc:Choice>
              <mc:Fallback>
                <p:oleObj name="" r:id="rId3" imgW="1397000" imgH="393700" progId="Equation.KSEE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" y="4318000"/>
                        <a:ext cx="2898775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3"/>
          <p:cNvSpPr txBox="1"/>
          <p:nvPr/>
        </p:nvSpPr>
        <p:spPr>
          <a:xfrm>
            <a:off x="942975" y="1008063"/>
            <a:ext cx="2397125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置于“断”位置 </a:t>
            </a:r>
            <a:endParaRPr lang="zh-CN" altLang="en-US" sz="2000" i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 Box 3"/>
          <p:cNvSpPr txBox="1"/>
          <p:nvPr/>
        </p:nvSpPr>
        <p:spPr>
          <a:xfrm>
            <a:off x="441325" y="5187950"/>
            <a:ext cx="239712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比例（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）作用</a:t>
            </a:r>
            <a:endParaRPr lang="zh-CN" altLang="zh-CN" sz="2000" i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133" name="Object 5"/>
          <p:cNvGraphicFramePr/>
          <p:nvPr/>
        </p:nvGraphicFramePr>
        <p:xfrm>
          <a:off x="4600575" y="1547813"/>
          <a:ext cx="3890963" cy="250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5" imgW="6019800" imgH="3524250" progId="Paint.Picture">
                  <p:embed/>
                </p:oleObj>
              </mc:Choice>
              <mc:Fallback>
                <p:oleObj name="" r:id="rId5" imgW="6019800" imgH="3524250" progId="Paint.Picture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0575" y="1547813"/>
                        <a:ext cx="3890963" cy="2500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 Box 3"/>
          <p:cNvSpPr txBox="1"/>
          <p:nvPr/>
        </p:nvSpPr>
        <p:spPr>
          <a:xfrm>
            <a:off x="5127625" y="1090613"/>
            <a:ext cx="2397125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置于“通”位置 </a:t>
            </a:r>
            <a:endParaRPr lang="zh-CN" altLang="en-US" sz="2000" i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9125" y="4048125"/>
            <a:ext cx="234632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暂态响应法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4600575" y="4933950"/>
          <a:ext cx="3633788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7" imgW="3830955" imgH="1268730" progId="Equation.KSEE3">
                  <p:embed/>
                </p:oleObj>
              </mc:Choice>
              <mc:Fallback>
                <p:oleObj name="" r:id="rId7" imgW="3830955" imgH="1268730" progId="Equation.KSEE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00575" y="4933950"/>
                        <a:ext cx="3633788" cy="1370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3684588" y="4333875"/>
          <a:ext cx="51054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9" imgW="4429125" imgH="623570" progId="Equation.KSEE3">
                  <p:embed/>
                </p:oleObj>
              </mc:Choice>
              <mc:Fallback>
                <p:oleObj name="" r:id="rId9" imgW="4429125" imgH="623570" progId="Equation.KSEE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4588" y="4333875"/>
                        <a:ext cx="51054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"/>
          <p:cNvSpPr txBox="1"/>
          <p:nvPr/>
        </p:nvSpPr>
        <p:spPr>
          <a:xfrm>
            <a:off x="1789113" y="6016625"/>
            <a:ext cx="2640012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比例微分（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PD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）作用</a:t>
            </a:r>
            <a:endParaRPr lang="zh-CN" altLang="zh-CN" sz="2000" i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9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8140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5" grpId="0"/>
      <p:bldP spid="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Text Box 2"/>
          <p:cNvSpPr txBox="1"/>
          <p:nvPr/>
        </p:nvSpPr>
        <p:spPr>
          <a:xfrm>
            <a:off x="466725" y="923925"/>
            <a:ext cx="34512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方法二：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域传递函数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9154" name="Object 6"/>
          <p:cNvGraphicFramePr/>
          <p:nvPr/>
        </p:nvGraphicFramePr>
        <p:xfrm>
          <a:off x="4767263" y="1630363"/>
          <a:ext cx="4149725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6019800" imgH="3524250" progId="PBrush">
                  <p:embed/>
                </p:oleObj>
              </mc:Choice>
              <mc:Fallback>
                <p:oleObj name="" r:id="rId1" imgW="6019800" imgH="3524250" progId="PBrush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67263" y="1630363"/>
                        <a:ext cx="4149725" cy="319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8"/>
          <p:cNvGraphicFramePr>
            <a:graphicFrameLocks noChangeAspect="1"/>
          </p:cNvGraphicFramePr>
          <p:nvPr/>
        </p:nvGraphicFramePr>
        <p:xfrm>
          <a:off x="466725" y="1630363"/>
          <a:ext cx="4300538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3" imgW="2844800" imgH="1066800" progId="Equation.KSEE3">
                  <p:embed/>
                </p:oleObj>
              </mc:Choice>
              <mc:Fallback>
                <p:oleObj name="" r:id="rId3" imgW="2844800" imgH="1066800" progId="Equation.KSEE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725" y="1630363"/>
                        <a:ext cx="4300538" cy="190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66725" y="3873500"/>
            <a:ext cx="3314700" cy="1630363"/>
            <a:chOff x="735" y="6101"/>
            <a:chExt cx="5220" cy="2566"/>
          </a:xfrm>
        </p:grpSpPr>
        <p:graphicFrame>
          <p:nvGraphicFramePr>
            <p:cNvPr id="49157" name="对象 37893"/>
            <p:cNvGraphicFramePr>
              <a:graphicFrameLocks noChangeAspect="1"/>
            </p:cNvGraphicFramePr>
            <p:nvPr/>
          </p:nvGraphicFramePr>
          <p:xfrm>
            <a:off x="850" y="8041"/>
            <a:ext cx="3742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5" imgW="1153795" imgH="192405" progId="">
                    <p:embed/>
                  </p:oleObj>
                </mc:Choice>
                <mc:Fallback>
                  <p:oleObj name="" r:id="rId5" imgW="1153795" imgH="192405" progId="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0" y="8041"/>
                          <a:ext cx="3742" cy="6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735" y="6101"/>
            <a:ext cx="5220" cy="1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7" imgW="1943100" imgH="622300" progId="Equation.KSEE3">
                    <p:embed/>
                  </p:oleObj>
                </mc:Choice>
                <mc:Fallback>
                  <p:oleObj name="" r:id="rId7" imgW="1943100" imgH="622300" progId="Equation.KSEE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5" y="6101"/>
                          <a:ext cx="5220" cy="16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466725" y="5503863"/>
            <a:ext cx="5783263" cy="722312"/>
            <a:chOff x="735" y="8668"/>
            <a:chExt cx="9108" cy="1138"/>
          </a:xfrm>
        </p:grpSpPr>
        <p:sp>
          <p:nvSpPr>
            <p:cNvPr id="49160" name="Text Box 2"/>
            <p:cNvSpPr txBox="1"/>
            <p:nvPr/>
          </p:nvSpPr>
          <p:spPr>
            <a:xfrm>
              <a:off x="735" y="9073"/>
              <a:ext cx="313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拉式反变换</a:t>
              </a:r>
              <a:endPara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9161" name="对象 11"/>
            <p:cNvGraphicFramePr/>
            <p:nvPr/>
          </p:nvGraphicFramePr>
          <p:xfrm>
            <a:off x="4849" y="8668"/>
            <a:ext cx="4994" cy="1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9" imgW="2082800" imgH="444500" progId="Equation.KSEE3">
                    <p:embed/>
                  </p:oleObj>
                </mc:Choice>
                <mc:Fallback>
                  <p:oleObj name="" r:id="rId9" imgW="2082800" imgH="444500" progId="Equation.KSEE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49" y="8668"/>
                          <a:ext cx="4994" cy="11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62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163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177" name="Group 5"/>
          <p:cNvGrpSpPr/>
          <p:nvPr/>
        </p:nvGrpSpPr>
        <p:grpSpPr>
          <a:xfrm>
            <a:off x="517525" y="2944813"/>
            <a:ext cx="5905500" cy="3024187"/>
            <a:chOff x="0" y="0"/>
            <a:chExt cx="3538" cy="1791"/>
          </a:xfrm>
        </p:grpSpPr>
        <p:sp>
          <p:nvSpPr>
            <p:cNvPr id="50178" name="Line 6"/>
            <p:cNvSpPr/>
            <p:nvPr/>
          </p:nvSpPr>
          <p:spPr>
            <a:xfrm flipH="1" flipV="1">
              <a:off x="547" y="128"/>
              <a:ext cx="0" cy="13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79" name="Line 7"/>
            <p:cNvSpPr/>
            <p:nvPr/>
          </p:nvSpPr>
          <p:spPr>
            <a:xfrm>
              <a:off x="561" y="1439"/>
              <a:ext cx="1467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80" name="Line 8"/>
            <p:cNvSpPr/>
            <p:nvPr/>
          </p:nvSpPr>
          <p:spPr>
            <a:xfrm>
              <a:off x="571" y="1131"/>
              <a:ext cx="13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0181" name="Text Box 9"/>
            <p:cNvSpPr txBox="1"/>
            <p:nvPr/>
          </p:nvSpPr>
          <p:spPr>
            <a:xfrm>
              <a:off x="2060" y="1304"/>
              <a:ext cx="163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2" name="Text Box 10"/>
            <p:cNvSpPr txBox="1"/>
            <p:nvPr/>
          </p:nvSpPr>
          <p:spPr>
            <a:xfrm>
              <a:off x="438" y="1390"/>
              <a:ext cx="163" cy="25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3" name="Line 11"/>
            <p:cNvSpPr/>
            <p:nvPr/>
          </p:nvSpPr>
          <p:spPr>
            <a:xfrm>
              <a:off x="1850" y="1117"/>
              <a:ext cx="0" cy="343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0184" name="Text Box 12"/>
            <p:cNvSpPr txBox="1"/>
            <p:nvPr/>
          </p:nvSpPr>
          <p:spPr>
            <a:xfrm>
              <a:off x="2040" y="1239"/>
              <a:ext cx="11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Line 13"/>
            <p:cNvSpPr/>
            <p:nvPr/>
          </p:nvSpPr>
          <p:spPr>
            <a:xfrm flipH="1">
              <a:off x="548" y="520"/>
              <a:ext cx="144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0186" name="Arc 14"/>
            <p:cNvSpPr/>
            <p:nvPr/>
          </p:nvSpPr>
          <p:spPr>
            <a:xfrm flipH="1" flipV="1">
              <a:off x="547" y="481"/>
              <a:ext cx="1303" cy="6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87" name="Line 15"/>
            <p:cNvSpPr/>
            <p:nvPr/>
          </p:nvSpPr>
          <p:spPr>
            <a:xfrm>
              <a:off x="1850" y="508"/>
              <a:ext cx="0" cy="609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aphicFrame>
          <p:nvGraphicFramePr>
            <p:cNvPr id="50188" name="对象 39951"/>
            <p:cNvGraphicFramePr>
              <a:graphicFrameLocks noChangeAspect="1"/>
            </p:cNvGraphicFramePr>
            <p:nvPr/>
          </p:nvGraphicFramePr>
          <p:xfrm>
            <a:off x="2041" y="884"/>
            <a:ext cx="480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1" imgW="500380" imgH="398145" progId="Equations">
                    <p:embed/>
                  </p:oleObj>
                </mc:Choice>
                <mc:Fallback>
                  <p:oleObj name="" r:id="rId1" imgW="500380" imgH="398145" progId="Equations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41" y="884"/>
                          <a:ext cx="480" cy="4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9" name="Line 17"/>
            <p:cNvSpPr/>
            <p:nvPr/>
          </p:nvSpPr>
          <p:spPr>
            <a:xfrm>
              <a:off x="1059" y="971"/>
              <a:ext cx="0" cy="6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0" name="Line 18"/>
            <p:cNvSpPr/>
            <p:nvPr/>
          </p:nvSpPr>
          <p:spPr>
            <a:xfrm>
              <a:off x="1036" y="981"/>
              <a:ext cx="25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0191" name="对象 39954"/>
            <p:cNvGraphicFramePr>
              <a:graphicFrameLocks noChangeAspect="1"/>
            </p:cNvGraphicFramePr>
            <p:nvPr/>
          </p:nvGraphicFramePr>
          <p:xfrm>
            <a:off x="687" y="1411"/>
            <a:ext cx="27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3" imgW="171450" imgH="197485" progId="">
                    <p:embed/>
                  </p:oleObj>
                </mc:Choice>
                <mc:Fallback>
                  <p:oleObj name="" r:id="rId3" imgW="171450" imgH="197485" progId="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87" y="1411"/>
                          <a:ext cx="274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2" name="Line 22"/>
            <p:cNvSpPr/>
            <p:nvPr/>
          </p:nvSpPr>
          <p:spPr>
            <a:xfrm>
              <a:off x="873" y="1608"/>
              <a:ext cx="1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93" name="Line 23"/>
            <p:cNvSpPr/>
            <p:nvPr/>
          </p:nvSpPr>
          <p:spPr>
            <a:xfrm flipH="1">
              <a:off x="547" y="1608"/>
              <a:ext cx="1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94" name="Line 24"/>
            <p:cNvSpPr/>
            <p:nvPr/>
          </p:nvSpPr>
          <p:spPr>
            <a:xfrm>
              <a:off x="547" y="1411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0195" name="对象 39958"/>
            <p:cNvGraphicFramePr>
              <a:graphicFrameLocks noChangeAspect="1"/>
            </p:cNvGraphicFramePr>
            <p:nvPr/>
          </p:nvGraphicFramePr>
          <p:xfrm>
            <a:off x="0" y="340"/>
            <a:ext cx="49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5" imgW="440055" imgH="233045" progId="Equations">
                    <p:embed/>
                  </p:oleObj>
                </mc:Choice>
                <mc:Fallback>
                  <p:oleObj name="" r:id="rId5" imgW="440055" imgH="233045" progId="Equations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340"/>
                          <a:ext cx="495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6" name="对象 39959"/>
            <p:cNvGraphicFramePr>
              <a:graphicFrameLocks noChangeAspect="1"/>
            </p:cNvGraphicFramePr>
            <p:nvPr/>
          </p:nvGraphicFramePr>
          <p:xfrm>
            <a:off x="136" y="0"/>
            <a:ext cx="36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7" imgW="361950" imgH="233045" progId="Equations">
                    <p:embed/>
                  </p:oleObj>
                </mc:Choice>
                <mc:Fallback>
                  <p:oleObj name="" r:id="rId7" imgW="361950" imgH="233045" progId="Equations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6" y="0"/>
                          <a:ext cx="367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7" name="对象 39960"/>
            <p:cNvGraphicFramePr>
              <a:graphicFrameLocks noChangeAspect="1"/>
            </p:cNvGraphicFramePr>
            <p:nvPr/>
          </p:nvGraphicFramePr>
          <p:xfrm>
            <a:off x="2132" y="249"/>
            <a:ext cx="1406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9" imgW="1115060" imgH="397510" progId="">
                    <p:embed/>
                  </p:oleObj>
                </mc:Choice>
                <mc:Fallback>
                  <p:oleObj name="" r:id="rId9" imgW="1115060" imgH="397510" progId="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32" y="249"/>
                          <a:ext cx="1406" cy="5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8" name="Line 28"/>
            <p:cNvSpPr/>
            <p:nvPr/>
          </p:nvSpPr>
          <p:spPr>
            <a:xfrm flipV="1">
              <a:off x="1079" y="567"/>
              <a:ext cx="1053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0199" name="Text Box 4"/>
          <p:cNvSpPr txBox="1"/>
          <p:nvPr/>
        </p:nvSpPr>
        <p:spPr>
          <a:xfrm>
            <a:off x="615950" y="857250"/>
            <a:ext cx="3067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响应曲线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0200" name="Object 30"/>
          <p:cNvGraphicFramePr>
            <a:graphicFrameLocks noChangeAspect="1"/>
          </p:cNvGraphicFramePr>
          <p:nvPr/>
        </p:nvGraphicFramePr>
        <p:xfrm>
          <a:off x="755650" y="1317625"/>
          <a:ext cx="43989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1" imgW="2148205" imgH="444500" progId="Equation.KSEE3">
                  <p:embed/>
                </p:oleObj>
              </mc:Choice>
              <mc:Fallback>
                <p:oleObj name="" r:id="rId11" imgW="2148205" imgH="444500" progId="Equation.KSEE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650" y="1317625"/>
                        <a:ext cx="4398963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1" name="Text Box 4"/>
          <p:cNvSpPr txBox="1"/>
          <p:nvPr/>
        </p:nvSpPr>
        <p:spPr>
          <a:xfrm>
            <a:off x="2593975" y="2560638"/>
            <a:ext cx="16732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响应曲线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2297113" y="2286000"/>
            <a:ext cx="133350" cy="1160463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29"/>
          <p:cNvSpPr txBox="1"/>
          <p:nvPr/>
        </p:nvSpPr>
        <p:spPr>
          <a:xfrm>
            <a:off x="5708650" y="1452563"/>
            <a:ext cx="3043238" cy="15684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R="0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思考：</a:t>
            </a:r>
            <a:endParaRPr kumimoji="0" lang="zh-CN" altLang="en-US" kern="1200" cap="none" spc="0" normalizeH="0" baseline="0" noProof="1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defRPr/>
            </a:pPr>
            <a:r>
              <a:rPr lang="zh-CN" altLang="en-US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如何调节</a:t>
            </a:r>
            <a:r>
              <a:rPr lang="zh-CN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比例度。</a:t>
            </a:r>
            <a:endParaRPr kumimoji="0" lang="zh-CN" altLang="en-US" kern="1200" cap="none" spc="0" normalizeH="0" baseline="0" noProof="1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如何调节微分时间常</a:t>
            </a:r>
            <a:r>
              <a:rPr kumimoji="0" lang="zh-CN" altLang="en-US" kern="1200" cap="none" spc="0" normalizeH="0" baseline="0" noProof="1" smtClean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数。</a:t>
            </a:r>
            <a:endParaRPr kumimoji="0" lang="zh-CN" altLang="en-US" kern="1200" cap="none" spc="0" normalizeH="0" baseline="0" noProof="1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29"/>
          <p:cNvSpPr txBox="1"/>
          <p:nvPr/>
        </p:nvSpPr>
        <p:spPr>
          <a:xfrm>
            <a:off x="5508625" y="4119563"/>
            <a:ext cx="3043238" cy="828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R="0" defTabSz="914400">
              <a:buClrTx/>
              <a:buSzTx/>
              <a:buFont typeface="Arial" panose="020B0604020202020204" pitchFamily="34" charset="0"/>
              <a:defRPr/>
            </a:pPr>
            <a:r>
              <a:rPr lang="zh-CN" altLang="en-US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调节输出电位器</a:t>
            </a:r>
            <a:r>
              <a:rPr lang="en-US" altLang="zh-CN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R</a:t>
            </a:r>
            <a:r>
              <a:rPr lang="en-US" altLang="zh-CN" baseline="-2500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lang="zh-CN" altLang="en-US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变</a:t>
            </a:r>
            <a:r>
              <a:rPr lang="zh-CN" altLang="en-US" noProof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ɑ，调节</a:t>
            </a:r>
            <a:r>
              <a:rPr lang="zh-CN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比例度。</a:t>
            </a:r>
            <a:endParaRPr kumimoji="0" lang="zh-CN" altLang="en-US" kern="1200" cap="none" spc="0" normalizeH="0" baseline="0" noProof="1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94350" y="5037138"/>
            <a:ext cx="3435350" cy="828675"/>
            <a:chOff x="8810" y="7932"/>
            <a:chExt cx="5410" cy="1306"/>
          </a:xfrm>
        </p:grpSpPr>
        <p:sp>
          <p:nvSpPr>
            <p:cNvPr id="6" name="文本框 5"/>
            <p:cNvSpPr txBox="1"/>
            <p:nvPr/>
          </p:nvSpPr>
          <p:spPr>
            <a:xfrm>
              <a:off x="8810" y="7932"/>
              <a:ext cx="5410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R="0" defTabSz="914400">
                <a:buClrTx/>
                <a:buSzTx/>
                <a:buFont typeface="Arial" panose="020B0604020202020204" pitchFamily="34" charset="0"/>
                <a:defRPr/>
              </a:pPr>
              <a:r>
                <a:rPr lang="zh-CN" altLang="en-US" noProof="1">
                  <a:solidFill>
                    <a:schemeClr val="accent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+mn-ea"/>
                </a:rPr>
                <a:t>调节微分电位器</a:t>
              </a:r>
              <a:r>
                <a:rPr lang="en-US" altLang="zh-CN" noProof="1">
                  <a:solidFill>
                    <a:schemeClr val="accent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+mn-ea"/>
                </a:rPr>
                <a:t>R</a:t>
              </a:r>
              <a:r>
                <a:rPr lang="en-US" altLang="zh-CN" baseline="-25000" noProof="1">
                  <a:solidFill>
                    <a:schemeClr val="accent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+mn-ea"/>
                </a:rPr>
                <a:t>D</a:t>
              </a:r>
              <a:r>
                <a:rPr lang="zh-CN" altLang="en-US" noProof="1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，</a:t>
              </a:r>
              <a:endParaRPr lang="zh-CN" altLang="en-US" noProof="1">
                <a:solidFill>
                  <a:schemeClr val="accent6"/>
                </a:solidFill>
                <a:cs typeface="Arial" panose="020B0604020202020204" pitchFamily="34" charset="0"/>
                <a:sym typeface="+mn-ea"/>
              </a:endParaRPr>
            </a:p>
            <a:p>
              <a:pPr marR="0" defTabSz="914400">
                <a:buClrTx/>
                <a:buSzTx/>
                <a:buFont typeface="Arial" panose="020B0604020202020204" pitchFamily="34" charset="0"/>
                <a:defRPr/>
              </a:pPr>
              <a:r>
                <a:rPr lang="zh-CN" altLang="en-US" noProof="1">
                  <a:solidFill>
                    <a:schemeClr val="accent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+mn-ea"/>
                </a:rPr>
                <a:t>调节微分时间常</a:t>
              </a:r>
              <a:r>
                <a:rPr lang="zh-CN" altLang="en-US" noProof="1" smtClean="0">
                  <a:solidFill>
                    <a:schemeClr val="accent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+mn-ea"/>
                </a:rPr>
                <a:t>数    。</a:t>
              </a:r>
              <a:endParaRPr lang="zh-CN" altLang="en-US" noProof="1"/>
            </a:p>
          </p:txBody>
        </p:sp>
        <p:graphicFrame>
          <p:nvGraphicFramePr>
            <p:cNvPr id="50207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777" y="8578"/>
            <a:ext cx="559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13" imgW="190500" imgH="215900" progId="Equation.KSEE3">
                    <p:embed/>
                  </p:oleObj>
                </mc:Choice>
                <mc:Fallback>
                  <p:oleObj name="" r:id="rId13" imgW="190500" imgH="215900" progId="Equation.KSEE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777" y="8578"/>
                          <a:ext cx="559" cy="6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08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209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Text Box 4"/>
          <p:cNvSpPr txBox="1"/>
          <p:nvPr/>
        </p:nvSpPr>
        <p:spPr>
          <a:xfrm>
            <a:off x="1619250" y="5915025"/>
            <a:ext cx="4824413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电路的等效电路图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2" name="Text Box 5"/>
          <p:cNvSpPr txBox="1"/>
          <p:nvPr/>
        </p:nvSpPr>
        <p:spPr>
          <a:xfrm>
            <a:off x="671513" y="920750"/>
            <a:ext cx="26638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PI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电路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6"/>
          <p:cNvSpPr/>
          <p:nvPr/>
        </p:nvSpPr>
        <p:spPr>
          <a:xfrm>
            <a:off x="539750" y="1614488"/>
            <a:ext cx="55451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）功能：对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△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进行PI运算。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04" name="对象 1"/>
          <p:cNvGraphicFramePr/>
          <p:nvPr/>
        </p:nvGraphicFramePr>
        <p:xfrm>
          <a:off x="1187450" y="2133600"/>
          <a:ext cx="3708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" imgW="3705225" imgH="752475" progId="Paint.Picture">
                  <p:embed/>
                </p:oleObj>
              </mc:Choice>
              <mc:Fallback>
                <p:oleObj name="" r:id="rId1" imgW="3705225" imgH="752475" progId="Paint.Picture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2133600"/>
                        <a:ext cx="3708400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5" y="2886075"/>
            <a:ext cx="5507038" cy="2973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6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07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2225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628775"/>
            <a:ext cx="3895725" cy="18859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2226" name="对象 1"/>
          <p:cNvGraphicFramePr/>
          <p:nvPr/>
        </p:nvGraphicFramePr>
        <p:xfrm>
          <a:off x="4427538" y="1628775"/>
          <a:ext cx="4576762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2" imgW="4572000" imgH="1838325" progId="Paint.Picture">
                  <p:embed/>
                </p:oleObj>
              </mc:Choice>
              <mc:Fallback>
                <p:oleObj name="" r:id="rId2" imgW="4572000" imgH="1838325" progId="Paint.Picture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27538" y="1628775"/>
                        <a:ext cx="4576762" cy="183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6"/>
          <p:cNvSpPr/>
          <p:nvPr/>
        </p:nvSpPr>
        <p:spPr>
          <a:xfrm>
            <a:off x="539750" y="981075"/>
            <a:ext cx="40703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PI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运算关系推导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5" name="Rectangle 6"/>
          <p:cNvSpPr/>
          <p:nvPr/>
        </p:nvSpPr>
        <p:spPr>
          <a:xfrm>
            <a:off x="457200" y="5875338"/>
            <a:ext cx="44084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思考：如何调整积分时间？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9" name="TextBox 10"/>
          <p:cNvSpPr txBox="1"/>
          <p:nvPr/>
        </p:nvSpPr>
        <p:spPr>
          <a:xfrm>
            <a:off x="4140200" y="2420938"/>
            <a:ext cx="431800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400" y="3606800"/>
          <a:ext cx="43307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4" imgW="2908300" imgH="431800" progId="Equation.KSEE3">
                  <p:embed/>
                </p:oleObj>
              </mc:Choice>
              <mc:Fallback>
                <p:oleObj name="" r:id="rId4" imgW="2908300" imgH="431800" progId="Equation.KSEE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400" y="3606800"/>
                        <a:ext cx="4330700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65625" y="4181475"/>
          <a:ext cx="4699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6" imgW="3365500" imgH="431800" progId="Equation.KSEE3">
                  <p:embed/>
                </p:oleObj>
              </mc:Choice>
              <mc:Fallback>
                <p:oleObj name="" r:id="rId6" imgW="3365500" imgH="431800" progId="Equation.KSEE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65625" y="4181475"/>
                        <a:ext cx="469900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400" y="4946650"/>
          <a:ext cx="87106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8" imgW="5410200" imgH="431800" progId="Equation.KSEE3">
                  <p:embed/>
                </p:oleObj>
              </mc:Choice>
              <mc:Fallback>
                <p:oleObj name="" r:id="rId8" imgW="5410200" imgH="431800" progId="Equation.KSEE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9400" y="4946650"/>
                        <a:ext cx="8710613" cy="696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234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ext Box 4"/>
          <p:cNvSpPr txBox="1"/>
          <p:nvPr/>
        </p:nvSpPr>
        <p:spPr>
          <a:xfrm>
            <a:off x="539750" y="836613"/>
            <a:ext cx="36718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PI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快慢积分响应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3250" name="Object 30"/>
          <p:cNvGraphicFramePr>
            <a:graphicFrameLocks noChangeAspect="1"/>
          </p:cNvGraphicFramePr>
          <p:nvPr/>
        </p:nvGraphicFramePr>
        <p:xfrm>
          <a:off x="358775" y="1412875"/>
          <a:ext cx="3724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" imgW="2059305" imgH="432435" progId="Equation.KSEE3">
                  <p:embed/>
                </p:oleObj>
              </mc:Choice>
              <mc:Fallback>
                <p:oleObj name="" r:id="rId1" imgW="2059305" imgH="432435" progId="Equation.KSEE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775" y="1412875"/>
                        <a:ext cx="3724275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/>
          <p:cNvGraphicFramePr>
            <a:graphicFrameLocks noChangeAspect="1"/>
          </p:cNvGraphicFramePr>
          <p:nvPr/>
        </p:nvGraphicFramePr>
        <p:xfrm>
          <a:off x="525463" y="2193925"/>
          <a:ext cx="25098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233805" imgH="229235" progId="Equation.3">
                  <p:embed/>
                </p:oleObj>
              </mc:Choice>
              <mc:Fallback>
                <p:oleObj name="" r:id="rId3" imgW="1233805" imgH="22923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463" y="2193925"/>
                        <a:ext cx="25098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525463" y="2776538"/>
          <a:ext cx="24511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282700" imgH="215900" progId="Equation.3">
                  <p:embed/>
                </p:oleObj>
              </mc:Choice>
              <mc:Fallback>
                <p:oleObj name="" r:id="rId5" imgW="1282700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463" y="2776538"/>
                        <a:ext cx="2451100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4"/>
          <p:cNvGrpSpPr/>
          <p:nvPr/>
        </p:nvGrpSpPr>
        <p:grpSpPr>
          <a:xfrm>
            <a:off x="138113" y="3417888"/>
            <a:ext cx="5113337" cy="3100387"/>
            <a:chOff x="370044" y="3900705"/>
            <a:chExt cx="4949069" cy="2900362"/>
          </a:xfrm>
        </p:grpSpPr>
        <p:sp>
          <p:nvSpPr>
            <p:cNvPr id="53254" name="Text Box 5"/>
            <p:cNvSpPr txBox="1"/>
            <p:nvPr/>
          </p:nvSpPr>
          <p:spPr>
            <a:xfrm>
              <a:off x="711983" y="6339105"/>
              <a:ext cx="4392613" cy="4619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图1-22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PI电路阶跃响应曲线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3255" name="组合 71"/>
            <p:cNvGrpSpPr/>
            <p:nvPr/>
          </p:nvGrpSpPr>
          <p:grpSpPr>
            <a:xfrm>
              <a:off x="370044" y="3900705"/>
              <a:ext cx="3783012" cy="2232025"/>
              <a:chOff x="0" y="0"/>
              <a:chExt cx="3782413" cy="2232310"/>
            </a:xfrm>
          </p:grpSpPr>
          <p:grpSp>
            <p:nvGrpSpPr>
              <p:cNvPr id="53256" name="组合 41"/>
              <p:cNvGrpSpPr/>
              <p:nvPr/>
            </p:nvGrpSpPr>
            <p:grpSpPr>
              <a:xfrm>
                <a:off x="0" y="0"/>
                <a:ext cx="3782413" cy="1944270"/>
                <a:chOff x="0" y="0"/>
                <a:chExt cx="3782413" cy="1944270"/>
              </a:xfrm>
            </p:grpSpPr>
            <p:cxnSp>
              <p:nvCxnSpPr>
                <p:cNvPr id="53257" name="直接箭头连接符 42"/>
                <p:cNvCxnSpPr/>
                <p:nvPr/>
              </p:nvCxnSpPr>
              <p:spPr>
                <a:xfrm>
                  <a:off x="1152160" y="1944270"/>
                  <a:ext cx="2160300" cy="0"/>
                </a:xfrm>
                <a:prstGeom prst="straightConnector1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cxnSp>
              <p:nvCxnSpPr>
                <p:cNvPr id="53258" name="直接箭头连接符 43"/>
                <p:cNvCxnSpPr/>
                <p:nvPr/>
              </p:nvCxnSpPr>
              <p:spPr>
                <a:xfrm flipV="1">
                  <a:off x="1152160" y="144020"/>
                  <a:ext cx="0" cy="1800250"/>
                </a:xfrm>
                <a:prstGeom prst="straightConnector1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cxnSp>
              <p:nvCxnSpPr>
                <p:cNvPr id="53259" name="直接连接符 44"/>
                <p:cNvCxnSpPr/>
                <p:nvPr/>
              </p:nvCxnSpPr>
              <p:spPr>
                <a:xfrm>
                  <a:off x="1152160" y="1512210"/>
                  <a:ext cx="201628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60" name="直接连接符 45"/>
                <p:cNvCxnSpPr/>
                <p:nvPr/>
              </p:nvCxnSpPr>
              <p:spPr>
                <a:xfrm flipV="1">
                  <a:off x="1152160" y="1080150"/>
                  <a:ext cx="1872260" cy="43206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61" name="直接连接符 47"/>
                <p:cNvCxnSpPr/>
                <p:nvPr/>
              </p:nvCxnSpPr>
              <p:spPr>
                <a:xfrm flipH="1">
                  <a:off x="1152160" y="1080150"/>
                  <a:ext cx="187411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aphicFrame>
              <p:nvGraphicFramePr>
                <p:cNvPr id="53262" name="Object 41"/>
                <p:cNvGraphicFramePr>
                  <a:graphicFrameLocks noChangeAspect="1"/>
                </p:cNvGraphicFramePr>
                <p:nvPr/>
              </p:nvGraphicFramePr>
              <p:xfrm>
                <a:off x="3168440" y="1584220"/>
                <a:ext cx="216030" cy="2964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0" name="" r:id="rId7" imgW="92075" imgH="157480" progId="Equation.KSEE3">
                        <p:embed/>
                      </p:oleObj>
                    </mc:Choice>
                    <mc:Fallback>
                      <p:oleObj name="" r:id="rId7" imgW="92075" imgH="157480" progId="Equation.KSEE3">
                        <p:embed/>
                        <p:pic>
                          <p:nvPicPr>
                            <p:cNvPr id="0" name="图片 3079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68440" y="1584220"/>
                              <a:ext cx="216030" cy="29642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263" name="Object 42"/>
                <p:cNvGraphicFramePr>
                  <a:graphicFrameLocks noChangeAspect="1"/>
                </p:cNvGraphicFramePr>
                <p:nvPr/>
              </p:nvGraphicFramePr>
              <p:xfrm>
                <a:off x="360050" y="0"/>
                <a:ext cx="720359" cy="3707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2" name="" r:id="rId9" imgW="360045" imgH="231775" progId="Equation.KSEE3">
                        <p:embed/>
                      </p:oleObj>
                    </mc:Choice>
                    <mc:Fallback>
                      <p:oleObj name="" r:id="rId9" imgW="360045" imgH="231775" progId="Equation.KSEE3">
                        <p:embed/>
                        <p:pic>
                          <p:nvPicPr>
                            <p:cNvPr id="0" name="图片 3081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0050" y="0"/>
                              <a:ext cx="720359" cy="37077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264" name="Object 43"/>
                <p:cNvGraphicFramePr>
                  <a:graphicFrameLocks noChangeAspect="1"/>
                </p:cNvGraphicFramePr>
                <p:nvPr/>
              </p:nvGraphicFramePr>
              <p:xfrm>
                <a:off x="0" y="1224170"/>
                <a:ext cx="1103678" cy="5372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3" name="" r:id="rId11" imgW="715645" imgH="434340" progId="Equation.KSEE3">
                        <p:embed/>
                      </p:oleObj>
                    </mc:Choice>
                    <mc:Fallback>
                      <p:oleObj name="" r:id="rId11" imgW="715645" imgH="434340" progId="Equation.KSEE3">
                        <p:embed/>
                        <p:pic>
                          <p:nvPicPr>
                            <p:cNvPr id="0" name="图片 3082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1224170"/>
                              <a:ext cx="1103678" cy="53725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265" name="Object 44"/>
                <p:cNvGraphicFramePr>
                  <a:graphicFrameLocks noChangeAspect="1"/>
                </p:cNvGraphicFramePr>
                <p:nvPr/>
              </p:nvGraphicFramePr>
              <p:xfrm>
                <a:off x="2520350" y="504070"/>
                <a:ext cx="1262063" cy="5365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7" name="" r:id="rId13" imgW="817880" imgH="434340" progId="Equation.KSEE3">
                        <p:embed/>
                      </p:oleObj>
                    </mc:Choice>
                    <mc:Fallback>
                      <p:oleObj name="" r:id="rId13" imgW="817880" imgH="434340" progId="Equation.KSEE3">
                        <p:embed/>
                        <p:pic>
                          <p:nvPicPr>
                            <p:cNvPr id="0" name="图片 3076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20350" y="504070"/>
                              <a:ext cx="1262063" cy="53657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53266" name="直接连接符 56"/>
              <p:cNvCxnSpPr/>
              <p:nvPr/>
            </p:nvCxnSpPr>
            <p:spPr>
              <a:xfrm flipV="1">
                <a:off x="1152160" y="1080150"/>
                <a:ext cx="288040" cy="4320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67" name="直接连接符 58"/>
              <p:cNvCxnSpPr/>
              <p:nvPr/>
            </p:nvCxnSpPr>
            <p:spPr>
              <a:xfrm>
                <a:off x="1440200" y="1080150"/>
                <a:ext cx="0" cy="8641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68" name="直接连接符 60"/>
              <p:cNvCxnSpPr/>
              <p:nvPr/>
            </p:nvCxnSpPr>
            <p:spPr>
              <a:xfrm>
                <a:off x="3024420" y="1080150"/>
                <a:ext cx="0" cy="8641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53269" name="Object 45"/>
              <p:cNvGraphicFramePr>
                <a:graphicFrameLocks noChangeAspect="1"/>
              </p:cNvGraphicFramePr>
              <p:nvPr/>
            </p:nvGraphicFramePr>
            <p:xfrm>
              <a:off x="1152160" y="1656230"/>
              <a:ext cx="373062" cy="300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15" imgW="246380" imgH="246380" progId="Equation.KSEE3">
                      <p:embed/>
                    </p:oleObj>
                  </mc:Choice>
                  <mc:Fallback>
                    <p:oleObj name="" r:id="rId15" imgW="246380" imgH="246380" progId="Equation.KSEE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152160" y="1656230"/>
                            <a:ext cx="373062" cy="3000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70" name="Object 46"/>
              <p:cNvGraphicFramePr>
                <a:graphicFrameLocks noChangeAspect="1"/>
              </p:cNvGraphicFramePr>
              <p:nvPr/>
            </p:nvGraphicFramePr>
            <p:xfrm>
              <a:off x="2016280" y="1944270"/>
              <a:ext cx="373063" cy="284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17" imgW="246380" imgH="233045" progId="Equation.KSEE3">
                      <p:embed/>
                    </p:oleObj>
                  </mc:Choice>
                  <mc:Fallback>
                    <p:oleObj name="" r:id="rId17" imgW="246380" imgH="233045" progId="Equation.KSEE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016280" y="1944270"/>
                            <a:ext cx="373063" cy="2841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3271" name="直接连接符 64"/>
              <p:cNvCxnSpPr/>
              <p:nvPr/>
            </p:nvCxnSpPr>
            <p:spPr>
              <a:xfrm>
                <a:off x="3024420" y="1944270"/>
                <a:ext cx="0" cy="21603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72" name="直接连接符 66"/>
              <p:cNvCxnSpPr/>
              <p:nvPr/>
            </p:nvCxnSpPr>
            <p:spPr>
              <a:xfrm>
                <a:off x="1152160" y="1944270"/>
                <a:ext cx="0" cy="2880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73" name="直接箭头连接符 68"/>
              <p:cNvCxnSpPr/>
              <p:nvPr/>
            </p:nvCxnSpPr>
            <p:spPr>
              <a:xfrm>
                <a:off x="2376330" y="2088290"/>
                <a:ext cx="648090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53274" name="直接箭头连接符 70"/>
              <p:cNvCxnSpPr/>
              <p:nvPr/>
            </p:nvCxnSpPr>
            <p:spPr>
              <a:xfrm flipH="1">
                <a:off x="1152160" y="2088290"/>
                <a:ext cx="792110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graphicFrame>
          <p:nvGraphicFramePr>
            <p:cNvPr id="53275" name="对象 33"/>
            <p:cNvGraphicFramePr>
              <a:graphicFrameLocks noChangeAspect="1"/>
            </p:cNvGraphicFramePr>
            <p:nvPr/>
          </p:nvGraphicFramePr>
          <p:xfrm>
            <a:off x="4003356" y="5560619"/>
            <a:ext cx="1315757" cy="427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9" imgW="736600" imgH="241300" progId="Equation.3">
                    <p:embed/>
                  </p:oleObj>
                </mc:Choice>
                <mc:Fallback>
                  <p:oleObj name="" r:id="rId19" imgW="736600" imgH="2413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003356" y="5560619"/>
                          <a:ext cx="1315757" cy="4271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76" name="组合 5"/>
          <p:cNvGrpSpPr/>
          <p:nvPr/>
        </p:nvGrpSpPr>
        <p:grpSpPr>
          <a:xfrm>
            <a:off x="4552950" y="952500"/>
            <a:ext cx="4581525" cy="3241675"/>
            <a:chOff x="4552566" y="953074"/>
            <a:chExt cx="4581525" cy="3241742"/>
          </a:xfrm>
        </p:grpSpPr>
        <p:graphicFrame>
          <p:nvGraphicFramePr>
            <p:cNvPr id="53277" name="Object 37"/>
            <p:cNvGraphicFramePr>
              <a:graphicFrameLocks noChangeAspect="1"/>
            </p:cNvGraphicFramePr>
            <p:nvPr/>
          </p:nvGraphicFramePr>
          <p:xfrm>
            <a:off x="5130162" y="3515783"/>
            <a:ext cx="344487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21" imgW="195580" imgH="169545" progId="Equation.KSEE3">
                    <p:embed/>
                  </p:oleObj>
                </mc:Choice>
                <mc:Fallback>
                  <p:oleObj name="" r:id="rId21" imgW="195580" imgH="169545" progId="Equation.KSEE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130162" y="3515783"/>
                          <a:ext cx="344487" cy="298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278" name="组合 3"/>
            <p:cNvGrpSpPr/>
            <p:nvPr/>
          </p:nvGrpSpPr>
          <p:grpSpPr>
            <a:xfrm>
              <a:off x="4552566" y="953074"/>
              <a:ext cx="4581525" cy="3241742"/>
              <a:chOff x="4427980" y="723900"/>
              <a:chExt cx="4581525" cy="3241742"/>
            </a:xfrm>
          </p:grpSpPr>
          <p:pic>
            <p:nvPicPr>
              <p:cNvPr id="53279" name="Picture 36"/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27980" y="723900"/>
                <a:ext cx="4581525" cy="26384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aphicFrame>
            <p:nvGraphicFramePr>
              <p:cNvPr id="53280" name="Object 38"/>
              <p:cNvGraphicFramePr>
                <a:graphicFrameLocks noChangeAspect="1"/>
              </p:cNvGraphicFramePr>
              <p:nvPr/>
            </p:nvGraphicFramePr>
            <p:xfrm>
              <a:off x="5483648" y="2962531"/>
              <a:ext cx="504825" cy="320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24" imgW="285115" imgH="180975" progId="Equation.KSEE3">
                      <p:embed/>
                    </p:oleObj>
                  </mc:Choice>
                  <mc:Fallback>
                    <p:oleObj name="" r:id="rId24" imgW="285115" imgH="180975" progId="Equation.KSEE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5483648" y="2962531"/>
                            <a:ext cx="504825" cy="3206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81" name="Text Box 4"/>
              <p:cNvSpPr txBox="1"/>
              <p:nvPr/>
            </p:nvSpPr>
            <p:spPr>
              <a:xfrm>
                <a:off x="5177280" y="3565584"/>
                <a:ext cx="3671888" cy="4000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1-21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PI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快慢积分响应电路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3282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3283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Text Box 4"/>
          <p:cNvSpPr txBox="1"/>
          <p:nvPr/>
        </p:nvSpPr>
        <p:spPr>
          <a:xfrm>
            <a:off x="693738" y="890588"/>
            <a:ext cx="54737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电路传递函数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Text Box 19"/>
          <p:cNvSpPr txBox="1"/>
          <p:nvPr/>
        </p:nvSpPr>
        <p:spPr>
          <a:xfrm>
            <a:off x="1385888" y="4341813"/>
            <a:ext cx="590391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图1-23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控制器PID电路传递函数方框图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4275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1504950"/>
            <a:ext cx="4897437" cy="1214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Text Box 4"/>
          <p:cNvSpPr txBox="1"/>
          <p:nvPr/>
        </p:nvSpPr>
        <p:spPr>
          <a:xfrm>
            <a:off x="1611313" y="2689225"/>
            <a:ext cx="417671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1-22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PI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PID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自动控制电路框图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4277" name="组合 7"/>
          <p:cNvGrpSpPr/>
          <p:nvPr/>
        </p:nvGrpSpPr>
        <p:grpSpPr>
          <a:xfrm>
            <a:off x="874713" y="3035300"/>
            <a:ext cx="6415087" cy="1304925"/>
            <a:chOff x="1378" y="4780"/>
            <a:chExt cx="10102" cy="2056"/>
          </a:xfrm>
        </p:grpSpPr>
        <p:graphicFrame>
          <p:nvGraphicFramePr>
            <p:cNvPr id="54278" name="对象 3"/>
            <p:cNvGraphicFramePr/>
            <p:nvPr/>
          </p:nvGraphicFramePr>
          <p:xfrm>
            <a:off x="1378" y="4780"/>
            <a:ext cx="10103" cy="2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" imgW="6410325" imgH="1304925" progId="Paint.Picture">
                    <p:embed/>
                  </p:oleObj>
                </mc:Choice>
                <mc:Fallback>
                  <p:oleObj name="" r:id="rId2" imgW="6410325" imgH="1304925" progId="Paint.Picture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378" y="4780"/>
                          <a:ext cx="10103" cy="20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9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442" y="5481"/>
            <a:ext cx="376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4" imgW="101600" imgH="177165" progId="Equation.KSEE3">
                    <p:embed/>
                  </p:oleObj>
                </mc:Choice>
                <mc:Fallback>
                  <p:oleObj name="" r:id="rId4" imgW="101600" imgH="177165" progId="Equation.KSEE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442" y="5481"/>
                          <a:ext cx="376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0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1" y="5603"/>
            <a:ext cx="2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6" imgW="101600" imgH="203200" progId="Equation.KSEE3">
                    <p:embed/>
                  </p:oleObj>
                </mc:Choice>
                <mc:Fallback>
                  <p:oleObj name="" r:id="rId6" imgW="101600" imgH="203200" progId="Equation.KSEE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601" y="5603"/>
                          <a:ext cx="282" cy="5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747713" y="4813300"/>
          <a:ext cx="5903912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8" imgW="3454400" imgH="838200" progId="Equation.3">
                  <p:embed/>
                </p:oleObj>
              </mc:Choice>
              <mc:Fallback>
                <p:oleObj name="" r:id="rId8" imgW="3454400" imgH="838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7713" y="4813300"/>
                        <a:ext cx="5903912" cy="143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145338" y="5308600"/>
          <a:ext cx="11303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0" imgW="660400" imgH="190500" progId="Equation.3">
                  <p:embed/>
                </p:oleObj>
              </mc:Choice>
              <mc:Fallback>
                <p:oleObj name="" r:id="rId10" imgW="660400" imgH="190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45338" y="5308600"/>
                        <a:ext cx="1130300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4284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 Box 4"/>
          <p:cNvSpPr txBox="1"/>
          <p:nvPr/>
        </p:nvSpPr>
        <p:spPr>
          <a:xfrm>
            <a:off x="611188" y="3933825"/>
            <a:ext cx="4495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-2液位控制系统框图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Text Box 5"/>
          <p:cNvSpPr txBox="1"/>
          <p:nvPr/>
        </p:nvSpPr>
        <p:spPr>
          <a:xfrm>
            <a:off x="466725" y="4652963"/>
            <a:ext cx="5856288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电开阀，调节器的作用方式。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电关阀，调节器的作用方式。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6"/>
          <p:cNvSpPr/>
          <p:nvPr/>
        </p:nvSpPr>
        <p:spPr>
          <a:xfrm>
            <a:off x="479425" y="1089025"/>
            <a:ext cx="41767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调节器作用方式选择举例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12" name="Object 7"/>
          <p:cNvGraphicFramePr/>
          <p:nvPr/>
        </p:nvGraphicFramePr>
        <p:xfrm>
          <a:off x="36513" y="1773238"/>
          <a:ext cx="46196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8953500" imgH="2466975" progId="PBrush">
                  <p:embed/>
                </p:oleObj>
              </mc:Choice>
              <mc:Fallback>
                <p:oleObj name="" r:id="rId1" imgW="8953500" imgH="2466975" progId="PBrush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13" y="1773238"/>
                        <a:ext cx="4619625" cy="195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8"/>
          <p:cNvGraphicFramePr/>
          <p:nvPr/>
        </p:nvGraphicFramePr>
        <p:xfrm>
          <a:off x="4645025" y="836613"/>
          <a:ext cx="4498975" cy="348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8153400" imgH="5000625" progId="PBrush">
                  <p:embed/>
                </p:oleObj>
              </mc:Choice>
              <mc:Fallback>
                <p:oleObj name="" r:id="rId3" imgW="8153400" imgH="5000625" progId="PBrush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5025" y="836613"/>
                        <a:ext cx="4498975" cy="3487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89138"/>
            <a:ext cx="4752975" cy="151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5" name="Text Box 5"/>
          <p:cNvSpPr txBox="1"/>
          <p:nvPr/>
        </p:nvSpPr>
        <p:spPr>
          <a:xfrm>
            <a:off x="611188" y="5805488"/>
            <a:ext cx="622458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两种判断方法。负反馈法和过程分析法。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6" name="Rectangle 36"/>
          <p:cNvSpPr/>
          <p:nvPr/>
        </p:nvSpPr>
        <p:spPr>
          <a:xfrm>
            <a:off x="2378075" y="95250"/>
            <a:ext cx="5300663" cy="6191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模拟式调节器的功能与控制规律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417" name="AutoShape 4"/>
          <p:cNvSpPr/>
          <p:nvPr/>
        </p:nvSpPr>
        <p:spPr>
          <a:xfrm>
            <a:off x="1196975" y="-2857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Text Box 2"/>
          <p:cNvSpPr txBox="1"/>
          <p:nvPr/>
        </p:nvSpPr>
        <p:spPr>
          <a:xfrm>
            <a:off x="536575" y="882650"/>
            <a:ext cx="74676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、输出电路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8" name="Text Box 3"/>
          <p:cNvSpPr txBox="1"/>
          <p:nvPr/>
        </p:nvSpPr>
        <p:spPr>
          <a:xfrm>
            <a:off x="536575" y="1528763"/>
            <a:ext cx="53292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功能：电平移动与V/I变换。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Text Box 7"/>
          <p:cNvSpPr txBox="1"/>
          <p:nvPr/>
        </p:nvSpPr>
        <p:spPr>
          <a:xfrm>
            <a:off x="1547813" y="5876925"/>
            <a:ext cx="30956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输出电路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5300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512" y="2133600"/>
            <a:ext cx="5002212" cy="3452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5219700" y="1989138"/>
            <a:ext cx="347821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方法1：静态分析法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44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63" y="2492375"/>
            <a:ext cx="4173537" cy="15652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6084888" y="4076700"/>
            <a:ext cx="1760537" cy="1516063"/>
            <a:chOff x="9583" y="6420"/>
            <a:chExt cx="2772" cy="2387"/>
          </a:xfrm>
        </p:grpSpPr>
        <p:graphicFrame>
          <p:nvGraphicFramePr>
            <p:cNvPr id="55304" name="对象 1"/>
            <p:cNvGraphicFramePr/>
            <p:nvPr/>
          </p:nvGraphicFramePr>
          <p:xfrm>
            <a:off x="9695" y="7100"/>
            <a:ext cx="2387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3" imgW="1514475" imgH="704850" progId="Paint.Picture">
                    <p:embed/>
                  </p:oleObj>
                </mc:Choice>
                <mc:Fallback>
                  <p:oleObj name="" r:id="rId3" imgW="1514475" imgH="704850" progId="Paint.Picture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95" y="7100"/>
                          <a:ext cx="2387" cy="1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下箭头 3"/>
            <p:cNvSpPr/>
            <p:nvPr/>
          </p:nvSpPr>
          <p:spPr>
            <a:xfrm>
              <a:off x="10603" y="6420"/>
              <a:ext cx="340" cy="567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55306" name="对象 4"/>
            <p:cNvGraphicFramePr/>
            <p:nvPr/>
          </p:nvGraphicFramePr>
          <p:xfrm>
            <a:off x="9582" y="8235"/>
            <a:ext cx="2772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5" imgW="1514475" imgH="352425" progId="Paint.Picture">
                    <p:embed/>
                  </p:oleObj>
                </mc:Choice>
                <mc:Fallback>
                  <p:oleObj name="" r:id="rId5" imgW="1514475" imgH="352425" progId="Paint.Picture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582" y="8235"/>
                          <a:ext cx="2772" cy="5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07" name="Object 17"/>
          <p:cNvGraphicFramePr/>
          <p:nvPr/>
        </p:nvGraphicFramePr>
        <p:xfrm>
          <a:off x="695325" y="4005263"/>
          <a:ext cx="219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127000" imgH="164465" progId="Equations">
                  <p:embed/>
                </p:oleObj>
              </mc:Choice>
              <mc:Fallback>
                <p:oleObj name="" r:id="rId7" imgW="127000" imgH="164465" progId="Equations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325" y="4005263"/>
                        <a:ext cx="219075" cy="29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8"/>
          <p:cNvGraphicFramePr/>
          <p:nvPr/>
        </p:nvGraphicFramePr>
        <p:xfrm>
          <a:off x="971550" y="3357563"/>
          <a:ext cx="219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127000" imgH="164465" progId="Equations">
                  <p:embed/>
                </p:oleObj>
              </mc:Choice>
              <mc:Fallback>
                <p:oleObj name="" r:id="rId9" imgW="127000" imgH="164465" progId="Equations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3357563"/>
                        <a:ext cx="219075" cy="29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9"/>
          <p:cNvGrpSpPr/>
          <p:nvPr/>
        </p:nvGrpSpPr>
        <p:grpSpPr>
          <a:xfrm>
            <a:off x="5940425" y="5589588"/>
            <a:ext cx="1898650" cy="1268412"/>
            <a:chOff x="5940190" y="5589588"/>
            <a:chExt cx="1899539" cy="1268412"/>
          </a:xfrm>
        </p:grpSpPr>
        <p:sp>
          <p:nvSpPr>
            <p:cNvPr id="7" name="下箭头 6"/>
            <p:cNvSpPr/>
            <p:nvPr/>
          </p:nvSpPr>
          <p:spPr bwMode="auto">
            <a:xfrm>
              <a:off x="6804025" y="5589588"/>
              <a:ext cx="217805" cy="36058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55311" name="Object 19"/>
            <p:cNvGraphicFramePr/>
            <p:nvPr/>
          </p:nvGraphicFramePr>
          <p:xfrm>
            <a:off x="5940190" y="5949350"/>
            <a:ext cx="1899539" cy="90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1" imgW="901065" imgH="431800" progId="Equations">
                    <p:embed/>
                  </p:oleObj>
                </mc:Choice>
                <mc:Fallback>
                  <p:oleObj name="" r:id="rId11" imgW="901065" imgH="431800" progId="Equations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940190" y="5949350"/>
                          <a:ext cx="1899539" cy="908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12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313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2205038"/>
            <a:ext cx="6821488" cy="3867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2" name="Text Box 5"/>
          <p:cNvSpPr txBox="1"/>
          <p:nvPr/>
        </p:nvSpPr>
        <p:spPr>
          <a:xfrm>
            <a:off x="2339975" y="6021388"/>
            <a:ext cx="4419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5 输出电路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Text Box 4"/>
          <p:cNvSpPr txBox="1"/>
          <p:nvPr/>
        </p:nvSpPr>
        <p:spPr>
          <a:xfrm>
            <a:off x="611188" y="836613"/>
            <a:ext cx="4105275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方法2：微变等效电路分析法</a:t>
            </a: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5632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84313"/>
            <a:ext cx="3948113" cy="7191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6325" name="对象 50181"/>
          <p:cNvGraphicFramePr>
            <a:graphicFrameLocks noChangeAspect="1"/>
          </p:cNvGraphicFramePr>
          <p:nvPr/>
        </p:nvGraphicFramePr>
        <p:xfrm>
          <a:off x="5219700" y="1557338"/>
          <a:ext cx="1714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807720" imgH="243205" progId="Equations">
                  <p:embed/>
                </p:oleObj>
              </mc:Choice>
              <mc:Fallback>
                <p:oleObj name="" r:id="rId3" imgW="807720" imgH="243205" progId="Equations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9700" y="1557338"/>
                        <a:ext cx="17145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对象 50183"/>
          <p:cNvGraphicFramePr>
            <a:graphicFrameLocks noChangeAspect="1"/>
          </p:cNvGraphicFramePr>
          <p:nvPr/>
        </p:nvGraphicFramePr>
        <p:xfrm>
          <a:off x="7451725" y="1373188"/>
          <a:ext cx="12747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640715" imgH="435610" progId="Equations">
                  <p:embed/>
                </p:oleObj>
              </mc:Choice>
              <mc:Fallback>
                <p:oleObj name="" r:id="rId5" imgW="640715" imgH="435610" progId="Equations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1725" y="1373188"/>
                        <a:ext cx="1274763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AutoShape 7"/>
          <p:cNvSpPr/>
          <p:nvPr/>
        </p:nvSpPr>
        <p:spPr>
          <a:xfrm>
            <a:off x="3600450" y="3759200"/>
            <a:ext cx="863600" cy="288925"/>
          </a:xfrm>
          <a:prstGeom prst="rightArrow">
            <a:avLst>
              <a:gd name="adj1" fmla="val 50000"/>
              <a:gd name="adj2" fmla="val 74296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8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6329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Text Box 5"/>
          <p:cNvSpPr txBox="1"/>
          <p:nvPr/>
        </p:nvSpPr>
        <p:spPr>
          <a:xfrm>
            <a:off x="468313" y="765175"/>
            <a:ext cx="78486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、手动操作电路（软手动与硬手动）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6" name="Text Box 6"/>
          <p:cNvSpPr txBox="1"/>
          <p:nvPr/>
        </p:nvSpPr>
        <p:spPr>
          <a:xfrm>
            <a:off x="3132138" y="5949950"/>
            <a:ext cx="35528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6 手动操作电路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7347" name="对象 1"/>
          <p:cNvGraphicFramePr/>
          <p:nvPr/>
        </p:nvGraphicFramePr>
        <p:xfrm>
          <a:off x="900113" y="1511300"/>
          <a:ext cx="5784850" cy="396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6848475" imgH="4552950" progId="Paint.Picture">
                  <p:embed/>
                </p:oleObj>
              </mc:Choice>
              <mc:Fallback>
                <p:oleObj name="" r:id="rId1" imgW="6848475" imgH="4552950" progId="Paint.Picture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511300"/>
                        <a:ext cx="5784850" cy="3967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116013" y="3905250"/>
            <a:ext cx="3276600" cy="204470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9" name="矩形 2"/>
          <p:cNvSpPr/>
          <p:nvPr/>
        </p:nvSpPr>
        <p:spPr>
          <a:xfrm>
            <a:off x="2019300" y="5478463"/>
            <a:ext cx="111283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软手动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5175" y="2530475"/>
            <a:ext cx="1873250" cy="2619375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51" name="矩形 9"/>
          <p:cNvSpPr/>
          <p:nvPr/>
        </p:nvSpPr>
        <p:spPr>
          <a:xfrm>
            <a:off x="4799013" y="5214938"/>
            <a:ext cx="11128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硬手动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352" name="对象 1"/>
          <p:cNvGraphicFramePr>
            <a:graphicFrameLocks noChangeAspect="1"/>
          </p:cNvGraphicFramePr>
          <p:nvPr/>
        </p:nvGraphicFramePr>
        <p:xfrm>
          <a:off x="6778625" y="1992313"/>
          <a:ext cx="21415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219200" imgH="431800" progId="Equation.3">
                  <p:embed/>
                </p:oleObj>
              </mc:Choice>
              <mc:Fallback>
                <p:oleObj name="" r:id="rId3" imgW="1219200" imgH="431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25" y="1992313"/>
                        <a:ext cx="2141538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矩形 2"/>
          <p:cNvSpPr/>
          <p:nvPr/>
        </p:nvSpPr>
        <p:spPr>
          <a:xfrm>
            <a:off x="6684963" y="1511300"/>
            <a:ext cx="11128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软手动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4" name="矩形 9"/>
          <p:cNvSpPr/>
          <p:nvPr/>
        </p:nvSpPr>
        <p:spPr>
          <a:xfrm>
            <a:off x="6684963" y="3357563"/>
            <a:ext cx="11128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硬手动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355" name="对象 1"/>
          <p:cNvGraphicFramePr>
            <a:graphicFrameLocks noChangeAspect="1"/>
          </p:cNvGraphicFramePr>
          <p:nvPr/>
        </p:nvGraphicFramePr>
        <p:xfrm>
          <a:off x="6778625" y="4008438"/>
          <a:ext cx="21669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384300" imgH="215900" progId="Equation.3">
                  <p:embed/>
                </p:oleObj>
              </mc:Choice>
              <mc:Fallback>
                <p:oleObj name="" r:id="rId5" imgW="1384300" imgH="215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8625" y="4008438"/>
                        <a:ext cx="2166938" cy="338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357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4"/>
          <p:cNvSpPr/>
          <p:nvPr/>
        </p:nvSpPr>
        <p:spPr>
          <a:xfrm>
            <a:off x="685800" y="914400"/>
            <a:ext cx="2733675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spcBef>
                <a:spcPct val="20000"/>
              </a:spcBef>
              <a:buClr>
                <a:schemeClr val="tx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）软手操电路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8370" name="Text Box 6"/>
          <p:cNvSpPr txBox="1"/>
          <p:nvPr/>
        </p:nvSpPr>
        <p:spPr>
          <a:xfrm>
            <a:off x="539750" y="1412875"/>
            <a:ext cx="8135938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控制器的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输出电压与输入参考电压成积分关系。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7"/>
          <p:cNvSpPr/>
          <p:nvPr/>
        </p:nvSpPr>
        <p:spPr>
          <a:xfrm>
            <a:off x="1476375" y="5964238"/>
            <a:ext cx="32400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7软手操作电路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372" name="对象 1"/>
          <p:cNvGraphicFramePr>
            <a:graphicFrameLocks noChangeAspect="1"/>
          </p:cNvGraphicFramePr>
          <p:nvPr/>
        </p:nvGraphicFramePr>
        <p:xfrm>
          <a:off x="2986088" y="1828800"/>
          <a:ext cx="25225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371600" imgH="444500" progId="Equation.3">
                  <p:embed/>
                </p:oleObj>
              </mc:Choice>
              <mc:Fallback>
                <p:oleObj name="" r:id="rId1" imgW="1371600" imgH="4445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6088" y="1828800"/>
                        <a:ext cx="2522537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对象 1"/>
          <p:cNvGraphicFramePr/>
          <p:nvPr/>
        </p:nvGraphicFramePr>
        <p:xfrm>
          <a:off x="133350" y="2647950"/>
          <a:ext cx="4813300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4810125" imgH="3257550" progId="Paint.Picture">
                  <p:embed/>
                </p:oleObj>
              </mc:Choice>
              <mc:Fallback>
                <p:oleObj name="" r:id="rId3" imgW="4810125" imgH="3257550" progId="Paint.Picture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" y="2647950"/>
                        <a:ext cx="4813300" cy="326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/>
          <p:nvPr/>
        </p:nvSpPr>
        <p:spPr>
          <a:xfrm>
            <a:off x="5008563" y="2701925"/>
            <a:ext cx="21605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积分输出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8375" name="对象 1"/>
          <p:cNvGraphicFramePr>
            <a:graphicFrameLocks noChangeAspect="1"/>
          </p:cNvGraphicFramePr>
          <p:nvPr/>
        </p:nvGraphicFramePr>
        <p:xfrm>
          <a:off x="4946650" y="3162300"/>
          <a:ext cx="40544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2463165" imgH="431800" progId="Equation.3">
                  <p:embed/>
                </p:oleObj>
              </mc:Choice>
              <mc:Fallback>
                <p:oleObj name="" r:id="rId5" imgW="2463165" imgH="431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6650" y="3162300"/>
                        <a:ext cx="4054475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6"/>
          <p:cNvSpPr txBox="1"/>
          <p:nvPr/>
        </p:nvSpPr>
        <p:spPr>
          <a:xfrm>
            <a:off x="5008563" y="3948113"/>
            <a:ext cx="3729037" cy="2552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）如何实现正反向积分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）如何实现快慢积分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）自动与软手动之间切换有无扰动？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）自动与软手动区别。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7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8378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9393" name="组合 9"/>
          <p:cNvGrpSpPr/>
          <p:nvPr/>
        </p:nvGrpSpPr>
        <p:grpSpPr>
          <a:xfrm>
            <a:off x="649288" y="865188"/>
            <a:ext cx="5894387" cy="1724025"/>
            <a:chOff x="1023" y="1363"/>
            <a:chExt cx="9283" cy="2714"/>
          </a:xfrm>
        </p:grpSpPr>
        <p:sp>
          <p:nvSpPr>
            <p:cNvPr id="59394" name="文本框 1"/>
            <p:cNvSpPr txBox="1"/>
            <p:nvPr/>
          </p:nvSpPr>
          <p:spPr>
            <a:xfrm>
              <a:off x="1023" y="1363"/>
              <a:ext cx="583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）如何实现正反向积分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5" name="文本框 2"/>
            <p:cNvSpPr txBox="1"/>
            <p:nvPr/>
          </p:nvSpPr>
          <p:spPr>
            <a:xfrm>
              <a:off x="1444" y="2200"/>
              <a:ext cx="530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S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41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或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S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42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接通</a:t>
              </a: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正反向积分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9396" name="对象 1"/>
            <p:cNvGraphicFramePr>
              <a:graphicFrameLocks noChangeAspect="1"/>
            </p:cNvGraphicFramePr>
            <p:nvPr/>
          </p:nvGraphicFramePr>
          <p:xfrm>
            <a:off x="7376" y="2057"/>
            <a:ext cx="2695" cy="1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" imgW="1155700" imgH="431800" progId="Equation.3">
                    <p:embed/>
                  </p:oleObj>
                </mc:Choice>
                <mc:Fallback>
                  <p:oleObj name="" r:id="rId1" imgW="1155700" imgH="4318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376" y="2057"/>
                          <a:ext cx="2695" cy="10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7" name="文本框 5"/>
            <p:cNvSpPr txBox="1"/>
            <p:nvPr/>
          </p:nvSpPr>
          <p:spPr>
            <a:xfrm>
              <a:off x="1551" y="3206"/>
              <a:ext cx="48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S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43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或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S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44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接通</a:t>
              </a: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反向积分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9398" name="对象 1"/>
            <p:cNvGraphicFramePr>
              <a:graphicFrameLocks noChangeAspect="1"/>
            </p:cNvGraphicFramePr>
            <p:nvPr/>
          </p:nvGraphicFramePr>
          <p:xfrm>
            <a:off x="7373" y="3067"/>
            <a:ext cx="2932" cy="1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3" imgW="1257300" imgH="431800" progId="Equation.3">
                    <p:embed/>
                  </p:oleObj>
                </mc:Choice>
                <mc:Fallback>
                  <p:oleObj name="" r:id="rId3" imgW="1257300" imgH="4318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73" y="3067"/>
                          <a:ext cx="2932" cy="10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399" name="文本框 8"/>
          <p:cNvSpPr txBox="1"/>
          <p:nvPr/>
        </p:nvSpPr>
        <p:spPr>
          <a:xfrm>
            <a:off x="701675" y="2589213"/>
            <a:ext cx="33972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）如何实现快慢积分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文本框 10"/>
          <p:cNvSpPr txBox="1"/>
          <p:nvPr/>
        </p:nvSpPr>
        <p:spPr>
          <a:xfrm>
            <a:off x="984250" y="3101975"/>
            <a:ext cx="28971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41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43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接通快积分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9401" name="对象 1"/>
          <p:cNvGraphicFramePr>
            <a:graphicFrameLocks noChangeAspect="1"/>
          </p:cNvGraphicFramePr>
          <p:nvPr/>
        </p:nvGraphicFramePr>
        <p:xfrm>
          <a:off x="4267200" y="3082925"/>
          <a:ext cx="3724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514600" imgH="254000" progId="Equation.3">
                  <p:embed/>
                </p:oleObj>
              </mc:Choice>
              <mc:Fallback>
                <p:oleObj name="" r:id="rId5" imgW="2514600" imgH="2540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7200" y="3082925"/>
                        <a:ext cx="372427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文本框 13"/>
          <p:cNvSpPr txBox="1"/>
          <p:nvPr/>
        </p:nvSpPr>
        <p:spPr>
          <a:xfrm>
            <a:off x="1052513" y="3635375"/>
            <a:ext cx="28971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42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44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接通慢积分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9403" name="对象 1"/>
          <p:cNvGraphicFramePr>
            <a:graphicFrameLocks noChangeAspect="1"/>
          </p:cNvGraphicFramePr>
          <p:nvPr/>
        </p:nvGraphicFramePr>
        <p:xfrm>
          <a:off x="3917950" y="3675063"/>
          <a:ext cx="44227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2984500" imgH="254000" progId="Equation.3">
                  <p:embed/>
                </p:oleObj>
              </mc:Choice>
              <mc:Fallback>
                <p:oleObj name="" r:id="rId7" imgW="2984500" imgH="2540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7950" y="3675063"/>
                        <a:ext cx="442277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文本框 16"/>
          <p:cNvSpPr txBox="1"/>
          <p:nvPr/>
        </p:nvSpPr>
        <p:spPr>
          <a:xfrm>
            <a:off x="701675" y="4186238"/>
            <a:ext cx="553878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）自动与软手动之间切换有无扰动？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文本框 17"/>
          <p:cNvSpPr txBox="1"/>
          <p:nvPr/>
        </p:nvSpPr>
        <p:spPr>
          <a:xfrm>
            <a:off x="984250" y="4737100"/>
            <a:ext cx="6305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自动与软手动之间切换等电位切换，无扰动。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6" name="文本框 18"/>
          <p:cNvSpPr txBox="1"/>
          <p:nvPr/>
        </p:nvSpPr>
        <p:spPr>
          <a:xfrm>
            <a:off x="749300" y="5249863"/>
            <a:ext cx="37020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）自动与软手动区别。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文本框 19"/>
          <p:cNvSpPr txBox="1"/>
          <p:nvPr/>
        </p:nvSpPr>
        <p:spPr>
          <a:xfrm>
            <a:off x="984250" y="5791200"/>
            <a:ext cx="46196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自动为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控制，软手动为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控制。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408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9409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Text Box 5"/>
          <p:cNvSpPr txBox="1"/>
          <p:nvPr/>
        </p:nvSpPr>
        <p:spPr>
          <a:xfrm>
            <a:off x="693738" y="973138"/>
            <a:ext cx="3600450" cy="830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软手操电路输出电压满量程1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~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5V变化所需的时间：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418" name="AutoShape 6"/>
          <p:cNvSpPr/>
          <p:nvPr/>
        </p:nvSpPr>
        <p:spPr>
          <a:xfrm>
            <a:off x="3419475" y="1412875"/>
            <a:ext cx="5348288" cy="1558925"/>
          </a:xfrm>
          <a:prstGeom prst="cloudCallout">
            <a:avLst>
              <a:gd name="adj1" fmla="val -58458"/>
              <a:gd name="adj2" fmla="val 3656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 eaLnBrk="0" hangingPunct="0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改变R</a:t>
            </a:r>
            <a:r>
              <a:rPr lang="zh-CN" altLang="en-US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的大小，可进行快慢两种速度的软手操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0419" name="对象 55302"/>
          <p:cNvGraphicFramePr>
            <a:graphicFrameLocks noChangeAspect="1"/>
          </p:cNvGraphicFramePr>
          <p:nvPr/>
        </p:nvGraphicFramePr>
        <p:xfrm>
          <a:off x="755650" y="3314700"/>
          <a:ext cx="744220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2844800" imgH="1079500" progId="">
                  <p:embed/>
                </p:oleObj>
              </mc:Choice>
              <mc:Fallback>
                <p:oleObj name="" r:id="rId1" imgW="2844800" imgH="1079500" progId="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3314700"/>
                        <a:ext cx="7442200" cy="282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1903413"/>
          <a:ext cx="20748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879475" imgH="433070" progId="Equation.KSEE3">
                  <p:embed/>
                </p:oleObj>
              </mc:Choice>
              <mc:Fallback>
                <p:oleObj name="" r:id="rId3" imgW="879475" imgH="433070" progId="Equation.KSEE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1903413"/>
                        <a:ext cx="2074863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0422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4"/>
          <p:cNvSpPr/>
          <p:nvPr/>
        </p:nvSpPr>
        <p:spPr>
          <a:xfrm>
            <a:off x="685800" y="8382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）硬手操电路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42" name="Rectangle 5"/>
          <p:cNvSpPr/>
          <p:nvPr/>
        </p:nvSpPr>
        <p:spPr>
          <a:xfrm>
            <a:off x="468313" y="1268413"/>
            <a:ext cx="81359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功能：输出电压与手动输入电压信号成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比例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关系。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7"/>
          <p:cNvSpPr/>
          <p:nvPr/>
        </p:nvSpPr>
        <p:spPr>
          <a:xfrm>
            <a:off x="971550" y="5505450"/>
            <a:ext cx="32400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8 硬手操作电路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44" name="对象 56327"/>
          <p:cNvGraphicFramePr>
            <a:graphicFrameLocks noChangeAspect="1"/>
          </p:cNvGraphicFramePr>
          <p:nvPr/>
        </p:nvGraphicFramePr>
        <p:xfrm>
          <a:off x="1331913" y="1630363"/>
          <a:ext cx="40798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1652270" imgH="381635" progId="">
                  <p:embed/>
                </p:oleObj>
              </mc:Choice>
              <mc:Fallback>
                <p:oleObj name="" r:id="rId1" imgW="1652270" imgH="381635" progId="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630363"/>
                        <a:ext cx="407987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对象 56328"/>
          <p:cNvGraphicFramePr>
            <a:graphicFrameLocks noChangeAspect="1"/>
          </p:cNvGraphicFramePr>
          <p:nvPr/>
        </p:nvGraphicFramePr>
        <p:xfrm>
          <a:off x="4408488" y="5157788"/>
          <a:ext cx="45577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2629535" imgH="584200" progId="">
                  <p:embed/>
                </p:oleObj>
              </mc:Choice>
              <mc:Fallback>
                <p:oleObj name="" r:id="rId3" imgW="2629535" imgH="584200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8488" y="5157788"/>
                        <a:ext cx="4557712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Box 9"/>
          <p:cNvSpPr txBox="1"/>
          <p:nvPr/>
        </p:nvSpPr>
        <p:spPr>
          <a:xfrm>
            <a:off x="5411788" y="3860800"/>
            <a:ext cx="2663825" cy="1014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自动切换到硬手动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有无扰动？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如有扰动采取措施。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447" name="对象 1"/>
          <p:cNvGraphicFramePr/>
          <p:nvPr/>
        </p:nvGraphicFramePr>
        <p:xfrm>
          <a:off x="322263" y="2590800"/>
          <a:ext cx="4752975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5400675" imgH="3467100" progId="Paint.Picture">
                  <p:embed/>
                </p:oleObj>
              </mc:Choice>
              <mc:Fallback>
                <p:oleObj name="" r:id="rId5" imgW="5400675" imgH="3467100" progId="Paint.Picture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263" y="2590800"/>
                        <a:ext cx="4752975" cy="2633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Box 9"/>
          <p:cNvSpPr txBox="1"/>
          <p:nvPr/>
        </p:nvSpPr>
        <p:spPr>
          <a:xfrm>
            <a:off x="5411788" y="2781300"/>
            <a:ext cx="2551112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硬手动切换到自动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有无扰动？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9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450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Text Box 4"/>
          <p:cNvSpPr txBox="1"/>
          <p:nvPr/>
        </p:nvSpPr>
        <p:spPr>
          <a:xfrm>
            <a:off x="611188" y="836613"/>
            <a:ext cx="295275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、指示电路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6" name="Text Box 5"/>
          <p:cNvSpPr txBox="1"/>
          <p:nvPr/>
        </p:nvSpPr>
        <p:spPr>
          <a:xfrm>
            <a:off x="612775" y="1412875"/>
            <a:ext cx="6708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：全量程地指示测量值、给定值、输出值。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2467" name="组合 5"/>
          <p:cNvGrpSpPr/>
          <p:nvPr/>
        </p:nvGrpSpPr>
        <p:grpSpPr>
          <a:xfrm>
            <a:off x="0" y="2438400"/>
            <a:ext cx="6327775" cy="3614738"/>
            <a:chOff x="1302" y="4152"/>
            <a:chExt cx="11489" cy="5971"/>
          </a:xfrm>
        </p:grpSpPr>
        <p:grpSp>
          <p:nvGrpSpPr>
            <p:cNvPr id="62468" name="Group 6"/>
            <p:cNvGrpSpPr/>
            <p:nvPr/>
          </p:nvGrpSpPr>
          <p:grpSpPr>
            <a:xfrm>
              <a:off x="1302" y="4152"/>
              <a:ext cx="11115" cy="5971"/>
              <a:chOff x="0" y="0"/>
              <a:chExt cx="5616" cy="4015"/>
            </a:xfrm>
          </p:grpSpPr>
          <p:pic>
            <p:nvPicPr>
              <p:cNvPr id="62469" name="Picture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0" y="0"/>
                <a:ext cx="5616" cy="34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2470" name="Text Box 8"/>
              <p:cNvSpPr txBox="1"/>
              <p:nvPr/>
            </p:nvSpPr>
            <p:spPr>
              <a:xfrm>
                <a:off x="747" y="3504"/>
                <a:ext cx="3621" cy="5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图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9 全刻度指示电路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1" name="Line 9"/>
              <p:cNvSpPr/>
              <p:nvPr/>
            </p:nvSpPr>
            <p:spPr>
              <a:xfrm flipH="1">
                <a:off x="839" y="2830"/>
                <a:ext cx="1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72" name="Line 10"/>
              <p:cNvSpPr/>
              <p:nvPr/>
            </p:nvSpPr>
            <p:spPr>
              <a:xfrm>
                <a:off x="839" y="2830"/>
                <a:ext cx="0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73" name="Line 11"/>
              <p:cNvSpPr/>
              <p:nvPr/>
            </p:nvSpPr>
            <p:spPr>
              <a:xfrm>
                <a:off x="748" y="2966"/>
                <a:ext cx="18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62474" name="Object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736" y="7101"/>
            <a:ext cx="1055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2" imgW="318135" imgH="165735" progId="Equation.KSEE3">
                    <p:embed/>
                  </p:oleObj>
                </mc:Choice>
                <mc:Fallback>
                  <p:oleObj name="" r:id="rId2" imgW="318135" imgH="165735" progId="Equation.KSEE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736" y="7101"/>
                          <a:ext cx="1055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5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15" y="5034"/>
            <a:ext cx="1407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4" imgW="495935" imgH="177800" progId="Equation.KSEE3">
                    <p:embed/>
                  </p:oleObj>
                </mc:Choice>
                <mc:Fallback>
                  <p:oleObj name="" r:id="rId4" imgW="495935" imgH="177800" progId="Equation.KSEE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315" y="5034"/>
                          <a:ext cx="1407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6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025" y="7215"/>
            <a:ext cx="719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6" imgW="216535" imgH="178435" progId="Equation.KSEE3">
                    <p:embed/>
                  </p:oleObj>
                </mc:Choice>
                <mc:Fallback>
                  <p:oleObj name="" r:id="rId6" imgW="216535" imgH="178435" progId="Equation.KSEE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25" y="7215"/>
                          <a:ext cx="719" cy="5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7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3738" y="1906588"/>
          <a:ext cx="61118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8" imgW="2895600" imgH="215900" progId="Equations">
                  <p:embed/>
                </p:oleObj>
              </mc:Choice>
              <mc:Fallback>
                <p:oleObj name="" r:id="rId8" imgW="2895600" imgH="215900" progId="Equations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3738" y="1906588"/>
                        <a:ext cx="611187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Text Box 5"/>
          <p:cNvSpPr txBox="1"/>
          <p:nvPr/>
        </p:nvSpPr>
        <p:spPr>
          <a:xfrm>
            <a:off x="6280150" y="2536825"/>
            <a:ext cx="2725738" cy="2614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、推导输出电流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、为何电流表接在放大器输出端。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、如何校验指示电路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的精度。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9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2480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3489" name="组合 5"/>
          <p:cNvGrpSpPr/>
          <p:nvPr/>
        </p:nvGrpSpPr>
        <p:grpSpPr>
          <a:xfrm>
            <a:off x="1100138" y="865188"/>
            <a:ext cx="6327775" cy="3030537"/>
            <a:chOff x="1302" y="4152"/>
            <a:chExt cx="11489" cy="5005"/>
          </a:xfrm>
        </p:grpSpPr>
        <p:grpSp>
          <p:nvGrpSpPr>
            <p:cNvPr id="63490" name="Group 6"/>
            <p:cNvGrpSpPr/>
            <p:nvPr/>
          </p:nvGrpSpPr>
          <p:grpSpPr>
            <a:xfrm>
              <a:off x="1302" y="4152"/>
              <a:ext cx="10865" cy="5005"/>
              <a:chOff x="0" y="0"/>
              <a:chExt cx="5490" cy="3366"/>
            </a:xfrm>
          </p:grpSpPr>
          <p:pic>
            <p:nvPicPr>
              <p:cNvPr id="63491" name="Picture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0" y="0"/>
                <a:ext cx="5490" cy="336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3492" name="Line 9"/>
              <p:cNvSpPr/>
              <p:nvPr/>
            </p:nvSpPr>
            <p:spPr>
              <a:xfrm flipH="1">
                <a:off x="839" y="2830"/>
                <a:ext cx="1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493" name="Line 10"/>
              <p:cNvSpPr/>
              <p:nvPr/>
            </p:nvSpPr>
            <p:spPr>
              <a:xfrm>
                <a:off x="839" y="2830"/>
                <a:ext cx="0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494" name="Line 11"/>
              <p:cNvSpPr/>
              <p:nvPr/>
            </p:nvSpPr>
            <p:spPr>
              <a:xfrm>
                <a:off x="748" y="2966"/>
                <a:ext cx="18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63495" name="Object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736" y="7101"/>
            <a:ext cx="1055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2" imgW="318135" imgH="165735" progId="Equation.KSEE3">
                    <p:embed/>
                  </p:oleObj>
                </mc:Choice>
                <mc:Fallback>
                  <p:oleObj name="" r:id="rId2" imgW="318135" imgH="165735" progId="Equation.KSEE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736" y="7101"/>
                          <a:ext cx="1055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6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15" y="5034"/>
            <a:ext cx="1407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4" imgW="495935" imgH="177800" progId="Equation.KSEE3">
                    <p:embed/>
                  </p:oleObj>
                </mc:Choice>
                <mc:Fallback>
                  <p:oleObj name="" r:id="rId4" imgW="495935" imgH="177800" progId="Equation.KSEE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315" y="5034"/>
                          <a:ext cx="1407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7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025" y="7215"/>
            <a:ext cx="719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6" imgW="216535" imgH="178435" progId="Equation.KSEE3">
                    <p:embed/>
                  </p:oleObj>
                </mc:Choice>
                <mc:Fallback>
                  <p:oleObj name="" r:id="rId6" imgW="216535" imgH="178435" progId="Equation.KSEE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25" y="7215"/>
                          <a:ext cx="719" cy="5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498" name="组合 9"/>
          <p:cNvGrpSpPr/>
          <p:nvPr/>
        </p:nvGrpSpPr>
        <p:grpSpPr>
          <a:xfrm>
            <a:off x="849313" y="3895725"/>
            <a:ext cx="5895975" cy="2473325"/>
            <a:chOff x="1338" y="6136"/>
            <a:chExt cx="9284" cy="3894"/>
          </a:xfrm>
        </p:grpSpPr>
        <p:sp>
          <p:nvSpPr>
            <p:cNvPr id="63499" name="文本框 1"/>
            <p:cNvSpPr txBox="1"/>
            <p:nvPr/>
          </p:nvSpPr>
          <p:spPr>
            <a:xfrm>
              <a:off x="1338" y="6136"/>
              <a:ext cx="438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）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推导输出电流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0" name="文本框 2"/>
            <p:cNvSpPr txBox="1"/>
            <p:nvPr/>
          </p:nvSpPr>
          <p:spPr>
            <a:xfrm>
              <a:off x="1458" y="6861"/>
              <a:ext cx="366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开关切到测量端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3501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890" y="6776"/>
            <a:ext cx="4059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8" imgW="1270000" imgH="254000" progId="Equations">
                    <p:embed/>
                  </p:oleObj>
                </mc:Choice>
                <mc:Fallback>
                  <p:oleObj name="" r:id="rId8" imgW="1270000" imgH="254000" progId="Equations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890" y="6776"/>
                          <a:ext cx="4059" cy="8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2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36" y="7577"/>
            <a:ext cx="2288" cy="1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0" imgW="838200" imgH="431800" progId="Equations">
                    <p:embed/>
                  </p:oleObj>
                </mc:Choice>
                <mc:Fallback>
                  <p:oleObj name="" r:id="rId10" imgW="838200" imgH="431800" progId="Equations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636" y="7577"/>
                          <a:ext cx="2288" cy="1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3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883" y="7628"/>
            <a:ext cx="3883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2" imgW="1422400" imgH="393700" progId="Equations">
                    <p:embed/>
                  </p:oleObj>
                </mc:Choice>
                <mc:Fallback>
                  <p:oleObj name="" r:id="rId12" imgW="1422400" imgH="393700" progId="Equations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883" y="7628"/>
                          <a:ext cx="3883" cy="10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4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35" y="8755"/>
            <a:ext cx="8987" cy="1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4" imgW="3035300" imgH="431800" progId="Equations">
                    <p:embed/>
                  </p:oleObj>
                </mc:Choice>
                <mc:Fallback>
                  <p:oleObj name="" r:id="rId14" imgW="3035300" imgH="431800" progId="Equations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635" y="8755"/>
                          <a:ext cx="8987" cy="1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05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3506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4513" name="组合 6"/>
          <p:cNvGrpSpPr/>
          <p:nvPr/>
        </p:nvGrpSpPr>
        <p:grpSpPr>
          <a:xfrm>
            <a:off x="842963" y="4883150"/>
            <a:ext cx="7558087" cy="1309688"/>
            <a:chOff x="1327" y="7689"/>
            <a:chExt cx="11905" cy="2065"/>
          </a:xfrm>
        </p:grpSpPr>
        <p:sp>
          <p:nvSpPr>
            <p:cNvPr id="64514" name="Text Box 8"/>
            <p:cNvSpPr txBox="1"/>
            <p:nvPr/>
          </p:nvSpPr>
          <p:spPr>
            <a:xfrm>
              <a:off x="1327" y="8641"/>
              <a:ext cx="11905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开关置于“校验”位置，3V电压加于输入端，表头指示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3mA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或50%刻度值。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15" name="文本框 3"/>
            <p:cNvSpPr txBox="1"/>
            <p:nvPr/>
          </p:nvSpPr>
          <p:spPr>
            <a:xfrm>
              <a:off x="1556" y="7689"/>
              <a:ext cx="7522" cy="7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如何校验指示电路的精度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4516" name="组合 5"/>
          <p:cNvGrpSpPr/>
          <p:nvPr/>
        </p:nvGrpSpPr>
        <p:grpSpPr>
          <a:xfrm>
            <a:off x="1090613" y="969963"/>
            <a:ext cx="5661025" cy="2484437"/>
            <a:chOff x="1302" y="4152"/>
            <a:chExt cx="11489" cy="5006"/>
          </a:xfrm>
        </p:grpSpPr>
        <p:grpSp>
          <p:nvGrpSpPr>
            <p:cNvPr id="64517" name="Group 6"/>
            <p:cNvGrpSpPr/>
            <p:nvPr/>
          </p:nvGrpSpPr>
          <p:grpSpPr>
            <a:xfrm>
              <a:off x="1302" y="4152"/>
              <a:ext cx="10866" cy="5006"/>
              <a:chOff x="0" y="0"/>
              <a:chExt cx="5490" cy="3366"/>
            </a:xfrm>
          </p:grpSpPr>
          <p:pic>
            <p:nvPicPr>
              <p:cNvPr id="64518" name="Picture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0" y="0"/>
                <a:ext cx="5490" cy="336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4519" name="Line 9"/>
              <p:cNvSpPr/>
              <p:nvPr/>
            </p:nvSpPr>
            <p:spPr>
              <a:xfrm flipH="1">
                <a:off x="839" y="2830"/>
                <a:ext cx="1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4520" name="Line 10"/>
              <p:cNvSpPr/>
              <p:nvPr/>
            </p:nvSpPr>
            <p:spPr>
              <a:xfrm>
                <a:off x="839" y="2830"/>
                <a:ext cx="0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4521" name="Line 11"/>
              <p:cNvSpPr/>
              <p:nvPr/>
            </p:nvSpPr>
            <p:spPr>
              <a:xfrm>
                <a:off x="748" y="2966"/>
                <a:ext cx="18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64522" name="Object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736" y="7101"/>
            <a:ext cx="1055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2" imgW="318135" imgH="165735" progId="Equation.KSEE3">
                    <p:embed/>
                  </p:oleObj>
                </mc:Choice>
                <mc:Fallback>
                  <p:oleObj name="" r:id="rId2" imgW="318135" imgH="165735" progId="Equation.KSEE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736" y="7101"/>
                          <a:ext cx="1055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15" y="5034"/>
            <a:ext cx="1407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4" imgW="495935" imgH="177800" progId="Equation.KSEE3">
                    <p:embed/>
                  </p:oleObj>
                </mc:Choice>
                <mc:Fallback>
                  <p:oleObj name="" r:id="rId4" imgW="495935" imgH="177800" progId="Equation.KSEE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315" y="5034"/>
                          <a:ext cx="1407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025" y="7215"/>
            <a:ext cx="719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6" imgW="216535" imgH="178435" progId="Equation.KSEE3">
                    <p:embed/>
                  </p:oleObj>
                </mc:Choice>
                <mc:Fallback>
                  <p:oleObj name="" r:id="rId6" imgW="216535" imgH="178435" progId="Equation.KSEE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25" y="7215"/>
                          <a:ext cx="719" cy="5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25" name="组合 5"/>
          <p:cNvGrpSpPr/>
          <p:nvPr/>
        </p:nvGrpSpPr>
        <p:grpSpPr>
          <a:xfrm>
            <a:off x="755650" y="3527425"/>
            <a:ext cx="7559675" cy="1276350"/>
            <a:chOff x="1190" y="5555"/>
            <a:chExt cx="11906" cy="2012"/>
          </a:xfrm>
        </p:grpSpPr>
        <p:sp>
          <p:nvSpPr>
            <p:cNvPr id="64526" name="文本框 2"/>
            <p:cNvSpPr txBox="1"/>
            <p:nvPr/>
          </p:nvSpPr>
          <p:spPr>
            <a:xfrm>
              <a:off x="1340" y="5555"/>
              <a:ext cx="824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为何电流表串接在放大器输出端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27" name="文本框 4"/>
            <p:cNvSpPr txBox="1"/>
            <p:nvPr/>
          </p:nvSpPr>
          <p:spPr>
            <a:xfrm>
              <a:off x="1190" y="6454"/>
              <a:ext cx="11906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电流表有内阻且内阻受温度影响，电流表接在输出端其内阻变化会影响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V/I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转换精度。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4528" name="Rectangle 3"/>
          <p:cNvSpPr/>
          <p:nvPr/>
        </p:nvSpPr>
        <p:spPr>
          <a:xfrm>
            <a:off x="2411413" y="138113"/>
            <a:ext cx="5113337" cy="4810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DDZ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模拟调节器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4529" name="AutoShape 4"/>
          <p:cNvSpPr/>
          <p:nvPr/>
        </p:nvSpPr>
        <p:spPr>
          <a:xfrm>
            <a:off x="1879600" y="-6032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3" name="Object 8"/>
          <p:cNvGraphicFramePr/>
          <p:nvPr/>
        </p:nvGraphicFramePr>
        <p:xfrm>
          <a:off x="4486275" y="865188"/>
          <a:ext cx="4498975" cy="348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153400" imgH="5000625" progId="PBrush">
                  <p:embed/>
                </p:oleObj>
              </mc:Choice>
              <mc:Fallback>
                <p:oleObj name="" r:id="rId1" imgW="8153400" imgH="5000625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86275" y="865188"/>
                        <a:ext cx="4498975" cy="3487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Text Box 5"/>
          <p:cNvSpPr txBox="1"/>
          <p:nvPr/>
        </p:nvSpPr>
        <p:spPr>
          <a:xfrm>
            <a:off x="392113" y="3000375"/>
            <a:ext cx="388778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判断方法一：负反馈法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435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" y="1290638"/>
            <a:ext cx="4752975" cy="151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Text Box 5"/>
          <p:cNvSpPr txBox="1"/>
          <p:nvPr/>
        </p:nvSpPr>
        <p:spPr>
          <a:xfrm>
            <a:off x="392113" y="3708400"/>
            <a:ext cx="42243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闭环控制系统各环节乘积为负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7525" y="4618038"/>
            <a:ext cx="8108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电开阀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，液位变送器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，上水箱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，控制器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。反作用。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7525" y="5345113"/>
            <a:ext cx="8108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电关阀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，液位变送器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，上水箱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，控制器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。正作用。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9" name="Rectangle 36"/>
          <p:cNvSpPr/>
          <p:nvPr/>
        </p:nvSpPr>
        <p:spPr>
          <a:xfrm>
            <a:off x="2378075" y="95250"/>
            <a:ext cx="5300663" cy="6191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模拟式调节器的功能与控制规律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40" name="AutoShape 4"/>
          <p:cNvSpPr/>
          <p:nvPr/>
        </p:nvSpPr>
        <p:spPr>
          <a:xfrm>
            <a:off x="1196975" y="-2857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537" name="Group 2"/>
          <p:cNvGrpSpPr/>
          <p:nvPr/>
        </p:nvGrpSpPr>
        <p:grpSpPr>
          <a:xfrm>
            <a:off x="1685925" y="2640013"/>
            <a:ext cx="3740150" cy="2405062"/>
            <a:chOff x="0" y="0"/>
            <a:chExt cx="2187" cy="1536"/>
          </a:xfrm>
        </p:grpSpPr>
        <p:graphicFrame>
          <p:nvGraphicFramePr>
            <p:cNvPr id="65538" name="对象 60418"/>
            <p:cNvGraphicFramePr>
              <a:graphicFrameLocks noChangeAspect="1"/>
            </p:cNvGraphicFramePr>
            <p:nvPr/>
          </p:nvGraphicFramePr>
          <p:xfrm>
            <a:off x="1203" y="0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1" imgW="198120" imgH="198120" progId="">
                    <p:embed/>
                  </p:oleObj>
                </mc:Choice>
                <mc:Fallback>
                  <p:oleObj name="" r:id="rId1" imgW="198120" imgH="198120" progId="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3" y="0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5539" name="Group 4"/>
            <p:cNvGrpSpPr/>
            <p:nvPr/>
          </p:nvGrpSpPr>
          <p:grpSpPr>
            <a:xfrm>
              <a:off x="0" y="240"/>
              <a:ext cx="2187" cy="1296"/>
              <a:chOff x="0" y="0"/>
              <a:chExt cx="2187" cy="1296"/>
            </a:xfrm>
          </p:grpSpPr>
          <p:grpSp>
            <p:nvGrpSpPr>
              <p:cNvPr id="65540" name="Group 5"/>
              <p:cNvGrpSpPr/>
              <p:nvPr/>
            </p:nvGrpSpPr>
            <p:grpSpPr>
              <a:xfrm>
                <a:off x="1107" y="432"/>
                <a:ext cx="528" cy="528"/>
                <a:chOff x="0" y="0"/>
                <a:chExt cx="528" cy="528"/>
              </a:xfrm>
            </p:grpSpPr>
            <p:sp>
              <p:nvSpPr>
                <p:cNvPr id="65541" name="Line 6"/>
                <p:cNvSpPr/>
                <p:nvPr/>
              </p:nvSpPr>
              <p:spPr>
                <a:xfrm>
                  <a:off x="0" y="0"/>
                  <a:ext cx="0" cy="52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42" name="Line 7"/>
                <p:cNvSpPr/>
                <p:nvPr/>
              </p:nvSpPr>
              <p:spPr>
                <a:xfrm>
                  <a:off x="0" y="0"/>
                  <a:ext cx="528" cy="24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43" name="Line 8"/>
                <p:cNvSpPr/>
                <p:nvPr/>
              </p:nvSpPr>
              <p:spPr>
                <a:xfrm flipV="1">
                  <a:off x="0" y="240"/>
                  <a:ext cx="528" cy="28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5544" name="Rectangle 9"/>
              <p:cNvSpPr/>
              <p:nvPr/>
            </p:nvSpPr>
            <p:spPr>
              <a:xfrm>
                <a:off x="339" y="528"/>
                <a:ext cx="384" cy="9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45" name="Line 10"/>
              <p:cNvSpPr/>
              <p:nvPr/>
            </p:nvSpPr>
            <p:spPr>
              <a:xfrm>
                <a:off x="1299" y="0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46" name="Line 11"/>
              <p:cNvSpPr/>
              <p:nvPr/>
            </p:nvSpPr>
            <p:spPr>
              <a:xfrm>
                <a:off x="1395" y="0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47" name="Line 12"/>
              <p:cNvSpPr/>
              <p:nvPr/>
            </p:nvSpPr>
            <p:spPr>
              <a:xfrm>
                <a:off x="723" y="576"/>
                <a:ext cx="3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48" name="Line 13"/>
              <p:cNvSpPr/>
              <p:nvPr/>
            </p:nvSpPr>
            <p:spPr>
              <a:xfrm flipH="1">
                <a:off x="3" y="576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49" name="Line 14"/>
              <p:cNvSpPr/>
              <p:nvPr/>
            </p:nvSpPr>
            <p:spPr>
              <a:xfrm>
                <a:off x="867" y="864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50" name="Line 15"/>
              <p:cNvSpPr/>
              <p:nvPr/>
            </p:nvSpPr>
            <p:spPr>
              <a:xfrm>
                <a:off x="867" y="864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5551" name="Group 16"/>
              <p:cNvGrpSpPr/>
              <p:nvPr/>
            </p:nvGrpSpPr>
            <p:grpSpPr>
              <a:xfrm>
                <a:off x="819" y="1200"/>
                <a:ext cx="96" cy="96"/>
                <a:chOff x="0" y="0"/>
                <a:chExt cx="96" cy="96"/>
              </a:xfrm>
            </p:grpSpPr>
            <p:sp>
              <p:nvSpPr>
                <p:cNvPr id="65552" name="Line 17"/>
                <p:cNvSpPr/>
                <p:nvPr/>
              </p:nvSpPr>
              <p:spPr>
                <a:xfrm>
                  <a:off x="0" y="0"/>
                  <a:ext cx="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53" name="Line 18"/>
                <p:cNvSpPr/>
                <p:nvPr/>
              </p:nvSpPr>
              <p:spPr>
                <a:xfrm>
                  <a:off x="0" y="0"/>
                  <a:ext cx="48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54" name="Line 19"/>
                <p:cNvSpPr/>
                <p:nvPr/>
              </p:nvSpPr>
              <p:spPr>
                <a:xfrm flipH="1">
                  <a:off x="48" y="0"/>
                  <a:ext cx="48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5555" name="Line 20"/>
              <p:cNvSpPr/>
              <p:nvPr/>
            </p:nvSpPr>
            <p:spPr>
              <a:xfrm flipV="1">
                <a:off x="915" y="144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56" name="Line 21"/>
              <p:cNvSpPr/>
              <p:nvPr/>
            </p:nvSpPr>
            <p:spPr>
              <a:xfrm>
                <a:off x="1635" y="672"/>
                <a:ext cx="48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57" name="Line 22"/>
              <p:cNvSpPr/>
              <p:nvPr/>
            </p:nvSpPr>
            <p:spPr>
              <a:xfrm>
                <a:off x="915" y="144"/>
                <a:ext cx="3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58" name="Line 23"/>
              <p:cNvSpPr/>
              <p:nvPr/>
            </p:nvSpPr>
            <p:spPr>
              <a:xfrm>
                <a:off x="1395" y="144"/>
                <a:ext cx="3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59" name="Line 24"/>
              <p:cNvSpPr/>
              <p:nvPr/>
            </p:nvSpPr>
            <p:spPr>
              <a:xfrm>
                <a:off x="1779" y="144"/>
                <a:ext cx="0" cy="5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0" name="Line 25"/>
              <p:cNvSpPr/>
              <p:nvPr/>
            </p:nvSpPr>
            <p:spPr>
              <a:xfrm>
                <a:off x="1779" y="672"/>
                <a:ext cx="0" cy="5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1" name="Line 26"/>
              <p:cNvSpPr/>
              <p:nvPr/>
            </p:nvSpPr>
            <p:spPr>
              <a:xfrm>
                <a:off x="1683" y="912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2" name="Line 27"/>
              <p:cNvSpPr/>
              <p:nvPr/>
            </p:nvSpPr>
            <p:spPr>
              <a:xfrm flipH="1">
                <a:off x="1683" y="912"/>
                <a:ext cx="9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3" name="Line 28"/>
              <p:cNvSpPr/>
              <p:nvPr/>
            </p:nvSpPr>
            <p:spPr>
              <a:xfrm>
                <a:off x="1779" y="912"/>
                <a:ext cx="9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4" name="Line 29"/>
              <p:cNvSpPr/>
              <p:nvPr/>
            </p:nvSpPr>
            <p:spPr>
              <a:xfrm>
                <a:off x="1683" y="1104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5" name="Line 30"/>
              <p:cNvSpPr/>
              <p:nvPr/>
            </p:nvSpPr>
            <p:spPr>
              <a:xfrm>
                <a:off x="1875" y="912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5566" name="Group 31"/>
              <p:cNvGrpSpPr/>
              <p:nvPr/>
            </p:nvGrpSpPr>
            <p:grpSpPr>
              <a:xfrm>
                <a:off x="1731" y="1200"/>
                <a:ext cx="96" cy="96"/>
                <a:chOff x="0" y="0"/>
                <a:chExt cx="96" cy="96"/>
              </a:xfrm>
            </p:grpSpPr>
            <p:sp>
              <p:nvSpPr>
                <p:cNvPr id="65567" name="Line 32"/>
                <p:cNvSpPr/>
                <p:nvPr/>
              </p:nvSpPr>
              <p:spPr>
                <a:xfrm>
                  <a:off x="0" y="0"/>
                  <a:ext cx="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68" name="Line 33"/>
                <p:cNvSpPr/>
                <p:nvPr/>
              </p:nvSpPr>
              <p:spPr>
                <a:xfrm>
                  <a:off x="0" y="0"/>
                  <a:ext cx="48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69" name="Line 34"/>
                <p:cNvSpPr/>
                <p:nvPr/>
              </p:nvSpPr>
              <p:spPr>
                <a:xfrm flipH="1">
                  <a:off x="48" y="0"/>
                  <a:ext cx="48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65570" name="对象 60450"/>
              <p:cNvGraphicFramePr>
                <a:graphicFrameLocks noChangeAspect="1"/>
              </p:cNvGraphicFramePr>
              <p:nvPr/>
            </p:nvGraphicFramePr>
            <p:xfrm>
              <a:off x="409" y="240"/>
              <a:ext cx="24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0" name="" r:id="rId3" imgW="171450" imgH="197485" progId="">
                      <p:embed/>
                    </p:oleObj>
                  </mc:Choice>
                  <mc:Fallback>
                    <p:oleObj name="" r:id="rId3" imgW="171450" imgH="197485" progId="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9" y="240"/>
                            <a:ext cx="249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71" name="对象 60451"/>
              <p:cNvGraphicFramePr>
                <a:graphicFrameLocks noChangeAspect="1"/>
              </p:cNvGraphicFramePr>
              <p:nvPr/>
            </p:nvGraphicFramePr>
            <p:xfrm>
              <a:off x="0" y="288"/>
              <a:ext cx="21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0" name="" r:id="rId5" imgW="145415" imgH="198120" progId="">
                      <p:embed/>
                    </p:oleObj>
                  </mc:Choice>
                  <mc:Fallback>
                    <p:oleObj name="" r:id="rId5" imgW="145415" imgH="198120" progId="">
                      <p:embed/>
                      <p:pic>
                        <p:nvPicPr>
                          <p:cNvPr id="0" name="图片 322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0" y="288"/>
                            <a:ext cx="211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72" name="对象 60452"/>
              <p:cNvGraphicFramePr>
                <a:graphicFrameLocks noChangeAspect="1"/>
              </p:cNvGraphicFramePr>
              <p:nvPr/>
            </p:nvGraphicFramePr>
            <p:xfrm>
              <a:off x="1957" y="384"/>
              <a:ext cx="23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1" name="" r:id="rId7" imgW="158115" imgH="198120" progId="">
                      <p:embed/>
                    </p:oleObj>
                  </mc:Choice>
                  <mc:Fallback>
                    <p:oleObj name="" r:id="rId7" imgW="158115" imgH="198120" progId="">
                      <p:embed/>
                      <p:pic>
                        <p:nvPicPr>
                          <p:cNvPr id="0" name="图片 322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957" y="384"/>
                            <a:ext cx="23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73" name="对象 60453"/>
              <p:cNvGraphicFramePr>
                <a:graphicFrameLocks noChangeAspect="1"/>
              </p:cNvGraphicFramePr>
              <p:nvPr/>
            </p:nvGraphicFramePr>
            <p:xfrm>
              <a:off x="649" y="720"/>
              <a:ext cx="24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2" name="" r:id="rId9" imgW="171450" imgH="197485" progId="">
                      <p:embed/>
                    </p:oleObj>
                  </mc:Choice>
                  <mc:Fallback>
                    <p:oleObj name="" r:id="rId9" imgW="171450" imgH="197485" progId="">
                      <p:embed/>
                      <p:pic>
                        <p:nvPicPr>
                          <p:cNvPr id="0" name="图片 322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49" y="720"/>
                            <a:ext cx="249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74" name="对象 60454"/>
              <p:cNvGraphicFramePr>
                <a:graphicFrameLocks noChangeAspect="1"/>
              </p:cNvGraphicFramePr>
              <p:nvPr/>
            </p:nvGraphicFramePr>
            <p:xfrm>
              <a:off x="711" y="309"/>
              <a:ext cx="24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8" name="" r:id="rId11" imgW="171450" imgH="197485" progId="">
                      <p:embed/>
                    </p:oleObj>
                  </mc:Choice>
                  <mc:Fallback>
                    <p:oleObj name="" r:id="rId11" imgW="171450" imgH="197485" progId="">
                      <p:embed/>
                      <p:pic>
                        <p:nvPicPr>
                          <p:cNvPr id="0" name="图片 321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11" y="309"/>
                            <a:ext cx="249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75" name="对象 60455"/>
              <p:cNvGraphicFramePr>
                <a:graphicFrameLocks noChangeAspect="1"/>
              </p:cNvGraphicFramePr>
              <p:nvPr/>
            </p:nvGraphicFramePr>
            <p:xfrm>
              <a:off x="1059" y="480"/>
              <a:ext cx="202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4" name="" r:id="rId13" imgW="120650" imgH="93980" progId="">
                      <p:embed/>
                    </p:oleObj>
                  </mc:Choice>
                  <mc:Fallback>
                    <p:oleObj name="" r:id="rId13" imgW="120650" imgH="93980" progId="">
                      <p:embed/>
                      <p:pic>
                        <p:nvPicPr>
                          <p:cNvPr id="0" name="图片 322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059" y="480"/>
                            <a:ext cx="202" cy="1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76" name="对象 60456"/>
              <p:cNvGraphicFramePr>
                <a:graphicFrameLocks noChangeAspect="1"/>
              </p:cNvGraphicFramePr>
              <p:nvPr/>
            </p:nvGraphicFramePr>
            <p:xfrm>
              <a:off x="1059" y="720"/>
              <a:ext cx="232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7" name="" r:id="rId15" imgW="133985" imgH="133985" progId="">
                      <p:embed/>
                    </p:oleObj>
                  </mc:Choice>
                  <mc:Fallback>
                    <p:oleObj name="" r:id="rId15" imgW="133985" imgH="133985" progId="">
                      <p:embed/>
                      <p:pic>
                        <p:nvPicPr>
                          <p:cNvPr id="0" name="图片 3226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059" y="720"/>
                            <a:ext cx="232" cy="2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77" name="对象 60457"/>
              <p:cNvGraphicFramePr>
                <a:graphicFrameLocks noChangeAspect="1"/>
              </p:cNvGraphicFramePr>
              <p:nvPr/>
            </p:nvGraphicFramePr>
            <p:xfrm>
              <a:off x="1155" y="576"/>
              <a:ext cx="288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5" name="" r:id="rId17" imgW="198120" imgH="158115" progId="">
                      <p:embed/>
                    </p:oleObj>
                  </mc:Choice>
                  <mc:Fallback>
                    <p:oleObj name="" r:id="rId17" imgW="198120" imgH="158115" progId="">
                      <p:embed/>
                      <p:pic>
                        <p:nvPicPr>
                          <p:cNvPr id="0" name="图片 322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155" y="576"/>
                            <a:ext cx="288" cy="2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78" name="Line 43"/>
              <p:cNvSpPr/>
              <p:nvPr/>
            </p:nvSpPr>
            <p:spPr>
              <a:xfrm flipH="1">
                <a:off x="915" y="48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65579" name="Text Box 44"/>
          <p:cNvSpPr txBox="1"/>
          <p:nvPr/>
        </p:nvSpPr>
        <p:spPr>
          <a:xfrm>
            <a:off x="1778000" y="5224463"/>
            <a:ext cx="41767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0 简单的积分限幅电路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80" name="AutoShape 79"/>
          <p:cNvSpPr/>
          <p:nvPr/>
        </p:nvSpPr>
        <p:spPr>
          <a:xfrm>
            <a:off x="1720850" y="-6350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5581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2050" y="1939925"/>
          <a:ext cx="41465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9" imgW="1530985" imgH="825500" progId="Equations">
                  <p:embed/>
                </p:oleObj>
              </mc:Choice>
              <mc:Fallback>
                <p:oleObj name="" r:id="rId19" imgW="1530985" imgH="825500" progId="Equations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62050" y="1939925"/>
                        <a:ext cx="4146550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82" name="对象 60476"/>
          <p:cNvGraphicFramePr>
            <a:graphicFrameLocks noChangeAspect="1"/>
          </p:cNvGraphicFramePr>
          <p:nvPr/>
        </p:nvGraphicFramePr>
        <p:xfrm>
          <a:off x="5032375" y="4410075"/>
          <a:ext cx="539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21" imgW="234950" imgH="196215" progId="">
                  <p:embed/>
                </p:oleObj>
              </mc:Choice>
              <mc:Fallback>
                <p:oleObj name="" r:id="rId21" imgW="234950" imgH="196215" progId="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32375" y="4410075"/>
                        <a:ext cx="53975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83" name="Rectangle 78"/>
          <p:cNvSpPr/>
          <p:nvPr/>
        </p:nvSpPr>
        <p:spPr>
          <a:xfrm>
            <a:off x="779463" y="1000125"/>
            <a:ext cx="25828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、正常工况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5584" name="组合 13"/>
          <p:cNvGrpSpPr/>
          <p:nvPr/>
        </p:nvGrpSpPr>
        <p:grpSpPr>
          <a:xfrm>
            <a:off x="6140450" y="3467100"/>
            <a:ext cx="2300288" cy="1116013"/>
            <a:chOff x="9724" y="6272"/>
            <a:chExt cx="3622" cy="1759"/>
          </a:xfrm>
        </p:grpSpPr>
        <p:graphicFrame>
          <p:nvGraphicFramePr>
            <p:cNvPr id="65585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24" y="6272"/>
            <a:ext cx="1434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23" imgW="558800" imgH="228600" progId="Equation.KSEE3">
                    <p:embed/>
                  </p:oleObj>
                </mc:Choice>
                <mc:Fallback>
                  <p:oleObj name="" r:id="rId23" imgW="558800" imgH="228600" progId="Equation.KSEE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9724" y="6272"/>
                          <a:ext cx="1434" cy="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6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51" y="6272"/>
            <a:ext cx="1695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25" imgW="660400" imgH="228600" progId="Equation.KSEE3">
                    <p:embed/>
                  </p:oleObj>
                </mc:Choice>
                <mc:Fallback>
                  <p:oleObj name="" r:id="rId25" imgW="660400" imgH="228600" progId="Equation.KSEE3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1651" y="6272"/>
                          <a:ext cx="1695" cy="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7" name="对象 1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805" y="7476"/>
            <a:ext cx="1272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27" imgW="495300" imgH="215900" progId="Equation.KSEE3">
                    <p:embed/>
                  </p:oleObj>
                </mc:Choice>
                <mc:Fallback>
                  <p:oleObj name="" r:id="rId27" imgW="495300" imgH="215900" progId="Equation.KSEE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9805" y="7476"/>
                          <a:ext cx="1272" cy="5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3203575" y="139700"/>
            <a:ext cx="3043238" cy="5207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抗积分饱和控制器</a:t>
            </a:r>
            <a:endParaRPr lang="zh-CN" altLang="en-US" sz="2800" noProof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Text Box 2"/>
          <p:cNvSpPr txBox="1"/>
          <p:nvPr/>
        </p:nvSpPr>
        <p:spPr>
          <a:xfrm>
            <a:off x="727075" y="935038"/>
            <a:ext cx="24066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、积分饱和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6562" name="Group 5"/>
          <p:cNvGrpSpPr/>
          <p:nvPr/>
        </p:nvGrpSpPr>
        <p:grpSpPr>
          <a:xfrm>
            <a:off x="331788" y="1825625"/>
            <a:ext cx="4392612" cy="2952750"/>
            <a:chOff x="0" y="0"/>
            <a:chExt cx="2187" cy="1536"/>
          </a:xfrm>
        </p:grpSpPr>
        <p:graphicFrame>
          <p:nvGraphicFramePr>
            <p:cNvPr id="66563" name="对象 61445"/>
            <p:cNvGraphicFramePr>
              <a:graphicFrameLocks noChangeAspect="1"/>
            </p:cNvGraphicFramePr>
            <p:nvPr/>
          </p:nvGraphicFramePr>
          <p:xfrm>
            <a:off x="1203" y="0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" r:id="rId1" imgW="198120" imgH="198120" progId="">
                    <p:embed/>
                  </p:oleObj>
                </mc:Choice>
                <mc:Fallback>
                  <p:oleObj name="" r:id="rId1" imgW="198120" imgH="198120" progId="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3" y="0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564" name="Group 7"/>
            <p:cNvGrpSpPr/>
            <p:nvPr/>
          </p:nvGrpSpPr>
          <p:grpSpPr>
            <a:xfrm>
              <a:off x="0" y="240"/>
              <a:ext cx="2187" cy="1296"/>
              <a:chOff x="0" y="0"/>
              <a:chExt cx="2187" cy="1296"/>
            </a:xfrm>
          </p:grpSpPr>
          <p:grpSp>
            <p:nvGrpSpPr>
              <p:cNvPr id="66565" name="Group 8"/>
              <p:cNvGrpSpPr/>
              <p:nvPr/>
            </p:nvGrpSpPr>
            <p:grpSpPr>
              <a:xfrm>
                <a:off x="1107" y="432"/>
                <a:ext cx="528" cy="528"/>
                <a:chOff x="0" y="0"/>
                <a:chExt cx="528" cy="528"/>
              </a:xfrm>
            </p:grpSpPr>
            <p:sp>
              <p:nvSpPr>
                <p:cNvPr id="66566" name="Line 9"/>
                <p:cNvSpPr/>
                <p:nvPr/>
              </p:nvSpPr>
              <p:spPr>
                <a:xfrm>
                  <a:off x="0" y="0"/>
                  <a:ext cx="0" cy="52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67" name="Line 10"/>
                <p:cNvSpPr/>
                <p:nvPr/>
              </p:nvSpPr>
              <p:spPr>
                <a:xfrm>
                  <a:off x="0" y="0"/>
                  <a:ext cx="528" cy="24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68" name="Line 11"/>
                <p:cNvSpPr/>
                <p:nvPr/>
              </p:nvSpPr>
              <p:spPr>
                <a:xfrm flipV="1">
                  <a:off x="0" y="240"/>
                  <a:ext cx="528" cy="28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6569" name="Rectangle 12"/>
              <p:cNvSpPr/>
              <p:nvPr/>
            </p:nvSpPr>
            <p:spPr>
              <a:xfrm>
                <a:off x="339" y="528"/>
                <a:ext cx="384" cy="9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70" name="Line 13"/>
              <p:cNvSpPr/>
              <p:nvPr/>
            </p:nvSpPr>
            <p:spPr>
              <a:xfrm>
                <a:off x="1299" y="0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71" name="Line 14"/>
              <p:cNvSpPr/>
              <p:nvPr/>
            </p:nvSpPr>
            <p:spPr>
              <a:xfrm>
                <a:off x="1395" y="0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72" name="Line 15"/>
              <p:cNvSpPr/>
              <p:nvPr/>
            </p:nvSpPr>
            <p:spPr>
              <a:xfrm>
                <a:off x="723" y="576"/>
                <a:ext cx="3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73" name="Line 16"/>
              <p:cNvSpPr/>
              <p:nvPr/>
            </p:nvSpPr>
            <p:spPr>
              <a:xfrm flipH="1">
                <a:off x="3" y="576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74" name="Line 17"/>
              <p:cNvSpPr/>
              <p:nvPr/>
            </p:nvSpPr>
            <p:spPr>
              <a:xfrm>
                <a:off x="867" y="864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75" name="Line 18"/>
              <p:cNvSpPr/>
              <p:nvPr/>
            </p:nvSpPr>
            <p:spPr>
              <a:xfrm>
                <a:off x="867" y="864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6576" name="Group 19"/>
              <p:cNvGrpSpPr/>
              <p:nvPr/>
            </p:nvGrpSpPr>
            <p:grpSpPr>
              <a:xfrm>
                <a:off x="819" y="1200"/>
                <a:ext cx="96" cy="96"/>
                <a:chOff x="0" y="0"/>
                <a:chExt cx="96" cy="96"/>
              </a:xfrm>
            </p:grpSpPr>
            <p:sp>
              <p:nvSpPr>
                <p:cNvPr id="66577" name="Line 20"/>
                <p:cNvSpPr/>
                <p:nvPr/>
              </p:nvSpPr>
              <p:spPr>
                <a:xfrm>
                  <a:off x="0" y="0"/>
                  <a:ext cx="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78" name="Line 21"/>
                <p:cNvSpPr/>
                <p:nvPr/>
              </p:nvSpPr>
              <p:spPr>
                <a:xfrm>
                  <a:off x="0" y="0"/>
                  <a:ext cx="48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79" name="Line 22"/>
                <p:cNvSpPr/>
                <p:nvPr/>
              </p:nvSpPr>
              <p:spPr>
                <a:xfrm flipH="1">
                  <a:off x="48" y="0"/>
                  <a:ext cx="48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6580" name="Line 23"/>
              <p:cNvSpPr/>
              <p:nvPr/>
            </p:nvSpPr>
            <p:spPr>
              <a:xfrm flipV="1">
                <a:off x="915" y="144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81" name="Line 24"/>
              <p:cNvSpPr/>
              <p:nvPr/>
            </p:nvSpPr>
            <p:spPr>
              <a:xfrm>
                <a:off x="1635" y="672"/>
                <a:ext cx="48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82" name="Line 25"/>
              <p:cNvSpPr/>
              <p:nvPr/>
            </p:nvSpPr>
            <p:spPr>
              <a:xfrm>
                <a:off x="915" y="144"/>
                <a:ext cx="3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83" name="Line 26"/>
              <p:cNvSpPr/>
              <p:nvPr/>
            </p:nvSpPr>
            <p:spPr>
              <a:xfrm>
                <a:off x="1395" y="144"/>
                <a:ext cx="3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84" name="Line 27"/>
              <p:cNvSpPr/>
              <p:nvPr/>
            </p:nvSpPr>
            <p:spPr>
              <a:xfrm>
                <a:off x="1779" y="144"/>
                <a:ext cx="0" cy="5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85" name="Line 28"/>
              <p:cNvSpPr/>
              <p:nvPr/>
            </p:nvSpPr>
            <p:spPr>
              <a:xfrm>
                <a:off x="1779" y="672"/>
                <a:ext cx="0" cy="5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86" name="Line 29"/>
              <p:cNvSpPr/>
              <p:nvPr/>
            </p:nvSpPr>
            <p:spPr>
              <a:xfrm>
                <a:off x="1683" y="912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87" name="Line 30"/>
              <p:cNvSpPr/>
              <p:nvPr/>
            </p:nvSpPr>
            <p:spPr>
              <a:xfrm flipH="1">
                <a:off x="1683" y="912"/>
                <a:ext cx="9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88" name="Line 31"/>
              <p:cNvSpPr/>
              <p:nvPr/>
            </p:nvSpPr>
            <p:spPr>
              <a:xfrm>
                <a:off x="1779" y="912"/>
                <a:ext cx="9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89" name="Line 32"/>
              <p:cNvSpPr/>
              <p:nvPr/>
            </p:nvSpPr>
            <p:spPr>
              <a:xfrm>
                <a:off x="1683" y="1104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90" name="Line 33"/>
              <p:cNvSpPr/>
              <p:nvPr/>
            </p:nvSpPr>
            <p:spPr>
              <a:xfrm>
                <a:off x="1875" y="912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6591" name="Group 34"/>
              <p:cNvGrpSpPr/>
              <p:nvPr/>
            </p:nvGrpSpPr>
            <p:grpSpPr>
              <a:xfrm>
                <a:off x="1731" y="1200"/>
                <a:ext cx="96" cy="96"/>
                <a:chOff x="0" y="0"/>
                <a:chExt cx="96" cy="96"/>
              </a:xfrm>
            </p:grpSpPr>
            <p:sp>
              <p:nvSpPr>
                <p:cNvPr id="66592" name="Line 35"/>
                <p:cNvSpPr/>
                <p:nvPr/>
              </p:nvSpPr>
              <p:spPr>
                <a:xfrm>
                  <a:off x="0" y="0"/>
                  <a:ext cx="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93" name="Line 36"/>
                <p:cNvSpPr/>
                <p:nvPr/>
              </p:nvSpPr>
              <p:spPr>
                <a:xfrm>
                  <a:off x="0" y="0"/>
                  <a:ext cx="48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94" name="Line 37"/>
                <p:cNvSpPr/>
                <p:nvPr/>
              </p:nvSpPr>
              <p:spPr>
                <a:xfrm flipH="1">
                  <a:off x="48" y="0"/>
                  <a:ext cx="48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66595" name="对象 61477"/>
              <p:cNvGraphicFramePr>
                <a:graphicFrameLocks noChangeAspect="1"/>
              </p:cNvGraphicFramePr>
              <p:nvPr/>
            </p:nvGraphicFramePr>
            <p:xfrm>
              <a:off x="409" y="240"/>
              <a:ext cx="24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3" name="" r:id="rId3" imgW="171450" imgH="197485" progId="">
                      <p:embed/>
                    </p:oleObj>
                  </mc:Choice>
                  <mc:Fallback>
                    <p:oleObj name="" r:id="rId3" imgW="171450" imgH="197485" progId="">
                      <p:embed/>
                      <p:pic>
                        <p:nvPicPr>
                          <p:cNvPr id="0" name="图片 324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9" y="240"/>
                            <a:ext cx="249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96" name="对象 61478"/>
              <p:cNvGraphicFramePr>
                <a:graphicFrameLocks noChangeAspect="1"/>
              </p:cNvGraphicFramePr>
              <p:nvPr/>
            </p:nvGraphicFramePr>
            <p:xfrm>
              <a:off x="0" y="288"/>
              <a:ext cx="21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1" name="" r:id="rId5" imgW="145415" imgH="198120" progId="">
                      <p:embed/>
                    </p:oleObj>
                  </mc:Choice>
                  <mc:Fallback>
                    <p:oleObj name="" r:id="rId5" imgW="145415" imgH="198120" progId="">
                      <p:embed/>
                      <p:pic>
                        <p:nvPicPr>
                          <p:cNvPr id="0" name="图片 324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0" y="288"/>
                            <a:ext cx="211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97" name="对象 61479"/>
              <p:cNvGraphicFramePr>
                <a:graphicFrameLocks noChangeAspect="1"/>
              </p:cNvGraphicFramePr>
              <p:nvPr/>
            </p:nvGraphicFramePr>
            <p:xfrm>
              <a:off x="1957" y="384"/>
              <a:ext cx="23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5" name="" r:id="rId7" imgW="158115" imgH="198120" progId="">
                      <p:embed/>
                    </p:oleObj>
                  </mc:Choice>
                  <mc:Fallback>
                    <p:oleObj name="" r:id="rId7" imgW="158115" imgH="198120" progId="">
                      <p:embed/>
                      <p:pic>
                        <p:nvPicPr>
                          <p:cNvPr id="0" name="图片 323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957" y="384"/>
                            <a:ext cx="23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98" name="对象 61480"/>
              <p:cNvGraphicFramePr>
                <a:graphicFrameLocks noChangeAspect="1"/>
              </p:cNvGraphicFramePr>
              <p:nvPr/>
            </p:nvGraphicFramePr>
            <p:xfrm>
              <a:off x="649" y="720"/>
              <a:ext cx="24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4" name="" r:id="rId9" imgW="171450" imgH="197485" progId="">
                      <p:embed/>
                    </p:oleObj>
                  </mc:Choice>
                  <mc:Fallback>
                    <p:oleObj name="" r:id="rId9" imgW="171450" imgH="197485" progId="">
                      <p:embed/>
                      <p:pic>
                        <p:nvPicPr>
                          <p:cNvPr id="0" name="图片 323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49" y="720"/>
                            <a:ext cx="249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99" name="对象 61481"/>
              <p:cNvGraphicFramePr>
                <a:graphicFrameLocks noChangeAspect="1"/>
              </p:cNvGraphicFramePr>
              <p:nvPr/>
            </p:nvGraphicFramePr>
            <p:xfrm>
              <a:off x="771" y="288"/>
              <a:ext cx="24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4" name="" r:id="rId11" imgW="171450" imgH="197485" progId="">
                      <p:embed/>
                    </p:oleObj>
                  </mc:Choice>
                  <mc:Fallback>
                    <p:oleObj name="" r:id="rId11" imgW="171450" imgH="197485" progId="">
                      <p:embed/>
                      <p:pic>
                        <p:nvPicPr>
                          <p:cNvPr id="0" name="图片 324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71" y="288"/>
                            <a:ext cx="249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00" name="对象 61482"/>
              <p:cNvGraphicFramePr>
                <a:graphicFrameLocks noChangeAspect="1"/>
              </p:cNvGraphicFramePr>
              <p:nvPr/>
            </p:nvGraphicFramePr>
            <p:xfrm>
              <a:off x="1059" y="480"/>
              <a:ext cx="202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6" name="" r:id="rId13" imgW="120650" imgH="93980" progId="">
                      <p:embed/>
                    </p:oleObj>
                  </mc:Choice>
                  <mc:Fallback>
                    <p:oleObj name="" r:id="rId13" imgW="120650" imgH="93980" progId="">
                      <p:embed/>
                      <p:pic>
                        <p:nvPicPr>
                          <p:cNvPr id="0" name="图片 323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059" y="480"/>
                            <a:ext cx="202" cy="1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01" name="对象 61483"/>
              <p:cNvGraphicFramePr>
                <a:graphicFrameLocks noChangeAspect="1"/>
              </p:cNvGraphicFramePr>
              <p:nvPr/>
            </p:nvGraphicFramePr>
            <p:xfrm>
              <a:off x="1059" y="720"/>
              <a:ext cx="232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2" name="" r:id="rId15" imgW="133985" imgH="133985" progId="">
                      <p:embed/>
                    </p:oleObj>
                  </mc:Choice>
                  <mc:Fallback>
                    <p:oleObj name="" r:id="rId15" imgW="133985" imgH="133985" progId="">
                      <p:embed/>
                      <p:pic>
                        <p:nvPicPr>
                          <p:cNvPr id="0" name="图片 3231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059" y="720"/>
                            <a:ext cx="232" cy="2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02" name="对象 61484"/>
              <p:cNvGraphicFramePr>
                <a:graphicFrameLocks noChangeAspect="1"/>
              </p:cNvGraphicFramePr>
              <p:nvPr/>
            </p:nvGraphicFramePr>
            <p:xfrm>
              <a:off x="1155" y="576"/>
              <a:ext cx="288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9" name="" r:id="rId17" imgW="198120" imgH="158115" progId="">
                      <p:embed/>
                    </p:oleObj>
                  </mc:Choice>
                  <mc:Fallback>
                    <p:oleObj name="" r:id="rId17" imgW="198120" imgH="158115" progId="">
                      <p:embed/>
                      <p:pic>
                        <p:nvPicPr>
                          <p:cNvPr id="0" name="图片 3238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155" y="576"/>
                            <a:ext cx="288" cy="2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603" name="Line 46"/>
              <p:cNvSpPr/>
              <p:nvPr/>
            </p:nvSpPr>
            <p:spPr>
              <a:xfrm flipH="1">
                <a:off x="915" y="48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pic>
        <p:nvPicPr>
          <p:cNvPr id="66604" name="Picture 4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24400" y="1622425"/>
            <a:ext cx="4419600" cy="34766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6605" name="Object 82"/>
          <p:cNvGraphicFramePr>
            <a:graphicFrameLocks noChangeAspect="1"/>
          </p:cNvGraphicFramePr>
          <p:nvPr/>
        </p:nvGraphicFramePr>
        <p:xfrm>
          <a:off x="5902325" y="1287463"/>
          <a:ext cx="10366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20" imgW="716915" imgH="230505" progId="Equation.KSEE3">
                  <p:embed/>
                </p:oleObj>
              </mc:Choice>
              <mc:Fallback>
                <p:oleObj name="" r:id="rId20" imgW="716915" imgH="230505" progId="Equation.KSEE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902325" y="1287463"/>
                        <a:ext cx="1036638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6" name="Object 81"/>
          <p:cNvGraphicFramePr>
            <a:graphicFrameLocks noChangeAspect="1"/>
          </p:cNvGraphicFramePr>
          <p:nvPr/>
        </p:nvGraphicFramePr>
        <p:xfrm>
          <a:off x="7615238" y="1287463"/>
          <a:ext cx="10556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22" imgW="729615" imgH="230505" progId="Equation.KSEE3">
                  <p:embed/>
                </p:oleObj>
              </mc:Choice>
              <mc:Fallback>
                <p:oleObj name="" r:id="rId22" imgW="729615" imgH="230505" progId="Equation.KSEE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15238" y="1287463"/>
                        <a:ext cx="1055687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7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63" y="2322513"/>
          <a:ext cx="15859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24" imgW="850900" imgH="215900" progId="Equation.KSEE3">
                  <p:embed/>
                </p:oleObj>
              </mc:Choice>
              <mc:Fallback>
                <p:oleObj name="" r:id="rId24" imgW="850900" imgH="215900" progId="Equation.KSEE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5563" y="2322513"/>
                        <a:ext cx="158591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8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4325" y="4035425"/>
          <a:ext cx="5334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26" imgW="279400" imgH="228600" progId="Equation.KSEE3">
                  <p:embed/>
                </p:oleObj>
              </mc:Choice>
              <mc:Fallback>
                <p:oleObj name="" r:id="rId26" imgW="279400" imgH="228600" progId="Equation.KSEE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24325" y="4035425"/>
                        <a:ext cx="533400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1238" y="5186363"/>
          <a:ext cx="35179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28" imgW="2019300" imgH="228600" progId="Equation.KSEE3">
                  <p:embed/>
                </p:oleObj>
              </mc:Choice>
              <mc:Fallback>
                <p:oleObj name="" r:id="rId28" imgW="2019300" imgH="228600" progId="Equation.KSEE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11238" y="5186363"/>
                        <a:ext cx="3517900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7088" y="5670550"/>
            <a:ext cx="7786687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调节器在长期接收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单向偏差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，积分电容两端电压超出正常工作电压范围的现象。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611" name="AutoShape 79"/>
          <p:cNvSpPr/>
          <p:nvPr/>
        </p:nvSpPr>
        <p:spPr>
          <a:xfrm>
            <a:off x="1720850" y="-6350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575" y="139700"/>
            <a:ext cx="3043238" cy="5207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抗积分饱和控制器</a:t>
            </a:r>
            <a:endParaRPr lang="zh-CN" altLang="en-US" sz="2800" noProof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Text Box 4"/>
          <p:cNvSpPr txBox="1"/>
          <p:nvPr/>
        </p:nvSpPr>
        <p:spPr>
          <a:xfrm>
            <a:off x="611188" y="90805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、积分饱和危害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7586" name="对象 1"/>
          <p:cNvGraphicFramePr/>
          <p:nvPr/>
        </p:nvGraphicFramePr>
        <p:xfrm>
          <a:off x="989013" y="1798638"/>
          <a:ext cx="5349875" cy="374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" imgW="4933950" imgH="3638550" progId="Paint.Picture">
                  <p:embed/>
                </p:oleObj>
              </mc:Choice>
              <mc:Fallback>
                <p:oleObj name="" r:id="rId1" imgW="4933950" imgH="3638550" progId="Paint.Picture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9013" y="1798638"/>
                        <a:ext cx="5349875" cy="3744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Text Box 4"/>
          <p:cNvSpPr txBox="1"/>
          <p:nvPr/>
        </p:nvSpPr>
        <p:spPr>
          <a:xfrm>
            <a:off x="1063625" y="5614988"/>
            <a:ext cx="7172325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输入信号反向，输出信号需要一段时间变化，这段时间调节器为发挥作用。易出现事故。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8" name="AutoShape 79"/>
          <p:cNvSpPr/>
          <p:nvPr/>
        </p:nvSpPr>
        <p:spPr>
          <a:xfrm>
            <a:off x="1720850" y="-6350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575" y="139700"/>
            <a:ext cx="3043238" cy="5207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抗积分饱和控制器</a:t>
            </a:r>
            <a:endParaRPr lang="zh-CN" altLang="en-US" sz="2800" noProof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8609" name="Group 2"/>
          <p:cNvGrpSpPr/>
          <p:nvPr/>
        </p:nvGrpSpPr>
        <p:grpSpPr>
          <a:xfrm>
            <a:off x="107950" y="1557338"/>
            <a:ext cx="5508625" cy="3875087"/>
            <a:chOff x="0" y="0"/>
            <a:chExt cx="4537" cy="2880"/>
          </a:xfrm>
        </p:grpSpPr>
        <p:sp>
          <p:nvSpPr>
            <p:cNvPr id="68610" name="Oval 3"/>
            <p:cNvSpPr/>
            <p:nvPr/>
          </p:nvSpPr>
          <p:spPr>
            <a:xfrm>
              <a:off x="499" y="635"/>
              <a:ext cx="544" cy="49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11" name="Line 4"/>
            <p:cNvSpPr/>
            <p:nvPr/>
          </p:nvSpPr>
          <p:spPr>
            <a:xfrm>
              <a:off x="499" y="862"/>
              <a:ext cx="5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2" name="Line 5"/>
            <p:cNvSpPr/>
            <p:nvPr/>
          </p:nvSpPr>
          <p:spPr>
            <a:xfrm>
              <a:off x="589" y="953"/>
              <a:ext cx="1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3" name="Line 6"/>
            <p:cNvSpPr/>
            <p:nvPr/>
          </p:nvSpPr>
          <p:spPr>
            <a:xfrm>
              <a:off x="816" y="953"/>
              <a:ext cx="1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4" name="Line 7"/>
            <p:cNvSpPr/>
            <p:nvPr/>
          </p:nvSpPr>
          <p:spPr>
            <a:xfrm>
              <a:off x="725" y="1043"/>
              <a:ext cx="1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5" name="Line 8"/>
            <p:cNvSpPr/>
            <p:nvPr/>
          </p:nvSpPr>
          <p:spPr>
            <a:xfrm>
              <a:off x="590" y="1769"/>
              <a:ext cx="1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6" name="Oval 9"/>
            <p:cNvSpPr/>
            <p:nvPr/>
          </p:nvSpPr>
          <p:spPr>
            <a:xfrm>
              <a:off x="500" y="1633"/>
              <a:ext cx="544" cy="49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17" name="Line 10"/>
            <p:cNvSpPr/>
            <p:nvPr/>
          </p:nvSpPr>
          <p:spPr>
            <a:xfrm>
              <a:off x="681" y="186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8" name="Line 11"/>
            <p:cNvSpPr/>
            <p:nvPr/>
          </p:nvSpPr>
          <p:spPr>
            <a:xfrm>
              <a:off x="590" y="1951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9" name="Line 12"/>
            <p:cNvSpPr/>
            <p:nvPr/>
          </p:nvSpPr>
          <p:spPr>
            <a:xfrm>
              <a:off x="681" y="2042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0" name="Line 13"/>
            <p:cNvSpPr/>
            <p:nvPr/>
          </p:nvSpPr>
          <p:spPr>
            <a:xfrm>
              <a:off x="817" y="1769"/>
              <a:ext cx="1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1" name="Line 14"/>
            <p:cNvSpPr/>
            <p:nvPr/>
          </p:nvSpPr>
          <p:spPr>
            <a:xfrm>
              <a:off x="817" y="1951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2" name="Line 15"/>
            <p:cNvSpPr/>
            <p:nvPr/>
          </p:nvSpPr>
          <p:spPr>
            <a:xfrm>
              <a:off x="0" y="2404"/>
              <a:ext cx="290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3" name="Line 16"/>
            <p:cNvSpPr/>
            <p:nvPr/>
          </p:nvSpPr>
          <p:spPr>
            <a:xfrm>
              <a:off x="499" y="2177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4" name="Line 17"/>
            <p:cNvSpPr/>
            <p:nvPr/>
          </p:nvSpPr>
          <p:spPr>
            <a:xfrm>
              <a:off x="499" y="2313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5" name="Line 18"/>
            <p:cNvSpPr/>
            <p:nvPr/>
          </p:nvSpPr>
          <p:spPr>
            <a:xfrm>
              <a:off x="409" y="2222"/>
              <a:ext cx="45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6" name="Line 19"/>
            <p:cNvSpPr/>
            <p:nvPr/>
          </p:nvSpPr>
          <p:spPr>
            <a:xfrm flipH="1">
              <a:off x="545" y="2222"/>
              <a:ext cx="45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7" name="Line 20"/>
            <p:cNvSpPr/>
            <p:nvPr/>
          </p:nvSpPr>
          <p:spPr>
            <a:xfrm>
              <a:off x="771" y="2177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8" name="Line 21"/>
            <p:cNvSpPr/>
            <p:nvPr/>
          </p:nvSpPr>
          <p:spPr>
            <a:xfrm>
              <a:off x="771" y="2313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9" name="Line 22"/>
            <p:cNvSpPr/>
            <p:nvPr/>
          </p:nvSpPr>
          <p:spPr>
            <a:xfrm>
              <a:off x="681" y="2222"/>
              <a:ext cx="45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30" name="Line 23"/>
            <p:cNvSpPr/>
            <p:nvPr/>
          </p:nvSpPr>
          <p:spPr>
            <a:xfrm flipH="1">
              <a:off x="817" y="2222"/>
              <a:ext cx="45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31" name="Line 24"/>
            <p:cNvSpPr/>
            <p:nvPr/>
          </p:nvSpPr>
          <p:spPr>
            <a:xfrm>
              <a:off x="1043" y="2177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32" name="Line 25"/>
            <p:cNvSpPr/>
            <p:nvPr/>
          </p:nvSpPr>
          <p:spPr>
            <a:xfrm>
              <a:off x="1043" y="2313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33" name="Line 26"/>
            <p:cNvSpPr/>
            <p:nvPr/>
          </p:nvSpPr>
          <p:spPr>
            <a:xfrm>
              <a:off x="953" y="2222"/>
              <a:ext cx="45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34" name="Line 27"/>
            <p:cNvSpPr/>
            <p:nvPr/>
          </p:nvSpPr>
          <p:spPr>
            <a:xfrm flipH="1">
              <a:off x="1089" y="2222"/>
              <a:ext cx="45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35" name="Line 28"/>
            <p:cNvSpPr/>
            <p:nvPr/>
          </p:nvSpPr>
          <p:spPr>
            <a:xfrm flipH="1">
              <a:off x="273" y="952"/>
              <a:ext cx="226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8636" name="Group 29"/>
            <p:cNvGrpSpPr/>
            <p:nvPr/>
          </p:nvGrpSpPr>
          <p:grpSpPr>
            <a:xfrm>
              <a:off x="362" y="1043"/>
              <a:ext cx="183" cy="680"/>
              <a:chOff x="0" y="0"/>
              <a:chExt cx="183" cy="680"/>
            </a:xfrm>
          </p:grpSpPr>
          <p:sp>
            <p:nvSpPr>
              <p:cNvPr id="68637" name="Line 30"/>
              <p:cNvSpPr/>
              <p:nvPr/>
            </p:nvSpPr>
            <p:spPr>
              <a:xfrm flipH="1">
                <a:off x="0" y="0"/>
                <a:ext cx="182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638" name="Line 31"/>
              <p:cNvSpPr/>
              <p:nvPr/>
            </p:nvSpPr>
            <p:spPr>
              <a:xfrm>
                <a:off x="1" y="136"/>
                <a:ext cx="0" cy="40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639" name="Line 32"/>
              <p:cNvSpPr/>
              <p:nvPr/>
            </p:nvSpPr>
            <p:spPr>
              <a:xfrm>
                <a:off x="1" y="544"/>
                <a:ext cx="182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8640" name="Group 33"/>
            <p:cNvGrpSpPr/>
            <p:nvPr/>
          </p:nvGrpSpPr>
          <p:grpSpPr>
            <a:xfrm flipH="1">
              <a:off x="998" y="1043"/>
              <a:ext cx="182" cy="680"/>
              <a:chOff x="0" y="0"/>
              <a:chExt cx="183" cy="680"/>
            </a:xfrm>
          </p:grpSpPr>
          <p:sp>
            <p:nvSpPr>
              <p:cNvPr id="68641" name="Line 34"/>
              <p:cNvSpPr/>
              <p:nvPr/>
            </p:nvSpPr>
            <p:spPr>
              <a:xfrm flipH="1">
                <a:off x="0" y="0"/>
                <a:ext cx="182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642" name="Line 35"/>
              <p:cNvSpPr/>
              <p:nvPr/>
            </p:nvSpPr>
            <p:spPr>
              <a:xfrm>
                <a:off x="1" y="136"/>
                <a:ext cx="0" cy="40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643" name="Line 36"/>
              <p:cNvSpPr/>
              <p:nvPr/>
            </p:nvSpPr>
            <p:spPr>
              <a:xfrm>
                <a:off x="1" y="544"/>
                <a:ext cx="182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8644" name="Line 37"/>
            <p:cNvSpPr/>
            <p:nvPr/>
          </p:nvSpPr>
          <p:spPr>
            <a:xfrm>
              <a:off x="273" y="1134"/>
              <a:ext cx="0" cy="4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5" name="Line 38"/>
            <p:cNvSpPr/>
            <p:nvPr/>
          </p:nvSpPr>
          <p:spPr>
            <a:xfrm>
              <a:off x="273" y="1633"/>
              <a:ext cx="226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6" name="Line 39"/>
            <p:cNvSpPr/>
            <p:nvPr/>
          </p:nvSpPr>
          <p:spPr>
            <a:xfrm>
              <a:off x="1044" y="952"/>
              <a:ext cx="226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7" name="Line 40"/>
            <p:cNvSpPr/>
            <p:nvPr/>
          </p:nvSpPr>
          <p:spPr>
            <a:xfrm>
              <a:off x="1270" y="1134"/>
              <a:ext cx="0" cy="4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8" name="Line 41"/>
            <p:cNvSpPr/>
            <p:nvPr/>
          </p:nvSpPr>
          <p:spPr>
            <a:xfrm flipH="1">
              <a:off x="1044" y="1633"/>
              <a:ext cx="226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9" name="Line 42"/>
            <p:cNvSpPr/>
            <p:nvPr/>
          </p:nvSpPr>
          <p:spPr>
            <a:xfrm flipH="1">
              <a:off x="136" y="816"/>
              <a:ext cx="363" cy="2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0" name="Line 43"/>
            <p:cNvSpPr/>
            <p:nvPr/>
          </p:nvSpPr>
          <p:spPr>
            <a:xfrm>
              <a:off x="136" y="1088"/>
              <a:ext cx="0" cy="14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1" name="Line 44"/>
            <p:cNvSpPr/>
            <p:nvPr/>
          </p:nvSpPr>
          <p:spPr>
            <a:xfrm>
              <a:off x="136" y="2540"/>
              <a:ext cx="127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2" name="Line 45"/>
            <p:cNvSpPr/>
            <p:nvPr/>
          </p:nvSpPr>
          <p:spPr>
            <a:xfrm>
              <a:off x="1407" y="998"/>
              <a:ext cx="0" cy="15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3" name="Line 46"/>
            <p:cNvSpPr/>
            <p:nvPr/>
          </p:nvSpPr>
          <p:spPr>
            <a:xfrm>
              <a:off x="1044" y="816"/>
              <a:ext cx="49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4" name="Line 47"/>
            <p:cNvSpPr/>
            <p:nvPr/>
          </p:nvSpPr>
          <p:spPr>
            <a:xfrm>
              <a:off x="1407" y="998"/>
              <a:ext cx="1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5" name="Line 48"/>
            <p:cNvSpPr/>
            <p:nvPr/>
          </p:nvSpPr>
          <p:spPr>
            <a:xfrm>
              <a:off x="1543" y="816"/>
              <a:ext cx="0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6" name="Line 49"/>
            <p:cNvSpPr/>
            <p:nvPr/>
          </p:nvSpPr>
          <p:spPr>
            <a:xfrm flipV="1">
              <a:off x="772" y="363"/>
              <a:ext cx="0" cy="2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7" name="Line 50"/>
            <p:cNvSpPr/>
            <p:nvPr/>
          </p:nvSpPr>
          <p:spPr>
            <a:xfrm>
              <a:off x="772" y="363"/>
              <a:ext cx="299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58" name="AutoShape 51"/>
            <p:cNvSpPr/>
            <p:nvPr/>
          </p:nvSpPr>
          <p:spPr>
            <a:xfrm>
              <a:off x="1905" y="1996"/>
              <a:ext cx="182" cy="182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9" name="Line 52"/>
            <p:cNvSpPr/>
            <p:nvPr/>
          </p:nvSpPr>
          <p:spPr>
            <a:xfrm>
              <a:off x="1996" y="2177"/>
              <a:ext cx="0" cy="2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60" name="Rectangle 53"/>
            <p:cNvSpPr/>
            <p:nvPr/>
          </p:nvSpPr>
          <p:spPr>
            <a:xfrm>
              <a:off x="1815" y="1497"/>
              <a:ext cx="408" cy="2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61" name="AutoShape 54"/>
            <p:cNvSpPr/>
            <p:nvPr/>
          </p:nvSpPr>
          <p:spPr>
            <a:xfrm>
              <a:off x="2994" y="589"/>
              <a:ext cx="182" cy="182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62" name="Rectangle 55"/>
            <p:cNvSpPr/>
            <p:nvPr/>
          </p:nvSpPr>
          <p:spPr>
            <a:xfrm>
              <a:off x="2903" y="998"/>
              <a:ext cx="408" cy="2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63" name="Line 56"/>
            <p:cNvSpPr/>
            <p:nvPr/>
          </p:nvSpPr>
          <p:spPr>
            <a:xfrm>
              <a:off x="3085" y="363"/>
              <a:ext cx="0" cy="2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64" name="Line 57"/>
            <p:cNvSpPr/>
            <p:nvPr/>
          </p:nvSpPr>
          <p:spPr>
            <a:xfrm>
              <a:off x="3085" y="771"/>
              <a:ext cx="0" cy="2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65" name="Line 58"/>
            <p:cNvSpPr/>
            <p:nvPr/>
          </p:nvSpPr>
          <p:spPr>
            <a:xfrm flipV="1">
              <a:off x="1996" y="1769"/>
              <a:ext cx="0" cy="2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66" name="Line 59"/>
            <p:cNvSpPr/>
            <p:nvPr/>
          </p:nvSpPr>
          <p:spPr>
            <a:xfrm>
              <a:off x="3085" y="1270"/>
              <a:ext cx="0" cy="2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67" name="Rectangle 60"/>
            <p:cNvSpPr/>
            <p:nvPr/>
          </p:nvSpPr>
          <p:spPr>
            <a:xfrm>
              <a:off x="2722" y="1497"/>
              <a:ext cx="771" cy="2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低选器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68" name="Line 61"/>
            <p:cNvSpPr/>
            <p:nvPr/>
          </p:nvSpPr>
          <p:spPr>
            <a:xfrm>
              <a:off x="2223" y="1633"/>
              <a:ext cx="49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69" name="Line 62"/>
            <p:cNvSpPr/>
            <p:nvPr/>
          </p:nvSpPr>
          <p:spPr>
            <a:xfrm>
              <a:off x="3085" y="1769"/>
              <a:ext cx="0" cy="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70" name="Line 63"/>
            <p:cNvSpPr/>
            <p:nvPr/>
          </p:nvSpPr>
          <p:spPr>
            <a:xfrm>
              <a:off x="2903" y="2313"/>
              <a:ext cx="0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1" name="Line 64"/>
            <p:cNvSpPr/>
            <p:nvPr/>
          </p:nvSpPr>
          <p:spPr>
            <a:xfrm>
              <a:off x="3266" y="2313"/>
              <a:ext cx="0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2" name="Line 65"/>
            <p:cNvSpPr/>
            <p:nvPr/>
          </p:nvSpPr>
          <p:spPr>
            <a:xfrm>
              <a:off x="2903" y="2313"/>
              <a:ext cx="363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3" name="Line 66"/>
            <p:cNvSpPr/>
            <p:nvPr/>
          </p:nvSpPr>
          <p:spPr>
            <a:xfrm flipH="1">
              <a:off x="2903" y="2313"/>
              <a:ext cx="363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4" name="Line 67"/>
            <p:cNvSpPr/>
            <p:nvPr/>
          </p:nvSpPr>
          <p:spPr>
            <a:xfrm>
              <a:off x="3085" y="2222"/>
              <a:ext cx="0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5" name="Line 68"/>
            <p:cNvSpPr/>
            <p:nvPr/>
          </p:nvSpPr>
          <p:spPr>
            <a:xfrm>
              <a:off x="2949" y="2222"/>
              <a:ext cx="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6" name="未知"/>
            <p:cNvSpPr/>
            <p:nvPr/>
          </p:nvSpPr>
          <p:spPr>
            <a:xfrm>
              <a:off x="2949" y="2131"/>
              <a:ext cx="272" cy="9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33" y="0"/>
                </a:cxn>
                <a:cxn ang="0">
                  <a:pos x="81" y="91"/>
                </a:cxn>
              </a:cxnLst>
              <a:pathLst>
                <a:path w="317" h="91">
                  <a:moveTo>
                    <a:pt x="0" y="91"/>
                  </a:moveTo>
                  <a:cubicBezTo>
                    <a:pt x="41" y="45"/>
                    <a:pt x="83" y="0"/>
                    <a:pt x="136" y="0"/>
                  </a:cubicBezTo>
                  <a:cubicBezTo>
                    <a:pt x="189" y="0"/>
                    <a:pt x="253" y="45"/>
                    <a:pt x="317" y="9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77" name="Line 70"/>
            <p:cNvSpPr/>
            <p:nvPr/>
          </p:nvSpPr>
          <p:spPr>
            <a:xfrm>
              <a:off x="3266" y="2404"/>
              <a:ext cx="63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8" name="Line 71"/>
            <p:cNvSpPr/>
            <p:nvPr/>
          </p:nvSpPr>
          <p:spPr>
            <a:xfrm flipH="1">
              <a:off x="3901" y="2313"/>
              <a:ext cx="91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9" name="Line 72"/>
            <p:cNvSpPr/>
            <p:nvPr/>
          </p:nvSpPr>
          <p:spPr>
            <a:xfrm>
              <a:off x="3901" y="2404"/>
              <a:ext cx="91" cy="4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80" name="Line 73"/>
            <p:cNvSpPr/>
            <p:nvPr/>
          </p:nvSpPr>
          <p:spPr>
            <a:xfrm flipH="1">
              <a:off x="3312" y="2404"/>
              <a:ext cx="31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81" name="Text Box 74"/>
            <p:cNvSpPr txBox="1"/>
            <p:nvPr/>
          </p:nvSpPr>
          <p:spPr>
            <a:xfrm>
              <a:off x="3448" y="0"/>
              <a:ext cx="862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蒸汽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82" name="Text Box 75"/>
            <p:cNvSpPr txBox="1"/>
            <p:nvPr/>
          </p:nvSpPr>
          <p:spPr>
            <a:xfrm>
              <a:off x="3675" y="2494"/>
              <a:ext cx="862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燃料气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83" name="Text Box 76"/>
            <p:cNvSpPr txBox="1"/>
            <p:nvPr/>
          </p:nvSpPr>
          <p:spPr>
            <a:xfrm>
              <a:off x="2858" y="45"/>
              <a:ext cx="499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84" name="Text Box 77"/>
            <p:cNvSpPr txBox="1"/>
            <p:nvPr/>
          </p:nvSpPr>
          <p:spPr>
            <a:xfrm>
              <a:off x="1860" y="2449"/>
              <a:ext cx="499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85" name="Text Box 78"/>
            <p:cNvSpPr txBox="1"/>
            <p:nvPr/>
          </p:nvSpPr>
          <p:spPr>
            <a:xfrm>
              <a:off x="2858" y="2540"/>
              <a:ext cx="454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阀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86" name="Text Box 79"/>
            <p:cNvSpPr txBox="1"/>
            <p:nvPr/>
          </p:nvSpPr>
          <p:spPr>
            <a:xfrm>
              <a:off x="3176" y="544"/>
              <a:ext cx="635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PT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87" name="Text Box 80"/>
            <p:cNvSpPr txBox="1"/>
            <p:nvPr/>
          </p:nvSpPr>
          <p:spPr>
            <a:xfrm>
              <a:off x="2133" y="1905"/>
              <a:ext cx="594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PT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88" name="Text Box 81"/>
            <p:cNvSpPr txBox="1"/>
            <p:nvPr/>
          </p:nvSpPr>
          <p:spPr>
            <a:xfrm>
              <a:off x="3312" y="1224"/>
              <a:ext cx="499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89" name="Text Box 82"/>
            <p:cNvSpPr txBox="1"/>
            <p:nvPr/>
          </p:nvSpPr>
          <p:spPr>
            <a:xfrm>
              <a:off x="2223" y="1315"/>
              <a:ext cx="499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8690" name="Rectangle 83"/>
          <p:cNvSpPr/>
          <p:nvPr/>
        </p:nvSpPr>
        <p:spPr>
          <a:xfrm>
            <a:off x="539750" y="908050"/>
            <a:ext cx="3527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积分饱和危害举例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91" name="Rectangle 84"/>
          <p:cNvSpPr/>
          <p:nvPr/>
        </p:nvSpPr>
        <p:spPr>
          <a:xfrm>
            <a:off x="900113" y="5661025"/>
            <a:ext cx="36718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取代调节系统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8692" name="Group 2"/>
          <p:cNvGrpSpPr/>
          <p:nvPr/>
        </p:nvGrpSpPr>
        <p:grpSpPr>
          <a:xfrm>
            <a:off x="5219700" y="1341438"/>
            <a:ext cx="4051300" cy="4143375"/>
            <a:chOff x="0" y="0"/>
            <a:chExt cx="4375" cy="3385"/>
          </a:xfrm>
        </p:grpSpPr>
        <p:sp>
          <p:nvSpPr>
            <p:cNvPr id="68693" name="Text Box 3"/>
            <p:cNvSpPr txBox="1"/>
            <p:nvPr/>
          </p:nvSpPr>
          <p:spPr>
            <a:xfrm>
              <a:off x="233" y="3059"/>
              <a:ext cx="414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PI调节器积分饱和现象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94" name="Line 4"/>
            <p:cNvSpPr/>
            <p:nvPr/>
          </p:nvSpPr>
          <p:spPr>
            <a:xfrm flipV="1">
              <a:off x="955" y="200"/>
              <a:ext cx="0" cy="141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95" name="Line 5"/>
            <p:cNvSpPr/>
            <p:nvPr/>
          </p:nvSpPr>
          <p:spPr>
            <a:xfrm>
              <a:off x="955" y="1619"/>
              <a:ext cx="2105" cy="1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96" name="Line 6"/>
            <p:cNvSpPr/>
            <p:nvPr/>
          </p:nvSpPr>
          <p:spPr>
            <a:xfrm flipV="1">
              <a:off x="955" y="1924"/>
              <a:ext cx="0" cy="8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97" name="Line 7"/>
            <p:cNvSpPr/>
            <p:nvPr/>
          </p:nvSpPr>
          <p:spPr>
            <a:xfrm>
              <a:off x="953" y="2677"/>
              <a:ext cx="127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98" name="Line 8"/>
            <p:cNvSpPr/>
            <p:nvPr/>
          </p:nvSpPr>
          <p:spPr>
            <a:xfrm>
              <a:off x="2223" y="2223"/>
              <a:ext cx="80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99" name="未知"/>
            <p:cNvSpPr/>
            <p:nvPr/>
          </p:nvSpPr>
          <p:spPr>
            <a:xfrm>
              <a:off x="955" y="431"/>
              <a:ext cx="1351" cy="884"/>
            </a:xfrm>
            <a:custGeom>
              <a:avLst/>
              <a:gdLst/>
              <a:ahLst/>
              <a:cxnLst>
                <a:cxn ang="0">
                  <a:pos x="0" y="1330"/>
                </a:cxn>
                <a:cxn ang="0">
                  <a:pos x="978" y="266"/>
                </a:cxn>
                <a:cxn ang="0">
                  <a:pos x="1468" y="37"/>
                </a:cxn>
                <a:cxn ang="0">
                  <a:pos x="1885" y="37"/>
                </a:cxn>
              </a:cxnLst>
              <a:pathLst>
                <a:path w="1296" h="840">
                  <a:moveTo>
                    <a:pt x="0" y="840"/>
                  </a:moveTo>
                  <a:cubicBezTo>
                    <a:pt x="252" y="572"/>
                    <a:pt x="504" y="304"/>
                    <a:pt x="672" y="168"/>
                  </a:cubicBezTo>
                  <a:cubicBezTo>
                    <a:pt x="840" y="32"/>
                    <a:pt x="904" y="48"/>
                    <a:pt x="1008" y="24"/>
                  </a:cubicBezTo>
                  <a:cubicBezTo>
                    <a:pt x="1112" y="0"/>
                    <a:pt x="1204" y="12"/>
                    <a:pt x="1296" y="2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00" name="Line 10"/>
            <p:cNvSpPr/>
            <p:nvPr/>
          </p:nvSpPr>
          <p:spPr>
            <a:xfrm flipH="1">
              <a:off x="955" y="453"/>
              <a:ext cx="106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701" name="Line 11"/>
            <p:cNvSpPr/>
            <p:nvPr/>
          </p:nvSpPr>
          <p:spPr>
            <a:xfrm>
              <a:off x="2207" y="718"/>
              <a:ext cx="50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702" name="Line 12"/>
            <p:cNvSpPr/>
            <p:nvPr/>
          </p:nvSpPr>
          <p:spPr>
            <a:xfrm>
              <a:off x="2207" y="431"/>
              <a:ext cx="0" cy="11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8703" name="对象 65548"/>
            <p:cNvGraphicFramePr>
              <a:graphicFrameLocks noChangeAspect="1"/>
            </p:cNvGraphicFramePr>
            <p:nvPr/>
          </p:nvGraphicFramePr>
          <p:xfrm>
            <a:off x="3159" y="1485"/>
            <a:ext cx="2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1" imgW="93345" imgH="146050" progId="">
                    <p:embed/>
                  </p:oleObj>
                </mc:Choice>
                <mc:Fallback>
                  <p:oleObj name="" r:id="rId1" imgW="93345" imgH="146050" progId="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59" y="1485"/>
                          <a:ext cx="228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04" name="对象 65549"/>
            <p:cNvGraphicFramePr>
              <a:graphicFrameLocks noChangeAspect="1"/>
            </p:cNvGraphicFramePr>
            <p:nvPr/>
          </p:nvGraphicFramePr>
          <p:xfrm>
            <a:off x="3538" y="2268"/>
            <a:ext cx="2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3" imgW="93345" imgH="146050" progId="">
                    <p:embed/>
                  </p:oleObj>
                </mc:Choice>
                <mc:Fallback>
                  <p:oleObj name="" r:id="rId3" imgW="93345" imgH="146050" progId="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38" y="2268"/>
                          <a:ext cx="228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05" name="对象 65550"/>
            <p:cNvGraphicFramePr>
              <a:graphicFrameLocks noChangeAspect="1"/>
            </p:cNvGraphicFramePr>
            <p:nvPr/>
          </p:nvGraphicFramePr>
          <p:xfrm>
            <a:off x="584" y="98"/>
            <a:ext cx="33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4" imgW="158115" imgH="198120" progId="">
                    <p:embed/>
                  </p:oleObj>
                </mc:Choice>
                <mc:Fallback>
                  <p:oleObj name="" r:id="rId4" imgW="158115" imgH="198120" progId="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84" y="98"/>
                          <a:ext cx="338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06" name="对象 65551"/>
            <p:cNvGraphicFramePr>
              <a:graphicFrameLocks noChangeAspect="1"/>
            </p:cNvGraphicFramePr>
            <p:nvPr/>
          </p:nvGraphicFramePr>
          <p:xfrm>
            <a:off x="0" y="1769"/>
            <a:ext cx="96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6" imgW="440055" imgH="194310" progId="">
                    <p:embed/>
                  </p:oleObj>
                </mc:Choice>
                <mc:Fallback>
                  <p:oleObj name="" r:id="rId6" imgW="440055" imgH="194310" progId="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1769"/>
                          <a:ext cx="961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07" name="对象 65552"/>
            <p:cNvGraphicFramePr>
              <a:graphicFrameLocks noChangeAspect="1"/>
            </p:cNvGraphicFramePr>
            <p:nvPr/>
          </p:nvGraphicFramePr>
          <p:xfrm>
            <a:off x="318" y="499"/>
            <a:ext cx="64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8" imgW="297815" imgH="194310" progId="">
                    <p:embed/>
                  </p:oleObj>
                </mc:Choice>
                <mc:Fallback>
                  <p:oleObj name="" r:id="rId8" imgW="297815" imgH="194310" progId="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18" y="499"/>
                          <a:ext cx="649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08" name="对象 65553"/>
            <p:cNvGraphicFramePr>
              <a:graphicFrameLocks noChangeAspect="1"/>
            </p:cNvGraphicFramePr>
            <p:nvPr/>
          </p:nvGraphicFramePr>
          <p:xfrm>
            <a:off x="2306" y="1102"/>
            <a:ext cx="28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10" imgW="131445" imgH="197485" progId="">
                    <p:embed/>
                  </p:oleObj>
                </mc:Choice>
                <mc:Fallback>
                  <p:oleObj name="" r:id="rId10" imgW="131445" imgH="197485" progId="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306" y="1102"/>
                          <a:ext cx="282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09" name="对象 65554"/>
            <p:cNvGraphicFramePr>
              <a:graphicFrameLocks noChangeAspect="1"/>
            </p:cNvGraphicFramePr>
            <p:nvPr/>
          </p:nvGraphicFramePr>
          <p:xfrm>
            <a:off x="651" y="1402"/>
            <a:ext cx="25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" r:id="rId12" imgW="119380" imgH="159385" progId="">
                    <p:embed/>
                  </p:oleObj>
                </mc:Choice>
                <mc:Fallback>
                  <p:oleObj name="" r:id="rId12" imgW="119380" imgH="159385" progId="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51" y="1402"/>
                          <a:ext cx="253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0" name="对象 65555"/>
            <p:cNvGraphicFramePr>
              <a:graphicFrameLocks noChangeAspect="1"/>
            </p:cNvGraphicFramePr>
            <p:nvPr/>
          </p:nvGraphicFramePr>
          <p:xfrm>
            <a:off x="690" y="2279"/>
            <a:ext cx="25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4" imgW="119380" imgH="159385" progId="">
                    <p:embed/>
                  </p:oleObj>
                </mc:Choice>
                <mc:Fallback>
                  <p:oleObj name="" r:id="rId14" imgW="119380" imgH="159385" progId="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90" y="2279"/>
                          <a:ext cx="253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711" name="Line 22"/>
            <p:cNvSpPr/>
            <p:nvPr/>
          </p:nvSpPr>
          <p:spPr>
            <a:xfrm>
              <a:off x="1904" y="1245"/>
              <a:ext cx="31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712" name="Line 23"/>
            <p:cNvSpPr/>
            <p:nvPr/>
          </p:nvSpPr>
          <p:spPr>
            <a:xfrm flipH="1">
              <a:off x="2708" y="1245"/>
              <a:ext cx="26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8713" name="对象 65559"/>
            <p:cNvGraphicFramePr>
              <a:graphicFrameLocks noChangeAspect="1"/>
            </p:cNvGraphicFramePr>
            <p:nvPr/>
          </p:nvGraphicFramePr>
          <p:xfrm>
            <a:off x="2909" y="48"/>
            <a:ext cx="1173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15" imgW="679450" imgH="371475" progId="">
                    <p:embed/>
                  </p:oleObj>
                </mc:Choice>
                <mc:Fallback>
                  <p:oleObj name="" r:id="rId15" imgW="679450" imgH="371475" progId="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09" y="48"/>
                          <a:ext cx="1173" cy="6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4" name="对象 65560"/>
            <p:cNvGraphicFramePr>
              <a:graphicFrameLocks noChangeAspect="1"/>
            </p:cNvGraphicFramePr>
            <p:nvPr/>
          </p:nvGraphicFramePr>
          <p:xfrm>
            <a:off x="1554" y="0"/>
            <a:ext cx="95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" name="" r:id="rId17" imgW="551815" imgH="192405" progId="">
                    <p:embed/>
                  </p:oleObj>
                </mc:Choice>
                <mc:Fallback>
                  <p:oleObj name="" r:id="rId17" imgW="551815" imgH="192405" progId="">
                    <p:embed/>
                    <p:pic>
                      <p:nvPicPr>
                        <p:cNvPr id="0" name="图片 326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554" y="0"/>
                          <a:ext cx="951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715" name="Line 26"/>
            <p:cNvSpPr/>
            <p:nvPr/>
          </p:nvSpPr>
          <p:spPr>
            <a:xfrm flipV="1">
              <a:off x="2223" y="2223"/>
              <a:ext cx="0" cy="45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716" name="未知"/>
            <p:cNvSpPr/>
            <p:nvPr/>
          </p:nvSpPr>
          <p:spPr>
            <a:xfrm>
              <a:off x="2106" y="431"/>
              <a:ext cx="953" cy="6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7" y="76"/>
                </a:cxn>
                <a:cxn ang="0">
                  <a:pos x="1242" y="372"/>
                </a:cxn>
                <a:cxn ang="0">
                  <a:pos x="2147" y="963"/>
                </a:cxn>
              </a:cxnLst>
              <a:pathLst>
                <a:path w="861" h="590">
                  <a:moveTo>
                    <a:pt x="0" y="0"/>
                  </a:moveTo>
                  <a:cubicBezTo>
                    <a:pt x="94" y="4"/>
                    <a:pt x="189" y="8"/>
                    <a:pt x="272" y="46"/>
                  </a:cubicBezTo>
                  <a:cubicBezTo>
                    <a:pt x="355" y="84"/>
                    <a:pt x="401" y="137"/>
                    <a:pt x="499" y="227"/>
                  </a:cubicBezTo>
                  <a:cubicBezTo>
                    <a:pt x="597" y="317"/>
                    <a:pt x="729" y="453"/>
                    <a:pt x="861" y="59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17" name="Line 28"/>
            <p:cNvSpPr/>
            <p:nvPr/>
          </p:nvSpPr>
          <p:spPr>
            <a:xfrm>
              <a:off x="2708" y="718"/>
              <a:ext cx="0" cy="9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718" name="Line 29"/>
            <p:cNvSpPr/>
            <p:nvPr/>
          </p:nvSpPr>
          <p:spPr>
            <a:xfrm flipH="1">
              <a:off x="952" y="718"/>
              <a:ext cx="60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719" name="Line 30"/>
            <p:cNvSpPr/>
            <p:nvPr/>
          </p:nvSpPr>
          <p:spPr>
            <a:xfrm flipV="1">
              <a:off x="2457" y="431"/>
              <a:ext cx="452" cy="2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720" name="Line 31"/>
            <p:cNvSpPr/>
            <p:nvPr/>
          </p:nvSpPr>
          <p:spPr>
            <a:xfrm flipV="1">
              <a:off x="1654" y="287"/>
              <a:ext cx="15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721" name="Line 32"/>
            <p:cNvSpPr/>
            <p:nvPr/>
          </p:nvSpPr>
          <p:spPr>
            <a:xfrm>
              <a:off x="953" y="2450"/>
              <a:ext cx="244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68722" name="AutoShape 79"/>
          <p:cNvSpPr/>
          <p:nvPr/>
        </p:nvSpPr>
        <p:spPr>
          <a:xfrm>
            <a:off x="1720850" y="-6350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575" y="139700"/>
            <a:ext cx="3043238" cy="5207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抗积分饱和控制器</a:t>
            </a:r>
            <a:endParaRPr lang="zh-CN" altLang="en-US" sz="2800" noProof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Text Box 2"/>
          <p:cNvSpPr txBox="1"/>
          <p:nvPr/>
        </p:nvSpPr>
        <p:spPr>
          <a:xfrm>
            <a:off x="746125" y="865188"/>
            <a:ext cx="3532188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、抗积分饱和电路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9634" name="组合 12"/>
          <p:cNvGrpSpPr/>
          <p:nvPr/>
        </p:nvGrpSpPr>
        <p:grpSpPr>
          <a:xfrm>
            <a:off x="3508375" y="939800"/>
            <a:ext cx="4568825" cy="3397250"/>
            <a:chOff x="1484" y="2577"/>
            <a:chExt cx="7196" cy="5350"/>
          </a:xfrm>
        </p:grpSpPr>
        <p:pic>
          <p:nvPicPr>
            <p:cNvPr id="69635" name="图片 1"/>
            <p:cNvPicPr>
              <a:picLocks noChangeAspect="1"/>
            </p:cNvPicPr>
            <p:nvPr/>
          </p:nvPicPr>
          <p:blipFill>
            <a:blip r:embed="rId1"/>
            <a:srcRect l="511" t="-479" r="30164" b="61534"/>
            <a:stretch>
              <a:fillRect/>
            </a:stretch>
          </p:blipFill>
          <p:spPr>
            <a:xfrm>
              <a:off x="1484" y="2577"/>
              <a:ext cx="7196" cy="32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矩形 2"/>
            <p:cNvSpPr/>
            <p:nvPr/>
          </p:nvSpPr>
          <p:spPr>
            <a:xfrm>
              <a:off x="4898" y="6277"/>
              <a:ext cx="1998" cy="113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600" strike="noStrike" noProof="1">
                  <a:solidFill>
                    <a:schemeClr val="tx1"/>
                  </a:solidFill>
                  <a:uFillTx/>
                </a:rPr>
                <a:t>抗积分饱和</a:t>
              </a:r>
              <a:endParaRPr lang="zh-CN" altLang="en-US" sz="1600" strike="noStrike" noProof="1">
                <a:solidFill>
                  <a:schemeClr val="tx1"/>
                </a:solidFill>
                <a:uFillTx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641" y="5825"/>
              <a:ext cx="0" cy="102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167" y="5825"/>
              <a:ext cx="0" cy="102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6896" y="6846"/>
              <a:ext cx="745" cy="1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139" y="6670"/>
              <a:ext cx="309" cy="545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9641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67" y="7411"/>
            <a:ext cx="400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2" imgW="177165" imgH="228600" progId="Equation.KSEE3">
                    <p:embed/>
                  </p:oleObj>
                </mc:Choice>
                <mc:Fallback>
                  <p:oleObj name="" r:id="rId2" imgW="177165" imgH="228600" progId="Equation.KSEE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167" y="7411"/>
                          <a:ext cx="400" cy="5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直接连接符 9"/>
            <p:cNvCxnSpPr/>
            <p:nvPr/>
          </p:nvCxnSpPr>
          <p:spPr>
            <a:xfrm>
              <a:off x="4156" y="7237"/>
              <a:ext cx="11" cy="489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331" y="6856"/>
              <a:ext cx="56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9644" name="对象 1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752" y="6669"/>
            <a:ext cx="373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4" imgW="165100" imgH="165100" progId="Equation.KSEE3">
                    <p:embed/>
                  </p:oleObj>
                </mc:Choice>
                <mc:Fallback>
                  <p:oleObj name="" r:id="rId4" imgW="165100" imgH="165100" progId="Equation.KSEE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52" y="6669"/>
                          <a:ext cx="373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989013" y="5051425"/>
            <a:ext cx="6215062" cy="509588"/>
            <a:chOff x="1557" y="7954"/>
            <a:chExt cx="9788" cy="804"/>
          </a:xfrm>
        </p:grpSpPr>
        <p:graphicFrame>
          <p:nvGraphicFramePr>
            <p:cNvPr id="69646" name="对象 1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57" y="7954"/>
            <a:ext cx="2457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6" imgW="698500" imgH="228600" progId="Equation.KSEE3">
                    <p:embed/>
                  </p:oleObj>
                </mc:Choice>
                <mc:Fallback>
                  <p:oleObj name="" r:id="rId6" imgW="698500" imgH="228600" progId="Equation.KSEE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57" y="7954"/>
                          <a:ext cx="2457" cy="8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7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615" y="7954"/>
            <a:ext cx="6730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8" imgW="2234565" imgH="228600" progId="Equation.KSEE3">
                    <p:embed/>
                  </p:oleObj>
                </mc:Choice>
                <mc:Fallback>
                  <p:oleObj name="" r:id="rId8" imgW="2234565" imgH="228600" progId="Equation.KSEE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15" y="7954"/>
                          <a:ext cx="6730" cy="6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049338" y="5661025"/>
            <a:ext cx="6113462" cy="488950"/>
            <a:chOff x="1653" y="8916"/>
            <a:chExt cx="9626" cy="768"/>
          </a:xfrm>
        </p:grpSpPr>
        <p:graphicFrame>
          <p:nvGraphicFramePr>
            <p:cNvPr id="69649" name="对象 1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53" y="8916"/>
            <a:ext cx="2264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" r:id="rId10" imgW="673100" imgH="228600" progId="Equation.KSEE3">
                    <p:embed/>
                  </p:oleObj>
                </mc:Choice>
                <mc:Fallback>
                  <p:oleObj name="" r:id="rId10" imgW="673100" imgH="228600" progId="Equation.KSEE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653" y="8916"/>
                          <a:ext cx="2264" cy="7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0" name="对象 1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607" y="8916"/>
            <a:ext cx="667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0" name="" r:id="rId12" imgW="2234565" imgH="228600" progId="Equation.KSEE3">
                    <p:embed/>
                  </p:oleObj>
                </mc:Choice>
                <mc:Fallback>
                  <p:oleObj name="" r:id="rId12" imgW="2234565" imgH="228600" progId="Equation.KSEE3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607" y="8916"/>
                          <a:ext cx="6672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1049338" y="4229100"/>
            <a:ext cx="5451475" cy="708025"/>
            <a:chOff x="1653" y="6660"/>
            <a:chExt cx="8584" cy="1114"/>
          </a:xfrm>
        </p:grpSpPr>
        <p:graphicFrame>
          <p:nvGraphicFramePr>
            <p:cNvPr id="69652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53" y="6829"/>
            <a:ext cx="3271" cy="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" name="" r:id="rId14" imgW="1002665" imgH="228600" progId="Equation.KSEE3">
                    <p:embed/>
                  </p:oleObj>
                </mc:Choice>
                <mc:Fallback>
                  <p:oleObj name="" r:id="rId14" imgW="1002665" imgH="228600" progId="Equation.KSEE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653" y="6829"/>
                          <a:ext cx="3271" cy="7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3" name="Object 30"/>
            <p:cNvGraphicFramePr>
              <a:graphicFrameLocks noChangeAspect="1"/>
            </p:cNvGraphicFramePr>
            <p:nvPr/>
          </p:nvGraphicFramePr>
          <p:xfrm>
            <a:off x="5643" y="6660"/>
            <a:ext cx="4595" cy="1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" name="" r:id="rId16" imgW="1777365" imgH="431800" progId="Equation.KSEE3">
                    <p:embed/>
                  </p:oleObj>
                </mc:Choice>
                <mc:Fallback>
                  <p:oleObj name="" r:id="rId16" imgW="1777365" imgH="431800" progId="Equation.KSEE3">
                    <p:embed/>
                    <p:pic>
                      <p:nvPicPr>
                        <p:cNvPr id="0" name="图片 326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643" y="6660"/>
                          <a:ext cx="4595" cy="1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54" name="AutoShape 79"/>
          <p:cNvSpPr/>
          <p:nvPr/>
        </p:nvSpPr>
        <p:spPr>
          <a:xfrm>
            <a:off x="1720850" y="-6350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575" y="139700"/>
            <a:ext cx="3043238" cy="5207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抗积分饱和控制器</a:t>
            </a:r>
            <a:endParaRPr lang="zh-CN" altLang="en-US" sz="2800" noProof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Text Box 2"/>
          <p:cNvSpPr txBox="1"/>
          <p:nvPr/>
        </p:nvSpPr>
        <p:spPr>
          <a:xfrm>
            <a:off x="539750" y="800100"/>
            <a:ext cx="72009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积分反馈型积分限幅控制器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658" name="Object 3"/>
          <p:cNvGraphicFramePr>
            <a:graphicFrameLocks noChangeAspect="1"/>
          </p:cNvGraphicFramePr>
          <p:nvPr/>
        </p:nvGraphicFramePr>
        <p:xfrm>
          <a:off x="755650" y="1196975"/>
          <a:ext cx="6589713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5170170" imgH="4345940" progId="">
                  <p:embed/>
                </p:oleObj>
              </mc:Choice>
              <mc:Fallback>
                <p:oleObj name="" r:id="rId1" imgW="5170170" imgH="4345940" progId="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196975"/>
                        <a:ext cx="6589713" cy="529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Rectangle 4"/>
          <p:cNvSpPr/>
          <p:nvPr/>
        </p:nvSpPr>
        <p:spPr>
          <a:xfrm>
            <a:off x="1835150" y="6400800"/>
            <a:ext cx="51133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fontAlgn="base"/>
            <a:r>
              <a:rPr lang="zh-CN" altLang="en-US" strike="noStrike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图</a:t>
            </a:r>
            <a:r>
              <a:rPr lang="en-US" altLang="zh-CN" strike="noStrike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trike="noStrike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en-US" altLang="zh-CN" strike="noStrike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23</a:t>
            </a:r>
            <a:r>
              <a:rPr lang="zh-CN" altLang="en-US" strike="noStrike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积分反馈型积分限幅控制器</a:t>
            </a:r>
            <a:endParaRPr lang="zh-CN" altLang="en-US" strike="noStrike" noProof="1" dirty="0">
              <a:solidFill>
                <a:schemeClr val="bg1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0" name="AutoShape 79"/>
          <p:cNvSpPr/>
          <p:nvPr/>
        </p:nvSpPr>
        <p:spPr>
          <a:xfrm>
            <a:off x="1720850" y="-6350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575" y="139700"/>
            <a:ext cx="3043238" cy="5207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抗积分饱和控制器</a:t>
            </a:r>
            <a:endParaRPr lang="zh-CN" altLang="en-US" sz="2800" noProof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8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"/>
            <a:ext cx="9144000" cy="69326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168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6075" y="455613"/>
          <a:ext cx="17589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2" imgW="901700" imgH="393700" progId="Equation.KSEE3">
                  <p:embed/>
                </p:oleObj>
              </mc:Choice>
              <mc:Fallback>
                <p:oleObj name="" r:id="rId2" imgW="901700" imgH="393700" progId="Equation.KSEE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6075" y="455613"/>
                        <a:ext cx="1758950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27813" y="1358900"/>
          <a:ext cx="17081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4" imgW="876300" imgH="393700" progId="Equation.KSEE3">
                  <p:embed/>
                </p:oleObj>
              </mc:Choice>
              <mc:Fallback>
                <p:oleObj name="" r:id="rId4" imgW="876300" imgH="393700" progId="Equation.KSEE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7813" y="1358900"/>
                        <a:ext cx="1708150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/>
          <p:nvPr/>
        </p:nvSpPr>
        <p:spPr>
          <a:xfrm>
            <a:off x="900113" y="908050"/>
            <a:ext cx="73437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在PI调节器上附加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上下限限幅和抗积分饱和电路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6" name="Text Box 3"/>
          <p:cNvSpPr txBox="1"/>
          <p:nvPr/>
        </p:nvSpPr>
        <p:spPr>
          <a:xfrm>
            <a:off x="684213" y="1484313"/>
            <a:ext cx="7848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（1）正常情况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2707" name="对象 68611"/>
          <p:cNvGraphicFramePr>
            <a:graphicFrameLocks noChangeAspect="1"/>
          </p:cNvGraphicFramePr>
          <p:nvPr/>
        </p:nvGraphicFramePr>
        <p:xfrm>
          <a:off x="900113" y="2060575"/>
          <a:ext cx="67691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2438400" imgH="596900" progId="">
                  <p:embed/>
                </p:oleObj>
              </mc:Choice>
              <mc:Fallback>
                <p:oleObj name="" r:id="rId1" imgW="2438400" imgH="596900" progId="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2060575"/>
                        <a:ext cx="6769100" cy="165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Rectangle 5"/>
          <p:cNvSpPr/>
          <p:nvPr/>
        </p:nvSpPr>
        <p:spPr>
          <a:xfrm>
            <a:off x="755650" y="3860800"/>
            <a:ext cx="28575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（2）异常情况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9" name="Text Box 6"/>
          <p:cNvSpPr txBox="1"/>
          <p:nvPr/>
        </p:nvSpPr>
        <p:spPr>
          <a:xfrm>
            <a:off x="900113" y="4365625"/>
            <a:ext cx="24733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输出超上限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2710" name="对象 68614"/>
          <p:cNvGraphicFramePr>
            <a:graphicFrameLocks noChangeAspect="1"/>
          </p:cNvGraphicFramePr>
          <p:nvPr/>
        </p:nvGraphicFramePr>
        <p:xfrm>
          <a:off x="827088" y="5157788"/>
          <a:ext cx="66151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3" imgW="2440305" imgH="394335" progId="">
                  <p:embed/>
                </p:oleObj>
              </mc:Choice>
              <mc:Fallback>
                <p:oleObj name="" r:id="rId3" imgW="2440305" imgH="394335" progId="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5157788"/>
                        <a:ext cx="6615112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对象 68615"/>
          <p:cNvGraphicFramePr>
            <a:graphicFrameLocks noChangeAspect="1"/>
          </p:cNvGraphicFramePr>
          <p:nvPr/>
        </p:nvGraphicFramePr>
        <p:xfrm>
          <a:off x="3132138" y="4365625"/>
          <a:ext cx="13684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5" imgW="466090" imgH="194310" progId="">
                  <p:embed/>
                </p:oleObj>
              </mc:Choice>
              <mc:Fallback>
                <p:oleObj name="" r:id="rId5" imgW="466090" imgH="194310" progId="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2138" y="4365625"/>
                        <a:ext cx="1368425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AutoShape 79"/>
          <p:cNvSpPr/>
          <p:nvPr/>
        </p:nvSpPr>
        <p:spPr>
          <a:xfrm>
            <a:off x="1720850" y="-6350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575" y="139700"/>
            <a:ext cx="3043238" cy="5207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抗积分饱和控制器</a:t>
            </a:r>
            <a:endParaRPr lang="zh-CN" altLang="en-US" sz="2800" noProof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29" name="对象 69633"/>
          <p:cNvGraphicFramePr>
            <a:graphicFrameLocks noChangeAspect="1"/>
          </p:cNvGraphicFramePr>
          <p:nvPr/>
        </p:nvGraphicFramePr>
        <p:xfrm>
          <a:off x="684213" y="836613"/>
          <a:ext cx="7199312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1" imgW="2351405" imgH="546735" progId="">
                  <p:embed/>
                </p:oleObj>
              </mc:Choice>
              <mc:Fallback>
                <p:oleObj name="" r:id="rId1" imgW="2351405" imgH="546735" progId="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836613"/>
                        <a:ext cx="7199312" cy="1490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0" name="Text Box 3"/>
          <p:cNvSpPr txBox="1"/>
          <p:nvPr/>
        </p:nvSpPr>
        <p:spPr>
          <a:xfrm>
            <a:off x="684213" y="2492375"/>
            <a:ext cx="24479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输出超下限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3731" name="对象 69635"/>
          <p:cNvGraphicFramePr>
            <a:graphicFrameLocks noChangeAspect="1"/>
          </p:cNvGraphicFramePr>
          <p:nvPr/>
        </p:nvGraphicFramePr>
        <p:xfrm>
          <a:off x="3097213" y="2565400"/>
          <a:ext cx="12922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3" imgW="440055" imgH="194310" progId="">
                  <p:embed/>
                </p:oleObj>
              </mc:Choice>
              <mc:Fallback>
                <p:oleObj name="" r:id="rId3" imgW="440055" imgH="194310" progId="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7213" y="2565400"/>
                        <a:ext cx="1292225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对象 69636"/>
          <p:cNvGraphicFramePr>
            <a:graphicFrameLocks noChangeAspect="1"/>
          </p:cNvGraphicFramePr>
          <p:nvPr/>
        </p:nvGraphicFramePr>
        <p:xfrm>
          <a:off x="755650" y="3135313"/>
          <a:ext cx="66833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5" imgW="2440305" imgH="394335" progId="">
                  <p:embed/>
                </p:oleObj>
              </mc:Choice>
              <mc:Fallback>
                <p:oleObj name="" r:id="rId5" imgW="2440305" imgH="394335" progId="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3135313"/>
                        <a:ext cx="668337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对象 69637"/>
          <p:cNvGraphicFramePr>
            <a:graphicFrameLocks noChangeAspect="1"/>
          </p:cNvGraphicFramePr>
          <p:nvPr/>
        </p:nvGraphicFramePr>
        <p:xfrm>
          <a:off x="690563" y="4365625"/>
          <a:ext cx="43926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7" imgW="1499870" imgH="190500" progId="">
                  <p:embed/>
                </p:oleObj>
              </mc:Choice>
              <mc:Fallback>
                <p:oleObj name="" r:id="rId7" imgW="1499870" imgH="190500" progId="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0563" y="4365625"/>
                        <a:ext cx="439261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对象 69638"/>
          <p:cNvGraphicFramePr>
            <a:graphicFrameLocks noChangeAspect="1"/>
          </p:cNvGraphicFramePr>
          <p:nvPr/>
        </p:nvGraphicFramePr>
        <p:xfrm>
          <a:off x="755650" y="5013325"/>
          <a:ext cx="67706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9" imgW="2211070" imgH="203200" progId="">
                  <p:embed/>
                </p:oleObj>
              </mc:Choice>
              <mc:Fallback>
                <p:oleObj name="" r:id="rId9" imgW="2211070" imgH="203200" progId="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650" y="5013325"/>
                        <a:ext cx="6770688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AutoShape 79"/>
          <p:cNvSpPr/>
          <p:nvPr/>
        </p:nvSpPr>
        <p:spPr>
          <a:xfrm>
            <a:off x="1720850" y="-6350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575" y="139700"/>
            <a:ext cx="3043238" cy="5207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抗积分饱和控制器</a:t>
            </a:r>
            <a:endParaRPr lang="zh-CN" altLang="en-US" sz="2800" noProof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AutoShape 2"/>
          <p:cNvSpPr/>
          <p:nvPr/>
        </p:nvSpPr>
        <p:spPr>
          <a:xfrm>
            <a:off x="1258888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4" name="Rectangle 3"/>
          <p:cNvSpPr/>
          <p:nvPr/>
        </p:nvSpPr>
        <p:spPr>
          <a:xfrm>
            <a:off x="2411413" y="260350"/>
            <a:ext cx="5113337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zh-CN" altLang="en-US" sz="2800" i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模拟式控制器作业题</a:t>
            </a:r>
            <a:endParaRPr lang="zh-CN" altLang="en-US" sz="2800" i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755" name="Rectangle 6"/>
          <p:cNvSpPr/>
          <p:nvPr/>
        </p:nvSpPr>
        <p:spPr>
          <a:xfrm>
            <a:off x="466725" y="865188"/>
            <a:ext cx="8281988" cy="1189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某P控制器的输入信号是4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~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20mA，输出信号是1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~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5V，当比例度</a:t>
            </a:r>
            <a:r>
              <a:rPr lang="el-GR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=60%时，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1mA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输入变化所引起的输出变化是多少？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Rectangle 7"/>
          <p:cNvSpPr/>
          <p:nvPr/>
        </p:nvSpPr>
        <p:spPr>
          <a:xfrm>
            <a:off x="436563" y="1730375"/>
            <a:ext cx="8281987" cy="2306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某PID控制器（正作用）输入输出信号都是1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~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5V，控制器的输入输出初始值都是1V，比例度为200%，积分与微分时间都是2min，微分增益为10，积分增益无穷大，在t=0时输入1V的阶跃信号，分别求t=12S时；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（1）PI工况下的输出值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（2）PD工况下的输出值。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7" name="Rectangle 2"/>
          <p:cNvSpPr/>
          <p:nvPr/>
        </p:nvSpPr>
        <p:spPr>
          <a:xfrm>
            <a:off x="496888" y="4081463"/>
            <a:ext cx="84248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DDZ-III调节器输入电路为何采用差动输入和电平移动？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8" name="Rectangle 3"/>
          <p:cNvSpPr/>
          <p:nvPr/>
        </p:nvSpPr>
        <p:spPr>
          <a:xfrm>
            <a:off x="496888" y="4559300"/>
            <a:ext cx="7848600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模拟调节器进行软手操时，P</a:t>
            </a:r>
            <a:r>
              <a: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、T</a:t>
            </a:r>
            <a:r>
              <a: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、T</a:t>
            </a:r>
            <a:r>
              <a: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随便置于任何一档，是否会对软手操的输出信号产生影响，为何？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9" name="Rectangle 4"/>
          <p:cNvSpPr/>
          <p:nvPr/>
        </p:nvSpPr>
        <p:spPr>
          <a:xfrm>
            <a:off x="436563" y="5567363"/>
            <a:ext cx="8064500" cy="830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调节器在无变送器输入信号时，操作硬手动拨盘，产生输出信号，表明输出电路和积分放大器正常。为何？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5"/>
          <p:cNvSpPr txBox="1"/>
          <p:nvPr/>
        </p:nvSpPr>
        <p:spPr>
          <a:xfrm>
            <a:off x="271463" y="3089275"/>
            <a:ext cx="388778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判断方法二：过程分析法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2" name="Object 8"/>
          <p:cNvGraphicFramePr/>
          <p:nvPr/>
        </p:nvGraphicFramePr>
        <p:xfrm>
          <a:off x="4679950" y="865188"/>
          <a:ext cx="4498975" cy="348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8153400" imgH="5000625" progId="PBrush">
                  <p:embed/>
                </p:oleObj>
              </mc:Choice>
              <mc:Fallback>
                <p:oleObj name="" r:id="rId1" imgW="8153400" imgH="5000625" progId="PBrush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9950" y="865188"/>
                        <a:ext cx="4498975" cy="3487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3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206500"/>
            <a:ext cx="4752975" cy="151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Text Box 5"/>
          <p:cNvSpPr txBox="1"/>
          <p:nvPr/>
        </p:nvSpPr>
        <p:spPr>
          <a:xfrm>
            <a:off x="290513" y="3852863"/>
            <a:ext cx="4257675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假设偏差为正，进水量应增大。根据阀门性质，判断控制器输出正负。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6900" y="5051425"/>
            <a:ext cx="6902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电开阀，开大阀门，控制器输出为正。反作用。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0486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9350" y="5040313"/>
          <a:ext cx="14954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4" imgW="723900" imgH="228600" progId="Equation.KSEE3">
                  <p:embed/>
                </p:oleObj>
              </mc:Choice>
              <mc:Fallback>
                <p:oleObj name="" r:id="rId4" imgW="723900" imgH="2286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99350" y="5040313"/>
                        <a:ext cx="149542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96900" y="5683250"/>
            <a:ext cx="64516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电关阀，开大阀门，控制器输出为负。正作用。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0488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9350" y="5683250"/>
          <a:ext cx="14954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6" imgW="723900" imgH="228600" progId="Equation.KSEE3">
                  <p:embed/>
                </p:oleObj>
              </mc:Choice>
              <mc:Fallback>
                <p:oleObj name="" r:id="rId6" imgW="723900" imgH="22860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99350" y="5683250"/>
                        <a:ext cx="1495425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36"/>
          <p:cNvSpPr/>
          <p:nvPr/>
        </p:nvSpPr>
        <p:spPr>
          <a:xfrm>
            <a:off x="2378075" y="95250"/>
            <a:ext cx="5300663" cy="6191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模拟式调节器的功能与控制规律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490" name="AutoShape 4"/>
          <p:cNvSpPr/>
          <p:nvPr/>
        </p:nvSpPr>
        <p:spPr>
          <a:xfrm>
            <a:off x="1196975" y="-2857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5"/>
          <p:cNvSpPr/>
          <p:nvPr/>
        </p:nvSpPr>
        <p:spPr>
          <a:xfrm>
            <a:off x="576263" y="3284538"/>
            <a:ext cx="62642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、PI调节器调节精度的计算方法及公式。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2" name="Rectangle 6"/>
          <p:cNvSpPr/>
          <p:nvPr/>
        </p:nvSpPr>
        <p:spPr>
          <a:xfrm>
            <a:off x="539750" y="3927475"/>
            <a:ext cx="8281988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、说明积分增益与微分增益的物理意义，它们的大小对控制器的输出有什么影响？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7"/>
          <p:cNvSpPr/>
          <p:nvPr/>
        </p:nvSpPr>
        <p:spPr>
          <a:xfrm>
            <a:off x="515938" y="4759325"/>
            <a:ext cx="8135937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、比例度、积分时间、微分时间、微分时间常数、微分增益、积分增益、概念及确定方法。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AutoShape 8"/>
          <p:cNvSpPr/>
          <p:nvPr/>
        </p:nvSpPr>
        <p:spPr>
          <a:xfrm>
            <a:off x="1258888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5" name="Rectangle 9"/>
          <p:cNvSpPr/>
          <p:nvPr/>
        </p:nvSpPr>
        <p:spPr>
          <a:xfrm>
            <a:off x="2411413" y="260350"/>
            <a:ext cx="5113337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zh-CN" altLang="en-US" sz="2800" i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模拟式控制器思考题与习题</a:t>
            </a:r>
            <a:endParaRPr lang="zh-CN" altLang="en-US" sz="2800" i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6806" name="Rectangle 4"/>
          <p:cNvSpPr/>
          <p:nvPr/>
        </p:nvSpPr>
        <p:spPr>
          <a:xfrm>
            <a:off x="576263" y="865188"/>
            <a:ext cx="8208962" cy="830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1、理想的P、PI、PD、PID调节规律的特点及其表达式。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为何理想的积分、微分调节不能单独使用。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7" name="Rectangle 5"/>
          <p:cNvSpPr/>
          <p:nvPr/>
        </p:nvSpPr>
        <p:spPr>
          <a:xfrm>
            <a:off x="539750" y="1916113"/>
            <a:ext cx="8281988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2、PID调节器相互干扰系数F的物理意义，实际比例度、积分时间、微分时间与整定刻度值的关系。如何减小相互干扰系数。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/>
          <p:nvPr/>
        </p:nvSpPr>
        <p:spPr>
          <a:xfrm>
            <a:off x="539750" y="908050"/>
            <a:ext cx="8064500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、在基型控制器PD电路中，如何保证开关S从断到通位置时输出信号保持不变？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6" name="Rectangle 3"/>
          <p:cNvSpPr/>
          <p:nvPr/>
        </p:nvSpPr>
        <p:spPr>
          <a:xfrm>
            <a:off x="539750" y="1931988"/>
            <a:ext cx="806450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、分析基型控制器产生积分饱和现象的原因。若将控制器输出加以限幅，能否消除这一现象？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Rectangle 4"/>
          <p:cNvSpPr/>
          <p:nvPr/>
        </p:nvSpPr>
        <p:spPr>
          <a:xfrm>
            <a:off x="539750" y="2957513"/>
            <a:ext cx="8064500" cy="830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、基型控制器如何保证自动到软手动，软手动到自动无平衡无扰动切换？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Rectangle 5"/>
          <p:cNvSpPr/>
          <p:nvPr/>
        </p:nvSpPr>
        <p:spPr>
          <a:xfrm>
            <a:off x="539750" y="4076700"/>
            <a:ext cx="8064500" cy="1016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、积分反馈型限幅控制器如何防止积分饱和的？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、输出限幅单元如何实现限幅的？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9" name="AutoShape 6"/>
          <p:cNvSpPr/>
          <p:nvPr/>
        </p:nvSpPr>
        <p:spPr>
          <a:xfrm>
            <a:off x="1258888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0" name="Rectangle 7"/>
          <p:cNvSpPr/>
          <p:nvPr/>
        </p:nvSpPr>
        <p:spPr>
          <a:xfrm>
            <a:off x="2411413" y="260350"/>
            <a:ext cx="5113337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zh-CN" altLang="en-US" sz="2800" i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模拟式控制器思考题</a:t>
            </a:r>
            <a:endParaRPr lang="zh-CN" altLang="en-US" sz="2800" i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ext Box 2"/>
          <p:cNvSpPr txBox="1"/>
          <p:nvPr/>
        </p:nvSpPr>
        <p:spPr>
          <a:xfrm>
            <a:off x="488950" y="2971800"/>
            <a:ext cx="45942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-3温度控制系统框图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Text Box 4"/>
          <p:cNvSpPr txBox="1"/>
          <p:nvPr/>
        </p:nvSpPr>
        <p:spPr>
          <a:xfrm>
            <a:off x="395288" y="3657600"/>
            <a:ext cx="8158162" cy="2860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思考题：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冷水阀为电关阀，蒸汽阀为电开阀。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蒸汽流量一定，调节冷水水量来控制水箱温度，调节器的作用方式。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冷水流量一定，调节管道蒸汽流量来控制锅炉温度，调节器的作用方式。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507" name="Object 7"/>
          <p:cNvGraphicFramePr/>
          <p:nvPr/>
        </p:nvGraphicFramePr>
        <p:xfrm>
          <a:off x="101600" y="1049338"/>
          <a:ext cx="4537075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8315325" imgH="2667000" progId="PBrush">
                  <p:embed/>
                </p:oleObj>
              </mc:Choice>
              <mc:Fallback>
                <p:oleObj name="" r:id="rId1" imgW="8315325" imgH="2667000" progId="PBrush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" y="1049338"/>
                        <a:ext cx="4537075" cy="169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8"/>
          <p:cNvGraphicFramePr/>
          <p:nvPr/>
        </p:nvGraphicFramePr>
        <p:xfrm>
          <a:off x="4802188" y="865188"/>
          <a:ext cx="4248150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4876800" imgH="3362325" progId="PBrush">
                  <p:embed/>
                </p:oleObj>
              </mc:Choice>
              <mc:Fallback>
                <p:oleObj name="" r:id="rId3" imgW="4876800" imgH="3362325" progId="PBrush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2188" y="865188"/>
                        <a:ext cx="4248150" cy="2808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7170"/>
          <p:cNvGraphicFramePr>
            <a:graphicFrameLocks noChangeAspect="1"/>
          </p:cNvGraphicFramePr>
          <p:nvPr/>
        </p:nvGraphicFramePr>
        <p:xfrm>
          <a:off x="3251200" y="1370013"/>
          <a:ext cx="2762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119380" imgH="159385" progId="">
                  <p:embed/>
                </p:oleObj>
              </mc:Choice>
              <mc:Fallback>
                <p:oleObj name="" r:id="rId5" imgW="119380" imgH="159385" progId="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1200" y="1370013"/>
                        <a:ext cx="276225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36"/>
          <p:cNvSpPr/>
          <p:nvPr/>
        </p:nvSpPr>
        <p:spPr>
          <a:xfrm>
            <a:off x="2378075" y="95250"/>
            <a:ext cx="5300663" cy="6191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模拟式调节器的功能与控制规律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11" name="AutoShape 4"/>
          <p:cNvSpPr/>
          <p:nvPr/>
        </p:nvSpPr>
        <p:spPr>
          <a:xfrm>
            <a:off x="1196975" y="-2857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29" name="Object 7"/>
          <p:cNvGraphicFramePr/>
          <p:nvPr/>
        </p:nvGraphicFramePr>
        <p:xfrm>
          <a:off x="101600" y="1049338"/>
          <a:ext cx="4537075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8315325" imgH="2667000" progId="PBrush">
                  <p:embed/>
                </p:oleObj>
              </mc:Choice>
              <mc:Fallback>
                <p:oleObj name="" r:id="rId1" imgW="8315325" imgH="2667000" progId="PBrush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" y="1049338"/>
                        <a:ext cx="4537075" cy="169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" name="Object 8"/>
          <p:cNvGraphicFramePr/>
          <p:nvPr/>
        </p:nvGraphicFramePr>
        <p:xfrm>
          <a:off x="4802188" y="865188"/>
          <a:ext cx="4248150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4876800" imgH="3362325" progId="PBrush">
                  <p:embed/>
                </p:oleObj>
              </mc:Choice>
              <mc:Fallback>
                <p:oleObj name="" r:id="rId3" imgW="4876800" imgH="3362325" progId="PBrush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2188" y="865188"/>
                        <a:ext cx="4248150" cy="2808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对象 7170"/>
          <p:cNvGraphicFramePr>
            <a:graphicFrameLocks noChangeAspect="1"/>
          </p:cNvGraphicFramePr>
          <p:nvPr/>
        </p:nvGraphicFramePr>
        <p:xfrm>
          <a:off x="3290888" y="1357313"/>
          <a:ext cx="2762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119380" imgH="159385" progId="">
                  <p:embed/>
                </p:oleObj>
              </mc:Choice>
              <mc:Fallback>
                <p:oleObj name="" r:id="rId5" imgW="119380" imgH="159385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0888" y="1357313"/>
                        <a:ext cx="276225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5"/>
          <p:cNvSpPr txBox="1"/>
          <p:nvPr/>
        </p:nvSpPr>
        <p:spPr>
          <a:xfrm>
            <a:off x="392113" y="3000375"/>
            <a:ext cx="388778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判断方法一：负反馈法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3" name="文本框 1"/>
          <p:cNvSpPr txBox="1"/>
          <p:nvPr/>
        </p:nvSpPr>
        <p:spPr>
          <a:xfrm>
            <a:off x="550863" y="3808413"/>
            <a:ext cx="8440737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蒸汽流量一定，调节冷水水量来控制水箱温度，调节器的作用方式。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5"/>
          <p:cNvSpPr txBox="1"/>
          <p:nvPr/>
        </p:nvSpPr>
        <p:spPr>
          <a:xfrm>
            <a:off x="449263" y="4395788"/>
            <a:ext cx="80406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温度变送器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，冷水阀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，锅炉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，控制器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，反作用。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863" y="5059363"/>
            <a:ext cx="8364537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冷水流量一定，调节管道蒸汽流量来控制锅炉温度，调节器的作用方式。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392113" y="5572125"/>
            <a:ext cx="80406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温度变送器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，蒸汽阀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，锅炉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，控制器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，反作用。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7" name="Rectangle 36"/>
          <p:cNvSpPr/>
          <p:nvPr/>
        </p:nvSpPr>
        <p:spPr>
          <a:xfrm>
            <a:off x="2378075" y="95250"/>
            <a:ext cx="5300663" cy="6191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模拟式调节器的功能与控制规律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538" name="AutoShape 4"/>
          <p:cNvSpPr/>
          <p:nvPr/>
        </p:nvSpPr>
        <p:spPr>
          <a:xfrm>
            <a:off x="1196975" y="-2857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3" name="Object 7"/>
          <p:cNvGraphicFramePr/>
          <p:nvPr/>
        </p:nvGraphicFramePr>
        <p:xfrm>
          <a:off x="101600" y="1049338"/>
          <a:ext cx="4537075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8315325" imgH="2667000" progId="PBrush">
                  <p:embed/>
                </p:oleObj>
              </mc:Choice>
              <mc:Fallback>
                <p:oleObj name="" r:id="rId1" imgW="8315325" imgH="2667000" progId="PBrush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" y="1049338"/>
                        <a:ext cx="4537075" cy="169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Object 8"/>
          <p:cNvGraphicFramePr/>
          <p:nvPr/>
        </p:nvGraphicFramePr>
        <p:xfrm>
          <a:off x="4802188" y="865188"/>
          <a:ext cx="4248150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4876800" imgH="3362325" progId="PBrush">
                  <p:embed/>
                </p:oleObj>
              </mc:Choice>
              <mc:Fallback>
                <p:oleObj name="" r:id="rId3" imgW="4876800" imgH="3362325" progId="PBrush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2188" y="865188"/>
                        <a:ext cx="4248150" cy="2808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7170"/>
          <p:cNvGraphicFramePr>
            <a:graphicFrameLocks noChangeAspect="1"/>
          </p:cNvGraphicFramePr>
          <p:nvPr/>
        </p:nvGraphicFramePr>
        <p:xfrm>
          <a:off x="3290888" y="1357313"/>
          <a:ext cx="2762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19380" imgH="159385" progId="">
                  <p:embed/>
                </p:oleObj>
              </mc:Choice>
              <mc:Fallback>
                <p:oleObj name="" r:id="rId5" imgW="119380" imgH="159385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0888" y="1357313"/>
                        <a:ext cx="276225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5"/>
          <p:cNvSpPr txBox="1"/>
          <p:nvPr/>
        </p:nvSpPr>
        <p:spPr>
          <a:xfrm>
            <a:off x="392113" y="3000375"/>
            <a:ext cx="415290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判断方法二：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过程分析法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7" name="文本框 1"/>
          <p:cNvSpPr txBox="1"/>
          <p:nvPr/>
        </p:nvSpPr>
        <p:spPr>
          <a:xfrm>
            <a:off x="479425" y="3854450"/>
            <a:ext cx="844073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蒸汽流量一定，调节冷水水量来控制水箱温度，调节器的作用方式。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988" y="5106988"/>
            <a:ext cx="8120062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冷水流量一定，调节管道蒸汽流量来控制锅炉温度，调节器的作用方式。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988" y="5699125"/>
            <a:ext cx="786765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偏差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，电开阀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，开大阀门，控制器输出为正。反作用。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4988" y="4448175"/>
            <a:ext cx="7867650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偏差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，电关阀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，关小阀门，控制器输出为正。反作用。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61" name="Rectangle 36"/>
          <p:cNvSpPr/>
          <p:nvPr/>
        </p:nvSpPr>
        <p:spPr>
          <a:xfrm>
            <a:off x="2378075" y="95250"/>
            <a:ext cx="5300663" cy="6191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模拟式调节器的功能与控制规律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562" name="AutoShape 4"/>
          <p:cNvSpPr/>
          <p:nvPr/>
        </p:nvSpPr>
        <p:spPr>
          <a:xfrm>
            <a:off x="1196975" y="-28575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FF3300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5505</Words>
  <Application>WPS 演示</Application>
  <PresentationFormat>全屏显示(4:3)</PresentationFormat>
  <Paragraphs>1366</Paragraphs>
  <Slides>61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168</vt:i4>
      </vt:variant>
      <vt:variant>
        <vt:lpstr>幻灯片标题</vt:lpstr>
      </vt:variant>
      <vt:variant>
        <vt:i4>61</vt:i4>
      </vt:variant>
    </vt:vector>
  </HeadingPairs>
  <TitlesOfParts>
    <vt:vector size="242" baseType="lpstr">
      <vt:lpstr>Arial</vt:lpstr>
      <vt:lpstr>宋体</vt:lpstr>
      <vt:lpstr>Wingdings</vt:lpstr>
      <vt:lpstr>Times New Roman</vt:lpstr>
      <vt:lpstr>黑体</vt:lpstr>
      <vt:lpstr>Batang</vt:lpstr>
      <vt:lpstr>Constantia</vt:lpstr>
      <vt:lpstr>微软雅黑</vt:lpstr>
      <vt:lpstr>Arial Unicode MS</vt:lpstr>
      <vt:lpstr>仿宋</vt:lpstr>
      <vt:lpstr>楷体_GB2312</vt:lpstr>
      <vt:lpstr>新宋体</vt:lpstr>
      <vt:lpstr>默认设计模板</vt:lpstr>
      <vt:lpstr>Equation.KSEE3</vt:lpstr>
      <vt:lpstr>Equation.KSEE3</vt:lpstr>
      <vt:lpstr>Equation.KSEE3</vt:lpstr>
      <vt:lpstr>Equations</vt:lpstr>
      <vt:lpstr>Equations</vt:lpstr>
      <vt:lpstr>Equations</vt:lpstr>
      <vt:lpstr>Equation.KSEE3</vt:lpstr>
      <vt:lpstr>Equation.KSEE3</vt:lpstr>
      <vt:lpstr>Paint.Picture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Equation.KSEE3</vt:lpstr>
      <vt:lpstr>Equation.KSEE3</vt:lpstr>
      <vt:lpstr>Equation.KSEE3</vt:lpstr>
      <vt:lpstr>Equation.KSEE3</vt:lpstr>
      <vt:lpstr>PBrush</vt:lpstr>
      <vt:lpstr>Equation.KSEE3</vt:lpstr>
      <vt:lpstr>Equation.KSEE3</vt:lpstr>
      <vt:lpstr>Equation.3</vt:lpstr>
      <vt:lpstr>Equation.KSEE3</vt:lpstr>
      <vt:lpstr>Equation.KSEE3</vt:lpstr>
      <vt:lpstr>Paint.Picture</vt:lpstr>
      <vt:lpstr>Equation.KSEE3</vt:lpstr>
      <vt:lpstr>Equation.KSEE3</vt:lpstr>
      <vt:lpstr>Equation.3</vt:lpstr>
      <vt:lpstr>Equation.3</vt:lpstr>
      <vt:lpstr>PBrush</vt:lpstr>
      <vt:lpstr>Paint.Picture</vt:lpstr>
      <vt:lpstr>Paint.Picture</vt:lpstr>
      <vt:lpstr>Equations</vt:lpstr>
      <vt:lpstr>Equations</vt:lpstr>
      <vt:lpstr>Equations</vt:lpstr>
      <vt:lpstr>Equations</vt:lpstr>
      <vt:lpstr>Equations</vt:lpstr>
      <vt:lpstr>Paint.Picture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Equation.KSEE3</vt:lpstr>
      <vt:lpstr>PBrush</vt:lpstr>
      <vt:lpstr>Paint.Picture</vt:lpstr>
      <vt:lpstr>Equation.KSEE3</vt:lpstr>
      <vt:lpstr>Equation.KSEE3</vt:lpstr>
      <vt:lpstr>Equation.KSEE3</vt:lpstr>
      <vt:lpstr>Equations</vt:lpstr>
      <vt:lpstr>Equation.KSEE3</vt:lpstr>
      <vt:lpstr>Equation.KSEE3</vt:lpstr>
      <vt:lpstr>Equation.KSEE3</vt:lpstr>
      <vt:lpstr>Equations</vt:lpstr>
      <vt:lpstr>PBrush</vt:lpstr>
      <vt:lpstr>Equations</vt:lpstr>
      <vt:lpstr>Equations</vt:lpstr>
      <vt:lpstr>Equations</vt:lpstr>
      <vt:lpstr>Equation.KSEE3</vt:lpstr>
      <vt:lpstr>Equation.KSEE3</vt:lpstr>
      <vt:lpstr>Equation.KSEE3</vt:lpstr>
      <vt:lpstr>Equations</vt:lpstr>
      <vt:lpstr>Equation.KSEE3</vt:lpstr>
      <vt:lpstr>Equation.KSEE3</vt:lpstr>
      <vt:lpstr>Equation.KSEE3</vt:lpstr>
      <vt:lpstr>PBrush</vt:lpstr>
      <vt:lpstr>Equation.KSEE3</vt:lpstr>
      <vt:lpstr>PBrush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PBrush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Equations</vt:lpstr>
      <vt:lpstr>Paint.Picture</vt:lpstr>
      <vt:lpstr>Equation.KSEE3</vt:lpstr>
      <vt:lpstr>Equation.KSEE3</vt:lpstr>
      <vt:lpstr>Paint.Picture</vt:lpstr>
      <vt:lpstr>Equations</vt:lpstr>
      <vt:lpstr>Equations</vt:lpstr>
      <vt:lpstr>Equation.3</vt:lpstr>
      <vt:lpstr>Equations</vt:lpstr>
      <vt:lpstr>Equations</vt:lpstr>
      <vt:lpstr>Equations</vt:lpstr>
      <vt:lpstr>Equations</vt:lpstr>
      <vt:lpstr>Equations</vt:lpstr>
      <vt:lpstr>Equations</vt:lpstr>
      <vt:lpstr>Equation.KSEE3</vt:lpstr>
      <vt:lpstr>Equations</vt:lpstr>
      <vt:lpstr>Equations</vt:lpstr>
      <vt:lpstr>Equations</vt:lpstr>
      <vt:lpstr>Equation.3</vt:lpstr>
      <vt:lpstr>Equations</vt:lpstr>
      <vt:lpstr>Equations</vt:lpstr>
      <vt:lpstr>Equations</vt:lpstr>
      <vt:lpstr>Equations</vt:lpstr>
      <vt:lpstr>Equations</vt:lpstr>
      <vt:lpstr>Equations</vt:lpstr>
      <vt:lpstr>Equations</vt:lpstr>
      <vt:lpstr>Equation.KSEE3</vt:lpstr>
      <vt:lpstr>Equations</vt:lpstr>
      <vt:lpstr>Equations</vt:lpstr>
      <vt:lpstr>Equations</vt:lpstr>
      <vt:lpstr>Equations</vt:lpstr>
      <vt:lpstr>Equations</vt:lpstr>
      <vt:lpstr>Equations</vt:lpstr>
      <vt:lpstr>Equations</vt:lpstr>
      <vt:lpstr>PBrush</vt:lpstr>
      <vt:lpstr>Equations</vt:lpstr>
      <vt:lpstr>Equation.3</vt:lpstr>
      <vt:lpstr>Equations</vt:lpstr>
      <vt:lpstr>Equations</vt:lpstr>
      <vt:lpstr>Equations</vt:lpstr>
      <vt:lpstr>Equations</vt:lpstr>
      <vt:lpstr>Equations</vt:lpstr>
      <vt:lpstr>Equations</vt:lpstr>
      <vt:lpstr>PBrush</vt:lpstr>
      <vt:lpstr>Equations</vt:lpstr>
      <vt:lpstr>Equation.3</vt:lpstr>
      <vt:lpstr>Equation.KSEE3</vt:lpstr>
      <vt:lpstr>Equation.3</vt:lpstr>
      <vt:lpstr>Equation.KSEE3</vt:lpstr>
      <vt:lpstr>Equation.KSEE3</vt:lpstr>
      <vt:lpstr>Equation.KSEE3</vt:lpstr>
      <vt:lpstr>Equations</vt:lpstr>
      <vt:lpstr>Equations</vt:lpstr>
      <vt:lpstr>Equations</vt:lpstr>
      <vt:lpstr>PBrush</vt:lpstr>
      <vt:lpstr>Equations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PBrush</vt:lpstr>
      <vt:lpstr>Equation.KSEE3</vt:lpstr>
      <vt:lpstr>Paint.Picture</vt:lpstr>
      <vt:lpstr>Equation.KSEE3</vt:lpstr>
      <vt:lpstr>Paint.Picture</vt:lpstr>
      <vt:lpstr>Equation.KSEE3</vt:lpstr>
      <vt:lpstr>Equation.KSEE3</vt:lpstr>
      <vt:lpstr>PBrush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500</cp:revision>
  <dcterms:created xsi:type="dcterms:W3CDTF">2007-11-13T03:35:00Z</dcterms:created>
  <dcterms:modified xsi:type="dcterms:W3CDTF">2020-02-17T00:21:37Z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