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0" r:id="rId2"/>
    <p:sldId id="349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40" r:id="rId12"/>
    <p:sldId id="339" r:id="rId13"/>
    <p:sldId id="341" r:id="rId14"/>
    <p:sldId id="342" r:id="rId15"/>
    <p:sldId id="343" r:id="rId16"/>
    <p:sldId id="346" r:id="rId17"/>
    <p:sldId id="347" r:id="rId18"/>
    <p:sldId id="446" r:id="rId19"/>
    <p:sldId id="348" r:id="rId20"/>
    <p:sldId id="344" r:id="rId21"/>
    <p:sldId id="350" r:id="rId22"/>
    <p:sldId id="351" r:id="rId23"/>
    <p:sldId id="352" r:id="rId24"/>
    <p:sldId id="353" r:id="rId25"/>
    <p:sldId id="651" r:id="rId26"/>
    <p:sldId id="354" r:id="rId27"/>
    <p:sldId id="582" r:id="rId28"/>
    <p:sldId id="355" r:id="rId29"/>
    <p:sldId id="356" r:id="rId30"/>
    <p:sldId id="357" r:id="rId31"/>
    <p:sldId id="358" r:id="rId32"/>
    <p:sldId id="359" r:id="rId33"/>
    <p:sldId id="361" r:id="rId34"/>
    <p:sldId id="360" r:id="rId35"/>
    <p:sldId id="521" r:id="rId36"/>
    <p:sldId id="362" r:id="rId37"/>
    <p:sldId id="380" r:id="rId38"/>
    <p:sldId id="381" r:id="rId39"/>
    <p:sldId id="382" r:id="rId40"/>
    <p:sldId id="383" r:id="rId41"/>
    <p:sldId id="384" r:id="rId42"/>
    <p:sldId id="385" r:id="rId43"/>
    <p:sldId id="386" r:id="rId44"/>
    <p:sldId id="387" r:id="rId45"/>
    <p:sldId id="388" r:id="rId46"/>
    <p:sldId id="389" r:id="rId47"/>
    <p:sldId id="390" r:id="rId48"/>
    <p:sldId id="391" r:id="rId49"/>
    <p:sldId id="392" r:id="rId50"/>
    <p:sldId id="393" r:id="rId51"/>
    <p:sldId id="398" r:id="rId52"/>
    <p:sldId id="395" r:id="rId53"/>
    <p:sldId id="396" r:id="rId54"/>
    <p:sldId id="397" r:id="rId55"/>
    <p:sldId id="399" r:id="rId56"/>
    <p:sldId id="400" r:id="rId57"/>
    <p:sldId id="401" r:id="rId58"/>
    <p:sldId id="402" r:id="rId59"/>
    <p:sldId id="403" r:id="rId60"/>
    <p:sldId id="404" r:id="rId61"/>
    <p:sldId id="408" r:id="rId62"/>
    <p:sldId id="409" r:id="rId63"/>
    <p:sldId id="410" r:id="rId64"/>
    <p:sldId id="411" r:id="rId65"/>
    <p:sldId id="412" r:id="rId66"/>
    <p:sldId id="413" r:id="rId67"/>
    <p:sldId id="414" r:id="rId68"/>
    <p:sldId id="415" r:id="rId69"/>
    <p:sldId id="416" r:id="rId70"/>
    <p:sldId id="417" r:id="rId71"/>
    <p:sldId id="418" r:id="rId72"/>
    <p:sldId id="419" r:id="rId73"/>
    <p:sldId id="420" r:id="rId74"/>
    <p:sldId id="421" r:id="rId75"/>
    <p:sldId id="722" r:id="rId76"/>
    <p:sldId id="422" r:id="rId77"/>
    <p:sldId id="423" r:id="rId78"/>
    <p:sldId id="424" r:id="rId79"/>
    <p:sldId id="425" r:id="rId80"/>
    <p:sldId id="723" r:id="rId81"/>
    <p:sldId id="428" r:id="rId82"/>
    <p:sldId id="426" r:id="rId83"/>
    <p:sldId id="427" r:id="rId84"/>
    <p:sldId id="429" r:id="rId85"/>
    <p:sldId id="430" r:id="rId86"/>
    <p:sldId id="431" r:id="rId87"/>
    <p:sldId id="432" r:id="rId88"/>
    <p:sldId id="433" r:id="rId89"/>
    <p:sldId id="436" r:id="rId90"/>
    <p:sldId id="437" r:id="rId91"/>
    <p:sldId id="438" r:id="rId92"/>
    <p:sldId id="439" r:id="rId93"/>
    <p:sldId id="440" r:id="rId94"/>
    <p:sldId id="442" r:id="rId95"/>
    <p:sldId id="443" r:id="rId96"/>
    <p:sldId id="745" r:id="rId97"/>
    <p:sldId id="445" r:id="rId98"/>
    <p:sldId id="746" r:id="rId99"/>
  </p:sldIdLst>
  <p:sldSz cx="12192000" cy="6858000"/>
  <p:notesSz cx="6858000" cy="9144000"/>
  <p:custDataLst>
    <p:tags r:id="rId10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38A0D"/>
    <a:srgbClr val="FF0000"/>
    <a:srgbClr val="99CCFF"/>
    <a:srgbClr val="3366FF"/>
    <a:srgbClr val="33CCCC"/>
    <a:srgbClr val="FFFF00"/>
    <a:srgbClr val="FFCC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678" y="102"/>
      </p:cViewPr>
      <p:guideLst>
        <p:guide orient="horz" pos="2159"/>
        <p:guide pos="3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42.wmf"/><Relationship Id="rId6" Type="http://schemas.openxmlformats.org/officeDocument/2006/relationships/image" Target="../media/image48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42.wmf"/><Relationship Id="rId6" Type="http://schemas.openxmlformats.org/officeDocument/2006/relationships/image" Target="../media/image48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3.wmf"/><Relationship Id="rId1" Type="http://schemas.openxmlformats.org/officeDocument/2006/relationships/image" Target="../media/image80.wmf"/><Relationship Id="rId6" Type="http://schemas.openxmlformats.org/officeDocument/2006/relationships/image" Target="../media/image82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90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89.wmf"/><Relationship Id="rId7" Type="http://schemas.openxmlformats.org/officeDocument/2006/relationships/image" Target="../media/image94.wmf"/><Relationship Id="rId12" Type="http://schemas.openxmlformats.org/officeDocument/2006/relationships/image" Target="../media/image99.wmf"/><Relationship Id="rId2" Type="http://schemas.openxmlformats.org/officeDocument/2006/relationships/image" Target="../media/image83.wmf"/><Relationship Id="rId1" Type="http://schemas.openxmlformats.org/officeDocument/2006/relationships/image" Target="../media/image80.wmf"/><Relationship Id="rId6" Type="http://schemas.openxmlformats.org/officeDocument/2006/relationships/image" Target="../media/image93.wmf"/><Relationship Id="rId11" Type="http://schemas.openxmlformats.org/officeDocument/2006/relationships/image" Target="../media/image98.wmf"/><Relationship Id="rId5" Type="http://schemas.openxmlformats.org/officeDocument/2006/relationships/image" Target="../media/image92.wmf"/><Relationship Id="rId10" Type="http://schemas.openxmlformats.org/officeDocument/2006/relationships/image" Target="../media/image97.wmf"/><Relationship Id="rId4" Type="http://schemas.openxmlformats.org/officeDocument/2006/relationships/image" Target="../media/image91.wmf"/><Relationship Id="rId9" Type="http://schemas.openxmlformats.org/officeDocument/2006/relationships/image" Target="../media/image9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82.wmf"/><Relationship Id="rId7" Type="http://schemas.openxmlformats.org/officeDocument/2006/relationships/image" Target="../media/image115.wmf"/><Relationship Id="rId2" Type="http://schemas.openxmlformats.org/officeDocument/2006/relationships/image" Target="../media/image89.wmf"/><Relationship Id="rId1" Type="http://schemas.openxmlformats.org/officeDocument/2006/relationships/image" Target="../media/image80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10" Type="http://schemas.openxmlformats.org/officeDocument/2006/relationships/image" Target="../media/image118.wmf"/><Relationship Id="rId4" Type="http://schemas.openxmlformats.org/officeDocument/2006/relationships/image" Target="../media/image45.wmf"/><Relationship Id="rId9" Type="http://schemas.openxmlformats.org/officeDocument/2006/relationships/image" Target="../media/image117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20.wmf"/><Relationship Id="rId7" Type="http://schemas.openxmlformats.org/officeDocument/2006/relationships/image" Target="../media/image121.wmf"/><Relationship Id="rId2" Type="http://schemas.openxmlformats.org/officeDocument/2006/relationships/image" Target="../media/image83.wmf"/><Relationship Id="rId1" Type="http://schemas.openxmlformats.org/officeDocument/2006/relationships/image" Target="../media/image119.wmf"/><Relationship Id="rId6" Type="http://schemas.openxmlformats.org/officeDocument/2006/relationships/image" Target="../media/image89.wmf"/><Relationship Id="rId5" Type="http://schemas.openxmlformats.org/officeDocument/2006/relationships/image" Target="../media/image80.wmf"/><Relationship Id="rId10" Type="http://schemas.openxmlformats.org/officeDocument/2006/relationships/image" Target="../media/image124.wmf"/><Relationship Id="rId4" Type="http://schemas.openxmlformats.org/officeDocument/2006/relationships/image" Target="../media/image81.wmf"/><Relationship Id="rId9" Type="http://schemas.openxmlformats.org/officeDocument/2006/relationships/image" Target="../media/image123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9" Type="http://schemas.openxmlformats.org/officeDocument/2006/relationships/image" Target="../media/image13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82.wmf"/><Relationship Id="rId7" Type="http://schemas.openxmlformats.org/officeDocument/2006/relationships/image" Target="../media/image135.wmf"/><Relationship Id="rId2" Type="http://schemas.openxmlformats.org/officeDocument/2006/relationships/image" Target="../media/image89.wmf"/><Relationship Id="rId1" Type="http://schemas.openxmlformats.org/officeDocument/2006/relationships/image" Target="../media/image80.wmf"/><Relationship Id="rId6" Type="http://schemas.openxmlformats.org/officeDocument/2006/relationships/image" Target="../media/image134.wmf"/><Relationship Id="rId5" Type="http://schemas.openxmlformats.org/officeDocument/2006/relationships/image" Target="../media/image45.wmf"/><Relationship Id="rId10" Type="http://schemas.openxmlformats.org/officeDocument/2006/relationships/image" Target="../media/image138.wmf"/><Relationship Id="rId4" Type="http://schemas.openxmlformats.org/officeDocument/2006/relationships/image" Target="../media/image83.wmf"/><Relationship Id="rId9" Type="http://schemas.openxmlformats.org/officeDocument/2006/relationships/image" Target="../media/image137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41.wmf"/><Relationship Id="rId7" Type="http://schemas.openxmlformats.org/officeDocument/2006/relationships/image" Target="../media/image144.wmf"/><Relationship Id="rId2" Type="http://schemas.openxmlformats.org/officeDocument/2006/relationships/image" Target="../media/image134.wmf"/><Relationship Id="rId1" Type="http://schemas.openxmlformats.org/officeDocument/2006/relationships/image" Target="../media/image140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10" Type="http://schemas.openxmlformats.org/officeDocument/2006/relationships/image" Target="../media/image147.wmf"/><Relationship Id="rId4" Type="http://schemas.openxmlformats.org/officeDocument/2006/relationships/image" Target="../media/image45.wmf"/><Relationship Id="rId9" Type="http://schemas.openxmlformats.org/officeDocument/2006/relationships/image" Target="../media/image146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image" Target="../media/image82.wmf"/><Relationship Id="rId7" Type="http://schemas.openxmlformats.org/officeDocument/2006/relationships/image" Target="../media/image120.wmf"/><Relationship Id="rId2" Type="http://schemas.openxmlformats.org/officeDocument/2006/relationships/image" Target="../media/image89.wmf"/><Relationship Id="rId1" Type="http://schemas.openxmlformats.org/officeDocument/2006/relationships/image" Target="../media/image80.wmf"/><Relationship Id="rId6" Type="http://schemas.openxmlformats.org/officeDocument/2006/relationships/image" Target="../media/image149.wmf"/><Relationship Id="rId5" Type="http://schemas.openxmlformats.org/officeDocument/2006/relationships/image" Target="../media/image45.wmf"/><Relationship Id="rId4" Type="http://schemas.openxmlformats.org/officeDocument/2006/relationships/image" Target="../media/image14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0.wmf"/><Relationship Id="rId1" Type="http://schemas.openxmlformats.org/officeDocument/2006/relationships/image" Target="../media/image152.emf"/><Relationship Id="rId4" Type="http://schemas.openxmlformats.org/officeDocument/2006/relationships/image" Target="../media/image15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7" Type="http://schemas.openxmlformats.org/officeDocument/2006/relationships/image" Target="../media/image161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2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3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3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13" Type="http://schemas.openxmlformats.org/officeDocument/2006/relationships/image" Target="../media/image204.wmf"/><Relationship Id="rId3" Type="http://schemas.openxmlformats.org/officeDocument/2006/relationships/image" Target="../media/image45.wmf"/><Relationship Id="rId7" Type="http://schemas.openxmlformats.org/officeDocument/2006/relationships/image" Target="../media/image198.wmf"/><Relationship Id="rId12" Type="http://schemas.openxmlformats.org/officeDocument/2006/relationships/image" Target="../media/image203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6" Type="http://schemas.openxmlformats.org/officeDocument/2006/relationships/image" Target="../media/image197.wmf"/><Relationship Id="rId11" Type="http://schemas.openxmlformats.org/officeDocument/2006/relationships/image" Target="../media/image202.wmf"/><Relationship Id="rId5" Type="http://schemas.openxmlformats.org/officeDocument/2006/relationships/image" Target="../media/image48.wmf"/><Relationship Id="rId10" Type="http://schemas.openxmlformats.org/officeDocument/2006/relationships/image" Target="../media/image201.wmf"/><Relationship Id="rId4" Type="http://schemas.openxmlformats.org/officeDocument/2006/relationships/image" Target="../media/image196.wmf"/><Relationship Id="rId9" Type="http://schemas.openxmlformats.org/officeDocument/2006/relationships/image" Target="../media/image200.wmf"/><Relationship Id="rId14" Type="http://schemas.openxmlformats.org/officeDocument/2006/relationships/image" Target="../media/image205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wmf"/><Relationship Id="rId1" Type="http://schemas.openxmlformats.org/officeDocument/2006/relationships/image" Target="../media/image208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wmf"/><Relationship Id="rId1" Type="http://schemas.openxmlformats.org/officeDocument/2006/relationships/image" Target="../media/image208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10.wmf"/><Relationship Id="rId1" Type="http://schemas.openxmlformats.org/officeDocument/2006/relationships/image" Target="../media/image209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3" Type="http://schemas.openxmlformats.org/officeDocument/2006/relationships/image" Target="../media/image217.wmf"/><Relationship Id="rId7" Type="http://schemas.openxmlformats.org/officeDocument/2006/relationships/image" Target="../media/image221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5" Type="http://schemas.openxmlformats.org/officeDocument/2006/relationships/image" Target="../media/image219.wmf"/><Relationship Id="rId4" Type="http://schemas.openxmlformats.org/officeDocument/2006/relationships/image" Target="../media/image218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3" Type="http://schemas.openxmlformats.org/officeDocument/2006/relationships/image" Target="../media/image223.wmf"/><Relationship Id="rId7" Type="http://schemas.openxmlformats.org/officeDocument/2006/relationships/image" Target="../media/image227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6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Relationship Id="rId9" Type="http://schemas.openxmlformats.org/officeDocument/2006/relationships/image" Target="../media/image2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3" Type="http://schemas.openxmlformats.org/officeDocument/2006/relationships/image" Target="../media/image229.wmf"/><Relationship Id="rId7" Type="http://schemas.openxmlformats.org/officeDocument/2006/relationships/image" Target="../media/image221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5" Type="http://schemas.openxmlformats.org/officeDocument/2006/relationships/image" Target="../media/image219.wmf"/><Relationship Id="rId4" Type="http://schemas.openxmlformats.org/officeDocument/2006/relationships/image" Target="../media/image218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3" Type="http://schemas.openxmlformats.org/officeDocument/2006/relationships/image" Target="../media/image230.wmf"/><Relationship Id="rId7" Type="http://schemas.openxmlformats.org/officeDocument/2006/relationships/image" Target="../media/image227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6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Relationship Id="rId9" Type="http://schemas.openxmlformats.org/officeDocument/2006/relationships/image" Target="../media/image228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Relationship Id="rId6" Type="http://schemas.openxmlformats.org/officeDocument/2006/relationships/image" Target="../media/image236.wmf"/><Relationship Id="rId5" Type="http://schemas.openxmlformats.org/officeDocument/2006/relationships/image" Target="../media/image235.wmf"/><Relationship Id="rId4" Type="http://schemas.openxmlformats.org/officeDocument/2006/relationships/image" Target="../media/image234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9267" y="260350"/>
            <a:ext cx="2743200" cy="556101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667" y="260350"/>
            <a:ext cx="8070573" cy="55610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19667" y="260350"/>
            <a:ext cx="10972800" cy="556101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667" y="1628775"/>
            <a:ext cx="5376672" cy="4192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15795" y="1628775"/>
            <a:ext cx="5376672" cy="4192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25" descr="图片1"/>
          <p:cNvPicPr>
            <a:picLocks noChangeAspect="1"/>
          </p:cNvPicPr>
          <p:nvPr userDrawn="1"/>
        </p:nvPicPr>
        <p:blipFill>
          <a:blip r:embed="rId14">
            <a:lum bright="12000"/>
          </a:blip>
          <a:srcRect t="22249" b="6903"/>
          <a:stretch>
            <a:fillRect/>
          </a:stretch>
        </p:blipFill>
        <p:spPr>
          <a:xfrm>
            <a:off x="0" y="476250"/>
            <a:ext cx="12192000" cy="5976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图片 1026"/>
          <p:cNvPicPr>
            <a:picLocks noChangeAspect="1"/>
          </p:cNvPicPr>
          <p:nvPr userDrawn="1"/>
        </p:nvPicPr>
        <p:blipFill>
          <a:blip r:embed="rId15"/>
          <a:srcRect l="19189" t="96094" r="14372"/>
          <a:stretch>
            <a:fillRect/>
          </a:stretch>
        </p:blipFill>
        <p:spPr>
          <a:xfrm>
            <a:off x="0" y="6453188"/>
            <a:ext cx="12192000" cy="4048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文本框 1027"/>
          <p:cNvSpPr txBox="1">
            <a:spLocks noChangeArrowheads="1"/>
          </p:cNvSpPr>
          <p:nvPr/>
        </p:nvSpPr>
        <p:spPr bwMode="auto">
          <a:xfrm>
            <a:off x="0" y="0"/>
            <a:ext cx="12192000" cy="706755"/>
          </a:xfrm>
          <a:prstGeom prst="rect">
            <a:avLst/>
          </a:prstGeom>
          <a:gradFill rotWithShape="1">
            <a:gsLst>
              <a:gs pos="0">
                <a:srgbClr val="030EE9"/>
              </a:gs>
              <a:gs pos="50000">
                <a:srgbClr val="3399FF">
                  <a:alpha val="95999"/>
                </a:srgbClr>
              </a:gs>
              <a:gs pos="100000">
                <a:srgbClr val="030EE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029" name="文本占位符 1028"/>
          <p:cNvSpPr>
            <a:spLocks noGrp="1"/>
          </p:cNvSpPr>
          <p:nvPr>
            <p:ph type="body"/>
          </p:nvPr>
        </p:nvSpPr>
        <p:spPr>
          <a:xfrm>
            <a:off x="719667" y="1628775"/>
            <a:ext cx="10972800" cy="41925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30" name="日期占位符 1029"/>
          <p:cNvSpPr>
            <a:spLocks noGrp="1"/>
          </p:cNvSpPr>
          <p:nvPr>
            <p:ph type="dt" sz="half" idx="2"/>
          </p:nvPr>
        </p:nvSpPr>
        <p:spPr>
          <a:xfrm>
            <a:off x="0" y="6381750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b="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9347200" y="6381750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lvl="0" eaLnBrk="1" fontAlgn="base" hangingPunct="1">
              <a:buChar char="•"/>
            </a:pPr>
            <a:fld id="{9A0DB2DC-4C9A-4742-B13C-FB6460FD3503}" type="slidenum">
              <a:rPr lang="en-US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2" name="直接连接符 1031"/>
          <p:cNvSpPr/>
          <p:nvPr userDrawn="1"/>
        </p:nvSpPr>
        <p:spPr>
          <a:xfrm>
            <a:off x="0" y="6858000"/>
            <a:ext cx="12192000" cy="0"/>
          </a:xfrm>
          <a:prstGeom prst="line">
            <a:avLst/>
          </a:prstGeom>
          <a:ln w="31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3" name="直接连接符 1032"/>
          <p:cNvSpPr/>
          <p:nvPr userDrawn="1"/>
        </p:nvSpPr>
        <p:spPr>
          <a:xfrm>
            <a:off x="0" y="0"/>
            <a:ext cx="12192000" cy="0"/>
          </a:xfrm>
          <a:prstGeom prst="line">
            <a:avLst/>
          </a:prstGeom>
          <a:ln w="57150" cap="flat" cmpd="thinThick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4" name="直接连接符 1033"/>
          <p:cNvSpPr/>
          <p:nvPr userDrawn="1"/>
        </p:nvSpPr>
        <p:spPr>
          <a:xfrm>
            <a:off x="0" y="6851650"/>
            <a:ext cx="12192000" cy="6350"/>
          </a:xfrm>
          <a:prstGeom prst="line">
            <a:avLst/>
          </a:prstGeom>
          <a:ln w="57150" cap="flat" cmpd="thinThick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5" name="直接连接符 1034"/>
          <p:cNvSpPr/>
          <p:nvPr userDrawn="1"/>
        </p:nvSpPr>
        <p:spPr>
          <a:xfrm>
            <a:off x="-42333" y="765175"/>
            <a:ext cx="12234333" cy="0"/>
          </a:xfrm>
          <a:prstGeom prst="line">
            <a:avLst/>
          </a:prstGeom>
          <a:ln w="101600" cap="flat" cmpd="sng">
            <a:solidFill>
              <a:srgbClr val="FFCC00">
                <a:alpha val="65097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6" name="直接连接符 1035"/>
          <p:cNvSpPr/>
          <p:nvPr userDrawn="1"/>
        </p:nvSpPr>
        <p:spPr>
          <a:xfrm flipV="1">
            <a:off x="-42333" y="692150"/>
            <a:ext cx="12234333" cy="1588"/>
          </a:xfrm>
          <a:prstGeom prst="line">
            <a:avLst/>
          </a:prstGeom>
          <a:ln w="57150" cap="flat" cmpd="thinThick">
            <a:solidFill>
              <a:srgbClr val="3399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7" name="标题 1036"/>
          <p:cNvSpPr>
            <a:spLocks noGrp="1"/>
          </p:cNvSpPr>
          <p:nvPr>
            <p:ph type="title"/>
          </p:nvPr>
        </p:nvSpPr>
        <p:spPr>
          <a:xfrm>
            <a:off x="1678517" y="260350"/>
            <a:ext cx="8257116" cy="3587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00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1038" name="组合 1037"/>
          <p:cNvGrpSpPr/>
          <p:nvPr userDrawn="1"/>
        </p:nvGrpSpPr>
        <p:grpSpPr>
          <a:xfrm>
            <a:off x="-88900" y="1196975"/>
            <a:ext cx="12280900" cy="647700"/>
            <a:chOff x="0" y="0"/>
            <a:chExt cx="5805" cy="408"/>
          </a:xfrm>
        </p:grpSpPr>
        <p:sp>
          <p:nvSpPr>
            <p:cNvPr id="1039" name="直接连接符 1038"/>
            <p:cNvSpPr/>
            <p:nvPr userDrawn="1"/>
          </p:nvSpPr>
          <p:spPr>
            <a:xfrm>
              <a:off x="23" y="0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0" name="直接连接符 1039"/>
            <p:cNvSpPr/>
            <p:nvPr userDrawn="1"/>
          </p:nvSpPr>
          <p:spPr>
            <a:xfrm>
              <a:off x="45" y="136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1" name="直接连接符 1040"/>
            <p:cNvSpPr/>
            <p:nvPr userDrawn="1"/>
          </p:nvSpPr>
          <p:spPr>
            <a:xfrm>
              <a:off x="0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2" name="直接连接符 1041"/>
            <p:cNvSpPr/>
            <p:nvPr userDrawn="1"/>
          </p:nvSpPr>
          <p:spPr>
            <a:xfrm>
              <a:off x="45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3" name="直接连接符 1042"/>
            <p:cNvSpPr/>
            <p:nvPr userDrawn="1"/>
          </p:nvSpPr>
          <p:spPr>
            <a:xfrm>
              <a:off x="45" y="408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sp>
        <p:nvSpPr>
          <p:cNvPr id="1044" name="直接连接符 1043"/>
          <p:cNvSpPr/>
          <p:nvPr userDrawn="1"/>
        </p:nvSpPr>
        <p:spPr>
          <a:xfrm>
            <a:off x="46567" y="2205038"/>
            <a:ext cx="12192000" cy="0"/>
          </a:xfrm>
          <a:prstGeom prst="line">
            <a:avLst/>
          </a:prstGeom>
          <a:ln w="3175" cap="rnd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045" name="直接连接符 1044"/>
          <p:cNvSpPr/>
          <p:nvPr userDrawn="1"/>
        </p:nvSpPr>
        <p:spPr>
          <a:xfrm>
            <a:off x="-42333" y="2708275"/>
            <a:ext cx="12185651" cy="0"/>
          </a:xfrm>
          <a:prstGeom prst="line">
            <a:avLst/>
          </a:prstGeom>
          <a:ln w="3175" cap="rnd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</p:sp>
      <p:grpSp>
        <p:nvGrpSpPr>
          <p:cNvPr id="1046" name="组合 1045"/>
          <p:cNvGrpSpPr/>
          <p:nvPr userDrawn="1"/>
        </p:nvGrpSpPr>
        <p:grpSpPr>
          <a:xfrm>
            <a:off x="-42333" y="2925763"/>
            <a:ext cx="12280900" cy="647700"/>
            <a:chOff x="0" y="0"/>
            <a:chExt cx="5805" cy="408"/>
          </a:xfrm>
        </p:grpSpPr>
        <p:sp>
          <p:nvSpPr>
            <p:cNvPr id="1047" name="直接连接符 1046"/>
            <p:cNvSpPr/>
            <p:nvPr userDrawn="1"/>
          </p:nvSpPr>
          <p:spPr>
            <a:xfrm>
              <a:off x="23" y="0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8" name="直接连接符 1047"/>
            <p:cNvSpPr/>
            <p:nvPr userDrawn="1"/>
          </p:nvSpPr>
          <p:spPr>
            <a:xfrm>
              <a:off x="45" y="136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9" name="直接连接符 1048"/>
            <p:cNvSpPr/>
            <p:nvPr userDrawn="1"/>
          </p:nvSpPr>
          <p:spPr>
            <a:xfrm>
              <a:off x="0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50" name="直接连接符 1049"/>
            <p:cNvSpPr/>
            <p:nvPr userDrawn="1"/>
          </p:nvSpPr>
          <p:spPr>
            <a:xfrm>
              <a:off x="45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51" name="直接连接符 1050"/>
            <p:cNvSpPr/>
            <p:nvPr userDrawn="1"/>
          </p:nvSpPr>
          <p:spPr>
            <a:xfrm>
              <a:off x="45" y="408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052" name="组合 1051"/>
          <p:cNvGrpSpPr/>
          <p:nvPr userDrawn="1"/>
        </p:nvGrpSpPr>
        <p:grpSpPr>
          <a:xfrm>
            <a:off x="-40216" y="3789363"/>
            <a:ext cx="12280900" cy="647700"/>
            <a:chOff x="0" y="0"/>
            <a:chExt cx="5805" cy="408"/>
          </a:xfrm>
        </p:grpSpPr>
        <p:sp>
          <p:nvSpPr>
            <p:cNvPr id="1053" name="直接连接符 1052"/>
            <p:cNvSpPr/>
            <p:nvPr userDrawn="1"/>
          </p:nvSpPr>
          <p:spPr>
            <a:xfrm>
              <a:off x="23" y="0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54" name="直接连接符 1053"/>
            <p:cNvSpPr/>
            <p:nvPr userDrawn="1"/>
          </p:nvSpPr>
          <p:spPr>
            <a:xfrm>
              <a:off x="45" y="136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55" name="直接连接符 1054"/>
            <p:cNvSpPr/>
            <p:nvPr userDrawn="1"/>
          </p:nvSpPr>
          <p:spPr>
            <a:xfrm>
              <a:off x="0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56" name="直接连接符 1055"/>
            <p:cNvSpPr/>
            <p:nvPr userDrawn="1"/>
          </p:nvSpPr>
          <p:spPr>
            <a:xfrm>
              <a:off x="45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57" name="直接连接符 1056"/>
            <p:cNvSpPr/>
            <p:nvPr userDrawn="1"/>
          </p:nvSpPr>
          <p:spPr>
            <a:xfrm>
              <a:off x="45" y="408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058" name="组合 1057"/>
          <p:cNvGrpSpPr/>
          <p:nvPr userDrawn="1"/>
        </p:nvGrpSpPr>
        <p:grpSpPr>
          <a:xfrm>
            <a:off x="-40216" y="5013325"/>
            <a:ext cx="12280900" cy="647700"/>
            <a:chOff x="0" y="0"/>
            <a:chExt cx="5805" cy="408"/>
          </a:xfrm>
        </p:grpSpPr>
        <p:sp>
          <p:nvSpPr>
            <p:cNvPr id="1059" name="直接连接符 1058"/>
            <p:cNvSpPr/>
            <p:nvPr userDrawn="1"/>
          </p:nvSpPr>
          <p:spPr>
            <a:xfrm>
              <a:off x="23" y="0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0" name="直接连接符 1059"/>
            <p:cNvSpPr/>
            <p:nvPr userDrawn="1"/>
          </p:nvSpPr>
          <p:spPr>
            <a:xfrm>
              <a:off x="45" y="136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1" name="直接连接符 1060"/>
            <p:cNvSpPr/>
            <p:nvPr userDrawn="1"/>
          </p:nvSpPr>
          <p:spPr>
            <a:xfrm>
              <a:off x="0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2" name="直接连接符 1061"/>
            <p:cNvSpPr/>
            <p:nvPr userDrawn="1"/>
          </p:nvSpPr>
          <p:spPr>
            <a:xfrm>
              <a:off x="45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3" name="直接连接符 1062"/>
            <p:cNvSpPr/>
            <p:nvPr userDrawn="1"/>
          </p:nvSpPr>
          <p:spPr>
            <a:xfrm>
              <a:off x="45" y="408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064" name="组合 1063"/>
          <p:cNvGrpSpPr/>
          <p:nvPr userDrawn="1"/>
        </p:nvGrpSpPr>
        <p:grpSpPr>
          <a:xfrm>
            <a:off x="-88900" y="5661025"/>
            <a:ext cx="12280900" cy="647700"/>
            <a:chOff x="0" y="0"/>
            <a:chExt cx="5805" cy="408"/>
          </a:xfrm>
        </p:grpSpPr>
        <p:sp>
          <p:nvSpPr>
            <p:cNvPr id="1065" name="直接连接符 1064"/>
            <p:cNvSpPr/>
            <p:nvPr userDrawn="1"/>
          </p:nvSpPr>
          <p:spPr>
            <a:xfrm>
              <a:off x="23" y="0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6" name="直接连接符 1065"/>
            <p:cNvSpPr/>
            <p:nvPr userDrawn="1"/>
          </p:nvSpPr>
          <p:spPr>
            <a:xfrm>
              <a:off x="45" y="136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7" name="直接连接符 1066"/>
            <p:cNvSpPr/>
            <p:nvPr userDrawn="1"/>
          </p:nvSpPr>
          <p:spPr>
            <a:xfrm>
              <a:off x="0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8" name="直接连接符 1067"/>
            <p:cNvSpPr/>
            <p:nvPr userDrawn="1"/>
          </p:nvSpPr>
          <p:spPr>
            <a:xfrm>
              <a:off x="45" y="272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69" name="直接连接符 1068"/>
            <p:cNvSpPr/>
            <p:nvPr userDrawn="1"/>
          </p:nvSpPr>
          <p:spPr>
            <a:xfrm>
              <a:off x="45" y="408"/>
              <a:ext cx="5760" cy="0"/>
            </a:xfrm>
            <a:prstGeom prst="line">
              <a:avLst/>
            </a:prstGeom>
            <a:ln w="3175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sp>
        <p:nvSpPr>
          <p:cNvPr id="1070" name="直接连接符 1069"/>
          <p:cNvSpPr/>
          <p:nvPr userDrawn="1"/>
        </p:nvSpPr>
        <p:spPr>
          <a:xfrm>
            <a:off x="0" y="6453188"/>
            <a:ext cx="12192000" cy="0"/>
          </a:xfrm>
          <a:prstGeom prst="line">
            <a:avLst/>
          </a:prstGeom>
          <a:ln w="101600" cap="flat" cmpd="sng">
            <a:solidFill>
              <a:srgbClr val="FFCC00">
                <a:alpha val="65097"/>
              </a:srgbClr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71" name="图片 1070" descr="banner01"/>
          <p:cNvPicPr>
            <a:picLocks noChangeAspect="1"/>
          </p:cNvPicPr>
          <p:nvPr userDrawn="1"/>
        </p:nvPicPr>
        <p:blipFill>
          <a:blip r:embed="rId16">
            <a:lum bright="92001" contrast="41999"/>
          </a:blip>
          <a:srcRect l="2313" t="-11906" r="80125"/>
          <a:stretch>
            <a:fillRect/>
          </a:stretch>
        </p:blipFill>
        <p:spPr>
          <a:xfrm>
            <a:off x="0" y="5178425"/>
            <a:ext cx="2063751" cy="11858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>
    <p:wedg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5.png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39.wmf"/><Relationship Id="rId3" Type="http://schemas.openxmlformats.org/officeDocument/2006/relationships/image" Target="../media/image40.png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5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2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32.bin"/><Relationship Id="rId3" Type="http://schemas.openxmlformats.org/officeDocument/2006/relationships/tags" Target="../tags/tag15.xml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47.wmf"/><Relationship Id="rId2" Type="http://schemas.openxmlformats.org/officeDocument/2006/relationships/tags" Target="../tags/tag14.xml"/><Relationship Id="rId16" Type="http://schemas.openxmlformats.org/officeDocument/2006/relationships/image" Target="../media/image4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46.wmf"/><Relationship Id="rId4" Type="http://schemas.openxmlformats.org/officeDocument/2006/relationships/slideLayout" Target="../slideLayouts/slideLayout7.xml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4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4.bin"/><Relationship Id="rId4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54.w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39.bin"/><Relationship Id="rId2" Type="http://schemas.openxmlformats.org/officeDocument/2006/relationships/tags" Target="../tags/tag18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53.wmf"/><Relationship Id="rId5" Type="http://schemas.openxmlformats.org/officeDocument/2006/relationships/image" Target="../media/image42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4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54.w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45.bin"/><Relationship Id="rId2" Type="http://schemas.openxmlformats.org/officeDocument/2006/relationships/tags" Target="../tags/tag19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53.wmf"/><Relationship Id="rId5" Type="http://schemas.openxmlformats.org/officeDocument/2006/relationships/image" Target="../media/image42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4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54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63.wmf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61.wmf"/><Relationship Id="rId2" Type="http://schemas.openxmlformats.org/officeDocument/2006/relationships/tags" Target="../tags/tag20.xml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55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5" Type="http://schemas.openxmlformats.org/officeDocument/2006/relationships/image" Target="../media/image60.wmf"/><Relationship Id="rId23" Type="http://schemas.openxmlformats.org/officeDocument/2006/relationships/image" Target="../media/image64.wmf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62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52.bin"/><Relationship Id="rId22" Type="http://schemas.openxmlformats.org/officeDocument/2006/relationships/oleObject" Target="../embeddings/oleObject5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6.wmf"/><Relationship Id="rId2" Type="http://schemas.openxmlformats.org/officeDocument/2006/relationships/tags" Target="../tags/tag2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57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64.bin"/><Relationship Id="rId18" Type="http://schemas.openxmlformats.org/officeDocument/2006/relationships/oleObject" Target="../embeddings/oleObject68.bin"/><Relationship Id="rId3" Type="http://schemas.openxmlformats.org/officeDocument/2006/relationships/oleObject" Target="../embeddings/oleObject59.bin"/><Relationship Id="rId21" Type="http://schemas.openxmlformats.org/officeDocument/2006/relationships/image" Target="../media/image73.wmf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71.wmf"/><Relationship Id="rId17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7.bin"/><Relationship Id="rId20" Type="http://schemas.openxmlformats.org/officeDocument/2006/relationships/oleObject" Target="../embeddings/oleObject70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2.bin"/><Relationship Id="rId14" Type="http://schemas.openxmlformats.org/officeDocument/2006/relationships/oleObject" Target="../embeddings/oleObject6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75.png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4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oleObject" Target="../embeddings/oleObject87.bin"/><Relationship Id="rId18" Type="http://schemas.openxmlformats.org/officeDocument/2006/relationships/oleObject" Target="../embeddings/oleObject90.bin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8.wmf"/><Relationship Id="rId17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9.bin"/><Relationship Id="rId20" Type="http://schemas.openxmlformats.org/officeDocument/2006/relationships/oleObject" Target="../embeddings/oleObject92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2.bin"/><Relationship Id="rId15" Type="http://schemas.openxmlformats.org/officeDocument/2006/relationships/image" Target="../media/image89.wmf"/><Relationship Id="rId10" Type="http://schemas.openxmlformats.org/officeDocument/2006/relationships/image" Target="../media/image87.wmf"/><Relationship Id="rId19" Type="http://schemas.openxmlformats.org/officeDocument/2006/relationships/oleObject" Target="../embeddings/oleObject91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5.bin"/><Relationship Id="rId14" Type="http://schemas.openxmlformats.org/officeDocument/2006/relationships/oleObject" Target="../embeddings/oleObject88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82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84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image" Target="../media/image91.wmf"/><Relationship Id="rId18" Type="http://schemas.openxmlformats.org/officeDocument/2006/relationships/oleObject" Target="../embeddings/oleObject109.bin"/><Relationship Id="rId26" Type="http://schemas.openxmlformats.org/officeDocument/2006/relationships/oleObject" Target="../embeddings/oleObject113.bin"/><Relationship Id="rId3" Type="http://schemas.openxmlformats.org/officeDocument/2006/relationships/oleObject" Target="../embeddings/oleObject100.bin"/><Relationship Id="rId21" Type="http://schemas.openxmlformats.org/officeDocument/2006/relationships/image" Target="../media/image95.wmf"/><Relationship Id="rId7" Type="http://schemas.openxmlformats.org/officeDocument/2006/relationships/oleObject" Target="../embeddings/oleObject102.bin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93.wmf"/><Relationship Id="rId25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8.bin"/><Relationship Id="rId20" Type="http://schemas.openxmlformats.org/officeDocument/2006/relationships/oleObject" Target="../embeddings/oleObject110.bin"/><Relationship Id="rId29" Type="http://schemas.openxmlformats.org/officeDocument/2006/relationships/image" Target="../media/image99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105.bin"/><Relationship Id="rId24" Type="http://schemas.openxmlformats.org/officeDocument/2006/relationships/oleObject" Target="../embeddings/oleObject112.bin"/><Relationship Id="rId5" Type="http://schemas.openxmlformats.org/officeDocument/2006/relationships/oleObject" Target="../embeddings/oleObject101.bin"/><Relationship Id="rId15" Type="http://schemas.openxmlformats.org/officeDocument/2006/relationships/image" Target="../media/image92.wmf"/><Relationship Id="rId23" Type="http://schemas.openxmlformats.org/officeDocument/2006/relationships/image" Target="../media/image96.wmf"/><Relationship Id="rId28" Type="http://schemas.openxmlformats.org/officeDocument/2006/relationships/oleObject" Target="../embeddings/oleObject114.bin"/><Relationship Id="rId10" Type="http://schemas.openxmlformats.org/officeDocument/2006/relationships/oleObject" Target="../embeddings/oleObject104.bin"/><Relationship Id="rId19" Type="http://schemas.openxmlformats.org/officeDocument/2006/relationships/image" Target="../media/image94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103.bin"/><Relationship Id="rId14" Type="http://schemas.openxmlformats.org/officeDocument/2006/relationships/oleObject" Target="../embeddings/oleObject107.bin"/><Relationship Id="rId22" Type="http://schemas.openxmlformats.org/officeDocument/2006/relationships/oleObject" Target="../embeddings/oleObject111.bin"/><Relationship Id="rId27" Type="http://schemas.openxmlformats.org/officeDocument/2006/relationships/image" Target="../media/image98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00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07.wmf"/><Relationship Id="rId18" Type="http://schemas.openxmlformats.org/officeDocument/2006/relationships/oleObject" Target="../embeddings/oleObject125.bin"/><Relationship Id="rId3" Type="http://schemas.openxmlformats.org/officeDocument/2006/relationships/oleObject" Target="../embeddings/oleObject118.bin"/><Relationship Id="rId21" Type="http://schemas.openxmlformats.org/officeDocument/2006/relationships/image" Target="../media/image111.wmf"/><Relationship Id="rId7" Type="http://schemas.openxmlformats.org/officeDocument/2006/relationships/oleObject" Target="../embeddings/oleObject120.bin"/><Relationship Id="rId12" Type="http://schemas.openxmlformats.org/officeDocument/2006/relationships/oleObject" Target="../embeddings/oleObject122.bin"/><Relationship Id="rId17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4.bin"/><Relationship Id="rId20" Type="http://schemas.openxmlformats.org/officeDocument/2006/relationships/oleObject" Target="../embeddings/oleObject126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4.wmf"/><Relationship Id="rId11" Type="http://schemas.openxmlformats.org/officeDocument/2006/relationships/image" Target="../media/image112.png"/><Relationship Id="rId5" Type="http://schemas.openxmlformats.org/officeDocument/2006/relationships/oleObject" Target="../embeddings/oleObject119.bin"/><Relationship Id="rId15" Type="http://schemas.openxmlformats.org/officeDocument/2006/relationships/image" Target="../media/image108.wmf"/><Relationship Id="rId10" Type="http://schemas.openxmlformats.org/officeDocument/2006/relationships/image" Target="../media/image106.wmf"/><Relationship Id="rId19" Type="http://schemas.openxmlformats.org/officeDocument/2006/relationships/image" Target="../media/image110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21.bin"/><Relationship Id="rId14" Type="http://schemas.openxmlformats.org/officeDocument/2006/relationships/oleObject" Target="../embeddings/oleObject123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image" Target="../media/image113.wmf"/><Relationship Id="rId18" Type="http://schemas.openxmlformats.org/officeDocument/2006/relationships/oleObject" Target="../embeddings/oleObject135.bin"/><Relationship Id="rId3" Type="http://schemas.openxmlformats.org/officeDocument/2006/relationships/oleObject" Target="../embeddings/oleObject127.bin"/><Relationship Id="rId21" Type="http://schemas.openxmlformats.org/officeDocument/2006/relationships/image" Target="../media/image117.wmf"/><Relationship Id="rId7" Type="http://schemas.openxmlformats.org/officeDocument/2006/relationships/oleObject" Target="../embeddings/oleObject129.bin"/><Relationship Id="rId12" Type="http://schemas.openxmlformats.org/officeDocument/2006/relationships/oleObject" Target="../embeddings/oleObject132.bin"/><Relationship Id="rId17" Type="http://schemas.openxmlformats.org/officeDocument/2006/relationships/image" Target="../media/image11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4.bin"/><Relationship Id="rId20" Type="http://schemas.openxmlformats.org/officeDocument/2006/relationships/oleObject" Target="../embeddings/oleObject136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image" Target="../media/image114.wmf"/><Relationship Id="rId23" Type="http://schemas.openxmlformats.org/officeDocument/2006/relationships/image" Target="../media/image118.wmf"/><Relationship Id="rId10" Type="http://schemas.openxmlformats.org/officeDocument/2006/relationships/image" Target="../media/image45.wmf"/><Relationship Id="rId19" Type="http://schemas.openxmlformats.org/officeDocument/2006/relationships/image" Target="../media/image116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130.bin"/><Relationship Id="rId14" Type="http://schemas.openxmlformats.org/officeDocument/2006/relationships/oleObject" Target="../embeddings/oleObject133.bin"/><Relationship Id="rId22" Type="http://schemas.openxmlformats.org/officeDocument/2006/relationships/oleObject" Target="../embeddings/oleObject137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43.bin"/><Relationship Id="rId18" Type="http://schemas.openxmlformats.org/officeDocument/2006/relationships/oleObject" Target="../embeddings/oleObject147.bin"/><Relationship Id="rId3" Type="http://schemas.openxmlformats.org/officeDocument/2006/relationships/oleObject" Target="../embeddings/oleObject138.bin"/><Relationship Id="rId21" Type="http://schemas.openxmlformats.org/officeDocument/2006/relationships/image" Target="../media/image122.wmf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146.bin"/><Relationship Id="rId25" Type="http://schemas.openxmlformats.org/officeDocument/2006/relationships/image" Target="../media/image12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wmf"/><Relationship Id="rId20" Type="http://schemas.openxmlformats.org/officeDocument/2006/relationships/oleObject" Target="../embeddings/oleObject148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142.bin"/><Relationship Id="rId24" Type="http://schemas.openxmlformats.org/officeDocument/2006/relationships/oleObject" Target="../embeddings/oleObject150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5.bin"/><Relationship Id="rId23" Type="http://schemas.openxmlformats.org/officeDocument/2006/relationships/image" Target="../media/image123.wmf"/><Relationship Id="rId10" Type="http://schemas.openxmlformats.org/officeDocument/2006/relationships/image" Target="../media/image81.wmf"/><Relationship Id="rId19" Type="http://schemas.openxmlformats.org/officeDocument/2006/relationships/image" Target="../media/image121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41.bin"/><Relationship Id="rId14" Type="http://schemas.openxmlformats.org/officeDocument/2006/relationships/oleObject" Target="../embeddings/oleObject144.bin"/><Relationship Id="rId22" Type="http://schemas.openxmlformats.org/officeDocument/2006/relationships/oleObject" Target="../embeddings/oleObject149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56.bin"/><Relationship Id="rId18" Type="http://schemas.openxmlformats.org/officeDocument/2006/relationships/image" Target="../media/image132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20" Type="http://schemas.openxmlformats.org/officeDocument/2006/relationships/image" Target="../media/image133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159.bin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30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165.bin"/><Relationship Id="rId18" Type="http://schemas.openxmlformats.org/officeDocument/2006/relationships/oleObject" Target="../embeddings/oleObject168.bin"/><Relationship Id="rId26" Type="http://schemas.openxmlformats.org/officeDocument/2006/relationships/oleObject" Target="../embeddings/oleObject174.bin"/><Relationship Id="rId3" Type="http://schemas.openxmlformats.org/officeDocument/2006/relationships/oleObject" Target="../embeddings/oleObject160.bin"/><Relationship Id="rId21" Type="http://schemas.openxmlformats.org/officeDocument/2006/relationships/oleObject" Target="../embeddings/oleObject171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45.wmf"/><Relationship Id="rId17" Type="http://schemas.openxmlformats.org/officeDocument/2006/relationships/image" Target="../media/image135.wmf"/><Relationship Id="rId25" Type="http://schemas.openxmlformats.org/officeDocument/2006/relationships/image" Target="../media/image13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7.bin"/><Relationship Id="rId20" Type="http://schemas.openxmlformats.org/officeDocument/2006/relationships/oleObject" Target="../embeddings/oleObject170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164.bin"/><Relationship Id="rId24" Type="http://schemas.openxmlformats.org/officeDocument/2006/relationships/oleObject" Target="../embeddings/oleObject173.bin"/><Relationship Id="rId5" Type="http://schemas.openxmlformats.org/officeDocument/2006/relationships/oleObject" Target="../embeddings/oleObject161.bin"/><Relationship Id="rId15" Type="http://schemas.openxmlformats.org/officeDocument/2006/relationships/image" Target="../media/image134.wmf"/><Relationship Id="rId23" Type="http://schemas.openxmlformats.org/officeDocument/2006/relationships/image" Target="../media/image136.wmf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169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163.bin"/><Relationship Id="rId14" Type="http://schemas.openxmlformats.org/officeDocument/2006/relationships/oleObject" Target="../embeddings/oleObject166.bin"/><Relationship Id="rId22" Type="http://schemas.openxmlformats.org/officeDocument/2006/relationships/oleObject" Target="../embeddings/oleObject172.bin"/><Relationship Id="rId27" Type="http://schemas.openxmlformats.org/officeDocument/2006/relationships/image" Target="../media/image138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39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181.bin"/><Relationship Id="rId18" Type="http://schemas.openxmlformats.org/officeDocument/2006/relationships/image" Target="../media/image145.wmf"/><Relationship Id="rId3" Type="http://schemas.openxmlformats.org/officeDocument/2006/relationships/oleObject" Target="../embeddings/oleObject176.bin"/><Relationship Id="rId21" Type="http://schemas.openxmlformats.org/officeDocument/2006/relationships/oleObject" Target="../embeddings/oleObject185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42.wmf"/><Relationship Id="rId17" Type="http://schemas.openxmlformats.org/officeDocument/2006/relationships/oleObject" Target="../embeddings/oleObject1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4.wmf"/><Relationship Id="rId20" Type="http://schemas.openxmlformats.org/officeDocument/2006/relationships/image" Target="../media/image146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184.bin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43.wmf"/><Relationship Id="rId22" Type="http://schemas.openxmlformats.org/officeDocument/2006/relationships/image" Target="../media/image147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149.wmf"/><Relationship Id="rId26" Type="http://schemas.openxmlformats.org/officeDocument/2006/relationships/image" Target="../media/image150.wmf"/><Relationship Id="rId3" Type="http://schemas.openxmlformats.org/officeDocument/2006/relationships/oleObject" Target="../embeddings/oleObject186.bin"/><Relationship Id="rId21" Type="http://schemas.openxmlformats.org/officeDocument/2006/relationships/oleObject" Target="../embeddings/oleObject197.bin"/><Relationship Id="rId7" Type="http://schemas.openxmlformats.org/officeDocument/2006/relationships/oleObject" Target="../embeddings/oleObject188.bin"/><Relationship Id="rId12" Type="http://schemas.openxmlformats.org/officeDocument/2006/relationships/oleObject" Target="../embeddings/oleObject191.bin"/><Relationship Id="rId17" Type="http://schemas.openxmlformats.org/officeDocument/2006/relationships/oleObject" Target="../embeddings/oleObject195.bin"/><Relationship Id="rId25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4.bin"/><Relationship Id="rId20" Type="http://schemas.openxmlformats.org/officeDocument/2006/relationships/image" Target="../media/image120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9.wmf"/><Relationship Id="rId11" Type="http://schemas.openxmlformats.org/officeDocument/2006/relationships/image" Target="../media/image148.wmf"/><Relationship Id="rId24" Type="http://schemas.openxmlformats.org/officeDocument/2006/relationships/image" Target="../media/image151.png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3.bin"/><Relationship Id="rId23" Type="http://schemas.openxmlformats.org/officeDocument/2006/relationships/oleObject" Target="../embeddings/oleObject199.bin"/><Relationship Id="rId10" Type="http://schemas.openxmlformats.org/officeDocument/2006/relationships/oleObject" Target="../embeddings/oleObject190.bin"/><Relationship Id="rId19" Type="http://schemas.openxmlformats.org/officeDocument/2006/relationships/oleObject" Target="../embeddings/oleObject196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45.wmf"/><Relationship Id="rId22" Type="http://schemas.openxmlformats.org/officeDocument/2006/relationships/oleObject" Target="../embeddings/oleObject198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202.bin"/><Relationship Id="rId10" Type="http://schemas.openxmlformats.org/officeDocument/2006/relationships/image" Target="../media/image154.wmf"/><Relationship Id="rId4" Type="http://schemas.openxmlformats.org/officeDocument/2006/relationships/image" Target="../media/image152.emf"/><Relationship Id="rId9" Type="http://schemas.openxmlformats.org/officeDocument/2006/relationships/oleObject" Target="../embeddings/oleObject204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210.bin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15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1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160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1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216.bin"/><Relationship Id="rId5" Type="http://schemas.openxmlformats.org/officeDocument/2006/relationships/oleObject" Target="../embeddings/oleObject213.bin"/><Relationship Id="rId10" Type="http://schemas.openxmlformats.org/officeDocument/2006/relationships/image" Target="../media/image165.wmf"/><Relationship Id="rId4" Type="http://schemas.openxmlformats.org/officeDocument/2006/relationships/image" Target="../media/image162.wmf"/><Relationship Id="rId9" Type="http://schemas.openxmlformats.org/officeDocument/2006/relationships/oleObject" Target="../embeddings/oleObject215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9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68.wmf"/><Relationship Id="rId2" Type="http://schemas.openxmlformats.org/officeDocument/2006/relationships/tags" Target="../tags/tag2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18.bin"/><Relationship Id="rId5" Type="http://schemas.openxmlformats.org/officeDocument/2006/relationships/image" Target="../media/image167.wmf"/><Relationship Id="rId4" Type="http://schemas.openxmlformats.org/officeDocument/2006/relationships/oleObject" Target="../embeddings/oleObject217.bin"/><Relationship Id="rId9" Type="http://schemas.openxmlformats.org/officeDocument/2006/relationships/image" Target="../media/image169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221.bin"/><Relationship Id="rId4" Type="http://schemas.openxmlformats.org/officeDocument/2006/relationships/image" Target="../media/image171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228.bin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1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224.bin"/><Relationship Id="rId10" Type="http://schemas.openxmlformats.org/officeDocument/2006/relationships/image" Target="../media/image177.wmf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226.bin"/><Relationship Id="rId14" Type="http://schemas.openxmlformats.org/officeDocument/2006/relationships/image" Target="../media/image179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1.bin"/><Relationship Id="rId13" Type="http://schemas.openxmlformats.org/officeDocument/2006/relationships/image" Target="../media/image186.wmf"/><Relationship Id="rId18" Type="http://schemas.openxmlformats.org/officeDocument/2006/relationships/oleObject" Target="../embeddings/oleObject236.bin"/><Relationship Id="rId3" Type="http://schemas.openxmlformats.org/officeDocument/2006/relationships/oleObject" Target="../embeddings/oleObject229.bin"/><Relationship Id="rId7" Type="http://schemas.openxmlformats.org/officeDocument/2006/relationships/image" Target="../media/image190.png"/><Relationship Id="rId12" Type="http://schemas.openxmlformats.org/officeDocument/2006/relationships/oleObject" Target="../embeddings/oleObject233.bin"/><Relationship Id="rId17" Type="http://schemas.openxmlformats.org/officeDocument/2006/relationships/image" Target="../media/image18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5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83.wmf"/><Relationship Id="rId11" Type="http://schemas.openxmlformats.org/officeDocument/2006/relationships/image" Target="../media/image185.wmf"/><Relationship Id="rId5" Type="http://schemas.openxmlformats.org/officeDocument/2006/relationships/oleObject" Target="../embeddings/oleObject230.bin"/><Relationship Id="rId15" Type="http://schemas.openxmlformats.org/officeDocument/2006/relationships/image" Target="../media/image187.wmf"/><Relationship Id="rId10" Type="http://schemas.openxmlformats.org/officeDocument/2006/relationships/oleObject" Target="../embeddings/oleObject232.bin"/><Relationship Id="rId19" Type="http://schemas.openxmlformats.org/officeDocument/2006/relationships/image" Target="../media/image189.wmf"/><Relationship Id="rId4" Type="http://schemas.openxmlformats.org/officeDocument/2006/relationships/image" Target="../media/image182.wmf"/><Relationship Id="rId9" Type="http://schemas.openxmlformats.org/officeDocument/2006/relationships/image" Target="../media/image184.wmf"/><Relationship Id="rId14" Type="http://schemas.openxmlformats.org/officeDocument/2006/relationships/oleObject" Target="../embeddings/oleObject23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192.wmf"/><Relationship Id="rId4" Type="http://schemas.openxmlformats.org/officeDocument/2006/relationships/oleObject" Target="../embeddings/oleObject237.bin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193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93.wmf"/><Relationship Id="rId5" Type="http://schemas.openxmlformats.org/officeDocument/2006/relationships/oleObject" Target="../embeddings/oleObject239.bin"/><Relationship Id="rId4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245.bin"/><Relationship Id="rId18" Type="http://schemas.openxmlformats.org/officeDocument/2006/relationships/image" Target="../media/image199.wmf"/><Relationship Id="rId26" Type="http://schemas.openxmlformats.org/officeDocument/2006/relationships/oleObject" Target="../embeddings/oleObject251.bin"/><Relationship Id="rId3" Type="http://schemas.openxmlformats.org/officeDocument/2006/relationships/oleObject" Target="../embeddings/oleObject240.bin"/><Relationship Id="rId21" Type="http://schemas.openxmlformats.org/officeDocument/2006/relationships/oleObject" Target="../embeddings/oleObject249.bin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247.bin"/><Relationship Id="rId25" Type="http://schemas.openxmlformats.org/officeDocument/2006/relationships/image" Target="../media/image20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8.wmf"/><Relationship Id="rId20" Type="http://schemas.openxmlformats.org/officeDocument/2006/relationships/image" Target="../media/image200.wmf"/><Relationship Id="rId29" Type="http://schemas.openxmlformats.org/officeDocument/2006/relationships/image" Target="../media/image204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95.wmf"/><Relationship Id="rId11" Type="http://schemas.openxmlformats.org/officeDocument/2006/relationships/oleObject" Target="../embeddings/oleObject244.bin"/><Relationship Id="rId24" Type="http://schemas.openxmlformats.org/officeDocument/2006/relationships/image" Target="../media/image202.wmf"/><Relationship Id="rId32" Type="http://schemas.openxmlformats.org/officeDocument/2006/relationships/image" Target="../media/image207.png"/><Relationship Id="rId5" Type="http://schemas.openxmlformats.org/officeDocument/2006/relationships/oleObject" Target="../embeddings/oleObject241.bin"/><Relationship Id="rId15" Type="http://schemas.openxmlformats.org/officeDocument/2006/relationships/oleObject" Target="../embeddings/oleObject246.bin"/><Relationship Id="rId23" Type="http://schemas.openxmlformats.org/officeDocument/2006/relationships/oleObject" Target="../embeddings/oleObject250.bin"/><Relationship Id="rId28" Type="http://schemas.openxmlformats.org/officeDocument/2006/relationships/oleObject" Target="../embeddings/oleObject252.bin"/><Relationship Id="rId10" Type="http://schemas.openxmlformats.org/officeDocument/2006/relationships/image" Target="../media/image196.wmf"/><Relationship Id="rId19" Type="http://schemas.openxmlformats.org/officeDocument/2006/relationships/oleObject" Target="../embeddings/oleObject248.bin"/><Relationship Id="rId31" Type="http://schemas.openxmlformats.org/officeDocument/2006/relationships/image" Target="../media/image205.wmf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243.bin"/><Relationship Id="rId14" Type="http://schemas.openxmlformats.org/officeDocument/2006/relationships/image" Target="../media/image197.wmf"/><Relationship Id="rId22" Type="http://schemas.openxmlformats.org/officeDocument/2006/relationships/image" Target="../media/image201.wmf"/><Relationship Id="rId27" Type="http://schemas.openxmlformats.org/officeDocument/2006/relationships/image" Target="../media/image203.wmf"/><Relationship Id="rId30" Type="http://schemas.openxmlformats.org/officeDocument/2006/relationships/oleObject" Target="../embeddings/oleObject253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73.wmf"/><Relationship Id="rId2" Type="http://schemas.openxmlformats.org/officeDocument/2006/relationships/tags" Target="../tags/tag3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55.bin"/><Relationship Id="rId5" Type="http://schemas.openxmlformats.org/officeDocument/2006/relationships/image" Target="../media/image208.wmf"/><Relationship Id="rId4" Type="http://schemas.openxmlformats.org/officeDocument/2006/relationships/oleObject" Target="../embeddings/oleObject25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tags" Target="../tags/tag34.xml"/><Relationship Id="rId7" Type="http://schemas.openxmlformats.org/officeDocument/2006/relationships/oleObject" Target="../embeddings/oleObject257.bin"/><Relationship Id="rId2" Type="http://schemas.openxmlformats.org/officeDocument/2006/relationships/tags" Target="../tags/tag33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08.wmf"/><Relationship Id="rId5" Type="http://schemas.openxmlformats.org/officeDocument/2006/relationships/oleObject" Target="../embeddings/oleObject256.bin"/><Relationship Id="rId4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oleObject" Target="../embeddings/oleObject258.bin"/><Relationship Id="rId7" Type="http://schemas.openxmlformats.org/officeDocument/2006/relationships/oleObject" Target="../embeddings/oleObject2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259.bin"/><Relationship Id="rId4" Type="http://schemas.openxmlformats.org/officeDocument/2006/relationships/image" Target="../media/image209.w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Relationship Id="rId5" Type="http://schemas.openxmlformats.org/officeDocument/2006/relationships/image" Target="../media/image191.png"/><Relationship Id="rId4" Type="http://schemas.openxmlformats.org/officeDocument/2006/relationships/image" Target="../media/image21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Relationship Id="rId4" Type="http://schemas.openxmlformats.org/officeDocument/2006/relationships/image" Target="../media/image214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oleObject" Target="../embeddings/oleObject265.bin"/><Relationship Id="rId18" Type="http://schemas.openxmlformats.org/officeDocument/2006/relationships/image" Target="../media/image221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62.bin"/><Relationship Id="rId12" Type="http://schemas.openxmlformats.org/officeDocument/2006/relationships/image" Target="../media/image218.wmf"/><Relationship Id="rId17" Type="http://schemas.openxmlformats.org/officeDocument/2006/relationships/oleObject" Target="../embeddings/oleObject267.bin"/><Relationship Id="rId2" Type="http://schemas.openxmlformats.org/officeDocument/2006/relationships/tags" Target="../tags/tag37.xml"/><Relationship Id="rId16" Type="http://schemas.openxmlformats.org/officeDocument/2006/relationships/image" Target="../media/image220.wmf"/><Relationship Id="rId20" Type="http://schemas.openxmlformats.org/officeDocument/2006/relationships/image" Target="../media/image222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64.bin"/><Relationship Id="rId5" Type="http://schemas.openxmlformats.org/officeDocument/2006/relationships/oleObject" Target="../embeddings/oleObject261.bin"/><Relationship Id="rId15" Type="http://schemas.openxmlformats.org/officeDocument/2006/relationships/oleObject" Target="../embeddings/oleObject266.bin"/><Relationship Id="rId10" Type="http://schemas.openxmlformats.org/officeDocument/2006/relationships/image" Target="../media/image217.wmf"/><Relationship Id="rId19" Type="http://schemas.openxmlformats.org/officeDocument/2006/relationships/oleObject" Target="../embeddings/oleObject268.bin"/><Relationship Id="rId4" Type="http://schemas.openxmlformats.org/officeDocument/2006/relationships/image" Target="../media/image191.png"/><Relationship Id="rId9" Type="http://schemas.openxmlformats.org/officeDocument/2006/relationships/oleObject" Target="../embeddings/oleObject263.bin"/><Relationship Id="rId14" Type="http://schemas.openxmlformats.org/officeDocument/2006/relationships/image" Target="../media/image219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oleObject" Target="../embeddings/oleObject273.bin"/><Relationship Id="rId18" Type="http://schemas.openxmlformats.org/officeDocument/2006/relationships/image" Target="../media/image227.wmf"/><Relationship Id="rId3" Type="http://schemas.openxmlformats.org/officeDocument/2006/relationships/slideLayout" Target="../slideLayouts/slideLayout7.xml"/><Relationship Id="rId21" Type="http://schemas.openxmlformats.org/officeDocument/2006/relationships/oleObject" Target="../embeddings/oleObject277.bin"/><Relationship Id="rId7" Type="http://schemas.openxmlformats.org/officeDocument/2006/relationships/oleObject" Target="../embeddings/oleObject270.bin"/><Relationship Id="rId12" Type="http://schemas.openxmlformats.org/officeDocument/2006/relationships/image" Target="../media/image224.wmf"/><Relationship Id="rId17" Type="http://schemas.openxmlformats.org/officeDocument/2006/relationships/oleObject" Target="../embeddings/oleObject275.bin"/><Relationship Id="rId2" Type="http://schemas.openxmlformats.org/officeDocument/2006/relationships/tags" Target="../tags/tag38.xml"/><Relationship Id="rId16" Type="http://schemas.openxmlformats.org/officeDocument/2006/relationships/image" Target="../media/image226.wmf"/><Relationship Id="rId20" Type="http://schemas.openxmlformats.org/officeDocument/2006/relationships/image" Target="../media/image222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72.bin"/><Relationship Id="rId5" Type="http://schemas.openxmlformats.org/officeDocument/2006/relationships/oleObject" Target="../embeddings/oleObject269.bin"/><Relationship Id="rId15" Type="http://schemas.openxmlformats.org/officeDocument/2006/relationships/oleObject" Target="../embeddings/oleObject274.bin"/><Relationship Id="rId10" Type="http://schemas.openxmlformats.org/officeDocument/2006/relationships/image" Target="../media/image223.wmf"/><Relationship Id="rId19" Type="http://schemas.openxmlformats.org/officeDocument/2006/relationships/oleObject" Target="../embeddings/oleObject276.bin"/><Relationship Id="rId4" Type="http://schemas.openxmlformats.org/officeDocument/2006/relationships/image" Target="../media/image191.png"/><Relationship Id="rId9" Type="http://schemas.openxmlformats.org/officeDocument/2006/relationships/oleObject" Target="../embeddings/oleObject271.bin"/><Relationship Id="rId14" Type="http://schemas.openxmlformats.org/officeDocument/2006/relationships/image" Target="../media/image225.wmf"/><Relationship Id="rId22" Type="http://schemas.openxmlformats.org/officeDocument/2006/relationships/image" Target="../media/image228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0.bin"/><Relationship Id="rId13" Type="http://schemas.openxmlformats.org/officeDocument/2006/relationships/image" Target="../media/image219.wmf"/><Relationship Id="rId18" Type="http://schemas.openxmlformats.org/officeDocument/2006/relationships/oleObject" Target="../embeddings/oleObject285.bin"/><Relationship Id="rId3" Type="http://schemas.openxmlformats.org/officeDocument/2006/relationships/image" Target="../media/image214.png"/><Relationship Id="rId7" Type="http://schemas.openxmlformats.org/officeDocument/2006/relationships/image" Target="../media/image216.wmf"/><Relationship Id="rId12" Type="http://schemas.openxmlformats.org/officeDocument/2006/relationships/oleObject" Target="../embeddings/oleObject282.bin"/><Relationship Id="rId17" Type="http://schemas.openxmlformats.org/officeDocument/2006/relationships/image" Target="../media/image22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4.bin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279.bin"/><Relationship Id="rId11" Type="http://schemas.openxmlformats.org/officeDocument/2006/relationships/image" Target="../media/image218.wmf"/><Relationship Id="rId5" Type="http://schemas.openxmlformats.org/officeDocument/2006/relationships/image" Target="../media/image215.wmf"/><Relationship Id="rId15" Type="http://schemas.openxmlformats.org/officeDocument/2006/relationships/image" Target="../media/image220.wmf"/><Relationship Id="rId10" Type="http://schemas.openxmlformats.org/officeDocument/2006/relationships/oleObject" Target="../embeddings/oleObject281.bin"/><Relationship Id="rId19" Type="http://schemas.openxmlformats.org/officeDocument/2006/relationships/image" Target="../media/image222.wmf"/><Relationship Id="rId4" Type="http://schemas.openxmlformats.org/officeDocument/2006/relationships/oleObject" Target="../embeddings/oleObject278.bin"/><Relationship Id="rId9" Type="http://schemas.openxmlformats.org/officeDocument/2006/relationships/image" Target="../media/image229.wmf"/><Relationship Id="rId14" Type="http://schemas.openxmlformats.org/officeDocument/2006/relationships/oleObject" Target="../embeddings/oleObject28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8.w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8.bin"/><Relationship Id="rId13" Type="http://schemas.openxmlformats.org/officeDocument/2006/relationships/image" Target="../media/image225.wmf"/><Relationship Id="rId18" Type="http://schemas.openxmlformats.org/officeDocument/2006/relationships/oleObject" Target="../embeddings/oleObject293.bin"/><Relationship Id="rId3" Type="http://schemas.openxmlformats.org/officeDocument/2006/relationships/image" Target="../media/image214.png"/><Relationship Id="rId21" Type="http://schemas.openxmlformats.org/officeDocument/2006/relationships/image" Target="../media/image228.wmf"/><Relationship Id="rId7" Type="http://schemas.openxmlformats.org/officeDocument/2006/relationships/image" Target="../media/image216.wmf"/><Relationship Id="rId12" Type="http://schemas.openxmlformats.org/officeDocument/2006/relationships/oleObject" Target="../embeddings/oleObject290.bin"/><Relationship Id="rId17" Type="http://schemas.openxmlformats.org/officeDocument/2006/relationships/image" Target="../media/image2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2.bin"/><Relationship Id="rId20" Type="http://schemas.openxmlformats.org/officeDocument/2006/relationships/oleObject" Target="../embeddings/oleObject294.bin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287.bin"/><Relationship Id="rId11" Type="http://schemas.openxmlformats.org/officeDocument/2006/relationships/image" Target="../media/image224.wmf"/><Relationship Id="rId5" Type="http://schemas.openxmlformats.org/officeDocument/2006/relationships/image" Target="../media/image215.wmf"/><Relationship Id="rId15" Type="http://schemas.openxmlformats.org/officeDocument/2006/relationships/image" Target="../media/image226.wmf"/><Relationship Id="rId10" Type="http://schemas.openxmlformats.org/officeDocument/2006/relationships/oleObject" Target="../embeddings/oleObject289.bin"/><Relationship Id="rId19" Type="http://schemas.openxmlformats.org/officeDocument/2006/relationships/image" Target="../media/image222.wmf"/><Relationship Id="rId4" Type="http://schemas.openxmlformats.org/officeDocument/2006/relationships/oleObject" Target="../embeddings/oleObject286.bin"/><Relationship Id="rId9" Type="http://schemas.openxmlformats.org/officeDocument/2006/relationships/image" Target="../media/image230.wmf"/><Relationship Id="rId14" Type="http://schemas.openxmlformats.org/officeDocument/2006/relationships/oleObject" Target="../embeddings/oleObject291.bin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13" Type="http://schemas.openxmlformats.org/officeDocument/2006/relationships/oleObject" Target="../embeddings/oleObject300.bin"/><Relationship Id="rId3" Type="http://schemas.openxmlformats.org/officeDocument/2006/relationships/oleObject" Target="../embeddings/oleObject295.bin"/><Relationship Id="rId7" Type="http://schemas.openxmlformats.org/officeDocument/2006/relationships/oleObject" Target="../embeddings/oleObject297.bin"/><Relationship Id="rId12" Type="http://schemas.openxmlformats.org/officeDocument/2006/relationships/image" Target="../media/image2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32.wmf"/><Relationship Id="rId11" Type="http://schemas.openxmlformats.org/officeDocument/2006/relationships/oleObject" Target="../embeddings/oleObject299.bin"/><Relationship Id="rId5" Type="http://schemas.openxmlformats.org/officeDocument/2006/relationships/oleObject" Target="../embeddings/oleObject296.bin"/><Relationship Id="rId10" Type="http://schemas.openxmlformats.org/officeDocument/2006/relationships/image" Target="../media/image234.wmf"/><Relationship Id="rId4" Type="http://schemas.openxmlformats.org/officeDocument/2006/relationships/image" Target="../media/image231.wmf"/><Relationship Id="rId9" Type="http://schemas.openxmlformats.org/officeDocument/2006/relationships/oleObject" Target="../embeddings/oleObject298.bin"/><Relationship Id="rId14" Type="http://schemas.openxmlformats.org/officeDocument/2006/relationships/image" Target="../media/image236.w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3.bin"/><Relationship Id="rId3" Type="http://schemas.openxmlformats.org/officeDocument/2006/relationships/image" Target="../media/image237.png"/><Relationship Id="rId7" Type="http://schemas.openxmlformats.org/officeDocument/2006/relationships/image" Target="../media/image2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302.bin"/><Relationship Id="rId5" Type="http://schemas.openxmlformats.org/officeDocument/2006/relationships/image" Target="../media/image238.wmf"/><Relationship Id="rId4" Type="http://schemas.openxmlformats.org/officeDocument/2006/relationships/oleObject" Target="../embeddings/oleObject301.bin"/><Relationship Id="rId9" Type="http://schemas.openxmlformats.org/officeDocument/2006/relationships/image" Target="../media/image240.wm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6 .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可编程数字调节器</a:t>
            </a:r>
            <a:endParaRPr lang="zh-CN" altLang="en-US"/>
          </a:p>
        </p:txBody>
      </p:sp>
      <p:grpSp>
        <p:nvGrpSpPr>
          <p:cNvPr id="3074" name="Group 5"/>
          <p:cNvGrpSpPr/>
          <p:nvPr/>
        </p:nvGrpSpPr>
        <p:grpSpPr>
          <a:xfrm>
            <a:off x="1693228" y="1178878"/>
            <a:ext cx="8353425" cy="2454275"/>
            <a:chOff x="0" y="0"/>
            <a:chExt cx="4737" cy="1501"/>
          </a:xfrm>
        </p:grpSpPr>
        <p:sp>
          <p:nvSpPr>
            <p:cNvPr id="3075" name="Line 6"/>
            <p:cNvSpPr/>
            <p:nvPr/>
          </p:nvSpPr>
          <p:spPr>
            <a:xfrm>
              <a:off x="388" y="602"/>
              <a:ext cx="3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6" name="Oval 7"/>
            <p:cNvSpPr/>
            <p:nvPr/>
          </p:nvSpPr>
          <p:spPr>
            <a:xfrm>
              <a:off x="679" y="555"/>
              <a:ext cx="91" cy="9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3077" name="Line 8"/>
            <p:cNvSpPr/>
            <p:nvPr/>
          </p:nvSpPr>
          <p:spPr>
            <a:xfrm flipV="1">
              <a:off x="775" y="590"/>
              <a:ext cx="54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8" name="Rectangle 9"/>
            <p:cNvSpPr/>
            <p:nvPr/>
          </p:nvSpPr>
          <p:spPr>
            <a:xfrm>
              <a:off x="1305" y="409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可编程</a:t>
              </a:r>
              <a:endParaRPr lang="en-US" altLang="zh-CN" sz="2000" b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调节器</a:t>
              </a:r>
            </a:p>
          </p:txBody>
        </p:sp>
        <p:sp>
          <p:nvSpPr>
            <p:cNvPr id="3079" name="Rectangle 10"/>
            <p:cNvSpPr/>
            <p:nvPr/>
          </p:nvSpPr>
          <p:spPr>
            <a:xfrm>
              <a:off x="3357" y="408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对象</a:t>
              </a:r>
            </a:p>
          </p:txBody>
        </p:sp>
        <p:sp>
          <p:nvSpPr>
            <p:cNvPr id="3080" name="Rectangle 11"/>
            <p:cNvSpPr/>
            <p:nvPr/>
          </p:nvSpPr>
          <p:spPr>
            <a:xfrm>
              <a:off x="1831" y="1089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变送器</a:t>
              </a:r>
            </a:p>
          </p:txBody>
        </p:sp>
        <p:sp>
          <p:nvSpPr>
            <p:cNvPr id="3081" name="Line 12"/>
            <p:cNvSpPr/>
            <p:nvPr/>
          </p:nvSpPr>
          <p:spPr>
            <a:xfrm>
              <a:off x="3629" y="0"/>
              <a:ext cx="0" cy="41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82" name="Line 13"/>
            <p:cNvSpPr/>
            <p:nvPr/>
          </p:nvSpPr>
          <p:spPr>
            <a:xfrm>
              <a:off x="3992" y="590"/>
              <a:ext cx="60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83" name="Line 14"/>
            <p:cNvSpPr/>
            <p:nvPr/>
          </p:nvSpPr>
          <p:spPr>
            <a:xfrm flipV="1">
              <a:off x="739" y="661"/>
              <a:ext cx="0" cy="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84" name="Line 15"/>
            <p:cNvSpPr/>
            <p:nvPr/>
          </p:nvSpPr>
          <p:spPr>
            <a:xfrm>
              <a:off x="739" y="1299"/>
              <a:ext cx="10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85" name="Line 16"/>
            <p:cNvSpPr/>
            <p:nvPr/>
          </p:nvSpPr>
          <p:spPr>
            <a:xfrm flipH="1">
              <a:off x="4264" y="590"/>
              <a:ext cx="0" cy="6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86" name="Text Box 17"/>
            <p:cNvSpPr txBox="1"/>
            <p:nvPr/>
          </p:nvSpPr>
          <p:spPr>
            <a:xfrm>
              <a:off x="0" y="409"/>
              <a:ext cx="546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给定值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087" name="Text Box 18"/>
            <p:cNvSpPr txBox="1"/>
            <p:nvPr/>
          </p:nvSpPr>
          <p:spPr>
            <a:xfrm>
              <a:off x="726" y="397"/>
              <a:ext cx="325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偏差</a:t>
              </a:r>
              <a:endParaRPr lang="el-GR" altLang="en-US" sz="2000" b="1" i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088" name="Text Box 19"/>
            <p:cNvSpPr txBox="1"/>
            <p:nvPr/>
          </p:nvSpPr>
          <p:spPr>
            <a:xfrm>
              <a:off x="195" y="725"/>
              <a:ext cx="548" cy="1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测量值</a:t>
              </a:r>
            </a:p>
          </p:txBody>
        </p:sp>
        <p:sp>
          <p:nvSpPr>
            <p:cNvPr id="3089" name="Text Box 20"/>
            <p:cNvSpPr txBox="1"/>
            <p:nvPr/>
          </p:nvSpPr>
          <p:spPr>
            <a:xfrm>
              <a:off x="3947" y="363"/>
              <a:ext cx="790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被控变量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090" name="Text Box 21"/>
            <p:cNvSpPr txBox="1"/>
            <p:nvPr/>
          </p:nvSpPr>
          <p:spPr>
            <a:xfrm>
              <a:off x="3765" y="45"/>
              <a:ext cx="326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扰动</a:t>
              </a:r>
              <a:endParaRPr lang="el-GR" altLang="en-US" sz="2000" b="1" dirty="0">
                <a:latin typeface="Arial" panose="020B0604020202020204" pitchFamily="34" charset="0"/>
              </a:endParaRPr>
            </a:p>
          </p:txBody>
        </p:sp>
        <p:grpSp>
          <p:nvGrpSpPr>
            <p:cNvPr id="3091" name="Group 22"/>
            <p:cNvGrpSpPr/>
            <p:nvPr/>
          </p:nvGrpSpPr>
          <p:grpSpPr>
            <a:xfrm>
              <a:off x="532" y="331"/>
              <a:ext cx="165" cy="252"/>
              <a:chOff x="0" y="0"/>
              <a:chExt cx="165" cy="252"/>
            </a:xfrm>
          </p:grpSpPr>
          <p:sp>
            <p:nvSpPr>
              <p:cNvPr id="3092" name="Text Box 23"/>
              <p:cNvSpPr txBox="1"/>
              <p:nvPr/>
            </p:nvSpPr>
            <p:spPr>
              <a:xfrm>
                <a:off x="0" y="0"/>
                <a:ext cx="91" cy="2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3093" name="Text Box 24"/>
              <p:cNvSpPr txBox="1"/>
              <p:nvPr/>
            </p:nvSpPr>
            <p:spPr>
              <a:xfrm>
                <a:off x="74" y="66"/>
                <a:ext cx="91" cy="1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s</a:t>
                </a:r>
              </a:p>
            </p:txBody>
          </p:sp>
        </p:grpSp>
        <p:grpSp>
          <p:nvGrpSpPr>
            <p:cNvPr id="3094" name="Group 25"/>
            <p:cNvGrpSpPr/>
            <p:nvPr/>
          </p:nvGrpSpPr>
          <p:grpSpPr>
            <a:xfrm>
              <a:off x="1034" y="307"/>
              <a:ext cx="273" cy="234"/>
              <a:chOff x="0" y="0"/>
              <a:chExt cx="273" cy="234"/>
            </a:xfrm>
          </p:grpSpPr>
          <p:sp>
            <p:nvSpPr>
              <p:cNvPr id="3095" name="Text Box 26"/>
              <p:cNvSpPr txBox="1"/>
              <p:nvPr/>
            </p:nvSpPr>
            <p:spPr>
              <a:xfrm>
                <a:off x="0" y="11"/>
                <a:ext cx="91" cy="2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en-US" sz="2400" b="1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096" name="Text Box 27"/>
              <p:cNvSpPr txBox="1"/>
              <p:nvPr/>
            </p:nvSpPr>
            <p:spPr>
              <a:xfrm>
                <a:off x="112" y="0"/>
                <a:ext cx="161" cy="2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l-GR" altLang="en-US" sz="2400" b="1" i="1" dirty="0">
                    <a:latin typeface="Times New Roman" panose="02020603050405020304" pitchFamily="18" charset="0"/>
                    <a:ea typeface="Batang" panose="02030600000101010101" pitchFamily="18" charset="-127"/>
                  </a:rPr>
                  <a:t>ε</a:t>
                </a:r>
              </a:p>
            </p:txBody>
          </p:sp>
        </p:grpSp>
        <p:grpSp>
          <p:nvGrpSpPr>
            <p:cNvPr id="3097" name="Group 28"/>
            <p:cNvGrpSpPr/>
            <p:nvPr/>
          </p:nvGrpSpPr>
          <p:grpSpPr>
            <a:xfrm>
              <a:off x="407" y="841"/>
              <a:ext cx="187" cy="252"/>
              <a:chOff x="0" y="0"/>
              <a:chExt cx="187" cy="252"/>
            </a:xfrm>
          </p:grpSpPr>
          <p:sp>
            <p:nvSpPr>
              <p:cNvPr id="3098" name="Text Box 29"/>
              <p:cNvSpPr txBox="1"/>
              <p:nvPr/>
            </p:nvSpPr>
            <p:spPr>
              <a:xfrm>
                <a:off x="0" y="0"/>
                <a:ext cx="91" cy="2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3099" name="Text Box 30"/>
              <p:cNvSpPr txBox="1"/>
              <p:nvPr/>
            </p:nvSpPr>
            <p:spPr>
              <a:xfrm>
                <a:off x="96" y="66"/>
                <a:ext cx="91" cy="1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i</a:t>
                </a:r>
              </a:p>
            </p:txBody>
          </p:sp>
        </p:grpSp>
        <p:grpSp>
          <p:nvGrpSpPr>
            <p:cNvPr id="3100" name="Group 31"/>
            <p:cNvGrpSpPr/>
            <p:nvPr/>
          </p:nvGrpSpPr>
          <p:grpSpPr>
            <a:xfrm>
              <a:off x="2068" y="305"/>
              <a:ext cx="272" cy="235"/>
              <a:chOff x="0" y="0"/>
              <a:chExt cx="302" cy="252"/>
            </a:xfrm>
          </p:grpSpPr>
          <p:sp>
            <p:nvSpPr>
              <p:cNvPr id="3101" name="Text Box 32"/>
              <p:cNvSpPr txBox="1"/>
              <p:nvPr/>
            </p:nvSpPr>
            <p:spPr>
              <a:xfrm>
                <a:off x="0" y="12"/>
                <a:ext cx="91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</a:rPr>
                  <a:t>∆</a:t>
                </a:r>
                <a:endParaRPr lang="zh-CN" altLang="en-US" sz="2400" b="1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102" name="Text Box 33"/>
              <p:cNvSpPr txBox="1"/>
              <p:nvPr/>
            </p:nvSpPr>
            <p:spPr>
              <a:xfrm>
                <a:off x="141" y="0"/>
                <a:ext cx="161" cy="2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  <a:ea typeface="Batang" panose="02030600000101010101" pitchFamily="18" charset="-127"/>
                  </a:rPr>
                  <a:t>y</a:t>
                </a:r>
                <a:endParaRPr lang="el-GR" altLang="en-US" sz="2400" b="1" i="1" dirty="0">
                  <a:latin typeface="Times New Roman" panose="02020603050405020304" pitchFamily="18" charset="0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3103" name="Line 34"/>
            <p:cNvSpPr/>
            <p:nvPr/>
          </p:nvSpPr>
          <p:spPr>
            <a:xfrm flipH="1">
              <a:off x="2450" y="1270"/>
              <a:ext cx="181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104" name="Rectangle 35"/>
            <p:cNvSpPr/>
            <p:nvPr/>
          </p:nvSpPr>
          <p:spPr>
            <a:xfrm>
              <a:off x="2314" y="408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执行器</a:t>
              </a:r>
            </a:p>
          </p:txBody>
        </p:sp>
        <p:sp>
          <p:nvSpPr>
            <p:cNvPr id="3105" name="Line 36"/>
            <p:cNvSpPr/>
            <p:nvPr/>
          </p:nvSpPr>
          <p:spPr>
            <a:xfrm>
              <a:off x="1905" y="590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106" name="Line 37"/>
            <p:cNvSpPr/>
            <p:nvPr/>
          </p:nvSpPr>
          <p:spPr>
            <a:xfrm>
              <a:off x="2949" y="590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3107" name="矩形 1"/>
          <p:cNvSpPr/>
          <p:nvPr/>
        </p:nvSpPr>
        <p:spPr>
          <a:xfrm>
            <a:off x="2571433" y="4263708"/>
            <a:ext cx="689133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6.1</a:t>
            </a:r>
            <a:r>
              <a:rPr lang="zh-CN" altLang="en-US" sz="2400" b="1" dirty="0">
                <a:latin typeface="Times New Roman" panose="02020603050405020304" pitchFamily="18" charset="0"/>
              </a:rPr>
              <a:t>可编程数字调节器组成及特点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108" name="矩形 48"/>
          <p:cNvSpPr/>
          <p:nvPr/>
        </p:nvSpPr>
        <p:spPr>
          <a:xfrm>
            <a:off x="2593658" y="4884420"/>
            <a:ext cx="689133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6.2 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KMM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调节器功能组态</a:t>
            </a:r>
          </a:p>
        </p:txBody>
      </p:sp>
      <p:sp>
        <p:nvSpPr>
          <p:cNvPr id="3110" name="矩形 50"/>
          <p:cNvSpPr/>
          <p:nvPr/>
        </p:nvSpPr>
        <p:spPr>
          <a:xfrm>
            <a:off x="2593658" y="5497513"/>
            <a:ext cx="689133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6.3 </a:t>
            </a:r>
            <a:r>
              <a:rPr lang="zh-CN" altLang="en-US" sz="2400" b="1" dirty="0">
                <a:latin typeface="Times New Roman" panose="02020603050405020304" pitchFamily="18" charset="0"/>
              </a:rPr>
              <a:t>可编程调节器的应用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3316" name="Rectangle 133"/>
          <p:cNvSpPr/>
          <p:nvPr/>
        </p:nvSpPr>
        <p:spPr>
          <a:xfrm>
            <a:off x="987425" y="825500"/>
            <a:ext cx="38938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5</a:t>
            </a:r>
            <a:r>
              <a:rPr lang="zh-CN" sz="2400" b="1" dirty="0">
                <a:latin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</a:rPr>
              <a:t>通信接口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与上位机进行信息交互。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542415" y="3408680"/>
            <a:ext cx="3581400" cy="2487930"/>
            <a:chOff x="6624" y="4791"/>
            <a:chExt cx="5640" cy="3918"/>
          </a:xfrm>
        </p:grpSpPr>
        <p:sp>
          <p:nvSpPr>
            <p:cNvPr id="18434" name="Rectangle 10"/>
            <p:cNvSpPr/>
            <p:nvPr/>
          </p:nvSpPr>
          <p:spPr>
            <a:xfrm>
              <a:off x="6624" y="4791"/>
              <a:ext cx="1680" cy="391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微机</a:t>
              </a:r>
              <a:endPara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35" name="Rectangle 11"/>
            <p:cNvSpPr/>
            <p:nvPr/>
          </p:nvSpPr>
          <p:spPr>
            <a:xfrm>
              <a:off x="9024" y="5991"/>
              <a:ext cx="1800" cy="18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MAX485</a:t>
              </a:r>
            </a:p>
          </p:txBody>
        </p:sp>
        <p:sp>
          <p:nvSpPr>
            <p:cNvPr id="18436" name="Line 12"/>
            <p:cNvSpPr/>
            <p:nvPr/>
          </p:nvSpPr>
          <p:spPr>
            <a:xfrm>
              <a:off x="8304" y="7311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37" name="Text Box 15"/>
            <p:cNvSpPr txBox="1"/>
            <p:nvPr/>
          </p:nvSpPr>
          <p:spPr>
            <a:xfrm>
              <a:off x="8304" y="7551"/>
              <a:ext cx="192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TX</a:t>
              </a:r>
            </a:p>
          </p:txBody>
        </p:sp>
        <p:sp>
          <p:nvSpPr>
            <p:cNvPr id="18438" name="Text Box 16"/>
            <p:cNvSpPr txBox="1"/>
            <p:nvPr/>
          </p:nvSpPr>
          <p:spPr>
            <a:xfrm>
              <a:off x="8304" y="5391"/>
              <a:ext cx="192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RX</a:t>
              </a:r>
            </a:p>
          </p:txBody>
        </p:sp>
        <p:sp>
          <p:nvSpPr>
            <p:cNvPr id="18439" name="Line 17"/>
            <p:cNvSpPr/>
            <p:nvPr/>
          </p:nvSpPr>
          <p:spPr>
            <a:xfrm flipH="1">
              <a:off x="8304" y="6471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0" name="Line 18"/>
            <p:cNvSpPr/>
            <p:nvPr/>
          </p:nvSpPr>
          <p:spPr>
            <a:xfrm flipH="1">
              <a:off x="10824" y="6231"/>
              <a:ext cx="8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1" name="Line 19"/>
            <p:cNvSpPr/>
            <p:nvPr/>
          </p:nvSpPr>
          <p:spPr>
            <a:xfrm>
              <a:off x="10824" y="7431"/>
              <a:ext cx="8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2" name="Rectangle 21"/>
            <p:cNvSpPr/>
            <p:nvPr/>
          </p:nvSpPr>
          <p:spPr>
            <a:xfrm>
              <a:off x="11304" y="6471"/>
              <a:ext cx="240" cy="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3" name="Line 22"/>
            <p:cNvSpPr/>
            <p:nvPr/>
          </p:nvSpPr>
          <p:spPr>
            <a:xfrm>
              <a:off x="11424" y="6231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4" name="Line 23"/>
            <p:cNvSpPr/>
            <p:nvPr/>
          </p:nvSpPr>
          <p:spPr>
            <a:xfrm>
              <a:off x="11424" y="7071"/>
              <a:ext cx="0" cy="3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5" name="Text Box 24"/>
            <p:cNvSpPr txBox="1"/>
            <p:nvPr/>
          </p:nvSpPr>
          <p:spPr>
            <a:xfrm>
              <a:off x="10344" y="5391"/>
              <a:ext cx="1920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120</a:t>
              </a:r>
              <a:r>
                <a:rPr lang="el-GR" altLang="en-US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Ω</a:t>
              </a:r>
              <a:endParaRPr lang="el-GR" altLang="en-US" sz="2000" b="1" dirty="0"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87425" y="1852930"/>
            <a:ext cx="104921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ahoma" panose="020B0604030504040204" pitchFamily="34" charset="0"/>
                <a:sym typeface="+mn-ea"/>
              </a:rPr>
              <a:t>有线通信模块：</a:t>
            </a:r>
            <a:r>
              <a:rPr lang="zh-CN" altLang="zh-CN" sz="2400" dirty="0">
                <a:latin typeface="Tahoma" panose="020B0604030504040204" pitchFamily="34" charset="0"/>
                <a:sym typeface="+mn-ea"/>
              </a:rPr>
              <a:t>RS232</a:t>
            </a:r>
            <a:r>
              <a:rPr lang="zh-CN" altLang="en-US" sz="2400" dirty="0">
                <a:latin typeface="Tahoma" panose="020B0604030504040204" pitchFamily="34" charset="0"/>
                <a:sym typeface="+mn-ea"/>
              </a:rPr>
              <a:t>、</a:t>
            </a:r>
            <a:r>
              <a:rPr lang="zh-CN" altLang="zh-CN" sz="2400" dirty="0">
                <a:latin typeface="Tahoma" panose="020B0604030504040204" pitchFamily="34" charset="0"/>
                <a:sym typeface="+mn-ea"/>
              </a:rPr>
              <a:t>RS485</a:t>
            </a:r>
            <a:r>
              <a:rPr lang="zh-CN" altLang="en-US" sz="2400" dirty="0">
                <a:latin typeface="Tahoma" panose="020B0604030504040204" pitchFamily="34" charset="0"/>
                <a:sym typeface="+mn-ea"/>
              </a:rPr>
              <a:t>模块；</a:t>
            </a:r>
            <a:r>
              <a:rPr lang="zh-CN" altLang="zh-CN" sz="2400" dirty="0">
                <a:latin typeface="Tahoma" panose="020B0604030504040204" pitchFamily="34" charset="0"/>
                <a:sym typeface="+mn-ea"/>
              </a:rPr>
              <a:t>USB</a:t>
            </a:r>
            <a:r>
              <a:rPr lang="zh-CN" altLang="en-US" sz="2400" dirty="0">
                <a:latin typeface="Tahoma" panose="020B0604030504040204" pitchFamily="34" charset="0"/>
                <a:sym typeface="+mn-ea"/>
              </a:rPr>
              <a:t>接口模块；</a:t>
            </a:r>
            <a:r>
              <a:rPr lang="zh-CN" altLang="zh-CN" sz="2400" dirty="0">
                <a:latin typeface="Tahoma" panose="020B0604030504040204" pitchFamily="34" charset="0"/>
                <a:sym typeface="+mn-ea"/>
              </a:rPr>
              <a:t>CAN</a:t>
            </a:r>
            <a:r>
              <a:rPr lang="zh-CN" altLang="en-US" sz="2400" dirty="0">
                <a:latin typeface="Tahoma" panose="020B0604030504040204" pitchFamily="34" charset="0"/>
                <a:sym typeface="+mn-ea"/>
              </a:rPr>
              <a:t>总线通信模块。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987425" y="2419985"/>
            <a:ext cx="93567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ahoma" panose="020B0604030504040204" pitchFamily="34" charset="0"/>
                <a:sym typeface="+mn-ea"/>
              </a:rPr>
              <a:t>无线通信模块：</a:t>
            </a:r>
            <a:r>
              <a:rPr lang="zh-CN" altLang="zh-CN" sz="2400" dirty="0">
                <a:latin typeface="Tahoma" panose="020B0604030504040204" pitchFamily="34" charset="0"/>
                <a:sym typeface="+mn-ea"/>
              </a:rPr>
              <a:t>CC1100</a:t>
            </a:r>
            <a:r>
              <a:rPr lang="zh-CN" altLang="en-US" sz="2400" dirty="0">
                <a:latin typeface="Tahoma" panose="020B0604030504040204" pitchFamily="34" charset="0"/>
                <a:sym typeface="+mn-ea"/>
              </a:rPr>
              <a:t>、</a:t>
            </a:r>
            <a:r>
              <a:rPr lang="zh-CN" altLang="zh-CN" sz="2400" dirty="0">
                <a:latin typeface="Tahoma" panose="020B0604030504040204" pitchFamily="34" charset="0"/>
                <a:sym typeface="+mn-ea"/>
              </a:rPr>
              <a:t>nfr905</a:t>
            </a:r>
            <a:r>
              <a:rPr lang="zh-CN" altLang="en-US" sz="2400" dirty="0">
                <a:latin typeface="Tahoma" panose="020B0604030504040204" pitchFamily="34" charset="0"/>
                <a:sym typeface="+mn-ea"/>
              </a:rPr>
              <a:t>等。通信协议蓝牙、</a:t>
            </a:r>
            <a:r>
              <a:rPr lang="zh-CN" altLang="zh-CN" sz="2400" dirty="0">
                <a:latin typeface="Tahoma" panose="020B0604030504040204" pitchFamily="34" charset="0"/>
                <a:sym typeface="+mn-ea"/>
              </a:rPr>
              <a:t>ZIGBEE</a:t>
            </a:r>
            <a:r>
              <a:rPr lang="zh-CN" altLang="en-US" sz="2400" dirty="0">
                <a:latin typeface="Tahoma" panose="020B0604030504040204" pitchFamily="34" charset="0"/>
                <a:sym typeface="+mn-ea"/>
              </a:rPr>
              <a:t>等。</a:t>
            </a:r>
            <a:endParaRPr lang="zh-CN" altLang="en-US" sz="2400"/>
          </a:p>
        </p:txBody>
      </p:sp>
      <p:sp>
        <p:nvSpPr>
          <p:cNvPr id="20" name="Text Box 122"/>
          <p:cNvSpPr txBox="1"/>
          <p:nvPr/>
        </p:nvSpPr>
        <p:spPr>
          <a:xfrm>
            <a:off x="1146810" y="5896610"/>
            <a:ext cx="37071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6-10</a:t>
            </a: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RS485</a:t>
            </a:r>
            <a:r>
              <a:rPr lang="zh-CN" altLang="en-US" sz="2400" b="1" dirty="0">
                <a:latin typeface="Times New Roman" panose="02020603050405020304" pitchFamily="18" charset="0"/>
              </a:rPr>
              <a:t>通信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925945" y="3498215"/>
            <a:ext cx="4121150" cy="2487930"/>
            <a:chOff x="6624" y="4791"/>
            <a:chExt cx="6490" cy="3918"/>
          </a:xfrm>
        </p:grpSpPr>
        <p:sp>
          <p:nvSpPr>
            <p:cNvPr id="7" name="Rectangle 10"/>
            <p:cNvSpPr/>
            <p:nvPr/>
          </p:nvSpPr>
          <p:spPr>
            <a:xfrm>
              <a:off x="6624" y="4791"/>
              <a:ext cx="1680" cy="391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endPara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endPara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微机</a:t>
              </a:r>
              <a:endPara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Rectangle 11"/>
            <p:cNvSpPr/>
            <p:nvPr/>
          </p:nvSpPr>
          <p:spPr>
            <a:xfrm>
              <a:off x="9024" y="5991"/>
              <a:ext cx="1800" cy="18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CC1100</a:t>
              </a:r>
            </a:p>
          </p:txBody>
        </p:sp>
        <p:sp>
          <p:nvSpPr>
            <p:cNvPr id="9" name="Line 12"/>
            <p:cNvSpPr/>
            <p:nvPr/>
          </p:nvSpPr>
          <p:spPr>
            <a:xfrm>
              <a:off x="8304" y="7311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Line 17"/>
            <p:cNvSpPr/>
            <p:nvPr/>
          </p:nvSpPr>
          <p:spPr>
            <a:xfrm flipH="1">
              <a:off x="8304" y="6471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18"/>
            <p:cNvSpPr/>
            <p:nvPr/>
          </p:nvSpPr>
          <p:spPr>
            <a:xfrm flipH="1">
              <a:off x="10824" y="6231"/>
              <a:ext cx="8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Line 19"/>
            <p:cNvSpPr/>
            <p:nvPr/>
          </p:nvSpPr>
          <p:spPr>
            <a:xfrm>
              <a:off x="10824" y="7431"/>
              <a:ext cx="8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21"/>
            <p:cNvSpPr/>
            <p:nvPr/>
          </p:nvSpPr>
          <p:spPr>
            <a:xfrm>
              <a:off x="11664" y="5974"/>
              <a:ext cx="1450" cy="155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r>
                <a:rPr lang="zh-CN" altLang="en-US" dirty="0">
                  <a:latin typeface="Tahoma" panose="020B0604030504040204" pitchFamily="34" charset="0"/>
                  <a:ea typeface="宋体" panose="02010600030101010101" pitchFamily="2" charset="-122"/>
                </a:rPr>
                <a:t>天线</a:t>
              </a:r>
            </a:p>
          </p:txBody>
        </p:sp>
      </p:grpSp>
      <p:sp>
        <p:nvSpPr>
          <p:cNvPr id="19" name="Text Box 122"/>
          <p:cNvSpPr txBox="1"/>
          <p:nvPr/>
        </p:nvSpPr>
        <p:spPr>
          <a:xfrm>
            <a:off x="6925945" y="5986145"/>
            <a:ext cx="3311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6-11(b)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无线通信</a:t>
            </a:r>
          </a:p>
        </p:txBody>
      </p:sp>
    </p:spTree>
  </p:cSld>
  <p:clrMapOvr>
    <a:masterClrMapping/>
  </p:clrMapOvr>
  <p:transition spd="slow" advClick="0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5361" name="Text Box 4"/>
          <p:cNvSpPr txBox="1"/>
          <p:nvPr/>
        </p:nvSpPr>
        <p:spPr>
          <a:xfrm>
            <a:off x="688975" y="802005"/>
            <a:ext cx="10949940" cy="21837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、软件系统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存储在系统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ROM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中的系统程序（监控程序、运算控制模块）；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存储在用户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ROM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中的应用程序；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RAM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中间数据存储。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565" y="2945765"/>
            <a:ext cx="4953000" cy="2973070"/>
          </a:xfrm>
          <a:prstGeom prst="rect">
            <a:avLst/>
          </a:prstGeom>
        </p:spPr>
      </p:pic>
      <p:sp>
        <p:nvSpPr>
          <p:cNvPr id="19479" name="Text Box 31"/>
          <p:cNvSpPr txBox="1"/>
          <p:nvPr/>
        </p:nvSpPr>
        <p:spPr>
          <a:xfrm>
            <a:off x="3709988" y="5989320"/>
            <a:ext cx="49688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6-11  </a:t>
            </a:r>
            <a:r>
              <a:rPr lang="zh-CN" altLang="en-US" sz="2400" b="1" dirty="0">
                <a:latin typeface="Times New Roman" panose="02020603050405020304" pitchFamily="18" charset="0"/>
              </a:rPr>
              <a:t>调节器组成框图</a:t>
            </a:r>
          </a:p>
        </p:txBody>
      </p:sp>
    </p:spTree>
  </p:cSld>
  <p:clrMapOvr>
    <a:masterClrMapping/>
  </p:clrMapOvr>
  <p:transition spd="slow" advClick="0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5362" name="Rectangle 6"/>
          <p:cNvSpPr/>
          <p:nvPr/>
        </p:nvSpPr>
        <p:spPr>
          <a:xfrm>
            <a:off x="3340735" y="3010853"/>
            <a:ext cx="1439863" cy="5397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 anchor="ctr"/>
          <a:lstStyle/>
          <a:p>
            <a:pPr algn="ctr"/>
            <a:r>
              <a:rPr lang="zh-CN" altLang="en-US" sz="1800" b="1" dirty="0">
                <a:latin typeface="Arial" panose="020B0604020202020204" pitchFamily="34" charset="0"/>
              </a:rPr>
              <a:t>系统初始化</a:t>
            </a:r>
          </a:p>
        </p:txBody>
      </p:sp>
      <p:sp>
        <p:nvSpPr>
          <p:cNvPr id="15363" name="Rectangle 7"/>
          <p:cNvSpPr/>
          <p:nvPr/>
        </p:nvSpPr>
        <p:spPr>
          <a:xfrm>
            <a:off x="3332798" y="3766503"/>
            <a:ext cx="1447800" cy="5397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 anchor="ctr"/>
          <a:lstStyle/>
          <a:p>
            <a:pPr algn="ctr"/>
            <a:r>
              <a:rPr lang="zh-CN" altLang="en-US" sz="2000" b="1" dirty="0">
                <a:latin typeface="Arial" panose="020B0604020202020204" pitchFamily="34" charset="0"/>
              </a:rPr>
              <a:t>键盘显示管理</a:t>
            </a:r>
          </a:p>
        </p:txBody>
      </p:sp>
      <p:sp>
        <p:nvSpPr>
          <p:cNvPr id="15364" name="Rectangle 8"/>
          <p:cNvSpPr/>
          <p:nvPr/>
        </p:nvSpPr>
        <p:spPr>
          <a:xfrm>
            <a:off x="3332798" y="4493578"/>
            <a:ext cx="1447800" cy="5397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 anchor="ctr"/>
          <a:lstStyle/>
          <a:p>
            <a:pPr algn="ctr"/>
            <a:r>
              <a:rPr lang="zh-CN" altLang="en-US" sz="1800" b="1" dirty="0">
                <a:latin typeface="Arial" panose="020B0604020202020204" pitchFamily="34" charset="0"/>
              </a:rPr>
              <a:t>中断管理</a:t>
            </a:r>
          </a:p>
        </p:txBody>
      </p:sp>
      <p:sp>
        <p:nvSpPr>
          <p:cNvPr id="15365" name="Rectangle 9"/>
          <p:cNvSpPr/>
          <p:nvPr/>
        </p:nvSpPr>
        <p:spPr>
          <a:xfrm>
            <a:off x="3332798" y="5214303"/>
            <a:ext cx="1447800" cy="5397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 anchor="ctr"/>
          <a:lstStyle/>
          <a:p>
            <a:pPr algn="ctr"/>
            <a:r>
              <a:rPr lang="zh-CN" altLang="en-US" sz="1800" b="1" dirty="0">
                <a:latin typeface="Arial" panose="020B0604020202020204" pitchFamily="34" charset="0"/>
              </a:rPr>
              <a:t>自诊断处理</a:t>
            </a:r>
          </a:p>
        </p:txBody>
      </p:sp>
      <p:sp>
        <p:nvSpPr>
          <p:cNvPr id="15366" name="Rectangle 10"/>
          <p:cNvSpPr/>
          <p:nvPr/>
        </p:nvSpPr>
        <p:spPr>
          <a:xfrm>
            <a:off x="3332798" y="5941378"/>
            <a:ext cx="1447800" cy="5397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 anchor="ctr"/>
          <a:lstStyle/>
          <a:p>
            <a:pPr algn="ctr"/>
            <a:r>
              <a:rPr lang="zh-CN" altLang="en-US" sz="2000" b="1" dirty="0">
                <a:latin typeface="Arial" panose="020B0604020202020204" pitchFamily="34" charset="0"/>
              </a:rPr>
              <a:t>运行状态控制</a:t>
            </a:r>
          </a:p>
        </p:txBody>
      </p:sp>
      <p:sp>
        <p:nvSpPr>
          <p:cNvPr id="15367" name="Line 11"/>
          <p:cNvSpPr/>
          <p:nvPr/>
        </p:nvSpPr>
        <p:spPr>
          <a:xfrm>
            <a:off x="2969260" y="3263265"/>
            <a:ext cx="3603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68" name="Line 12"/>
          <p:cNvSpPr/>
          <p:nvPr/>
        </p:nvSpPr>
        <p:spPr>
          <a:xfrm>
            <a:off x="2986723" y="4025265"/>
            <a:ext cx="3603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69" name="Line 13"/>
          <p:cNvSpPr/>
          <p:nvPr/>
        </p:nvSpPr>
        <p:spPr>
          <a:xfrm>
            <a:off x="2764473" y="4738053"/>
            <a:ext cx="566737" cy="79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70" name="Line 14"/>
          <p:cNvSpPr/>
          <p:nvPr/>
        </p:nvSpPr>
        <p:spPr>
          <a:xfrm>
            <a:off x="2981960" y="5507990"/>
            <a:ext cx="3603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71" name="Line 15"/>
          <p:cNvSpPr/>
          <p:nvPr/>
        </p:nvSpPr>
        <p:spPr>
          <a:xfrm>
            <a:off x="2986723" y="6211253"/>
            <a:ext cx="3603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72" name="Line 16"/>
          <p:cNvSpPr/>
          <p:nvPr/>
        </p:nvSpPr>
        <p:spPr>
          <a:xfrm>
            <a:off x="2969260" y="3256915"/>
            <a:ext cx="0" cy="29511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73" name="Rectangle 17"/>
          <p:cNvSpPr/>
          <p:nvPr/>
        </p:nvSpPr>
        <p:spPr>
          <a:xfrm>
            <a:off x="2219960" y="4112578"/>
            <a:ext cx="539750" cy="13668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 anchor="ctr"/>
          <a:lstStyle/>
          <a:p>
            <a:pPr algn="ctr">
              <a:lnSpc>
                <a:spcPct val="115000"/>
              </a:lnSpc>
            </a:pPr>
            <a:r>
              <a:rPr lang="zh-CN" altLang="en-US" sz="1800" b="1" dirty="0">
                <a:latin typeface="Arial" panose="020B0604020202020204" pitchFamily="34" charset="0"/>
              </a:rPr>
              <a:t>监</a:t>
            </a:r>
          </a:p>
          <a:p>
            <a:pPr algn="ctr">
              <a:lnSpc>
                <a:spcPct val="115000"/>
              </a:lnSpc>
            </a:pPr>
            <a:r>
              <a:rPr lang="zh-CN" altLang="en-US" sz="1800" b="1" dirty="0">
                <a:latin typeface="Arial" panose="020B0604020202020204" pitchFamily="34" charset="0"/>
              </a:rPr>
              <a:t>控</a:t>
            </a:r>
          </a:p>
          <a:p>
            <a:pPr algn="ctr">
              <a:lnSpc>
                <a:spcPct val="115000"/>
              </a:lnSpc>
            </a:pPr>
            <a:r>
              <a:rPr lang="zh-CN" altLang="en-US" sz="1800" b="1" dirty="0">
                <a:latin typeface="Arial" panose="020B0604020202020204" pitchFamily="34" charset="0"/>
              </a:rPr>
              <a:t>程</a:t>
            </a:r>
          </a:p>
          <a:p>
            <a:pPr algn="ctr">
              <a:lnSpc>
                <a:spcPct val="115000"/>
              </a:lnSpc>
            </a:pPr>
            <a:r>
              <a:rPr lang="zh-CN" altLang="en-US" sz="1800" b="1" dirty="0">
                <a:latin typeface="Arial" panose="020B0604020202020204" pitchFamily="34" charset="0"/>
              </a:rPr>
              <a:t>序</a:t>
            </a:r>
          </a:p>
        </p:txBody>
      </p:sp>
      <p:sp>
        <p:nvSpPr>
          <p:cNvPr id="15374" name="Rectangle 30"/>
          <p:cNvSpPr/>
          <p:nvPr/>
        </p:nvSpPr>
        <p:spPr>
          <a:xfrm>
            <a:off x="4996498" y="3010853"/>
            <a:ext cx="410368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参数、器件初始化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5375" name="Rectangle 31"/>
          <p:cNvSpPr/>
          <p:nvPr/>
        </p:nvSpPr>
        <p:spPr>
          <a:xfrm>
            <a:off x="4780598" y="3808095"/>
            <a:ext cx="5975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（键码识别、键处理程序走向、显示格式）</a:t>
            </a:r>
          </a:p>
        </p:txBody>
      </p:sp>
      <p:sp>
        <p:nvSpPr>
          <p:cNvPr id="15376" name="Rectangle 32"/>
          <p:cNvSpPr/>
          <p:nvPr/>
        </p:nvSpPr>
        <p:spPr>
          <a:xfrm>
            <a:off x="4852035" y="4503103"/>
            <a:ext cx="414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（中断源识别、优先级比较）</a:t>
            </a:r>
          </a:p>
        </p:txBody>
      </p:sp>
      <p:sp>
        <p:nvSpPr>
          <p:cNvPr id="15377" name="Rectangle 33"/>
          <p:cNvSpPr/>
          <p:nvPr/>
        </p:nvSpPr>
        <p:spPr>
          <a:xfrm>
            <a:off x="4677410" y="5223828"/>
            <a:ext cx="5060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（定时巡检、异常显示、故障处理）</a:t>
            </a:r>
          </a:p>
        </p:txBody>
      </p:sp>
      <p:sp>
        <p:nvSpPr>
          <p:cNvPr id="15378" name="Rectangle 34"/>
          <p:cNvSpPr/>
          <p:nvPr/>
        </p:nvSpPr>
        <p:spPr>
          <a:xfrm>
            <a:off x="4780598" y="5963603"/>
            <a:ext cx="41290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A/M/C</a:t>
            </a:r>
            <a:r>
              <a:rPr lang="zh-CN" altLang="en-US" sz="2400" b="1" dirty="0">
                <a:latin typeface="Times New Roman" panose="02020603050405020304" pitchFamily="18" charset="0"/>
              </a:rPr>
              <a:t>状态判断、切换等）</a:t>
            </a:r>
          </a:p>
        </p:txBody>
      </p:sp>
      <p:sp>
        <p:nvSpPr>
          <p:cNvPr id="15380" name="Rectangle 37"/>
          <p:cNvSpPr/>
          <p:nvPr/>
        </p:nvSpPr>
        <p:spPr>
          <a:xfrm>
            <a:off x="808355" y="2141220"/>
            <a:ext cx="27959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Calibri" panose="020F0502020204030204" charset="0"/>
              </a:rPr>
              <a:t>①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监控程序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08355" y="845185"/>
            <a:ext cx="968121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Calibri" panose="020F0502020204030204" charset="0"/>
                <a:sym typeface="+mn-ea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Calibri" panose="020F0502020204030204" charset="0"/>
                <a:sym typeface="+mn-ea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Calibri" panose="020F0502020204030204" charset="0"/>
                <a:sym typeface="+mn-ea"/>
              </a:rPr>
              <a:t>）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系统程序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监控程序、中断处理程序、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功能模块、输入处理程序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。</a:t>
            </a:r>
            <a:endParaRPr lang="zh-CN" altLang="en-US" dirty="0"/>
          </a:p>
        </p:txBody>
      </p:sp>
      <p:sp>
        <p:nvSpPr>
          <p:cNvPr id="4" name="Rectangle 37"/>
          <p:cNvSpPr/>
          <p:nvPr/>
        </p:nvSpPr>
        <p:spPr>
          <a:xfrm>
            <a:off x="3604260" y="2141220"/>
            <a:ext cx="55981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保证调节器正常工作的管理程序。</a:t>
            </a:r>
          </a:p>
        </p:txBody>
      </p:sp>
    </p:spTree>
  </p:cSld>
  <p:clrMapOvr>
    <a:masterClrMapping/>
  </p:clrMapOvr>
  <p:transition spd="slow" advClick="0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16385" name="Group 17"/>
          <p:cNvGrpSpPr/>
          <p:nvPr/>
        </p:nvGrpSpPr>
        <p:grpSpPr>
          <a:xfrm>
            <a:off x="1242695" y="1368108"/>
            <a:ext cx="4191000" cy="3575050"/>
            <a:chOff x="0" y="0"/>
            <a:chExt cx="1504" cy="1938"/>
          </a:xfrm>
        </p:grpSpPr>
        <p:sp>
          <p:nvSpPr>
            <p:cNvPr id="16386" name="Rectangle 5"/>
            <p:cNvSpPr/>
            <p:nvPr/>
          </p:nvSpPr>
          <p:spPr>
            <a:xfrm>
              <a:off x="706" y="0"/>
              <a:ext cx="793" cy="3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zh-CN" altLang="en-US" sz="2400" b="1" dirty="0">
                  <a:latin typeface="Arial" panose="020B0604020202020204" pitchFamily="34" charset="0"/>
                </a:rPr>
                <a:t>键处理</a:t>
              </a:r>
            </a:p>
          </p:txBody>
        </p:sp>
        <p:sp>
          <p:nvSpPr>
            <p:cNvPr id="16387" name="Rectangle 6"/>
            <p:cNvSpPr/>
            <p:nvPr/>
          </p:nvSpPr>
          <p:spPr>
            <a:xfrm>
              <a:off x="701" y="476"/>
              <a:ext cx="793" cy="3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zh-CN" altLang="en-US" sz="2400" b="1" dirty="0">
                  <a:latin typeface="Arial" panose="020B0604020202020204" pitchFamily="34" charset="0"/>
                </a:rPr>
                <a:t>定时处理</a:t>
              </a:r>
            </a:p>
          </p:txBody>
        </p:sp>
        <p:sp>
          <p:nvSpPr>
            <p:cNvPr id="16388" name="Rectangle 8"/>
            <p:cNvSpPr/>
            <p:nvPr/>
          </p:nvSpPr>
          <p:spPr>
            <a:xfrm>
              <a:off x="711" y="1048"/>
              <a:ext cx="793" cy="3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zh-CN" altLang="en-US" sz="2400" b="1" dirty="0">
                  <a:latin typeface="Arial" panose="020B0604020202020204" pitchFamily="34" charset="0"/>
                </a:rPr>
                <a:t>通信处理</a:t>
              </a:r>
            </a:p>
          </p:txBody>
        </p:sp>
        <p:sp>
          <p:nvSpPr>
            <p:cNvPr id="16389" name="Rectangle 9"/>
            <p:cNvSpPr/>
            <p:nvPr/>
          </p:nvSpPr>
          <p:spPr>
            <a:xfrm>
              <a:off x="706" y="1598"/>
              <a:ext cx="793" cy="3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zh-CN" altLang="en-US" sz="2400" b="1" dirty="0">
                  <a:latin typeface="Arial" panose="020B0604020202020204" pitchFamily="34" charset="0"/>
                </a:rPr>
                <a:t>掉电处理</a:t>
              </a:r>
            </a:p>
          </p:txBody>
        </p:sp>
        <p:sp>
          <p:nvSpPr>
            <p:cNvPr id="16390" name="Line 10"/>
            <p:cNvSpPr/>
            <p:nvPr/>
          </p:nvSpPr>
          <p:spPr>
            <a:xfrm>
              <a:off x="472" y="159"/>
              <a:ext cx="2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1" name="Line 11"/>
            <p:cNvSpPr/>
            <p:nvPr/>
          </p:nvSpPr>
          <p:spPr>
            <a:xfrm>
              <a:off x="483" y="639"/>
              <a:ext cx="2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2" name="Line 13"/>
            <p:cNvSpPr/>
            <p:nvPr/>
          </p:nvSpPr>
          <p:spPr>
            <a:xfrm>
              <a:off x="480" y="1224"/>
              <a:ext cx="2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3" name="Line 14"/>
            <p:cNvSpPr/>
            <p:nvPr/>
          </p:nvSpPr>
          <p:spPr>
            <a:xfrm>
              <a:off x="472" y="1822"/>
              <a:ext cx="2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4" name="Line 15"/>
            <p:cNvSpPr/>
            <p:nvPr/>
          </p:nvSpPr>
          <p:spPr>
            <a:xfrm>
              <a:off x="472" y="155"/>
              <a:ext cx="0" cy="16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5" name="Rectangle 16"/>
            <p:cNvSpPr/>
            <p:nvPr/>
          </p:nvSpPr>
          <p:spPr>
            <a:xfrm>
              <a:off x="0" y="635"/>
              <a:ext cx="340" cy="92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8" tIns="44450" rIns="90488" bIns="4445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中</a:t>
              </a:r>
            </a:p>
            <a:p>
              <a:pPr algn="ctr">
                <a:lnSpc>
                  <a:spcPct val="85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断</a:t>
              </a:r>
            </a:p>
            <a:p>
              <a:pPr algn="ctr">
                <a:lnSpc>
                  <a:spcPct val="85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处</a:t>
              </a:r>
            </a:p>
            <a:p>
              <a:pPr algn="ctr">
                <a:lnSpc>
                  <a:spcPct val="85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理</a:t>
              </a:r>
            </a:p>
            <a:p>
              <a:pPr algn="ctr">
                <a:lnSpc>
                  <a:spcPct val="85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程</a:t>
              </a:r>
            </a:p>
            <a:p>
              <a:pPr algn="ctr">
                <a:lnSpc>
                  <a:spcPct val="85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序</a:t>
              </a:r>
            </a:p>
          </p:txBody>
        </p:sp>
      </p:grpSp>
      <p:sp>
        <p:nvSpPr>
          <p:cNvPr id="16396" name="Rectangle 18"/>
          <p:cNvSpPr/>
          <p:nvPr/>
        </p:nvSpPr>
        <p:spPr>
          <a:xfrm>
            <a:off x="5382895" y="1416050"/>
            <a:ext cx="53359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有无键按下？识别键号，按键号散转执行键功能。</a:t>
            </a:r>
          </a:p>
        </p:txBody>
      </p:sp>
      <p:sp>
        <p:nvSpPr>
          <p:cNvPr id="16397" name="Rectangle 19"/>
          <p:cNvSpPr/>
          <p:nvPr/>
        </p:nvSpPr>
        <p:spPr>
          <a:xfrm>
            <a:off x="5382895" y="2352358"/>
            <a:ext cx="47529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定时巡检、定时采集等</a:t>
            </a:r>
          </a:p>
        </p:txBody>
      </p:sp>
      <p:sp>
        <p:nvSpPr>
          <p:cNvPr id="16398" name="Rectangle 21"/>
          <p:cNvSpPr/>
          <p:nvPr/>
        </p:nvSpPr>
        <p:spPr>
          <a:xfrm>
            <a:off x="5600383" y="3471545"/>
            <a:ext cx="259238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PC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机等通信</a:t>
            </a:r>
          </a:p>
        </p:txBody>
      </p:sp>
      <p:sp>
        <p:nvSpPr>
          <p:cNvPr id="16399" name="Rectangle 22"/>
          <p:cNvSpPr/>
          <p:nvPr/>
        </p:nvSpPr>
        <p:spPr>
          <a:xfrm>
            <a:off x="5590858" y="4400233"/>
            <a:ext cx="431958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掉电后重要数据保护。</a:t>
            </a:r>
          </a:p>
        </p:txBody>
      </p:sp>
      <p:sp>
        <p:nvSpPr>
          <p:cNvPr id="15380" name="Rectangle 25"/>
          <p:cNvSpPr>
            <a:spLocks noChangeArrowheads="1"/>
          </p:cNvSpPr>
          <p:nvPr/>
        </p:nvSpPr>
        <p:spPr bwMode="auto">
          <a:xfrm>
            <a:off x="977265" y="805815"/>
            <a:ext cx="42106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②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中断处理程序</a:t>
            </a:r>
          </a:p>
        </p:txBody>
      </p:sp>
      <p:sp>
        <p:nvSpPr>
          <p:cNvPr id="16402" name="Rectangle 73"/>
          <p:cNvSpPr/>
          <p:nvPr/>
        </p:nvSpPr>
        <p:spPr>
          <a:xfrm>
            <a:off x="980440" y="5059045"/>
            <a:ext cx="10231755" cy="1260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Calibri" panose="020F0502020204030204" charset="0"/>
              </a:rPr>
              <a:t>③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功能模块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包括</a:t>
            </a:r>
            <a:r>
              <a:rPr lang="en-US" altLang="zh-CN" sz="2400" b="1" dirty="0"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latin typeface="Times New Roman" panose="02020603050405020304" pitchFamily="18" charset="0"/>
              </a:rPr>
              <a:t>、加、减、乘、除、开方、高、低限监视等数十种模块。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用户根据工艺控制要求选择所需要模块进行组态，实现调节器的运算控制功能。</a:t>
            </a:r>
          </a:p>
        </p:txBody>
      </p:sp>
    </p:spTree>
  </p:cSld>
  <p:clrMapOvr>
    <a:masterClrMapping/>
  </p:clrMapOvr>
  <p:transition spd="slow" advClick="0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7475" name="Text Box 2"/>
          <p:cNvSpPr txBox="1"/>
          <p:nvPr/>
        </p:nvSpPr>
        <p:spPr>
          <a:xfrm>
            <a:off x="1261110" y="809625"/>
            <a:ext cx="7473950" cy="2738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④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输入处理程序（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实现过程量的输入处理）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过程量检测：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温度、压力、压差、流量测量。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线性化：</a:t>
            </a:r>
            <a:r>
              <a:rPr lang="zh-CN" altLang="en-US" sz="2400" b="1" dirty="0">
                <a:latin typeface="Times New Roman" panose="02020603050405020304" pitchFamily="18" charset="0"/>
              </a:rPr>
              <a:t>折线处理模块。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流量测量：</a:t>
            </a:r>
            <a:r>
              <a:rPr lang="zh-CN" altLang="en-US" sz="2400" b="1" dirty="0">
                <a:latin typeface="Times New Roman" panose="02020603050405020304" pitchFamily="18" charset="0"/>
              </a:rPr>
              <a:t>温度、压力补偿处理、开方运算模块。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抗干扰：</a:t>
            </a:r>
            <a:r>
              <a:rPr lang="zh-CN" altLang="en-US" sz="2400" b="1" dirty="0">
                <a:latin typeface="Times New Roman" panose="02020603050405020304" pitchFamily="18" charset="0"/>
              </a:rPr>
              <a:t>数字滤波模块。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76" name="Text Box 8"/>
          <p:cNvSpPr txBox="1"/>
          <p:nvPr/>
        </p:nvSpPr>
        <p:spPr>
          <a:xfrm>
            <a:off x="3862705" y="6005195"/>
            <a:ext cx="4465638" cy="4972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6-12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输入处理模块示意图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90" y="3652520"/>
            <a:ext cx="9401175" cy="2352675"/>
          </a:xfrm>
          <a:prstGeom prst="rect">
            <a:avLst/>
          </a:prstGeom>
        </p:spPr>
      </p:pic>
      <p:sp>
        <p:nvSpPr>
          <p:cNvPr id="4" name="Text Box 2"/>
          <p:cNvSpPr txBox="1"/>
          <p:nvPr/>
        </p:nvSpPr>
        <p:spPr>
          <a:xfrm>
            <a:off x="8735060" y="1649095"/>
            <a:ext cx="280289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提供功能模块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填表调用</a:t>
            </a:r>
          </a:p>
        </p:txBody>
      </p:sp>
    </p:spTree>
  </p:cSld>
  <p:clrMapOvr>
    <a:masterClrMapping/>
  </p:clrMapOvr>
  <p:transition spd="slow" advClick="0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8509" name="Text Box 8"/>
          <p:cNvSpPr txBox="1"/>
          <p:nvPr/>
        </p:nvSpPr>
        <p:spPr>
          <a:xfrm>
            <a:off x="7152958" y="5875020"/>
            <a:ext cx="4464050" cy="4972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6-13 </a:t>
            </a:r>
            <a:r>
              <a:rPr lang="zh-CN" altLang="en-US" sz="2400" b="1" dirty="0">
                <a:latin typeface="Times New Roman" panose="02020603050405020304" pitchFamily="18" charset="0"/>
              </a:rPr>
              <a:t>功能模块组态示意图</a:t>
            </a:r>
          </a:p>
        </p:txBody>
      </p:sp>
      <p:sp>
        <p:nvSpPr>
          <p:cNvPr id="18503" name="Rectangle 76"/>
          <p:cNvSpPr>
            <a:spLocks noChangeArrowheads="1"/>
          </p:cNvSpPr>
          <p:nvPr/>
        </p:nvSpPr>
        <p:spPr bwMode="auto">
          <a:xfrm>
            <a:off x="600710" y="982345"/>
            <a:ext cx="50044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）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应用程序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0710" y="1631315"/>
            <a:ext cx="5422265" cy="1999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Calibri" panose="020F0502020204030204" charset="0"/>
                <a:sym typeface="+mn-ea"/>
              </a:rPr>
              <a:t>① </a:t>
            </a:r>
            <a:r>
              <a:rPr lang="zh-CN" altLang="en-US" dirty="0">
                <a:sym typeface="+mn-ea"/>
              </a:rPr>
              <a:t>功能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ym typeface="+mn-ea"/>
              </a:rPr>
              <a:t>用户按工艺流程和控制要求，在功能模块中选用</a:t>
            </a:r>
            <a:r>
              <a:rPr lang="zh-CN" altLang="en-US" sz="2400" dirty="0">
                <a:solidFill>
                  <a:srgbClr val="FF3300"/>
                </a:solidFill>
                <a:sym typeface="+mn-ea"/>
              </a:rPr>
              <a:t>所需模块</a:t>
            </a:r>
            <a:r>
              <a:rPr lang="zh-CN" altLang="en-US" sz="2400" dirty="0">
                <a:sym typeface="+mn-ea"/>
              </a:rPr>
              <a:t>，</a:t>
            </a:r>
            <a:r>
              <a:rPr lang="zh-CN" altLang="en-US" sz="2400" dirty="0">
                <a:solidFill>
                  <a:srgbClr val="FF3300"/>
                </a:solidFill>
                <a:sym typeface="+mn-ea"/>
              </a:rPr>
              <a:t>按一定规则</a:t>
            </a:r>
            <a:r>
              <a:rPr lang="zh-CN" altLang="en-US" sz="2400" dirty="0">
                <a:sym typeface="+mn-ea"/>
              </a:rPr>
              <a:t>将这些模块</a:t>
            </a:r>
            <a:r>
              <a:rPr lang="zh-CN" altLang="en-US" sz="2400" dirty="0">
                <a:solidFill>
                  <a:srgbClr val="FF3300"/>
                </a:solidFill>
                <a:sym typeface="+mn-ea"/>
              </a:rPr>
              <a:t>连接起来</a:t>
            </a:r>
            <a:r>
              <a:rPr lang="zh-CN" altLang="en-US" sz="2400" dirty="0">
                <a:sym typeface="+mn-ea"/>
              </a:rPr>
              <a:t>，即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“组态”，</a:t>
            </a:r>
            <a:r>
              <a:rPr lang="zh-CN" altLang="en-US" sz="2400" dirty="0">
                <a:sym typeface="+mn-ea"/>
              </a:rPr>
              <a:t>实现控制任务。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00710" y="3875405"/>
            <a:ext cx="5422265" cy="1999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Calibri" panose="020F0502020204030204" charset="0"/>
                <a:sym typeface="+mn-ea"/>
              </a:rPr>
              <a:t>② </a:t>
            </a:r>
            <a:r>
              <a:rPr lang="zh-CN" altLang="en-US" dirty="0">
                <a:sym typeface="+mn-ea"/>
              </a:rPr>
              <a:t>功能举例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/>
              <a:t>选择</a:t>
            </a:r>
            <a:r>
              <a:rPr lang="en-US" altLang="zh-CN" sz="2400" dirty="0"/>
              <a:t>PID1</a:t>
            </a:r>
            <a:r>
              <a:rPr lang="zh-CN" altLang="en-US" sz="2400" dirty="0"/>
              <a:t>、上下限限幅模块及手动模块，对模块进行软连接，设置模块内部参数，设置输入输出数据表，生成应用程序。</a:t>
            </a:r>
          </a:p>
        </p:txBody>
      </p:sp>
      <p:graphicFrame>
        <p:nvGraphicFramePr>
          <p:cNvPr id="6" name="对象 5"/>
          <p:cNvGraphicFramePr/>
          <p:nvPr>
            <p:custDataLst>
              <p:tags r:id="rId2"/>
            </p:custDataLst>
          </p:nvPr>
        </p:nvGraphicFramePr>
        <p:xfrm>
          <a:off x="7153275" y="984885"/>
          <a:ext cx="3803650" cy="4890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r:id="rId4" imgW="3800475" imgH="4886325" progId="Paint.Picture">
                  <p:embed/>
                </p:oleObj>
              </mc:Choice>
              <mc:Fallback>
                <p:oleObj r:id="rId4" imgW="3800475" imgH="48863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53275" y="984885"/>
                        <a:ext cx="3803650" cy="4890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099" name="Rectangle 5"/>
          <p:cNvSpPr/>
          <p:nvPr/>
        </p:nvSpPr>
        <p:spPr>
          <a:xfrm>
            <a:off x="698818" y="846138"/>
            <a:ext cx="82073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、可编程调节器的特点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420" y="2396490"/>
            <a:ext cx="6629400" cy="2709545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" y="2230120"/>
            <a:ext cx="5260340" cy="3042285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132080" y="5470525"/>
            <a:ext cx="55714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运算放大器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+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模拟器件搭建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实现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PID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运算</a:t>
            </a:r>
            <a:endParaRPr lang="zh-CN" altLang="en-US" sz="2400"/>
          </a:p>
        </p:txBody>
      </p:sp>
      <p:sp>
        <p:nvSpPr>
          <p:cNvPr id="70" name="文本框 69"/>
          <p:cNvSpPr txBox="1"/>
          <p:nvPr/>
        </p:nvSpPr>
        <p:spPr>
          <a:xfrm>
            <a:off x="6003925" y="5470525"/>
            <a:ext cx="5752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微机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接口电路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组态编程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实现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PID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运算</a:t>
            </a:r>
            <a:endParaRPr lang="zh-CN" altLang="en-US" sz="2400"/>
          </a:p>
        </p:txBody>
      </p:sp>
      <p:sp>
        <p:nvSpPr>
          <p:cNvPr id="71" name="文本框 70"/>
          <p:cNvSpPr txBox="1"/>
          <p:nvPr/>
        </p:nvSpPr>
        <p:spPr>
          <a:xfrm>
            <a:off x="699135" y="1495425"/>
            <a:ext cx="46507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）实现仪表与微机一体化</a:t>
            </a:r>
            <a:endParaRPr lang="zh-CN" altLang="en-US" dirty="0"/>
          </a:p>
        </p:txBody>
      </p:sp>
    </p:spTree>
  </p:cSld>
  <p:clrMapOvr>
    <a:masterClrMapping/>
  </p:clrMapOvr>
  <p:transition spd="slow" advClick="0"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6147" name="Object 4"/>
          <p:cNvGraphicFramePr>
            <a:graphicFrameLocks noChangeAspect="1"/>
          </p:cNvGraphicFramePr>
          <p:nvPr/>
        </p:nvGraphicFramePr>
        <p:xfrm>
          <a:off x="1552575" y="1688465"/>
          <a:ext cx="2916555" cy="1610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r:id="rId3" imgW="1344295" imgH="742315" progId="Equations">
                  <p:embed/>
                </p:oleObj>
              </mc:Choice>
              <mc:Fallback>
                <p:oleObj r:id="rId3" imgW="1344295" imgH="742315" progId="Equations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2575" y="1688465"/>
                        <a:ext cx="2916555" cy="1610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右箭头 4"/>
          <p:cNvSpPr/>
          <p:nvPr/>
        </p:nvSpPr>
        <p:spPr>
          <a:xfrm>
            <a:off x="4532630" y="2266633"/>
            <a:ext cx="1439863" cy="287337"/>
          </a:xfrm>
          <a:prstGeom prst="rightArrow">
            <a:avLst>
              <a:gd name="adj1" fmla="val 50000"/>
              <a:gd name="adj2" fmla="val 4955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49" name="矩形 5"/>
          <p:cNvSpPr/>
          <p:nvPr/>
        </p:nvSpPr>
        <p:spPr>
          <a:xfrm>
            <a:off x="4851718" y="1796733"/>
            <a:ext cx="8032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组态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150" name="矩形 9"/>
          <p:cNvSpPr/>
          <p:nvPr/>
        </p:nvSpPr>
        <p:spPr>
          <a:xfrm>
            <a:off x="6169343" y="2179320"/>
            <a:ext cx="1603375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应用程序</a:t>
            </a:r>
          </a:p>
        </p:txBody>
      </p:sp>
      <p:sp>
        <p:nvSpPr>
          <p:cNvPr id="6151" name="矩形 6"/>
          <p:cNvSpPr/>
          <p:nvPr/>
        </p:nvSpPr>
        <p:spPr>
          <a:xfrm>
            <a:off x="7817168" y="1487170"/>
            <a:ext cx="1500187" cy="2678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实现</a:t>
            </a:r>
            <a:r>
              <a:rPr lang="en-US" altLang="zh-CN" sz="2400" b="1" dirty="0">
                <a:latin typeface="Times New Roman" panose="02020603050405020304" pitchFamily="18" charset="0"/>
              </a:rPr>
              <a:t>PID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串级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比值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前馈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均匀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选择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复杂控制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123" name="Text Box 5"/>
          <p:cNvSpPr txBox="1"/>
          <p:nvPr/>
        </p:nvSpPr>
        <p:spPr>
          <a:xfrm>
            <a:off x="1106488" y="964565"/>
            <a:ext cx="84248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）具有丰富的运算、控制功能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23285"/>
            <a:ext cx="7449185" cy="304482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 flipV="1">
            <a:off x="2351405" y="2708910"/>
            <a:ext cx="688340" cy="8616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1025525" y="910590"/>
            <a:ext cx="10361295" cy="2368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通用型强，使用方便</a:t>
            </a:r>
          </a:p>
          <a:p>
            <a:pPr eaLnBrk="0" hangingPunct="0"/>
            <a:r>
              <a:rPr lang="zh-CN" altLang="en-US" sz="2800" b="1" dirty="0">
                <a:latin typeface="Calibri" panose="020F0502020204030204" charset="0"/>
              </a:rPr>
              <a:t>① </a:t>
            </a:r>
            <a:r>
              <a:rPr lang="zh-CN" altLang="en-US" sz="2800" b="1" dirty="0">
                <a:latin typeface="Times New Roman" panose="02020603050405020304" pitchFamily="18" charset="0"/>
              </a:rPr>
              <a:t>与模拟调节器输入输出信号一致，接线一致。</a:t>
            </a:r>
          </a:p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输入输出均为</a:t>
            </a:r>
            <a:r>
              <a:rPr lang="en-US" altLang="zh-CN" sz="2400" b="1" dirty="0">
                <a:latin typeface="Times New Roman" panose="02020603050405020304" pitchFamily="18" charset="0"/>
              </a:rPr>
              <a:t>4~20mA</a:t>
            </a:r>
            <a:r>
              <a:rPr lang="zh-CN" altLang="en-US" sz="2400" b="1" dirty="0">
                <a:latin typeface="Times New Roman" panose="02020603050405020304" pitchFamily="18" charset="0"/>
              </a:rPr>
              <a:t>模拟信号。</a:t>
            </a:r>
          </a:p>
          <a:p>
            <a:pPr eaLnBrk="0" hangingPunct="0"/>
            <a:r>
              <a:rPr lang="zh-CN" altLang="en-US" sz="2800" b="1" dirty="0">
                <a:latin typeface="Calibri" panose="020F0502020204030204" charset="0"/>
              </a:rPr>
              <a:t>② </a:t>
            </a:r>
            <a:r>
              <a:rPr lang="zh-CN" altLang="en-US" sz="2800" b="1" dirty="0">
                <a:latin typeface="Times New Roman" panose="02020603050405020304" pitchFamily="18" charset="0"/>
              </a:rPr>
              <a:t>编程简单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填写表格，设置组态参数编程，用户程序写入调节器用户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EPROM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10033" t="3773" r="12900"/>
          <a:stretch>
            <a:fillRect/>
          </a:stretch>
        </p:blipFill>
        <p:spPr>
          <a:xfrm>
            <a:off x="1509395" y="3397250"/>
            <a:ext cx="1468120" cy="28505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t="13467" b="11300"/>
          <a:stretch>
            <a:fillRect/>
          </a:stretch>
        </p:blipFill>
        <p:spPr>
          <a:xfrm>
            <a:off x="7875270" y="3697605"/>
            <a:ext cx="2990215" cy="22498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 l="16289" t="17400" r="13322" b="11500"/>
          <a:stretch>
            <a:fillRect/>
          </a:stretch>
        </p:blipFill>
        <p:spPr>
          <a:xfrm>
            <a:off x="4405630" y="3567430"/>
            <a:ext cx="2652395" cy="2679700"/>
          </a:xfrm>
          <a:prstGeom prst="rect">
            <a:avLst/>
          </a:prstGeom>
        </p:spPr>
      </p:pic>
    </p:spTree>
  </p:cSld>
  <p:clrMapOvr>
    <a:masterClrMapping/>
  </p:clrMapOvr>
  <p:transition spd="slow" advClick="0"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147" name="Text Box 5"/>
          <p:cNvSpPr txBox="1"/>
          <p:nvPr/>
        </p:nvSpPr>
        <p:spPr>
          <a:xfrm>
            <a:off x="997585" y="742315"/>
            <a:ext cx="10152380" cy="1445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）可连接到集散控制系统中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具有通信模块的智能仪表作为节点挂接到网络中，与操作站、上位机进行通信，构成多级系统，实现分散控制。</a:t>
            </a:r>
          </a:p>
        </p:txBody>
      </p:sp>
      <p:grpSp>
        <p:nvGrpSpPr>
          <p:cNvPr id="7171" name="Group 6"/>
          <p:cNvGrpSpPr/>
          <p:nvPr/>
        </p:nvGrpSpPr>
        <p:grpSpPr>
          <a:xfrm>
            <a:off x="1871345" y="2254885"/>
            <a:ext cx="7704138" cy="4176713"/>
            <a:chOff x="0" y="0"/>
            <a:chExt cx="2451" cy="1365"/>
          </a:xfrm>
        </p:grpSpPr>
        <p:sp>
          <p:nvSpPr>
            <p:cNvPr id="7172" name="AutoShape 7"/>
            <p:cNvSpPr/>
            <p:nvPr/>
          </p:nvSpPr>
          <p:spPr>
            <a:xfrm>
              <a:off x="312" y="1255"/>
              <a:ext cx="121" cy="110"/>
            </a:xfrm>
            <a:prstGeom prst="flowChartSummingJunction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73" name="Line 8"/>
            <p:cNvSpPr/>
            <p:nvPr/>
          </p:nvSpPr>
          <p:spPr>
            <a:xfrm>
              <a:off x="577" y="1233"/>
              <a:ext cx="0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4" name="Line 9"/>
            <p:cNvSpPr/>
            <p:nvPr/>
          </p:nvSpPr>
          <p:spPr>
            <a:xfrm>
              <a:off x="577" y="1233"/>
              <a:ext cx="144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5" name="Line 10"/>
            <p:cNvSpPr/>
            <p:nvPr/>
          </p:nvSpPr>
          <p:spPr>
            <a:xfrm flipV="1">
              <a:off x="577" y="1233"/>
              <a:ext cx="144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6" name="Line 11"/>
            <p:cNvSpPr/>
            <p:nvPr/>
          </p:nvSpPr>
          <p:spPr>
            <a:xfrm>
              <a:off x="721" y="1233"/>
              <a:ext cx="0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7" name="Line 12"/>
            <p:cNvSpPr/>
            <p:nvPr/>
          </p:nvSpPr>
          <p:spPr>
            <a:xfrm>
              <a:off x="649" y="1211"/>
              <a:ext cx="0" cy="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8" name="Line 13"/>
            <p:cNvSpPr/>
            <p:nvPr/>
          </p:nvSpPr>
          <p:spPr>
            <a:xfrm>
              <a:off x="601" y="1211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9" name="Freeform 14"/>
            <p:cNvSpPr/>
            <p:nvPr/>
          </p:nvSpPr>
          <p:spPr>
            <a:xfrm>
              <a:off x="601" y="1189"/>
              <a:ext cx="96" cy="22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0"/>
                </a:cxn>
                <a:cxn ang="0">
                  <a:pos x="96" y="22"/>
                </a:cxn>
              </a:cxnLst>
              <a:rect l="0" t="0" r="0" b="0"/>
              <a:pathLst>
                <a:path w="192" h="48">
                  <a:moveTo>
                    <a:pt x="0" y="48"/>
                  </a:moveTo>
                  <a:cubicBezTo>
                    <a:pt x="32" y="24"/>
                    <a:pt x="64" y="0"/>
                    <a:pt x="96" y="0"/>
                  </a:cubicBezTo>
                  <a:cubicBezTo>
                    <a:pt x="128" y="0"/>
                    <a:pt x="160" y="24"/>
                    <a:pt x="192" y="4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Line 15"/>
            <p:cNvSpPr/>
            <p:nvPr/>
          </p:nvSpPr>
          <p:spPr>
            <a:xfrm flipV="1">
              <a:off x="360" y="1013"/>
              <a:ext cx="0" cy="24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81" name="Line 16"/>
            <p:cNvSpPr/>
            <p:nvPr/>
          </p:nvSpPr>
          <p:spPr>
            <a:xfrm>
              <a:off x="649" y="1013"/>
              <a:ext cx="0" cy="1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82" name="Rectangle 17"/>
            <p:cNvSpPr/>
            <p:nvPr/>
          </p:nvSpPr>
          <p:spPr>
            <a:xfrm>
              <a:off x="264" y="815"/>
              <a:ext cx="481" cy="19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过程控制</a:t>
              </a:r>
            </a:p>
            <a:p>
              <a:pPr algn="ctr"/>
              <a:r>
                <a:rPr lang="zh-CN" altLang="en-US" sz="20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单元</a:t>
              </a:r>
            </a:p>
          </p:txBody>
        </p:sp>
        <p:sp>
          <p:nvSpPr>
            <p:cNvPr id="7183" name="AutoShape 18"/>
            <p:cNvSpPr/>
            <p:nvPr/>
          </p:nvSpPr>
          <p:spPr>
            <a:xfrm>
              <a:off x="457" y="528"/>
              <a:ext cx="120" cy="287"/>
            </a:xfrm>
            <a:prstGeom prst="upDownArrow">
              <a:avLst>
                <a:gd name="adj1" fmla="val 50000"/>
                <a:gd name="adj2" fmla="val 47567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84" name="Line 19"/>
            <p:cNvSpPr/>
            <p:nvPr/>
          </p:nvSpPr>
          <p:spPr>
            <a:xfrm>
              <a:off x="240" y="528"/>
              <a:ext cx="221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85" name="Line 20"/>
            <p:cNvSpPr/>
            <p:nvPr/>
          </p:nvSpPr>
          <p:spPr>
            <a:xfrm>
              <a:off x="240" y="484"/>
              <a:ext cx="221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86" name="AutoShape 21"/>
            <p:cNvSpPr/>
            <p:nvPr/>
          </p:nvSpPr>
          <p:spPr>
            <a:xfrm>
              <a:off x="1009" y="1255"/>
              <a:ext cx="120" cy="110"/>
            </a:xfrm>
            <a:prstGeom prst="flowChartSummingJunction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87" name="Line 22"/>
            <p:cNvSpPr/>
            <p:nvPr/>
          </p:nvSpPr>
          <p:spPr>
            <a:xfrm>
              <a:off x="1274" y="1233"/>
              <a:ext cx="0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88" name="Line 23"/>
            <p:cNvSpPr/>
            <p:nvPr/>
          </p:nvSpPr>
          <p:spPr>
            <a:xfrm>
              <a:off x="1274" y="1233"/>
              <a:ext cx="144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89" name="Line 24"/>
            <p:cNvSpPr/>
            <p:nvPr/>
          </p:nvSpPr>
          <p:spPr>
            <a:xfrm flipV="1">
              <a:off x="1274" y="1233"/>
              <a:ext cx="144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90" name="Line 25"/>
            <p:cNvSpPr/>
            <p:nvPr/>
          </p:nvSpPr>
          <p:spPr>
            <a:xfrm>
              <a:off x="1418" y="1233"/>
              <a:ext cx="0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91" name="Line 26"/>
            <p:cNvSpPr/>
            <p:nvPr/>
          </p:nvSpPr>
          <p:spPr>
            <a:xfrm>
              <a:off x="1346" y="1211"/>
              <a:ext cx="0" cy="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92" name="Line 27"/>
            <p:cNvSpPr/>
            <p:nvPr/>
          </p:nvSpPr>
          <p:spPr>
            <a:xfrm>
              <a:off x="1298" y="1211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93" name="Freeform 28"/>
            <p:cNvSpPr/>
            <p:nvPr/>
          </p:nvSpPr>
          <p:spPr>
            <a:xfrm>
              <a:off x="1298" y="1189"/>
              <a:ext cx="96" cy="22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8" y="0"/>
                </a:cxn>
                <a:cxn ang="0">
                  <a:pos x="96" y="22"/>
                </a:cxn>
              </a:cxnLst>
              <a:rect l="0" t="0" r="0" b="0"/>
              <a:pathLst>
                <a:path w="192" h="48">
                  <a:moveTo>
                    <a:pt x="0" y="48"/>
                  </a:moveTo>
                  <a:cubicBezTo>
                    <a:pt x="32" y="24"/>
                    <a:pt x="64" y="0"/>
                    <a:pt x="96" y="0"/>
                  </a:cubicBezTo>
                  <a:cubicBezTo>
                    <a:pt x="128" y="0"/>
                    <a:pt x="160" y="24"/>
                    <a:pt x="192" y="4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Line 29"/>
            <p:cNvSpPr/>
            <p:nvPr/>
          </p:nvSpPr>
          <p:spPr>
            <a:xfrm flipV="1">
              <a:off x="1057" y="1013"/>
              <a:ext cx="0" cy="24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95" name="Line 30"/>
            <p:cNvSpPr/>
            <p:nvPr/>
          </p:nvSpPr>
          <p:spPr>
            <a:xfrm>
              <a:off x="1346" y="1013"/>
              <a:ext cx="0" cy="1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96" name="Rectangle 31"/>
            <p:cNvSpPr/>
            <p:nvPr/>
          </p:nvSpPr>
          <p:spPr>
            <a:xfrm>
              <a:off x="961" y="815"/>
              <a:ext cx="481" cy="19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过程控制</a:t>
              </a:r>
            </a:p>
            <a:p>
              <a:pPr algn="ctr"/>
              <a:r>
                <a:rPr lang="zh-CN" altLang="en-US" sz="20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单元</a:t>
              </a:r>
            </a:p>
          </p:txBody>
        </p:sp>
        <p:sp>
          <p:nvSpPr>
            <p:cNvPr id="7197" name="AutoShape 32"/>
            <p:cNvSpPr/>
            <p:nvPr/>
          </p:nvSpPr>
          <p:spPr>
            <a:xfrm>
              <a:off x="1153" y="528"/>
              <a:ext cx="121" cy="287"/>
            </a:xfrm>
            <a:prstGeom prst="upDownArrow">
              <a:avLst>
                <a:gd name="adj1" fmla="val 50000"/>
                <a:gd name="adj2" fmla="val 47174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98" name="AutoShape 33"/>
            <p:cNvSpPr/>
            <p:nvPr/>
          </p:nvSpPr>
          <p:spPr>
            <a:xfrm>
              <a:off x="1730" y="1255"/>
              <a:ext cx="120" cy="110"/>
            </a:xfrm>
            <a:prstGeom prst="flowChartSummingJunction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99" name="Line 34"/>
            <p:cNvSpPr/>
            <p:nvPr/>
          </p:nvSpPr>
          <p:spPr>
            <a:xfrm>
              <a:off x="1994" y="1233"/>
              <a:ext cx="0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00" name="Line 35"/>
            <p:cNvSpPr/>
            <p:nvPr/>
          </p:nvSpPr>
          <p:spPr>
            <a:xfrm>
              <a:off x="1994" y="1233"/>
              <a:ext cx="145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01" name="Line 36"/>
            <p:cNvSpPr/>
            <p:nvPr/>
          </p:nvSpPr>
          <p:spPr>
            <a:xfrm flipV="1">
              <a:off x="1994" y="1233"/>
              <a:ext cx="145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02" name="Line 37"/>
            <p:cNvSpPr/>
            <p:nvPr/>
          </p:nvSpPr>
          <p:spPr>
            <a:xfrm>
              <a:off x="2139" y="1233"/>
              <a:ext cx="0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03" name="Line 38"/>
            <p:cNvSpPr/>
            <p:nvPr/>
          </p:nvSpPr>
          <p:spPr>
            <a:xfrm>
              <a:off x="2067" y="1211"/>
              <a:ext cx="0" cy="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04" name="Line 39"/>
            <p:cNvSpPr/>
            <p:nvPr/>
          </p:nvSpPr>
          <p:spPr>
            <a:xfrm>
              <a:off x="2018" y="1211"/>
              <a:ext cx="9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05" name="Freeform 40"/>
            <p:cNvSpPr/>
            <p:nvPr/>
          </p:nvSpPr>
          <p:spPr>
            <a:xfrm>
              <a:off x="2018" y="1189"/>
              <a:ext cx="97" cy="22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49" y="0"/>
                </a:cxn>
                <a:cxn ang="0">
                  <a:pos x="97" y="22"/>
                </a:cxn>
              </a:cxnLst>
              <a:rect l="0" t="0" r="0" b="0"/>
              <a:pathLst>
                <a:path w="192" h="48">
                  <a:moveTo>
                    <a:pt x="0" y="48"/>
                  </a:moveTo>
                  <a:cubicBezTo>
                    <a:pt x="32" y="24"/>
                    <a:pt x="64" y="0"/>
                    <a:pt x="96" y="0"/>
                  </a:cubicBezTo>
                  <a:cubicBezTo>
                    <a:pt x="128" y="0"/>
                    <a:pt x="160" y="24"/>
                    <a:pt x="192" y="4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" name="Line 41"/>
            <p:cNvSpPr/>
            <p:nvPr/>
          </p:nvSpPr>
          <p:spPr>
            <a:xfrm flipV="1">
              <a:off x="1778" y="1013"/>
              <a:ext cx="0" cy="24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207" name="Line 42"/>
            <p:cNvSpPr/>
            <p:nvPr/>
          </p:nvSpPr>
          <p:spPr>
            <a:xfrm>
              <a:off x="2067" y="1013"/>
              <a:ext cx="0" cy="1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208" name="Rectangle 43"/>
            <p:cNvSpPr/>
            <p:nvPr/>
          </p:nvSpPr>
          <p:spPr>
            <a:xfrm>
              <a:off x="1682" y="815"/>
              <a:ext cx="481" cy="19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数据采集</a:t>
              </a:r>
            </a:p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单元</a:t>
              </a:r>
            </a:p>
          </p:txBody>
        </p:sp>
        <p:sp>
          <p:nvSpPr>
            <p:cNvPr id="7209" name="AutoShape 44"/>
            <p:cNvSpPr/>
            <p:nvPr/>
          </p:nvSpPr>
          <p:spPr>
            <a:xfrm>
              <a:off x="1874" y="528"/>
              <a:ext cx="120" cy="287"/>
            </a:xfrm>
            <a:prstGeom prst="upDownArrow">
              <a:avLst>
                <a:gd name="adj1" fmla="val 50000"/>
                <a:gd name="adj2" fmla="val 47567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10" name="Oval 45"/>
            <p:cNvSpPr/>
            <p:nvPr/>
          </p:nvSpPr>
          <p:spPr>
            <a:xfrm>
              <a:off x="769" y="903"/>
              <a:ext cx="24" cy="22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11" name="Oval 46"/>
            <p:cNvSpPr/>
            <p:nvPr/>
          </p:nvSpPr>
          <p:spPr>
            <a:xfrm>
              <a:off x="841" y="903"/>
              <a:ext cx="24" cy="22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12" name="Oval 47"/>
            <p:cNvSpPr/>
            <p:nvPr/>
          </p:nvSpPr>
          <p:spPr>
            <a:xfrm>
              <a:off x="913" y="903"/>
              <a:ext cx="24" cy="22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13" name="AutoShape 48"/>
            <p:cNvSpPr/>
            <p:nvPr/>
          </p:nvSpPr>
          <p:spPr>
            <a:xfrm>
              <a:off x="601" y="198"/>
              <a:ext cx="120" cy="286"/>
            </a:xfrm>
            <a:prstGeom prst="upDownArrow">
              <a:avLst>
                <a:gd name="adj1" fmla="val 50000"/>
                <a:gd name="adj2" fmla="val 47401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14" name="AutoShape 49"/>
            <p:cNvSpPr/>
            <p:nvPr/>
          </p:nvSpPr>
          <p:spPr>
            <a:xfrm>
              <a:off x="1706" y="198"/>
              <a:ext cx="120" cy="286"/>
            </a:xfrm>
            <a:prstGeom prst="upDownArrow">
              <a:avLst>
                <a:gd name="adj1" fmla="val 50000"/>
                <a:gd name="adj2" fmla="val 47401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215" name="Rectangle 50"/>
            <p:cNvSpPr/>
            <p:nvPr/>
          </p:nvSpPr>
          <p:spPr>
            <a:xfrm>
              <a:off x="1538" y="0"/>
              <a:ext cx="480" cy="19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工程师站</a:t>
              </a:r>
            </a:p>
          </p:txBody>
        </p:sp>
        <p:sp>
          <p:nvSpPr>
            <p:cNvPr id="7216" name="Rectangle 51"/>
            <p:cNvSpPr/>
            <p:nvPr/>
          </p:nvSpPr>
          <p:spPr>
            <a:xfrm>
              <a:off x="433" y="0"/>
              <a:ext cx="480" cy="19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操作员站</a:t>
              </a:r>
            </a:p>
          </p:txBody>
        </p:sp>
        <p:sp>
          <p:nvSpPr>
            <p:cNvPr id="7217" name="Text Box 52"/>
            <p:cNvSpPr txBox="1"/>
            <p:nvPr/>
          </p:nvSpPr>
          <p:spPr>
            <a:xfrm>
              <a:off x="0" y="1079"/>
              <a:ext cx="360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变送器</a:t>
              </a:r>
            </a:p>
          </p:txBody>
        </p:sp>
        <p:sp>
          <p:nvSpPr>
            <p:cNvPr id="7218" name="Text Box 53"/>
            <p:cNvSpPr txBox="1"/>
            <p:nvPr/>
          </p:nvSpPr>
          <p:spPr>
            <a:xfrm>
              <a:off x="697" y="1057"/>
              <a:ext cx="360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执行器</a:t>
              </a:r>
            </a:p>
          </p:txBody>
        </p:sp>
        <p:sp>
          <p:nvSpPr>
            <p:cNvPr id="7219" name="Line 54"/>
            <p:cNvSpPr/>
            <p:nvPr/>
          </p:nvSpPr>
          <p:spPr>
            <a:xfrm>
              <a:off x="192" y="1211"/>
              <a:ext cx="120" cy="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20" name="Line 55"/>
            <p:cNvSpPr/>
            <p:nvPr/>
          </p:nvSpPr>
          <p:spPr>
            <a:xfrm flipH="1">
              <a:off x="721" y="1167"/>
              <a:ext cx="144" cy="1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21" name="Rectangle 56"/>
            <p:cNvSpPr/>
            <p:nvPr/>
          </p:nvSpPr>
          <p:spPr>
            <a:xfrm>
              <a:off x="841" y="330"/>
              <a:ext cx="721" cy="1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高速数据通道</a:t>
              </a:r>
            </a:p>
          </p:txBody>
        </p:sp>
      </p:grpSp>
    </p:spTree>
  </p:cSld>
  <p:clrMapOvr>
    <a:masterClrMapping/>
  </p:clrMapOvr>
  <p:transition spd="slow" advClick="0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3"/>
          <p:cNvSpPr txBox="1"/>
          <p:nvPr/>
        </p:nvSpPr>
        <p:spPr>
          <a:xfrm>
            <a:off x="1276350" y="974090"/>
            <a:ext cx="1028763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可编程数字调节器定义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以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微处理器</a:t>
            </a:r>
            <a:r>
              <a:rPr lang="zh-CN" altLang="en-US" sz="2800" b="1" dirty="0">
                <a:latin typeface="Times New Roman" panose="02020603050405020304" pitchFamily="18" charset="0"/>
              </a:rPr>
              <a:t>为核心器件，接受标准的连续的电模拟量，输出标准连续的电模拟信号，且以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仪表面目</a:t>
            </a:r>
            <a:r>
              <a:rPr lang="zh-CN" altLang="en-US" sz="2800" b="1" dirty="0">
                <a:latin typeface="Times New Roman" panose="02020603050405020304" pitchFamily="18" charset="0"/>
              </a:rPr>
              <a:t>出现的 一种可由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用户编程</a:t>
            </a:r>
            <a:r>
              <a:rPr lang="zh-CN" altLang="en-US" sz="2800" b="1" dirty="0">
                <a:latin typeface="Times New Roman" panose="02020603050405020304" pitchFamily="18" charset="0"/>
              </a:rPr>
              <a:t>的，组成各种调节规律的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数字式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工业</a:t>
            </a:r>
            <a:r>
              <a:rPr lang="zh-CN" altLang="en-US" sz="2800" b="1" dirty="0">
                <a:latin typeface="Times New Roman" panose="02020603050405020304" pitchFamily="18" charset="0"/>
              </a:rPr>
              <a:t>控制调节装置。</a:t>
            </a:r>
          </a:p>
        </p:txBody>
      </p:sp>
      <p:grpSp>
        <p:nvGrpSpPr>
          <p:cNvPr id="4098" name="Group 15"/>
          <p:cNvGrpSpPr/>
          <p:nvPr/>
        </p:nvGrpSpPr>
        <p:grpSpPr>
          <a:xfrm>
            <a:off x="2085658" y="3324543"/>
            <a:ext cx="5256212" cy="2881312"/>
            <a:chOff x="0" y="0"/>
            <a:chExt cx="3311" cy="1815"/>
          </a:xfrm>
        </p:grpSpPr>
        <p:sp>
          <p:nvSpPr>
            <p:cNvPr id="4099" name="Rectangle 6"/>
            <p:cNvSpPr/>
            <p:nvPr/>
          </p:nvSpPr>
          <p:spPr>
            <a:xfrm>
              <a:off x="0" y="453"/>
              <a:ext cx="771" cy="49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变送器</a:t>
              </a:r>
            </a:p>
          </p:txBody>
        </p:sp>
        <p:sp>
          <p:nvSpPr>
            <p:cNvPr id="4100" name="Line 7"/>
            <p:cNvSpPr/>
            <p:nvPr/>
          </p:nvSpPr>
          <p:spPr>
            <a:xfrm>
              <a:off x="771" y="725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101" name="Rectangle 8"/>
            <p:cNvSpPr/>
            <p:nvPr/>
          </p:nvSpPr>
          <p:spPr>
            <a:xfrm>
              <a:off x="1270" y="453"/>
              <a:ext cx="771" cy="49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调节器</a:t>
              </a:r>
            </a:p>
          </p:txBody>
        </p:sp>
        <p:sp>
          <p:nvSpPr>
            <p:cNvPr id="4102" name="Rectangle 9"/>
            <p:cNvSpPr/>
            <p:nvPr/>
          </p:nvSpPr>
          <p:spPr>
            <a:xfrm>
              <a:off x="2540" y="453"/>
              <a:ext cx="771" cy="49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执行器</a:t>
              </a:r>
            </a:p>
          </p:txBody>
        </p:sp>
        <p:sp>
          <p:nvSpPr>
            <p:cNvPr id="4103" name="Line 10"/>
            <p:cNvSpPr/>
            <p:nvPr/>
          </p:nvSpPr>
          <p:spPr>
            <a:xfrm>
              <a:off x="2041" y="680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104" name="Text Box 11"/>
            <p:cNvSpPr txBox="1"/>
            <p:nvPr/>
          </p:nvSpPr>
          <p:spPr>
            <a:xfrm>
              <a:off x="726" y="45"/>
              <a:ext cx="113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4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～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20mA</a:t>
              </a:r>
            </a:p>
          </p:txBody>
        </p:sp>
        <p:sp>
          <p:nvSpPr>
            <p:cNvPr id="4105" name="Text Box 12"/>
            <p:cNvSpPr txBox="1"/>
            <p:nvPr/>
          </p:nvSpPr>
          <p:spPr>
            <a:xfrm>
              <a:off x="1951" y="0"/>
              <a:ext cx="113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4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～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20mA</a:t>
              </a:r>
            </a:p>
          </p:txBody>
        </p:sp>
        <p:sp>
          <p:nvSpPr>
            <p:cNvPr id="4106" name="Oval 13"/>
            <p:cNvSpPr/>
            <p:nvPr/>
          </p:nvSpPr>
          <p:spPr>
            <a:xfrm>
              <a:off x="817" y="1270"/>
              <a:ext cx="1678" cy="54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微机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+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接口电路</a:t>
              </a:r>
            </a:p>
          </p:txBody>
        </p:sp>
        <p:sp>
          <p:nvSpPr>
            <p:cNvPr id="4107" name="Line 14"/>
            <p:cNvSpPr/>
            <p:nvPr/>
          </p:nvSpPr>
          <p:spPr>
            <a:xfrm flipV="1">
              <a:off x="1679" y="998"/>
              <a:ext cx="0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pic>
        <p:nvPicPr>
          <p:cNvPr id="4108" name="Picture 16" descr="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358" y="3108643"/>
            <a:ext cx="3059112" cy="219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0538" name="Text Box 106"/>
          <p:cNvSpPr txBox="1"/>
          <p:nvPr/>
        </p:nvSpPr>
        <p:spPr>
          <a:xfrm>
            <a:off x="2604135" y="6001703"/>
            <a:ext cx="6983413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</a:t>
            </a:r>
            <a:r>
              <a:rPr lang="zh-CN" altLang="en-US" sz="2400" b="1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4  KMM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输入处理、运算处理、输出处理框图</a:t>
            </a:r>
          </a:p>
        </p:txBody>
      </p:sp>
      <p:sp>
        <p:nvSpPr>
          <p:cNvPr id="20539" name="Text Box 107"/>
          <p:cNvSpPr txBox="1"/>
          <p:nvPr/>
        </p:nvSpPr>
        <p:spPr>
          <a:xfrm>
            <a:off x="1414463" y="730568"/>
            <a:ext cx="77771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、  </a:t>
            </a:r>
            <a:r>
              <a:rPr lang="en-US" altLang="zh-CN" sz="2800" b="1" dirty="0">
                <a:latin typeface="Times New Roman" panose="02020603050405020304" pitchFamily="18" charset="0"/>
              </a:rPr>
              <a:t>KMM</a:t>
            </a:r>
            <a:r>
              <a:rPr lang="zh-CN" altLang="en-US" sz="2800" b="1" dirty="0">
                <a:latin typeface="Times New Roman" panose="02020603050405020304" pitchFamily="18" charset="0"/>
              </a:rPr>
              <a:t>调节器系统程序组成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990725" y="1368425"/>
            <a:ext cx="9078621" cy="4465320"/>
            <a:chOff x="2026" y="2172"/>
            <a:chExt cx="13725" cy="7032"/>
          </a:xfrm>
        </p:grpSpPr>
        <p:grpSp>
          <p:nvGrpSpPr>
            <p:cNvPr id="20482" name="Group 105"/>
            <p:cNvGrpSpPr/>
            <p:nvPr/>
          </p:nvGrpSpPr>
          <p:grpSpPr>
            <a:xfrm>
              <a:off x="2026" y="2172"/>
              <a:ext cx="13725" cy="7032"/>
              <a:chOff x="0" y="0"/>
              <a:chExt cx="5353" cy="2813"/>
            </a:xfrm>
          </p:grpSpPr>
          <p:sp>
            <p:nvSpPr>
              <p:cNvPr id="20483" name="Rectangle 24"/>
              <p:cNvSpPr/>
              <p:nvPr/>
            </p:nvSpPr>
            <p:spPr>
              <a:xfrm>
                <a:off x="1180" y="0"/>
                <a:ext cx="2132" cy="31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运算模块数据</a:t>
                </a:r>
              </a:p>
            </p:txBody>
          </p:sp>
          <p:sp>
            <p:nvSpPr>
              <p:cNvPr id="20484" name="Rectangle 27"/>
              <p:cNvSpPr/>
              <p:nvPr/>
            </p:nvSpPr>
            <p:spPr>
              <a:xfrm>
                <a:off x="3629" y="929"/>
                <a:ext cx="295" cy="153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lstStyle/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输</a:t>
                </a: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出</a:t>
                </a: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处</a:t>
                </a: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理</a:t>
                </a:r>
              </a:p>
            </p:txBody>
          </p:sp>
          <p:sp>
            <p:nvSpPr>
              <p:cNvPr id="20485" name="Rectangle 60"/>
              <p:cNvSpPr/>
              <p:nvPr/>
            </p:nvSpPr>
            <p:spPr>
              <a:xfrm>
                <a:off x="4536" y="726"/>
                <a:ext cx="817" cy="2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模拟量输出</a:t>
                </a:r>
              </a:p>
            </p:txBody>
          </p:sp>
          <p:sp>
            <p:nvSpPr>
              <p:cNvPr id="20486" name="Rectangle 61"/>
              <p:cNvSpPr/>
              <p:nvPr/>
            </p:nvSpPr>
            <p:spPr>
              <a:xfrm>
                <a:off x="4291" y="1671"/>
                <a:ext cx="744" cy="2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开关量输出</a:t>
                </a:r>
              </a:p>
            </p:txBody>
          </p:sp>
          <p:sp>
            <p:nvSpPr>
              <p:cNvPr id="20487" name="Rectangle 64"/>
              <p:cNvSpPr/>
              <p:nvPr/>
            </p:nvSpPr>
            <p:spPr>
              <a:xfrm>
                <a:off x="1134" y="590"/>
                <a:ext cx="998" cy="222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 dirty="0">
                    <a:latin typeface="Times New Roman" panose="02020603050405020304" pitchFamily="18" charset="0"/>
                  </a:rPr>
                  <a:t>运算处理部分</a:t>
                </a:r>
              </a:p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45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种运算式</a:t>
                </a:r>
              </a:p>
            </p:txBody>
          </p:sp>
          <p:sp>
            <p:nvSpPr>
              <p:cNvPr id="20488" name="Rectangle 65"/>
              <p:cNvSpPr/>
              <p:nvPr/>
            </p:nvSpPr>
            <p:spPr>
              <a:xfrm>
                <a:off x="3266" y="590"/>
                <a:ext cx="1769" cy="222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489" name="Group 72"/>
              <p:cNvGrpSpPr/>
              <p:nvPr/>
            </p:nvGrpSpPr>
            <p:grpSpPr>
              <a:xfrm>
                <a:off x="0" y="590"/>
                <a:ext cx="1134" cy="2222"/>
                <a:chOff x="0" y="0"/>
                <a:chExt cx="1179" cy="2132"/>
              </a:xfrm>
            </p:grpSpPr>
            <p:sp>
              <p:nvSpPr>
                <p:cNvPr id="20490" name="Rectangle 7"/>
                <p:cNvSpPr/>
                <p:nvPr/>
              </p:nvSpPr>
              <p:spPr>
                <a:xfrm>
                  <a:off x="544" y="408"/>
                  <a:ext cx="409" cy="81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lIns="90488" tIns="44450" rIns="90488" bIns="44450" anchor="ctr"/>
                <a:lstStyle/>
                <a:p>
                  <a:pPr algn="ctr">
                    <a:lnSpc>
                      <a:spcPct val="115000"/>
                    </a:lnSpc>
                  </a:pPr>
                  <a:r>
                    <a:rPr lang="zh-CN" altLang="en-US" sz="1800" b="1" dirty="0">
                      <a:latin typeface="Arial" panose="020B0604020202020204" pitchFamily="34" charset="0"/>
                    </a:rPr>
                    <a:t>输</a:t>
                  </a:r>
                </a:p>
                <a:p>
                  <a:pPr algn="ctr">
                    <a:lnSpc>
                      <a:spcPct val="115000"/>
                    </a:lnSpc>
                  </a:pPr>
                  <a:r>
                    <a:rPr lang="zh-CN" altLang="en-US" sz="1800" b="1" dirty="0">
                      <a:latin typeface="Arial" panose="020B0604020202020204" pitchFamily="34" charset="0"/>
                    </a:rPr>
                    <a:t>入</a:t>
                  </a:r>
                </a:p>
                <a:p>
                  <a:pPr algn="ctr">
                    <a:lnSpc>
                      <a:spcPct val="115000"/>
                    </a:lnSpc>
                  </a:pPr>
                  <a:r>
                    <a:rPr lang="zh-CN" altLang="en-US" sz="1800" b="1" dirty="0">
                      <a:latin typeface="Arial" panose="020B0604020202020204" pitchFamily="34" charset="0"/>
                    </a:rPr>
                    <a:t>处</a:t>
                  </a:r>
                </a:p>
                <a:p>
                  <a:pPr algn="ctr">
                    <a:lnSpc>
                      <a:spcPct val="115000"/>
                    </a:lnSpc>
                  </a:pPr>
                  <a:r>
                    <a:rPr lang="zh-CN" altLang="en-US" sz="1800" b="1" dirty="0">
                      <a:latin typeface="Arial" panose="020B0604020202020204" pitchFamily="34" charset="0"/>
                    </a:rPr>
                    <a:t>理</a:t>
                  </a:r>
                </a:p>
              </p:txBody>
            </p:sp>
            <p:sp>
              <p:nvSpPr>
                <p:cNvPr id="20491" name="Line 11"/>
                <p:cNvSpPr/>
                <p:nvPr/>
              </p:nvSpPr>
              <p:spPr>
                <a:xfrm>
                  <a:off x="355" y="524"/>
                  <a:ext cx="19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0492" name="Line 12"/>
                <p:cNvSpPr/>
                <p:nvPr/>
              </p:nvSpPr>
              <p:spPr>
                <a:xfrm>
                  <a:off x="355" y="1126"/>
                  <a:ext cx="19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0493" name="Line 13"/>
                <p:cNvSpPr/>
                <p:nvPr/>
              </p:nvSpPr>
              <p:spPr>
                <a:xfrm>
                  <a:off x="377" y="1488"/>
                  <a:ext cx="657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0494" name="Line 14"/>
                <p:cNvSpPr/>
                <p:nvPr/>
              </p:nvSpPr>
              <p:spPr>
                <a:xfrm>
                  <a:off x="377" y="1953"/>
                  <a:ext cx="657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0495" name="Rectangle 15"/>
                <p:cNvSpPr/>
                <p:nvPr/>
              </p:nvSpPr>
              <p:spPr>
                <a:xfrm>
                  <a:off x="91" y="91"/>
                  <a:ext cx="998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8" tIns="44450" rIns="90488" bIns="44450" anchor="ctr"/>
                <a:lstStyle/>
                <a:p>
                  <a:pPr algn="ctr"/>
                  <a:r>
                    <a:rPr lang="zh-CN" altLang="en-US" sz="2000" b="1" dirty="0">
                      <a:latin typeface="Arial" panose="020B0604020202020204" pitchFamily="34" charset="0"/>
                    </a:rPr>
                    <a:t>输入处理部分</a:t>
                  </a:r>
                </a:p>
              </p:txBody>
            </p:sp>
            <p:sp>
              <p:nvSpPr>
                <p:cNvPr id="20496" name="Line 16"/>
                <p:cNvSpPr/>
                <p:nvPr/>
              </p:nvSpPr>
              <p:spPr>
                <a:xfrm>
                  <a:off x="403" y="657"/>
                  <a:ext cx="0" cy="306"/>
                </a:xfrm>
                <a:prstGeom prst="line">
                  <a:avLst/>
                </a:prstGeom>
                <a:ln w="222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497" name="Line 17"/>
                <p:cNvSpPr/>
                <p:nvPr/>
              </p:nvSpPr>
              <p:spPr>
                <a:xfrm>
                  <a:off x="642" y="1569"/>
                  <a:ext cx="0" cy="306"/>
                </a:xfrm>
                <a:prstGeom prst="line">
                  <a:avLst/>
                </a:prstGeom>
                <a:ln w="22225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498" name="Rectangle 18"/>
                <p:cNvSpPr/>
                <p:nvPr/>
              </p:nvSpPr>
              <p:spPr>
                <a:xfrm>
                  <a:off x="182" y="1270"/>
                  <a:ext cx="862" cy="19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8" tIns="44450" rIns="90488" bIns="44450" anchor="ctr"/>
                <a:lstStyle/>
                <a:p>
                  <a:pPr algn="ctr"/>
                  <a:r>
                    <a:rPr lang="zh-CN" altLang="en-US" sz="2000" b="1" dirty="0">
                      <a:latin typeface="Arial" panose="020B0604020202020204" pitchFamily="34" charset="0"/>
                    </a:rPr>
                    <a:t>开关量输入</a:t>
                  </a:r>
                </a:p>
              </p:txBody>
            </p:sp>
            <p:sp>
              <p:nvSpPr>
                <p:cNvPr id="20499" name="Line 31"/>
                <p:cNvSpPr/>
                <p:nvPr/>
              </p:nvSpPr>
              <p:spPr>
                <a:xfrm>
                  <a:off x="953" y="545"/>
                  <a:ext cx="159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0500" name="Rectangle 63"/>
                <p:cNvSpPr/>
                <p:nvPr/>
              </p:nvSpPr>
              <p:spPr>
                <a:xfrm>
                  <a:off x="45" y="0"/>
                  <a:ext cx="1134" cy="2132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ysDot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01" name="Rectangle 66"/>
                <p:cNvSpPr/>
                <p:nvPr/>
              </p:nvSpPr>
              <p:spPr>
                <a:xfrm>
                  <a:off x="0" y="499"/>
                  <a:ext cx="362" cy="63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8" tIns="44450" rIns="90488" bIns="44450" anchor="ctr"/>
                <a:lstStyle/>
                <a:p>
                  <a:pPr algn="ctr"/>
                  <a:r>
                    <a:rPr lang="en-US" altLang="zh-CN" sz="1800" b="1" dirty="0">
                      <a:latin typeface="Arial" panose="020B0604020202020204" pitchFamily="34" charset="0"/>
                    </a:rPr>
                    <a:t>AIR1</a:t>
                  </a:r>
                </a:p>
                <a:p>
                  <a:pPr algn="ctr"/>
                  <a:r>
                    <a:rPr lang="en-US" altLang="zh-CN" sz="1800" b="1" dirty="0">
                      <a:latin typeface="Arial" panose="020B0604020202020204" pitchFamily="34" charset="0"/>
                    </a:rPr>
                    <a:t>-AIR5</a:t>
                  </a:r>
                </a:p>
              </p:txBody>
            </p:sp>
            <p:sp>
              <p:nvSpPr>
                <p:cNvPr id="20502" name="Rectangle 67"/>
                <p:cNvSpPr/>
                <p:nvPr/>
              </p:nvSpPr>
              <p:spPr>
                <a:xfrm>
                  <a:off x="45" y="1436"/>
                  <a:ext cx="362" cy="63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8" tIns="44450" rIns="90488" bIns="44450" anchor="ctr"/>
                <a:lstStyle/>
                <a:p>
                  <a:pPr algn="ctr"/>
                  <a:r>
                    <a:rPr lang="en-US" altLang="zh-CN" sz="1800" b="1" dirty="0">
                      <a:latin typeface="Arial" panose="020B0604020202020204" pitchFamily="34" charset="0"/>
                    </a:rPr>
                    <a:t>DI1</a:t>
                  </a:r>
                </a:p>
                <a:p>
                  <a:pPr algn="ctr"/>
                  <a:r>
                    <a:rPr lang="en-US" altLang="zh-CN" sz="1800" b="1" dirty="0">
                      <a:latin typeface="Arial" panose="020B0604020202020204" pitchFamily="34" charset="0"/>
                    </a:rPr>
                    <a:t>-DI5</a:t>
                  </a:r>
                </a:p>
              </p:txBody>
            </p:sp>
            <p:sp>
              <p:nvSpPr>
                <p:cNvPr id="20503" name="Line 68"/>
                <p:cNvSpPr/>
                <p:nvPr/>
              </p:nvSpPr>
              <p:spPr>
                <a:xfrm>
                  <a:off x="953" y="726"/>
                  <a:ext cx="159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0504" name="Line 69"/>
                <p:cNvSpPr/>
                <p:nvPr/>
              </p:nvSpPr>
              <p:spPr>
                <a:xfrm>
                  <a:off x="953" y="862"/>
                  <a:ext cx="159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0505" name="Line 70"/>
                <p:cNvSpPr/>
                <p:nvPr/>
              </p:nvSpPr>
              <p:spPr>
                <a:xfrm>
                  <a:off x="953" y="998"/>
                  <a:ext cx="159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0506" name="Line 71"/>
                <p:cNvSpPr/>
                <p:nvPr/>
              </p:nvSpPr>
              <p:spPr>
                <a:xfrm>
                  <a:off x="953" y="1134"/>
                  <a:ext cx="159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20507" name="Rectangle 73"/>
              <p:cNvSpPr/>
              <p:nvPr/>
            </p:nvSpPr>
            <p:spPr>
              <a:xfrm>
                <a:off x="46" y="0"/>
                <a:ext cx="1134" cy="31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b="1" dirty="0">
                    <a:latin typeface="Times New Roman" panose="02020603050405020304" pitchFamily="18" charset="0"/>
                  </a:rPr>
                  <a:t>输入处理数据</a:t>
                </a:r>
              </a:p>
            </p:txBody>
          </p:sp>
          <p:sp>
            <p:nvSpPr>
              <p:cNvPr id="20508" name="Rectangle 75"/>
              <p:cNvSpPr/>
              <p:nvPr/>
            </p:nvSpPr>
            <p:spPr>
              <a:xfrm>
                <a:off x="2132" y="590"/>
                <a:ext cx="1134" cy="31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运算类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20509" name="Rectangle 76"/>
              <p:cNvSpPr/>
              <p:nvPr/>
            </p:nvSpPr>
            <p:spPr>
              <a:xfrm>
                <a:off x="2132" y="907"/>
                <a:ext cx="1134" cy="31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调节类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20510" name="Rectangle 77"/>
              <p:cNvSpPr/>
              <p:nvPr/>
            </p:nvSpPr>
            <p:spPr>
              <a:xfrm>
                <a:off x="2132" y="1225"/>
                <a:ext cx="1134" cy="31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监视、限制类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20511" name="Rectangle 78"/>
              <p:cNvSpPr/>
              <p:nvPr/>
            </p:nvSpPr>
            <p:spPr>
              <a:xfrm>
                <a:off x="2132" y="1860"/>
                <a:ext cx="1134" cy="31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选择类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20512" name="Rectangle 79"/>
              <p:cNvSpPr/>
              <p:nvPr/>
            </p:nvSpPr>
            <p:spPr>
              <a:xfrm>
                <a:off x="2132" y="1542"/>
                <a:ext cx="1134" cy="31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逻辑类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20513" name="Rectangle 80"/>
              <p:cNvSpPr/>
              <p:nvPr/>
            </p:nvSpPr>
            <p:spPr>
              <a:xfrm>
                <a:off x="2132" y="2177"/>
                <a:ext cx="1134" cy="31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时间类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0514" name="Rectangle 81"/>
              <p:cNvSpPr/>
              <p:nvPr/>
            </p:nvSpPr>
            <p:spPr>
              <a:xfrm>
                <a:off x="2132" y="2495"/>
                <a:ext cx="1134" cy="31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折线类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20515" name="Rectangle 82"/>
              <p:cNvSpPr/>
              <p:nvPr/>
            </p:nvSpPr>
            <p:spPr>
              <a:xfrm>
                <a:off x="3312" y="0"/>
                <a:ext cx="1723" cy="31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输出处理数据</a:t>
                </a:r>
              </a:p>
            </p:txBody>
          </p:sp>
          <p:sp>
            <p:nvSpPr>
              <p:cNvPr id="20516" name="Rectangle 83"/>
              <p:cNvSpPr/>
              <p:nvPr/>
            </p:nvSpPr>
            <p:spPr>
              <a:xfrm>
                <a:off x="3483" y="624"/>
                <a:ext cx="1053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000" b="1" dirty="0">
                    <a:latin typeface="Times New Roman" panose="02020603050405020304" pitchFamily="18" charset="0"/>
                  </a:rPr>
                  <a:t>输出处理部分</a:t>
                </a:r>
              </a:p>
            </p:txBody>
          </p:sp>
          <p:sp>
            <p:nvSpPr>
              <p:cNvPr id="20517" name="Line 84"/>
              <p:cNvSpPr/>
              <p:nvPr/>
            </p:nvSpPr>
            <p:spPr>
              <a:xfrm>
                <a:off x="3266" y="1032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18" name="Line 85"/>
              <p:cNvSpPr/>
              <p:nvPr/>
            </p:nvSpPr>
            <p:spPr>
              <a:xfrm>
                <a:off x="3266" y="1189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19" name="Line 86"/>
              <p:cNvSpPr/>
              <p:nvPr/>
            </p:nvSpPr>
            <p:spPr>
              <a:xfrm>
                <a:off x="3266" y="1363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20" name="Line 87"/>
              <p:cNvSpPr/>
              <p:nvPr/>
            </p:nvSpPr>
            <p:spPr>
              <a:xfrm>
                <a:off x="3266" y="2013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21" name="Line 88"/>
              <p:cNvSpPr/>
              <p:nvPr/>
            </p:nvSpPr>
            <p:spPr>
              <a:xfrm>
                <a:off x="3266" y="2178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22" name="Line 89"/>
              <p:cNvSpPr/>
              <p:nvPr/>
            </p:nvSpPr>
            <p:spPr>
              <a:xfrm>
                <a:off x="3266" y="2336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23" name="Line 90"/>
              <p:cNvSpPr/>
              <p:nvPr/>
            </p:nvSpPr>
            <p:spPr>
              <a:xfrm>
                <a:off x="3928" y="1015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24" name="Line 91"/>
              <p:cNvSpPr/>
              <p:nvPr/>
            </p:nvSpPr>
            <p:spPr>
              <a:xfrm>
                <a:off x="3928" y="1189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25" name="Line 92"/>
              <p:cNvSpPr/>
              <p:nvPr/>
            </p:nvSpPr>
            <p:spPr>
              <a:xfrm>
                <a:off x="3924" y="1363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26" name="Line 93"/>
              <p:cNvSpPr/>
              <p:nvPr/>
            </p:nvSpPr>
            <p:spPr>
              <a:xfrm>
                <a:off x="3947" y="2013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27" name="Line 94"/>
              <p:cNvSpPr/>
              <p:nvPr/>
            </p:nvSpPr>
            <p:spPr>
              <a:xfrm>
                <a:off x="3947" y="2177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28" name="Line 95"/>
              <p:cNvSpPr/>
              <p:nvPr/>
            </p:nvSpPr>
            <p:spPr>
              <a:xfrm>
                <a:off x="3947" y="2336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0529" name="Rectangle 96"/>
              <p:cNvSpPr/>
              <p:nvPr/>
            </p:nvSpPr>
            <p:spPr>
              <a:xfrm>
                <a:off x="4382" y="907"/>
                <a:ext cx="562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</a:rPr>
                  <a:t>AO1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1" name="Rectangle 98"/>
              <p:cNvSpPr/>
              <p:nvPr/>
            </p:nvSpPr>
            <p:spPr>
              <a:xfrm>
                <a:off x="4382" y="1237"/>
                <a:ext cx="548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</a:rPr>
                  <a:t>AO3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5" name="AutoShape 102"/>
              <p:cNvSpPr/>
              <p:nvPr/>
            </p:nvSpPr>
            <p:spPr>
              <a:xfrm>
                <a:off x="545" y="318"/>
                <a:ext cx="90" cy="272"/>
              </a:xfrm>
              <a:prstGeom prst="downArrow">
                <a:avLst>
                  <a:gd name="adj1" fmla="val 50000"/>
                  <a:gd name="adj2" fmla="val 75219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vert="eaVert"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6" name="AutoShape 103"/>
              <p:cNvSpPr/>
              <p:nvPr/>
            </p:nvSpPr>
            <p:spPr>
              <a:xfrm>
                <a:off x="4083" y="318"/>
                <a:ext cx="90" cy="272"/>
              </a:xfrm>
              <a:prstGeom prst="downArrow">
                <a:avLst>
                  <a:gd name="adj1" fmla="val 50000"/>
                  <a:gd name="adj2" fmla="val 75219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vert="eaVert"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7" name="AutoShape 104"/>
              <p:cNvSpPr/>
              <p:nvPr/>
            </p:nvSpPr>
            <p:spPr>
              <a:xfrm>
                <a:off x="2223" y="318"/>
                <a:ext cx="90" cy="272"/>
              </a:xfrm>
              <a:prstGeom prst="downArrow">
                <a:avLst>
                  <a:gd name="adj1" fmla="val 50000"/>
                  <a:gd name="adj2" fmla="val 75219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vert="eaVert"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" name="Rectangle 96"/>
            <p:cNvSpPr/>
            <p:nvPr/>
          </p:nvSpPr>
          <p:spPr>
            <a:xfrm>
              <a:off x="13282" y="4830"/>
              <a:ext cx="1441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AO</a:t>
              </a:r>
              <a:r>
                <a:rPr lang="en-US" sz="2000" b="1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" name="Rectangle 67"/>
            <p:cNvSpPr/>
            <p:nvPr/>
          </p:nvSpPr>
          <p:spPr>
            <a:xfrm>
              <a:off x="13261" y="6822"/>
              <a:ext cx="893" cy="16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 sz="2000" b="1" dirty="0">
                  <a:latin typeface="Arial" panose="020B0604020202020204" pitchFamily="34" charset="0"/>
                </a:rPr>
                <a:t>D01</a:t>
              </a:r>
            </a:p>
            <a:p>
              <a:pPr algn="ctr"/>
              <a:r>
                <a:rPr lang="en-US" altLang="zh-CN" sz="2000" b="1" dirty="0">
                  <a:latin typeface="Arial" panose="020B0604020202020204" pitchFamily="34" charset="0"/>
                </a:rPr>
                <a:t>-D03</a:t>
              </a:r>
            </a:p>
          </p:txBody>
        </p:sp>
      </p:grpSp>
    </p:spTree>
  </p:cSld>
  <p:clrMapOvr>
    <a:masterClrMapping/>
  </p:clrMapOvr>
  <p:transition spd="slow" advClick="0"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7"/>
          <p:cNvSpPr txBox="1"/>
          <p:nvPr/>
        </p:nvSpPr>
        <p:spPr>
          <a:xfrm>
            <a:off x="1704658" y="697548"/>
            <a:ext cx="63373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</a:rPr>
              <a:t>KMM</a:t>
            </a:r>
            <a:r>
              <a:rPr lang="zh-CN" altLang="en-US" sz="2800" b="1" dirty="0">
                <a:latin typeface="Times New Roman" panose="02020603050405020304" pitchFamily="18" charset="0"/>
              </a:rPr>
              <a:t>调节器用户程序的编写</a:t>
            </a:r>
          </a:p>
        </p:txBody>
      </p:sp>
      <p:sp>
        <p:nvSpPr>
          <p:cNvPr id="22531" name="Text Box 13"/>
          <p:cNvSpPr txBox="1"/>
          <p:nvPr/>
        </p:nvSpPr>
        <p:spPr>
          <a:xfrm>
            <a:off x="1633220" y="1219835"/>
            <a:ext cx="885761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填写表格方式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模块内部参数设置，输入输出功能设置。</a:t>
            </a:r>
          </a:p>
          <a:p>
            <a:r>
              <a:rPr lang="zh-CN" altLang="en-US" sz="2400" b="1" dirty="0">
                <a:solidFill>
                  <a:srgbClr val="B38A0D"/>
                </a:solidFill>
                <a:uFillTx/>
                <a:latin typeface="Times New Roman" panose="02020603050405020304" pitchFamily="18" charset="0"/>
              </a:rPr>
              <a:t>选用所需要的运算功能模块，进行模块连接--组态。</a:t>
            </a:r>
          </a:p>
        </p:txBody>
      </p:sp>
      <p:grpSp>
        <p:nvGrpSpPr>
          <p:cNvPr id="22532" name="组合 1"/>
          <p:cNvGrpSpPr/>
          <p:nvPr/>
        </p:nvGrpSpPr>
        <p:grpSpPr>
          <a:xfrm>
            <a:off x="1633220" y="2138998"/>
            <a:ext cx="8642350" cy="4781847"/>
            <a:chOff x="323850" y="2062163"/>
            <a:chExt cx="8642350" cy="4781847"/>
          </a:xfrm>
        </p:grpSpPr>
        <p:sp>
          <p:nvSpPr>
            <p:cNvPr id="22533" name="Rectangle 7"/>
            <p:cNvSpPr/>
            <p:nvPr/>
          </p:nvSpPr>
          <p:spPr>
            <a:xfrm>
              <a:off x="3587750" y="3644901"/>
              <a:ext cx="2125663" cy="863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PID运算等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534" name="Rectangle 9"/>
            <p:cNvSpPr/>
            <p:nvPr/>
          </p:nvSpPr>
          <p:spPr>
            <a:xfrm>
              <a:off x="541338" y="3646488"/>
              <a:ext cx="1516062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输入处理</a:t>
              </a:r>
            </a:p>
          </p:txBody>
        </p:sp>
        <p:sp>
          <p:nvSpPr>
            <p:cNvPr id="22535" name="Rectangle 10"/>
            <p:cNvSpPr/>
            <p:nvPr/>
          </p:nvSpPr>
          <p:spPr>
            <a:xfrm>
              <a:off x="7237413" y="3573463"/>
              <a:ext cx="1584325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输出处理</a:t>
              </a:r>
            </a:p>
          </p:txBody>
        </p:sp>
        <p:sp>
          <p:nvSpPr>
            <p:cNvPr id="22536" name="AutoShape 12"/>
            <p:cNvSpPr/>
            <p:nvPr/>
          </p:nvSpPr>
          <p:spPr>
            <a:xfrm>
              <a:off x="2057400" y="4003676"/>
              <a:ext cx="1530350" cy="217487"/>
            </a:xfrm>
            <a:prstGeom prst="rightArrow">
              <a:avLst>
                <a:gd name="adj1" fmla="val 50000"/>
                <a:gd name="adj2" fmla="val 17513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537" name="AutoShape 13"/>
            <p:cNvSpPr/>
            <p:nvPr/>
          </p:nvSpPr>
          <p:spPr>
            <a:xfrm>
              <a:off x="5713413" y="3932238"/>
              <a:ext cx="1528762" cy="217488"/>
            </a:xfrm>
            <a:prstGeom prst="rightArrow">
              <a:avLst>
                <a:gd name="adj1" fmla="val 50000"/>
                <a:gd name="adj2" fmla="val 17494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538" name="AutoShape 25"/>
            <p:cNvSpPr/>
            <p:nvPr/>
          </p:nvSpPr>
          <p:spPr>
            <a:xfrm>
              <a:off x="323850" y="2133601"/>
              <a:ext cx="3097213" cy="1150937"/>
            </a:xfrm>
            <a:prstGeom prst="wedgeRoundRectCallout">
              <a:avLst>
                <a:gd name="adj1" fmla="val -31764"/>
                <a:gd name="adj2" fmla="val 81616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工程量转换等F002</a:t>
              </a: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线性化F004</a:t>
              </a: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39" name="AutoShape 26"/>
            <p:cNvSpPr/>
            <p:nvPr/>
          </p:nvSpPr>
          <p:spPr>
            <a:xfrm>
              <a:off x="2916238" y="4799013"/>
              <a:ext cx="3889375" cy="1584325"/>
            </a:xfrm>
            <a:prstGeom prst="wedgeRoundRectCallout">
              <a:avLst>
                <a:gd name="adj1" fmla="val -10407"/>
                <a:gd name="adj2" fmla="val -6331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控制类型设置F001</a:t>
              </a: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PID参数设置F003</a:t>
              </a: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运算模块可变参数设置</a:t>
              </a: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F005</a:t>
              </a:r>
            </a:p>
          </p:txBody>
        </p:sp>
        <p:sp>
          <p:nvSpPr>
            <p:cNvPr id="22540" name="AutoShape 25"/>
            <p:cNvSpPr/>
            <p:nvPr/>
          </p:nvSpPr>
          <p:spPr>
            <a:xfrm>
              <a:off x="6156325" y="2062163"/>
              <a:ext cx="2809875" cy="1081088"/>
            </a:xfrm>
            <a:prstGeom prst="wedgeRoundRectCallout">
              <a:avLst>
                <a:gd name="adj1" fmla="val 8949"/>
                <a:gd name="adj2" fmla="val 8719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输出类型及端子号组态F006</a:t>
              </a:r>
            </a:p>
          </p:txBody>
        </p:sp>
        <p:sp>
          <p:nvSpPr>
            <p:cNvPr id="22541" name="AutoShape 25"/>
            <p:cNvSpPr/>
            <p:nvPr/>
          </p:nvSpPr>
          <p:spPr>
            <a:xfrm>
              <a:off x="3495675" y="2098676"/>
              <a:ext cx="2592388" cy="1150937"/>
            </a:xfrm>
            <a:prstGeom prst="wedgeRoundRectCallout">
              <a:avLst>
                <a:gd name="adj1" fmla="val 282"/>
                <a:gd name="adj2" fmla="val 84278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400" b="1" dirty="0">
                  <a:solidFill>
                    <a:srgbClr val="FFC000"/>
                  </a:solidFill>
                  <a:uFillTx/>
                  <a:latin typeface="Times New Roman" panose="02020603050405020304" pitchFamily="18" charset="0"/>
                </a:rPr>
                <a:t>运算模块连接</a:t>
              </a:r>
              <a:r>
                <a:rPr lang="en-US" altLang="zh-CN" sz="2400" b="1" dirty="0">
                  <a:solidFill>
                    <a:srgbClr val="FFC000"/>
                  </a:solidFill>
                  <a:uFillTx/>
                  <a:latin typeface="Times New Roman" panose="02020603050405020304" pitchFamily="18" charset="0"/>
                </a:rPr>
                <a:t>--</a:t>
              </a:r>
              <a:r>
                <a:rPr lang="zh-CN" altLang="en-US" sz="2400" b="1" dirty="0">
                  <a:solidFill>
                    <a:srgbClr val="FFC000"/>
                  </a:solidFill>
                  <a:uFillTx/>
                  <a:latin typeface="Times New Roman" panose="02020603050405020304" pitchFamily="18" charset="0"/>
                </a:rPr>
                <a:t>组态</a:t>
              </a:r>
            </a:p>
            <a:p>
              <a:pPr algn="ctr"/>
              <a:r>
                <a:rPr lang="zh-CN" altLang="en-US" sz="2400" b="1" dirty="0">
                  <a:solidFill>
                    <a:srgbClr val="FFC000"/>
                  </a:solidFill>
                  <a:uFillTx/>
                  <a:latin typeface="Times New Roman" panose="02020603050405020304" pitchFamily="18" charset="0"/>
                </a:rPr>
                <a:t>F101-130</a:t>
              </a:r>
            </a:p>
            <a:p>
              <a:pPr algn="ctr"/>
              <a:endParaRPr lang="zh-CN" altLang="en-US" sz="2400" b="1" dirty="0">
                <a:solidFill>
                  <a:srgbClr val="FFC000"/>
                </a:solidFill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2542" name="Text Box 106"/>
            <p:cNvSpPr txBox="1"/>
            <p:nvPr/>
          </p:nvSpPr>
          <p:spPr>
            <a:xfrm>
              <a:off x="2394689" y="6383635"/>
              <a:ext cx="5213142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图</a:t>
              </a: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6-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5  KMM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调节器用户程序编写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76"/>
          <p:cNvSpPr/>
          <p:nvPr/>
        </p:nvSpPr>
        <p:spPr>
          <a:xfrm>
            <a:off x="2104390" y="1385570"/>
            <a:ext cx="431800" cy="57594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3556" name="Rectangle 177"/>
          <p:cNvSpPr/>
          <p:nvPr/>
        </p:nvSpPr>
        <p:spPr>
          <a:xfrm>
            <a:off x="2536190" y="1385570"/>
            <a:ext cx="431800" cy="57594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3557" name="Rectangle 178"/>
          <p:cNvSpPr/>
          <p:nvPr/>
        </p:nvSpPr>
        <p:spPr>
          <a:xfrm>
            <a:off x="2967990" y="1385570"/>
            <a:ext cx="431800" cy="57594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3558" name="Rectangle 179"/>
          <p:cNvSpPr/>
          <p:nvPr/>
        </p:nvSpPr>
        <p:spPr>
          <a:xfrm>
            <a:off x="3399790" y="1385570"/>
            <a:ext cx="431800" cy="57594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3559" name="Rectangle 180"/>
          <p:cNvSpPr/>
          <p:nvPr/>
        </p:nvSpPr>
        <p:spPr>
          <a:xfrm>
            <a:off x="4480560" y="1385570"/>
            <a:ext cx="431800" cy="57594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3560" name="Rectangle 181"/>
          <p:cNvSpPr/>
          <p:nvPr/>
        </p:nvSpPr>
        <p:spPr>
          <a:xfrm>
            <a:off x="4912360" y="1385570"/>
            <a:ext cx="431800" cy="57594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561" name="Rectangle 182"/>
          <p:cNvSpPr/>
          <p:nvPr/>
        </p:nvSpPr>
        <p:spPr>
          <a:xfrm>
            <a:off x="5920740" y="1385570"/>
            <a:ext cx="431800" cy="57594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3562" name="Rectangle 183"/>
          <p:cNvSpPr/>
          <p:nvPr/>
        </p:nvSpPr>
        <p:spPr>
          <a:xfrm>
            <a:off x="6352540" y="1385570"/>
            <a:ext cx="431800" cy="57594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3563" name="Rectangle 184"/>
          <p:cNvSpPr/>
          <p:nvPr/>
        </p:nvSpPr>
        <p:spPr>
          <a:xfrm>
            <a:off x="7505065" y="1385570"/>
            <a:ext cx="431800" cy="57594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564" name="Rectangle 185"/>
          <p:cNvSpPr/>
          <p:nvPr/>
        </p:nvSpPr>
        <p:spPr>
          <a:xfrm>
            <a:off x="7936865" y="1385570"/>
            <a:ext cx="431800" cy="57594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3565" name="Rectangle 186"/>
          <p:cNvSpPr/>
          <p:nvPr/>
        </p:nvSpPr>
        <p:spPr>
          <a:xfrm>
            <a:off x="8368665" y="1385570"/>
            <a:ext cx="431800" cy="57594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 dirty="0">
                <a:latin typeface="Times New Roman" panose="02020603050405020304" pitchFamily="18" charset="0"/>
              </a:rPr>
              <a:t>0.</a:t>
            </a:r>
          </a:p>
        </p:txBody>
      </p:sp>
      <p:sp>
        <p:nvSpPr>
          <p:cNvPr id="23566" name="Rectangle 187"/>
          <p:cNvSpPr/>
          <p:nvPr/>
        </p:nvSpPr>
        <p:spPr>
          <a:xfrm>
            <a:off x="8800465" y="1385570"/>
            <a:ext cx="431800" cy="57594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zh-CN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3567" name="Rectangle 188"/>
          <p:cNvSpPr/>
          <p:nvPr/>
        </p:nvSpPr>
        <p:spPr>
          <a:xfrm>
            <a:off x="9232265" y="1385570"/>
            <a:ext cx="431800" cy="57594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3568" name="Rectangle 189"/>
          <p:cNvSpPr/>
          <p:nvPr/>
        </p:nvSpPr>
        <p:spPr>
          <a:xfrm>
            <a:off x="2248535" y="1961515"/>
            <a:ext cx="1368425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功能类型</a:t>
            </a:r>
          </a:p>
        </p:txBody>
      </p:sp>
      <p:sp>
        <p:nvSpPr>
          <p:cNvPr id="23569" name="Rectangle 190"/>
          <p:cNvSpPr/>
          <p:nvPr/>
        </p:nvSpPr>
        <p:spPr>
          <a:xfrm>
            <a:off x="4264660" y="1961515"/>
            <a:ext cx="1512888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模块代码</a:t>
            </a:r>
          </a:p>
        </p:txBody>
      </p:sp>
      <p:sp>
        <p:nvSpPr>
          <p:cNvPr id="23570" name="Rectangle 191"/>
          <p:cNvSpPr/>
          <p:nvPr/>
        </p:nvSpPr>
        <p:spPr>
          <a:xfrm>
            <a:off x="5848985" y="1961515"/>
            <a:ext cx="15113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功能代码</a:t>
            </a:r>
          </a:p>
        </p:txBody>
      </p:sp>
      <p:sp>
        <p:nvSpPr>
          <p:cNvPr id="23571" name="Rectangle 192"/>
          <p:cNvSpPr/>
          <p:nvPr/>
        </p:nvSpPr>
        <p:spPr>
          <a:xfrm>
            <a:off x="8223885" y="1961515"/>
            <a:ext cx="1368425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参数值</a:t>
            </a:r>
          </a:p>
        </p:txBody>
      </p:sp>
      <p:graphicFrame>
        <p:nvGraphicFramePr>
          <p:cNvPr id="23572" name="Object 21"/>
          <p:cNvGraphicFramePr>
            <a:graphicFrameLocks noChangeAspect="1"/>
          </p:cNvGraphicFramePr>
          <p:nvPr/>
        </p:nvGraphicFramePr>
        <p:xfrm>
          <a:off x="4912360" y="2393315"/>
          <a:ext cx="4679950" cy="88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r:id="rId4" imgW="1856740" imgH="394335" progId="">
                  <p:embed/>
                </p:oleObj>
              </mc:Choice>
              <mc:Fallback>
                <p:oleObj r:id="rId4" imgW="1856740" imgH="394335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2360" y="2393315"/>
                        <a:ext cx="4679950" cy="887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" name="Text Box 214"/>
          <p:cNvSpPr txBox="1"/>
          <p:nvPr/>
        </p:nvSpPr>
        <p:spPr>
          <a:xfrm>
            <a:off x="1816735" y="2537778"/>
            <a:ext cx="30257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latin typeface="Times New Roman" panose="02020603050405020304" pitchFamily="18" charset="0"/>
              </a:rPr>
              <a:t>运算数据表</a:t>
            </a:r>
          </a:p>
        </p:txBody>
      </p:sp>
      <p:graphicFrame>
        <p:nvGraphicFramePr>
          <p:cNvPr id="23575" name="Group 2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888173" y="3185478"/>
          <a:ext cx="8280400" cy="3089064"/>
        </p:xfrm>
        <a:graphic>
          <a:graphicData uri="http://schemas.openxmlformats.org/drawingml/2006/table">
            <a:tbl>
              <a:tblPr/>
              <a:tblGrid>
                <a:gridCol w="2430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4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2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37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运算式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1**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输入编号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跟踪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1***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报警滞后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比例度*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0.0-799.9%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积分时间*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0.00-99.99(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5.00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6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微分时间*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0.00-99.99(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min)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632" name="Text Box 81"/>
          <p:cNvSpPr txBox="1"/>
          <p:nvPr/>
        </p:nvSpPr>
        <p:spPr>
          <a:xfrm>
            <a:off x="1762125" y="863600"/>
            <a:ext cx="70383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填写组态表格编程举例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配置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PID1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模块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6627" name="Group 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720215" y="4251325"/>
          <a:ext cx="8398510" cy="2011680"/>
        </p:xfrm>
        <a:graphic>
          <a:graphicData uri="http://schemas.openxmlformats.org/drawingml/2006/table">
            <a:tbl>
              <a:tblPr/>
              <a:tblGrid>
                <a:gridCol w="2360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4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61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温度补偿用输入号码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温度单位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设定温度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压力补偿用输入号码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09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压力单位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设定压力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727" name="Object 104"/>
          <p:cNvGraphicFramePr>
            <a:graphicFrameLocks noChangeAspect="1"/>
          </p:cNvGraphicFramePr>
          <p:nvPr/>
        </p:nvGraphicFramePr>
        <p:xfrm>
          <a:off x="4006850" y="1567815"/>
          <a:ext cx="5004435" cy="535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r:id="rId5" imgW="1652905" imgH="177800" progId="">
                  <p:embed/>
                </p:oleObj>
              </mc:Choice>
              <mc:Fallback>
                <p:oleObj r:id="rId5" imgW="1652905" imgH="17780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06850" y="1567815"/>
                        <a:ext cx="5004435" cy="535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Group 4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720215" y="2103120"/>
          <a:ext cx="8399145" cy="2148840"/>
        </p:xfrm>
        <a:graphic>
          <a:graphicData uri="http://schemas.openxmlformats.org/drawingml/2006/table">
            <a:tbl>
              <a:tblPr/>
              <a:tblGrid>
                <a:gridCol w="2369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1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6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81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模拟输入数据通道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输入使用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工程单位小数点位置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工程单位值下限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工程单位值上限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553845" y="770890"/>
            <a:ext cx="74568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填写组态表格编程举例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--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输入工程量基本信息填写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F002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720215" y="1231265"/>
            <a:ext cx="66541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sz="2400"/>
              <a:t>输入温度范围</a:t>
            </a:r>
            <a:r>
              <a:rPr lang="en-US" altLang="zh-CN" sz="2400"/>
              <a:t>0.0~100.0</a:t>
            </a:r>
            <a:r>
              <a:rPr lang="en-US" altLang="zh-CN" sz="2400" baseline="30000">
                <a:solidFill>
                  <a:schemeClr val="tx1"/>
                </a:solidFill>
                <a:uFillTx/>
              </a:rPr>
              <a:t>0</a:t>
            </a:r>
            <a:r>
              <a:rPr lang="en-US" altLang="zh-CN" sz="2400"/>
              <a:t>C</a:t>
            </a:r>
            <a:r>
              <a:rPr lang="zh-CN" altLang="en-US" sz="2400"/>
              <a:t>，从模拟</a:t>
            </a:r>
            <a:r>
              <a:rPr lang="en-US" altLang="zh-CN" sz="2400"/>
              <a:t>2</a:t>
            </a:r>
            <a:r>
              <a:rPr lang="zh-CN" altLang="en-US" sz="2400"/>
              <a:t>通道输入。</a:t>
            </a:r>
          </a:p>
        </p:txBody>
      </p:sp>
    </p:spTree>
  </p:cSld>
  <p:clrMapOvr>
    <a:masterClrMapping/>
  </p:clrMapOvr>
  <p:transition spd="slow" advClick="0"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4578" name="Rectangle 7"/>
          <p:cNvSpPr/>
          <p:nvPr/>
        </p:nvSpPr>
        <p:spPr>
          <a:xfrm>
            <a:off x="869950" y="806768"/>
            <a:ext cx="7696200" cy="609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、输入处理功能组态 （组态表</a:t>
            </a:r>
            <a:r>
              <a:rPr lang="en-US" altLang="zh-CN" sz="2800" b="1" dirty="0">
                <a:latin typeface="Times New Roman" panose="02020603050405020304" pitchFamily="18" charset="0"/>
              </a:rPr>
              <a:t>F002  F004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zh-CN" altLang="en-US" sz="3200" b="1" dirty="0">
                <a:solidFill>
                  <a:srgbClr val="FF9966"/>
                </a:solidFill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38915" name="组合 39"/>
          <p:cNvGrpSpPr/>
          <p:nvPr/>
        </p:nvGrpSpPr>
        <p:grpSpPr>
          <a:xfrm>
            <a:off x="1236980" y="1884680"/>
            <a:ext cx="8893175" cy="3817620"/>
            <a:chOff x="323850" y="2062163"/>
            <a:chExt cx="8642350" cy="4321175"/>
          </a:xfrm>
        </p:grpSpPr>
        <p:sp>
          <p:nvSpPr>
            <p:cNvPr id="38916" name="Rectangle 7"/>
            <p:cNvSpPr/>
            <p:nvPr/>
          </p:nvSpPr>
          <p:spPr>
            <a:xfrm>
              <a:off x="3587750" y="3644901"/>
              <a:ext cx="2125663" cy="863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PID运算等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8917" name="Rectangle 9"/>
            <p:cNvSpPr/>
            <p:nvPr/>
          </p:nvSpPr>
          <p:spPr>
            <a:xfrm>
              <a:off x="541338" y="3646488"/>
              <a:ext cx="1516062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输入处理</a:t>
              </a:r>
            </a:p>
          </p:txBody>
        </p:sp>
        <p:sp>
          <p:nvSpPr>
            <p:cNvPr id="38918" name="Rectangle 10"/>
            <p:cNvSpPr/>
            <p:nvPr/>
          </p:nvSpPr>
          <p:spPr>
            <a:xfrm>
              <a:off x="7237413" y="3573463"/>
              <a:ext cx="1584325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输出处理</a:t>
              </a:r>
            </a:p>
          </p:txBody>
        </p:sp>
        <p:sp>
          <p:nvSpPr>
            <p:cNvPr id="38919" name="AutoShape 12"/>
            <p:cNvSpPr/>
            <p:nvPr/>
          </p:nvSpPr>
          <p:spPr>
            <a:xfrm>
              <a:off x="2057400" y="4003676"/>
              <a:ext cx="1530350" cy="217487"/>
            </a:xfrm>
            <a:prstGeom prst="rightArrow">
              <a:avLst>
                <a:gd name="adj1" fmla="val 50000"/>
                <a:gd name="adj2" fmla="val 17513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8920" name="AutoShape 13"/>
            <p:cNvSpPr/>
            <p:nvPr/>
          </p:nvSpPr>
          <p:spPr>
            <a:xfrm>
              <a:off x="5713413" y="3932238"/>
              <a:ext cx="1528762" cy="217488"/>
            </a:xfrm>
            <a:prstGeom prst="rightArrow">
              <a:avLst>
                <a:gd name="adj1" fmla="val 50000"/>
                <a:gd name="adj2" fmla="val 17494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8921" name="AutoShape 25"/>
            <p:cNvSpPr/>
            <p:nvPr/>
          </p:nvSpPr>
          <p:spPr>
            <a:xfrm>
              <a:off x="323850" y="2133601"/>
              <a:ext cx="3097213" cy="1150937"/>
            </a:xfrm>
            <a:prstGeom prst="wedgeRoundRectCallout">
              <a:avLst>
                <a:gd name="adj1" fmla="val -31764"/>
                <a:gd name="adj2" fmla="val 81616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uFillTx/>
                  <a:latin typeface="Times New Roman" panose="02020603050405020304" pitchFamily="18" charset="0"/>
                </a:rPr>
                <a:t>工程量转换等F002</a:t>
              </a: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uFillTx/>
                  <a:latin typeface="Times New Roman" panose="02020603050405020304" pitchFamily="18" charset="0"/>
                </a:rPr>
                <a:t>线性化F004</a:t>
              </a: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8922" name="AutoShape 26"/>
            <p:cNvSpPr/>
            <p:nvPr/>
          </p:nvSpPr>
          <p:spPr>
            <a:xfrm>
              <a:off x="2916246" y="4799246"/>
              <a:ext cx="4862055" cy="1584092"/>
            </a:xfrm>
            <a:prstGeom prst="wedgeRoundRectCallout">
              <a:avLst>
                <a:gd name="adj1" fmla="val -10407"/>
                <a:gd name="adj2" fmla="val -6331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</a:rPr>
                <a:t>控制类型设置F001</a:t>
              </a:r>
            </a:p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</a:rPr>
                <a:t>PID参数设置F003</a:t>
              </a:r>
            </a:p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</a:rPr>
                <a:t>运算模块可变参数设置F005</a:t>
              </a:r>
            </a:p>
          </p:txBody>
        </p:sp>
        <p:sp>
          <p:nvSpPr>
            <p:cNvPr id="38923" name="AutoShape 25"/>
            <p:cNvSpPr/>
            <p:nvPr/>
          </p:nvSpPr>
          <p:spPr>
            <a:xfrm>
              <a:off x="6156325" y="2062163"/>
              <a:ext cx="2809875" cy="1081088"/>
            </a:xfrm>
            <a:prstGeom prst="wedgeRoundRectCallout">
              <a:avLst>
                <a:gd name="adj1" fmla="val 8949"/>
                <a:gd name="adj2" fmla="val 8719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</a:rPr>
                <a:t>输出类型及端子号组态F006</a:t>
              </a:r>
            </a:p>
          </p:txBody>
        </p:sp>
        <p:sp>
          <p:nvSpPr>
            <p:cNvPr id="38924" name="AutoShape 25"/>
            <p:cNvSpPr/>
            <p:nvPr/>
          </p:nvSpPr>
          <p:spPr>
            <a:xfrm>
              <a:off x="3495675" y="2098676"/>
              <a:ext cx="2592388" cy="1150937"/>
            </a:xfrm>
            <a:prstGeom prst="wedgeRoundRectCallout">
              <a:avLst>
                <a:gd name="adj1" fmla="val 282"/>
                <a:gd name="adj2" fmla="val 84278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</a:rPr>
                <a:t>运算模块连接</a:t>
              </a:r>
              <a:r>
                <a:rPr lang="en-US" altLang="zh-CN" sz="2000" b="1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</a:rPr>
                <a:t>--</a:t>
              </a:r>
              <a:r>
                <a:rPr lang="zh-CN" altLang="en-US" sz="2000" b="1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</a:rPr>
                <a:t>组态</a:t>
              </a:r>
            </a:p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</a:rPr>
                <a:t>F101-130</a:t>
              </a:r>
            </a:p>
            <a:p>
              <a:pPr algn="ctr"/>
              <a:endPara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4578" name="Rectangle 7"/>
          <p:cNvSpPr/>
          <p:nvPr/>
        </p:nvSpPr>
        <p:spPr>
          <a:xfrm>
            <a:off x="869950" y="806768"/>
            <a:ext cx="7696200" cy="609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、输入处理功能组态 （组态表</a:t>
            </a:r>
            <a:r>
              <a:rPr lang="en-US" altLang="zh-CN" sz="2800" b="1" dirty="0">
                <a:latin typeface="Times New Roman" panose="02020603050405020304" pitchFamily="18" charset="0"/>
              </a:rPr>
              <a:t>F002  F004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zh-CN" altLang="en-US" sz="3200" b="1" dirty="0">
                <a:solidFill>
                  <a:srgbClr val="FF9966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30" y="2977515"/>
            <a:ext cx="8855710" cy="3024505"/>
          </a:xfrm>
          <a:prstGeom prst="rect">
            <a:avLst/>
          </a:prstGeom>
        </p:spPr>
      </p:pic>
      <p:sp>
        <p:nvSpPr>
          <p:cNvPr id="20538" name="Text Box 106"/>
          <p:cNvSpPr txBox="1"/>
          <p:nvPr/>
        </p:nvSpPr>
        <p:spPr>
          <a:xfrm>
            <a:off x="2604135" y="6002020"/>
            <a:ext cx="49491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</a:t>
            </a:r>
            <a:r>
              <a:rPr lang="zh-CN" altLang="en-US" sz="2400" b="1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5  KMM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输入处理功能框图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41120" y="1416685"/>
            <a:ext cx="6704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温度、压力、流量检测：</a:t>
            </a: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填写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F002</a:t>
            </a: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表。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341120" y="1877060"/>
            <a:ext cx="82003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过程量测量范围、单位、精度；流量温度压力补偿；数字滤波。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1341120" y="2314575"/>
            <a:ext cx="786574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输入信号线性化：</a:t>
            </a: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填写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F004</a:t>
            </a: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表拐点数据，调用折线模块。</a:t>
            </a:r>
            <a:endParaRPr lang="zh-CN" altLang="en-US" sz="2400"/>
          </a:p>
        </p:txBody>
      </p:sp>
    </p:spTree>
  </p:cSld>
  <p:clrMapOvr>
    <a:masterClrMapping/>
  </p:clrMapOvr>
  <p:transition spd="slow" advClick="0">
    <p:wedg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9340" y="824230"/>
            <a:ext cx="58610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）温度、压力（压差）检测</a:t>
            </a:r>
          </a:p>
        </p:txBody>
      </p:sp>
      <p:sp>
        <p:nvSpPr>
          <p:cNvPr id="27650" name="Text Box 105"/>
          <p:cNvSpPr txBox="1"/>
          <p:nvPr/>
        </p:nvSpPr>
        <p:spPr>
          <a:xfrm>
            <a:off x="1255395" y="1284605"/>
            <a:ext cx="1011174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练习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000" b="1" dirty="0">
                <a:latin typeface="Times New Roman" panose="02020603050405020304" pitchFamily="18" charset="0"/>
              </a:rPr>
              <a:t>从模拟量1通道输入压力信号，压力范围0.0</a:t>
            </a:r>
            <a:r>
              <a:rPr lang="en-US" altLang="zh-CN" sz="2000" b="1" dirty="0">
                <a:latin typeface="Times New Roman" panose="02020603050405020304" pitchFamily="18" charset="0"/>
              </a:rPr>
              <a:t>~</a:t>
            </a:r>
            <a:r>
              <a:rPr lang="zh-CN" altLang="en-US" sz="2000" b="1" dirty="0">
                <a:latin typeface="Times New Roman" panose="02020603050405020304" pitchFamily="18" charset="0"/>
              </a:rPr>
              <a:t>100.0kPa,设定压力55.0kpa，不进行开方处理，数字滤波常数1</a:t>
            </a:r>
            <a:r>
              <a:rPr lang="en-US" altLang="zh-CN" sz="2000" b="1" dirty="0">
                <a:latin typeface="Times New Roman" panose="02020603050405020304" pitchFamily="18" charset="0"/>
              </a:rPr>
              <a:t>min</a:t>
            </a:r>
            <a:r>
              <a:rPr lang="zh-CN" altLang="en-US" sz="2000" b="1" dirty="0">
                <a:latin typeface="Times New Roman" panose="02020603050405020304" pitchFamily="18" charset="0"/>
              </a:rPr>
              <a:t>，传感器异常报警。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填写组态表。</a:t>
            </a:r>
          </a:p>
        </p:txBody>
      </p:sp>
      <p:graphicFrame>
        <p:nvGraphicFramePr>
          <p:cNvPr id="26627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61490" y="4328160"/>
          <a:ext cx="8117205" cy="2225040"/>
        </p:xfrm>
        <a:graphic>
          <a:graphicData uri="http://schemas.openxmlformats.org/drawingml/2006/table">
            <a:tbl>
              <a:tblPr/>
              <a:tblGrid>
                <a:gridCol w="2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压力单位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设定压力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开方处理小信号切除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数字滤波常数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0.0-999.9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传感器异常诊断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0,1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760855" y="2178050"/>
          <a:ext cx="8117840" cy="2150110"/>
        </p:xfrm>
        <a:graphic>
          <a:graphicData uri="http://schemas.openxmlformats.org/drawingml/2006/table">
            <a:tbl>
              <a:tblPr/>
              <a:tblGrid>
                <a:gridCol w="2289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87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模拟输入数据通道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输入使用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工程单位小数点位置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工程单位值下限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工程单位值上限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7650" name="Text Box 105"/>
          <p:cNvSpPr txBox="1"/>
          <p:nvPr/>
        </p:nvSpPr>
        <p:spPr>
          <a:xfrm>
            <a:off x="1318895" y="1031240"/>
            <a:ext cx="1011174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练习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000" b="1" dirty="0">
                <a:latin typeface="Times New Roman" panose="02020603050405020304" pitchFamily="18" charset="0"/>
              </a:rPr>
              <a:t>从模拟量1通道输入压力信号，压力范围0.0</a:t>
            </a:r>
            <a:r>
              <a:rPr lang="en-US" altLang="zh-CN" sz="2000" b="1" dirty="0">
                <a:latin typeface="Times New Roman" panose="02020603050405020304" pitchFamily="18" charset="0"/>
              </a:rPr>
              <a:t>~</a:t>
            </a:r>
            <a:r>
              <a:rPr lang="zh-CN" altLang="en-US" sz="2000" b="1" dirty="0">
                <a:latin typeface="Times New Roman" panose="02020603050405020304" pitchFamily="18" charset="0"/>
              </a:rPr>
              <a:t>100.0kPa,设定压力55.0kpa，不进行开方处理，数字滤波常数1</a:t>
            </a:r>
            <a:r>
              <a:rPr lang="en-US" altLang="zh-CN" sz="2000" b="1" dirty="0">
                <a:latin typeface="Times New Roman" panose="02020603050405020304" pitchFamily="18" charset="0"/>
              </a:rPr>
              <a:t>min</a:t>
            </a:r>
            <a:r>
              <a:rPr lang="zh-CN" altLang="en-US" sz="2000" b="1" dirty="0">
                <a:latin typeface="Times New Roman" panose="02020603050405020304" pitchFamily="18" charset="0"/>
              </a:rPr>
              <a:t>，传感器异常报警。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填写组态表。</a:t>
            </a:r>
          </a:p>
        </p:txBody>
      </p:sp>
      <p:graphicFrame>
        <p:nvGraphicFramePr>
          <p:cNvPr id="26627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24990" y="4074795"/>
          <a:ext cx="8117205" cy="2225040"/>
        </p:xfrm>
        <a:graphic>
          <a:graphicData uri="http://schemas.openxmlformats.org/drawingml/2006/table">
            <a:tbl>
              <a:tblPr/>
              <a:tblGrid>
                <a:gridCol w="2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压力单位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设定压力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55.0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开方处理小信号切除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数字滤波常数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0.0-999.9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60.0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传感器异常诊断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0,1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824355" y="1924685"/>
          <a:ext cx="8117840" cy="2150110"/>
        </p:xfrm>
        <a:graphic>
          <a:graphicData uri="http://schemas.openxmlformats.org/drawingml/2006/table">
            <a:tbl>
              <a:tblPr/>
              <a:tblGrid>
                <a:gridCol w="2289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87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模拟输入数据通道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输入使用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工程单位小数点位置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工程单位值下限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工程单位值上限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100.0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6728" name="Text Box 105"/>
          <p:cNvSpPr txBox="1"/>
          <p:nvPr/>
        </p:nvSpPr>
        <p:spPr>
          <a:xfrm>
            <a:off x="1270635" y="908685"/>
            <a:ext cx="978725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练习</a:t>
            </a:r>
            <a:r>
              <a:rPr lang="en-US" altLang="zh-CN" sz="2400" b="1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24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：从模拟量</a:t>
            </a:r>
            <a:r>
              <a:rPr lang="en-US" altLang="zh-CN" sz="24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24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通道输入温度信号，温度范围0.0</a:t>
            </a:r>
            <a:r>
              <a:rPr lang="en-US" altLang="zh-CN" sz="24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~</a:t>
            </a:r>
            <a:r>
              <a:rPr lang="zh-CN" altLang="en-US" sz="24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100.0</a:t>
            </a:r>
            <a:r>
              <a:rPr lang="en-US" altLang="zh-CN" sz="2400" b="1" baseline="30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lang="en-US" altLang="zh-CN" sz="24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lang="zh-CN" altLang="en-US" sz="24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,设定温度</a:t>
            </a:r>
            <a:r>
              <a:rPr lang="en-US" altLang="zh-CN" sz="24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65</a:t>
            </a:r>
            <a:r>
              <a:rPr lang="zh-CN" altLang="en-US" sz="24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.0</a:t>
            </a:r>
            <a:r>
              <a:rPr lang="en-US" altLang="zh-CN" sz="2400" b="1" baseline="30000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0</a:t>
            </a:r>
            <a:r>
              <a:rPr lang="en-US" altLang="zh-CN" sz="24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C</a:t>
            </a:r>
            <a:r>
              <a:rPr lang="zh-CN" altLang="en-US" sz="24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，不进行开方处理，数字滤波常数</a:t>
            </a:r>
            <a:r>
              <a:rPr lang="en-US" altLang="zh-CN" sz="24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2min</a:t>
            </a:r>
            <a:r>
              <a:rPr lang="zh-CN" altLang="en-US" sz="2400" b="1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，传感器异常报警。</a:t>
            </a:r>
            <a:r>
              <a:rPr lang="zh-CN" altLang="en-US" sz="2400" b="1" noProof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填写组态表。</a:t>
            </a:r>
            <a:endParaRPr lang="zh-CN" altLang="en-US" sz="2400" b="1" noProof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63713" y="2161223"/>
          <a:ext cx="8117840" cy="2534920"/>
        </p:xfrm>
        <a:graphic>
          <a:graphicData uri="http://schemas.openxmlformats.org/drawingml/2006/table">
            <a:tbl>
              <a:tblPr/>
              <a:tblGrid>
                <a:gridCol w="2289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28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模拟输入数据通道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输入使用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工程单位小数点位置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工程单位值下限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工程单位值上限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627" name="Group 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763713" y="4696143"/>
          <a:ext cx="8117840" cy="1549400"/>
        </p:xfrm>
        <a:graphic>
          <a:graphicData uri="http://schemas.openxmlformats.org/drawingml/2006/table">
            <a:tbl>
              <a:tblPr/>
              <a:tblGrid>
                <a:gridCol w="2281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08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温度单位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设定温度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数字滤波常数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0.0-999.9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传感器异常诊断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0,1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7892" name="Rectangle 4"/>
          <p:cNvSpPr/>
          <p:nvPr/>
        </p:nvSpPr>
        <p:spPr>
          <a:xfrm>
            <a:off x="912495" y="5660390"/>
            <a:ext cx="30162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数字滤波（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D.F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7893" name="Object 6"/>
          <p:cNvGraphicFramePr>
            <a:graphicFrameLocks noChangeAspect="1"/>
          </p:cNvGraphicFramePr>
          <p:nvPr/>
        </p:nvGraphicFramePr>
        <p:xfrm>
          <a:off x="4539933" y="5143977"/>
          <a:ext cx="3881755" cy="1322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r:id="rId5" imgW="1600200" imgH="545465" progId="">
                  <p:embed/>
                </p:oleObj>
              </mc:Choice>
              <mc:Fallback>
                <p:oleObj r:id="rId5" imgW="1600200" imgH="545465" progId="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39933" y="5143977"/>
                        <a:ext cx="3881755" cy="1322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Group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554163" y="1093788"/>
          <a:ext cx="8117840" cy="2534920"/>
        </p:xfrm>
        <a:graphic>
          <a:graphicData uri="http://schemas.openxmlformats.org/drawingml/2006/table">
            <a:tbl>
              <a:tblPr/>
              <a:tblGrid>
                <a:gridCol w="2289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28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模拟输入数据通道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输入使用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工程单位小数点位置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工程单位值下限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工程单位值上限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100.0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627" name="Group 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554163" y="3628708"/>
          <a:ext cx="8117840" cy="1549400"/>
        </p:xfrm>
        <a:graphic>
          <a:graphicData uri="http://schemas.openxmlformats.org/drawingml/2006/table">
            <a:tbl>
              <a:tblPr/>
              <a:tblGrid>
                <a:gridCol w="2281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0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08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温度单位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设定温度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65.0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数字滤波常数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0.0-999.9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120.0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传感器异常诊断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0,1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7875" y="833120"/>
            <a:ext cx="4048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、可编程调节器组成</a:t>
            </a:r>
          </a:p>
        </p:txBody>
      </p:sp>
      <p:sp>
        <p:nvSpPr>
          <p:cNvPr id="5" name="Text Box 122"/>
          <p:cNvSpPr txBox="1"/>
          <p:nvPr/>
        </p:nvSpPr>
        <p:spPr>
          <a:xfrm>
            <a:off x="2895600" y="6028690"/>
            <a:ext cx="6569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6-1</a:t>
            </a:r>
            <a:r>
              <a:rPr lang="zh-CN" altLang="en-US" sz="2400" b="1" dirty="0">
                <a:latin typeface="Times New Roman" panose="02020603050405020304" pitchFamily="18" charset="0"/>
              </a:rPr>
              <a:t>可编程数字调节器组成框图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66445" y="1529080"/>
            <a:ext cx="10789920" cy="4393565"/>
            <a:chOff x="1207" y="2408"/>
            <a:chExt cx="16992" cy="6919"/>
          </a:xfrm>
        </p:grpSpPr>
        <p:grpSp>
          <p:nvGrpSpPr>
            <p:cNvPr id="6" name="Group 123"/>
            <p:cNvGrpSpPr/>
            <p:nvPr/>
          </p:nvGrpSpPr>
          <p:grpSpPr>
            <a:xfrm>
              <a:off x="1207" y="2976"/>
              <a:ext cx="16992" cy="6350"/>
              <a:chOff x="0" y="0"/>
              <a:chExt cx="5291" cy="2540"/>
            </a:xfrm>
          </p:grpSpPr>
          <p:sp>
            <p:nvSpPr>
              <p:cNvPr id="7" name="Rectangle 124"/>
              <p:cNvSpPr/>
              <p:nvPr/>
            </p:nvSpPr>
            <p:spPr>
              <a:xfrm>
                <a:off x="408" y="236"/>
                <a:ext cx="295" cy="81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lstStyle/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多</a:t>
                </a: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路</a:t>
                </a: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开</a:t>
                </a: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关</a:t>
                </a:r>
              </a:p>
            </p:txBody>
          </p:sp>
          <p:sp>
            <p:nvSpPr>
              <p:cNvPr id="8" name="Rectangle 125"/>
              <p:cNvSpPr/>
              <p:nvPr/>
            </p:nvSpPr>
            <p:spPr>
              <a:xfrm>
                <a:off x="869" y="236"/>
                <a:ext cx="295" cy="81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采</a:t>
                </a:r>
              </a:p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样</a:t>
                </a:r>
              </a:p>
              <a:p>
                <a:pPr algn="ctr"/>
                <a:endParaRPr lang="zh-CN" altLang="en-US" sz="1200" b="1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保</a:t>
                </a:r>
              </a:p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持</a:t>
                </a:r>
              </a:p>
            </p:txBody>
          </p:sp>
          <p:sp>
            <p:nvSpPr>
              <p:cNvPr id="9" name="Line 126"/>
              <p:cNvSpPr/>
              <p:nvPr/>
            </p:nvSpPr>
            <p:spPr>
              <a:xfrm flipH="1">
                <a:off x="965" y="605"/>
                <a:ext cx="79" cy="5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" name="Rectangle 127"/>
              <p:cNvSpPr/>
              <p:nvPr/>
            </p:nvSpPr>
            <p:spPr>
              <a:xfrm>
                <a:off x="873" y="1196"/>
                <a:ext cx="295" cy="68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输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入</a:t>
                </a:r>
                <a:endParaRPr lang="zh-CN" altLang="en-US" sz="12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缓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冲</a:t>
                </a:r>
              </a:p>
            </p:txBody>
          </p:sp>
          <p:sp>
            <p:nvSpPr>
              <p:cNvPr id="11" name="Line 128"/>
              <p:cNvSpPr/>
              <p:nvPr/>
            </p:nvSpPr>
            <p:spPr>
              <a:xfrm>
                <a:off x="219" y="343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2" name="Line 129"/>
              <p:cNvSpPr/>
              <p:nvPr/>
            </p:nvSpPr>
            <p:spPr>
              <a:xfrm>
                <a:off x="219" y="945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3" name="Line 130"/>
              <p:cNvSpPr/>
              <p:nvPr/>
            </p:nvSpPr>
            <p:spPr>
              <a:xfrm>
                <a:off x="241" y="1307"/>
                <a:ext cx="65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4" name="Line 131"/>
              <p:cNvSpPr/>
              <p:nvPr/>
            </p:nvSpPr>
            <p:spPr>
              <a:xfrm>
                <a:off x="241" y="1772"/>
                <a:ext cx="65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5" name="Rectangle 132"/>
              <p:cNvSpPr/>
              <p:nvPr/>
            </p:nvSpPr>
            <p:spPr>
              <a:xfrm>
                <a:off x="5" y="262"/>
                <a:ext cx="219" cy="8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模</a:t>
                </a: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拟</a:t>
                </a: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量</a:t>
                </a: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输</a:t>
                </a: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入</a:t>
                </a:r>
              </a:p>
            </p:txBody>
          </p:sp>
          <p:sp>
            <p:nvSpPr>
              <p:cNvPr id="16" name="Line 133"/>
              <p:cNvSpPr/>
              <p:nvPr/>
            </p:nvSpPr>
            <p:spPr>
              <a:xfrm>
                <a:off x="267" y="476"/>
                <a:ext cx="0" cy="306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" name="Line 134"/>
              <p:cNvSpPr/>
              <p:nvPr/>
            </p:nvSpPr>
            <p:spPr>
              <a:xfrm>
                <a:off x="506" y="1388"/>
                <a:ext cx="0" cy="306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" name="Rectangle 135"/>
              <p:cNvSpPr/>
              <p:nvPr/>
            </p:nvSpPr>
            <p:spPr>
              <a:xfrm>
                <a:off x="0" y="1281"/>
                <a:ext cx="219" cy="8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开</a:t>
                </a: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关</a:t>
                </a: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量</a:t>
                </a: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输</a:t>
                </a: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入</a:t>
                </a:r>
              </a:p>
            </p:txBody>
          </p:sp>
          <p:sp>
            <p:nvSpPr>
              <p:cNvPr id="19" name="Rectangle 136"/>
              <p:cNvSpPr/>
              <p:nvPr/>
            </p:nvSpPr>
            <p:spPr>
              <a:xfrm>
                <a:off x="1342" y="236"/>
                <a:ext cx="295" cy="81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zh-CN" sz="1800" b="1" dirty="0">
                    <a:latin typeface="Arial" panose="020B0604020202020204" pitchFamily="34" charset="0"/>
                  </a:rPr>
                  <a:t>A/D</a:t>
                </a:r>
              </a:p>
            </p:txBody>
          </p:sp>
          <p:sp>
            <p:nvSpPr>
              <p:cNvPr id="20" name="Rectangle 137"/>
              <p:cNvSpPr/>
              <p:nvPr/>
            </p:nvSpPr>
            <p:spPr>
              <a:xfrm>
                <a:off x="1818" y="476"/>
                <a:ext cx="295" cy="113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输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入</a:t>
                </a:r>
                <a:endParaRPr lang="zh-CN" altLang="en-US" sz="12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接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口</a:t>
                </a:r>
              </a:p>
            </p:txBody>
          </p:sp>
          <p:sp>
            <p:nvSpPr>
              <p:cNvPr id="21" name="Rectangle 138"/>
              <p:cNvSpPr/>
              <p:nvPr/>
            </p:nvSpPr>
            <p:spPr>
              <a:xfrm>
                <a:off x="2298" y="476"/>
                <a:ext cx="317" cy="113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0488" tIns="44450" rIns="90488" bIns="44450" anchor="ctr"/>
              <a:lstStyle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微处理器</a:t>
                </a:r>
              </a:p>
            </p:txBody>
          </p:sp>
          <p:sp>
            <p:nvSpPr>
              <p:cNvPr id="22" name="Rectangle 139"/>
              <p:cNvSpPr/>
              <p:nvPr/>
            </p:nvSpPr>
            <p:spPr>
              <a:xfrm>
                <a:off x="2793" y="476"/>
                <a:ext cx="295" cy="113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输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出</a:t>
                </a:r>
                <a:endParaRPr lang="zh-CN" altLang="en-US" sz="12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接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口</a:t>
                </a:r>
              </a:p>
            </p:txBody>
          </p:sp>
          <p:sp>
            <p:nvSpPr>
              <p:cNvPr id="23" name="Rectangle 140"/>
              <p:cNvSpPr/>
              <p:nvPr/>
            </p:nvSpPr>
            <p:spPr>
              <a:xfrm>
                <a:off x="2036" y="0"/>
                <a:ext cx="907" cy="29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存储器</a:t>
                </a:r>
              </a:p>
            </p:txBody>
          </p:sp>
          <p:sp>
            <p:nvSpPr>
              <p:cNvPr id="24" name="Rectangle 141"/>
              <p:cNvSpPr/>
              <p:nvPr/>
            </p:nvSpPr>
            <p:spPr>
              <a:xfrm>
                <a:off x="2021" y="1839"/>
                <a:ext cx="907" cy="29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键盘显示接口</a:t>
                </a:r>
              </a:p>
            </p:txBody>
          </p:sp>
          <p:sp>
            <p:nvSpPr>
              <p:cNvPr id="25" name="Rectangle 142"/>
              <p:cNvSpPr/>
              <p:nvPr/>
            </p:nvSpPr>
            <p:spPr>
              <a:xfrm>
                <a:off x="3269" y="236"/>
                <a:ext cx="295" cy="81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 altLang="zh-CN" sz="1800" b="1" dirty="0">
                    <a:latin typeface="Arial" panose="020B0604020202020204" pitchFamily="34" charset="0"/>
                  </a:rPr>
                  <a:t>D/A</a:t>
                </a:r>
              </a:p>
            </p:txBody>
          </p:sp>
          <p:sp>
            <p:nvSpPr>
              <p:cNvPr id="26" name="Rectangle 143"/>
              <p:cNvSpPr/>
              <p:nvPr/>
            </p:nvSpPr>
            <p:spPr>
              <a:xfrm>
                <a:off x="3727" y="236"/>
                <a:ext cx="295" cy="81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lstStyle/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多</a:t>
                </a: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路</a:t>
                </a: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开</a:t>
                </a: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关</a:t>
                </a:r>
              </a:p>
            </p:txBody>
          </p:sp>
          <p:sp>
            <p:nvSpPr>
              <p:cNvPr id="27" name="Rectangle 144"/>
              <p:cNvSpPr/>
              <p:nvPr/>
            </p:nvSpPr>
            <p:spPr>
              <a:xfrm>
                <a:off x="4185" y="236"/>
                <a:ext cx="295" cy="81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lstStyle/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输</a:t>
                </a: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出</a:t>
                </a: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保</a:t>
                </a: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持</a:t>
                </a:r>
              </a:p>
            </p:txBody>
          </p:sp>
          <p:sp>
            <p:nvSpPr>
              <p:cNvPr id="28" name="Rectangle 145"/>
              <p:cNvSpPr/>
              <p:nvPr/>
            </p:nvSpPr>
            <p:spPr>
              <a:xfrm>
                <a:off x="4641" y="236"/>
                <a:ext cx="249" cy="43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lstStyle/>
              <a:p>
                <a:pPr algn="ctr">
                  <a:lnSpc>
                    <a:spcPct val="115000"/>
                  </a:lnSpc>
                </a:pPr>
                <a:r>
                  <a:rPr lang="en-US" altLang="zh-CN" sz="1800" b="1" dirty="0">
                    <a:latin typeface="Arial" panose="020B0604020202020204" pitchFamily="34" charset="0"/>
                  </a:rPr>
                  <a:t>V/I</a:t>
                </a:r>
              </a:p>
            </p:txBody>
          </p:sp>
          <p:sp>
            <p:nvSpPr>
              <p:cNvPr id="29" name="Line 146"/>
              <p:cNvSpPr/>
              <p:nvPr/>
            </p:nvSpPr>
            <p:spPr>
              <a:xfrm>
                <a:off x="711" y="642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0" name="Line 147"/>
              <p:cNvSpPr/>
              <p:nvPr/>
            </p:nvSpPr>
            <p:spPr>
              <a:xfrm>
                <a:off x="1179" y="639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1" name="Line 148"/>
              <p:cNvSpPr/>
              <p:nvPr/>
            </p:nvSpPr>
            <p:spPr>
              <a:xfrm>
                <a:off x="1644" y="636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2" name="Line 149"/>
              <p:cNvSpPr/>
              <p:nvPr/>
            </p:nvSpPr>
            <p:spPr>
              <a:xfrm>
                <a:off x="1172" y="1436"/>
                <a:ext cx="65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3" name="Line 150"/>
              <p:cNvSpPr/>
              <p:nvPr/>
            </p:nvSpPr>
            <p:spPr>
              <a:xfrm>
                <a:off x="2124" y="1015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4" name="Line 151"/>
              <p:cNvSpPr/>
              <p:nvPr/>
            </p:nvSpPr>
            <p:spPr>
              <a:xfrm>
                <a:off x="2619" y="1015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5" name="Line 152"/>
              <p:cNvSpPr/>
              <p:nvPr/>
            </p:nvSpPr>
            <p:spPr>
              <a:xfrm>
                <a:off x="2453" y="1606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36" name="Line 153"/>
              <p:cNvSpPr/>
              <p:nvPr/>
            </p:nvSpPr>
            <p:spPr>
              <a:xfrm>
                <a:off x="2464" y="284"/>
                <a:ext cx="0" cy="1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37" name="Rectangle 154"/>
              <p:cNvSpPr/>
              <p:nvPr/>
            </p:nvSpPr>
            <p:spPr>
              <a:xfrm>
                <a:off x="3742" y="1196"/>
                <a:ext cx="295" cy="68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输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出</a:t>
                </a:r>
                <a:endParaRPr lang="zh-CN" altLang="en-US" sz="1200" b="1" dirty="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缓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冲</a:t>
                </a:r>
              </a:p>
            </p:txBody>
          </p:sp>
          <p:sp>
            <p:nvSpPr>
              <p:cNvPr id="38" name="Line 155"/>
              <p:cNvSpPr/>
              <p:nvPr/>
            </p:nvSpPr>
            <p:spPr>
              <a:xfrm>
                <a:off x="3088" y="1436"/>
                <a:ext cx="65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9" name="Line 156"/>
              <p:cNvSpPr/>
              <p:nvPr/>
            </p:nvSpPr>
            <p:spPr>
              <a:xfrm>
                <a:off x="3088" y="653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0" name="Line 157"/>
              <p:cNvSpPr/>
              <p:nvPr/>
            </p:nvSpPr>
            <p:spPr>
              <a:xfrm>
                <a:off x="3575" y="657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1" name="Line 158"/>
              <p:cNvSpPr/>
              <p:nvPr/>
            </p:nvSpPr>
            <p:spPr>
              <a:xfrm>
                <a:off x="4026" y="668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2" name="Line 159"/>
              <p:cNvSpPr/>
              <p:nvPr/>
            </p:nvSpPr>
            <p:spPr>
              <a:xfrm>
                <a:off x="4480" y="428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3" name="Line 160"/>
              <p:cNvSpPr/>
              <p:nvPr/>
            </p:nvSpPr>
            <p:spPr>
              <a:xfrm>
                <a:off x="4897" y="428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4" name="Line 161"/>
              <p:cNvSpPr/>
              <p:nvPr/>
            </p:nvSpPr>
            <p:spPr>
              <a:xfrm>
                <a:off x="4480" y="908"/>
                <a:ext cx="58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5" name="Line 162"/>
              <p:cNvSpPr/>
              <p:nvPr/>
            </p:nvSpPr>
            <p:spPr>
              <a:xfrm>
                <a:off x="4997" y="531"/>
                <a:ext cx="0" cy="306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" name="Line 163"/>
              <p:cNvSpPr/>
              <p:nvPr/>
            </p:nvSpPr>
            <p:spPr>
              <a:xfrm>
                <a:off x="4052" y="1318"/>
                <a:ext cx="102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7" name="Line 164"/>
              <p:cNvSpPr/>
              <p:nvPr/>
            </p:nvSpPr>
            <p:spPr>
              <a:xfrm>
                <a:off x="4047" y="1746"/>
                <a:ext cx="102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8" name="Line 165"/>
              <p:cNvSpPr/>
              <p:nvPr/>
            </p:nvSpPr>
            <p:spPr>
              <a:xfrm>
                <a:off x="4805" y="1410"/>
                <a:ext cx="0" cy="306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49" name="Line 166"/>
              <p:cNvSpPr/>
              <p:nvPr/>
            </p:nvSpPr>
            <p:spPr>
              <a:xfrm>
                <a:off x="1855" y="1986"/>
                <a:ext cx="15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0" name="Line 167"/>
              <p:cNvSpPr/>
              <p:nvPr/>
            </p:nvSpPr>
            <p:spPr>
              <a:xfrm>
                <a:off x="2453" y="2145"/>
                <a:ext cx="0" cy="1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1" name="Rectangle 168"/>
              <p:cNvSpPr/>
              <p:nvPr/>
            </p:nvSpPr>
            <p:spPr>
              <a:xfrm>
                <a:off x="1499" y="1857"/>
                <a:ext cx="363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键盘</a:t>
                </a:r>
              </a:p>
            </p:txBody>
          </p:sp>
          <p:sp>
            <p:nvSpPr>
              <p:cNvPr id="52" name="Rectangle 169"/>
              <p:cNvSpPr/>
              <p:nvPr/>
            </p:nvSpPr>
            <p:spPr>
              <a:xfrm>
                <a:off x="2257" y="2313"/>
                <a:ext cx="432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显示器</a:t>
                </a:r>
              </a:p>
            </p:txBody>
          </p:sp>
          <p:sp>
            <p:nvSpPr>
              <p:cNvPr id="53" name="Line 170"/>
              <p:cNvSpPr/>
              <p:nvPr/>
            </p:nvSpPr>
            <p:spPr>
              <a:xfrm>
                <a:off x="2453" y="1724"/>
                <a:ext cx="79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" name="Line 171"/>
              <p:cNvSpPr/>
              <p:nvPr/>
            </p:nvSpPr>
            <p:spPr>
              <a:xfrm>
                <a:off x="3247" y="1724"/>
                <a:ext cx="0" cy="43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" name="Rectangle 172"/>
              <p:cNvSpPr/>
              <p:nvPr/>
            </p:nvSpPr>
            <p:spPr>
              <a:xfrm>
                <a:off x="3557" y="2012"/>
                <a:ext cx="680" cy="29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通信接口</a:t>
                </a:r>
              </a:p>
            </p:txBody>
          </p:sp>
          <p:sp>
            <p:nvSpPr>
              <p:cNvPr id="56" name="Line 173"/>
              <p:cNvSpPr/>
              <p:nvPr/>
            </p:nvSpPr>
            <p:spPr>
              <a:xfrm>
                <a:off x="3243" y="2163"/>
                <a:ext cx="31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7" name="Line 174"/>
              <p:cNvSpPr/>
              <p:nvPr/>
            </p:nvSpPr>
            <p:spPr>
              <a:xfrm>
                <a:off x="4240" y="2156"/>
                <a:ext cx="22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58" name="Rectangle 175"/>
              <p:cNvSpPr/>
              <p:nvPr/>
            </p:nvSpPr>
            <p:spPr>
              <a:xfrm>
                <a:off x="4469" y="1943"/>
                <a:ext cx="340" cy="45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488" tIns="44450" rIns="90488" bIns="44450" anchor="ctr"/>
              <a:lstStyle/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发送</a:t>
                </a:r>
              </a:p>
              <a:p>
                <a:pPr algn="ctr">
                  <a:lnSpc>
                    <a:spcPct val="115000"/>
                  </a:lnSpc>
                </a:pPr>
                <a:r>
                  <a:rPr lang="zh-CN" altLang="en-US" sz="1800" b="1" dirty="0">
                    <a:latin typeface="Arial" panose="020B0604020202020204" pitchFamily="34" charset="0"/>
                  </a:rPr>
                  <a:t>接收</a:t>
                </a:r>
              </a:p>
            </p:txBody>
          </p:sp>
          <p:sp>
            <p:nvSpPr>
              <p:cNvPr id="59" name="Line 176"/>
              <p:cNvSpPr/>
              <p:nvPr/>
            </p:nvSpPr>
            <p:spPr>
              <a:xfrm>
                <a:off x="4809" y="2160"/>
                <a:ext cx="24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sp>
          <p:sp>
            <p:nvSpPr>
              <p:cNvPr id="60" name="Rectangle 177"/>
              <p:cNvSpPr/>
              <p:nvPr/>
            </p:nvSpPr>
            <p:spPr>
              <a:xfrm>
                <a:off x="5066" y="251"/>
                <a:ext cx="219" cy="8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模</a:t>
                </a: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拟</a:t>
                </a: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量</a:t>
                </a: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输</a:t>
                </a: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出</a:t>
                </a:r>
              </a:p>
            </p:txBody>
          </p:sp>
          <p:sp>
            <p:nvSpPr>
              <p:cNvPr id="61" name="Rectangle 178"/>
              <p:cNvSpPr/>
              <p:nvPr/>
            </p:nvSpPr>
            <p:spPr>
              <a:xfrm>
                <a:off x="5072" y="1281"/>
                <a:ext cx="219" cy="8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开</a:t>
                </a: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关</a:t>
                </a: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量</a:t>
                </a: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输</a:t>
                </a:r>
              </a:p>
              <a:p>
                <a:pPr algn="ctr"/>
                <a:r>
                  <a:rPr lang="zh-CN" altLang="en-US" sz="2000" b="1" dirty="0">
                    <a:latin typeface="Arial" panose="020B0604020202020204" pitchFamily="34" charset="0"/>
                  </a:rPr>
                  <a:t>出</a:t>
                </a:r>
              </a:p>
            </p:txBody>
          </p:sp>
          <p:sp>
            <p:nvSpPr>
              <p:cNvPr id="62" name="Rectangle 179"/>
              <p:cNvSpPr/>
              <p:nvPr/>
            </p:nvSpPr>
            <p:spPr>
              <a:xfrm>
                <a:off x="4997" y="2145"/>
                <a:ext cx="219" cy="3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通</a:t>
                </a:r>
              </a:p>
              <a:p>
                <a:pPr algn="ctr"/>
                <a:r>
                  <a:rPr lang="zh-CN" altLang="en-US" sz="1800" b="1" dirty="0">
                    <a:latin typeface="Arial" panose="020B0604020202020204" pitchFamily="34" charset="0"/>
                  </a:rPr>
                  <a:t>信</a:t>
                </a:r>
              </a:p>
            </p:txBody>
          </p:sp>
        </p:grpSp>
        <p:sp>
          <p:nvSpPr>
            <p:cNvPr id="63" name="Rectangle 183"/>
            <p:cNvSpPr/>
            <p:nvPr/>
          </p:nvSpPr>
          <p:spPr>
            <a:xfrm>
              <a:off x="2207" y="2409"/>
              <a:ext cx="4491" cy="6918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4" name="Rectangle 184"/>
            <p:cNvSpPr/>
            <p:nvPr/>
          </p:nvSpPr>
          <p:spPr>
            <a:xfrm>
              <a:off x="7047" y="2408"/>
              <a:ext cx="4295" cy="691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5" name="Rectangle 185"/>
            <p:cNvSpPr/>
            <p:nvPr/>
          </p:nvSpPr>
          <p:spPr>
            <a:xfrm>
              <a:off x="11341" y="2408"/>
              <a:ext cx="4650" cy="6918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6" name="Rectangle 186"/>
            <p:cNvSpPr/>
            <p:nvPr/>
          </p:nvSpPr>
          <p:spPr>
            <a:xfrm>
              <a:off x="6998" y="7211"/>
              <a:ext cx="4344" cy="2060"/>
            </a:xfrm>
            <a:prstGeom prst="rect">
              <a:avLst/>
            </a:prstGeom>
            <a:noFill/>
            <a:ln w="19050" cap="flat" cmpd="sng">
              <a:solidFill>
                <a:srgbClr val="C0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8" name="Rectangle 188"/>
            <p:cNvSpPr/>
            <p:nvPr/>
          </p:nvSpPr>
          <p:spPr>
            <a:xfrm>
              <a:off x="11341" y="7834"/>
              <a:ext cx="5593" cy="1492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 advClick="0">
    <p:wedg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9340" y="879475"/>
            <a:ext cx="54209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）用差压变送器流量检测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3590290"/>
            <a:ext cx="6134100" cy="242887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3254375" y="6019165"/>
            <a:ext cx="60255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图</a:t>
            </a:r>
            <a:r>
              <a:rPr lang="en-US" altLang="zh-CN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6-16  </a:t>
            </a:r>
            <a:r>
              <a:rPr lang="zh-CN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差压变送器流量检测原理框图</a:t>
            </a:r>
          </a:p>
        </p:txBody>
      </p:sp>
      <p:graphicFrame>
        <p:nvGraphicFramePr>
          <p:cNvPr id="30722" name="Object 3"/>
          <p:cNvGraphicFramePr>
            <a:graphicFrameLocks noChangeAspect="1"/>
          </p:cNvGraphicFramePr>
          <p:nvPr/>
        </p:nvGraphicFramePr>
        <p:xfrm>
          <a:off x="4173538" y="2686050"/>
          <a:ext cx="301307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r:id="rId4" imgW="1164590" imgH="384175" progId="">
                  <p:embed/>
                </p:oleObj>
              </mc:Choice>
              <mc:Fallback>
                <p:oleObj r:id="rId4" imgW="1164590" imgH="384175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73538" y="2686050"/>
                        <a:ext cx="3013075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7"/>
          <p:cNvSpPr txBox="1"/>
          <p:nvPr/>
        </p:nvSpPr>
        <p:spPr>
          <a:xfrm>
            <a:off x="1365250" y="1552575"/>
            <a:ext cx="367188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设计条件下质量流量</a:t>
            </a:r>
          </a:p>
        </p:txBody>
      </p:sp>
      <p:sp>
        <p:nvSpPr>
          <p:cNvPr id="30724" name="Text Box 8"/>
          <p:cNvSpPr txBox="1"/>
          <p:nvPr/>
        </p:nvSpPr>
        <p:spPr>
          <a:xfrm>
            <a:off x="1376363" y="2211388"/>
            <a:ext cx="367188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使用条件下质量流量</a:t>
            </a:r>
          </a:p>
        </p:txBody>
      </p:sp>
      <p:graphicFrame>
        <p:nvGraphicFramePr>
          <p:cNvPr id="30725" name="Object 8"/>
          <p:cNvGraphicFramePr>
            <a:graphicFrameLocks noChangeAspect="1"/>
          </p:cNvGraphicFramePr>
          <p:nvPr/>
        </p:nvGraphicFramePr>
        <p:xfrm>
          <a:off x="2300288" y="2901950"/>
          <a:ext cx="14319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r:id="rId6" imgW="488315" imgH="192405" progId="">
                  <p:embed/>
                </p:oleObj>
              </mc:Choice>
              <mc:Fallback>
                <p:oleObj r:id="rId6" imgW="488315" imgH="192405" progId="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00288" y="2901950"/>
                        <a:ext cx="1431925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9" name="对象 1"/>
          <p:cNvGraphicFramePr>
            <a:graphicFrameLocks noChangeAspect="1"/>
          </p:cNvGraphicFramePr>
          <p:nvPr/>
        </p:nvGraphicFramePr>
        <p:xfrm>
          <a:off x="5119688" y="1455738"/>
          <a:ext cx="355441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r:id="rId8" imgW="1536065" imgH="266700" progId="Equation.3">
                  <p:embed/>
                </p:oleObj>
              </mc:Choice>
              <mc:Fallback>
                <p:oleObj r:id="rId8" imgW="1536065" imgH="2667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19688" y="1455738"/>
                        <a:ext cx="3554412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0" name="对象 42"/>
          <p:cNvGraphicFramePr>
            <a:graphicFrameLocks noChangeAspect="1"/>
          </p:cNvGraphicFramePr>
          <p:nvPr/>
        </p:nvGraphicFramePr>
        <p:xfrm>
          <a:off x="5049838" y="2190750"/>
          <a:ext cx="31718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r:id="rId10" imgW="1374775" imgH="241935" progId="Equation.3">
                  <p:embed/>
                </p:oleObj>
              </mc:Choice>
              <mc:Fallback>
                <p:oleObj r:id="rId10" imgW="1374775" imgH="24193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49838" y="2190750"/>
                        <a:ext cx="3171825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1" name="对象 43"/>
          <p:cNvGraphicFramePr>
            <a:graphicFrameLocks noChangeAspect="1"/>
          </p:cNvGraphicFramePr>
          <p:nvPr/>
        </p:nvGraphicFramePr>
        <p:xfrm>
          <a:off x="7256463" y="2897188"/>
          <a:ext cx="170338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r:id="rId12" imgW="739140" imgH="229235" progId="Equation.3">
                  <p:embed/>
                </p:oleObj>
              </mc:Choice>
              <mc:Fallback>
                <p:oleObj r:id="rId12" imgW="739140" imgH="22923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56463" y="2897188"/>
                        <a:ext cx="1703387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1746" name="Text Box 10"/>
          <p:cNvSpPr txBox="1"/>
          <p:nvPr/>
        </p:nvSpPr>
        <p:spPr>
          <a:xfrm>
            <a:off x="2283778" y="2015173"/>
            <a:ext cx="5618162" cy="517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压力一定时温度补偿下的质量流量</a:t>
            </a:r>
          </a:p>
        </p:txBody>
      </p:sp>
      <p:graphicFrame>
        <p:nvGraphicFramePr>
          <p:cNvPr id="31747" name="Object 4"/>
          <p:cNvGraphicFramePr>
            <a:graphicFrameLocks noChangeAspect="1"/>
          </p:cNvGraphicFramePr>
          <p:nvPr/>
        </p:nvGraphicFramePr>
        <p:xfrm>
          <a:off x="2283778" y="2734310"/>
          <a:ext cx="6119812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r:id="rId3" imgW="2186940" imgH="419735" progId="">
                  <p:embed/>
                </p:oleObj>
              </mc:Choice>
              <mc:Fallback>
                <p:oleObj r:id="rId3" imgW="2186940" imgH="419735" progId="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3778" y="2734310"/>
                        <a:ext cx="6119812" cy="1176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12"/>
          <p:cNvSpPr txBox="1"/>
          <p:nvPr/>
        </p:nvSpPr>
        <p:spPr>
          <a:xfrm>
            <a:off x="2283778" y="4237673"/>
            <a:ext cx="59055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温度一定时压力补偿下的质量流量</a:t>
            </a:r>
          </a:p>
        </p:txBody>
      </p:sp>
      <p:graphicFrame>
        <p:nvGraphicFramePr>
          <p:cNvPr id="31749" name="Object 6"/>
          <p:cNvGraphicFramePr>
            <a:graphicFrameLocks noChangeAspect="1"/>
          </p:cNvGraphicFramePr>
          <p:nvPr/>
        </p:nvGraphicFramePr>
        <p:xfrm>
          <a:off x="2283778" y="5112385"/>
          <a:ext cx="25146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r:id="rId5" imgW="972820" imgH="384175" progId="">
                  <p:embed/>
                </p:oleObj>
              </mc:Choice>
              <mc:Fallback>
                <p:oleObj r:id="rId5" imgW="972820" imgH="384175" progId="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3778" y="5112385"/>
                        <a:ext cx="2514600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7"/>
          <p:cNvGraphicFramePr>
            <a:graphicFrameLocks noChangeAspect="1"/>
          </p:cNvGraphicFramePr>
          <p:nvPr/>
        </p:nvGraphicFramePr>
        <p:xfrm>
          <a:off x="5236528" y="5039360"/>
          <a:ext cx="42259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r:id="rId7" imgW="1525905" imgH="419735" progId="">
                  <p:embed/>
                </p:oleObj>
              </mc:Choice>
              <mc:Fallback>
                <p:oleObj r:id="rId7" imgW="1525905" imgH="419735" progId="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36528" y="5039360"/>
                        <a:ext cx="4225925" cy="1162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8"/>
          <p:cNvGraphicFramePr>
            <a:graphicFrameLocks noChangeAspect="1"/>
          </p:cNvGraphicFramePr>
          <p:nvPr/>
        </p:nvGraphicFramePr>
        <p:xfrm>
          <a:off x="4588828" y="854710"/>
          <a:ext cx="301307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r:id="rId9" imgW="1164590" imgH="384175" progId="">
                  <p:embed/>
                </p:oleObj>
              </mc:Choice>
              <mc:Fallback>
                <p:oleObj r:id="rId9" imgW="1164590" imgH="384175" progId="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88828" y="854710"/>
                        <a:ext cx="3013075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9"/>
          <p:cNvGraphicFramePr>
            <a:graphicFrameLocks noChangeAspect="1"/>
          </p:cNvGraphicFramePr>
          <p:nvPr/>
        </p:nvGraphicFramePr>
        <p:xfrm>
          <a:off x="2898140" y="1054735"/>
          <a:ext cx="14319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r:id="rId11" imgW="488315" imgH="192405" progId="">
                  <p:embed/>
                </p:oleObj>
              </mc:Choice>
              <mc:Fallback>
                <p:oleObj r:id="rId11" imgW="488315" imgH="192405" progId="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98140" y="1054735"/>
                        <a:ext cx="1431925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2770" name="Rectangle 2"/>
          <p:cNvSpPr/>
          <p:nvPr/>
        </p:nvSpPr>
        <p:spPr>
          <a:xfrm>
            <a:off x="1088390" y="879475"/>
            <a:ext cx="25323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Calibri" panose="020F0502020204030204" charset="0"/>
              </a:rPr>
              <a:t>①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温度补偿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Text Box 20"/>
          <p:cNvSpPr txBox="1"/>
          <p:nvPr/>
        </p:nvSpPr>
        <p:spPr>
          <a:xfrm>
            <a:off x="1088390" y="1401445"/>
            <a:ext cx="1009967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差压测量范围</a:t>
            </a:r>
            <a:r>
              <a:rPr lang="en-US" altLang="zh-CN" sz="2400" b="1" dirty="0">
                <a:latin typeface="Times New Roman" panose="02020603050405020304" pitchFamily="18" charset="0"/>
              </a:rPr>
              <a:t>0~1000kPa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，温度测量范围</a:t>
            </a:r>
            <a:r>
              <a:rPr lang="en-US" altLang="zh-CN" sz="2400" b="1" dirty="0">
                <a:latin typeface="Times New Roman" panose="02020603050405020304" pitchFamily="18" charset="0"/>
              </a:rPr>
              <a:t>0~100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，设定温度为</a:t>
            </a:r>
            <a:r>
              <a:rPr lang="en-US" altLang="zh-CN" sz="2400" b="1" dirty="0">
                <a:latin typeface="Times New Roman" panose="02020603050405020304" pitchFamily="18" charset="0"/>
              </a:rPr>
              <a:t>60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，差压信号进行开方处理，</a:t>
            </a:r>
            <a:r>
              <a:rPr lang="en-US" altLang="zh-CN" sz="2400" b="1" dirty="0">
                <a:latin typeface="Times New Roman" panose="02020603050405020304" pitchFamily="18" charset="0"/>
              </a:rPr>
              <a:t>1%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的小信号切除。滤波时间常数</a:t>
            </a:r>
            <a:r>
              <a:rPr lang="en-US" altLang="zh-CN" sz="2400" b="1" dirty="0">
                <a:latin typeface="Times New Roman" panose="02020603050405020304" pitchFamily="18" charset="0"/>
              </a:rPr>
              <a:t>1min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</p:txBody>
      </p:sp>
      <p:grpSp>
        <p:nvGrpSpPr>
          <p:cNvPr id="32772" name="组合 1"/>
          <p:cNvGrpSpPr/>
          <p:nvPr/>
        </p:nvGrpSpPr>
        <p:grpSpPr>
          <a:xfrm>
            <a:off x="786765" y="3968115"/>
            <a:ext cx="2506345" cy="1729105"/>
            <a:chOff x="596900" y="3128963"/>
            <a:chExt cx="2406650" cy="1885950"/>
          </a:xfrm>
        </p:grpSpPr>
        <p:sp>
          <p:nvSpPr>
            <p:cNvPr id="32773" name="Rectangle 4"/>
            <p:cNvSpPr/>
            <p:nvPr/>
          </p:nvSpPr>
          <p:spPr>
            <a:xfrm>
              <a:off x="1169988" y="3738563"/>
              <a:ext cx="1185862" cy="66357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TCOMP</a:t>
              </a:r>
            </a:p>
          </p:txBody>
        </p:sp>
        <p:graphicFrame>
          <p:nvGraphicFramePr>
            <p:cNvPr id="32774" name="Object 5"/>
            <p:cNvGraphicFramePr>
              <a:graphicFrameLocks noChangeAspect="1"/>
            </p:cNvGraphicFramePr>
            <p:nvPr/>
          </p:nvGraphicFramePr>
          <p:xfrm>
            <a:off x="596900" y="3128963"/>
            <a:ext cx="727075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5" r:id="rId5" imgW="322580" imgH="154940" progId="">
                    <p:embed/>
                  </p:oleObj>
                </mc:Choice>
                <mc:Fallback>
                  <p:oleObj r:id="rId5" imgW="322580" imgH="154940" progId="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96900" y="3128963"/>
                          <a:ext cx="727075" cy="330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5" name="Object 6"/>
            <p:cNvGraphicFramePr>
              <a:graphicFrameLocks noChangeAspect="1"/>
            </p:cNvGraphicFramePr>
            <p:nvPr/>
          </p:nvGraphicFramePr>
          <p:xfrm>
            <a:off x="2355850" y="3473450"/>
            <a:ext cx="203200" cy="303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6" r:id="rId7" imgW="92710" imgH="145415" progId="">
                    <p:embed/>
                  </p:oleObj>
                </mc:Choice>
                <mc:Fallback>
                  <p:oleObj r:id="rId7" imgW="92710" imgH="145415" progId="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55850" y="3473450"/>
                          <a:ext cx="203200" cy="303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6" name="Object 7"/>
            <p:cNvGraphicFramePr>
              <a:graphicFrameLocks noChangeAspect="1"/>
            </p:cNvGraphicFramePr>
            <p:nvPr/>
          </p:nvGraphicFramePr>
          <p:xfrm>
            <a:off x="1782763" y="4600575"/>
            <a:ext cx="1220787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7" r:id="rId9" imgW="537845" imgH="192405" progId="">
                    <p:embed/>
                  </p:oleObj>
                </mc:Choice>
                <mc:Fallback>
                  <p:oleObj r:id="rId9" imgW="537845" imgH="192405" progId="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82763" y="4600575"/>
                          <a:ext cx="1220787" cy="4143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7" name="Object 8"/>
            <p:cNvGraphicFramePr>
              <a:graphicFrameLocks noChangeAspect="1"/>
            </p:cNvGraphicFramePr>
            <p:nvPr/>
          </p:nvGraphicFramePr>
          <p:xfrm>
            <a:off x="2216150" y="3141663"/>
            <a:ext cx="696913" cy="303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8" r:id="rId11" imgW="309880" imgH="142240" progId="">
                    <p:embed/>
                  </p:oleObj>
                </mc:Choice>
                <mc:Fallback>
                  <p:oleObj r:id="rId11" imgW="309880" imgH="142240" progId="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216150" y="3141663"/>
                          <a:ext cx="696913" cy="3032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8" name="Object 9"/>
            <p:cNvGraphicFramePr>
              <a:graphicFrameLocks noChangeAspect="1"/>
            </p:cNvGraphicFramePr>
            <p:nvPr/>
          </p:nvGraphicFramePr>
          <p:xfrm>
            <a:off x="681038" y="3473450"/>
            <a:ext cx="465137" cy="303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9" r:id="rId13" imgW="208915" imgH="143510" progId="">
                    <p:embed/>
                  </p:oleObj>
                </mc:Choice>
                <mc:Fallback>
                  <p:oleObj r:id="rId13" imgW="208915" imgH="143510" progId="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81038" y="3473450"/>
                          <a:ext cx="465137" cy="303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Oval 12"/>
            <p:cNvSpPr/>
            <p:nvPr/>
          </p:nvSpPr>
          <p:spPr>
            <a:xfrm>
              <a:off x="2051050" y="3213100"/>
              <a:ext cx="142875" cy="14287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80" name="Oval 13"/>
            <p:cNvSpPr/>
            <p:nvPr/>
          </p:nvSpPr>
          <p:spPr>
            <a:xfrm>
              <a:off x="1403350" y="3213100"/>
              <a:ext cx="142875" cy="14287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81" name="Oval 14"/>
            <p:cNvSpPr/>
            <p:nvPr/>
          </p:nvSpPr>
          <p:spPr>
            <a:xfrm>
              <a:off x="1692275" y="4724400"/>
              <a:ext cx="142875" cy="14287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82" name="Line 15"/>
            <p:cNvSpPr/>
            <p:nvPr/>
          </p:nvSpPr>
          <p:spPr>
            <a:xfrm>
              <a:off x="1476375" y="3357563"/>
              <a:ext cx="0" cy="3587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3" name="Line 16"/>
            <p:cNvSpPr/>
            <p:nvPr/>
          </p:nvSpPr>
          <p:spPr>
            <a:xfrm>
              <a:off x="2124075" y="3357563"/>
              <a:ext cx="0" cy="3587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4" name="Line 17"/>
            <p:cNvSpPr/>
            <p:nvPr/>
          </p:nvSpPr>
          <p:spPr>
            <a:xfrm>
              <a:off x="1763713" y="4365625"/>
              <a:ext cx="0" cy="3587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32785" name="Object 10"/>
          <p:cNvGraphicFramePr>
            <a:graphicFrameLocks noChangeAspect="1"/>
          </p:cNvGraphicFramePr>
          <p:nvPr/>
        </p:nvGraphicFramePr>
        <p:xfrm>
          <a:off x="408940" y="2560955"/>
          <a:ext cx="2845435" cy="1154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r:id="rId15" imgW="946785" imgH="383540" progId="">
                  <p:embed/>
                </p:oleObj>
              </mc:Choice>
              <mc:Fallback>
                <p:oleObj r:id="rId15" imgW="946785" imgH="383540" progId="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8940" y="2560955"/>
                        <a:ext cx="2845435" cy="1154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Group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726180" y="2271713"/>
          <a:ext cx="7620000" cy="1767840"/>
        </p:xfrm>
        <a:graphic>
          <a:graphicData uri="http://schemas.openxmlformats.org/drawingml/2006/table">
            <a:tbl>
              <a:tblPr/>
              <a:tblGrid>
                <a:gridCol w="214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4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43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模拟输入数据通道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输入使用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工程单位小数点位置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工程单位值下限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工程单位值上限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627" name="Group 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725228" y="4039870"/>
          <a:ext cx="7620635" cy="2286000"/>
        </p:xfrm>
        <a:graphic>
          <a:graphicData uri="http://schemas.openxmlformats.org/drawingml/2006/table">
            <a:tbl>
              <a:tblPr/>
              <a:tblGrid>
                <a:gridCol w="2141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3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温度补偿用输入号码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温度单位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设定温度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开方处理小信号切除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数字滤波常数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0.0-999.9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传感器异常诊断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0,1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939925" y="2513648"/>
          <a:ext cx="7620000" cy="1767840"/>
        </p:xfrm>
        <a:graphic>
          <a:graphicData uri="http://schemas.openxmlformats.org/drawingml/2006/table">
            <a:tbl>
              <a:tblPr/>
              <a:tblGrid>
                <a:gridCol w="214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4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43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模拟输入数据通道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输入使用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工程单位小数点位置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工程单位值下限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工程单位值上限</a:t>
                      </a:r>
                    </a:p>
                  </a:txBody>
                  <a:tcPr marL="91441" marR="91441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627" name="Group 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939608" y="4269740"/>
          <a:ext cx="7620635" cy="2286000"/>
        </p:xfrm>
        <a:graphic>
          <a:graphicData uri="http://schemas.openxmlformats.org/drawingml/2006/table">
            <a:tbl>
              <a:tblPr/>
              <a:tblGrid>
                <a:gridCol w="2141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3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温度补偿用输入号码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温度单位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设定温度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开方处理小信号切除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1.0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数字滤波常数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0.0-999.9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60.0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60.0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传感器异常诊断</a:t>
                      </a:r>
                    </a:p>
                  </a:txBody>
                  <a:tcPr marL="91437" marR="91437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0,1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57058" y="1562735"/>
          <a:ext cx="8021955" cy="88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5" imgW="4152900" imgH="457200" progId="Equation.KSEE3">
                  <p:embed/>
                </p:oleObj>
              </mc:Choice>
              <mc:Fallback>
                <p:oleObj r:id="rId5" imgW="41529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7058" y="1562735"/>
                        <a:ext cx="8021955" cy="88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Text Box 20"/>
          <p:cNvSpPr txBox="1"/>
          <p:nvPr/>
        </p:nvSpPr>
        <p:spPr>
          <a:xfrm>
            <a:off x="938530" y="732790"/>
            <a:ext cx="1009967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差压测量范围</a:t>
            </a:r>
            <a:r>
              <a:rPr lang="en-US" altLang="zh-CN" sz="2400" b="1" dirty="0">
                <a:latin typeface="Times New Roman" panose="02020603050405020304" pitchFamily="18" charset="0"/>
              </a:rPr>
              <a:t>0~1000kPa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，温度测量范围</a:t>
            </a:r>
            <a:r>
              <a:rPr lang="en-US" altLang="zh-CN" sz="2400" b="1" dirty="0">
                <a:latin typeface="Times New Roman" panose="02020603050405020304" pitchFamily="18" charset="0"/>
              </a:rPr>
              <a:t>0~100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，设定温度为</a:t>
            </a:r>
            <a:r>
              <a:rPr lang="en-US" altLang="zh-CN" sz="2400" b="1" dirty="0">
                <a:latin typeface="Times New Roman" panose="02020603050405020304" pitchFamily="18" charset="0"/>
              </a:rPr>
              <a:t>60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，差压信号进行开方处理，</a:t>
            </a:r>
            <a:r>
              <a:rPr lang="en-US" altLang="zh-CN" sz="2400" b="1" dirty="0">
                <a:latin typeface="Times New Roman" panose="02020603050405020304" pitchFamily="18" charset="0"/>
              </a:rPr>
              <a:t>1%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的小信号切除。滤波时间常数</a:t>
            </a:r>
            <a:r>
              <a:rPr lang="en-US" altLang="zh-CN" sz="2400" b="1" dirty="0">
                <a:latin typeface="Times New Roman" panose="02020603050405020304" pitchFamily="18" charset="0"/>
              </a:rPr>
              <a:t>1min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 spd="slow" advClick="0">
    <p:wedg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2770" name="Rectangle 2"/>
          <p:cNvSpPr/>
          <p:nvPr/>
        </p:nvSpPr>
        <p:spPr>
          <a:xfrm>
            <a:off x="1246505" y="879475"/>
            <a:ext cx="3314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Calibri" panose="020F0502020204030204" charset="0"/>
              </a:rPr>
              <a:t>② 压力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补偿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5843" name="Object 4"/>
          <p:cNvGraphicFramePr>
            <a:graphicFrameLocks noChangeAspect="1"/>
          </p:cNvGraphicFramePr>
          <p:nvPr/>
        </p:nvGraphicFramePr>
        <p:xfrm>
          <a:off x="739458" y="2724150"/>
          <a:ext cx="25146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r:id="rId4" imgW="972820" imgH="384175" progId="">
                  <p:embed/>
                </p:oleObj>
              </mc:Choice>
              <mc:Fallback>
                <p:oleObj r:id="rId4" imgW="972820" imgH="384175" progId="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9458" y="2724150"/>
                        <a:ext cx="2514600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598805" y="3799205"/>
            <a:ext cx="2622550" cy="2320925"/>
            <a:chOff x="943" y="5983"/>
            <a:chExt cx="4130" cy="3655"/>
          </a:xfrm>
        </p:grpSpPr>
        <p:sp>
          <p:nvSpPr>
            <p:cNvPr id="35844" name="Rectangle 5"/>
            <p:cNvSpPr/>
            <p:nvPr/>
          </p:nvSpPr>
          <p:spPr>
            <a:xfrm>
              <a:off x="1758" y="7328"/>
              <a:ext cx="2040" cy="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PCOMP</a:t>
              </a:r>
            </a:p>
          </p:txBody>
        </p:sp>
        <p:sp>
          <p:nvSpPr>
            <p:cNvPr id="35845" name="Line 6"/>
            <p:cNvSpPr/>
            <p:nvPr/>
          </p:nvSpPr>
          <p:spPr>
            <a:xfrm>
              <a:off x="2838" y="8528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35846" name="Line 7"/>
            <p:cNvSpPr/>
            <p:nvPr/>
          </p:nvSpPr>
          <p:spPr>
            <a:xfrm>
              <a:off x="2118" y="6488"/>
              <a:ext cx="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</p:spPr>
        </p:sp>
        <p:sp>
          <p:nvSpPr>
            <p:cNvPr id="35847" name="Line 8"/>
            <p:cNvSpPr/>
            <p:nvPr/>
          </p:nvSpPr>
          <p:spPr>
            <a:xfrm>
              <a:off x="3438" y="6488"/>
              <a:ext cx="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</p:spPr>
        </p:sp>
        <p:graphicFrame>
          <p:nvGraphicFramePr>
            <p:cNvPr id="35848" name="Object 9"/>
            <p:cNvGraphicFramePr>
              <a:graphicFrameLocks noChangeAspect="1"/>
            </p:cNvGraphicFramePr>
            <p:nvPr/>
          </p:nvGraphicFramePr>
          <p:xfrm>
            <a:off x="3773" y="6153"/>
            <a:ext cx="1300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0" r:id="rId6" imgW="335915" imgH="142240" progId="">
                    <p:embed/>
                  </p:oleObj>
                </mc:Choice>
                <mc:Fallback>
                  <p:oleObj r:id="rId6" imgW="335915" imgH="142240" progId="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73" y="6153"/>
                          <a:ext cx="1300" cy="5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9" name="Object 10"/>
            <p:cNvGraphicFramePr>
              <a:graphicFrameLocks noChangeAspect="1"/>
            </p:cNvGraphicFramePr>
            <p:nvPr/>
          </p:nvGraphicFramePr>
          <p:xfrm>
            <a:off x="3918" y="6608"/>
            <a:ext cx="550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1" r:id="rId8" imgW="145415" imgH="145415" progId="">
                    <p:embed/>
                  </p:oleObj>
                </mc:Choice>
                <mc:Fallback>
                  <p:oleObj r:id="rId8" imgW="145415" imgH="145415" progId="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918" y="6608"/>
                          <a:ext cx="550" cy="5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0" name="Object 11"/>
            <p:cNvGraphicFramePr>
              <a:graphicFrameLocks noChangeAspect="1"/>
            </p:cNvGraphicFramePr>
            <p:nvPr/>
          </p:nvGraphicFramePr>
          <p:xfrm>
            <a:off x="2838" y="8888"/>
            <a:ext cx="2050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2" r:id="rId10" imgW="525145" imgH="192405" progId="">
                    <p:embed/>
                  </p:oleObj>
                </mc:Choice>
                <mc:Fallback>
                  <p:oleObj r:id="rId10" imgW="525145" imgH="192405" progId="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838" y="8888"/>
                          <a:ext cx="2050" cy="7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1" name="Object 12"/>
            <p:cNvGraphicFramePr>
              <a:graphicFrameLocks noChangeAspect="1"/>
            </p:cNvGraphicFramePr>
            <p:nvPr/>
          </p:nvGraphicFramePr>
          <p:xfrm>
            <a:off x="943" y="5983"/>
            <a:ext cx="125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3" r:id="rId12" imgW="322580" imgH="154940" progId="">
                    <p:embed/>
                  </p:oleObj>
                </mc:Choice>
                <mc:Fallback>
                  <p:oleObj r:id="rId12" imgW="322580" imgH="154940" progId="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43" y="5983"/>
                          <a:ext cx="1250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2" name="Object 13"/>
            <p:cNvGraphicFramePr>
              <a:graphicFrameLocks noChangeAspect="1"/>
            </p:cNvGraphicFramePr>
            <p:nvPr/>
          </p:nvGraphicFramePr>
          <p:xfrm>
            <a:off x="1038" y="6608"/>
            <a:ext cx="800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4" r:id="rId14" imgW="208915" imgH="143510" progId="">
                    <p:embed/>
                  </p:oleObj>
                </mc:Choice>
                <mc:Fallback>
                  <p:oleObj r:id="rId14" imgW="208915" imgH="143510" progId="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038" y="6608"/>
                          <a:ext cx="800" cy="5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55" name="Text Box 20"/>
          <p:cNvSpPr txBox="1"/>
          <p:nvPr/>
        </p:nvSpPr>
        <p:spPr>
          <a:xfrm>
            <a:off x="1009015" y="1401445"/>
            <a:ext cx="1043622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差压测量范围</a:t>
            </a:r>
            <a:r>
              <a:rPr lang="en-US" altLang="zh-CN" sz="2400" b="1" dirty="0">
                <a:latin typeface="Times New Roman" panose="02020603050405020304" pitchFamily="18" charset="0"/>
              </a:rPr>
              <a:t>0~1000kPa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，压力测量范围</a:t>
            </a:r>
            <a:r>
              <a:rPr lang="en-US" altLang="zh-CN" sz="2400" b="1" dirty="0">
                <a:latin typeface="Times New Roman" panose="02020603050405020304" pitchFamily="18" charset="0"/>
              </a:rPr>
              <a:t>0~100kPa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，设定压力为</a:t>
            </a:r>
            <a:r>
              <a:rPr lang="en-US" altLang="zh-CN" sz="2400" b="1" dirty="0">
                <a:latin typeface="Times New Roman" panose="02020603050405020304" pitchFamily="18" charset="0"/>
              </a:rPr>
              <a:t>80 kPa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，差压信号进行开方处理，</a:t>
            </a:r>
            <a:r>
              <a:rPr lang="en-US" altLang="zh-CN" sz="2400" b="1" dirty="0">
                <a:latin typeface="Times New Roman" panose="02020603050405020304" pitchFamily="18" charset="0"/>
              </a:rPr>
              <a:t>2%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的小信号切除。滤波时间常数</a:t>
            </a:r>
            <a:r>
              <a:rPr lang="en-US" altLang="zh-CN" sz="2400" b="1" dirty="0">
                <a:latin typeface="Times New Roman" panose="02020603050405020304" pitchFamily="18" charset="0"/>
              </a:rPr>
              <a:t>10S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692843" y="2231073"/>
          <a:ext cx="8027670" cy="4114800"/>
        </p:xfrm>
        <a:graphic>
          <a:graphicData uri="http://schemas.openxmlformats.org/drawingml/2006/table">
            <a:tbl>
              <a:tblPr/>
              <a:tblGrid>
                <a:gridCol w="27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877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模拟输入数据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输入使用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工程单位小数点位置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工程单位值下限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工程单位值上限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压力补偿用输入号码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压力单位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设定压力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开方处理小信号切除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数字滤波常数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0.0-999.9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传感器异常诊断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977640" y="2257425"/>
          <a:ext cx="7964805" cy="4072890"/>
        </p:xfrm>
        <a:graphic>
          <a:graphicData uri="http://schemas.openxmlformats.org/drawingml/2006/table">
            <a:tbl>
              <a:tblPr/>
              <a:tblGrid>
                <a:gridCol w="268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798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模拟输入数据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输入使用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工程单位小数点位置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工程单位值下限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工程单位值上限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压力补偿用输入号码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2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压力单位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设定压力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开方处理小信号切除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36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数字滤波常数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0.0-999.9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传感器异常诊断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ext Box 20"/>
          <p:cNvSpPr txBox="1"/>
          <p:nvPr/>
        </p:nvSpPr>
        <p:spPr>
          <a:xfrm>
            <a:off x="1028065" y="1306195"/>
            <a:ext cx="101358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差压测量范围</a:t>
            </a:r>
            <a:r>
              <a:rPr lang="en-US" altLang="zh-CN" sz="2400" b="1" dirty="0">
                <a:latin typeface="Times New Roman" panose="02020603050405020304" pitchFamily="18" charset="0"/>
              </a:rPr>
              <a:t>0~1000kPa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，压力测量范围</a:t>
            </a:r>
            <a:r>
              <a:rPr lang="en-US" altLang="zh-CN" sz="2400" b="1" dirty="0">
                <a:latin typeface="Times New Roman" panose="02020603050405020304" pitchFamily="18" charset="0"/>
              </a:rPr>
              <a:t>0~100kPa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，设定压力为</a:t>
            </a:r>
            <a:r>
              <a:rPr lang="en-US" altLang="zh-CN" sz="2400" b="1" dirty="0">
                <a:latin typeface="Times New Roman" panose="02020603050405020304" pitchFamily="18" charset="0"/>
              </a:rPr>
              <a:t>80 kPa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，差压信号进行开方处理，</a:t>
            </a:r>
            <a:r>
              <a:rPr lang="en-US" altLang="zh-CN" sz="2400" b="1" dirty="0">
                <a:latin typeface="Times New Roman" panose="02020603050405020304" pitchFamily="18" charset="0"/>
              </a:rPr>
              <a:t>2%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的小信号切除。滤波时间常数</a:t>
            </a:r>
            <a:r>
              <a:rPr lang="en-US" altLang="zh-CN" sz="2400" b="1" dirty="0">
                <a:latin typeface="Times New Roman" panose="02020603050405020304" pitchFamily="18" charset="0"/>
              </a:rPr>
              <a:t>10S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2"/>
          <p:cNvSpPr/>
          <p:nvPr/>
        </p:nvSpPr>
        <p:spPr>
          <a:xfrm>
            <a:off x="1009015" y="784225"/>
            <a:ext cx="33140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Calibri" panose="020F0502020204030204" charset="0"/>
              </a:rPr>
              <a:t>② 压力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补偿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739458" y="2724150"/>
          <a:ext cx="25146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r:id="rId4" imgW="972820" imgH="384175" progId="">
                  <p:embed/>
                </p:oleObj>
              </mc:Choice>
              <mc:Fallback>
                <p:oleObj r:id="rId4" imgW="972820" imgH="384175" progId="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9458" y="2724150"/>
                        <a:ext cx="2514600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598805" y="3799205"/>
            <a:ext cx="2622550" cy="2320925"/>
            <a:chOff x="943" y="5983"/>
            <a:chExt cx="4130" cy="3655"/>
          </a:xfrm>
        </p:grpSpPr>
        <p:sp>
          <p:nvSpPr>
            <p:cNvPr id="11" name="Rectangle 5"/>
            <p:cNvSpPr/>
            <p:nvPr/>
          </p:nvSpPr>
          <p:spPr>
            <a:xfrm>
              <a:off x="1758" y="7328"/>
              <a:ext cx="2040" cy="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PCOMP</a:t>
              </a:r>
            </a:p>
          </p:txBody>
        </p:sp>
        <p:sp>
          <p:nvSpPr>
            <p:cNvPr id="12" name="Line 6"/>
            <p:cNvSpPr/>
            <p:nvPr/>
          </p:nvSpPr>
          <p:spPr>
            <a:xfrm>
              <a:off x="2838" y="8528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13" name="Line 7"/>
            <p:cNvSpPr/>
            <p:nvPr/>
          </p:nvSpPr>
          <p:spPr>
            <a:xfrm>
              <a:off x="2118" y="6488"/>
              <a:ext cx="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</p:spPr>
        </p:sp>
        <p:sp>
          <p:nvSpPr>
            <p:cNvPr id="14" name="Line 8"/>
            <p:cNvSpPr/>
            <p:nvPr/>
          </p:nvSpPr>
          <p:spPr>
            <a:xfrm>
              <a:off x="3438" y="6488"/>
              <a:ext cx="0" cy="8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</p:spPr>
        </p:sp>
        <p:graphicFrame>
          <p:nvGraphicFramePr>
            <p:cNvPr id="15" name="Object 9"/>
            <p:cNvGraphicFramePr>
              <a:graphicFrameLocks noChangeAspect="1"/>
            </p:cNvGraphicFramePr>
            <p:nvPr/>
          </p:nvGraphicFramePr>
          <p:xfrm>
            <a:off x="3773" y="6153"/>
            <a:ext cx="1300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4" r:id="rId6" imgW="335915" imgH="142240" progId="">
                    <p:embed/>
                  </p:oleObj>
                </mc:Choice>
                <mc:Fallback>
                  <p:oleObj r:id="rId6" imgW="335915" imgH="142240" progId="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73" y="6153"/>
                          <a:ext cx="1300" cy="5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0"/>
            <p:cNvGraphicFramePr>
              <a:graphicFrameLocks noChangeAspect="1"/>
            </p:cNvGraphicFramePr>
            <p:nvPr/>
          </p:nvGraphicFramePr>
          <p:xfrm>
            <a:off x="3918" y="6608"/>
            <a:ext cx="550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5" r:id="rId8" imgW="145415" imgH="145415" progId="">
                    <p:embed/>
                  </p:oleObj>
                </mc:Choice>
                <mc:Fallback>
                  <p:oleObj r:id="rId8" imgW="145415" imgH="145415" progId="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918" y="6608"/>
                          <a:ext cx="550" cy="5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1"/>
            <p:cNvGraphicFramePr>
              <a:graphicFrameLocks noChangeAspect="1"/>
            </p:cNvGraphicFramePr>
            <p:nvPr/>
          </p:nvGraphicFramePr>
          <p:xfrm>
            <a:off x="2838" y="8888"/>
            <a:ext cx="2050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6" r:id="rId10" imgW="525145" imgH="192405" progId="">
                    <p:embed/>
                  </p:oleObj>
                </mc:Choice>
                <mc:Fallback>
                  <p:oleObj r:id="rId10" imgW="525145" imgH="192405" progId="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838" y="8888"/>
                          <a:ext cx="2050" cy="7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2"/>
            <p:cNvGraphicFramePr>
              <a:graphicFrameLocks noChangeAspect="1"/>
            </p:cNvGraphicFramePr>
            <p:nvPr/>
          </p:nvGraphicFramePr>
          <p:xfrm>
            <a:off x="943" y="5983"/>
            <a:ext cx="125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7" r:id="rId12" imgW="322580" imgH="154940" progId="">
                    <p:embed/>
                  </p:oleObj>
                </mc:Choice>
                <mc:Fallback>
                  <p:oleObj r:id="rId12" imgW="322580" imgH="154940" progId="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43" y="5983"/>
                          <a:ext cx="1250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3"/>
            <p:cNvGraphicFramePr>
              <a:graphicFrameLocks noChangeAspect="1"/>
            </p:cNvGraphicFramePr>
            <p:nvPr/>
          </p:nvGraphicFramePr>
          <p:xfrm>
            <a:off x="1038" y="6608"/>
            <a:ext cx="800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8" r:id="rId14" imgW="208915" imgH="143510" progId="">
                    <p:embed/>
                  </p:oleObj>
                </mc:Choice>
                <mc:Fallback>
                  <p:oleObj r:id="rId14" imgW="208915" imgH="143510" progId="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038" y="6608"/>
                          <a:ext cx="800" cy="5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 advClick="0">
    <p:wedg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2770" name="Rectangle 2"/>
          <p:cNvSpPr/>
          <p:nvPr/>
        </p:nvSpPr>
        <p:spPr>
          <a:xfrm>
            <a:off x="991870" y="879475"/>
            <a:ext cx="70986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Calibri" panose="020F0502020204030204" charset="0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Calibri" panose="020F0502020204030204" charset="0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Calibri" panose="020F0502020204030204" charset="0"/>
              </a:rPr>
              <a:t>）线性化（对过程量进行线性化处理）</a:t>
            </a:r>
          </a:p>
        </p:txBody>
      </p:sp>
      <p:graphicFrame>
        <p:nvGraphicFramePr>
          <p:cNvPr id="27653" name="Group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874395" y="1772920"/>
          <a:ext cx="7470775" cy="4723130"/>
        </p:xfrm>
        <a:graphic>
          <a:graphicData uri="http://schemas.openxmlformats.org/drawingml/2006/table">
            <a:tbl>
              <a:tblPr/>
              <a:tblGrid>
                <a:gridCol w="779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17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528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折点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折线数据表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轴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X1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20.1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56.7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3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799.9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X10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轴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23.5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60.8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60.8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Y10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9790" name="对象 1"/>
          <p:cNvGraphicFramePr>
            <a:graphicFrameLocks noChangeAspect="1"/>
          </p:cNvGraphicFramePr>
          <p:nvPr/>
        </p:nvGraphicFramePr>
        <p:xfrm>
          <a:off x="991870" y="1401445"/>
          <a:ext cx="524129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r:id="rId4" imgW="2854960" imgH="203200" progId="Equation.3">
                  <p:embed/>
                </p:oleObj>
              </mc:Choice>
              <mc:Fallback>
                <p:oleObj r:id="rId4" imgW="2854960" imgH="2032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1870" y="1401445"/>
                        <a:ext cx="524129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8472170" y="2210435"/>
            <a:ext cx="3384550" cy="3411855"/>
            <a:chOff x="13142" y="3631"/>
            <a:chExt cx="5330" cy="5373"/>
          </a:xfrm>
        </p:grpSpPr>
        <p:cxnSp>
          <p:nvCxnSpPr>
            <p:cNvPr id="3" name="直接箭头连接符 2"/>
            <p:cNvCxnSpPr/>
            <p:nvPr/>
          </p:nvCxnSpPr>
          <p:spPr>
            <a:xfrm flipV="1">
              <a:off x="13796" y="3926"/>
              <a:ext cx="0" cy="47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>
              <a:off x="13796" y="8281"/>
              <a:ext cx="43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13763" y="7343"/>
              <a:ext cx="940" cy="938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14703" y="6307"/>
              <a:ext cx="907" cy="102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15610" y="5400"/>
              <a:ext cx="794" cy="907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6404" y="5400"/>
              <a:ext cx="181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763" y="7328"/>
              <a:ext cx="9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3796" y="6307"/>
              <a:ext cx="183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4703" y="7328"/>
              <a:ext cx="0" cy="10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5610" y="6307"/>
              <a:ext cx="0" cy="20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6404" y="5400"/>
              <a:ext cx="0" cy="2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13752" y="5391"/>
              <a:ext cx="2808" cy="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" name="对象 1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7796" y="7496"/>
            <a:ext cx="677" cy="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0" r:id="rId6" imgW="177165" imgH="165100" progId="Equation.KSEE3">
                    <p:embed/>
                  </p:oleObj>
                </mc:Choice>
                <mc:Fallback>
                  <p:oleObj r:id="rId6" imgW="177165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7796" y="7496"/>
                          <a:ext cx="677" cy="6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966" y="3631"/>
            <a:ext cx="534" cy="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1" r:id="rId8" imgW="139700" imgH="165100" progId="Equation.KSEE3">
                    <p:embed/>
                  </p:oleObj>
                </mc:Choice>
                <mc:Fallback>
                  <p:oleObj r:id="rId8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3966" y="3631"/>
                          <a:ext cx="534" cy="6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847" y="8326"/>
            <a:ext cx="487" cy="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2" r:id="rId10" imgW="127000" imgH="177165" progId="Equation.KSEE3">
                    <p:embed/>
                  </p:oleObj>
                </mc:Choice>
                <mc:Fallback>
                  <p:oleObj r:id="rId10" imgW="1270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3847" y="8326"/>
                          <a:ext cx="487" cy="6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4421" y="8486"/>
            <a:ext cx="56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3" r:id="rId12" imgW="279400" imgH="177165" progId="Equation.KSEE3">
                    <p:embed/>
                  </p:oleObj>
                </mc:Choice>
                <mc:Fallback>
                  <p:oleObj r:id="rId12" imgW="2794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4421" y="8486"/>
                          <a:ext cx="564" cy="3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5302" y="8486"/>
            <a:ext cx="616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4" r:id="rId14" imgW="304800" imgH="177165" progId="Equation.KSEE3">
                    <p:embed/>
                  </p:oleObj>
                </mc:Choice>
                <mc:Fallback>
                  <p:oleObj r:id="rId14" imgW="3048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5302" y="8486"/>
                          <a:ext cx="616" cy="3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6084" y="8486"/>
            <a:ext cx="640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5" r:id="rId16" imgW="316865" imgH="177165" progId="Equation.KSEE3">
                    <p:embed/>
                  </p:oleObj>
                </mc:Choice>
                <mc:Fallback>
                  <p:oleObj r:id="rId16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6084" y="8486"/>
                          <a:ext cx="640" cy="3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175" y="7138"/>
            <a:ext cx="590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6" r:id="rId18" imgW="292100" imgH="177165" progId="Equation.KSEE3">
                    <p:embed/>
                  </p:oleObj>
                </mc:Choice>
                <mc:Fallback>
                  <p:oleObj r:id="rId18" imgW="2921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3175" y="7138"/>
                          <a:ext cx="590" cy="3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142" y="6128"/>
            <a:ext cx="640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7" r:id="rId20" imgW="316865" imgH="177165" progId="Equation.KSEE3">
                    <p:embed/>
                  </p:oleObj>
                </mc:Choice>
                <mc:Fallback>
                  <p:oleObj r:id="rId20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3142" y="6128"/>
                          <a:ext cx="640" cy="3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149" y="5221"/>
            <a:ext cx="616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8" r:id="rId22" imgW="304800" imgH="177165" progId="Equation.KSEE3">
                    <p:embed/>
                  </p:oleObj>
                </mc:Choice>
                <mc:Fallback>
                  <p:oleObj r:id="rId22" imgW="3048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3149" y="5221"/>
                          <a:ext cx="616" cy="3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 advClick="0">
    <p:wedg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2770" name="Rectangle 2"/>
          <p:cNvSpPr/>
          <p:nvPr/>
        </p:nvSpPr>
        <p:spPr>
          <a:xfrm>
            <a:off x="1246505" y="824230"/>
            <a:ext cx="3446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charset="0"/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  <a:latin typeface="Calibri" panose="020F0502020204030204" charset="0"/>
              </a:rPr>
              <a:t>、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运算处理功能</a:t>
            </a:r>
            <a:endParaRPr lang="zh-CN" altLang="en-US" sz="2800" b="1" dirty="0">
              <a:solidFill>
                <a:schemeClr val="tx1"/>
              </a:solidFill>
              <a:latin typeface="Calibri" panose="020F0502020204030204" charset="0"/>
            </a:endParaRPr>
          </a:p>
        </p:txBody>
      </p:sp>
      <p:grpSp>
        <p:nvGrpSpPr>
          <p:cNvPr id="38915" name="组合 39"/>
          <p:cNvGrpSpPr/>
          <p:nvPr/>
        </p:nvGrpSpPr>
        <p:grpSpPr>
          <a:xfrm>
            <a:off x="1927225" y="2834640"/>
            <a:ext cx="8893175" cy="3817620"/>
            <a:chOff x="323850" y="2062163"/>
            <a:chExt cx="8642350" cy="4321175"/>
          </a:xfrm>
        </p:grpSpPr>
        <p:sp>
          <p:nvSpPr>
            <p:cNvPr id="38916" name="Rectangle 7"/>
            <p:cNvSpPr/>
            <p:nvPr/>
          </p:nvSpPr>
          <p:spPr>
            <a:xfrm>
              <a:off x="3587750" y="3644901"/>
              <a:ext cx="2125663" cy="863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PID运算等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8917" name="Rectangle 9"/>
            <p:cNvSpPr/>
            <p:nvPr/>
          </p:nvSpPr>
          <p:spPr>
            <a:xfrm>
              <a:off x="541338" y="3646488"/>
              <a:ext cx="1516062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输入处理</a:t>
              </a:r>
            </a:p>
          </p:txBody>
        </p:sp>
        <p:sp>
          <p:nvSpPr>
            <p:cNvPr id="38918" name="Rectangle 10"/>
            <p:cNvSpPr/>
            <p:nvPr/>
          </p:nvSpPr>
          <p:spPr>
            <a:xfrm>
              <a:off x="7237413" y="3573463"/>
              <a:ext cx="1584325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输出处理</a:t>
              </a:r>
            </a:p>
          </p:txBody>
        </p:sp>
        <p:sp>
          <p:nvSpPr>
            <p:cNvPr id="38919" name="AutoShape 12"/>
            <p:cNvSpPr/>
            <p:nvPr/>
          </p:nvSpPr>
          <p:spPr>
            <a:xfrm>
              <a:off x="2057400" y="4003676"/>
              <a:ext cx="1530350" cy="217487"/>
            </a:xfrm>
            <a:prstGeom prst="rightArrow">
              <a:avLst>
                <a:gd name="adj1" fmla="val 50000"/>
                <a:gd name="adj2" fmla="val 17513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8920" name="AutoShape 13"/>
            <p:cNvSpPr/>
            <p:nvPr/>
          </p:nvSpPr>
          <p:spPr>
            <a:xfrm>
              <a:off x="5713413" y="3932238"/>
              <a:ext cx="1528762" cy="217488"/>
            </a:xfrm>
            <a:prstGeom prst="rightArrow">
              <a:avLst>
                <a:gd name="adj1" fmla="val 50000"/>
                <a:gd name="adj2" fmla="val 17494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8921" name="AutoShape 25"/>
            <p:cNvSpPr/>
            <p:nvPr/>
          </p:nvSpPr>
          <p:spPr>
            <a:xfrm>
              <a:off x="323850" y="2133601"/>
              <a:ext cx="3097213" cy="1150937"/>
            </a:xfrm>
            <a:prstGeom prst="wedgeRoundRectCallout">
              <a:avLst>
                <a:gd name="adj1" fmla="val -31764"/>
                <a:gd name="adj2" fmla="val 81616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</a:rPr>
                <a:t>工程量转换等F002</a:t>
              </a:r>
            </a:p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</a:rPr>
                <a:t>线性化F004</a:t>
              </a:r>
            </a:p>
            <a:p>
              <a:pPr algn="ctr"/>
              <a:endParaRPr lang="zh-CN" altLang="en-US" sz="24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8922" name="AutoShape 26"/>
            <p:cNvSpPr/>
            <p:nvPr/>
          </p:nvSpPr>
          <p:spPr>
            <a:xfrm>
              <a:off x="2916246" y="4799246"/>
              <a:ext cx="4862055" cy="1584092"/>
            </a:xfrm>
            <a:prstGeom prst="wedgeRoundRectCallout">
              <a:avLst>
                <a:gd name="adj1" fmla="val -10407"/>
                <a:gd name="adj2" fmla="val -6331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控制类型设置F001</a:t>
              </a: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PID参数设置F003</a:t>
              </a: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运算模块可变参数设置F005</a:t>
              </a:r>
            </a:p>
          </p:txBody>
        </p:sp>
        <p:sp>
          <p:nvSpPr>
            <p:cNvPr id="38923" name="AutoShape 25"/>
            <p:cNvSpPr/>
            <p:nvPr/>
          </p:nvSpPr>
          <p:spPr>
            <a:xfrm>
              <a:off x="6156325" y="2062163"/>
              <a:ext cx="2809875" cy="1081088"/>
            </a:xfrm>
            <a:prstGeom prst="wedgeRoundRectCallout">
              <a:avLst>
                <a:gd name="adj1" fmla="val 8949"/>
                <a:gd name="adj2" fmla="val 8719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pitchFamily="18" charset="0"/>
                </a:rPr>
                <a:t>输出类型及端子号组态F006</a:t>
              </a:r>
            </a:p>
          </p:txBody>
        </p:sp>
        <p:sp>
          <p:nvSpPr>
            <p:cNvPr id="38924" name="AutoShape 25"/>
            <p:cNvSpPr/>
            <p:nvPr/>
          </p:nvSpPr>
          <p:spPr>
            <a:xfrm>
              <a:off x="3495675" y="2098676"/>
              <a:ext cx="2592388" cy="1150937"/>
            </a:xfrm>
            <a:prstGeom prst="wedgeRoundRectCallout">
              <a:avLst>
                <a:gd name="adj1" fmla="val 282"/>
                <a:gd name="adj2" fmla="val 84278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运算模块连接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--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组态</a:t>
              </a: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F101-130</a:t>
              </a: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8925" name="Rectangle 6"/>
          <p:cNvSpPr/>
          <p:nvPr/>
        </p:nvSpPr>
        <p:spPr>
          <a:xfrm>
            <a:off x="1246505" y="1257935"/>
            <a:ext cx="901827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调节器基本参数设置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F001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控制类型，运算周期，通信</a:t>
            </a:r>
            <a:r>
              <a:rPr lang="zh-CN" altLang="en-US" sz="2400" b="1" dirty="0">
                <a:latin typeface="Times New Roman" panose="02020603050405020304" pitchFamily="18" charset="0"/>
              </a:rPr>
              <a:t>等 。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调节器PID参数设置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F003：比例度、积分时间、微分时间等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调节器运算常数、系数设置</a:t>
            </a:r>
            <a:r>
              <a:rPr lang="en-US" altLang="zh-CN" sz="2400" b="1" dirty="0">
                <a:latin typeface="Times New Roman" panose="02020603050405020304" pitchFamily="18" charset="0"/>
              </a:rPr>
              <a:t>F005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38926" name="Text Box 7"/>
          <p:cNvSpPr txBox="1"/>
          <p:nvPr/>
        </p:nvSpPr>
        <p:spPr>
          <a:xfrm>
            <a:off x="1246505" y="2374265"/>
            <a:ext cx="58851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功能模块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zh-CN" sz="2400" b="1" dirty="0">
                <a:latin typeface="Times New Roman" panose="02020603050405020304" pitchFamily="18" charset="0"/>
              </a:rPr>
              <a:t>连接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组态  </a:t>
            </a:r>
            <a:r>
              <a:rPr lang="en-US" altLang="zh-CN" sz="2400" b="1" dirty="0">
                <a:latin typeface="Times New Roman" panose="02020603050405020304" pitchFamily="18" charset="0"/>
              </a:rPr>
              <a:t>F101~F130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30723" name="对象 3"/>
          <p:cNvGraphicFramePr/>
          <p:nvPr/>
        </p:nvGraphicFramePr>
        <p:xfrm>
          <a:off x="6485890" y="2381885"/>
          <a:ext cx="5577205" cy="188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r:id="rId4" imgW="7515225" imgH="3171825" progId="Paint.Picture">
                  <p:embed/>
                </p:oleObj>
              </mc:Choice>
              <mc:Fallback>
                <p:oleObj r:id="rId4" imgW="7515225" imgH="3171825" progId="Paint.Picture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85890" y="2381885"/>
                        <a:ext cx="5577205" cy="1884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49960" y="879475"/>
            <a:ext cx="57251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）调节器基本参数设置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F001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10690" y="1401445"/>
            <a:ext cx="74542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控制类型，运算周期，与上位机是否通信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 </a:t>
            </a:r>
            <a:endParaRPr lang="zh-CN" altLang="en-US" dirty="0"/>
          </a:p>
        </p:txBody>
      </p:sp>
      <p:graphicFrame>
        <p:nvGraphicFramePr>
          <p:cNvPr id="39938" name="Group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64795" y="2698750"/>
          <a:ext cx="6221095" cy="2746375"/>
        </p:xfrm>
        <a:graphic>
          <a:graphicData uri="http://schemas.openxmlformats.org/drawingml/2006/table">
            <a:tbl>
              <a:tblPr/>
              <a:tblGrid>
                <a:gridCol w="188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0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          目    </a:t>
                      </a: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PROM</a:t>
                      </a: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（*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运算周期</a:t>
                      </a: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（*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控制类型</a:t>
                      </a: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报警的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号码</a:t>
                      </a: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调节器编号</a:t>
                      </a: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1~50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05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上位机控制方式</a:t>
                      </a: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（*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06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上位机异常控制方式</a:t>
                      </a: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0，1（*4）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07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9984" name="Object 49"/>
          <p:cNvGraphicFramePr>
            <a:graphicFrameLocks noChangeAspect="1"/>
          </p:cNvGraphicFramePr>
          <p:nvPr/>
        </p:nvGraphicFramePr>
        <p:xfrm>
          <a:off x="1424305" y="2207260"/>
          <a:ext cx="39020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r:id="rId6" imgW="1485265" imgH="177800" progId="">
                  <p:embed/>
                </p:oleObj>
              </mc:Choice>
              <mc:Fallback>
                <p:oleObj r:id="rId6" imgW="1485265" imgH="177800" progId="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24305" y="2207260"/>
                        <a:ext cx="3902075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47750" y="5445125"/>
            <a:ext cx="862393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(*2 )   1-100ms  2-200ms 3-300ms 4-400ms 5-500ms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取决于程序量大小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sym typeface="Arial" panose="020B0604020202020204" pitchFamily="34" charset="0"/>
              </a:rPr>
              <a:t>(*3 )   0-</a:t>
            </a:r>
            <a:r>
              <a:rPr lang="zh-CN" altLang="en-US" sz="2000" dirty="0">
                <a:latin typeface="Times New Roman" panose="02020603050405020304" pitchFamily="18" charset="0"/>
                <a:sym typeface="Arial" panose="020B0604020202020204" pitchFamily="34" charset="0"/>
              </a:rPr>
              <a:t>无通信</a:t>
            </a:r>
            <a:r>
              <a:rPr lang="en-US" altLang="zh-CN" sz="2000" dirty="0">
                <a:latin typeface="Times New Roman" panose="02020603050405020304" pitchFamily="18" charset="0"/>
                <a:sym typeface="宋体" panose="02010600030101010101" pitchFamily="2" charset="-122"/>
              </a:rPr>
              <a:t>    1-</a:t>
            </a:r>
            <a:r>
              <a:rPr lang="zh-CN" altLang="en-US" sz="2000" dirty="0">
                <a:latin typeface="Times New Roman" panose="02020603050405020304" pitchFamily="18" charset="0"/>
                <a:sym typeface="宋体" panose="02010600030101010101" pitchFamily="2" charset="-122"/>
              </a:rPr>
              <a:t>有通信无控制  </a:t>
            </a:r>
            <a:r>
              <a:rPr lang="en-US" altLang="zh-CN" sz="2000" dirty="0">
                <a:latin typeface="Times New Roman" panose="02020603050405020304" pitchFamily="18" charset="0"/>
                <a:sym typeface="宋体" panose="02010600030101010101" pitchFamily="2" charset="-122"/>
              </a:rPr>
              <a:t>2-</a:t>
            </a:r>
            <a:r>
              <a:rPr lang="zh-CN" altLang="en-US" sz="2000" dirty="0">
                <a:latin typeface="Times New Roman" panose="02020603050405020304" pitchFamily="18" charset="0"/>
                <a:sym typeface="宋体" panose="02010600030101010101" pitchFamily="2" charset="-122"/>
              </a:rPr>
              <a:t>有通信有控制</a:t>
            </a:r>
            <a:endParaRPr lang="zh-CN" altLang="en-US" sz="20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eaLnBrk="0" hangingPunct="0"/>
            <a:r>
              <a:rPr lang="en-US" altLang="zh-CN" sz="2000" dirty="0">
                <a:latin typeface="Times New Roman" panose="02020603050405020304" pitchFamily="18" charset="0"/>
                <a:sym typeface="宋体" panose="02010600030101010101" pitchFamily="2" charset="-122"/>
              </a:rPr>
              <a:t>(*4)    0-M    1-</a:t>
            </a:r>
            <a:r>
              <a:rPr lang="en-US" altLang="en-US" sz="2000" dirty="0"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endParaRPr lang="zh-CN" altLang="en-US" sz="2000"/>
          </a:p>
        </p:txBody>
      </p:sp>
    </p:spTree>
  </p:cSld>
  <p:clrMapOvr>
    <a:masterClrMapping/>
  </p:clrMapOvr>
  <p:transition spd="slow" advClick="0">
    <p:wedg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49625" y="2730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40962" name="Group 4"/>
          <p:cNvGrpSpPr/>
          <p:nvPr/>
        </p:nvGrpSpPr>
        <p:grpSpPr>
          <a:xfrm>
            <a:off x="2790190" y="1043305"/>
            <a:ext cx="2971800" cy="5029200"/>
            <a:chOff x="0" y="0"/>
            <a:chExt cx="1872" cy="3168"/>
          </a:xfrm>
        </p:grpSpPr>
        <p:sp>
          <p:nvSpPr>
            <p:cNvPr id="40963" name="Rectangle 5"/>
            <p:cNvSpPr/>
            <p:nvPr/>
          </p:nvSpPr>
          <p:spPr>
            <a:xfrm>
              <a:off x="0" y="288"/>
              <a:ext cx="1872" cy="110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0964" name="Rectangle 6"/>
            <p:cNvSpPr/>
            <p:nvPr/>
          </p:nvSpPr>
          <p:spPr>
            <a:xfrm>
              <a:off x="672" y="864"/>
              <a:ext cx="672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PID1</a:t>
              </a:r>
            </a:p>
          </p:txBody>
        </p:sp>
        <p:sp>
          <p:nvSpPr>
            <p:cNvPr id="40965" name="Rectangle 7"/>
            <p:cNvSpPr/>
            <p:nvPr/>
          </p:nvSpPr>
          <p:spPr>
            <a:xfrm>
              <a:off x="96" y="384"/>
              <a:ext cx="480" cy="28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LSP1</a:t>
              </a:r>
            </a:p>
          </p:txBody>
        </p:sp>
        <p:sp>
          <p:nvSpPr>
            <p:cNvPr id="40966" name="Rectangle 8"/>
            <p:cNvSpPr/>
            <p:nvPr/>
          </p:nvSpPr>
          <p:spPr>
            <a:xfrm>
              <a:off x="0" y="2016"/>
              <a:ext cx="1872" cy="86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0967" name="Rectangle 9"/>
            <p:cNvSpPr/>
            <p:nvPr/>
          </p:nvSpPr>
          <p:spPr>
            <a:xfrm>
              <a:off x="672" y="2304"/>
              <a:ext cx="720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PID2</a:t>
              </a:r>
            </a:p>
          </p:txBody>
        </p:sp>
        <p:sp>
          <p:nvSpPr>
            <p:cNvPr id="40968" name="Line 10"/>
            <p:cNvSpPr/>
            <p:nvPr/>
          </p:nvSpPr>
          <p:spPr>
            <a:xfrm>
              <a:off x="576" y="528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69" name="Line 11"/>
            <p:cNvSpPr/>
            <p:nvPr/>
          </p:nvSpPr>
          <p:spPr>
            <a:xfrm>
              <a:off x="816" y="528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70" name="Line 12"/>
            <p:cNvSpPr/>
            <p:nvPr/>
          </p:nvSpPr>
          <p:spPr>
            <a:xfrm>
              <a:off x="1200" y="144"/>
              <a:ext cx="0" cy="7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71" name="Oval 13"/>
            <p:cNvSpPr/>
            <p:nvPr/>
          </p:nvSpPr>
          <p:spPr>
            <a:xfrm>
              <a:off x="1152" y="48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0972" name="Oval 14"/>
            <p:cNvSpPr/>
            <p:nvPr/>
          </p:nvSpPr>
          <p:spPr>
            <a:xfrm>
              <a:off x="960" y="1536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0973" name="Line 15"/>
            <p:cNvSpPr/>
            <p:nvPr/>
          </p:nvSpPr>
          <p:spPr>
            <a:xfrm>
              <a:off x="1008" y="1200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74" name="Oval 16"/>
            <p:cNvSpPr/>
            <p:nvPr/>
          </p:nvSpPr>
          <p:spPr>
            <a:xfrm>
              <a:off x="1200" y="1776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0975" name="Oval 17"/>
            <p:cNvSpPr/>
            <p:nvPr/>
          </p:nvSpPr>
          <p:spPr>
            <a:xfrm>
              <a:off x="720" y="1776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0976" name="Line 18"/>
            <p:cNvSpPr/>
            <p:nvPr/>
          </p:nvSpPr>
          <p:spPr>
            <a:xfrm>
              <a:off x="768" y="187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77" name="Line 19"/>
            <p:cNvSpPr/>
            <p:nvPr/>
          </p:nvSpPr>
          <p:spPr>
            <a:xfrm>
              <a:off x="1248" y="187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78" name="Line 20"/>
            <p:cNvSpPr/>
            <p:nvPr/>
          </p:nvSpPr>
          <p:spPr>
            <a:xfrm>
              <a:off x="768" y="1584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9" name="Line 21"/>
            <p:cNvSpPr/>
            <p:nvPr/>
          </p:nvSpPr>
          <p:spPr>
            <a:xfrm>
              <a:off x="768" y="1584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80" name="Line 22"/>
            <p:cNvSpPr/>
            <p:nvPr/>
          </p:nvSpPr>
          <p:spPr>
            <a:xfrm>
              <a:off x="1056" y="26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81" name="Oval 23"/>
            <p:cNvSpPr/>
            <p:nvPr/>
          </p:nvSpPr>
          <p:spPr>
            <a:xfrm>
              <a:off x="1008" y="3072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0982" name="Object 23"/>
            <p:cNvGraphicFramePr>
              <a:graphicFrameLocks noChangeAspect="1"/>
            </p:cNvGraphicFramePr>
            <p:nvPr/>
          </p:nvGraphicFramePr>
          <p:xfrm>
            <a:off x="1296" y="0"/>
            <a:ext cx="372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3" r:id="rId3" imgW="273050" imgH="156210" progId="">
                    <p:embed/>
                  </p:oleObj>
                </mc:Choice>
                <mc:Fallback>
                  <p:oleObj r:id="rId3" imgW="273050" imgH="156210" progId="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96" y="0"/>
                          <a:ext cx="372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3" name="Object 24"/>
            <p:cNvGraphicFramePr>
              <a:graphicFrameLocks noChangeAspect="1"/>
            </p:cNvGraphicFramePr>
            <p:nvPr/>
          </p:nvGraphicFramePr>
          <p:xfrm>
            <a:off x="240" y="1728"/>
            <a:ext cx="479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4" r:id="rId5" imgW="348615" imgH="154940" progId="">
                    <p:embed/>
                  </p:oleObj>
                </mc:Choice>
                <mc:Fallback>
                  <p:oleObj r:id="rId5" imgW="348615" imgH="154940" progId="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0" y="1728"/>
                          <a:ext cx="479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4" name="Object 25"/>
            <p:cNvGraphicFramePr>
              <a:graphicFrameLocks noChangeAspect="1"/>
            </p:cNvGraphicFramePr>
            <p:nvPr/>
          </p:nvGraphicFramePr>
          <p:xfrm>
            <a:off x="1175" y="1462"/>
            <a:ext cx="23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5" r:id="rId7" imgW="170180" imgH="196215" progId="">
                    <p:embed/>
                  </p:oleObj>
                </mc:Choice>
                <mc:Fallback>
                  <p:oleObj r:id="rId7" imgW="170180" imgH="196215" progId="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75" y="1462"/>
                          <a:ext cx="230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5" name="Object 26"/>
            <p:cNvGraphicFramePr>
              <a:graphicFrameLocks noChangeAspect="1"/>
            </p:cNvGraphicFramePr>
            <p:nvPr/>
          </p:nvGraphicFramePr>
          <p:xfrm>
            <a:off x="1327" y="1728"/>
            <a:ext cx="40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6" r:id="rId9" imgW="297180" imgH="154940" progId="">
                    <p:embed/>
                  </p:oleObj>
                </mc:Choice>
                <mc:Fallback>
                  <p:oleObj r:id="rId9" imgW="297180" imgH="154940" progId="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27" y="1728"/>
                          <a:ext cx="407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86" name="Object 27"/>
          <p:cNvGraphicFramePr>
            <a:graphicFrameLocks noChangeAspect="1"/>
          </p:cNvGraphicFramePr>
          <p:nvPr/>
        </p:nvGraphicFramePr>
        <p:xfrm>
          <a:off x="4695190" y="5843905"/>
          <a:ext cx="3937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r:id="rId11" imgW="183515" imgH="196215" progId="">
                  <p:embed/>
                </p:oleObj>
              </mc:Choice>
              <mc:Fallback>
                <p:oleObj r:id="rId11" imgW="183515" imgH="196215" progId="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95190" y="5843905"/>
                        <a:ext cx="393700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87" name="Group 29"/>
          <p:cNvGrpSpPr/>
          <p:nvPr/>
        </p:nvGrpSpPr>
        <p:grpSpPr>
          <a:xfrm>
            <a:off x="6752590" y="738505"/>
            <a:ext cx="3048000" cy="5527675"/>
            <a:chOff x="0" y="0"/>
            <a:chExt cx="1920" cy="3482"/>
          </a:xfrm>
        </p:grpSpPr>
        <p:sp>
          <p:nvSpPr>
            <p:cNvPr id="40988" name="Rectangle 30"/>
            <p:cNvSpPr/>
            <p:nvPr/>
          </p:nvSpPr>
          <p:spPr>
            <a:xfrm>
              <a:off x="96" y="336"/>
              <a:ext cx="1536" cy="110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0989" name="Rectangle 31"/>
            <p:cNvSpPr/>
            <p:nvPr/>
          </p:nvSpPr>
          <p:spPr>
            <a:xfrm>
              <a:off x="192" y="432"/>
              <a:ext cx="480" cy="28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LSP1</a:t>
              </a:r>
            </a:p>
          </p:txBody>
        </p:sp>
        <p:sp>
          <p:nvSpPr>
            <p:cNvPr id="40990" name="Rectangle 32"/>
            <p:cNvSpPr/>
            <p:nvPr/>
          </p:nvSpPr>
          <p:spPr>
            <a:xfrm>
              <a:off x="672" y="864"/>
              <a:ext cx="672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PID1</a:t>
              </a:r>
            </a:p>
          </p:txBody>
        </p:sp>
        <p:sp>
          <p:nvSpPr>
            <p:cNvPr id="40991" name="Line 33"/>
            <p:cNvSpPr/>
            <p:nvPr/>
          </p:nvSpPr>
          <p:spPr>
            <a:xfrm>
              <a:off x="1104" y="192"/>
              <a:ext cx="0" cy="6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92" name="Line 34"/>
            <p:cNvSpPr/>
            <p:nvPr/>
          </p:nvSpPr>
          <p:spPr>
            <a:xfrm>
              <a:off x="672" y="576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93" name="Line 35"/>
            <p:cNvSpPr/>
            <p:nvPr/>
          </p:nvSpPr>
          <p:spPr>
            <a:xfrm>
              <a:off x="864" y="576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94" name="Oval 36"/>
            <p:cNvSpPr/>
            <p:nvPr/>
          </p:nvSpPr>
          <p:spPr>
            <a:xfrm>
              <a:off x="1056" y="96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0995" name="Object 36"/>
            <p:cNvGraphicFramePr>
              <a:graphicFrameLocks noChangeAspect="1"/>
            </p:cNvGraphicFramePr>
            <p:nvPr/>
          </p:nvGraphicFramePr>
          <p:xfrm>
            <a:off x="1152" y="0"/>
            <a:ext cx="372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8" r:id="rId13" imgW="273050" imgH="156210" progId="">
                    <p:embed/>
                  </p:oleObj>
                </mc:Choice>
                <mc:Fallback>
                  <p:oleObj r:id="rId13" imgW="273050" imgH="156210" progId="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52" y="0"/>
                          <a:ext cx="372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6" name="Object 37"/>
            <p:cNvGraphicFramePr>
              <a:graphicFrameLocks noChangeAspect="1"/>
            </p:cNvGraphicFramePr>
            <p:nvPr/>
          </p:nvGraphicFramePr>
          <p:xfrm>
            <a:off x="1056" y="1488"/>
            <a:ext cx="23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9" r:id="rId14" imgW="170180" imgH="196215" progId="">
                    <p:embed/>
                  </p:oleObj>
                </mc:Choice>
                <mc:Fallback>
                  <p:oleObj r:id="rId14" imgW="170180" imgH="196215" progId="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56" y="1488"/>
                          <a:ext cx="230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97" name="Line 39"/>
            <p:cNvSpPr/>
            <p:nvPr/>
          </p:nvSpPr>
          <p:spPr>
            <a:xfrm>
              <a:off x="1008" y="120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0998" name="Rectangle 40"/>
            <p:cNvSpPr/>
            <p:nvPr/>
          </p:nvSpPr>
          <p:spPr>
            <a:xfrm>
              <a:off x="0" y="1920"/>
              <a:ext cx="1920" cy="124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0999" name="Object 40"/>
            <p:cNvGraphicFramePr>
              <a:graphicFrameLocks noChangeAspect="1"/>
            </p:cNvGraphicFramePr>
            <p:nvPr/>
          </p:nvGraphicFramePr>
          <p:xfrm>
            <a:off x="1440" y="1680"/>
            <a:ext cx="40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0" r:id="rId15" imgW="297180" imgH="154940" progId="">
                    <p:embed/>
                  </p:oleObj>
                </mc:Choice>
                <mc:Fallback>
                  <p:oleObj r:id="rId15" imgW="297180" imgH="154940" progId="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40" y="1680"/>
                          <a:ext cx="408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0" name="Object 41"/>
            <p:cNvGraphicFramePr>
              <a:graphicFrameLocks noChangeAspect="1"/>
            </p:cNvGraphicFramePr>
            <p:nvPr/>
          </p:nvGraphicFramePr>
          <p:xfrm>
            <a:off x="672" y="1968"/>
            <a:ext cx="195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1" r:id="rId16" imgW="145415" imgH="145415" progId="">
                    <p:embed/>
                  </p:oleObj>
                </mc:Choice>
                <mc:Fallback>
                  <p:oleObj r:id="rId16" imgW="145415" imgH="145415" progId="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72" y="1968"/>
                          <a:ext cx="195" cy="1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01" name="Rectangle 43"/>
            <p:cNvSpPr/>
            <p:nvPr/>
          </p:nvSpPr>
          <p:spPr>
            <a:xfrm>
              <a:off x="96" y="2064"/>
              <a:ext cx="480" cy="28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LSP2</a:t>
              </a:r>
            </a:p>
          </p:txBody>
        </p:sp>
        <p:graphicFrame>
          <p:nvGraphicFramePr>
            <p:cNvPr id="41002" name="Object 43"/>
            <p:cNvGraphicFramePr>
              <a:graphicFrameLocks noChangeAspect="1"/>
            </p:cNvGraphicFramePr>
            <p:nvPr/>
          </p:nvGraphicFramePr>
          <p:xfrm>
            <a:off x="240" y="1680"/>
            <a:ext cx="479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2" r:id="rId18" imgW="348615" imgH="154940" progId="">
                    <p:embed/>
                  </p:oleObj>
                </mc:Choice>
                <mc:Fallback>
                  <p:oleObj r:id="rId18" imgW="348615" imgH="154940" progId="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0" y="1680"/>
                          <a:ext cx="479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03" name="Rectangle 45"/>
            <p:cNvSpPr/>
            <p:nvPr/>
          </p:nvSpPr>
          <p:spPr>
            <a:xfrm>
              <a:off x="720" y="2640"/>
              <a:ext cx="864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PID2</a:t>
              </a:r>
            </a:p>
          </p:txBody>
        </p:sp>
        <p:graphicFrame>
          <p:nvGraphicFramePr>
            <p:cNvPr id="41004" name="Object 45"/>
            <p:cNvGraphicFramePr>
              <a:graphicFrameLocks noChangeAspect="1"/>
            </p:cNvGraphicFramePr>
            <p:nvPr/>
          </p:nvGraphicFramePr>
          <p:xfrm>
            <a:off x="1248" y="3216"/>
            <a:ext cx="24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3" r:id="rId19" imgW="183515" imgH="196215" progId="">
                    <p:embed/>
                  </p:oleObj>
                </mc:Choice>
                <mc:Fallback>
                  <p:oleObj r:id="rId19" imgW="183515" imgH="196215" progId="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248" y="3216"/>
                          <a:ext cx="247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05" name="Oval 47"/>
            <p:cNvSpPr/>
            <p:nvPr/>
          </p:nvSpPr>
          <p:spPr>
            <a:xfrm>
              <a:off x="960" y="1584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006" name="Oval 48"/>
            <p:cNvSpPr/>
            <p:nvPr/>
          </p:nvSpPr>
          <p:spPr>
            <a:xfrm>
              <a:off x="960" y="2064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007" name="Oval 49"/>
            <p:cNvSpPr/>
            <p:nvPr/>
          </p:nvSpPr>
          <p:spPr>
            <a:xfrm>
              <a:off x="912" y="2352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008" name="Oval 50"/>
            <p:cNvSpPr/>
            <p:nvPr/>
          </p:nvSpPr>
          <p:spPr>
            <a:xfrm>
              <a:off x="768" y="2160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009" name="Line 51"/>
            <p:cNvSpPr/>
            <p:nvPr/>
          </p:nvSpPr>
          <p:spPr>
            <a:xfrm>
              <a:off x="576" y="2208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10" name="Line 52"/>
            <p:cNvSpPr/>
            <p:nvPr/>
          </p:nvSpPr>
          <p:spPr>
            <a:xfrm>
              <a:off x="960" y="2448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11" name="Line 53"/>
            <p:cNvSpPr/>
            <p:nvPr/>
          </p:nvSpPr>
          <p:spPr>
            <a:xfrm>
              <a:off x="1344" y="1824"/>
              <a:ext cx="0" cy="8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1012" name="Oval 54"/>
            <p:cNvSpPr/>
            <p:nvPr/>
          </p:nvSpPr>
          <p:spPr>
            <a:xfrm>
              <a:off x="1296" y="1728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013" name="Line 55"/>
            <p:cNvSpPr/>
            <p:nvPr/>
          </p:nvSpPr>
          <p:spPr>
            <a:xfrm>
              <a:off x="1008" y="168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1014" name="Line 56"/>
            <p:cNvSpPr/>
            <p:nvPr/>
          </p:nvSpPr>
          <p:spPr>
            <a:xfrm flipH="1" flipV="1">
              <a:off x="864" y="2160"/>
              <a:ext cx="96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41015" name="Object 56"/>
            <p:cNvGraphicFramePr>
              <a:graphicFrameLocks noChangeAspect="1"/>
            </p:cNvGraphicFramePr>
            <p:nvPr/>
          </p:nvGraphicFramePr>
          <p:xfrm>
            <a:off x="1056" y="1959"/>
            <a:ext cx="195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4" r:id="rId20" imgW="145415" imgH="158115" progId="">
                    <p:embed/>
                  </p:oleObj>
                </mc:Choice>
                <mc:Fallback>
                  <p:oleObj r:id="rId20" imgW="145415" imgH="158115" progId="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056" y="1959"/>
                          <a:ext cx="195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16" name="Line 58"/>
            <p:cNvSpPr/>
            <p:nvPr/>
          </p:nvSpPr>
          <p:spPr>
            <a:xfrm>
              <a:off x="1104" y="297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1017" name="Oval 59"/>
            <p:cNvSpPr/>
            <p:nvPr/>
          </p:nvSpPr>
          <p:spPr>
            <a:xfrm>
              <a:off x="1056" y="3312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1018" name="Text Box 60"/>
          <p:cNvSpPr txBox="1"/>
          <p:nvPr/>
        </p:nvSpPr>
        <p:spPr>
          <a:xfrm>
            <a:off x="2637790" y="6224905"/>
            <a:ext cx="36576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6-17</a:t>
            </a:r>
            <a:r>
              <a:rPr lang="zh-CN" altLang="en-US" sz="2400" b="1" dirty="0">
                <a:latin typeface="Times New Roman" panose="02020603050405020304" pitchFamily="18" charset="0"/>
              </a:rPr>
              <a:t>控制类型0，2</a:t>
            </a:r>
          </a:p>
        </p:txBody>
      </p:sp>
      <p:sp>
        <p:nvSpPr>
          <p:cNvPr id="41019" name="Text Box 61"/>
          <p:cNvSpPr txBox="1"/>
          <p:nvPr/>
        </p:nvSpPr>
        <p:spPr>
          <a:xfrm>
            <a:off x="6523990" y="6224905"/>
            <a:ext cx="36576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6-18</a:t>
            </a:r>
            <a:r>
              <a:rPr lang="zh-CN" altLang="en-US" sz="2400" b="1" dirty="0">
                <a:latin typeface="Times New Roman" panose="02020603050405020304" pitchFamily="18" charset="0"/>
              </a:rPr>
              <a:t>控制类型1，3</a:t>
            </a:r>
          </a:p>
        </p:txBody>
      </p:sp>
      <p:sp>
        <p:nvSpPr>
          <p:cNvPr id="41020" name="Text Box 63"/>
          <p:cNvSpPr txBox="1"/>
          <p:nvPr/>
        </p:nvSpPr>
        <p:spPr>
          <a:xfrm>
            <a:off x="1056323" y="859790"/>
            <a:ext cx="295275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Calibri" panose="020F0502020204030204" charset="0"/>
              </a:rPr>
              <a:t>①  </a:t>
            </a:r>
            <a:r>
              <a:rPr lang="zh-CN" altLang="en-US" sz="2800" b="1" dirty="0">
                <a:latin typeface="Times New Roman" panose="02020603050405020304" pitchFamily="18" charset="0"/>
              </a:rPr>
              <a:t>控制类型</a:t>
            </a:r>
          </a:p>
        </p:txBody>
      </p:sp>
      <p:sp>
        <p:nvSpPr>
          <p:cNvPr id="41021" name="Text Box 64"/>
          <p:cNvSpPr txBox="1"/>
          <p:nvPr/>
        </p:nvSpPr>
        <p:spPr>
          <a:xfrm>
            <a:off x="659765" y="1612900"/>
            <a:ext cx="21304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控制类型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1023" name="Rectangle 64"/>
          <p:cNvSpPr/>
          <p:nvPr/>
        </p:nvSpPr>
        <p:spPr>
          <a:xfrm>
            <a:off x="843915" y="3608705"/>
            <a:ext cx="17557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控制类型2</a:t>
            </a:r>
          </a:p>
        </p:txBody>
      </p:sp>
      <p:sp>
        <p:nvSpPr>
          <p:cNvPr id="41025" name="矩形 1"/>
          <p:cNvSpPr/>
          <p:nvPr/>
        </p:nvSpPr>
        <p:spPr>
          <a:xfrm>
            <a:off x="732790" y="2303145"/>
            <a:ext cx="17278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内给定单回路</a:t>
            </a:r>
            <a:r>
              <a:rPr lang="en-US" altLang="zh-CN" sz="2400" b="1" dirty="0"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latin typeface="Times New Roman" panose="02020603050405020304" pitchFamily="18" charset="0"/>
              </a:rPr>
              <a:t>控制</a:t>
            </a:r>
          </a:p>
        </p:txBody>
      </p:sp>
      <p:sp>
        <p:nvSpPr>
          <p:cNvPr id="41026" name="矩形 2"/>
          <p:cNvSpPr/>
          <p:nvPr/>
        </p:nvSpPr>
        <p:spPr>
          <a:xfrm>
            <a:off x="5741353" y="3489643"/>
            <a:ext cx="1114425" cy="9223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800" b="1" dirty="0">
                <a:latin typeface="Times New Roman" panose="02020603050405020304" pitchFamily="18" charset="0"/>
              </a:rPr>
              <a:t>内外给定</a:t>
            </a:r>
            <a:endParaRPr lang="en-US" altLang="zh-CN" sz="1800" b="1" dirty="0">
              <a:latin typeface="Times New Roman" panose="02020603050405020304" pitchFamily="18" charset="0"/>
            </a:endParaRPr>
          </a:p>
          <a:p>
            <a:r>
              <a:rPr lang="zh-CN" altLang="en-US" sz="1800" b="1" dirty="0">
                <a:latin typeface="Times New Roman" panose="02020603050405020304" pitchFamily="18" charset="0"/>
              </a:rPr>
              <a:t>单回路</a:t>
            </a:r>
            <a:endParaRPr lang="en-US" altLang="zh-CN" sz="1800" b="1" dirty="0">
              <a:latin typeface="Times New Roman" panose="02020603050405020304" pitchFamily="18" charset="0"/>
            </a:endParaRPr>
          </a:p>
          <a:p>
            <a:r>
              <a:rPr lang="en-US" altLang="zh-CN" sz="1800" b="1" dirty="0">
                <a:latin typeface="Times New Roman" panose="02020603050405020304" pitchFamily="18" charset="0"/>
              </a:rPr>
              <a:t>PID</a:t>
            </a:r>
            <a:r>
              <a:rPr lang="zh-CN" altLang="en-US" sz="1800" b="1" dirty="0">
                <a:latin typeface="Times New Roman" panose="02020603050405020304" pitchFamily="18" charset="0"/>
              </a:rPr>
              <a:t>控制</a:t>
            </a:r>
          </a:p>
        </p:txBody>
      </p:sp>
      <p:sp>
        <p:nvSpPr>
          <p:cNvPr id="41027" name="矩形 3"/>
          <p:cNvSpPr/>
          <p:nvPr/>
        </p:nvSpPr>
        <p:spPr>
          <a:xfrm>
            <a:off x="843915" y="4240530"/>
            <a:ext cx="16262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串级控制</a:t>
            </a:r>
          </a:p>
        </p:txBody>
      </p:sp>
      <p:sp>
        <p:nvSpPr>
          <p:cNvPr id="41028" name="矩形 4"/>
          <p:cNvSpPr/>
          <p:nvPr/>
        </p:nvSpPr>
        <p:spPr>
          <a:xfrm>
            <a:off x="9895840" y="3834130"/>
            <a:ext cx="188341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串级控制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或内给定单回路</a:t>
            </a:r>
            <a:r>
              <a:rPr lang="en-US" altLang="zh-CN" sz="2000" b="1" dirty="0">
                <a:latin typeface="Times New Roman" panose="02020603050405020304" pitchFamily="18" charset="0"/>
              </a:rPr>
              <a:t>PID</a:t>
            </a:r>
            <a:r>
              <a:rPr lang="zh-CN" altLang="en-US" sz="2000" b="1" dirty="0">
                <a:latin typeface="Times New Roman" panose="02020603050405020304" pitchFamily="18" charset="0"/>
              </a:rPr>
              <a:t>控制</a:t>
            </a:r>
          </a:p>
        </p:txBody>
      </p:sp>
      <p:sp>
        <p:nvSpPr>
          <p:cNvPr id="3" name="Rectangle 64"/>
          <p:cNvSpPr/>
          <p:nvPr/>
        </p:nvSpPr>
        <p:spPr>
          <a:xfrm>
            <a:off x="5741670" y="3062605"/>
            <a:ext cx="17557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控制类型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" name="Rectangle 64"/>
          <p:cNvSpPr/>
          <p:nvPr/>
        </p:nvSpPr>
        <p:spPr>
          <a:xfrm>
            <a:off x="9895840" y="3253105"/>
            <a:ext cx="17557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控制类型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  <p:transition spd="slow" advClick="0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6650" y="845185"/>
            <a:ext cx="36779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）主机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最小系统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230" y="2636520"/>
            <a:ext cx="6513830" cy="3264535"/>
          </a:xfrm>
          <a:prstGeom prst="rect">
            <a:avLst/>
          </a:prstGeom>
        </p:spPr>
      </p:pic>
      <p:sp>
        <p:nvSpPr>
          <p:cNvPr id="9244" name="Text Box 122"/>
          <p:cNvSpPr txBox="1"/>
          <p:nvPr/>
        </p:nvSpPr>
        <p:spPr>
          <a:xfrm>
            <a:off x="3538855" y="6024245"/>
            <a:ext cx="58654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</a:t>
            </a:r>
            <a:r>
              <a:rPr lang="zh-CN" altLang="en-US" sz="2400" b="1" dirty="0">
                <a:latin typeface="Times New Roman" panose="02020603050405020304" pitchFamily="18" charset="0"/>
              </a:rPr>
              <a:t>2可编程数字调节器微机最小系统</a:t>
            </a:r>
          </a:p>
        </p:txBody>
      </p:sp>
      <p:sp>
        <p:nvSpPr>
          <p:cNvPr id="5" name="Text Box 122"/>
          <p:cNvSpPr txBox="1"/>
          <p:nvPr/>
        </p:nvSpPr>
        <p:spPr>
          <a:xfrm>
            <a:off x="1136650" y="1367155"/>
            <a:ext cx="1028065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400" b="1" dirty="0">
                <a:latin typeface="Times New Roman" panose="02020603050405020304" pitchFamily="18" charset="0"/>
              </a:rPr>
              <a:t>系统</a:t>
            </a:r>
            <a:r>
              <a:rPr lang="en-US" altLang="zh-CN" sz="2400" b="1" dirty="0">
                <a:latin typeface="Times New Roman" panose="02020603050405020304" pitchFamily="18" charset="0"/>
              </a:rPr>
              <a:t>ROM</a:t>
            </a:r>
            <a:r>
              <a:rPr lang="zh-CN" altLang="en-US" sz="2400" b="1" dirty="0">
                <a:latin typeface="Times New Roman" panose="02020603050405020304" pitchFamily="18" charset="0"/>
              </a:rPr>
              <a:t>存放监控程序与组态程序，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组态程序根据应用要求由用户调用。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用户</a:t>
            </a:r>
            <a:r>
              <a:rPr lang="en-US" altLang="zh-CN" sz="2400" b="1" dirty="0">
                <a:latin typeface="Times New Roman" panose="02020603050405020304" pitchFamily="18" charset="0"/>
              </a:rPr>
              <a:t>ROM</a:t>
            </a:r>
            <a:r>
              <a:rPr lang="zh-CN" altLang="en-US" sz="2400" b="1" dirty="0">
                <a:latin typeface="Times New Roman" panose="02020603050405020304" pitchFamily="18" charset="0"/>
              </a:rPr>
              <a:t>存放用户编写组态程序。</a:t>
            </a:r>
          </a:p>
        </p:txBody>
      </p:sp>
    </p:spTree>
  </p:cSld>
  <p:clrMapOvr>
    <a:masterClrMapping/>
  </p:clrMapOvr>
  <p:transition spd="slow" advClick="0">
    <p:wedg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1020" name="Text Box 63"/>
          <p:cNvSpPr txBox="1"/>
          <p:nvPr/>
        </p:nvSpPr>
        <p:spPr>
          <a:xfrm>
            <a:off x="1056323" y="859790"/>
            <a:ext cx="295275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Calibri" panose="020F0502020204030204" charset="0"/>
              </a:rPr>
              <a:t>②  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通信功能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3013" name="Rectangle 9"/>
          <p:cNvSpPr/>
          <p:nvPr/>
        </p:nvSpPr>
        <p:spPr>
          <a:xfrm>
            <a:off x="814705" y="1381760"/>
            <a:ext cx="1072769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通信类型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：无通信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通信类型1：</a:t>
            </a:r>
            <a:r>
              <a:rPr lang="zh-CN" altLang="en-US" sz="2400" b="1" dirty="0">
                <a:latin typeface="Times New Roman" panose="02020603050405020304" pitchFamily="18" charset="0"/>
              </a:rPr>
              <a:t>与上位机有通信，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上位机进行参数设置，不进行直接控制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通信类型2：</a:t>
            </a:r>
            <a:r>
              <a:rPr lang="zh-CN" altLang="en-US" sz="2400" b="1" dirty="0">
                <a:latin typeface="Times New Roman" panose="02020603050405020304" pitchFamily="18" charset="0"/>
              </a:rPr>
              <a:t>与上位机有通信，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上位机进行参数设置，直接控制。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9938" name="Group 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8148186"/>
              </p:ext>
            </p:extLst>
          </p:nvPr>
        </p:nvGraphicFramePr>
        <p:xfrm>
          <a:off x="716280" y="3270885"/>
          <a:ext cx="6221095" cy="2746375"/>
        </p:xfrm>
        <a:graphic>
          <a:graphicData uri="http://schemas.openxmlformats.org/drawingml/2006/table">
            <a:tbl>
              <a:tblPr/>
              <a:tblGrid>
                <a:gridCol w="188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6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0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          目    </a:t>
                      </a: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PROM</a:t>
                      </a: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（*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运算周期</a:t>
                      </a: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（*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控制类型</a:t>
                      </a: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报警的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号码</a:t>
                      </a: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调节器编号</a:t>
                      </a: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1~50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05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上位机控制方式</a:t>
                      </a: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（*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06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上位机异常控制方式</a:t>
                      </a:r>
                    </a:p>
                  </a:txBody>
                  <a:tcPr marL="91436" marR="91436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0，1（*4）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07</a:t>
                      </a: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36" marR="91436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987" name="Text Box 52"/>
          <p:cNvSpPr txBox="1"/>
          <p:nvPr/>
        </p:nvSpPr>
        <p:spPr>
          <a:xfrm>
            <a:off x="7098030" y="3674745"/>
            <a:ext cx="471297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思考：</a:t>
            </a:r>
            <a:r>
              <a:rPr lang="zh-CN" altLang="en-US" sz="2400" b="1" dirty="0">
                <a:latin typeface="Times New Roman" panose="02020603050405020304" pitchFamily="18" charset="0"/>
              </a:rPr>
              <a:t>运算周期200ms，常规PID控制，控制类型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，PID1模块PV报警，调节器在组态图里编号2，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有通信上位机不参与控制，上位机异常切到手动。填写组态表。</a:t>
            </a:r>
          </a:p>
        </p:txBody>
      </p:sp>
    </p:spTree>
  </p:cSld>
  <p:clrMapOvr>
    <a:masterClrMapping/>
  </p:clrMapOvr>
  <p:transition spd="slow" advClick="0">
    <p:wedg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9615" y="748665"/>
            <a:ext cx="57251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）调节器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PID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参数设置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F003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r="55869"/>
          <a:stretch>
            <a:fillRect/>
          </a:stretch>
        </p:blipFill>
        <p:spPr>
          <a:xfrm>
            <a:off x="1456690" y="1340485"/>
            <a:ext cx="1710055" cy="13519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145" y="1270635"/>
            <a:ext cx="7580630" cy="5179060"/>
          </a:xfrm>
          <a:prstGeom prst="rect">
            <a:avLst/>
          </a:prstGeom>
        </p:spPr>
      </p:pic>
      <p:graphicFrame>
        <p:nvGraphicFramePr>
          <p:cNvPr id="48200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33565" y="802323"/>
          <a:ext cx="300831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r:id="rId5" imgW="1476375" imgH="203835" progId="Equation.KSEE3">
                  <p:embed/>
                </p:oleObj>
              </mc:Choice>
              <mc:Fallback>
                <p:oleObj r:id="rId5" imgW="1476375" imgH="203835" progId="Equation.KSEE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33565" y="802323"/>
                        <a:ext cx="3008313" cy="414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rcRect b="7473"/>
          <a:stretch>
            <a:fillRect/>
          </a:stretch>
        </p:blipFill>
        <p:spPr>
          <a:xfrm>
            <a:off x="177800" y="2692400"/>
            <a:ext cx="4267200" cy="3860165"/>
          </a:xfrm>
          <a:prstGeom prst="rect">
            <a:avLst/>
          </a:prstGeom>
        </p:spPr>
      </p:pic>
    </p:spTree>
  </p:cSld>
  <p:clrMapOvr>
    <a:masterClrMapping/>
  </p:clrMapOvr>
  <p:transition spd="slow" advClick="0">
    <p:wedg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" y="2546350"/>
            <a:ext cx="4101465" cy="41954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145" y="1270635"/>
            <a:ext cx="7580630" cy="5179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rcRect r="55869"/>
          <a:stretch>
            <a:fillRect/>
          </a:stretch>
        </p:blipFill>
        <p:spPr>
          <a:xfrm>
            <a:off x="1370965" y="1270635"/>
            <a:ext cx="1710055" cy="1351915"/>
          </a:xfrm>
          <a:prstGeom prst="rect">
            <a:avLst/>
          </a:prstGeom>
        </p:spPr>
      </p:pic>
      <p:graphicFrame>
        <p:nvGraphicFramePr>
          <p:cNvPr id="48200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33565" y="802323"/>
          <a:ext cx="300831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r:id="rId6" imgW="1476375" imgH="203835" progId="Equation.KSEE3">
                  <p:embed/>
                </p:oleObj>
              </mc:Choice>
              <mc:Fallback>
                <p:oleObj r:id="rId6" imgW="1476375" imgH="203835" progId="Equation.KSEE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33565" y="802323"/>
                        <a:ext cx="3008313" cy="414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29615" y="748665"/>
            <a:ext cx="51746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微分先行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PID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参数设置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F003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  <p:transition spd="slow" advClick="0">
    <p:wedg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7107" name="Text Box 45"/>
          <p:cNvSpPr txBox="1">
            <a:spLocks noChangeArrowheads="1"/>
          </p:cNvSpPr>
          <p:nvPr/>
        </p:nvSpPr>
        <p:spPr bwMode="auto">
          <a:xfrm>
            <a:off x="642620" y="739140"/>
            <a:ext cx="1154874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练习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：要求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PID1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模块比例度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，积分时间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2min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，微分时间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。积分下限限幅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0.0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，积分上限限幅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。PV下限报警0.0%，PV上限报警80.0%。填写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F003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表格。</a:t>
            </a:r>
          </a:p>
        </p:txBody>
      </p:sp>
      <p:graphicFrame>
        <p:nvGraphicFramePr>
          <p:cNvPr id="45060" name="Group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60166693"/>
              </p:ext>
            </p:extLst>
          </p:nvPr>
        </p:nvGraphicFramePr>
        <p:xfrm>
          <a:off x="823913" y="1445578"/>
          <a:ext cx="8050492" cy="3352786"/>
        </p:xfrm>
        <a:graphic>
          <a:graphicData uri="http://schemas.openxmlformats.org/drawingml/2006/table">
            <a:tbl>
              <a:tblPr/>
              <a:tblGrid>
                <a:gridCol w="2362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7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7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7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运算式</a:t>
                      </a: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1**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输入编号</a:t>
                      </a: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1-5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跟踪</a:t>
                      </a: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1***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报警滞后</a:t>
                      </a: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比例度*</a:t>
                      </a: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0.0-799.9%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100.0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积分时间*</a:t>
                      </a: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0.00-99.99(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min)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2.00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微分时间*</a:t>
                      </a: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0.00-99.99(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min)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积分下限限幅*</a:t>
                      </a: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-200.0-200.0%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积分上限限幅*</a:t>
                      </a: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-200.0-200.0%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09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100.0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6082" name="Group 2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038987"/>
              </p:ext>
            </p:extLst>
          </p:nvPr>
        </p:nvGraphicFramePr>
        <p:xfrm>
          <a:off x="824230" y="4798695"/>
          <a:ext cx="8050530" cy="2149499"/>
        </p:xfrm>
        <a:graphic>
          <a:graphicData uri="http://schemas.openxmlformats.org/drawingml/2006/table">
            <a:tbl>
              <a:tblPr/>
              <a:tblGrid>
                <a:gridCol w="2362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8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比率*</a:t>
                      </a: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-699.9-799.9%</a:t>
                      </a: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偏置*</a:t>
                      </a: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-699.9-799.9%</a:t>
                      </a: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偏差不灵敏区*</a:t>
                      </a: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输出变化率限制*</a:t>
                      </a: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偏差报警*</a:t>
                      </a: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下限报警*</a:t>
                      </a: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-6.9-106.9%</a:t>
                      </a: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上限报警*</a:t>
                      </a: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-6.9-106.9%</a:t>
                      </a: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80.0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9155" name="Text Box 45"/>
          <p:cNvSpPr txBox="1"/>
          <p:nvPr/>
        </p:nvSpPr>
        <p:spPr>
          <a:xfrm>
            <a:off x="565785" y="742950"/>
            <a:ext cx="1121664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000" b="1" dirty="0">
                <a:latin typeface="Times New Roman" panose="02020603050405020304" pitchFamily="18" charset="0"/>
              </a:rPr>
              <a:t>练习</a:t>
            </a:r>
            <a:r>
              <a:rPr lang="en-US" altLang="zh-CN" sz="2000" b="1" dirty="0">
                <a:latin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</a:rPr>
              <a:t>：要求</a:t>
            </a:r>
            <a:r>
              <a:rPr lang="en-US" altLang="zh-CN" sz="2000" b="1" dirty="0">
                <a:latin typeface="Times New Roman" panose="02020603050405020304" pitchFamily="18" charset="0"/>
              </a:rPr>
              <a:t>PID</a:t>
            </a:r>
            <a:r>
              <a:rPr lang="zh-CN" altLang="en-US" sz="2000" b="1" dirty="0">
                <a:latin typeface="Times New Roman" panose="02020603050405020304" pitchFamily="18" charset="0"/>
              </a:rPr>
              <a:t>2模块比例度50</a:t>
            </a:r>
            <a:r>
              <a:rPr lang="en-US" altLang="zh-CN" sz="2000" b="1" dirty="0">
                <a:latin typeface="Times New Roman" panose="02020603050405020304" pitchFamily="18" charset="0"/>
              </a:rPr>
              <a:t>%</a:t>
            </a:r>
            <a:r>
              <a:rPr lang="zh-CN" altLang="en-US" sz="2000" b="1" dirty="0">
                <a:latin typeface="Times New Roman" panose="02020603050405020304" pitchFamily="18" charset="0"/>
              </a:rPr>
              <a:t>，积分时间1</a:t>
            </a:r>
            <a:r>
              <a:rPr lang="en-US" altLang="zh-CN" sz="2000" b="1" dirty="0">
                <a:latin typeface="Times New Roman" panose="02020603050405020304" pitchFamily="18" charset="0"/>
              </a:rPr>
              <a:t>min</a:t>
            </a:r>
            <a:r>
              <a:rPr lang="zh-CN" altLang="en-US" sz="2000" b="1" dirty="0">
                <a:latin typeface="Times New Roman" panose="02020603050405020304" pitchFamily="18" charset="0"/>
              </a:rPr>
              <a:t>，微分时间</a:t>
            </a:r>
            <a:r>
              <a:rPr lang="en-US" altLang="zh-CN" sz="2000" b="1" dirty="0">
                <a:latin typeface="Times New Roman" panose="02020603050405020304" pitchFamily="18" charset="0"/>
              </a:rPr>
              <a:t>0 </a:t>
            </a:r>
            <a:r>
              <a:rPr lang="zh-CN" altLang="en-US" sz="2000" b="1" dirty="0">
                <a:latin typeface="Times New Roman" panose="02020603050405020304" pitchFamily="18" charset="0"/>
              </a:rPr>
              <a:t>。积分下限限幅</a:t>
            </a:r>
            <a:r>
              <a:rPr lang="en-US" altLang="zh-CN" sz="2000" b="1" dirty="0">
                <a:latin typeface="Times New Roman" panose="02020603050405020304" pitchFamily="18" charset="0"/>
              </a:rPr>
              <a:t>0.0</a:t>
            </a:r>
            <a:r>
              <a:rPr lang="zh-CN" altLang="en-US" sz="2000" b="1" dirty="0">
                <a:latin typeface="Times New Roman" panose="02020603050405020304" pitchFamily="18" charset="0"/>
              </a:rPr>
              <a:t>，积分上限限幅</a:t>
            </a:r>
            <a:r>
              <a:rPr lang="en-US" altLang="zh-CN" sz="2000" b="1" dirty="0">
                <a:latin typeface="Times New Roman" panose="02020603050405020304" pitchFamily="18" charset="0"/>
              </a:rPr>
              <a:t>100%</a:t>
            </a:r>
            <a:r>
              <a:rPr lang="zh-CN" altLang="en-US" sz="2000" b="1" dirty="0">
                <a:latin typeface="Times New Roman" panose="02020603050405020304" pitchFamily="18" charset="0"/>
              </a:rPr>
              <a:t>。PV下限报警0.0%，PV上限报警90.0%。填写</a:t>
            </a:r>
            <a:r>
              <a:rPr lang="en-US" altLang="zh-CN" sz="2000" b="1" dirty="0">
                <a:latin typeface="Times New Roman" panose="02020603050405020304" pitchFamily="18" charset="0"/>
              </a:rPr>
              <a:t>F003</a:t>
            </a:r>
            <a:r>
              <a:rPr lang="zh-CN" altLang="en-US" sz="2000" b="1" dirty="0">
                <a:latin typeface="Times New Roman" panose="02020603050405020304" pitchFamily="18" charset="0"/>
              </a:rPr>
              <a:t>表格。</a:t>
            </a:r>
          </a:p>
        </p:txBody>
      </p:sp>
      <p:graphicFrame>
        <p:nvGraphicFramePr>
          <p:cNvPr id="45060" name="Group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28669056"/>
              </p:ext>
            </p:extLst>
          </p:nvPr>
        </p:nvGraphicFramePr>
        <p:xfrm>
          <a:off x="1805623" y="1445578"/>
          <a:ext cx="8050492" cy="3352800"/>
        </p:xfrm>
        <a:graphic>
          <a:graphicData uri="http://schemas.openxmlformats.org/drawingml/2006/table">
            <a:tbl>
              <a:tblPr/>
              <a:tblGrid>
                <a:gridCol w="2362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7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7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运算式</a:t>
                      </a: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1**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输入编号</a:t>
                      </a: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1-5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跟踪</a:t>
                      </a: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1***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报警滞后</a:t>
                      </a: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比例度*</a:t>
                      </a: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0.0-799.9%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50.0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积分时间*</a:t>
                      </a: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0.00-99.99(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min)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1.00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微分时间*</a:t>
                      </a: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0.00-99.99(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min)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积分下限限幅*</a:t>
                      </a: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-200.0-200.0%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积分上限限幅*</a:t>
                      </a:r>
                    </a:p>
                  </a:txBody>
                  <a:tcPr marL="91429" marR="91429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-200.0-200.0%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09</a:t>
                      </a: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100.0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29" marR="91429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6082" name="Group 2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0720877"/>
              </p:ext>
            </p:extLst>
          </p:nvPr>
        </p:nvGraphicFramePr>
        <p:xfrm>
          <a:off x="1806575" y="4798695"/>
          <a:ext cx="8050530" cy="2133628"/>
        </p:xfrm>
        <a:graphic>
          <a:graphicData uri="http://schemas.openxmlformats.org/drawingml/2006/table">
            <a:tbl>
              <a:tblPr/>
              <a:tblGrid>
                <a:gridCol w="2362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5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8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比率*</a:t>
                      </a: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-699.9-799.9%</a:t>
                      </a: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偏置*</a:t>
                      </a: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-699.9-799.9%</a:t>
                      </a: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偏差不灵敏区*</a:t>
                      </a: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输出变化率限制*</a:t>
                      </a: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偏差报警*</a:t>
                      </a: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下限报警*</a:t>
                      </a: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-6.9-106.9%</a:t>
                      </a: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上限报警*</a:t>
                      </a:r>
                    </a:p>
                  </a:txBody>
                  <a:tcPr marL="91447" marR="91447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-6.9-106.9%</a:t>
                      </a: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90.0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7" marR="91447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8055" y="770255"/>
            <a:ext cx="70586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）功能模块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zh-CN" altLang="zh-CN" sz="2400" dirty="0">
                <a:latin typeface="Times New Roman" panose="02020603050405020304" pitchFamily="18" charset="0"/>
                <a:sym typeface="+mn-ea"/>
              </a:rPr>
              <a:t>连接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组态  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F101~F130  </a:t>
            </a:r>
            <a:endParaRPr lang="zh-CN" altLang="en-US" sz="2400" dirty="0"/>
          </a:p>
        </p:txBody>
      </p:sp>
      <p:sp>
        <p:nvSpPr>
          <p:cNvPr id="43010" name="Text Box 8"/>
          <p:cNvSpPr txBox="1"/>
          <p:nvPr/>
        </p:nvSpPr>
        <p:spPr>
          <a:xfrm>
            <a:off x="1021398" y="1351598"/>
            <a:ext cx="748823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Calibri" panose="020F0502020204030204" charset="0"/>
              </a:rPr>
              <a:t>①</a:t>
            </a:r>
            <a:r>
              <a:rPr lang="zh-CN" altLang="en-US" sz="2400" b="1" dirty="0">
                <a:solidFill>
                  <a:srgbClr val="0000FF"/>
                </a:solidFill>
                <a:latin typeface="Calibri" panose="020F0502020204030204" charset="0"/>
              </a:rPr>
              <a:t>功能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模块：</a:t>
            </a:r>
            <a:r>
              <a:rPr lang="zh-CN" altLang="en-US" sz="2400" b="1" dirty="0">
                <a:latin typeface="Times New Roman" panose="02020603050405020304" pitchFamily="18" charset="0"/>
              </a:rPr>
              <a:t>以见文思义图标形式出现的功能模块。</a:t>
            </a:r>
          </a:p>
        </p:txBody>
      </p:sp>
      <p:grpSp>
        <p:nvGrpSpPr>
          <p:cNvPr id="43012" name="Group 33"/>
          <p:cNvGrpSpPr/>
          <p:nvPr/>
        </p:nvGrpSpPr>
        <p:grpSpPr>
          <a:xfrm>
            <a:off x="1351915" y="2051685"/>
            <a:ext cx="3254375" cy="2043430"/>
            <a:chOff x="0" y="0"/>
            <a:chExt cx="2496" cy="1614"/>
          </a:xfrm>
        </p:grpSpPr>
        <p:graphicFrame>
          <p:nvGraphicFramePr>
            <p:cNvPr id="43013" name="Object 5"/>
            <p:cNvGraphicFramePr>
              <a:graphicFrameLocks noChangeAspect="1"/>
            </p:cNvGraphicFramePr>
            <p:nvPr/>
          </p:nvGraphicFramePr>
          <p:xfrm>
            <a:off x="480" y="0"/>
            <a:ext cx="48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3" r:id="rId3" imgW="309880" imgH="193675" progId="">
                    <p:embed/>
                  </p:oleObj>
                </mc:Choice>
                <mc:Fallback>
                  <p:oleObj r:id="rId3" imgW="309880" imgH="193675" progId="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80" y="0"/>
                          <a:ext cx="48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4" name="Rectangle 5"/>
            <p:cNvSpPr/>
            <p:nvPr/>
          </p:nvSpPr>
          <p:spPr>
            <a:xfrm>
              <a:off x="192" y="546"/>
              <a:ext cx="1008" cy="57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    名称</a:t>
              </a:r>
            </a:p>
          </p:txBody>
        </p:sp>
        <p:sp>
          <p:nvSpPr>
            <p:cNvPr id="43015" name="Line 6"/>
            <p:cNvSpPr/>
            <p:nvPr/>
          </p:nvSpPr>
          <p:spPr>
            <a:xfrm>
              <a:off x="384" y="306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16" name="Oval 7"/>
            <p:cNvSpPr/>
            <p:nvPr/>
          </p:nvSpPr>
          <p:spPr>
            <a:xfrm>
              <a:off x="336" y="210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17" name="Line 8"/>
            <p:cNvSpPr/>
            <p:nvPr/>
          </p:nvSpPr>
          <p:spPr>
            <a:xfrm>
              <a:off x="1008" y="306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18" name="Oval 9"/>
            <p:cNvSpPr/>
            <p:nvPr/>
          </p:nvSpPr>
          <p:spPr>
            <a:xfrm>
              <a:off x="960" y="210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19" name="Line 10"/>
            <p:cNvSpPr/>
            <p:nvPr/>
          </p:nvSpPr>
          <p:spPr>
            <a:xfrm>
              <a:off x="1200" y="642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20" name="Line 11"/>
            <p:cNvSpPr/>
            <p:nvPr/>
          </p:nvSpPr>
          <p:spPr>
            <a:xfrm>
              <a:off x="1200" y="1026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21" name="Oval 12"/>
            <p:cNvSpPr/>
            <p:nvPr/>
          </p:nvSpPr>
          <p:spPr>
            <a:xfrm>
              <a:off x="1536" y="594"/>
              <a:ext cx="96" cy="96"/>
            </a:xfrm>
            <a:prstGeom prst="ellipse">
              <a:avLst/>
            </a:prstGeom>
            <a:solidFill>
              <a:schemeClr val="tx2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22" name="AutoShape 13"/>
            <p:cNvSpPr/>
            <p:nvPr/>
          </p:nvSpPr>
          <p:spPr>
            <a:xfrm>
              <a:off x="1536" y="978"/>
              <a:ext cx="144" cy="144"/>
            </a:xfrm>
            <a:prstGeom prst="flowChartSummingJunction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23" name="Line 14"/>
            <p:cNvSpPr/>
            <p:nvPr/>
          </p:nvSpPr>
          <p:spPr>
            <a:xfrm>
              <a:off x="672" y="1122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24" name="Oval 15"/>
            <p:cNvSpPr/>
            <p:nvPr/>
          </p:nvSpPr>
          <p:spPr>
            <a:xfrm>
              <a:off x="624" y="1362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25" name="Rectangle 16"/>
            <p:cNvSpPr/>
            <p:nvPr/>
          </p:nvSpPr>
          <p:spPr>
            <a:xfrm>
              <a:off x="192" y="546"/>
              <a:ext cx="384" cy="28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编号</a:t>
              </a:r>
            </a:p>
          </p:txBody>
        </p:sp>
        <p:graphicFrame>
          <p:nvGraphicFramePr>
            <p:cNvPr id="43026" name="Object 18"/>
            <p:cNvGraphicFramePr>
              <a:graphicFrameLocks noChangeAspect="1"/>
            </p:cNvGraphicFramePr>
            <p:nvPr/>
          </p:nvGraphicFramePr>
          <p:xfrm>
            <a:off x="0" y="66"/>
            <a:ext cx="32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4" r:id="rId5" imgW="183515" imgH="196215" progId="">
                    <p:embed/>
                  </p:oleObj>
                </mc:Choice>
                <mc:Fallback>
                  <p:oleObj r:id="rId5" imgW="183515" imgH="196215" progId="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0" y="66"/>
                          <a:ext cx="325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7" name="Object 19"/>
            <p:cNvGraphicFramePr>
              <a:graphicFrameLocks noChangeAspect="1"/>
            </p:cNvGraphicFramePr>
            <p:nvPr/>
          </p:nvGraphicFramePr>
          <p:xfrm>
            <a:off x="1703" y="882"/>
            <a:ext cx="27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5" r:id="rId7" imgW="157480" imgH="196850" progId="">
                    <p:embed/>
                  </p:oleObj>
                </mc:Choice>
                <mc:Fallback>
                  <p:oleObj r:id="rId7" imgW="157480" imgH="196850" progId="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03" y="882"/>
                          <a:ext cx="278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8" name="Object 20"/>
            <p:cNvGraphicFramePr>
              <a:graphicFrameLocks noChangeAspect="1"/>
            </p:cNvGraphicFramePr>
            <p:nvPr/>
          </p:nvGraphicFramePr>
          <p:xfrm>
            <a:off x="1715" y="450"/>
            <a:ext cx="25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6" r:id="rId9" imgW="144145" imgH="196850" progId="">
                    <p:embed/>
                  </p:oleObj>
                </mc:Choice>
                <mc:Fallback>
                  <p:oleObj r:id="rId9" imgW="144145" imgH="196850" progId="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15" y="450"/>
                          <a:ext cx="255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9" name="Object 21"/>
            <p:cNvGraphicFramePr>
              <a:graphicFrameLocks noChangeAspect="1"/>
            </p:cNvGraphicFramePr>
            <p:nvPr/>
          </p:nvGraphicFramePr>
          <p:xfrm>
            <a:off x="1045" y="66"/>
            <a:ext cx="34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7" r:id="rId11" imgW="196850" imgH="196850" progId="">
                    <p:embed/>
                  </p:oleObj>
                </mc:Choice>
                <mc:Fallback>
                  <p:oleObj r:id="rId11" imgW="196850" imgH="196850" progId="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45" y="66"/>
                          <a:ext cx="348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0" name="Object 22"/>
            <p:cNvGraphicFramePr>
              <a:graphicFrameLocks noChangeAspect="1"/>
            </p:cNvGraphicFramePr>
            <p:nvPr/>
          </p:nvGraphicFramePr>
          <p:xfrm>
            <a:off x="768" y="1266"/>
            <a:ext cx="32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8" r:id="rId13" imgW="183515" imgH="196215" progId="">
                    <p:embed/>
                  </p:oleObj>
                </mc:Choice>
                <mc:Fallback>
                  <p:oleObj r:id="rId13" imgW="183515" imgH="196215" progId="">
                    <p:embed/>
                    <p:pic>
                      <p:nvPicPr>
                        <p:cNvPr id="0" name="图片 320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68" y="1266"/>
                          <a:ext cx="325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1" name="Object 23"/>
            <p:cNvGraphicFramePr>
              <a:graphicFrameLocks noChangeAspect="1"/>
            </p:cNvGraphicFramePr>
            <p:nvPr/>
          </p:nvGraphicFramePr>
          <p:xfrm>
            <a:off x="1115" y="1290"/>
            <a:ext cx="469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9" r:id="rId15" imgW="297180" imgH="193675" progId="">
                    <p:embed/>
                  </p:oleObj>
                </mc:Choice>
                <mc:Fallback>
                  <p:oleObj r:id="rId15" imgW="297180" imgH="193675" progId="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115" y="1290"/>
                          <a:ext cx="469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2" name="Object 24"/>
            <p:cNvGraphicFramePr>
              <a:graphicFrameLocks noChangeAspect="1"/>
            </p:cNvGraphicFramePr>
            <p:nvPr/>
          </p:nvGraphicFramePr>
          <p:xfrm>
            <a:off x="1711" y="698"/>
            <a:ext cx="785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0" r:id="rId17" imgW="551180" imgH="192405" progId="">
                    <p:embed/>
                  </p:oleObj>
                </mc:Choice>
                <mc:Fallback>
                  <p:oleObj r:id="rId17" imgW="551180" imgH="192405" progId="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711" y="698"/>
                          <a:ext cx="785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40" name="Group 33"/>
          <p:cNvGrpSpPr/>
          <p:nvPr/>
        </p:nvGrpSpPr>
        <p:grpSpPr>
          <a:xfrm>
            <a:off x="1601788" y="4019233"/>
            <a:ext cx="7987030" cy="2641076"/>
            <a:chOff x="-331" y="0"/>
            <a:chExt cx="12578" cy="4160"/>
          </a:xfrm>
        </p:grpSpPr>
        <p:sp>
          <p:nvSpPr>
            <p:cNvPr id="43041" name="Rectangle 5"/>
            <p:cNvSpPr/>
            <p:nvPr/>
          </p:nvSpPr>
          <p:spPr>
            <a:xfrm>
              <a:off x="3062" y="1852"/>
              <a:ext cx="2270" cy="113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   PID1</a:t>
              </a:r>
            </a:p>
          </p:txBody>
        </p:sp>
        <p:sp>
          <p:nvSpPr>
            <p:cNvPr id="43042" name="Line 6"/>
            <p:cNvSpPr/>
            <p:nvPr/>
          </p:nvSpPr>
          <p:spPr>
            <a:xfrm>
              <a:off x="3515" y="1172"/>
              <a:ext cx="0" cy="68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43" name="Line 7"/>
            <p:cNvSpPr/>
            <p:nvPr/>
          </p:nvSpPr>
          <p:spPr>
            <a:xfrm>
              <a:off x="4990" y="1172"/>
              <a:ext cx="0" cy="68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44" name="Oval 8"/>
            <p:cNvSpPr/>
            <p:nvPr/>
          </p:nvSpPr>
          <p:spPr>
            <a:xfrm>
              <a:off x="3402" y="947"/>
              <a:ext cx="228" cy="2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45" name="Oval 9"/>
            <p:cNvSpPr/>
            <p:nvPr/>
          </p:nvSpPr>
          <p:spPr>
            <a:xfrm>
              <a:off x="4877" y="947"/>
              <a:ext cx="228" cy="2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46" name="Line 10"/>
            <p:cNvSpPr/>
            <p:nvPr/>
          </p:nvSpPr>
          <p:spPr>
            <a:xfrm>
              <a:off x="4197" y="2987"/>
              <a:ext cx="0" cy="68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47" name="Oval 11"/>
            <p:cNvSpPr/>
            <p:nvPr/>
          </p:nvSpPr>
          <p:spPr>
            <a:xfrm>
              <a:off x="4082" y="3667"/>
              <a:ext cx="228" cy="2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48" name="Line 12"/>
            <p:cNvSpPr/>
            <p:nvPr/>
          </p:nvSpPr>
          <p:spPr>
            <a:xfrm>
              <a:off x="5330" y="2420"/>
              <a:ext cx="10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49" name="Line 13"/>
            <p:cNvSpPr/>
            <p:nvPr/>
          </p:nvSpPr>
          <p:spPr>
            <a:xfrm>
              <a:off x="5330" y="2875"/>
              <a:ext cx="10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50" name="Oval 14"/>
            <p:cNvSpPr/>
            <p:nvPr/>
          </p:nvSpPr>
          <p:spPr>
            <a:xfrm>
              <a:off x="6350" y="2307"/>
              <a:ext cx="227" cy="22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51" name="Rectangle 15"/>
            <p:cNvSpPr/>
            <p:nvPr/>
          </p:nvSpPr>
          <p:spPr>
            <a:xfrm>
              <a:off x="3062" y="1852"/>
              <a:ext cx="680" cy="4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3052" name="AutoShape 16"/>
            <p:cNvSpPr/>
            <p:nvPr/>
          </p:nvSpPr>
          <p:spPr>
            <a:xfrm>
              <a:off x="5445" y="720"/>
              <a:ext cx="2492" cy="1132"/>
            </a:xfrm>
            <a:prstGeom prst="wedgeRoundRectCallout">
              <a:avLst>
                <a:gd name="adj1" fmla="val -46991"/>
                <a:gd name="adj2" fmla="val 68986"/>
                <a:gd name="adj3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20</a:t>
              </a:r>
            </a:p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PID1</a:t>
              </a:r>
              <a:r>
                <a:rPr lang="zh-CN" altLang="en-US" sz="1800" b="1" dirty="0">
                  <a:latin typeface="Times New Roman" panose="02020603050405020304" pitchFamily="18" charset="0"/>
                </a:rPr>
                <a:t>模块</a:t>
              </a:r>
            </a:p>
          </p:txBody>
        </p:sp>
        <p:sp>
          <p:nvSpPr>
            <p:cNvPr id="43053" name="Text Box 17"/>
            <p:cNvSpPr txBox="1"/>
            <p:nvPr/>
          </p:nvSpPr>
          <p:spPr>
            <a:xfrm>
              <a:off x="3175" y="152"/>
              <a:ext cx="90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H1</a:t>
              </a:r>
            </a:p>
          </p:txBody>
        </p:sp>
        <p:sp>
          <p:nvSpPr>
            <p:cNvPr id="43054" name="Text Box 18"/>
            <p:cNvSpPr txBox="1"/>
            <p:nvPr/>
          </p:nvSpPr>
          <p:spPr>
            <a:xfrm>
              <a:off x="4650" y="152"/>
              <a:ext cx="90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H2</a:t>
              </a:r>
            </a:p>
          </p:txBody>
        </p:sp>
        <p:sp>
          <p:nvSpPr>
            <p:cNvPr id="43055" name="Text Box 19"/>
            <p:cNvSpPr txBox="1"/>
            <p:nvPr/>
          </p:nvSpPr>
          <p:spPr>
            <a:xfrm>
              <a:off x="6692" y="1852"/>
              <a:ext cx="908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P1</a:t>
              </a:r>
            </a:p>
          </p:txBody>
        </p:sp>
        <p:sp>
          <p:nvSpPr>
            <p:cNvPr id="43056" name="Text Box 20"/>
            <p:cNvSpPr txBox="1"/>
            <p:nvPr/>
          </p:nvSpPr>
          <p:spPr>
            <a:xfrm>
              <a:off x="4310" y="3327"/>
              <a:ext cx="90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43057" name="Text Box 21"/>
            <p:cNvSpPr txBox="1"/>
            <p:nvPr/>
          </p:nvSpPr>
          <p:spPr>
            <a:xfrm>
              <a:off x="6692" y="2647"/>
              <a:ext cx="908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P2</a:t>
              </a:r>
            </a:p>
          </p:txBody>
        </p:sp>
        <p:sp>
          <p:nvSpPr>
            <p:cNvPr id="43058" name="Rectangle 22"/>
            <p:cNvSpPr/>
            <p:nvPr/>
          </p:nvSpPr>
          <p:spPr>
            <a:xfrm>
              <a:off x="0" y="235"/>
              <a:ext cx="3062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LSP1</a:t>
              </a: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P0001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43059" name="Rectangle 23"/>
            <p:cNvSpPr/>
            <p:nvPr/>
          </p:nvSpPr>
          <p:spPr>
            <a:xfrm>
              <a:off x="5557" y="0"/>
              <a:ext cx="2835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PV1</a:t>
              </a: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p0002</a:t>
              </a: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43060" name="Rectangle 24"/>
            <p:cNvSpPr/>
            <p:nvPr/>
          </p:nvSpPr>
          <p:spPr>
            <a:xfrm>
              <a:off x="7712" y="2760"/>
              <a:ext cx="4535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OFF(P0502)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61" name="Rectangle 25"/>
            <p:cNvSpPr/>
            <p:nvPr/>
          </p:nvSpPr>
          <p:spPr>
            <a:xfrm>
              <a:off x="5217" y="3440"/>
              <a:ext cx="533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U1(U0001)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62" name="Rectangle 26"/>
            <p:cNvSpPr/>
            <p:nvPr/>
          </p:nvSpPr>
          <p:spPr>
            <a:xfrm>
              <a:off x="7937" y="1740"/>
              <a:ext cx="4083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U2(U0002)</a:t>
              </a:r>
              <a:endPara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63" name="AutoShape 27"/>
            <p:cNvSpPr/>
            <p:nvPr/>
          </p:nvSpPr>
          <p:spPr>
            <a:xfrm>
              <a:off x="6350" y="2760"/>
              <a:ext cx="227" cy="225"/>
            </a:xfrm>
            <a:prstGeom prst="flowChartSummingJunction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3064" name="Line 28"/>
            <p:cNvSpPr/>
            <p:nvPr/>
          </p:nvSpPr>
          <p:spPr>
            <a:xfrm flipH="1">
              <a:off x="1926" y="1142"/>
              <a:ext cx="1475" cy="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65" name="Text Box 29"/>
            <p:cNvSpPr txBox="1"/>
            <p:nvPr/>
          </p:nvSpPr>
          <p:spPr>
            <a:xfrm>
              <a:off x="8505" y="120"/>
              <a:ext cx="277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内部信号</a:t>
              </a:r>
            </a:p>
          </p:txBody>
        </p:sp>
        <p:sp>
          <p:nvSpPr>
            <p:cNvPr id="43066" name="Text Box 30"/>
            <p:cNvSpPr txBox="1"/>
            <p:nvPr/>
          </p:nvSpPr>
          <p:spPr>
            <a:xfrm>
              <a:off x="567" y="1367"/>
              <a:ext cx="1813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软端子</a:t>
              </a:r>
            </a:p>
          </p:txBody>
        </p:sp>
        <p:sp>
          <p:nvSpPr>
            <p:cNvPr id="43067" name="Line 31"/>
            <p:cNvSpPr/>
            <p:nvPr/>
          </p:nvSpPr>
          <p:spPr>
            <a:xfrm flipH="1" flipV="1">
              <a:off x="6690" y="347"/>
              <a:ext cx="2042" cy="2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68" name="Line 35"/>
            <p:cNvSpPr/>
            <p:nvPr/>
          </p:nvSpPr>
          <p:spPr>
            <a:xfrm flipH="1">
              <a:off x="2528" y="2267"/>
              <a:ext cx="760" cy="4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069" name="Text Box 36"/>
            <p:cNvSpPr txBox="1"/>
            <p:nvPr/>
          </p:nvSpPr>
          <p:spPr>
            <a:xfrm>
              <a:off x="-331" y="2985"/>
              <a:ext cx="4642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用户程序中的位置编号</a:t>
              </a:r>
            </a:p>
          </p:txBody>
        </p:sp>
      </p:grpSp>
      <p:sp>
        <p:nvSpPr>
          <p:cNvPr id="4" name="Oval 27"/>
          <p:cNvSpPr/>
          <p:nvPr/>
        </p:nvSpPr>
        <p:spPr>
          <a:xfrm>
            <a:off x="7379400" y="2839188"/>
            <a:ext cx="156608" cy="172972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AutoShape 26"/>
          <p:cNvSpPr/>
          <p:nvPr/>
        </p:nvSpPr>
        <p:spPr>
          <a:xfrm>
            <a:off x="8742680" y="2839085"/>
            <a:ext cx="234315" cy="230505"/>
          </a:xfrm>
          <a:prstGeom prst="flowChartSummingJunction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Oval 28"/>
          <p:cNvSpPr/>
          <p:nvPr/>
        </p:nvSpPr>
        <p:spPr>
          <a:xfrm>
            <a:off x="10028319" y="2838841"/>
            <a:ext cx="156608" cy="172972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Text Box 37"/>
          <p:cNvSpPr txBox="1"/>
          <p:nvPr/>
        </p:nvSpPr>
        <p:spPr>
          <a:xfrm>
            <a:off x="5053965" y="3168650"/>
            <a:ext cx="63893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内部信号（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118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个）：</a:t>
            </a:r>
            <a:r>
              <a:rPr lang="zh-CN" altLang="en-US" sz="2000" b="1" dirty="0">
                <a:latin typeface="Times New Roman" panose="02020603050405020304" pitchFamily="18" charset="0"/>
              </a:rPr>
              <a:t>可修改的参数，输入输出信息，操作的开关信号，通信信息等。注记符和机器码表示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832350" y="1812290"/>
            <a:ext cx="59924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Calibri" panose="020F0502020204030204" charset="0"/>
              </a:rPr>
              <a:t>软端子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：功能模块与外部信号连接的端子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0" name="Text Box 8"/>
          <p:cNvSpPr txBox="1"/>
          <p:nvPr/>
        </p:nvSpPr>
        <p:spPr>
          <a:xfrm>
            <a:off x="4832350" y="2439035"/>
            <a:ext cx="60864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Calibri" panose="020F0502020204030204" charset="0"/>
              </a:rPr>
              <a:t>软端子类型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：百分比型，开关型，时间型  </a:t>
            </a:r>
          </a:p>
        </p:txBody>
      </p:sp>
    </p:spTree>
  </p:cSld>
  <p:clrMapOvr>
    <a:masterClrMapping/>
  </p:clrMapOvr>
  <p:transition spd="slow" advClick="0">
    <p:wedg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44034" name="Group 9"/>
          <p:cNvGrpSpPr/>
          <p:nvPr/>
        </p:nvGrpSpPr>
        <p:grpSpPr>
          <a:xfrm>
            <a:off x="2967673" y="1400810"/>
            <a:ext cx="5732462" cy="1973263"/>
            <a:chOff x="0" y="0"/>
            <a:chExt cx="9028" cy="3109"/>
          </a:xfrm>
        </p:grpSpPr>
        <p:sp>
          <p:nvSpPr>
            <p:cNvPr id="44035" name="Rectangle 5"/>
            <p:cNvSpPr/>
            <p:nvPr/>
          </p:nvSpPr>
          <p:spPr>
            <a:xfrm>
              <a:off x="567" y="1112"/>
              <a:ext cx="1757" cy="96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   PID1</a:t>
              </a:r>
            </a:p>
          </p:txBody>
        </p:sp>
        <p:sp>
          <p:nvSpPr>
            <p:cNvPr id="44036" name="Line 6"/>
            <p:cNvSpPr/>
            <p:nvPr/>
          </p:nvSpPr>
          <p:spPr>
            <a:xfrm>
              <a:off x="917" y="532"/>
              <a:ext cx="0" cy="58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37" name="Line 7"/>
            <p:cNvSpPr/>
            <p:nvPr/>
          </p:nvSpPr>
          <p:spPr>
            <a:xfrm>
              <a:off x="2059" y="532"/>
              <a:ext cx="0" cy="58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38" name="Oval 8"/>
            <p:cNvSpPr/>
            <p:nvPr/>
          </p:nvSpPr>
          <p:spPr>
            <a:xfrm>
              <a:off x="830" y="340"/>
              <a:ext cx="176" cy="19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039" name="Oval 9"/>
            <p:cNvSpPr/>
            <p:nvPr/>
          </p:nvSpPr>
          <p:spPr>
            <a:xfrm>
              <a:off x="1972" y="340"/>
              <a:ext cx="176" cy="19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040" name="Line 10"/>
            <p:cNvSpPr/>
            <p:nvPr/>
          </p:nvSpPr>
          <p:spPr>
            <a:xfrm>
              <a:off x="1445" y="2081"/>
              <a:ext cx="0" cy="5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41" name="Oval 11"/>
            <p:cNvSpPr/>
            <p:nvPr/>
          </p:nvSpPr>
          <p:spPr>
            <a:xfrm>
              <a:off x="1356" y="2662"/>
              <a:ext cx="177" cy="19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042" name="Line 12"/>
            <p:cNvSpPr/>
            <p:nvPr/>
          </p:nvSpPr>
          <p:spPr>
            <a:xfrm>
              <a:off x="2323" y="1597"/>
              <a:ext cx="7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43" name="Line 13"/>
            <p:cNvSpPr/>
            <p:nvPr/>
          </p:nvSpPr>
          <p:spPr>
            <a:xfrm>
              <a:off x="2323" y="1986"/>
              <a:ext cx="7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44" name="Oval 14"/>
            <p:cNvSpPr/>
            <p:nvPr/>
          </p:nvSpPr>
          <p:spPr>
            <a:xfrm>
              <a:off x="3113" y="1501"/>
              <a:ext cx="175" cy="19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045" name="Rectangle 15"/>
            <p:cNvSpPr/>
            <p:nvPr/>
          </p:nvSpPr>
          <p:spPr>
            <a:xfrm>
              <a:off x="567" y="1112"/>
              <a:ext cx="526" cy="38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46" name="Text Box 20"/>
            <p:cNvSpPr txBox="1"/>
            <p:nvPr/>
          </p:nvSpPr>
          <p:spPr>
            <a:xfrm>
              <a:off x="1533" y="2372"/>
              <a:ext cx="702" cy="6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44047" name="AutoShape 27"/>
            <p:cNvSpPr/>
            <p:nvPr/>
          </p:nvSpPr>
          <p:spPr>
            <a:xfrm>
              <a:off x="3113" y="1888"/>
              <a:ext cx="175" cy="192"/>
            </a:xfrm>
            <a:prstGeom prst="flowChartSummingJunction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048" name="Rectangle 4"/>
            <p:cNvSpPr/>
            <p:nvPr/>
          </p:nvSpPr>
          <p:spPr>
            <a:xfrm>
              <a:off x="6123" y="1193"/>
              <a:ext cx="2399" cy="96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MAN</a:t>
              </a:r>
            </a:p>
          </p:txBody>
        </p:sp>
        <p:sp>
          <p:nvSpPr>
            <p:cNvPr id="44049" name="Line 5"/>
            <p:cNvSpPr/>
            <p:nvPr/>
          </p:nvSpPr>
          <p:spPr>
            <a:xfrm>
              <a:off x="6602" y="593"/>
              <a:ext cx="0" cy="6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50" name="Oval 6"/>
            <p:cNvSpPr/>
            <p:nvPr/>
          </p:nvSpPr>
          <p:spPr>
            <a:xfrm>
              <a:off x="6482" y="353"/>
              <a:ext cx="240" cy="24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051" name="Line 7"/>
            <p:cNvSpPr/>
            <p:nvPr/>
          </p:nvSpPr>
          <p:spPr>
            <a:xfrm>
              <a:off x="8162" y="593"/>
              <a:ext cx="0" cy="6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52" name="Oval 8"/>
            <p:cNvSpPr/>
            <p:nvPr/>
          </p:nvSpPr>
          <p:spPr>
            <a:xfrm>
              <a:off x="8042" y="353"/>
              <a:ext cx="240" cy="24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053" name="Line 13"/>
            <p:cNvSpPr/>
            <p:nvPr/>
          </p:nvSpPr>
          <p:spPr>
            <a:xfrm>
              <a:off x="7322" y="2153"/>
              <a:ext cx="0" cy="6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54" name="Oval 14"/>
            <p:cNvSpPr/>
            <p:nvPr/>
          </p:nvSpPr>
          <p:spPr>
            <a:xfrm>
              <a:off x="7202" y="2753"/>
              <a:ext cx="240" cy="24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55" name="Object 30"/>
            <p:cNvGraphicFramePr>
              <a:graphicFrameLocks noChangeAspect="1"/>
            </p:cNvGraphicFramePr>
            <p:nvPr/>
          </p:nvGraphicFramePr>
          <p:xfrm>
            <a:off x="6722" y="113"/>
            <a:ext cx="700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2" r:id="rId3" imgW="183515" imgH="196215" progId="">
                    <p:embed/>
                  </p:oleObj>
                </mc:Choice>
                <mc:Fallback>
                  <p:oleObj r:id="rId3" imgW="183515" imgH="196215" progId="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22" y="113"/>
                          <a:ext cx="700" cy="7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6" name="Object 31"/>
            <p:cNvGraphicFramePr>
              <a:graphicFrameLocks noChangeAspect="1"/>
            </p:cNvGraphicFramePr>
            <p:nvPr/>
          </p:nvGraphicFramePr>
          <p:xfrm>
            <a:off x="8282" y="113"/>
            <a:ext cx="747" cy="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3" r:id="rId5" imgW="196850" imgH="196850" progId="">
                    <p:embed/>
                  </p:oleObj>
                </mc:Choice>
                <mc:Fallback>
                  <p:oleObj r:id="rId5" imgW="196850" imgH="196850" progId="">
                    <p:embed/>
                    <p:pic>
                      <p:nvPicPr>
                        <p:cNvPr id="0" name="图片 321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282" y="113"/>
                          <a:ext cx="747" cy="7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7" name="Rectangle 15"/>
            <p:cNvSpPr/>
            <p:nvPr/>
          </p:nvSpPr>
          <p:spPr>
            <a:xfrm>
              <a:off x="6123" y="1247"/>
              <a:ext cx="526" cy="38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3</a:t>
              </a:r>
            </a:p>
          </p:txBody>
        </p:sp>
        <p:graphicFrame>
          <p:nvGraphicFramePr>
            <p:cNvPr id="44058" name="Object 33"/>
            <p:cNvGraphicFramePr>
              <a:graphicFrameLocks noChangeAspect="1"/>
            </p:cNvGraphicFramePr>
            <p:nvPr/>
          </p:nvGraphicFramePr>
          <p:xfrm>
            <a:off x="0" y="0"/>
            <a:ext cx="700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4" r:id="rId7" imgW="183515" imgH="196215" progId="">
                    <p:embed/>
                  </p:oleObj>
                </mc:Choice>
                <mc:Fallback>
                  <p:oleObj r:id="rId7" imgW="183515" imgH="196215" progId="">
                    <p:embed/>
                    <p:pic>
                      <p:nvPicPr>
                        <p:cNvPr id="0" name="图片 321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00" cy="7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9" name="Object 34"/>
            <p:cNvGraphicFramePr>
              <a:graphicFrameLocks noChangeAspect="1"/>
            </p:cNvGraphicFramePr>
            <p:nvPr/>
          </p:nvGraphicFramePr>
          <p:xfrm>
            <a:off x="2268" y="0"/>
            <a:ext cx="747" cy="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5" r:id="rId8" imgW="196850" imgH="196850" progId="">
                    <p:embed/>
                  </p:oleObj>
                </mc:Choice>
                <mc:Fallback>
                  <p:oleObj r:id="rId8" imgW="196850" imgH="196850" progId="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68" y="0"/>
                          <a:ext cx="747" cy="7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0" name="Text Box 20"/>
            <p:cNvSpPr txBox="1"/>
            <p:nvPr/>
          </p:nvSpPr>
          <p:spPr>
            <a:xfrm>
              <a:off x="7598" y="2495"/>
              <a:ext cx="702" cy="6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U</a:t>
              </a:r>
            </a:p>
          </p:txBody>
        </p:sp>
        <p:graphicFrame>
          <p:nvGraphicFramePr>
            <p:cNvPr id="44061" name="Object 3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288" y="907"/>
            <a:ext cx="567" cy="8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6" r:id="rId9" imgW="154940" imgH="219075" progId="Equations">
                    <p:embed/>
                  </p:oleObj>
                </mc:Choice>
                <mc:Fallback>
                  <p:oleObj r:id="rId9" imgW="154940" imgH="219075" progId="Equations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288" y="907"/>
                          <a:ext cx="567" cy="8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2" name="Object 3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288" y="1588"/>
            <a:ext cx="615" cy="8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7" r:id="rId11" imgW="167640" imgH="219075" progId="Equations">
                    <p:embed/>
                  </p:oleObj>
                </mc:Choice>
                <mc:Fallback>
                  <p:oleObj r:id="rId11" imgW="167640" imgH="219075" progId="Equations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288" y="1588"/>
                          <a:ext cx="615" cy="8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63" name="Text Box 7"/>
          <p:cNvSpPr txBox="1"/>
          <p:nvPr/>
        </p:nvSpPr>
        <p:spPr>
          <a:xfrm>
            <a:off x="3323273" y="3374708"/>
            <a:ext cx="162083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en-US" sz="2400" b="1" dirty="0"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latin typeface="Times New Roman" panose="02020603050405020304" pitchFamily="18" charset="0"/>
              </a:rPr>
              <a:t>模块</a:t>
            </a:r>
          </a:p>
        </p:txBody>
      </p:sp>
      <p:sp>
        <p:nvSpPr>
          <p:cNvPr id="44064" name="Text Box 7"/>
          <p:cNvSpPr txBox="1"/>
          <p:nvPr/>
        </p:nvSpPr>
        <p:spPr>
          <a:xfrm>
            <a:off x="6922770" y="3429953"/>
            <a:ext cx="162083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手动模块</a:t>
            </a:r>
          </a:p>
        </p:txBody>
      </p:sp>
      <p:grpSp>
        <p:nvGrpSpPr>
          <p:cNvPr id="44065" name="Group 5"/>
          <p:cNvGrpSpPr/>
          <p:nvPr/>
        </p:nvGrpSpPr>
        <p:grpSpPr>
          <a:xfrm>
            <a:off x="3123248" y="3887470"/>
            <a:ext cx="2544762" cy="2028825"/>
            <a:chOff x="0" y="0"/>
            <a:chExt cx="1603" cy="1278"/>
          </a:xfrm>
        </p:grpSpPr>
        <p:sp>
          <p:nvSpPr>
            <p:cNvPr id="44066" name="Rectangle 6"/>
            <p:cNvSpPr/>
            <p:nvPr/>
          </p:nvSpPr>
          <p:spPr>
            <a:xfrm>
              <a:off x="0" y="480"/>
              <a:ext cx="960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RMP</a:t>
              </a:r>
            </a:p>
          </p:txBody>
        </p:sp>
        <p:sp>
          <p:nvSpPr>
            <p:cNvPr id="44067" name="Line 7"/>
            <p:cNvSpPr/>
            <p:nvPr/>
          </p:nvSpPr>
          <p:spPr>
            <a:xfrm>
              <a:off x="288" y="24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68" name="Line 8"/>
            <p:cNvSpPr/>
            <p:nvPr/>
          </p:nvSpPr>
          <p:spPr>
            <a:xfrm>
              <a:off x="480" y="86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69" name="Oval 9"/>
            <p:cNvSpPr/>
            <p:nvPr/>
          </p:nvSpPr>
          <p:spPr>
            <a:xfrm>
              <a:off x="1248" y="528"/>
              <a:ext cx="96" cy="96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70" name="Object 8"/>
            <p:cNvGraphicFramePr>
              <a:graphicFrameLocks noChangeAspect="1"/>
            </p:cNvGraphicFramePr>
            <p:nvPr/>
          </p:nvGraphicFramePr>
          <p:xfrm>
            <a:off x="0" y="0"/>
            <a:ext cx="28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8" r:id="rId13" imgW="183515" imgH="196215" progId="">
                    <p:embed/>
                  </p:oleObj>
                </mc:Choice>
                <mc:Fallback>
                  <p:oleObj r:id="rId13" imgW="183515" imgH="196215" progId="">
                    <p:embed/>
                    <p:pic>
                      <p:nvPicPr>
                        <p:cNvPr id="0" name="图片 321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8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71" name="Line 11"/>
            <p:cNvSpPr/>
            <p:nvPr/>
          </p:nvSpPr>
          <p:spPr>
            <a:xfrm>
              <a:off x="960" y="576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44072" name="Object 10"/>
            <p:cNvGraphicFramePr>
              <a:graphicFrameLocks noChangeAspect="1"/>
            </p:cNvGraphicFramePr>
            <p:nvPr/>
          </p:nvGraphicFramePr>
          <p:xfrm>
            <a:off x="596" y="1038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9" r:id="rId14" imgW="158115" imgH="158115" progId="">
                    <p:embed/>
                  </p:oleObj>
                </mc:Choice>
                <mc:Fallback>
                  <p:oleObj r:id="rId14" imgW="158115" imgH="158115" progId="">
                    <p:embed/>
                    <p:pic>
                      <p:nvPicPr>
                        <p:cNvPr id="0" name="图片 3213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96" y="1038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73" name="Oval 13"/>
            <p:cNvSpPr/>
            <p:nvPr/>
          </p:nvSpPr>
          <p:spPr>
            <a:xfrm>
              <a:off x="432" y="1104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74" name="Object 12"/>
            <p:cNvGraphicFramePr>
              <a:graphicFrameLocks noChangeAspect="1"/>
            </p:cNvGraphicFramePr>
            <p:nvPr/>
          </p:nvGraphicFramePr>
          <p:xfrm>
            <a:off x="1384" y="432"/>
            <a:ext cx="219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0" r:id="rId16" imgW="144145" imgH="196850" progId="">
                    <p:embed/>
                  </p:oleObj>
                </mc:Choice>
                <mc:Fallback>
                  <p:oleObj r:id="rId16" imgW="144145" imgH="196850" progId="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84" y="432"/>
                          <a:ext cx="219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75" name="AutoShape 15"/>
            <p:cNvSpPr/>
            <p:nvPr/>
          </p:nvSpPr>
          <p:spPr>
            <a:xfrm>
              <a:off x="672" y="144"/>
              <a:ext cx="96" cy="96"/>
            </a:xfrm>
            <a:prstGeom prst="flowChartSummingJunction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076" name="AutoShape 16"/>
            <p:cNvSpPr/>
            <p:nvPr/>
          </p:nvSpPr>
          <p:spPr>
            <a:xfrm>
              <a:off x="240" y="144"/>
              <a:ext cx="96" cy="96"/>
            </a:xfrm>
            <a:prstGeom prst="flowChartSummingJunction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4077" name="Line 17"/>
            <p:cNvSpPr/>
            <p:nvPr/>
          </p:nvSpPr>
          <p:spPr>
            <a:xfrm flipV="1">
              <a:off x="720" y="24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44078" name="Object 16"/>
            <p:cNvGraphicFramePr>
              <a:graphicFrameLocks noChangeAspect="1"/>
            </p:cNvGraphicFramePr>
            <p:nvPr/>
          </p:nvGraphicFramePr>
          <p:xfrm>
            <a:off x="758" y="0"/>
            <a:ext cx="30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1" r:id="rId18" imgW="196850" imgH="196850" progId="">
                    <p:embed/>
                  </p:oleObj>
                </mc:Choice>
                <mc:Fallback>
                  <p:oleObj r:id="rId18" imgW="196850" imgH="196850" progId="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58" y="0"/>
                          <a:ext cx="30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Group 5"/>
          <p:cNvGrpSpPr/>
          <p:nvPr/>
        </p:nvGrpSpPr>
        <p:grpSpPr>
          <a:xfrm>
            <a:off x="6520498" y="3911283"/>
            <a:ext cx="2620962" cy="1952625"/>
            <a:chOff x="0" y="0"/>
            <a:chExt cx="1651" cy="1230"/>
          </a:xfrm>
        </p:grpSpPr>
        <p:graphicFrame>
          <p:nvGraphicFramePr>
            <p:cNvPr id="44080" name="Object 4"/>
            <p:cNvGraphicFramePr>
              <a:graphicFrameLocks noChangeAspect="1"/>
            </p:cNvGraphicFramePr>
            <p:nvPr/>
          </p:nvGraphicFramePr>
          <p:xfrm>
            <a:off x="0" y="0"/>
            <a:ext cx="28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2" r:id="rId19" imgW="183515" imgH="196215" progId="">
                    <p:embed/>
                  </p:oleObj>
                </mc:Choice>
                <mc:Fallback>
                  <p:oleObj r:id="rId19" imgW="183515" imgH="196215" progId="">
                    <p:embed/>
                    <p:pic>
                      <p:nvPicPr>
                        <p:cNvPr id="0" name="图片 322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8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4081" name="Group 7"/>
            <p:cNvGrpSpPr/>
            <p:nvPr/>
          </p:nvGrpSpPr>
          <p:grpSpPr>
            <a:xfrm>
              <a:off x="48" y="96"/>
              <a:ext cx="1603" cy="1134"/>
              <a:chOff x="0" y="0"/>
              <a:chExt cx="1603" cy="1134"/>
            </a:xfrm>
          </p:grpSpPr>
          <p:sp>
            <p:nvSpPr>
              <p:cNvPr id="44082" name="Rectangle 8"/>
              <p:cNvSpPr/>
              <p:nvPr/>
            </p:nvSpPr>
            <p:spPr>
              <a:xfrm>
                <a:off x="0" y="336"/>
                <a:ext cx="960" cy="38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</a:rPr>
                  <a:t>PWM</a:t>
                </a:r>
              </a:p>
            </p:txBody>
          </p:sp>
          <p:sp>
            <p:nvSpPr>
              <p:cNvPr id="44083" name="Line 9"/>
              <p:cNvSpPr/>
              <p:nvPr/>
            </p:nvSpPr>
            <p:spPr>
              <a:xfrm>
                <a:off x="288" y="96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84" name="Line 10"/>
              <p:cNvSpPr/>
              <p:nvPr/>
            </p:nvSpPr>
            <p:spPr>
              <a:xfrm>
                <a:off x="480" y="720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85" name="Oval 11"/>
              <p:cNvSpPr/>
              <p:nvPr/>
            </p:nvSpPr>
            <p:spPr>
              <a:xfrm>
                <a:off x="1248" y="38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86" name="Line 12"/>
              <p:cNvSpPr/>
              <p:nvPr/>
            </p:nvSpPr>
            <p:spPr>
              <a:xfrm>
                <a:off x="960" y="432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44087" name="Object 11"/>
              <p:cNvGraphicFramePr>
                <a:graphicFrameLocks noChangeAspect="1"/>
              </p:cNvGraphicFramePr>
              <p:nvPr/>
            </p:nvGraphicFramePr>
            <p:xfrm>
              <a:off x="596" y="894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03" r:id="rId20" imgW="158115" imgH="158115" progId="">
                      <p:embed/>
                    </p:oleObj>
                  </mc:Choice>
                  <mc:Fallback>
                    <p:oleObj r:id="rId20" imgW="158115" imgH="158115" progId="">
                      <p:embed/>
                      <p:pic>
                        <p:nvPicPr>
                          <p:cNvPr id="0" name="图片 3209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596" y="894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88" name="Oval 14"/>
              <p:cNvSpPr/>
              <p:nvPr/>
            </p:nvSpPr>
            <p:spPr>
              <a:xfrm>
                <a:off x="240" y="0"/>
                <a:ext cx="96" cy="96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44089" name="Object 13"/>
              <p:cNvGraphicFramePr>
                <a:graphicFrameLocks noChangeAspect="1"/>
              </p:cNvGraphicFramePr>
              <p:nvPr/>
            </p:nvGraphicFramePr>
            <p:xfrm>
              <a:off x="1384" y="288"/>
              <a:ext cx="219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04" r:id="rId21" imgW="144145" imgH="196850" progId="">
                      <p:embed/>
                    </p:oleObj>
                  </mc:Choice>
                  <mc:Fallback>
                    <p:oleObj r:id="rId21" imgW="144145" imgH="196850" progId="">
                      <p:embed/>
                      <p:pic>
                        <p:nvPicPr>
                          <p:cNvPr id="0" name="图片 3211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1384" y="288"/>
                            <a:ext cx="219" cy="2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90" name="AutoShape 16"/>
              <p:cNvSpPr/>
              <p:nvPr/>
            </p:nvSpPr>
            <p:spPr>
              <a:xfrm>
                <a:off x="432" y="960"/>
                <a:ext cx="96" cy="96"/>
              </a:xfrm>
              <a:prstGeom prst="flowChartSummingJunction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4091" name="Text Box 7"/>
          <p:cNvSpPr txBox="1"/>
          <p:nvPr/>
        </p:nvSpPr>
        <p:spPr>
          <a:xfrm>
            <a:off x="6647815" y="5916295"/>
            <a:ext cx="162083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PWM</a:t>
            </a:r>
            <a:r>
              <a:rPr lang="zh-CN" altLang="en-US" sz="2400" b="1" dirty="0">
                <a:latin typeface="Times New Roman" panose="02020603050405020304" pitchFamily="18" charset="0"/>
              </a:rPr>
              <a:t>模块</a:t>
            </a:r>
          </a:p>
        </p:txBody>
      </p:sp>
      <p:sp>
        <p:nvSpPr>
          <p:cNvPr id="44092" name="Text Box 7"/>
          <p:cNvSpPr txBox="1"/>
          <p:nvPr/>
        </p:nvSpPr>
        <p:spPr>
          <a:xfrm>
            <a:off x="3182303" y="5960745"/>
            <a:ext cx="162083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斜坡模块</a:t>
            </a:r>
          </a:p>
        </p:txBody>
      </p:sp>
      <p:sp>
        <p:nvSpPr>
          <p:cNvPr id="43010" name="Text Box 8"/>
          <p:cNvSpPr txBox="1"/>
          <p:nvPr/>
        </p:nvSpPr>
        <p:spPr>
          <a:xfrm>
            <a:off x="820738" y="855663"/>
            <a:ext cx="748823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Calibri" panose="020F0502020204030204" charset="0"/>
              </a:rPr>
              <a:t>功能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模块：</a:t>
            </a:r>
            <a:r>
              <a:rPr lang="zh-CN" altLang="en-US" sz="2400" b="1" dirty="0">
                <a:latin typeface="Times New Roman" panose="02020603050405020304" pitchFamily="18" charset="0"/>
              </a:rPr>
              <a:t>以见文思义图标形式出现的功能模块。</a:t>
            </a: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3010" name="Text Box 8"/>
          <p:cNvSpPr txBox="1"/>
          <p:nvPr/>
        </p:nvSpPr>
        <p:spPr>
          <a:xfrm>
            <a:off x="1010920" y="867410"/>
            <a:ext cx="28549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Calibri" panose="020F0502020204030204" charset="0"/>
              </a:rPr>
              <a:t>② 常用功能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模块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5057" name="Text Box 2"/>
          <p:cNvSpPr txBox="1"/>
          <p:nvPr/>
        </p:nvSpPr>
        <p:spPr>
          <a:xfrm>
            <a:off x="891540" y="1458595"/>
            <a:ext cx="65449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运算模块（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PID1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PID2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</a:rPr>
              <a:t>（调节类）</a:t>
            </a:r>
          </a:p>
        </p:txBody>
      </p:sp>
      <p:graphicFrame>
        <p:nvGraphicFramePr>
          <p:cNvPr id="45058" name="Object 3"/>
          <p:cNvGraphicFramePr>
            <a:graphicFrameLocks noChangeAspect="1"/>
          </p:cNvGraphicFramePr>
          <p:nvPr/>
        </p:nvGraphicFramePr>
        <p:xfrm>
          <a:off x="832168" y="2312353"/>
          <a:ext cx="4625975" cy="228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r:id="rId3" imgW="1981200" imgH="977900" progId="">
                  <p:embed/>
                </p:oleObj>
              </mc:Choice>
              <mc:Fallback>
                <p:oleObj r:id="rId3" imgW="1981200" imgH="977900" progId="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2168" y="2312353"/>
                        <a:ext cx="4625975" cy="2281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59" name="Group 33"/>
          <p:cNvGrpSpPr/>
          <p:nvPr/>
        </p:nvGrpSpPr>
        <p:grpSpPr>
          <a:xfrm>
            <a:off x="5777230" y="2072005"/>
            <a:ext cx="3144838" cy="2457450"/>
            <a:chOff x="0" y="0"/>
            <a:chExt cx="1981" cy="1548"/>
          </a:xfrm>
        </p:grpSpPr>
        <p:sp>
          <p:nvSpPr>
            <p:cNvPr id="45060" name="Rectangle 4"/>
            <p:cNvSpPr/>
            <p:nvPr/>
          </p:nvSpPr>
          <p:spPr>
            <a:xfrm>
              <a:off x="192" y="480"/>
              <a:ext cx="1008" cy="576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    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PID1</a:t>
              </a:r>
            </a:p>
          </p:txBody>
        </p:sp>
        <p:sp>
          <p:nvSpPr>
            <p:cNvPr id="45061" name="Line 5"/>
            <p:cNvSpPr/>
            <p:nvPr/>
          </p:nvSpPr>
          <p:spPr>
            <a:xfrm>
              <a:off x="384" y="240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62" name="Oval 6"/>
            <p:cNvSpPr/>
            <p:nvPr/>
          </p:nvSpPr>
          <p:spPr>
            <a:xfrm>
              <a:off x="336" y="144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63" name="Line 7"/>
            <p:cNvSpPr/>
            <p:nvPr/>
          </p:nvSpPr>
          <p:spPr>
            <a:xfrm>
              <a:off x="1008" y="240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64" name="Oval 8"/>
            <p:cNvSpPr/>
            <p:nvPr/>
          </p:nvSpPr>
          <p:spPr>
            <a:xfrm>
              <a:off x="960" y="144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65" name="Line 9"/>
            <p:cNvSpPr/>
            <p:nvPr/>
          </p:nvSpPr>
          <p:spPr>
            <a:xfrm>
              <a:off x="1200" y="576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66" name="Line 10"/>
            <p:cNvSpPr/>
            <p:nvPr/>
          </p:nvSpPr>
          <p:spPr>
            <a:xfrm>
              <a:off x="1200" y="960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67" name="Oval 11"/>
            <p:cNvSpPr/>
            <p:nvPr/>
          </p:nvSpPr>
          <p:spPr>
            <a:xfrm>
              <a:off x="1536" y="528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68" name="AutoShape 12"/>
            <p:cNvSpPr/>
            <p:nvPr/>
          </p:nvSpPr>
          <p:spPr>
            <a:xfrm>
              <a:off x="1536" y="912"/>
              <a:ext cx="144" cy="144"/>
            </a:xfrm>
            <a:prstGeom prst="flowChartSummingJunction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69" name="Line 13"/>
            <p:cNvSpPr/>
            <p:nvPr/>
          </p:nvSpPr>
          <p:spPr>
            <a:xfrm>
              <a:off x="672" y="1056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70" name="Oval 14"/>
            <p:cNvSpPr/>
            <p:nvPr/>
          </p:nvSpPr>
          <p:spPr>
            <a:xfrm>
              <a:off x="624" y="1296"/>
              <a:ext cx="96" cy="9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71" name="Rectangle 15"/>
            <p:cNvSpPr/>
            <p:nvPr/>
          </p:nvSpPr>
          <p:spPr>
            <a:xfrm>
              <a:off x="192" y="480"/>
              <a:ext cx="384" cy="28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</a:rPr>
                <a:t>n</a:t>
              </a:r>
            </a:p>
          </p:txBody>
        </p:sp>
        <p:graphicFrame>
          <p:nvGraphicFramePr>
            <p:cNvPr id="45072" name="Object 17"/>
            <p:cNvGraphicFramePr>
              <a:graphicFrameLocks noChangeAspect="1"/>
            </p:cNvGraphicFramePr>
            <p:nvPr/>
          </p:nvGraphicFramePr>
          <p:xfrm>
            <a:off x="0" y="0"/>
            <a:ext cx="32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6" r:id="rId5" imgW="183515" imgH="196215" progId="">
                    <p:embed/>
                  </p:oleObj>
                </mc:Choice>
                <mc:Fallback>
                  <p:oleObj r:id="rId5" imgW="183515" imgH="196215" progId="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325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3" name="Object 18"/>
            <p:cNvGraphicFramePr>
              <a:graphicFrameLocks noChangeAspect="1"/>
            </p:cNvGraphicFramePr>
            <p:nvPr/>
          </p:nvGraphicFramePr>
          <p:xfrm>
            <a:off x="1703" y="816"/>
            <a:ext cx="27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7" r:id="rId7" imgW="157480" imgH="196850" progId="">
                    <p:embed/>
                  </p:oleObj>
                </mc:Choice>
                <mc:Fallback>
                  <p:oleObj r:id="rId7" imgW="157480" imgH="196850" progId="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03" y="816"/>
                          <a:ext cx="278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4" name="Object 19"/>
            <p:cNvGraphicFramePr>
              <a:graphicFrameLocks noChangeAspect="1"/>
            </p:cNvGraphicFramePr>
            <p:nvPr/>
          </p:nvGraphicFramePr>
          <p:xfrm>
            <a:off x="1715" y="384"/>
            <a:ext cx="25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8" r:id="rId9" imgW="144145" imgH="196850" progId="">
                    <p:embed/>
                  </p:oleObj>
                </mc:Choice>
                <mc:Fallback>
                  <p:oleObj r:id="rId9" imgW="144145" imgH="196850" progId="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15" y="384"/>
                          <a:ext cx="255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5" name="Object 20"/>
            <p:cNvGraphicFramePr>
              <a:graphicFrameLocks noChangeAspect="1"/>
            </p:cNvGraphicFramePr>
            <p:nvPr/>
          </p:nvGraphicFramePr>
          <p:xfrm>
            <a:off x="1045" y="0"/>
            <a:ext cx="34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9" r:id="rId11" imgW="196850" imgH="196850" progId="">
                    <p:embed/>
                  </p:oleObj>
                </mc:Choice>
                <mc:Fallback>
                  <p:oleObj r:id="rId11" imgW="196850" imgH="196850" progId="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45" y="0"/>
                          <a:ext cx="348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6" name="Object 21"/>
            <p:cNvGraphicFramePr>
              <a:graphicFrameLocks noChangeAspect="1"/>
            </p:cNvGraphicFramePr>
            <p:nvPr/>
          </p:nvGraphicFramePr>
          <p:xfrm>
            <a:off x="768" y="1200"/>
            <a:ext cx="32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0" r:id="rId13" imgW="183515" imgH="196215" progId="">
                    <p:embed/>
                  </p:oleObj>
                </mc:Choice>
                <mc:Fallback>
                  <p:oleObj r:id="rId13" imgW="183515" imgH="196215" progId="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68" y="1200"/>
                          <a:ext cx="325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81" name="Group 78"/>
          <p:cNvGrpSpPr/>
          <p:nvPr/>
        </p:nvGrpSpPr>
        <p:grpSpPr>
          <a:xfrm>
            <a:off x="9847580" y="628015"/>
            <a:ext cx="1863090" cy="5781675"/>
            <a:chOff x="0" y="0"/>
            <a:chExt cx="1180" cy="3975"/>
          </a:xfrm>
        </p:grpSpPr>
        <p:sp>
          <p:nvSpPr>
            <p:cNvPr id="45082" name="Text Box 42"/>
            <p:cNvSpPr txBox="1"/>
            <p:nvPr/>
          </p:nvSpPr>
          <p:spPr>
            <a:xfrm>
              <a:off x="97" y="0"/>
              <a:ext cx="387" cy="1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水位</a:t>
              </a:r>
            </a:p>
          </p:txBody>
        </p:sp>
        <p:sp>
          <p:nvSpPr>
            <p:cNvPr id="45083" name="Oval 5"/>
            <p:cNvSpPr/>
            <p:nvPr/>
          </p:nvSpPr>
          <p:spPr>
            <a:xfrm>
              <a:off x="295" y="278"/>
              <a:ext cx="466" cy="28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84" name="Line 6"/>
            <p:cNvSpPr/>
            <p:nvPr/>
          </p:nvSpPr>
          <p:spPr>
            <a:xfrm>
              <a:off x="516" y="125"/>
              <a:ext cx="0" cy="1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85" name="Line 7"/>
            <p:cNvSpPr/>
            <p:nvPr/>
          </p:nvSpPr>
          <p:spPr>
            <a:xfrm>
              <a:off x="529" y="571"/>
              <a:ext cx="0" cy="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86" name="Oval 8"/>
            <p:cNvSpPr/>
            <p:nvPr/>
          </p:nvSpPr>
          <p:spPr>
            <a:xfrm>
              <a:off x="491" y="665"/>
              <a:ext cx="58" cy="6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87" name="Oval 10"/>
            <p:cNvSpPr/>
            <p:nvPr/>
          </p:nvSpPr>
          <p:spPr>
            <a:xfrm>
              <a:off x="495" y="902"/>
              <a:ext cx="59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88" name="Line 11"/>
            <p:cNvSpPr/>
            <p:nvPr/>
          </p:nvSpPr>
          <p:spPr>
            <a:xfrm>
              <a:off x="529" y="966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89" name="Oval 12"/>
            <p:cNvSpPr/>
            <p:nvPr/>
          </p:nvSpPr>
          <p:spPr>
            <a:xfrm>
              <a:off x="107" y="904"/>
              <a:ext cx="59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90" name="Line 13"/>
            <p:cNvSpPr/>
            <p:nvPr/>
          </p:nvSpPr>
          <p:spPr>
            <a:xfrm>
              <a:off x="141" y="969"/>
              <a:ext cx="0" cy="10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91" name="Rectangle 14"/>
            <p:cNvSpPr/>
            <p:nvPr/>
          </p:nvSpPr>
          <p:spPr>
            <a:xfrm>
              <a:off x="42" y="1068"/>
              <a:ext cx="606" cy="31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92" name="Oval 15"/>
            <p:cNvSpPr/>
            <p:nvPr/>
          </p:nvSpPr>
          <p:spPr>
            <a:xfrm>
              <a:off x="320" y="1489"/>
              <a:ext cx="59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93" name="Line 16"/>
            <p:cNvSpPr/>
            <p:nvPr/>
          </p:nvSpPr>
          <p:spPr>
            <a:xfrm>
              <a:off x="343" y="1382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4" name="Line 17"/>
            <p:cNvSpPr/>
            <p:nvPr/>
          </p:nvSpPr>
          <p:spPr>
            <a:xfrm>
              <a:off x="164" y="1526"/>
              <a:ext cx="16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5" name="Oval 18"/>
            <p:cNvSpPr/>
            <p:nvPr/>
          </p:nvSpPr>
          <p:spPr>
            <a:xfrm>
              <a:off x="130" y="1611"/>
              <a:ext cx="58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96" name="Line 19"/>
            <p:cNvSpPr/>
            <p:nvPr/>
          </p:nvSpPr>
          <p:spPr>
            <a:xfrm>
              <a:off x="152" y="1527"/>
              <a:ext cx="0" cy="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97" name="Line 20"/>
            <p:cNvSpPr/>
            <p:nvPr/>
          </p:nvSpPr>
          <p:spPr>
            <a:xfrm>
              <a:off x="156" y="1679"/>
              <a:ext cx="0" cy="10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98" name="Rectangle 21"/>
            <p:cNvSpPr/>
            <p:nvPr/>
          </p:nvSpPr>
          <p:spPr>
            <a:xfrm>
              <a:off x="42" y="1780"/>
              <a:ext cx="606" cy="31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099" name="Oval 22"/>
            <p:cNvSpPr/>
            <p:nvPr/>
          </p:nvSpPr>
          <p:spPr>
            <a:xfrm>
              <a:off x="320" y="2194"/>
              <a:ext cx="59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00" name="Line 23"/>
            <p:cNvSpPr/>
            <p:nvPr/>
          </p:nvSpPr>
          <p:spPr>
            <a:xfrm>
              <a:off x="343" y="2098"/>
              <a:ext cx="0" cy="9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01" name="Line 24"/>
            <p:cNvSpPr/>
            <p:nvPr/>
          </p:nvSpPr>
          <p:spPr>
            <a:xfrm>
              <a:off x="164" y="2231"/>
              <a:ext cx="16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02" name="Oval 25"/>
            <p:cNvSpPr/>
            <p:nvPr/>
          </p:nvSpPr>
          <p:spPr>
            <a:xfrm>
              <a:off x="130" y="2315"/>
              <a:ext cx="58" cy="6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03" name="Line 26"/>
            <p:cNvSpPr/>
            <p:nvPr/>
          </p:nvSpPr>
          <p:spPr>
            <a:xfrm>
              <a:off x="152" y="2232"/>
              <a:ext cx="0" cy="8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04" name="Line 27"/>
            <p:cNvSpPr/>
            <p:nvPr/>
          </p:nvSpPr>
          <p:spPr>
            <a:xfrm>
              <a:off x="156" y="2383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105" name="Rectangle 28"/>
            <p:cNvSpPr/>
            <p:nvPr/>
          </p:nvSpPr>
          <p:spPr>
            <a:xfrm>
              <a:off x="42" y="2485"/>
              <a:ext cx="606" cy="31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06" name="Oval 29"/>
            <p:cNvSpPr/>
            <p:nvPr/>
          </p:nvSpPr>
          <p:spPr>
            <a:xfrm>
              <a:off x="470" y="1604"/>
              <a:ext cx="59" cy="6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07" name="Line 30"/>
            <p:cNvSpPr/>
            <p:nvPr/>
          </p:nvSpPr>
          <p:spPr>
            <a:xfrm>
              <a:off x="497" y="1672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108" name="Oval 31"/>
            <p:cNvSpPr/>
            <p:nvPr/>
          </p:nvSpPr>
          <p:spPr>
            <a:xfrm>
              <a:off x="490" y="2323"/>
              <a:ext cx="58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09" name="Line 32"/>
            <p:cNvSpPr/>
            <p:nvPr/>
          </p:nvSpPr>
          <p:spPr>
            <a:xfrm>
              <a:off x="517" y="2391"/>
              <a:ext cx="0" cy="10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110" name="Oval 33"/>
            <p:cNvSpPr/>
            <p:nvPr/>
          </p:nvSpPr>
          <p:spPr>
            <a:xfrm>
              <a:off x="320" y="2906"/>
              <a:ext cx="59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11" name="Line 34"/>
            <p:cNvSpPr/>
            <p:nvPr/>
          </p:nvSpPr>
          <p:spPr>
            <a:xfrm>
              <a:off x="343" y="2799"/>
              <a:ext cx="0" cy="10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12" name="Line 35"/>
            <p:cNvSpPr/>
            <p:nvPr/>
          </p:nvSpPr>
          <p:spPr>
            <a:xfrm>
              <a:off x="164" y="2943"/>
              <a:ext cx="16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13" name="Oval 36"/>
            <p:cNvSpPr/>
            <p:nvPr/>
          </p:nvSpPr>
          <p:spPr>
            <a:xfrm>
              <a:off x="130" y="3028"/>
              <a:ext cx="58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14" name="Line 37"/>
            <p:cNvSpPr/>
            <p:nvPr/>
          </p:nvSpPr>
          <p:spPr>
            <a:xfrm>
              <a:off x="152" y="2944"/>
              <a:ext cx="0" cy="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15" name="Line 38"/>
            <p:cNvSpPr/>
            <p:nvPr/>
          </p:nvSpPr>
          <p:spPr>
            <a:xfrm>
              <a:off x="156" y="3095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116" name="Rectangle 39"/>
            <p:cNvSpPr/>
            <p:nvPr/>
          </p:nvSpPr>
          <p:spPr>
            <a:xfrm>
              <a:off x="42" y="3197"/>
              <a:ext cx="606" cy="31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17" name="Oval 40"/>
            <p:cNvSpPr/>
            <p:nvPr/>
          </p:nvSpPr>
          <p:spPr>
            <a:xfrm>
              <a:off x="488" y="74"/>
              <a:ext cx="58" cy="6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18" name="Text Box 41"/>
            <p:cNvSpPr txBox="1"/>
            <p:nvPr/>
          </p:nvSpPr>
          <p:spPr>
            <a:xfrm>
              <a:off x="571" y="125"/>
              <a:ext cx="247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AIR1</a:t>
              </a:r>
            </a:p>
          </p:txBody>
        </p:sp>
        <p:sp>
          <p:nvSpPr>
            <p:cNvPr id="45119" name="Text Box 43"/>
            <p:cNvSpPr txBox="1"/>
            <p:nvPr/>
          </p:nvSpPr>
          <p:spPr>
            <a:xfrm>
              <a:off x="608" y="625"/>
              <a:ext cx="202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AI1</a:t>
              </a:r>
            </a:p>
          </p:txBody>
        </p:sp>
        <p:sp>
          <p:nvSpPr>
            <p:cNvPr id="45120" name="Text Box 44"/>
            <p:cNvSpPr txBox="1"/>
            <p:nvPr/>
          </p:nvSpPr>
          <p:spPr>
            <a:xfrm>
              <a:off x="331" y="340"/>
              <a:ext cx="395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zh-CN" altLang="en-US" sz="1200" b="1" dirty="0">
                  <a:latin typeface="Times New Roman" panose="02020603050405020304" pitchFamily="18" charset="0"/>
                </a:rPr>
                <a:t>输入处理</a:t>
              </a:r>
            </a:p>
          </p:txBody>
        </p:sp>
        <p:sp>
          <p:nvSpPr>
            <p:cNvPr id="45121" name="Text Box 45"/>
            <p:cNvSpPr txBox="1"/>
            <p:nvPr/>
          </p:nvSpPr>
          <p:spPr>
            <a:xfrm>
              <a:off x="43" y="1073"/>
              <a:ext cx="129" cy="12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5122" name="Line 46"/>
            <p:cNvSpPr/>
            <p:nvPr/>
          </p:nvSpPr>
          <p:spPr>
            <a:xfrm>
              <a:off x="650" y="1147"/>
              <a:ext cx="9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23" name="Line 47"/>
            <p:cNvSpPr/>
            <p:nvPr/>
          </p:nvSpPr>
          <p:spPr>
            <a:xfrm>
              <a:off x="662" y="1283"/>
              <a:ext cx="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5124" name="Group 48"/>
            <p:cNvGrpSpPr/>
            <p:nvPr/>
          </p:nvGrpSpPr>
          <p:grpSpPr>
            <a:xfrm>
              <a:off x="742" y="1240"/>
              <a:ext cx="81" cy="84"/>
              <a:chOff x="0" y="0"/>
              <a:chExt cx="181" cy="181"/>
            </a:xfrm>
          </p:grpSpPr>
          <p:sp>
            <p:nvSpPr>
              <p:cNvPr id="45125" name="Oval 49"/>
              <p:cNvSpPr/>
              <p:nvPr/>
            </p:nvSpPr>
            <p:spPr>
              <a:xfrm>
                <a:off x="0" y="0"/>
                <a:ext cx="181" cy="181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126" name="Line 50"/>
              <p:cNvSpPr/>
              <p:nvPr/>
            </p:nvSpPr>
            <p:spPr>
              <a:xfrm>
                <a:off x="37" y="37"/>
                <a:ext cx="118" cy="11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127" name="Line 51"/>
              <p:cNvSpPr/>
              <p:nvPr/>
            </p:nvSpPr>
            <p:spPr>
              <a:xfrm flipH="1">
                <a:off x="26" y="37"/>
                <a:ext cx="118" cy="11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5128" name="Oval 52"/>
            <p:cNvSpPr/>
            <p:nvPr/>
          </p:nvSpPr>
          <p:spPr>
            <a:xfrm>
              <a:off x="755" y="1121"/>
              <a:ext cx="59" cy="6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29" name="Text Box 53"/>
            <p:cNvSpPr txBox="1"/>
            <p:nvPr/>
          </p:nvSpPr>
          <p:spPr>
            <a:xfrm>
              <a:off x="0" y="747"/>
              <a:ext cx="202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LSP1</a:t>
              </a:r>
            </a:p>
          </p:txBody>
        </p:sp>
        <p:sp>
          <p:nvSpPr>
            <p:cNvPr id="45130" name="Text Box 54"/>
            <p:cNvSpPr txBox="1"/>
            <p:nvPr/>
          </p:nvSpPr>
          <p:spPr>
            <a:xfrm>
              <a:off x="233" y="1142"/>
              <a:ext cx="247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PID1</a:t>
              </a:r>
            </a:p>
          </p:txBody>
        </p:sp>
        <p:sp>
          <p:nvSpPr>
            <p:cNvPr id="45131" name="Text Box 55"/>
            <p:cNvSpPr txBox="1"/>
            <p:nvPr/>
          </p:nvSpPr>
          <p:spPr>
            <a:xfrm>
              <a:off x="45" y="1786"/>
              <a:ext cx="129" cy="119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5132" name="Text Box 56"/>
            <p:cNvSpPr txBox="1"/>
            <p:nvPr/>
          </p:nvSpPr>
          <p:spPr>
            <a:xfrm>
              <a:off x="44" y="2486"/>
              <a:ext cx="129" cy="12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5133" name="Text Box 57"/>
            <p:cNvSpPr txBox="1"/>
            <p:nvPr/>
          </p:nvSpPr>
          <p:spPr>
            <a:xfrm>
              <a:off x="43" y="3198"/>
              <a:ext cx="129" cy="12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5134" name="Text Box 58"/>
            <p:cNvSpPr txBox="1"/>
            <p:nvPr/>
          </p:nvSpPr>
          <p:spPr>
            <a:xfrm>
              <a:off x="578" y="1517"/>
              <a:ext cx="353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b"/>
            <a:lstStyle/>
            <a:p>
              <a:pPr>
                <a:lnSpc>
                  <a:spcPct val="25000"/>
                </a:lnSpc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PPAR1</a:t>
              </a:r>
            </a:p>
            <a:p>
              <a:pPr>
                <a:lnSpc>
                  <a:spcPct val="25000"/>
                </a:lnSpc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0.0</a:t>
              </a:r>
            </a:p>
          </p:txBody>
        </p:sp>
        <p:sp>
          <p:nvSpPr>
            <p:cNvPr id="45135" name="Text Box 59"/>
            <p:cNvSpPr txBox="1"/>
            <p:nvPr/>
          </p:nvSpPr>
          <p:spPr>
            <a:xfrm>
              <a:off x="255" y="2567"/>
              <a:ext cx="247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HLM</a:t>
              </a:r>
            </a:p>
          </p:txBody>
        </p:sp>
        <p:sp>
          <p:nvSpPr>
            <p:cNvPr id="45136" name="Text Box 60"/>
            <p:cNvSpPr txBox="1"/>
            <p:nvPr/>
          </p:nvSpPr>
          <p:spPr>
            <a:xfrm>
              <a:off x="233" y="3283"/>
              <a:ext cx="247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MAN</a:t>
              </a:r>
            </a:p>
          </p:txBody>
        </p:sp>
        <p:sp>
          <p:nvSpPr>
            <p:cNvPr id="45137" name="Text Box 61"/>
            <p:cNvSpPr txBox="1"/>
            <p:nvPr/>
          </p:nvSpPr>
          <p:spPr>
            <a:xfrm>
              <a:off x="248" y="1866"/>
              <a:ext cx="247" cy="1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LLM</a:t>
              </a:r>
            </a:p>
          </p:txBody>
        </p:sp>
        <p:sp>
          <p:nvSpPr>
            <p:cNvPr id="45138" name="Text Box 62"/>
            <p:cNvSpPr txBox="1"/>
            <p:nvPr/>
          </p:nvSpPr>
          <p:spPr>
            <a:xfrm>
              <a:off x="636" y="2269"/>
              <a:ext cx="544" cy="1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PPAR2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100.0%</a:t>
              </a:r>
            </a:p>
          </p:txBody>
        </p:sp>
        <p:sp>
          <p:nvSpPr>
            <p:cNvPr id="45139" name="Line 63"/>
            <p:cNvSpPr/>
            <p:nvPr/>
          </p:nvSpPr>
          <p:spPr>
            <a:xfrm>
              <a:off x="825" y="1154"/>
              <a:ext cx="19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40" name="Line 64"/>
            <p:cNvSpPr/>
            <p:nvPr/>
          </p:nvSpPr>
          <p:spPr>
            <a:xfrm>
              <a:off x="354" y="3646"/>
              <a:ext cx="0" cy="31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141" name="Oval 65"/>
            <p:cNvSpPr/>
            <p:nvPr/>
          </p:nvSpPr>
          <p:spPr>
            <a:xfrm>
              <a:off x="320" y="3602"/>
              <a:ext cx="59" cy="6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5142" name="Line 66"/>
            <p:cNvSpPr/>
            <p:nvPr/>
          </p:nvSpPr>
          <p:spPr>
            <a:xfrm>
              <a:off x="351" y="3510"/>
              <a:ext cx="0" cy="1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43" name="Line 67"/>
            <p:cNvSpPr/>
            <p:nvPr/>
          </p:nvSpPr>
          <p:spPr>
            <a:xfrm>
              <a:off x="1034" y="1150"/>
              <a:ext cx="0" cy="247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44" name="Line 68"/>
            <p:cNvSpPr/>
            <p:nvPr/>
          </p:nvSpPr>
          <p:spPr>
            <a:xfrm>
              <a:off x="369" y="3623"/>
              <a:ext cx="66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145" name="Text Box 69"/>
            <p:cNvSpPr txBox="1"/>
            <p:nvPr/>
          </p:nvSpPr>
          <p:spPr>
            <a:xfrm>
              <a:off x="741" y="1330"/>
              <a:ext cx="202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</a:rPr>
                <a:t>OFF</a:t>
              </a:r>
            </a:p>
          </p:txBody>
        </p:sp>
        <p:sp>
          <p:nvSpPr>
            <p:cNvPr id="45146" name="Text Box 70"/>
            <p:cNvSpPr txBox="1"/>
            <p:nvPr/>
          </p:nvSpPr>
          <p:spPr>
            <a:xfrm>
              <a:off x="430" y="3846"/>
              <a:ext cx="202" cy="1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AO1</a:t>
              </a:r>
            </a:p>
          </p:txBody>
        </p:sp>
        <p:sp>
          <p:nvSpPr>
            <p:cNvPr id="45147" name="Line 73"/>
            <p:cNvSpPr/>
            <p:nvPr/>
          </p:nvSpPr>
          <p:spPr>
            <a:xfrm>
              <a:off x="545" y="726"/>
              <a:ext cx="0" cy="1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0243" name="Rectangle 70"/>
          <p:cNvSpPr/>
          <p:nvPr/>
        </p:nvSpPr>
        <p:spPr>
          <a:xfrm>
            <a:off x="7965910" y="2138998"/>
            <a:ext cx="650815" cy="39692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</a:rPr>
              <a:t>PV1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50219" name="Text Box 44"/>
          <p:cNvSpPr txBox="1"/>
          <p:nvPr/>
        </p:nvSpPr>
        <p:spPr>
          <a:xfrm>
            <a:off x="6460490" y="2150110"/>
            <a:ext cx="767080" cy="34417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altLang="zh-CN" sz="1800" b="1" dirty="0">
                <a:latin typeface="Times New Roman" panose="02020603050405020304" pitchFamily="18" charset="0"/>
              </a:rPr>
              <a:t>LSP1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60095" y="4819015"/>
            <a:ext cx="76079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水位信号经过</a:t>
            </a:r>
            <a:r>
              <a:rPr lang="en-US" altLang="zh-CN" sz="2400" b="1" dirty="0"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latin typeface="Times New Roman" panose="02020603050405020304" pitchFamily="18" charset="0"/>
              </a:rPr>
              <a:t>运算，高低限幅，手动模块输出。</a:t>
            </a:r>
          </a:p>
        </p:txBody>
      </p:sp>
      <p:sp>
        <p:nvSpPr>
          <p:cNvPr id="4" name="Text Box 2"/>
          <p:cNvSpPr txBox="1"/>
          <p:nvPr/>
        </p:nvSpPr>
        <p:spPr>
          <a:xfrm>
            <a:off x="760095" y="5577205"/>
            <a:ext cx="30460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思考：</a:t>
            </a:r>
            <a:r>
              <a:rPr lang="zh-CN" altLang="en-US" sz="2400" b="1" dirty="0">
                <a:latin typeface="Times New Roman" panose="02020603050405020304" pitchFamily="18" charset="0"/>
              </a:rPr>
              <a:t>反馈线作用。</a:t>
            </a:r>
          </a:p>
        </p:txBody>
      </p:sp>
    </p:spTree>
  </p:cSld>
  <p:clrMapOvr>
    <a:masterClrMapping/>
  </p:clrMapOvr>
  <p:transition spd="slow" advClick="0">
    <p:wedg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51202" name="Group 57"/>
          <p:cNvGrpSpPr/>
          <p:nvPr/>
        </p:nvGrpSpPr>
        <p:grpSpPr>
          <a:xfrm>
            <a:off x="955675" y="2125663"/>
            <a:ext cx="1846263" cy="1828800"/>
            <a:chOff x="0" y="0"/>
            <a:chExt cx="1163" cy="1152"/>
          </a:xfrm>
        </p:grpSpPr>
        <p:sp>
          <p:nvSpPr>
            <p:cNvPr id="51203" name="Rectangle 4"/>
            <p:cNvSpPr/>
            <p:nvPr/>
          </p:nvSpPr>
          <p:spPr>
            <a:xfrm>
              <a:off x="0" y="432"/>
              <a:ext cx="960" cy="38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MAN</a:t>
              </a:r>
            </a:p>
          </p:txBody>
        </p:sp>
        <p:sp>
          <p:nvSpPr>
            <p:cNvPr id="51204" name="Line 5"/>
            <p:cNvSpPr/>
            <p:nvPr/>
          </p:nvSpPr>
          <p:spPr>
            <a:xfrm>
              <a:off x="192" y="192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05" name="Oval 6"/>
            <p:cNvSpPr/>
            <p:nvPr/>
          </p:nvSpPr>
          <p:spPr>
            <a:xfrm>
              <a:off x="144" y="96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206" name="Line 7"/>
            <p:cNvSpPr/>
            <p:nvPr/>
          </p:nvSpPr>
          <p:spPr>
            <a:xfrm>
              <a:off x="816" y="192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07" name="Oval 8"/>
            <p:cNvSpPr/>
            <p:nvPr/>
          </p:nvSpPr>
          <p:spPr>
            <a:xfrm>
              <a:off x="768" y="96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208" name="Line 13"/>
            <p:cNvSpPr/>
            <p:nvPr/>
          </p:nvSpPr>
          <p:spPr>
            <a:xfrm>
              <a:off x="480" y="816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09" name="Oval 14"/>
            <p:cNvSpPr/>
            <p:nvPr/>
          </p:nvSpPr>
          <p:spPr>
            <a:xfrm>
              <a:off x="432" y="1056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210" name="Object 11"/>
            <p:cNvGraphicFramePr>
              <a:graphicFrameLocks noChangeAspect="1"/>
            </p:cNvGraphicFramePr>
            <p:nvPr/>
          </p:nvGraphicFramePr>
          <p:xfrm>
            <a:off x="240" y="0"/>
            <a:ext cx="28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6" r:id="rId3" imgW="183515" imgH="196215" progId="">
                    <p:embed/>
                  </p:oleObj>
                </mc:Choice>
                <mc:Fallback>
                  <p:oleObj r:id="rId3" imgW="183515" imgH="196215" progId="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0" y="0"/>
                          <a:ext cx="28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1" name="Object 12"/>
            <p:cNvGraphicFramePr>
              <a:graphicFrameLocks noChangeAspect="1"/>
            </p:cNvGraphicFramePr>
            <p:nvPr/>
          </p:nvGraphicFramePr>
          <p:xfrm>
            <a:off x="864" y="0"/>
            <a:ext cx="299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7" r:id="rId5" imgW="196850" imgH="196850" progId="">
                    <p:embed/>
                  </p:oleObj>
                </mc:Choice>
                <mc:Fallback>
                  <p:oleObj r:id="rId5" imgW="196850" imgH="196850" progId="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64" y="0"/>
                          <a:ext cx="299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12" name="Object 13"/>
          <p:cNvGraphicFramePr>
            <a:graphicFrameLocks noChangeAspect="1"/>
          </p:cNvGraphicFramePr>
          <p:nvPr/>
        </p:nvGraphicFramePr>
        <p:xfrm>
          <a:off x="2133600" y="3429000"/>
          <a:ext cx="4413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r:id="rId7" imgW="158115" imgH="158115" progId="">
                  <p:embed/>
                </p:oleObj>
              </mc:Choice>
              <mc:Fallback>
                <p:oleObj r:id="rId7" imgW="158115" imgH="158115" progId="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3429000"/>
                        <a:ext cx="441325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13" name="Group 58"/>
          <p:cNvGrpSpPr/>
          <p:nvPr/>
        </p:nvGrpSpPr>
        <p:grpSpPr>
          <a:xfrm>
            <a:off x="6244590" y="1673225"/>
            <a:ext cx="4176713" cy="3657600"/>
            <a:chOff x="0" y="0"/>
            <a:chExt cx="2400" cy="2871"/>
          </a:xfrm>
        </p:grpSpPr>
        <p:grpSp>
          <p:nvGrpSpPr>
            <p:cNvPr id="51214" name="Group 53"/>
            <p:cNvGrpSpPr/>
            <p:nvPr/>
          </p:nvGrpSpPr>
          <p:grpSpPr>
            <a:xfrm>
              <a:off x="0" y="0"/>
              <a:ext cx="2400" cy="2871"/>
              <a:chOff x="0" y="0"/>
              <a:chExt cx="2400" cy="2871"/>
            </a:xfrm>
          </p:grpSpPr>
          <p:sp>
            <p:nvSpPr>
              <p:cNvPr id="51215" name="Rectangle 23"/>
              <p:cNvSpPr/>
              <p:nvPr/>
            </p:nvSpPr>
            <p:spPr>
              <a:xfrm>
                <a:off x="240" y="576"/>
                <a:ext cx="960" cy="384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输出增/减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16" name="Rectangle 24"/>
              <p:cNvSpPr/>
              <p:nvPr/>
            </p:nvSpPr>
            <p:spPr>
              <a:xfrm>
                <a:off x="0" y="384"/>
                <a:ext cx="2400" cy="216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17" name="Rectangle 25"/>
              <p:cNvSpPr/>
              <p:nvPr/>
            </p:nvSpPr>
            <p:spPr>
              <a:xfrm>
                <a:off x="528" y="1296"/>
                <a:ext cx="432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</a:rPr>
                  <a:t>+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18" name="Line 26"/>
              <p:cNvSpPr/>
              <p:nvPr/>
            </p:nvSpPr>
            <p:spPr>
              <a:xfrm>
                <a:off x="720" y="960"/>
                <a:ext cx="0" cy="3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1219" name="Line 27"/>
              <p:cNvSpPr/>
              <p:nvPr/>
            </p:nvSpPr>
            <p:spPr>
              <a:xfrm>
                <a:off x="960" y="1440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20" name="Oval 28"/>
              <p:cNvSpPr/>
              <p:nvPr/>
            </p:nvSpPr>
            <p:spPr>
              <a:xfrm>
                <a:off x="1200" y="1392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21" name="Oval 29"/>
              <p:cNvSpPr/>
              <p:nvPr/>
            </p:nvSpPr>
            <p:spPr>
              <a:xfrm>
                <a:off x="1392" y="1584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22" name="Oval 30"/>
              <p:cNvSpPr/>
              <p:nvPr/>
            </p:nvSpPr>
            <p:spPr>
              <a:xfrm>
                <a:off x="1392" y="1200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23" name="Line 31"/>
              <p:cNvSpPr/>
              <p:nvPr/>
            </p:nvSpPr>
            <p:spPr>
              <a:xfrm>
                <a:off x="1440" y="1680"/>
                <a:ext cx="0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24" name="Line 32"/>
              <p:cNvSpPr/>
              <p:nvPr/>
            </p:nvSpPr>
            <p:spPr>
              <a:xfrm>
                <a:off x="1440" y="1776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25" name="Oval 33"/>
              <p:cNvSpPr/>
              <p:nvPr/>
            </p:nvSpPr>
            <p:spPr>
              <a:xfrm>
                <a:off x="1728" y="1728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26" name="Oval 34"/>
              <p:cNvSpPr/>
              <p:nvPr/>
            </p:nvSpPr>
            <p:spPr>
              <a:xfrm>
                <a:off x="1968" y="2688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27" name="Oval 35"/>
              <p:cNvSpPr/>
              <p:nvPr/>
            </p:nvSpPr>
            <p:spPr>
              <a:xfrm>
                <a:off x="1968" y="1920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28" name="Oval 36"/>
              <p:cNvSpPr/>
              <p:nvPr/>
            </p:nvSpPr>
            <p:spPr>
              <a:xfrm>
                <a:off x="1968" y="1536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29" name="Line 37"/>
              <p:cNvSpPr/>
              <p:nvPr/>
            </p:nvSpPr>
            <p:spPr>
              <a:xfrm flipH="1" flipV="1">
                <a:off x="1296" y="1392"/>
                <a:ext cx="144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30" name="Line 38"/>
              <p:cNvSpPr/>
              <p:nvPr/>
            </p:nvSpPr>
            <p:spPr>
              <a:xfrm flipH="1" flipV="1">
                <a:off x="1824" y="1728"/>
                <a:ext cx="192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31" name="Line 39"/>
              <p:cNvSpPr/>
              <p:nvPr/>
            </p:nvSpPr>
            <p:spPr>
              <a:xfrm>
                <a:off x="2016" y="2016"/>
                <a:ext cx="0" cy="67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32" name="Line 40"/>
              <p:cNvSpPr/>
              <p:nvPr/>
            </p:nvSpPr>
            <p:spPr>
              <a:xfrm flipH="1">
                <a:off x="720" y="2256"/>
                <a:ext cx="12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33" name="Line 41"/>
              <p:cNvSpPr/>
              <p:nvPr/>
            </p:nvSpPr>
            <p:spPr>
              <a:xfrm flipV="1">
                <a:off x="720" y="1584"/>
                <a:ext cx="0" cy="67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1234" name="Line 42"/>
              <p:cNvSpPr/>
              <p:nvPr/>
            </p:nvSpPr>
            <p:spPr>
              <a:xfrm flipV="1">
                <a:off x="1440" y="240"/>
                <a:ext cx="0" cy="96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35" name="Line 43"/>
              <p:cNvSpPr/>
              <p:nvPr/>
            </p:nvSpPr>
            <p:spPr>
              <a:xfrm flipV="1">
                <a:off x="2016" y="240"/>
                <a:ext cx="0" cy="12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36" name="Oval 44"/>
              <p:cNvSpPr/>
              <p:nvPr/>
            </p:nvSpPr>
            <p:spPr>
              <a:xfrm>
                <a:off x="1968" y="144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37" name="Oval 45"/>
              <p:cNvSpPr/>
              <p:nvPr/>
            </p:nvSpPr>
            <p:spPr>
              <a:xfrm>
                <a:off x="1392" y="144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51238" name="Object 39"/>
              <p:cNvGraphicFramePr>
                <a:graphicFrameLocks noChangeAspect="1"/>
              </p:cNvGraphicFramePr>
              <p:nvPr/>
            </p:nvGraphicFramePr>
            <p:xfrm>
              <a:off x="1680" y="0"/>
              <a:ext cx="299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49" r:id="rId9" imgW="196850" imgH="196850" progId="">
                      <p:embed/>
                    </p:oleObj>
                  </mc:Choice>
                  <mc:Fallback>
                    <p:oleObj r:id="rId9" imgW="196850" imgH="196850" progId="">
                      <p:embed/>
                      <p:pic>
                        <p:nvPicPr>
                          <p:cNvPr id="0" name="图片 319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680" y="0"/>
                            <a:ext cx="299" cy="2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39" name="Object 40"/>
              <p:cNvGraphicFramePr>
                <a:graphicFrameLocks noChangeAspect="1"/>
              </p:cNvGraphicFramePr>
              <p:nvPr/>
            </p:nvGraphicFramePr>
            <p:xfrm>
              <a:off x="1056" y="0"/>
              <a:ext cx="280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50" r:id="rId10" imgW="183515" imgH="196215" progId="">
                      <p:embed/>
                    </p:oleObj>
                  </mc:Choice>
                  <mc:Fallback>
                    <p:oleObj r:id="rId10" imgW="183515" imgH="196215" progId="">
                      <p:embed/>
                      <p:pic>
                        <p:nvPicPr>
                          <p:cNvPr id="0" name="图片 3199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056" y="0"/>
                            <a:ext cx="280" cy="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40" name="Object 41"/>
              <p:cNvGraphicFramePr>
                <a:graphicFrameLocks noChangeAspect="1"/>
              </p:cNvGraphicFramePr>
              <p:nvPr/>
            </p:nvGraphicFramePr>
            <p:xfrm>
              <a:off x="1680" y="2592"/>
              <a:ext cx="278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51" r:id="rId11" imgW="158115" imgH="158115" progId="">
                      <p:embed/>
                    </p:oleObj>
                  </mc:Choice>
                  <mc:Fallback>
                    <p:oleObj r:id="rId11" imgW="158115" imgH="158115" progId="">
                      <p:embed/>
                      <p:pic>
                        <p:nvPicPr>
                          <p:cNvPr id="0" name="图片 3200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680" y="2592"/>
                            <a:ext cx="278" cy="27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41" name="Object 42"/>
              <p:cNvGraphicFramePr>
                <a:graphicFrameLocks noChangeAspect="1"/>
              </p:cNvGraphicFramePr>
              <p:nvPr/>
            </p:nvGraphicFramePr>
            <p:xfrm>
              <a:off x="240" y="1008"/>
              <a:ext cx="452" cy="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52" r:id="rId12" imgW="286385" imgH="194945" progId="">
                      <p:embed/>
                    </p:oleObj>
                  </mc:Choice>
                  <mc:Fallback>
                    <p:oleObj r:id="rId12" imgW="286385" imgH="194945" progId="">
                      <p:embed/>
                      <p:pic>
                        <p:nvPicPr>
                          <p:cNvPr id="0" name="图片 3208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240" y="1008"/>
                            <a:ext cx="452" cy="3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42" name="Object 43"/>
              <p:cNvGraphicFramePr>
                <a:graphicFrameLocks noChangeAspect="1"/>
              </p:cNvGraphicFramePr>
              <p:nvPr/>
            </p:nvGraphicFramePr>
            <p:xfrm>
              <a:off x="960" y="1536"/>
              <a:ext cx="26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53" r:id="rId14" imgW="183515" imgH="144145" progId="">
                      <p:embed/>
                    </p:oleObj>
                  </mc:Choice>
                  <mc:Fallback>
                    <p:oleObj r:id="rId14" imgW="183515" imgH="144145" progId="">
                      <p:embed/>
                      <p:pic>
                        <p:nvPicPr>
                          <p:cNvPr id="0" name="图片 3209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960" y="1536"/>
                            <a:ext cx="263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43" name="Object 44"/>
              <p:cNvGraphicFramePr>
                <a:graphicFrameLocks noChangeAspect="1"/>
              </p:cNvGraphicFramePr>
              <p:nvPr/>
            </p:nvGraphicFramePr>
            <p:xfrm>
              <a:off x="1440" y="960"/>
              <a:ext cx="451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54" r:id="rId16" imgW="309880" imgH="167640" progId="">
                      <p:embed/>
                    </p:oleObj>
                  </mc:Choice>
                  <mc:Fallback>
                    <p:oleObj r:id="rId16" imgW="309880" imgH="167640" progId="">
                      <p:embed/>
                      <p:pic>
                        <p:nvPicPr>
                          <p:cNvPr id="0" name="图片 3207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1440" y="960"/>
                            <a:ext cx="451" cy="24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44" name="Object 45"/>
              <p:cNvGraphicFramePr>
                <a:graphicFrameLocks noChangeAspect="1"/>
              </p:cNvGraphicFramePr>
              <p:nvPr/>
            </p:nvGraphicFramePr>
            <p:xfrm>
              <a:off x="2044" y="1248"/>
              <a:ext cx="207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55" r:id="rId18" imgW="145415" imgH="145415" progId="">
                      <p:embed/>
                    </p:oleObj>
                  </mc:Choice>
                  <mc:Fallback>
                    <p:oleObj r:id="rId18" imgW="145415" imgH="145415" progId="">
                      <p:embed/>
                      <p:pic>
                        <p:nvPicPr>
                          <p:cNvPr id="0" name="图片 3203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2044" y="1248"/>
                            <a:ext cx="207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245" name="Object 46"/>
            <p:cNvGraphicFramePr>
              <a:graphicFrameLocks noChangeAspect="1"/>
            </p:cNvGraphicFramePr>
            <p:nvPr/>
          </p:nvGraphicFramePr>
          <p:xfrm>
            <a:off x="1993" y="1632"/>
            <a:ext cx="29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6" r:id="rId20" imgW="183515" imgH="196215" progId="">
                    <p:embed/>
                  </p:oleObj>
                </mc:Choice>
                <mc:Fallback>
                  <p:oleObj r:id="rId20" imgW="183515" imgH="196215" progId="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993" y="1632"/>
                          <a:ext cx="292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6" name="Object 47"/>
            <p:cNvGraphicFramePr>
              <a:graphicFrameLocks noChangeAspect="1"/>
            </p:cNvGraphicFramePr>
            <p:nvPr/>
          </p:nvGraphicFramePr>
          <p:xfrm>
            <a:off x="1383" y="1315"/>
            <a:ext cx="249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7" r:id="rId22" imgW="170180" imgH="196215" progId="">
                    <p:embed/>
                  </p:oleObj>
                </mc:Choice>
                <mc:Fallback>
                  <p:oleObj r:id="rId22" imgW="170180" imgH="196215" progId="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383" y="1315"/>
                          <a:ext cx="249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7" name="Object 48"/>
            <p:cNvGraphicFramePr>
              <a:graphicFrameLocks noChangeAspect="1"/>
            </p:cNvGraphicFramePr>
            <p:nvPr/>
          </p:nvGraphicFramePr>
          <p:xfrm>
            <a:off x="1392" y="1776"/>
            <a:ext cx="230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8" r:id="rId24" imgW="143510" imgH="234315" progId="">
                    <p:embed/>
                  </p:oleObj>
                </mc:Choice>
                <mc:Fallback>
                  <p:oleObj r:id="rId24" imgW="143510" imgH="234315" progId="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392" y="1776"/>
                          <a:ext cx="230" cy="3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48" name="Text Box 60"/>
          <p:cNvSpPr txBox="1"/>
          <p:nvPr/>
        </p:nvSpPr>
        <p:spPr>
          <a:xfrm>
            <a:off x="6786563" y="5633403"/>
            <a:ext cx="325913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</a:t>
            </a:r>
            <a:r>
              <a:rPr lang="en-US" sz="2400" b="1" dirty="0">
                <a:latin typeface="Times New Roman" panose="02020603050405020304" pitchFamily="18" charset="0"/>
              </a:rPr>
              <a:t>20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手动 输出结构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1249" name="Object 50"/>
          <p:cNvGraphicFramePr>
            <a:graphicFrameLocks noChangeAspect="1"/>
          </p:cNvGraphicFramePr>
          <p:nvPr/>
        </p:nvGraphicFramePr>
        <p:xfrm>
          <a:off x="8333105" y="1373505"/>
          <a:ext cx="732790" cy="37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9" r:id="rId26" imgW="348615" imgH="180975" progId="">
                  <p:embed/>
                </p:oleObj>
              </mc:Choice>
              <mc:Fallback>
                <p:oleObj r:id="rId26" imgW="348615" imgH="180975" progId="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333105" y="1373505"/>
                        <a:ext cx="732790" cy="379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0" name="Object 51"/>
          <p:cNvGraphicFramePr>
            <a:graphicFrameLocks noChangeAspect="1"/>
          </p:cNvGraphicFramePr>
          <p:nvPr/>
        </p:nvGraphicFramePr>
        <p:xfrm>
          <a:off x="9535795" y="1285875"/>
          <a:ext cx="3841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0" r:id="rId28" imgW="170180" imgH="170180" progId="">
                  <p:embed/>
                </p:oleObj>
              </mc:Choice>
              <mc:Fallback>
                <p:oleObj r:id="rId28" imgW="170180" imgH="170180" progId="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535795" y="1285875"/>
                        <a:ext cx="384175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2" name="Text Box 66"/>
          <p:cNvSpPr txBox="1"/>
          <p:nvPr/>
        </p:nvSpPr>
        <p:spPr>
          <a:xfrm>
            <a:off x="825500" y="4279265"/>
            <a:ext cx="4967288" cy="18145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latin typeface="Times New Roman" panose="02020603050405020304" pitchFamily="18" charset="0"/>
              </a:rPr>
              <a:t>自动：</a:t>
            </a:r>
            <a:r>
              <a:rPr lang="en-US" altLang="zh-CN" sz="2800" b="1" dirty="0">
                <a:latin typeface="Times New Roman" panose="02020603050405020304" pitchFamily="18" charset="0"/>
              </a:rPr>
              <a:t>U=H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     </a:t>
            </a:r>
          </a:p>
          <a:p>
            <a:pPr>
              <a:spcBef>
                <a:spcPct val="50000"/>
              </a:spcBef>
            </a:pPr>
            <a:r>
              <a:rPr lang="en-US" altLang="en-US" sz="28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手动：</a:t>
            </a:r>
            <a:r>
              <a:rPr lang="en-US" altLang="zh-CN" sz="28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U</a:t>
            </a:r>
            <a:r>
              <a:rPr lang="en-US" altLang="en-US" sz="28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8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=U(n-1)+</a:t>
            </a:r>
            <a:r>
              <a:rPr lang="en-US" altLang="en-US" sz="28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△</a:t>
            </a:r>
            <a:r>
              <a:rPr lang="en-US" altLang="zh-CN" sz="28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MV</a:t>
            </a:r>
          </a:p>
          <a:p>
            <a:pPr>
              <a:spcBef>
                <a:spcPct val="50000"/>
              </a:spcBef>
            </a:pPr>
            <a:r>
              <a:rPr lang="en-US" altLang="en-US" sz="2800" b="1" dirty="0">
                <a:latin typeface="Times New Roman" panose="02020603050405020304" pitchFamily="18" charset="0"/>
                <a:sym typeface="+mn-ea"/>
              </a:rPr>
              <a:t>跟踪：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U=H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+mn-ea"/>
              </a:rPr>
              <a:t>2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1253" name="矩形 1"/>
          <p:cNvSpPr/>
          <p:nvPr/>
        </p:nvSpPr>
        <p:spPr>
          <a:xfrm>
            <a:off x="682308" y="1093788"/>
            <a:ext cx="539940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、手动输出模块（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MAN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</a:rPr>
              <a:t>（调节类）</a:t>
            </a:r>
          </a:p>
        </p:txBody>
      </p:sp>
    </p:spTree>
  </p:cSld>
  <p:clrMapOvr>
    <a:masterClrMapping/>
  </p:clrMapOvr>
  <p:transition spd="slow" advClick="0">
    <p:wedg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2225" name="Rectangle 4"/>
          <p:cNvSpPr/>
          <p:nvPr/>
        </p:nvSpPr>
        <p:spPr>
          <a:xfrm>
            <a:off x="1324293" y="767080"/>
            <a:ext cx="7632700" cy="609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/>
          <a:p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、运行方式切换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模块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MOD</a:t>
            </a:r>
            <a:r>
              <a:rPr lang="zh-CN" altLang="en-US" sz="2400" b="1" dirty="0">
                <a:latin typeface="Times New Roman" panose="02020603050405020304" pitchFamily="18" charset="0"/>
              </a:rPr>
              <a:t>（调节类）</a:t>
            </a:r>
          </a:p>
        </p:txBody>
      </p:sp>
      <p:sp>
        <p:nvSpPr>
          <p:cNvPr id="52226" name="Rectangle 80"/>
          <p:cNvSpPr/>
          <p:nvPr/>
        </p:nvSpPr>
        <p:spPr>
          <a:xfrm>
            <a:off x="8345805" y="1643380"/>
            <a:ext cx="304800" cy="152400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altLang="zh-CN" sz="1500" dirty="0">
                <a:latin typeface="Times New Roman" panose="02020603050405020304" pitchFamily="18" charset="0"/>
                <a:sym typeface="Symbol" panose="05050102010706020507" pitchFamily="18" charset="2"/>
              </a:rPr>
              <a:t>ON</a:t>
            </a:r>
            <a:endParaRPr lang="en-US" altLang="zh-CN" sz="1500" dirty="0">
              <a:latin typeface="Arial" panose="020B0604020202020204" pitchFamily="34" charset="0"/>
            </a:endParaRPr>
          </a:p>
        </p:txBody>
      </p:sp>
      <p:grpSp>
        <p:nvGrpSpPr>
          <p:cNvPr id="52227" name="Group 110"/>
          <p:cNvGrpSpPr/>
          <p:nvPr/>
        </p:nvGrpSpPr>
        <p:grpSpPr>
          <a:xfrm>
            <a:off x="5135880" y="1235393"/>
            <a:ext cx="4897438" cy="2830512"/>
            <a:chOff x="0" y="0"/>
            <a:chExt cx="2617" cy="1404"/>
          </a:xfrm>
        </p:grpSpPr>
        <p:sp>
          <p:nvSpPr>
            <p:cNvPr id="52228" name="Line 22"/>
            <p:cNvSpPr/>
            <p:nvPr/>
          </p:nvSpPr>
          <p:spPr>
            <a:xfrm>
              <a:off x="313" y="192"/>
              <a:ext cx="141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29" name="Line 23"/>
            <p:cNvSpPr/>
            <p:nvPr/>
          </p:nvSpPr>
          <p:spPr>
            <a:xfrm>
              <a:off x="2012" y="192"/>
              <a:ext cx="56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0" name="Line 24"/>
            <p:cNvSpPr/>
            <p:nvPr/>
          </p:nvSpPr>
          <p:spPr>
            <a:xfrm>
              <a:off x="1728" y="0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1" name="Line 25"/>
            <p:cNvSpPr/>
            <p:nvPr/>
          </p:nvSpPr>
          <p:spPr>
            <a:xfrm>
              <a:off x="1728" y="0"/>
              <a:ext cx="2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2" name="Line 26"/>
            <p:cNvSpPr/>
            <p:nvPr/>
          </p:nvSpPr>
          <p:spPr>
            <a:xfrm>
              <a:off x="2005" y="0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3" name="Line 27"/>
            <p:cNvSpPr/>
            <p:nvPr/>
          </p:nvSpPr>
          <p:spPr>
            <a:xfrm>
              <a:off x="912" y="491"/>
              <a:ext cx="132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4" name="Line 28"/>
            <p:cNvSpPr/>
            <p:nvPr/>
          </p:nvSpPr>
          <p:spPr>
            <a:xfrm>
              <a:off x="336" y="1115"/>
              <a:ext cx="8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5" name="Line 29"/>
            <p:cNvSpPr/>
            <p:nvPr/>
          </p:nvSpPr>
          <p:spPr>
            <a:xfrm>
              <a:off x="1629" y="801"/>
              <a:ext cx="61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6" name="Line 30"/>
            <p:cNvSpPr/>
            <p:nvPr/>
          </p:nvSpPr>
          <p:spPr>
            <a:xfrm>
              <a:off x="2239" y="310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7" name="Line 31"/>
            <p:cNvSpPr/>
            <p:nvPr/>
          </p:nvSpPr>
          <p:spPr>
            <a:xfrm>
              <a:off x="2241" y="310"/>
              <a:ext cx="17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8" name="Line 32"/>
            <p:cNvSpPr/>
            <p:nvPr/>
          </p:nvSpPr>
          <p:spPr>
            <a:xfrm>
              <a:off x="2423" y="310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9" name="Line 33"/>
            <p:cNvSpPr/>
            <p:nvPr/>
          </p:nvSpPr>
          <p:spPr>
            <a:xfrm>
              <a:off x="1138" y="801"/>
              <a:ext cx="31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0" name="Line 34"/>
            <p:cNvSpPr/>
            <p:nvPr/>
          </p:nvSpPr>
          <p:spPr>
            <a:xfrm>
              <a:off x="2430" y="491"/>
              <a:ext cx="15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1" name="Line 35"/>
            <p:cNvSpPr/>
            <p:nvPr/>
          </p:nvSpPr>
          <p:spPr>
            <a:xfrm>
              <a:off x="310" y="491"/>
              <a:ext cx="24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2" name="Line 36"/>
            <p:cNvSpPr/>
            <p:nvPr/>
          </p:nvSpPr>
          <p:spPr>
            <a:xfrm>
              <a:off x="565" y="310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3" name="Line 37"/>
            <p:cNvSpPr/>
            <p:nvPr/>
          </p:nvSpPr>
          <p:spPr>
            <a:xfrm>
              <a:off x="565" y="310"/>
              <a:ext cx="32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4" name="Line 38"/>
            <p:cNvSpPr/>
            <p:nvPr/>
          </p:nvSpPr>
          <p:spPr>
            <a:xfrm>
              <a:off x="901" y="310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5" name="Line 39"/>
            <p:cNvSpPr/>
            <p:nvPr/>
          </p:nvSpPr>
          <p:spPr>
            <a:xfrm>
              <a:off x="326" y="801"/>
              <a:ext cx="65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6" name="Line 40"/>
            <p:cNvSpPr/>
            <p:nvPr/>
          </p:nvSpPr>
          <p:spPr>
            <a:xfrm>
              <a:off x="986" y="626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7" name="Line 41"/>
            <p:cNvSpPr/>
            <p:nvPr/>
          </p:nvSpPr>
          <p:spPr>
            <a:xfrm>
              <a:off x="988" y="626"/>
              <a:ext cx="1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8" name="Line 42"/>
            <p:cNvSpPr/>
            <p:nvPr/>
          </p:nvSpPr>
          <p:spPr>
            <a:xfrm>
              <a:off x="1134" y="626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9" name="Line 43"/>
            <p:cNvSpPr/>
            <p:nvPr/>
          </p:nvSpPr>
          <p:spPr>
            <a:xfrm>
              <a:off x="1459" y="631"/>
              <a:ext cx="0" cy="17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0" name="Line 44"/>
            <p:cNvSpPr/>
            <p:nvPr/>
          </p:nvSpPr>
          <p:spPr>
            <a:xfrm>
              <a:off x="1461" y="631"/>
              <a:ext cx="15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1" name="Line 45"/>
            <p:cNvSpPr/>
            <p:nvPr/>
          </p:nvSpPr>
          <p:spPr>
            <a:xfrm>
              <a:off x="1632" y="631"/>
              <a:ext cx="0" cy="17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2" name="Line 46"/>
            <p:cNvSpPr/>
            <p:nvPr/>
          </p:nvSpPr>
          <p:spPr>
            <a:xfrm>
              <a:off x="2242" y="620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3" name="Line 47"/>
            <p:cNvSpPr/>
            <p:nvPr/>
          </p:nvSpPr>
          <p:spPr>
            <a:xfrm>
              <a:off x="2244" y="620"/>
              <a:ext cx="17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4" name="Line 48"/>
            <p:cNvSpPr/>
            <p:nvPr/>
          </p:nvSpPr>
          <p:spPr>
            <a:xfrm>
              <a:off x="2426" y="620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5" name="Line 49"/>
            <p:cNvSpPr/>
            <p:nvPr/>
          </p:nvSpPr>
          <p:spPr>
            <a:xfrm>
              <a:off x="2433" y="801"/>
              <a:ext cx="15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6" name="Line 50"/>
            <p:cNvSpPr/>
            <p:nvPr/>
          </p:nvSpPr>
          <p:spPr>
            <a:xfrm>
              <a:off x="1226" y="934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7" name="Line 51"/>
            <p:cNvSpPr/>
            <p:nvPr/>
          </p:nvSpPr>
          <p:spPr>
            <a:xfrm>
              <a:off x="1228" y="934"/>
              <a:ext cx="15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8" name="Line 52"/>
            <p:cNvSpPr/>
            <p:nvPr/>
          </p:nvSpPr>
          <p:spPr>
            <a:xfrm>
              <a:off x="1399" y="934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9" name="Line 53"/>
            <p:cNvSpPr/>
            <p:nvPr/>
          </p:nvSpPr>
          <p:spPr>
            <a:xfrm>
              <a:off x="1403" y="1115"/>
              <a:ext cx="83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60" name="Line 54"/>
            <p:cNvSpPr/>
            <p:nvPr/>
          </p:nvSpPr>
          <p:spPr>
            <a:xfrm>
              <a:off x="2242" y="934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61" name="Line 55"/>
            <p:cNvSpPr/>
            <p:nvPr/>
          </p:nvSpPr>
          <p:spPr>
            <a:xfrm>
              <a:off x="2244" y="934"/>
              <a:ext cx="17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62" name="Line 56"/>
            <p:cNvSpPr/>
            <p:nvPr/>
          </p:nvSpPr>
          <p:spPr>
            <a:xfrm>
              <a:off x="2426" y="934"/>
              <a:ext cx="0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63" name="Line 57"/>
            <p:cNvSpPr/>
            <p:nvPr/>
          </p:nvSpPr>
          <p:spPr>
            <a:xfrm>
              <a:off x="2433" y="1115"/>
              <a:ext cx="15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64" name="Rectangle 58"/>
            <p:cNvSpPr/>
            <p:nvPr/>
          </p:nvSpPr>
          <p:spPr>
            <a:xfrm>
              <a:off x="0" y="107"/>
              <a:ext cx="240" cy="1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 sz="2400" b="1" i="1" dirty="0">
                  <a:latin typeface="Arial" panose="020B0604020202020204" pitchFamily="34" charset="0"/>
                </a:rPr>
                <a:t>H</a:t>
              </a:r>
              <a:r>
                <a:rPr lang="en-US" altLang="zh-CN" sz="2400" b="1" baseline="-25000" dirty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2265" name="Rectangle 59"/>
            <p:cNvSpPr/>
            <p:nvPr/>
          </p:nvSpPr>
          <p:spPr>
            <a:xfrm>
              <a:off x="0" y="425"/>
              <a:ext cx="240" cy="1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 sz="2400" b="1" i="1" dirty="0">
                  <a:solidFill>
                    <a:srgbClr val="0000FF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2266" name="Rectangle 60"/>
            <p:cNvSpPr/>
            <p:nvPr/>
          </p:nvSpPr>
          <p:spPr>
            <a:xfrm>
              <a:off x="48" y="731"/>
              <a:ext cx="192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 sz="2400" b="1" i="1" dirty="0">
                  <a:solidFill>
                    <a:srgbClr val="FF000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2267" name="Rectangle 61"/>
            <p:cNvSpPr/>
            <p:nvPr/>
          </p:nvSpPr>
          <p:spPr>
            <a:xfrm>
              <a:off x="48" y="1045"/>
              <a:ext cx="192" cy="1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 sz="2400" b="1" i="1" dirty="0">
                  <a:solidFill>
                    <a:srgbClr val="FF00FF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CN" sz="2400" b="1" baseline="-25000" dirty="0">
                  <a:solidFill>
                    <a:srgbClr val="FF00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2268" name="Line 62"/>
            <p:cNvSpPr/>
            <p:nvPr/>
          </p:nvSpPr>
          <p:spPr>
            <a:xfrm>
              <a:off x="565" y="491"/>
              <a:ext cx="0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2269" name="Line 63"/>
            <p:cNvSpPr/>
            <p:nvPr/>
          </p:nvSpPr>
          <p:spPr>
            <a:xfrm>
              <a:off x="986" y="812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2270" name="Line 64"/>
            <p:cNvSpPr/>
            <p:nvPr/>
          </p:nvSpPr>
          <p:spPr>
            <a:xfrm>
              <a:off x="1451" y="823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2271" name="Line 65"/>
            <p:cNvSpPr/>
            <p:nvPr/>
          </p:nvSpPr>
          <p:spPr>
            <a:xfrm>
              <a:off x="1728" y="214"/>
              <a:ext cx="0" cy="8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2272" name="Line 66"/>
            <p:cNvSpPr/>
            <p:nvPr/>
          </p:nvSpPr>
          <p:spPr>
            <a:xfrm>
              <a:off x="2005" y="211"/>
              <a:ext cx="0" cy="8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2273" name="Line 67"/>
            <p:cNvSpPr/>
            <p:nvPr/>
          </p:nvSpPr>
          <p:spPr>
            <a:xfrm>
              <a:off x="565" y="1174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74" name="Line 68"/>
            <p:cNvSpPr/>
            <p:nvPr/>
          </p:nvSpPr>
          <p:spPr>
            <a:xfrm>
              <a:off x="982" y="1171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75" name="Line 69"/>
            <p:cNvSpPr/>
            <p:nvPr/>
          </p:nvSpPr>
          <p:spPr>
            <a:xfrm>
              <a:off x="1215" y="1177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76" name="Line 70"/>
            <p:cNvSpPr/>
            <p:nvPr/>
          </p:nvSpPr>
          <p:spPr>
            <a:xfrm>
              <a:off x="1455" y="1174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77" name="Line 71"/>
            <p:cNvSpPr/>
            <p:nvPr/>
          </p:nvSpPr>
          <p:spPr>
            <a:xfrm>
              <a:off x="1728" y="1177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78" name="Line 72"/>
            <p:cNvSpPr/>
            <p:nvPr/>
          </p:nvSpPr>
          <p:spPr>
            <a:xfrm>
              <a:off x="2012" y="1174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79" name="Line 73"/>
            <p:cNvSpPr/>
            <p:nvPr/>
          </p:nvSpPr>
          <p:spPr>
            <a:xfrm>
              <a:off x="2248" y="1174"/>
              <a:ext cx="0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80" name="Line 74"/>
            <p:cNvSpPr/>
            <p:nvPr/>
          </p:nvSpPr>
          <p:spPr>
            <a:xfrm>
              <a:off x="576" y="1329"/>
              <a:ext cx="40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81" name="Line 75"/>
            <p:cNvSpPr/>
            <p:nvPr/>
          </p:nvSpPr>
          <p:spPr>
            <a:xfrm>
              <a:off x="1008" y="1336"/>
              <a:ext cx="20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82" name="Line 76"/>
            <p:cNvSpPr/>
            <p:nvPr/>
          </p:nvSpPr>
          <p:spPr>
            <a:xfrm>
              <a:off x="1226" y="1329"/>
              <a:ext cx="21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83" name="Line 77"/>
            <p:cNvSpPr/>
            <p:nvPr/>
          </p:nvSpPr>
          <p:spPr>
            <a:xfrm>
              <a:off x="2004" y="1336"/>
              <a:ext cx="22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84" name="Line 78"/>
            <p:cNvSpPr/>
            <p:nvPr/>
          </p:nvSpPr>
          <p:spPr>
            <a:xfrm>
              <a:off x="1466" y="1336"/>
              <a:ext cx="24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85" name="Line 79"/>
            <p:cNvSpPr/>
            <p:nvPr/>
          </p:nvSpPr>
          <p:spPr>
            <a:xfrm>
              <a:off x="1730" y="1333"/>
              <a:ext cx="2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286" name="Rectangle 81"/>
            <p:cNvSpPr/>
            <p:nvPr/>
          </p:nvSpPr>
          <p:spPr>
            <a:xfrm>
              <a:off x="1492" y="70"/>
              <a:ext cx="192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 sz="15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OFF</a:t>
              </a:r>
              <a:endParaRPr lang="en-US" altLang="zh-CN" sz="1500" dirty="0">
                <a:latin typeface="Arial" panose="020B0604020202020204" pitchFamily="34" charset="0"/>
              </a:endParaRPr>
            </a:p>
          </p:txBody>
        </p:sp>
        <p:sp>
          <p:nvSpPr>
            <p:cNvPr id="52287" name="Rectangle 82"/>
            <p:cNvSpPr/>
            <p:nvPr/>
          </p:nvSpPr>
          <p:spPr>
            <a:xfrm>
              <a:off x="561" y="214"/>
              <a:ext cx="192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 sz="15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ON</a:t>
              </a:r>
              <a:endParaRPr lang="en-US" altLang="zh-CN" sz="15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88" name="Rectangle 83"/>
            <p:cNvSpPr/>
            <p:nvPr/>
          </p:nvSpPr>
          <p:spPr>
            <a:xfrm>
              <a:off x="347" y="384"/>
              <a:ext cx="192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 sz="15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OFF</a:t>
              </a:r>
              <a:endParaRPr lang="en-US" altLang="zh-CN" sz="1500" dirty="0">
                <a:latin typeface="Arial" panose="020B0604020202020204" pitchFamily="34" charset="0"/>
              </a:endParaRPr>
            </a:p>
          </p:txBody>
        </p:sp>
        <p:sp>
          <p:nvSpPr>
            <p:cNvPr id="52289" name="Rectangle 84"/>
            <p:cNvSpPr/>
            <p:nvPr/>
          </p:nvSpPr>
          <p:spPr>
            <a:xfrm>
              <a:off x="971" y="517"/>
              <a:ext cx="192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 sz="1500" b="1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ON</a:t>
              </a:r>
              <a:endParaRPr lang="en-US" altLang="zh-CN" sz="15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0" name="Rectangle 85"/>
            <p:cNvSpPr/>
            <p:nvPr/>
          </p:nvSpPr>
          <p:spPr>
            <a:xfrm>
              <a:off x="757" y="687"/>
              <a:ext cx="192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 sz="15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OFF</a:t>
              </a:r>
              <a:endParaRPr lang="en-US" altLang="zh-CN" sz="1500" b="1" dirty="0">
                <a:latin typeface="Arial" panose="020B0604020202020204" pitchFamily="34" charset="0"/>
              </a:endParaRPr>
            </a:p>
          </p:txBody>
        </p:sp>
        <p:sp>
          <p:nvSpPr>
            <p:cNvPr id="52291" name="Rectangle 86"/>
            <p:cNvSpPr/>
            <p:nvPr/>
          </p:nvSpPr>
          <p:spPr>
            <a:xfrm>
              <a:off x="1226" y="838"/>
              <a:ext cx="192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 sz="1500" b="1" dirty="0">
                  <a:solidFill>
                    <a:srgbClr val="FF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ON</a:t>
              </a:r>
              <a:endParaRPr lang="en-US" altLang="zh-CN" sz="1500" b="1" dirty="0">
                <a:solidFill>
                  <a:srgbClr val="FF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2" name="Rectangle 87"/>
            <p:cNvSpPr/>
            <p:nvPr/>
          </p:nvSpPr>
          <p:spPr>
            <a:xfrm>
              <a:off x="1012" y="1008"/>
              <a:ext cx="192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 sz="15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OFF</a:t>
              </a:r>
              <a:endParaRPr lang="en-US" altLang="zh-CN" sz="1500" dirty="0">
                <a:latin typeface="Arial" panose="020B0604020202020204" pitchFamily="34" charset="0"/>
              </a:endParaRPr>
            </a:p>
          </p:txBody>
        </p:sp>
        <p:sp>
          <p:nvSpPr>
            <p:cNvPr id="52293" name="Rectangle 88"/>
            <p:cNvSpPr/>
            <p:nvPr/>
          </p:nvSpPr>
          <p:spPr>
            <a:xfrm>
              <a:off x="698" y="1215"/>
              <a:ext cx="16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endParaRPr lang="en-US" altLang="zh-CN" sz="2400" b="1" i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4" name="Rectangle 89"/>
            <p:cNvSpPr/>
            <p:nvPr/>
          </p:nvSpPr>
          <p:spPr>
            <a:xfrm>
              <a:off x="1012" y="1218"/>
              <a:ext cx="16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endParaRPr lang="en-US" altLang="zh-CN" sz="2400" b="1" i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5" name="Rectangle 90"/>
            <p:cNvSpPr/>
            <p:nvPr/>
          </p:nvSpPr>
          <p:spPr>
            <a:xfrm>
              <a:off x="1248" y="1222"/>
              <a:ext cx="16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 sz="2400" b="1" i="1" dirty="0">
                  <a:solidFill>
                    <a:srgbClr val="FF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endParaRPr lang="en-US" altLang="zh-CN" sz="2400" b="1" i="1" dirty="0">
                <a:solidFill>
                  <a:srgbClr val="FF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96" name="Rectangle 91"/>
            <p:cNvSpPr/>
            <p:nvPr/>
          </p:nvSpPr>
          <p:spPr>
            <a:xfrm>
              <a:off x="1518" y="1215"/>
              <a:ext cx="16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 sz="15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endParaRPr lang="en-US" altLang="zh-CN" sz="1500" i="1" dirty="0">
                <a:latin typeface="Arial" panose="020B0604020202020204" pitchFamily="34" charset="0"/>
              </a:endParaRPr>
            </a:p>
          </p:txBody>
        </p:sp>
        <p:sp>
          <p:nvSpPr>
            <p:cNvPr id="52297" name="Rectangle 92"/>
            <p:cNvSpPr/>
            <p:nvPr/>
          </p:nvSpPr>
          <p:spPr>
            <a:xfrm>
              <a:off x="1776" y="1215"/>
              <a:ext cx="16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endParaRPr lang="en-US" altLang="zh-CN" sz="2400" i="1" dirty="0">
                <a:latin typeface="Arial" panose="020B0604020202020204" pitchFamily="34" charset="0"/>
              </a:endParaRPr>
            </a:p>
          </p:txBody>
        </p:sp>
        <p:sp>
          <p:nvSpPr>
            <p:cNvPr id="52298" name="Rectangle 93"/>
            <p:cNvSpPr/>
            <p:nvPr/>
          </p:nvSpPr>
          <p:spPr>
            <a:xfrm>
              <a:off x="2042" y="1222"/>
              <a:ext cx="16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 sz="15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endParaRPr lang="en-US" altLang="zh-CN" sz="1500" i="1" dirty="0">
                <a:latin typeface="Arial" panose="020B0604020202020204" pitchFamily="34" charset="0"/>
              </a:endParaRPr>
            </a:p>
          </p:txBody>
        </p:sp>
        <p:sp>
          <p:nvSpPr>
            <p:cNvPr id="52299" name="Line 94"/>
            <p:cNvSpPr/>
            <p:nvPr/>
          </p:nvSpPr>
          <p:spPr>
            <a:xfrm>
              <a:off x="2254" y="1336"/>
              <a:ext cx="36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52300" name="Rectangle 95"/>
            <p:cNvSpPr/>
            <p:nvPr/>
          </p:nvSpPr>
          <p:spPr>
            <a:xfrm>
              <a:off x="2341" y="1226"/>
              <a:ext cx="166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 sz="15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endParaRPr lang="en-US" altLang="zh-CN" sz="1500" i="1" dirty="0">
                <a:latin typeface="Arial" panose="020B0604020202020204" pitchFamily="34" charset="0"/>
              </a:endParaRPr>
            </a:p>
          </p:txBody>
        </p:sp>
      </p:grpSp>
      <p:sp>
        <p:nvSpPr>
          <p:cNvPr id="52301" name="Text Box 108"/>
          <p:cNvSpPr txBox="1"/>
          <p:nvPr/>
        </p:nvSpPr>
        <p:spPr>
          <a:xfrm>
            <a:off x="4270375" y="5935345"/>
            <a:ext cx="7851140" cy="4781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aseline="-20000" dirty="0">
                <a:latin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</a:rPr>
              <a:t>ON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sym typeface="+mn-ea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  <a:sym typeface="+mn-ea"/>
              </a:rPr>
              <a:t>2 </a:t>
            </a:r>
            <a:r>
              <a:rPr lang="en-US" altLang="zh-CN" sz="2400" i="1" dirty="0">
                <a:latin typeface="Times New Roman" panose="02020603050405020304" pitchFamily="18" charset="0"/>
                <a:sym typeface="+mn-ea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OFF, </a:t>
            </a:r>
            <a:r>
              <a:rPr lang="en-US" altLang="zh-CN" sz="2400" i="1" dirty="0">
                <a:latin typeface="Times New Roman" panose="02020603050405020304" pitchFamily="18" charset="0"/>
                <a:sym typeface="+mn-ea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sym typeface="+mn-ea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OFF,  </a:t>
            </a:r>
            <a:r>
              <a:rPr lang="en-US" altLang="zh-CN" sz="2400" i="1" dirty="0">
                <a:latin typeface="Times New Roman" panose="02020603050405020304" pitchFamily="18" charset="0"/>
                <a:sym typeface="+mn-ea"/>
              </a:rPr>
              <a:t>P</a:t>
            </a:r>
            <a:r>
              <a:rPr lang="en-US" altLang="zh-CN" sz="2400" baseline="-20000" dirty="0">
                <a:latin typeface="Times New Roman" panose="02020603050405020304" pitchFamily="18" charset="0"/>
                <a:sym typeface="+mn-ea"/>
              </a:rPr>
              <a:t>2 </a:t>
            </a:r>
            <a:r>
              <a:rPr lang="en-US" altLang="zh-CN" sz="2400" i="1" dirty="0">
                <a:latin typeface="Times New Roman" panose="02020603050405020304" pitchFamily="18" charset="0"/>
                <a:sym typeface="+mn-ea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OFF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2303" name="Text Box 111"/>
          <p:cNvSpPr txBox="1"/>
          <p:nvPr/>
        </p:nvSpPr>
        <p:spPr>
          <a:xfrm>
            <a:off x="1872615" y="3706813"/>
            <a:ext cx="29718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6-21 </a:t>
            </a:r>
            <a:r>
              <a:rPr lang="zh-CN" altLang="en-US" sz="2400" b="1" dirty="0">
                <a:latin typeface="Times New Roman" panose="02020603050405020304" pitchFamily="18" charset="0"/>
              </a:rPr>
              <a:t>运行切换模块</a:t>
            </a:r>
          </a:p>
        </p:txBody>
      </p:sp>
      <p:grpSp>
        <p:nvGrpSpPr>
          <p:cNvPr id="52304" name="组合 1"/>
          <p:cNvGrpSpPr/>
          <p:nvPr/>
        </p:nvGrpSpPr>
        <p:grpSpPr>
          <a:xfrm>
            <a:off x="2197418" y="1305243"/>
            <a:ext cx="2435225" cy="2290762"/>
            <a:chOff x="481329" y="1337946"/>
            <a:chExt cx="2434851" cy="2291282"/>
          </a:xfrm>
        </p:grpSpPr>
        <p:sp>
          <p:nvSpPr>
            <p:cNvPr id="52305" name="Rectangle 8"/>
            <p:cNvSpPr/>
            <p:nvPr/>
          </p:nvSpPr>
          <p:spPr>
            <a:xfrm>
              <a:off x="611560" y="2369044"/>
              <a:ext cx="1440637" cy="98216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</a:rPr>
                <a:t>MOD</a:t>
              </a:r>
            </a:p>
          </p:txBody>
        </p:sp>
        <p:sp>
          <p:nvSpPr>
            <p:cNvPr id="52306" name="Line 9"/>
            <p:cNvSpPr/>
            <p:nvPr/>
          </p:nvSpPr>
          <p:spPr>
            <a:xfrm>
              <a:off x="1000332" y="2039143"/>
              <a:ext cx="0" cy="3412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307" name="Line 10"/>
            <p:cNvSpPr/>
            <p:nvPr/>
          </p:nvSpPr>
          <p:spPr>
            <a:xfrm>
              <a:off x="1657974" y="2039143"/>
              <a:ext cx="0" cy="3412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308" name="Rectangle 12"/>
            <p:cNvSpPr/>
            <p:nvPr/>
          </p:nvSpPr>
          <p:spPr>
            <a:xfrm>
              <a:off x="481329" y="1736546"/>
              <a:ext cx="548641" cy="3883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 sz="1800" b="1" i="1" dirty="0">
                  <a:latin typeface="Arial" panose="020B0604020202020204" pitchFamily="34" charset="0"/>
                </a:rPr>
                <a:t>H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2309" name="Rectangle 13"/>
            <p:cNvSpPr/>
            <p:nvPr/>
          </p:nvSpPr>
          <p:spPr>
            <a:xfrm>
              <a:off x="1705208" y="1795959"/>
              <a:ext cx="436006" cy="2714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 sz="1800" b="1" i="1" dirty="0">
                  <a:latin typeface="Arial" panose="020B0604020202020204" pitchFamily="34" charset="0"/>
                </a:rPr>
                <a:t>H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2</a:t>
              </a:r>
            </a:p>
          </p:txBody>
        </p:sp>
        <p:grpSp>
          <p:nvGrpSpPr>
            <p:cNvPr id="52310" name="Group 14"/>
            <p:cNvGrpSpPr/>
            <p:nvPr/>
          </p:nvGrpSpPr>
          <p:grpSpPr>
            <a:xfrm>
              <a:off x="920398" y="1873250"/>
              <a:ext cx="156235" cy="162123"/>
              <a:chOff x="0" y="0"/>
              <a:chExt cx="181" cy="181"/>
            </a:xfrm>
          </p:grpSpPr>
          <p:sp>
            <p:nvSpPr>
              <p:cNvPr id="52311" name="Oval 15"/>
              <p:cNvSpPr/>
              <p:nvPr/>
            </p:nvSpPr>
            <p:spPr>
              <a:xfrm>
                <a:off x="0" y="0"/>
                <a:ext cx="181" cy="18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312" name="Line 16"/>
              <p:cNvSpPr/>
              <p:nvPr/>
            </p:nvSpPr>
            <p:spPr>
              <a:xfrm>
                <a:off x="37" y="37"/>
                <a:ext cx="118" cy="1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313" name="Line 17"/>
              <p:cNvSpPr/>
              <p:nvPr/>
            </p:nvSpPr>
            <p:spPr>
              <a:xfrm flipH="1">
                <a:off x="26" y="37"/>
                <a:ext cx="118" cy="1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52314" name="Group 18"/>
            <p:cNvGrpSpPr/>
            <p:nvPr/>
          </p:nvGrpSpPr>
          <p:grpSpPr>
            <a:xfrm>
              <a:off x="1568957" y="1880791"/>
              <a:ext cx="156235" cy="162123"/>
              <a:chOff x="0" y="0"/>
              <a:chExt cx="181" cy="181"/>
            </a:xfrm>
          </p:grpSpPr>
          <p:sp>
            <p:nvSpPr>
              <p:cNvPr id="52315" name="Oval 19"/>
              <p:cNvSpPr/>
              <p:nvPr/>
            </p:nvSpPr>
            <p:spPr>
              <a:xfrm>
                <a:off x="0" y="0"/>
                <a:ext cx="181" cy="18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316" name="Line 20"/>
              <p:cNvSpPr/>
              <p:nvPr/>
            </p:nvSpPr>
            <p:spPr>
              <a:xfrm>
                <a:off x="37" y="37"/>
                <a:ext cx="118" cy="1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317" name="Line 21"/>
              <p:cNvSpPr/>
              <p:nvPr/>
            </p:nvSpPr>
            <p:spPr>
              <a:xfrm flipH="1">
                <a:off x="26" y="37"/>
                <a:ext cx="118" cy="1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2318" name="Line 96"/>
            <p:cNvSpPr/>
            <p:nvPr/>
          </p:nvSpPr>
          <p:spPr>
            <a:xfrm>
              <a:off x="2026763" y="2619769"/>
              <a:ext cx="37060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319" name="Line 97"/>
            <p:cNvSpPr/>
            <p:nvPr/>
          </p:nvSpPr>
          <p:spPr>
            <a:xfrm>
              <a:off x="2026763" y="3119334"/>
              <a:ext cx="37060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320" name="Rectangle 98"/>
            <p:cNvSpPr/>
            <p:nvPr/>
          </p:nvSpPr>
          <p:spPr>
            <a:xfrm>
              <a:off x="2549970" y="2480268"/>
              <a:ext cx="348805" cy="2224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 sz="1800" b="1" i="1" dirty="0">
                  <a:latin typeface="Arial" panose="020B0604020202020204" pitchFamily="34" charset="0"/>
                </a:rPr>
                <a:t>P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2321" name="Rectangle 99"/>
            <p:cNvSpPr/>
            <p:nvPr/>
          </p:nvSpPr>
          <p:spPr>
            <a:xfrm>
              <a:off x="2549970" y="3008110"/>
              <a:ext cx="348805" cy="2224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 sz="1800" b="1" i="1" dirty="0">
                  <a:latin typeface="Arial" panose="020B0604020202020204" pitchFamily="34" charset="0"/>
                </a:rPr>
                <a:t>P</a:t>
              </a:r>
              <a:r>
                <a:rPr lang="en-US" altLang="zh-CN" sz="1800" b="1" baseline="-25000" dirty="0">
                  <a:latin typeface="Arial" panose="020B0604020202020204" pitchFamily="34" charset="0"/>
                </a:rPr>
                <a:t>2</a:t>
              </a:r>
            </a:p>
          </p:txBody>
        </p:sp>
        <p:grpSp>
          <p:nvGrpSpPr>
            <p:cNvPr id="52322" name="Group 100"/>
            <p:cNvGrpSpPr/>
            <p:nvPr/>
          </p:nvGrpSpPr>
          <p:grpSpPr>
            <a:xfrm>
              <a:off x="2395551" y="3034502"/>
              <a:ext cx="143519" cy="148927"/>
              <a:chOff x="0" y="0"/>
              <a:chExt cx="181" cy="181"/>
            </a:xfrm>
          </p:grpSpPr>
          <p:sp>
            <p:nvSpPr>
              <p:cNvPr id="52323" name="Oval 101"/>
              <p:cNvSpPr/>
              <p:nvPr/>
            </p:nvSpPr>
            <p:spPr>
              <a:xfrm>
                <a:off x="0" y="0"/>
                <a:ext cx="181" cy="18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324" name="Line 102"/>
              <p:cNvSpPr/>
              <p:nvPr/>
            </p:nvSpPr>
            <p:spPr>
              <a:xfrm>
                <a:off x="37" y="37"/>
                <a:ext cx="118" cy="1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325" name="Line 103"/>
              <p:cNvSpPr/>
              <p:nvPr/>
            </p:nvSpPr>
            <p:spPr>
              <a:xfrm flipH="1">
                <a:off x="26" y="37"/>
                <a:ext cx="118" cy="1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52326" name="Group 104"/>
            <p:cNvGrpSpPr/>
            <p:nvPr/>
          </p:nvGrpSpPr>
          <p:grpSpPr>
            <a:xfrm>
              <a:off x="2390101" y="2555674"/>
              <a:ext cx="143519" cy="148927"/>
              <a:chOff x="0" y="0"/>
              <a:chExt cx="181" cy="181"/>
            </a:xfrm>
          </p:grpSpPr>
          <p:sp>
            <p:nvSpPr>
              <p:cNvPr id="52327" name="Oval 105"/>
              <p:cNvSpPr/>
              <p:nvPr/>
            </p:nvSpPr>
            <p:spPr>
              <a:xfrm>
                <a:off x="0" y="0"/>
                <a:ext cx="181" cy="18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328" name="Line 106"/>
              <p:cNvSpPr/>
              <p:nvPr/>
            </p:nvSpPr>
            <p:spPr>
              <a:xfrm>
                <a:off x="37" y="37"/>
                <a:ext cx="118" cy="1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2329" name="Line 107"/>
              <p:cNvSpPr/>
              <p:nvPr/>
            </p:nvSpPr>
            <p:spPr>
              <a:xfrm flipH="1">
                <a:off x="26" y="37"/>
                <a:ext cx="118" cy="1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2330" name="Rectangle 113"/>
            <p:cNvSpPr/>
            <p:nvPr/>
          </p:nvSpPr>
          <p:spPr>
            <a:xfrm>
              <a:off x="2504453" y="2009690"/>
              <a:ext cx="366425" cy="3987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A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2331" name="Rectangle 114"/>
            <p:cNvSpPr/>
            <p:nvPr/>
          </p:nvSpPr>
          <p:spPr>
            <a:xfrm>
              <a:off x="2549755" y="3230465"/>
              <a:ext cx="366425" cy="3987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C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2332" name="Rectangle 115"/>
            <p:cNvSpPr/>
            <p:nvPr/>
          </p:nvSpPr>
          <p:spPr>
            <a:xfrm>
              <a:off x="1630046" y="1337946"/>
              <a:ext cx="422945" cy="3987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M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270058" y="4326255"/>
            <a:ext cx="28263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aseline="-20000" dirty="0">
                <a:latin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</a:rPr>
              <a:t>OFF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aseline="-20000" dirty="0">
                <a:latin typeface="Times New Roman" panose="02020603050405020304" pitchFamily="18" charset="0"/>
              </a:rPr>
              <a:t>2 </a:t>
            </a:r>
            <a:r>
              <a:rPr lang="en-US" altLang="zh-CN" sz="2400" i="1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</a:rPr>
              <a:t>ON</a:t>
            </a:r>
            <a:r>
              <a:rPr lang="zh-CN" altLang="en-US" dirty="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255135" y="4848225"/>
            <a:ext cx="4170680" cy="4781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sym typeface="宋体" panose="02010600030101010101" pitchFamily="2" charset="-122"/>
              </a:rPr>
              <a:t>H</a:t>
            </a:r>
            <a:r>
              <a:rPr lang="en-US" altLang="zh-CN" sz="2400" baseline="-20000" dirty="0">
                <a:latin typeface="Times New Roman" panose="02020603050405020304" pitchFamily="18" charset="0"/>
                <a:sym typeface="宋体" panose="02010600030101010101" pitchFamily="2" charset="-122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sym typeface="宋体" panose="02010600030101010101" pitchFamily="2" charset="-122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sym typeface="宋体" panose="02010600030101010101" pitchFamily="2" charset="-122"/>
              </a:rPr>
              <a:t>OFF</a:t>
            </a:r>
            <a:r>
              <a:rPr lang="zh-CN" altLang="en-US" sz="2400" dirty="0"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</a:rPr>
              <a:t>OFF, 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20000" dirty="0">
                <a:latin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</a:rPr>
              <a:t>ON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7835" y="5402580"/>
            <a:ext cx="6324600" cy="4781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sym typeface="宋体" panose="02010600030101010101" pitchFamily="2" charset="-122"/>
              </a:rPr>
              <a:t>H</a:t>
            </a:r>
            <a:r>
              <a:rPr lang="en-US" altLang="zh-CN" sz="2400" baseline="-20000" dirty="0">
                <a:latin typeface="Times New Roman" panose="02020603050405020304" pitchFamily="18" charset="0"/>
                <a:sym typeface="宋体" panose="02010600030101010101" pitchFamily="2" charset="-122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sym typeface="宋体" panose="02010600030101010101" pitchFamily="2" charset="-122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sym typeface="宋体" panose="02010600030101010101" pitchFamily="2" charset="-122"/>
              </a:rPr>
              <a:t>OFF</a:t>
            </a:r>
            <a:r>
              <a:rPr lang="zh-CN" altLang="en-US" sz="2400" dirty="0"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400" i="1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</a:rPr>
              <a:t>OFF, 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</a:rPr>
              <a:t>OFF,  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20000" dirty="0">
                <a:latin typeface="Times New Roman" panose="02020603050405020304" pitchFamily="18" charset="0"/>
              </a:rPr>
              <a:t>2 </a:t>
            </a:r>
            <a:r>
              <a:rPr lang="en-US" altLang="zh-CN" sz="2400" i="1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</a:rPr>
              <a:t>ON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2336" name="Rectangle 115"/>
          <p:cNvSpPr/>
          <p:nvPr/>
        </p:nvSpPr>
        <p:spPr>
          <a:xfrm>
            <a:off x="2499043" y="1305243"/>
            <a:ext cx="336550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98930" y="4326255"/>
            <a:ext cx="2185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sym typeface="+mn-ea"/>
              </a:rPr>
              <a:t>手动方式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(M)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98930" y="4848225"/>
            <a:ext cx="21056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sym typeface="+mn-ea"/>
              </a:rPr>
              <a:t>自动方式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(A)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14805" y="5370195"/>
            <a:ext cx="2105660" cy="5429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串级方式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(C)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82750" y="5891530"/>
            <a:ext cx="20662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sym typeface="+mn-ea"/>
              </a:rPr>
              <a:t>跟踪方式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(F)</a:t>
            </a:r>
            <a:endParaRPr lang="zh-CN" altLang="en-US" dirty="0"/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01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1352233" y="796608"/>
            <a:ext cx="8367713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过程输入通道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①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模拟输入信号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211830" y="2111375"/>
          <a:ext cx="1631950" cy="800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3" imgW="805815" imgH="396875" progId="">
                  <p:embed/>
                </p:oleObj>
              </mc:Choice>
              <mc:Fallback>
                <p:oleObj r:id="rId3" imgW="805815" imgH="396875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1830" y="2111375"/>
                        <a:ext cx="1631950" cy="8007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4" name="Group 15"/>
          <p:cNvGrpSpPr/>
          <p:nvPr/>
        </p:nvGrpSpPr>
        <p:grpSpPr>
          <a:xfrm>
            <a:off x="3435033" y="4132898"/>
            <a:ext cx="5256212" cy="1947862"/>
            <a:chOff x="0" y="0"/>
            <a:chExt cx="3311" cy="1227"/>
          </a:xfrm>
        </p:grpSpPr>
        <p:pic>
          <p:nvPicPr>
            <p:cNvPr id="10245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2223" cy="122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46" name="Rectangle 12"/>
            <p:cNvSpPr/>
            <p:nvPr/>
          </p:nvSpPr>
          <p:spPr>
            <a:xfrm>
              <a:off x="2223" y="137"/>
              <a:ext cx="363" cy="99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1800" b="1" dirty="0">
                  <a:latin typeface="Times New Roman" panose="02020603050405020304" pitchFamily="18" charset="0"/>
                </a:rPr>
                <a:t>输</a:t>
              </a:r>
            </a:p>
            <a:p>
              <a:pPr algn="ctr"/>
              <a:r>
                <a:rPr lang="zh-CN" altLang="en-US" sz="1800" b="1" dirty="0">
                  <a:latin typeface="Times New Roman" panose="02020603050405020304" pitchFamily="18" charset="0"/>
                </a:rPr>
                <a:t>入</a:t>
              </a:r>
            </a:p>
            <a:p>
              <a:pPr algn="ctr"/>
              <a:r>
                <a:rPr lang="zh-CN" altLang="en-US" sz="1800" b="1" dirty="0">
                  <a:latin typeface="Times New Roman" panose="02020603050405020304" pitchFamily="18" charset="0"/>
                </a:rPr>
                <a:t>接</a:t>
              </a:r>
            </a:p>
            <a:p>
              <a:pPr algn="ctr"/>
              <a:r>
                <a:rPr lang="zh-CN" altLang="en-US" sz="1800" b="1" dirty="0">
                  <a:latin typeface="Times New Roman" panose="02020603050405020304" pitchFamily="18" charset="0"/>
                </a:rPr>
                <a:t>口</a:t>
              </a:r>
            </a:p>
          </p:txBody>
        </p:sp>
        <p:sp>
          <p:nvSpPr>
            <p:cNvPr id="10247" name="Rectangle 13"/>
            <p:cNvSpPr/>
            <p:nvPr/>
          </p:nvSpPr>
          <p:spPr>
            <a:xfrm>
              <a:off x="2948" y="137"/>
              <a:ext cx="363" cy="99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1800" b="1" dirty="0">
                  <a:latin typeface="Times New Roman" panose="02020603050405020304" pitchFamily="18" charset="0"/>
                </a:rPr>
                <a:t>微</a:t>
              </a:r>
            </a:p>
            <a:p>
              <a:pPr algn="ctr"/>
              <a:r>
                <a:rPr lang="zh-CN" altLang="en-US" sz="1800" b="1" dirty="0">
                  <a:latin typeface="Times New Roman" panose="02020603050405020304" pitchFamily="18" charset="0"/>
                </a:rPr>
                <a:t>机</a:t>
              </a:r>
            </a:p>
          </p:txBody>
        </p:sp>
        <p:sp>
          <p:nvSpPr>
            <p:cNvPr id="10248" name="Line 14"/>
            <p:cNvSpPr/>
            <p:nvPr/>
          </p:nvSpPr>
          <p:spPr>
            <a:xfrm>
              <a:off x="2586" y="590"/>
              <a:ext cx="3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352550" y="2912110"/>
            <a:ext cx="10079355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选择</a:t>
            </a:r>
            <a:r>
              <a:rPr kumimoji="0" lang="en-US" altLang="zh-CN" sz="24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A/D</a:t>
            </a: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转换器的原则</a:t>
            </a:r>
          </a:p>
          <a:p>
            <a:pPr marR="0" defTabSz="914400">
              <a:spcBef>
                <a:spcPct val="50000"/>
              </a:spcBef>
              <a:buClrTx/>
              <a:buSzTx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根据测控精度选择</a:t>
            </a:r>
            <a:r>
              <a:rPr kumimoji="0" lang="en-US" altLang="zh-CN" sz="2400" b="1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A/D</a:t>
            </a:r>
            <a:r>
              <a:rPr kumimoji="0" lang="zh-CN" altLang="en-US" sz="2400" b="1" kern="1200" cap="none" spc="0" normalizeH="0" baseline="0" noProof="0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转换器位数。根据实时性要求确定转换速度及是否加采样保持器</a:t>
            </a:r>
            <a:r>
              <a:rPr kumimoji="0" lang="zh-CN" altLang="en-US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10250" name="Text Box 122"/>
          <p:cNvSpPr txBox="1"/>
          <p:nvPr/>
        </p:nvSpPr>
        <p:spPr>
          <a:xfrm>
            <a:off x="3914775" y="6003925"/>
            <a:ext cx="511333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</a:t>
            </a:r>
            <a:r>
              <a:rPr lang="zh-CN" altLang="en-US" sz="2400" b="1" dirty="0">
                <a:latin typeface="Times New Roman" panose="02020603050405020304" pitchFamily="18" charset="0"/>
              </a:rPr>
              <a:t>3 模拟量输入通道结构图</a:t>
            </a: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423670" y="2281555"/>
            <a:ext cx="12706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defRPr/>
            </a:pPr>
            <a:r>
              <a:rPr kumimoji="0" lang="zh-CN" altLang="en-US" sz="24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功能</a:t>
            </a:r>
          </a:p>
        </p:txBody>
      </p:sp>
    </p:spTree>
  </p:cSld>
  <p:clrMapOvr>
    <a:masterClrMapping/>
  </p:clrMapOvr>
  <p:transition spd="slow" advClick="0">
    <p:wedg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3249" name="Rectangle 4"/>
          <p:cNvSpPr/>
          <p:nvPr/>
        </p:nvSpPr>
        <p:spPr>
          <a:xfrm>
            <a:off x="1258570" y="733743"/>
            <a:ext cx="7920038" cy="609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/>
          <a:p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、控制变量更改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模块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PMD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 PMD1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PMD2)</a:t>
            </a:r>
          </a:p>
        </p:txBody>
      </p:sp>
      <p:sp>
        <p:nvSpPr>
          <p:cNvPr id="53250" name="Text Box 6"/>
          <p:cNvSpPr txBox="1"/>
          <p:nvPr/>
        </p:nvSpPr>
        <p:spPr>
          <a:xfrm>
            <a:off x="1641158" y="1469390"/>
            <a:ext cx="5256212" cy="5032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在线修改</a:t>
            </a:r>
            <a:r>
              <a:rPr lang="en-US" altLang="zh-CN" sz="27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PID</a:t>
            </a: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模块内部参数。</a:t>
            </a:r>
          </a:p>
        </p:txBody>
      </p:sp>
      <p:sp>
        <p:nvSpPr>
          <p:cNvPr id="53251" name="Text Box 24"/>
          <p:cNvSpPr txBox="1"/>
          <p:nvPr/>
        </p:nvSpPr>
        <p:spPr>
          <a:xfrm>
            <a:off x="4098608" y="2135505"/>
            <a:ext cx="4953000" cy="1089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当 </a:t>
            </a:r>
            <a:r>
              <a:rPr lang="en-US" altLang="zh-CN" sz="2400" i="1" dirty="0">
                <a:solidFill>
                  <a:srgbClr val="26269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aseline="-20000" dirty="0">
                <a:solidFill>
                  <a:srgbClr val="262699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i="1" dirty="0">
                <a:solidFill>
                  <a:srgbClr val="262699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rgbClr val="262699"/>
                </a:solidFill>
                <a:latin typeface="Times New Roman" panose="02020603050405020304" pitchFamily="18" charset="0"/>
              </a:rPr>
              <a:t>ON</a:t>
            </a:r>
            <a:r>
              <a:rPr lang="zh-CN" altLang="en-US" sz="24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时</a:t>
            </a:r>
            <a:r>
              <a:rPr lang="zh-CN" altLang="en-US" sz="2400" baseline="-25000" dirty="0">
                <a:solidFill>
                  <a:srgbClr val="262699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可改变</a:t>
            </a:r>
            <a:r>
              <a:rPr lang="en-US" altLang="zh-CN" sz="24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solidFill>
                  <a:srgbClr val="262699"/>
                </a:solidFill>
                <a:latin typeface="Times New Roman" panose="02020603050405020304" pitchFamily="18" charset="0"/>
              </a:rPr>
              <a:t>变量；  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20000" dirty="0">
                <a:latin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</a:rPr>
              <a:t>OFF</a:t>
            </a:r>
            <a:r>
              <a:rPr lang="zh-CN" altLang="en-US" sz="2400" b="1" dirty="0">
                <a:latin typeface="Times New Roman" panose="02020603050405020304" pitchFamily="18" charset="0"/>
              </a:rPr>
              <a:t>时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</a:rPr>
              <a:t>不能改变</a:t>
            </a:r>
            <a:r>
              <a:rPr lang="en-US" altLang="zh-CN" sz="2400" b="1" dirty="0"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latin typeface="Times New Roman" panose="02020603050405020304" pitchFamily="18" charset="0"/>
              </a:rPr>
              <a:t>变量。</a:t>
            </a:r>
          </a:p>
        </p:txBody>
      </p:sp>
      <p:grpSp>
        <p:nvGrpSpPr>
          <p:cNvPr id="53252" name="Group 30"/>
          <p:cNvGrpSpPr/>
          <p:nvPr/>
        </p:nvGrpSpPr>
        <p:grpSpPr>
          <a:xfrm>
            <a:off x="1758633" y="2098993"/>
            <a:ext cx="2022475" cy="2192337"/>
            <a:chOff x="0" y="0"/>
            <a:chExt cx="1274" cy="1381"/>
          </a:xfrm>
        </p:grpSpPr>
        <p:sp>
          <p:nvSpPr>
            <p:cNvPr id="53253" name="Rectangle 8"/>
            <p:cNvSpPr/>
            <p:nvPr/>
          </p:nvSpPr>
          <p:spPr>
            <a:xfrm>
              <a:off x="0" y="325"/>
              <a:ext cx="793" cy="521"/>
            </a:xfrm>
            <a:prstGeom prst="rect">
              <a:avLst/>
            </a:prstGeom>
            <a:solidFill>
              <a:srgbClr val="FF66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 sz="2400" dirty="0">
                  <a:latin typeface="Arial" panose="020B0604020202020204" pitchFamily="34" charset="0"/>
                </a:rPr>
                <a:t>PMD</a:t>
              </a:r>
            </a:p>
          </p:txBody>
        </p:sp>
        <p:sp>
          <p:nvSpPr>
            <p:cNvPr id="53254" name="Line 9"/>
            <p:cNvSpPr/>
            <p:nvPr/>
          </p:nvSpPr>
          <p:spPr>
            <a:xfrm>
              <a:off x="229" y="136"/>
              <a:ext cx="0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55" name="Line 10"/>
            <p:cNvSpPr/>
            <p:nvPr/>
          </p:nvSpPr>
          <p:spPr>
            <a:xfrm>
              <a:off x="359" y="853"/>
              <a:ext cx="0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56" name="Rectangle 11"/>
            <p:cNvSpPr/>
            <p:nvPr/>
          </p:nvSpPr>
          <p:spPr>
            <a:xfrm>
              <a:off x="240" y="0"/>
              <a:ext cx="240" cy="1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 sz="2000" i="1" dirty="0">
                  <a:latin typeface="Arial" panose="020B0604020202020204" pitchFamily="34" charset="0"/>
                </a:rPr>
                <a:t>H</a:t>
              </a:r>
              <a:r>
                <a:rPr lang="en-US" altLang="zh-CN" sz="2000" baseline="-25000" dirty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3257" name="Line 12"/>
            <p:cNvSpPr/>
            <p:nvPr/>
          </p:nvSpPr>
          <p:spPr>
            <a:xfrm>
              <a:off x="794" y="444"/>
              <a:ext cx="2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58" name="Line 13"/>
            <p:cNvSpPr/>
            <p:nvPr/>
          </p:nvSpPr>
          <p:spPr>
            <a:xfrm>
              <a:off x="794" y="709"/>
              <a:ext cx="1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3259" name="Rectangle 14"/>
            <p:cNvSpPr/>
            <p:nvPr/>
          </p:nvSpPr>
          <p:spPr>
            <a:xfrm>
              <a:off x="1082" y="370"/>
              <a:ext cx="192" cy="1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 sz="2000" i="1" dirty="0">
                  <a:latin typeface="Arial" panose="020B0604020202020204" pitchFamily="34" charset="0"/>
                </a:rPr>
                <a:t>P</a:t>
              </a:r>
              <a:r>
                <a:rPr lang="en-US" altLang="zh-CN" sz="2000" baseline="-25000" dirty="0">
                  <a:latin typeface="Arial" panose="020B0604020202020204" pitchFamily="34" charset="0"/>
                </a:rPr>
                <a:t>1</a:t>
              </a:r>
            </a:p>
          </p:txBody>
        </p:sp>
        <p:grpSp>
          <p:nvGrpSpPr>
            <p:cNvPr id="53260" name="Group 15"/>
            <p:cNvGrpSpPr/>
            <p:nvPr/>
          </p:nvGrpSpPr>
          <p:grpSpPr>
            <a:xfrm>
              <a:off x="994" y="410"/>
              <a:ext cx="79" cy="79"/>
              <a:chOff x="0" y="0"/>
              <a:chExt cx="181" cy="181"/>
            </a:xfrm>
          </p:grpSpPr>
          <p:sp>
            <p:nvSpPr>
              <p:cNvPr id="53261" name="Oval 16"/>
              <p:cNvSpPr/>
              <p:nvPr/>
            </p:nvSpPr>
            <p:spPr>
              <a:xfrm>
                <a:off x="0" y="0"/>
                <a:ext cx="181" cy="18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262" name="Line 17"/>
              <p:cNvSpPr/>
              <p:nvPr/>
            </p:nvSpPr>
            <p:spPr>
              <a:xfrm>
                <a:off x="37" y="37"/>
                <a:ext cx="118" cy="1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263" name="Line 18"/>
              <p:cNvSpPr/>
              <p:nvPr/>
            </p:nvSpPr>
            <p:spPr>
              <a:xfrm flipH="1">
                <a:off x="26" y="37"/>
                <a:ext cx="118" cy="1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3264" name="Oval 19"/>
            <p:cNvSpPr/>
            <p:nvPr/>
          </p:nvSpPr>
          <p:spPr>
            <a:xfrm>
              <a:off x="192" y="74"/>
              <a:ext cx="63" cy="63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3265" name="Oval 20"/>
            <p:cNvSpPr/>
            <p:nvPr/>
          </p:nvSpPr>
          <p:spPr>
            <a:xfrm>
              <a:off x="321" y="1126"/>
              <a:ext cx="63" cy="63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3266" name="Line 21"/>
            <p:cNvSpPr/>
            <p:nvPr/>
          </p:nvSpPr>
          <p:spPr>
            <a:xfrm>
              <a:off x="358" y="864"/>
              <a:ext cx="272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3267" name="Oval 22"/>
            <p:cNvSpPr/>
            <p:nvPr/>
          </p:nvSpPr>
          <p:spPr>
            <a:xfrm>
              <a:off x="620" y="1119"/>
              <a:ext cx="63" cy="63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3268" name="Rectangle 25"/>
            <p:cNvSpPr/>
            <p:nvPr/>
          </p:nvSpPr>
          <p:spPr>
            <a:xfrm>
              <a:off x="247" y="1237"/>
              <a:ext cx="528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zh-CN" sz="20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EXT.NO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53269" name="Text Box 26"/>
          <p:cNvSpPr txBox="1"/>
          <p:nvPr/>
        </p:nvSpPr>
        <p:spPr>
          <a:xfrm>
            <a:off x="4095433" y="3292793"/>
            <a:ext cx="4638675" cy="492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百分数型变量</a:t>
            </a:r>
            <a:r>
              <a:rPr lang="en-US" altLang="zh-CN" sz="2600" b="1" dirty="0">
                <a:latin typeface="Times New Roman" panose="02020603050405020304" pitchFamily="18" charset="0"/>
              </a:rPr>
              <a:t>=H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</a:rPr>
              <a:t>内部信号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3270" name="Text Box 27"/>
          <p:cNvSpPr txBox="1"/>
          <p:nvPr/>
        </p:nvSpPr>
        <p:spPr>
          <a:xfrm>
            <a:off x="4095433" y="3902393"/>
            <a:ext cx="4587875" cy="492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时间型变量</a:t>
            </a:r>
            <a:r>
              <a:rPr lang="en-US" altLang="zh-CN" sz="2600" b="1" dirty="0">
                <a:latin typeface="Times New Roman" panose="02020603050405020304" pitchFamily="18" charset="0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</a:rPr>
              <a:t>0.2048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="1" baseline="-20000" dirty="0"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</a:rPr>
              <a:t>(min)</a:t>
            </a:r>
            <a:endParaRPr lang="zh-CN" altLang="en-US" sz="2400" b="1" baseline="-20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641158" y="4553268"/>
          <a:ext cx="7767320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/>
                        <a:t>EXT.NO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zh-CN" b="1"/>
                        <a:t>控制参数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/>
                        <a:t>输入</a:t>
                      </a:r>
                      <a:r>
                        <a:rPr lang="en-US" altLang="zh-CN" b="1"/>
                        <a:t>H1</a:t>
                      </a:r>
                      <a:r>
                        <a:rPr lang="zh-CN" altLang="en-US" b="1"/>
                        <a:t>（</a:t>
                      </a:r>
                      <a:r>
                        <a:rPr lang="en-US" altLang="zh-CN" b="1"/>
                        <a:t>%</a:t>
                      </a:r>
                      <a:r>
                        <a:rPr lang="zh-CN" altLang="en-US" b="1"/>
                        <a:t>）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/>
                        <a:t>被更改参数值范围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3"/>
                          </a:solidFill>
                          <a:uFillTx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比例度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</a:rPr>
                        <a:t>0.0~799</a:t>
                      </a:r>
                      <a:r>
                        <a:rPr lang="zh-CN" altLang="en-US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</a:rPr>
                        <a:t>、</a:t>
                      </a:r>
                      <a:r>
                        <a:rPr lang="en-US" altLang="zh-CN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</a:rPr>
                        <a:t>9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  <a:sym typeface="+mn-ea"/>
                        </a:rPr>
                        <a:t>0.0~799</a:t>
                      </a:r>
                      <a:r>
                        <a:rPr lang="zh-CN" altLang="en-US" sz="18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  <a:sym typeface="+mn-ea"/>
                        </a:rPr>
                        <a:t>、</a:t>
                      </a:r>
                      <a:r>
                        <a:rPr lang="en-US" altLang="zh-CN" sz="18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  <a:sym typeface="+mn-ea"/>
                        </a:rPr>
                        <a:t>9</a:t>
                      </a:r>
                      <a:endParaRPr lang="zh-CN" altLang="en-US" b="1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uFillTx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accent3"/>
                          </a:solidFill>
                          <a:uFillTx/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</a:rPr>
                        <a:t>积分时间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</a:rPr>
                        <a:t>0.0~488.2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</a:rPr>
                        <a:t>0.00~99.99min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</a:rPr>
                        <a:t>微分时间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  <a:sym typeface="+mn-ea"/>
                        </a:rPr>
                        <a:t>0.0~488.2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uFillTx/>
                          <a:sym typeface="+mn-ea"/>
                        </a:rPr>
                        <a:t>0.00~99.99min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54274" name="Group 5"/>
          <p:cNvGrpSpPr/>
          <p:nvPr/>
        </p:nvGrpSpPr>
        <p:grpSpPr>
          <a:xfrm>
            <a:off x="3806825" y="1006475"/>
            <a:ext cx="7242175" cy="2146300"/>
            <a:chOff x="0" y="0"/>
            <a:chExt cx="4737" cy="1501"/>
          </a:xfrm>
        </p:grpSpPr>
        <p:sp>
          <p:nvSpPr>
            <p:cNvPr id="54275" name="Line 6"/>
            <p:cNvSpPr/>
            <p:nvPr/>
          </p:nvSpPr>
          <p:spPr>
            <a:xfrm>
              <a:off x="388" y="602"/>
              <a:ext cx="3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276" name="Oval 7"/>
            <p:cNvSpPr/>
            <p:nvPr/>
          </p:nvSpPr>
          <p:spPr>
            <a:xfrm>
              <a:off x="679" y="555"/>
              <a:ext cx="91" cy="9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54277" name="Line 8"/>
            <p:cNvSpPr/>
            <p:nvPr/>
          </p:nvSpPr>
          <p:spPr>
            <a:xfrm flipV="1">
              <a:off x="775" y="590"/>
              <a:ext cx="54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278" name="Rectangle 9"/>
            <p:cNvSpPr/>
            <p:nvPr/>
          </p:nvSpPr>
          <p:spPr>
            <a:xfrm>
              <a:off x="1305" y="409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调节器</a:t>
              </a:r>
            </a:p>
          </p:txBody>
        </p:sp>
        <p:sp>
          <p:nvSpPr>
            <p:cNvPr id="54279" name="Rectangle 10"/>
            <p:cNvSpPr/>
            <p:nvPr/>
          </p:nvSpPr>
          <p:spPr>
            <a:xfrm>
              <a:off x="3357" y="408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线性对象</a:t>
              </a:r>
            </a:p>
          </p:txBody>
        </p:sp>
        <p:sp>
          <p:nvSpPr>
            <p:cNvPr id="54280" name="Rectangle 11"/>
            <p:cNvSpPr/>
            <p:nvPr/>
          </p:nvSpPr>
          <p:spPr>
            <a:xfrm>
              <a:off x="1831" y="1089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变送器</a:t>
              </a:r>
            </a:p>
          </p:txBody>
        </p:sp>
        <p:sp>
          <p:nvSpPr>
            <p:cNvPr id="54281" name="Line 12"/>
            <p:cNvSpPr/>
            <p:nvPr/>
          </p:nvSpPr>
          <p:spPr>
            <a:xfrm>
              <a:off x="3629" y="0"/>
              <a:ext cx="0" cy="41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282" name="Line 13"/>
            <p:cNvSpPr/>
            <p:nvPr/>
          </p:nvSpPr>
          <p:spPr>
            <a:xfrm>
              <a:off x="3992" y="590"/>
              <a:ext cx="60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283" name="Line 14"/>
            <p:cNvSpPr/>
            <p:nvPr/>
          </p:nvSpPr>
          <p:spPr>
            <a:xfrm flipV="1">
              <a:off x="739" y="661"/>
              <a:ext cx="0" cy="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284" name="Line 15"/>
            <p:cNvSpPr/>
            <p:nvPr/>
          </p:nvSpPr>
          <p:spPr>
            <a:xfrm>
              <a:off x="739" y="1299"/>
              <a:ext cx="10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85" name="Line 16"/>
            <p:cNvSpPr/>
            <p:nvPr/>
          </p:nvSpPr>
          <p:spPr>
            <a:xfrm flipH="1">
              <a:off x="4264" y="590"/>
              <a:ext cx="0" cy="6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286" name="Text Box 17"/>
            <p:cNvSpPr txBox="1"/>
            <p:nvPr/>
          </p:nvSpPr>
          <p:spPr>
            <a:xfrm>
              <a:off x="0" y="409"/>
              <a:ext cx="546" cy="1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给定值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87" name="Text Box 18"/>
            <p:cNvSpPr txBox="1"/>
            <p:nvPr/>
          </p:nvSpPr>
          <p:spPr>
            <a:xfrm>
              <a:off x="726" y="397"/>
              <a:ext cx="419" cy="1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偏差</a:t>
              </a:r>
              <a:endParaRPr lang="el-GR" altLang="en-US" sz="2000" b="1" i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4288" name="Text Box 19"/>
            <p:cNvSpPr txBox="1"/>
            <p:nvPr/>
          </p:nvSpPr>
          <p:spPr>
            <a:xfrm>
              <a:off x="195" y="725"/>
              <a:ext cx="548" cy="2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测量值</a:t>
              </a:r>
            </a:p>
          </p:txBody>
        </p:sp>
        <p:sp>
          <p:nvSpPr>
            <p:cNvPr id="54289" name="Text Box 20"/>
            <p:cNvSpPr txBox="1"/>
            <p:nvPr/>
          </p:nvSpPr>
          <p:spPr>
            <a:xfrm>
              <a:off x="3947" y="363"/>
              <a:ext cx="790" cy="1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被控变量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90" name="Text Box 21"/>
            <p:cNvSpPr txBox="1"/>
            <p:nvPr/>
          </p:nvSpPr>
          <p:spPr>
            <a:xfrm>
              <a:off x="3723" y="81"/>
              <a:ext cx="457" cy="1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扰动</a:t>
              </a:r>
              <a:endParaRPr lang="el-GR" altLang="en-US" sz="2000" b="1" dirty="0">
                <a:latin typeface="Arial" panose="020B0604020202020204" pitchFamily="34" charset="0"/>
              </a:endParaRPr>
            </a:p>
          </p:txBody>
        </p:sp>
        <p:grpSp>
          <p:nvGrpSpPr>
            <p:cNvPr id="54291" name="Group 22"/>
            <p:cNvGrpSpPr/>
            <p:nvPr/>
          </p:nvGrpSpPr>
          <p:grpSpPr>
            <a:xfrm>
              <a:off x="532" y="331"/>
              <a:ext cx="165" cy="288"/>
              <a:chOff x="0" y="0"/>
              <a:chExt cx="165" cy="288"/>
            </a:xfrm>
          </p:grpSpPr>
          <p:sp>
            <p:nvSpPr>
              <p:cNvPr id="54292" name="Text Box 23"/>
              <p:cNvSpPr txBox="1"/>
              <p:nvPr/>
            </p:nvSpPr>
            <p:spPr>
              <a:xfrm>
                <a:off x="0" y="0"/>
                <a:ext cx="91" cy="2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54293" name="Text Box 24"/>
              <p:cNvSpPr txBox="1"/>
              <p:nvPr/>
            </p:nvSpPr>
            <p:spPr>
              <a:xfrm>
                <a:off x="74" y="68"/>
                <a:ext cx="91" cy="2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s</a:t>
                </a:r>
              </a:p>
            </p:txBody>
          </p:sp>
        </p:grpSp>
        <p:grpSp>
          <p:nvGrpSpPr>
            <p:cNvPr id="54294" name="Group 25"/>
            <p:cNvGrpSpPr/>
            <p:nvPr/>
          </p:nvGrpSpPr>
          <p:grpSpPr>
            <a:xfrm>
              <a:off x="1034" y="307"/>
              <a:ext cx="273" cy="258"/>
              <a:chOff x="0" y="0"/>
              <a:chExt cx="273" cy="258"/>
            </a:xfrm>
          </p:grpSpPr>
          <p:sp>
            <p:nvSpPr>
              <p:cNvPr id="54295" name="Text Box 26"/>
              <p:cNvSpPr txBox="1"/>
              <p:nvPr/>
            </p:nvSpPr>
            <p:spPr>
              <a:xfrm>
                <a:off x="0" y="11"/>
                <a:ext cx="91" cy="2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en-US" sz="2400" b="1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4296" name="Text Box 27"/>
              <p:cNvSpPr txBox="1"/>
              <p:nvPr/>
            </p:nvSpPr>
            <p:spPr>
              <a:xfrm>
                <a:off x="112" y="0"/>
                <a:ext cx="161" cy="2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l-GR" altLang="en-US" sz="2400" b="1" i="1" dirty="0">
                    <a:latin typeface="Times New Roman" panose="02020603050405020304" pitchFamily="18" charset="0"/>
                    <a:ea typeface="Batang" panose="02030600000101010101" pitchFamily="18" charset="-127"/>
                  </a:rPr>
                  <a:t>ε</a:t>
                </a:r>
              </a:p>
            </p:txBody>
          </p:sp>
        </p:grpSp>
        <p:grpSp>
          <p:nvGrpSpPr>
            <p:cNvPr id="54297" name="Group 28"/>
            <p:cNvGrpSpPr/>
            <p:nvPr/>
          </p:nvGrpSpPr>
          <p:grpSpPr>
            <a:xfrm>
              <a:off x="407" y="841"/>
              <a:ext cx="187" cy="288"/>
              <a:chOff x="0" y="0"/>
              <a:chExt cx="187" cy="288"/>
            </a:xfrm>
          </p:grpSpPr>
          <p:sp>
            <p:nvSpPr>
              <p:cNvPr id="54298" name="Text Box 29"/>
              <p:cNvSpPr txBox="1"/>
              <p:nvPr/>
            </p:nvSpPr>
            <p:spPr>
              <a:xfrm>
                <a:off x="0" y="0"/>
                <a:ext cx="91" cy="2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54299" name="Text Box 30"/>
              <p:cNvSpPr txBox="1"/>
              <p:nvPr/>
            </p:nvSpPr>
            <p:spPr>
              <a:xfrm>
                <a:off x="96" y="68"/>
                <a:ext cx="91" cy="2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i</a:t>
                </a:r>
              </a:p>
            </p:txBody>
          </p:sp>
        </p:grpSp>
        <p:grpSp>
          <p:nvGrpSpPr>
            <p:cNvPr id="54300" name="Group 31"/>
            <p:cNvGrpSpPr/>
            <p:nvPr/>
          </p:nvGrpSpPr>
          <p:grpSpPr>
            <a:xfrm>
              <a:off x="2068" y="305"/>
              <a:ext cx="272" cy="296"/>
              <a:chOff x="0" y="0"/>
              <a:chExt cx="302" cy="317"/>
            </a:xfrm>
          </p:grpSpPr>
          <p:sp>
            <p:nvSpPr>
              <p:cNvPr id="54301" name="Text Box 32"/>
              <p:cNvSpPr txBox="1"/>
              <p:nvPr/>
            </p:nvSpPr>
            <p:spPr>
              <a:xfrm>
                <a:off x="0" y="12"/>
                <a:ext cx="91" cy="2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</a:rPr>
                  <a:t>∆</a:t>
                </a:r>
                <a:endParaRPr lang="zh-CN" altLang="en-US" sz="2400" b="1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4302" name="Text Box 33"/>
              <p:cNvSpPr txBox="1"/>
              <p:nvPr/>
            </p:nvSpPr>
            <p:spPr>
              <a:xfrm>
                <a:off x="141" y="0"/>
                <a:ext cx="161" cy="3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  <a:ea typeface="Batang" panose="02030600000101010101" pitchFamily="18" charset="-127"/>
                  </a:rPr>
                  <a:t>y</a:t>
                </a:r>
                <a:endParaRPr lang="el-GR" altLang="en-US" sz="2400" b="1" i="1" dirty="0">
                  <a:latin typeface="Times New Roman" panose="02020603050405020304" pitchFamily="18" charset="0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54303" name="Line 34"/>
            <p:cNvSpPr/>
            <p:nvPr/>
          </p:nvSpPr>
          <p:spPr>
            <a:xfrm flipH="1">
              <a:off x="2450" y="1270"/>
              <a:ext cx="181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304" name="Rectangle 35"/>
            <p:cNvSpPr/>
            <p:nvPr/>
          </p:nvSpPr>
          <p:spPr>
            <a:xfrm>
              <a:off x="2314" y="408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执行器</a:t>
              </a:r>
            </a:p>
          </p:txBody>
        </p:sp>
        <p:sp>
          <p:nvSpPr>
            <p:cNvPr id="54305" name="Line 36"/>
            <p:cNvSpPr/>
            <p:nvPr/>
          </p:nvSpPr>
          <p:spPr>
            <a:xfrm>
              <a:off x="1905" y="590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306" name="Line 37"/>
            <p:cNvSpPr/>
            <p:nvPr/>
          </p:nvSpPr>
          <p:spPr>
            <a:xfrm>
              <a:off x="2949" y="590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aphicFrame>
        <p:nvGraphicFramePr>
          <p:cNvPr id="54307" name="对象 2"/>
          <p:cNvGraphicFramePr>
            <a:graphicFrameLocks noChangeAspect="1"/>
          </p:cNvGraphicFramePr>
          <p:nvPr/>
        </p:nvGraphicFramePr>
        <p:xfrm>
          <a:off x="947420" y="2143760"/>
          <a:ext cx="1958340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r:id="rId3" imgW="1066800" imgH="228600" progId="Equation.3">
                  <p:embed/>
                </p:oleObj>
              </mc:Choice>
              <mc:Fallback>
                <p:oleObj r:id="rId3" imgW="1066800" imgH="2286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7420" y="2143760"/>
                        <a:ext cx="1958340" cy="4197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8" name="文本框 3"/>
          <p:cNvSpPr txBox="1"/>
          <p:nvPr/>
        </p:nvSpPr>
        <p:spPr>
          <a:xfrm>
            <a:off x="947420" y="1121410"/>
            <a:ext cx="223456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线性对象开环放大倍数不变</a:t>
            </a:r>
          </a:p>
        </p:txBody>
      </p:sp>
      <p:grpSp>
        <p:nvGrpSpPr>
          <p:cNvPr id="54309" name="Group 5"/>
          <p:cNvGrpSpPr/>
          <p:nvPr/>
        </p:nvGrpSpPr>
        <p:grpSpPr>
          <a:xfrm>
            <a:off x="3806825" y="3395345"/>
            <a:ext cx="7546834" cy="2146300"/>
            <a:chOff x="0" y="0"/>
            <a:chExt cx="4936" cy="1501"/>
          </a:xfrm>
        </p:grpSpPr>
        <p:sp>
          <p:nvSpPr>
            <p:cNvPr id="54310" name="Line 6"/>
            <p:cNvSpPr/>
            <p:nvPr/>
          </p:nvSpPr>
          <p:spPr>
            <a:xfrm>
              <a:off x="388" y="602"/>
              <a:ext cx="3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311" name="Oval 7"/>
            <p:cNvSpPr/>
            <p:nvPr/>
          </p:nvSpPr>
          <p:spPr>
            <a:xfrm>
              <a:off x="679" y="555"/>
              <a:ext cx="91" cy="9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54312" name="Line 8"/>
            <p:cNvSpPr/>
            <p:nvPr/>
          </p:nvSpPr>
          <p:spPr>
            <a:xfrm flipV="1">
              <a:off x="775" y="590"/>
              <a:ext cx="54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313" name="Rectangle 9"/>
            <p:cNvSpPr/>
            <p:nvPr/>
          </p:nvSpPr>
          <p:spPr>
            <a:xfrm>
              <a:off x="1305" y="409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调节器</a:t>
              </a:r>
            </a:p>
          </p:txBody>
        </p:sp>
        <p:sp>
          <p:nvSpPr>
            <p:cNvPr id="54314" name="Rectangle 10"/>
            <p:cNvSpPr/>
            <p:nvPr/>
          </p:nvSpPr>
          <p:spPr>
            <a:xfrm>
              <a:off x="3357" y="408"/>
              <a:ext cx="787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非线性对象</a:t>
              </a:r>
            </a:p>
          </p:txBody>
        </p:sp>
        <p:sp>
          <p:nvSpPr>
            <p:cNvPr id="54315" name="Rectangle 11"/>
            <p:cNvSpPr/>
            <p:nvPr/>
          </p:nvSpPr>
          <p:spPr>
            <a:xfrm>
              <a:off x="1831" y="1089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变送器</a:t>
              </a:r>
            </a:p>
          </p:txBody>
        </p:sp>
        <p:sp>
          <p:nvSpPr>
            <p:cNvPr id="54316" name="Line 12"/>
            <p:cNvSpPr/>
            <p:nvPr/>
          </p:nvSpPr>
          <p:spPr>
            <a:xfrm>
              <a:off x="3629" y="0"/>
              <a:ext cx="0" cy="41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317" name="Line 13"/>
            <p:cNvSpPr/>
            <p:nvPr/>
          </p:nvSpPr>
          <p:spPr>
            <a:xfrm flipV="1">
              <a:off x="4146" y="602"/>
              <a:ext cx="50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318" name="Line 14"/>
            <p:cNvSpPr/>
            <p:nvPr/>
          </p:nvSpPr>
          <p:spPr>
            <a:xfrm flipV="1">
              <a:off x="739" y="661"/>
              <a:ext cx="0" cy="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319" name="Line 15"/>
            <p:cNvSpPr/>
            <p:nvPr/>
          </p:nvSpPr>
          <p:spPr>
            <a:xfrm>
              <a:off x="739" y="1299"/>
              <a:ext cx="10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20" name="Line 16"/>
            <p:cNvSpPr/>
            <p:nvPr/>
          </p:nvSpPr>
          <p:spPr>
            <a:xfrm flipH="1">
              <a:off x="4264" y="590"/>
              <a:ext cx="0" cy="6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321" name="Text Box 17"/>
            <p:cNvSpPr txBox="1"/>
            <p:nvPr/>
          </p:nvSpPr>
          <p:spPr>
            <a:xfrm>
              <a:off x="0" y="409"/>
              <a:ext cx="546" cy="1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给定值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322" name="Text Box 18"/>
            <p:cNvSpPr txBox="1"/>
            <p:nvPr/>
          </p:nvSpPr>
          <p:spPr>
            <a:xfrm>
              <a:off x="726" y="397"/>
              <a:ext cx="419" cy="1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偏差</a:t>
              </a:r>
              <a:endParaRPr lang="el-GR" altLang="en-US" sz="2000" b="1" i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4323" name="Text Box 19"/>
            <p:cNvSpPr txBox="1"/>
            <p:nvPr/>
          </p:nvSpPr>
          <p:spPr>
            <a:xfrm>
              <a:off x="195" y="725"/>
              <a:ext cx="548" cy="2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测量值</a:t>
              </a:r>
            </a:p>
          </p:txBody>
        </p:sp>
        <p:sp>
          <p:nvSpPr>
            <p:cNvPr id="54324" name="Text Box 20"/>
            <p:cNvSpPr txBox="1"/>
            <p:nvPr/>
          </p:nvSpPr>
          <p:spPr>
            <a:xfrm>
              <a:off x="4146" y="369"/>
              <a:ext cx="790" cy="1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被控变量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325" name="Text Box 21"/>
            <p:cNvSpPr txBox="1"/>
            <p:nvPr/>
          </p:nvSpPr>
          <p:spPr>
            <a:xfrm>
              <a:off x="3671" y="61"/>
              <a:ext cx="499" cy="1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扰动</a:t>
              </a:r>
              <a:endParaRPr lang="el-GR" altLang="en-US" sz="2000" b="1" dirty="0">
                <a:latin typeface="Arial" panose="020B0604020202020204" pitchFamily="34" charset="0"/>
              </a:endParaRPr>
            </a:p>
          </p:txBody>
        </p:sp>
        <p:grpSp>
          <p:nvGrpSpPr>
            <p:cNvPr id="54326" name="Group 22"/>
            <p:cNvGrpSpPr/>
            <p:nvPr/>
          </p:nvGrpSpPr>
          <p:grpSpPr>
            <a:xfrm>
              <a:off x="532" y="331"/>
              <a:ext cx="165" cy="288"/>
              <a:chOff x="0" y="0"/>
              <a:chExt cx="165" cy="288"/>
            </a:xfrm>
          </p:grpSpPr>
          <p:sp>
            <p:nvSpPr>
              <p:cNvPr id="54327" name="Text Box 23"/>
              <p:cNvSpPr txBox="1"/>
              <p:nvPr/>
            </p:nvSpPr>
            <p:spPr>
              <a:xfrm>
                <a:off x="0" y="0"/>
                <a:ext cx="91" cy="2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54328" name="Text Box 24"/>
              <p:cNvSpPr txBox="1"/>
              <p:nvPr/>
            </p:nvSpPr>
            <p:spPr>
              <a:xfrm>
                <a:off x="74" y="68"/>
                <a:ext cx="91" cy="2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s</a:t>
                </a:r>
              </a:p>
            </p:txBody>
          </p:sp>
        </p:grpSp>
        <p:grpSp>
          <p:nvGrpSpPr>
            <p:cNvPr id="54329" name="Group 25"/>
            <p:cNvGrpSpPr/>
            <p:nvPr/>
          </p:nvGrpSpPr>
          <p:grpSpPr>
            <a:xfrm>
              <a:off x="1034" y="307"/>
              <a:ext cx="273" cy="258"/>
              <a:chOff x="0" y="0"/>
              <a:chExt cx="273" cy="258"/>
            </a:xfrm>
          </p:grpSpPr>
          <p:sp>
            <p:nvSpPr>
              <p:cNvPr id="54330" name="Text Box 26"/>
              <p:cNvSpPr txBox="1"/>
              <p:nvPr/>
            </p:nvSpPr>
            <p:spPr>
              <a:xfrm>
                <a:off x="0" y="11"/>
                <a:ext cx="91" cy="2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en-US" sz="2400" b="1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4331" name="Text Box 27"/>
              <p:cNvSpPr txBox="1"/>
              <p:nvPr/>
            </p:nvSpPr>
            <p:spPr>
              <a:xfrm>
                <a:off x="112" y="0"/>
                <a:ext cx="161" cy="2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l-GR" altLang="en-US" sz="2400" b="1" i="1" dirty="0">
                    <a:latin typeface="Times New Roman" panose="02020603050405020304" pitchFamily="18" charset="0"/>
                    <a:ea typeface="Batang" panose="02030600000101010101" pitchFamily="18" charset="-127"/>
                  </a:rPr>
                  <a:t>ε</a:t>
                </a:r>
              </a:p>
            </p:txBody>
          </p:sp>
        </p:grpSp>
        <p:grpSp>
          <p:nvGrpSpPr>
            <p:cNvPr id="54332" name="Group 28"/>
            <p:cNvGrpSpPr/>
            <p:nvPr/>
          </p:nvGrpSpPr>
          <p:grpSpPr>
            <a:xfrm>
              <a:off x="407" y="841"/>
              <a:ext cx="187" cy="288"/>
              <a:chOff x="0" y="0"/>
              <a:chExt cx="187" cy="288"/>
            </a:xfrm>
          </p:grpSpPr>
          <p:sp>
            <p:nvSpPr>
              <p:cNvPr id="54333" name="Text Box 29"/>
              <p:cNvSpPr txBox="1"/>
              <p:nvPr/>
            </p:nvSpPr>
            <p:spPr>
              <a:xfrm>
                <a:off x="0" y="0"/>
                <a:ext cx="91" cy="2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54334" name="Text Box 30"/>
              <p:cNvSpPr txBox="1"/>
              <p:nvPr/>
            </p:nvSpPr>
            <p:spPr>
              <a:xfrm>
                <a:off x="96" y="68"/>
                <a:ext cx="91" cy="2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i</a:t>
                </a:r>
              </a:p>
            </p:txBody>
          </p:sp>
        </p:grpSp>
        <p:grpSp>
          <p:nvGrpSpPr>
            <p:cNvPr id="54335" name="Group 31"/>
            <p:cNvGrpSpPr/>
            <p:nvPr/>
          </p:nvGrpSpPr>
          <p:grpSpPr>
            <a:xfrm>
              <a:off x="2068" y="305"/>
              <a:ext cx="272" cy="296"/>
              <a:chOff x="0" y="0"/>
              <a:chExt cx="302" cy="317"/>
            </a:xfrm>
          </p:grpSpPr>
          <p:sp>
            <p:nvSpPr>
              <p:cNvPr id="54336" name="Text Box 32"/>
              <p:cNvSpPr txBox="1"/>
              <p:nvPr/>
            </p:nvSpPr>
            <p:spPr>
              <a:xfrm>
                <a:off x="0" y="12"/>
                <a:ext cx="91" cy="2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</a:rPr>
                  <a:t>∆</a:t>
                </a:r>
                <a:endParaRPr lang="zh-CN" altLang="en-US" sz="2400" b="1" i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4337" name="Text Box 33"/>
              <p:cNvSpPr txBox="1"/>
              <p:nvPr/>
            </p:nvSpPr>
            <p:spPr>
              <a:xfrm>
                <a:off x="141" y="0"/>
                <a:ext cx="161" cy="3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i="1" dirty="0">
                    <a:latin typeface="Times New Roman" panose="02020603050405020304" pitchFamily="18" charset="0"/>
                    <a:ea typeface="Batang" panose="02030600000101010101" pitchFamily="18" charset="-127"/>
                  </a:rPr>
                  <a:t>y</a:t>
                </a:r>
                <a:endParaRPr lang="el-GR" altLang="en-US" sz="2400" b="1" i="1" dirty="0">
                  <a:latin typeface="Times New Roman" panose="02020603050405020304" pitchFamily="18" charset="0"/>
                  <a:ea typeface="Batang" panose="02030600000101010101" pitchFamily="18" charset="-127"/>
                </a:endParaRPr>
              </a:p>
            </p:txBody>
          </p:sp>
        </p:grpSp>
        <p:sp>
          <p:nvSpPr>
            <p:cNvPr id="54338" name="Line 34"/>
            <p:cNvSpPr/>
            <p:nvPr/>
          </p:nvSpPr>
          <p:spPr>
            <a:xfrm flipH="1">
              <a:off x="2450" y="1270"/>
              <a:ext cx="181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339" name="Rectangle 35"/>
            <p:cNvSpPr/>
            <p:nvPr/>
          </p:nvSpPr>
          <p:spPr>
            <a:xfrm>
              <a:off x="2314" y="408"/>
              <a:ext cx="606" cy="41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执行器</a:t>
              </a:r>
            </a:p>
          </p:txBody>
        </p:sp>
        <p:sp>
          <p:nvSpPr>
            <p:cNvPr id="54340" name="Line 36"/>
            <p:cNvSpPr/>
            <p:nvPr/>
          </p:nvSpPr>
          <p:spPr>
            <a:xfrm>
              <a:off x="1905" y="590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4341" name="Line 37"/>
            <p:cNvSpPr/>
            <p:nvPr/>
          </p:nvSpPr>
          <p:spPr>
            <a:xfrm>
              <a:off x="2920" y="600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54342" name="文本框 37"/>
          <p:cNvSpPr txBox="1"/>
          <p:nvPr/>
        </p:nvSpPr>
        <p:spPr>
          <a:xfrm>
            <a:off x="727075" y="3670935"/>
            <a:ext cx="26746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非线性对象</a:t>
            </a:r>
          </a:p>
          <a:p>
            <a:r>
              <a:rPr lang="zh-CN" altLang="en-US" sz="2400" b="1">
                <a:latin typeface="Times New Roman" panose="02020603050405020304" pitchFamily="18" charset="0"/>
              </a:rPr>
              <a:t>开环放大倍数变化</a:t>
            </a:r>
          </a:p>
        </p:txBody>
      </p:sp>
      <p:graphicFrame>
        <p:nvGraphicFramePr>
          <p:cNvPr id="54343" name="对象 2"/>
          <p:cNvGraphicFramePr>
            <a:graphicFrameLocks noChangeAspect="1"/>
          </p:cNvGraphicFramePr>
          <p:nvPr/>
        </p:nvGraphicFramePr>
        <p:xfrm>
          <a:off x="876300" y="4627245"/>
          <a:ext cx="2100580" cy="45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r:id="rId5" imgW="1066800" imgH="228600" progId="Equation.3">
                  <p:embed/>
                </p:oleObj>
              </mc:Choice>
              <mc:Fallback>
                <p:oleObj r:id="rId5" imgW="1066800" imgH="2286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6300" y="4627245"/>
                        <a:ext cx="2100580" cy="450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对象 1"/>
          <p:cNvGraphicFramePr>
            <a:graphicFrameLocks noChangeAspect="1"/>
          </p:cNvGraphicFramePr>
          <p:nvPr/>
        </p:nvGraphicFramePr>
        <p:xfrm>
          <a:off x="876300" y="5761038"/>
          <a:ext cx="6860540" cy="46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r:id="rId7" imgW="3556000" imgH="241300" progId="Equation.3">
                  <p:embed/>
                </p:oleObj>
              </mc:Choice>
              <mc:Fallback>
                <p:oleObj r:id="rId7" imgW="3556000" imgH="2413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6300" y="5761038"/>
                        <a:ext cx="6860540" cy="466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40863" y="4367430"/>
            <a:ext cx="2326701" cy="2283560"/>
            <a:chOff x="1849" y="6214"/>
            <a:chExt cx="5016" cy="5188"/>
          </a:xfrm>
        </p:grpSpPr>
        <p:cxnSp>
          <p:nvCxnSpPr>
            <p:cNvPr id="3" name="直接箭头连接符 2"/>
            <p:cNvCxnSpPr/>
            <p:nvPr/>
          </p:nvCxnSpPr>
          <p:spPr>
            <a:xfrm flipV="1">
              <a:off x="2070" y="6537"/>
              <a:ext cx="18" cy="421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>
              <a:off x="2070" y="10752"/>
              <a:ext cx="4694" cy="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曲线连接符 5"/>
            <p:cNvCxnSpPr/>
            <p:nvPr/>
          </p:nvCxnSpPr>
          <p:spPr>
            <a:xfrm rot="16200000">
              <a:off x="2047" y="7371"/>
              <a:ext cx="3369" cy="3289"/>
            </a:xfrm>
            <a:prstGeom prst="curvedConnector3">
              <a:avLst>
                <a:gd name="adj1" fmla="val 4998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对象 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029" y="10145"/>
            <a:ext cx="835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7" r:id="rId3" imgW="266700" imgH="177165" progId="Equation.KSEE3">
                    <p:embed/>
                  </p:oleObj>
                </mc:Choice>
                <mc:Fallback>
                  <p:oleObj r:id="rId3" imgW="266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029" y="10145"/>
                          <a:ext cx="835" cy="5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219" y="6214"/>
            <a:ext cx="779" cy="8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8" r:id="rId5" imgW="215900" imgH="228600" progId="Equation.KSEE3">
                    <p:embed/>
                  </p:oleObj>
                </mc:Choice>
                <mc:Fallback>
                  <p:oleObj r:id="rId5" imgW="2159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19" y="6214"/>
                          <a:ext cx="779" cy="8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849" y="10760"/>
            <a:ext cx="460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9" r:id="rId7" imgW="127000" imgH="177165" progId="Equation.KSEE3">
                    <p:embed/>
                  </p:oleObj>
                </mc:Choice>
                <mc:Fallback>
                  <p:oleObj r:id="rId7" imgW="1270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49" y="10760"/>
                          <a:ext cx="460" cy="6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文本框 10"/>
          <p:cNvSpPr txBox="1"/>
          <p:nvPr/>
        </p:nvSpPr>
        <p:spPr>
          <a:xfrm>
            <a:off x="876300" y="838835"/>
            <a:ext cx="64617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例：非线性对象，对象增益</a:t>
            </a:r>
            <a:r>
              <a:rPr lang="en-US" altLang="zh-CN" sz="2400"/>
              <a:t>K</a:t>
            </a:r>
            <a:r>
              <a:rPr lang="en-US" altLang="zh-CN" sz="2400" baseline="-25000">
                <a:solidFill>
                  <a:schemeClr val="tx1"/>
                </a:solidFill>
                <a:uFillTx/>
              </a:rPr>
              <a:t>0</a:t>
            </a:r>
            <a:r>
              <a:rPr lang="zh-CN" altLang="en-US" sz="2400"/>
              <a:t>随着测量值</a:t>
            </a:r>
            <a:r>
              <a:rPr lang="en-US" altLang="zh-CN" sz="2400"/>
              <a:t>PV</a:t>
            </a:r>
            <a:r>
              <a:rPr lang="zh-CN" altLang="en-US" sz="2400"/>
              <a:t>增大而增大且成非线性关系。已知</a:t>
            </a:r>
            <a:r>
              <a:rPr lang="en-US" altLang="zh-CN" sz="2400"/>
              <a:t>K</a:t>
            </a:r>
            <a:r>
              <a:rPr lang="en-US" altLang="zh-CN" sz="2400" baseline="-25000">
                <a:solidFill>
                  <a:schemeClr val="tx1"/>
                </a:solidFill>
                <a:uFillTx/>
              </a:rPr>
              <a:t>B</a:t>
            </a:r>
            <a:r>
              <a:rPr lang="zh-CN" altLang="en-US" sz="2400"/>
              <a:t>和</a:t>
            </a:r>
            <a:r>
              <a:rPr lang="en-US" altLang="zh-CN" sz="2400"/>
              <a:t>K</a:t>
            </a:r>
            <a:r>
              <a:rPr lang="en-US" altLang="zh-CN" sz="2400" baseline="-25000">
                <a:solidFill>
                  <a:schemeClr val="tx1"/>
                </a:solidFill>
                <a:uFillTx/>
              </a:rPr>
              <a:t>V</a:t>
            </a:r>
            <a:r>
              <a:rPr lang="zh-CN" altLang="en-US" sz="2400"/>
              <a:t>，设计</a:t>
            </a:r>
          </a:p>
          <a:p>
            <a:r>
              <a:rPr lang="zh-CN" altLang="en-US" sz="2400"/>
              <a:t>测量值变比例度控制，使系统开环放大倍数不变。</a:t>
            </a:r>
          </a:p>
        </p:txBody>
      </p:sp>
      <p:graphicFrame>
        <p:nvGraphicFramePr>
          <p:cNvPr id="12" name="对象 2"/>
          <p:cNvGraphicFramePr>
            <a:graphicFrameLocks noChangeAspect="1"/>
          </p:cNvGraphicFramePr>
          <p:nvPr/>
        </p:nvGraphicFramePr>
        <p:xfrm>
          <a:off x="876300" y="2407285"/>
          <a:ext cx="5818505" cy="564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r:id="rId9" imgW="2489200" imgH="241300" progId="Equation.3">
                  <p:embed/>
                </p:oleObj>
              </mc:Choice>
              <mc:Fallback>
                <p:oleObj r:id="rId9" imgW="2489200" imgH="2413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6300" y="2407285"/>
                        <a:ext cx="5818505" cy="5645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876300" y="3169920"/>
            <a:ext cx="6461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由</a:t>
            </a:r>
            <a:r>
              <a:rPr lang="en-US" altLang="zh-CN" sz="2400"/>
              <a:t>PV</a:t>
            </a:r>
            <a:r>
              <a:rPr lang="zh-CN" altLang="en-US" sz="2400"/>
              <a:t>与</a:t>
            </a:r>
            <a:r>
              <a:rPr lang="en-US" altLang="zh-CN" sz="2400"/>
              <a:t>K</a:t>
            </a:r>
            <a:r>
              <a:rPr lang="en-US" altLang="zh-CN" sz="2400" baseline="-25000">
                <a:solidFill>
                  <a:schemeClr val="tx1"/>
                </a:solidFill>
                <a:uFillTx/>
              </a:rPr>
              <a:t>0</a:t>
            </a:r>
            <a:r>
              <a:rPr lang="zh-CN" altLang="en-US" sz="2400"/>
              <a:t>的关系曲线，可建立</a:t>
            </a:r>
            <a:r>
              <a:rPr lang="en-US" altLang="zh-CN" sz="2400"/>
              <a:t>PV</a:t>
            </a:r>
            <a:r>
              <a:rPr lang="zh-CN" altLang="en-US" sz="2400"/>
              <a:t>与     关系。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0205" y="1719580"/>
            <a:ext cx="3819525" cy="4170680"/>
          </a:xfrm>
          <a:prstGeom prst="rect">
            <a:avLst/>
          </a:prstGeom>
        </p:spPr>
      </p:pic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05170" y="3228340"/>
          <a:ext cx="333375" cy="40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r:id="rId12" imgW="139700" imgH="177165" progId="Equation.KSEE3">
                  <p:embed/>
                </p:oleObj>
              </mc:Choice>
              <mc:Fallback>
                <p:oleObj r:id="rId12" imgW="1397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05170" y="3228340"/>
                        <a:ext cx="333375" cy="40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"/>
          <p:cNvGraphicFramePr>
            <a:graphicFrameLocks noChangeAspect="1"/>
          </p:cNvGraphicFramePr>
          <p:nvPr/>
        </p:nvGraphicFramePr>
        <p:xfrm>
          <a:off x="981710" y="3659505"/>
          <a:ext cx="3615690" cy="84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r:id="rId14" imgW="1892300" imgH="444500" progId="Equation.3">
                  <p:embed/>
                </p:oleObj>
              </mc:Choice>
              <mc:Fallback>
                <p:oleObj r:id="rId14" imgW="1892300" imgH="4445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81710" y="3659505"/>
                        <a:ext cx="3615690" cy="849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9" name="Text Box 111"/>
          <p:cNvSpPr txBox="1"/>
          <p:nvPr/>
        </p:nvSpPr>
        <p:spPr>
          <a:xfrm>
            <a:off x="8411210" y="5990908"/>
            <a:ext cx="33845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6-22 </a:t>
            </a:r>
            <a:r>
              <a:rPr lang="zh-CN" altLang="en-US" sz="2400" b="1" dirty="0">
                <a:latin typeface="Times New Roman" panose="02020603050405020304" pitchFamily="18" charset="0"/>
              </a:rPr>
              <a:t>变比例度组态图</a:t>
            </a:r>
          </a:p>
        </p:txBody>
      </p:sp>
      <p:graphicFrame>
        <p:nvGraphicFramePr>
          <p:cNvPr id="24" name="对象 2"/>
          <p:cNvGraphicFramePr>
            <a:graphicFrameLocks noChangeAspect="1"/>
          </p:cNvGraphicFramePr>
          <p:nvPr/>
        </p:nvGraphicFramePr>
        <p:xfrm>
          <a:off x="10945495" y="2958148"/>
          <a:ext cx="134874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r:id="rId16" imgW="800100" imgH="228600" progId="Equation.3">
                  <p:embed/>
                </p:oleObj>
              </mc:Choice>
              <mc:Fallback>
                <p:oleObj r:id="rId16" imgW="800100" imgH="2286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945495" y="2958148"/>
                        <a:ext cx="1348740" cy="385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"/>
          <p:cNvGraphicFramePr>
            <a:graphicFrameLocks noChangeAspect="1"/>
          </p:cNvGraphicFramePr>
          <p:nvPr/>
        </p:nvGraphicFramePr>
        <p:xfrm>
          <a:off x="10822940" y="4237990"/>
          <a:ext cx="1223645" cy="62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r:id="rId18" imgW="876300" imgH="444500" progId="Equation.3">
                  <p:embed/>
                </p:oleObj>
              </mc:Choice>
              <mc:Fallback>
                <p:oleObj r:id="rId18" imgW="876300" imgH="4445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822940" y="4237990"/>
                        <a:ext cx="1223645" cy="621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"/>
          <p:cNvGraphicFramePr>
            <a:graphicFrameLocks noChangeAspect="1"/>
          </p:cNvGraphicFramePr>
          <p:nvPr/>
        </p:nvGraphicFramePr>
        <p:xfrm>
          <a:off x="4170680" y="4859655"/>
          <a:ext cx="206629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r:id="rId20" imgW="800100" imgH="228600" progId="Equation.3">
                  <p:embed/>
                </p:oleObj>
              </mc:Choice>
              <mc:Fallback>
                <p:oleObj r:id="rId20" imgW="800100" imgH="2286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170680" y="4859655"/>
                        <a:ext cx="2066290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6321" name="Text Box 4"/>
          <p:cNvSpPr txBox="1"/>
          <p:nvPr/>
        </p:nvSpPr>
        <p:spPr>
          <a:xfrm>
            <a:off x="1446530" y="773430"/>
            <a:ext cx="49625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、超前/滞后模块（</a:t>
            </a:r>
            <a:r>
              <a:rPr lang="en-US" altLang="zh-CN" sz="2800" b="1" dirty="0">
                <a:latin typeface="Times New Roman" panose="02020603050405020304" pitchFamily="18" charset="0"/>
              </a:rPr>
              <a:t>L/L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</a:p>
        </p:txBody>
      </p:sp>
      <p:grpSp>
        <p:nvGrpSpPr>
          <p:cNvPr id="56322" name="Group 6"/>
          <p:cNvGrpSpPr/>
          <p:nvPr/>
        </p:nvGrpSpPr>
        <p:grpSpPr>
          <a:xfrm>
            <a:off x="1446213" y="2119630"/>
            <a:ext cx="7559675" cy="2270228"/>
            <a:chOff x="0" y="0"/>
            <a:chExt cx="4749" cy="1385"/>
          </a:xfrm>
        </p:grpSpPr>
        <p:grpSp>
          <p:nvGrpSpPr>
            <p:cNvPr id="56323" name="Group 7"/>
            <p:cNvGrpSpPr/>
            <p:nvPr/>
          </p:nvGrpSpPr>
          <p:grpSpPr>
            <a:xfrm>
              <a:off x="0" y="0"/>
              <a:ext cx="4749" cy="1385"/>
              <a:chOff x="0" y="0"/>
              <a:chExt cx="4749" cy="1385"/>
            </a:xfrm>
          </p:grpSpPr>
          <p:sp>
            <p:nvSpPr>
              <p:cNvPr id="56324" name="Rectangle 8"/>
              <p:cNvSpPr/>
              <p:nvPr/>
            </p:nvSpPr>
            <p:spPr>
              <a:xfrm>
                <a:off x="0" y="480"/>
                <a:ext cx="960" cy="384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</a:rPr>
                  <a:t>L/L</a:t>
                </a:r>
              </a:p>
            </p:txBody>
          </p:sp>
          <p:sp>
            <p:nvSpPr>
              <p:cNvPr id="56325" name="Line 9"/>
              <p:cNvSpPr/>
              <p:nvPr/>
            </p:nvSpPr>
            <p:spPr>
              <a:xfrm>
                <a:off x="336" y="240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326" name="Oval 10"/>
              <p:cNvSpPr/>
              <p:nvPr/>
            </p:nvSpPr>
            <p:spPr>
              <a:xfrm>
                <a:off x="288" y="144"/>
                <a:ext cx="96" cy="96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27" name="Line 11"/>
              <p:cNvSpPr/>
              <p:nvPr/>
            </p:nvSpPr>
            <p:spPr>
              <a:xfrm>
                <a:off x="480" y="864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328" name="Oval 12"/>
              <p:cNvSpPr/>
              <p:nvPr/>
            </p:nvSpPr>
            <p:spPr>
              <a:xfrm>
                <a:off x="1248" y="528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56329" name="Object 11"/>
              <p:cNvGraphicFramePr>
                <a:graphicFrameLocks noChangeAspect="1"/>
              </p:cNvGraphicFramePr>
              <p:nvPr/>
            </p:nvGraphicFramePr>
            <p:xfrm>
              <a:off x="384" y="48"/>
              <a:ext cx="280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06" r:id="rId3" imgW="183515" imgH="196215" progId="">
                      <p:embed/>
                    </p:oleObj>
                  </mc:Choice>
                  <mc:Fallback>
                    <p:oleObj r:id="rId3" imgW="183515" imgH="196215" progId="">
                      <p:embed/>
                      <p:pic>
                        <p:nvPicPr>
                          <p:cNvPr id="0" name="图片 321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84" y="48"/>
                            <a:ext cx="280" cy="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30" name="Line 14"/>
              <p:cNvSpPr/>
              <p:nvPr/>
            </p:nvSpPr>
            <p:spPr>
              <a:xfrm>
                <a:off x="960" y="576"/>
                <a:ext cx="28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56331" name="Object 13"/>
              <p:cNvGraphicFramePr>
                <a:graphicFrameLocks noChangeAspect="1"/>
              </p:cNvGraphicFramePr>
              <p:nvPr/>
            </p:nvGraphicFramePr>
            <p:xfrm>
              <a:off x="596" y="1038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07" r:id="rId5" imgW="158115" imgH="158115" progId="">
                      <p:embed/>
                    </p:oleObj>
                  </mc:Choice>
                  <mc:Fallback>
                    <p:oleObj r:id="rId5" imgW="158115" imgH="158115" progId="">
                      <p:embed/>
                      <p:pic>
                        <p:nvPicPr>
                          <p:cNvPr id="0" name="图片 3217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596" y="1038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32" name="Oval 16"/>
              <p:cNvSpPr/>
              <p:nvPr/>
            </p:nvSpPr>
            <p:spPr>
              <a:xfrm>
                <a:off x="1248" y="768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33" name="Line 17"/>
              <p:cNvSpPr/>
              <p:nvPr/>
            </p:nvSpPr>
            <p:spPr>
              <a:xfrm>
                <a:off x="960" y="816"/>
                <a:ext cx="28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334" name="Oval 18"/>
              <p:cNvSpPr/>
              <p:nvPr/>
            </p:nvSpPr>
            <p:spPr>
              <a:xfrm>
                <a:off x="432" y="1104"/>
                <a:ext cx="96" cy="96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56335" name="Object 17"/>
              <p:cNvGraphicFramePr>
                <a:graphicFrameLocks noChangeAspect="1"/>
              </p:cNvGraphicFramePr>
              <p:nvPr/>
            </p:nvGraphicFramePr>
            <p:xfrm>
              <a:off x="1384" y="432"/>
              <a:ext cx="219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08" r:id="rId7" imgW="144145" imgH="196850" progId="">
                      <p:embed/>
                    </p:oleObj>
                  </mc:Choice>
                  <mc:Fallback>
                    <p:oleObj r:id="rId7" imgW="144145" imgH="196850" progId="">
                      <p:embed/>
                      <p:pic>
                        <p:nvPicPr>
                          <p:cNvPr id="0" name="图片 3213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384" y="432"/>
                            <a:ext cx="219" cy="2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36" name="Object 18"/>
              <p:cNvGraphicFramePr>
                <a:graphicFrameLocks noChangeAspect="1"/>
              </p:cNvGraphicFramePr>
              <p:nvPr/>
            </p:nvGraphicFramePr>
            <p:xfrm>
              <a:off x="4610" y="856"/>
              <a:ext cx="139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09" r:id="rId9" imgW="92710" imgH="145415" progId="">
                      <p:embed/>
                    </p:oleObj>
                  </mc:Choice>
                  <mc:Fallback>
                    <p:oleObj r:id="rId9" imgW="92710" imgH="145415" progId="">
                      <p:embed/>
                      <p:pic>
                        <p:nvPicPr>
                          <p:cNvPr id="0" name="图片 3224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610" y="856"/>
                            <a:ext cx="139" cy="2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37" name="Line 21"/>
              <p:cNvSpPr/>
              <p:nvPr/>
            </p:nvSpPr>
            <p:spPr>
              <a:xfrm>
                <a:off x="2064" y="960"/>
                <a:ext cx="25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6338" name="Line 22"/>
              <p:cNvSpPr/>
              <p:nvPr/>
            </p:nvSpPr>
            <p:spPr>
              <a:xfrm>
                <a:off x="2736" y="528"/>
                <a:ext cx="153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339" name="Freeform 23"/>
              <p:cNvSpPr/>
              <p:nvPr/>
            </p:nvSpPr>
            <p:spPr>
              <a:xfrm>
                <a:off x="2736" y="528"/>
                <a:ext cx="1104" cy="384"/>
              </a:xfrm>
              <a:custGeom>
                <a:avLst/>
                <a:gdLst/>
                <a:ahLst/>
                <a:cxnLst>
                  <a:cxn ang="0">
                    <a:pos x="0" y="384"/>
                  </a:cxn>
                  <a:cxn ang="0">
                    <a:pos x="432" y="96"/>
                  </a:cxn>
                  <a:cxn ang="0">
                    <a:pos x="1104" y="0"/>
                  </a:cxn>
                </a:cxnLst>
                <a:rect l="0" t="0" r="0" b="0"/>
                <a:pathLst>
                  <a:path w="1104" h="384">
                    <a:moveTo>
                      <a:pt x="0" y="384"/>
                    </a:moveTo>
                    <a:cubicBezTo>
                      <a:pt x="124" y="272"/>
                      <a:pt x="248" y="160"/>
                      <a:pt x="432" y="96"/>
                    </a:cubicBezTo>
                    <a:cubicBezTo>
                      <a:pt x="616" y="32"/>
                      <a:pt x="860" y="16"/>
                      <a:pt x="1104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0" name="Freeform 24"/>
              <p:cNvSpPr/>
              <p:nvPr/>
            </p:nvSpPr>
            <p:spPr>
              <a:xfrm>
                <a:off x="2736" y="96"/>
                <a:ext cx="1008" cy="4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0" y="336"/>
                  </a:cxn>
                  <a:cxn ang="0">
                    <a:pos x="1008" y="432"/>
                  </a:cxn>
                </a:cxnLst>
                <a:rect l="0" t="0" r="0" b="0"/>
                <a:pathLst>
                  <a:path w="1008" h="432">
                    <a:moveTo>
                      <a:pt x="0" y="0"/>
                    </a:moveTo>
                    <a:cubicBezTo>
                      <a:pt x="156" y="132"/>
                      <a:pt x="312" y="264"/>
                      <a:pt x="480" y="336"/>
                    </a:cubicBezTo>
                    <a:cubicBezTo>
                      <a:pt x="648" y="408"/>
                      <a:pt x="828" y="420"/>
                      <a:pt x="1008" y="432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1" name="Line 25"/>
              <p:cNvSpPr/>
              <p:nvPr/>
            </p:nvSpPr>
            <p:spPr>
              <a:xfrm flipV="1">
                <a:off x="2736" y="0"/>
                <a:ext cx="0" cy="96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56342" name="Object 24"/>
              <p:cNvGraphicFramePr>
                <a:graphicFrameLocks noChangeAspect="1"/>
              </p:cNvGraphicFramePr>
              <p:nvPr/>
            </p:nvGraphicFramePr>
            <p:xfrm>
              <a:off x="4272" y="336"/>
              <a:ext cx="280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10" r:id="rId11" imgW="183515" imgH="196215" progId="">
                      <p:embed/>
                    </p:oleObj>
                  </mc:Choice>
                  <mc:Fallback>
                    <p:oleObj r:id="rId11" imgW="183515" imgH="196215" progId="">
                      <p:embed/>
                      <p:pic>
                        <p:nvPicPr>
                          <p:cNvPr id="0" name="图片 322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272" y="336"/>
                            <a:ext cx="280" cy="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43" name="Object 25"/>
              <p:cNvGraphicFramePr>
                <a:graphicFrameLocks noChangeAspect="1"/>
              </p:cNvGraphicFramePr>
              <p:nvPr/>
            </p:nvGraphicFramePr>
            <p:xfrm>
              <a:off x="3267" y="576"/>
              <a:ext cx="597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11" r:id="rId12" imgW="387350" imgH="193675" progId="">
                      <p:embed/>
                    </p:oleObj>
                  </mc:Choice>
                  <mc:Fallback>
                    <p:oleObj r:id="rId12" imgW="387350" imgH="193675" progId="">
                      <p:embed/>
                      <p:pic>
                        <p:nvPicPr>
                          <p:cNvPr id="0" name="图片 3221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3267" y="576"/>
                            <a:ext cx="597" cy="2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44" name="Object 26"/>
              <p:cNvGraphicFramePr>
                <a:graphicFrameLocks noChangeAspect="1"/>
              </p:cNvGraphicFramePr>
              <p:nvPr/>
            </p:nvGraphicFramePr>
            <p:xfrm>
              <a:off x="2064" y="48"/>
              <a:ext cx="597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12" r:id="rId14" imgW="387350" imgH="193675" progId="">
                      <p:embed/>
                    </p:oleObj>
                  </mc:Choice>
                  <mc:Fallback>
                    <p:oleObj r:id="rId14" imgW="387350" imgH="193675" progId="">
                      <p:embed/>
                      <p:pic>
                        <p:nvPicPr>
                          <p:cNvPr id="0" name="图片 3219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2064" y="48"/>
                            <a:ext cx="597" cy="2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45" name="Text Box 29"/>
              <p:cNvSpPr txBox="1"/>
              <p:nvPr/>
            </p:nvSpPr>
            <p:spPr>
              <a:xfrm>
                <a:off x="2544" y="1104"/>
                <a:ext cx="1872" cy="28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图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6-23  L/L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特性曲线</a:t>
                </a:r>
              </a:p>
            </p:txBody>
          </p:sp>
        </p:grpSp>
        <p:graphicFrame>
          <p:nvGraphicFramePr>
            <p:cNvPr id="56346" name="Object 28"/>
            <p:cNvGraphicFramePr>
              <a:graphicFrameLocks noChangeAspect="1"/>
            </p:cNvGraphicFramePr>
            <p:nvPr/>
          </p:nvGraphicFramePr>
          <p:xfrm>
            <a:off x="1392" y="720"/>
            <a:ext cx="24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3" r:id="rId16" imgW="157480" imgH="196850" progId="">
                    <p:embed/>
                  </p:oleObj>
                </mc:Choice>
                <mc:Fallback>
                  <p:oleObj r:id="rId16" imgW="157480" imgH="196850" progId="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92" y="720"/>
                          <a:ext cx="24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47" name="Rectangle 31"/>
          <p:cNvSpPr/>
          <p:nvPr/>
        </p:nvSpPr>
        <p:spPr>
          <a:xfrm>
            <a:off x="1484630" y="1399223"/>
            <a:ext cx="70881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作用：调节微分、积分作用的强弱。前馈动态控制。</a:t>
            </a:r>
          </a:p>
        </p:txBody>
      </p:sp>
      <p:sp>
        <p:nvSpPr>
          <p:cNvPr id="56349" name="Rectangle 33"/>
          <p:cNvSpPr/>
          <p:nvPr/>
        </p:nvSpPr>
        <p:spPr>
          <a:xfrm>
            <a:off x="6305550" y="2140268"/>
            <a:ext cx="108108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微分</a:t>
            </a:r>
          </a:p>
        </p:txBody>
      </p:sp>
      <p:sp>
        <p:nvSpPr>
          <p:cNvPr id="56350" name="Rectangle 34"/>
          <p:cNvSpPr/>
          <p:nvPr/>
        </p:nvSpPr>
        <p:spPr>
          <a:xfrm>
            <a:off x="7889875" y="3181668"/>
            <a:ext cx="9366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积分</a:t>
            </a:r>
          </a:p>
        </p:txBody>
      </p:sp>
      <p:graphicFrame>
        <p:nvGraphicFramePr>
          <p:cNvPr id="56351" name="Object 33"/>
          <p:cNvGraphicFramePr>
            <a:graphicFrameLocks noChangeAspect="1"/>
          </p:cNvGraphicFramePr>
          <p:nvPr/>
        </p:nvGraphicFramePr>
        <p:xfrm>
          <a:off x="5801043" y="4598353"/>
          <a:ext cx="324167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r:id="rId18" imgW="1564005" imgH="394335" progId="Equations">
                  <p:embed/>
                </p:oleObj>
              </mc:Choice>
              <mc:Fallback>
                <p:oleObj r:id="rId18" imgW="1564005" imgH="394335" progId="Equations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801043" y="4598353"/>
                        <a:ext cx="3241675" cy="817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2" name="对象 1"/>
          <p:cNvGraphicFramePr/>
          <p:nvPr/>
        </p:nvGraphicFramePr>
        <p:xfrm>
          <a:off x="1446530" y="4486910"/>
          <a:ext cx="3761740" cy="92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r:id="rId20" imgW="3933825" imgH="1066800" progId="Paint.Picture">
                  <p:embed/>
                </p:oleObj>
              </mc:Choice>
              <mc:Fallback>
                <p:oleObj r:id="rId20" imgW="3933825" imgH="1066800" progId="Paint.Picture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46530" y="4486910"/>
                        <a:ext cx="3761740" cy="929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1446530" y="5571808"/>
          <a:ext cx="57197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r:id="rId22" imgW="5715000" imgH="571500" progId="Paint.Picture">
                  <p:embed/>
                </p:oleObj>
              </mc:Choice>
              <mc:Fallback>
                <p:oleObj r:id="rId22" imgW="5715000" imgH="571500" progId="Paint.Picture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446530" y="5571808"/>
                        <a:ext cx="5719763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7345" name="Text Box 2"/>
          <p:cNvSpPr txBox="1"/>
          <p:nvPr/>
        </p:nvSpPr>
        <p:spPr>
          <a:xfrm>
            <a:off x="1812290" y="758190"/>
            <a:ext cx="7239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、高值监视模块（</a:t>
            </a:r>
            <a:r>
              <a:rPr lang="en-US" altLang="zh-CN" sz="2800" b="1" dirty="0">
                <a:latin typeface="Times New Roman" panose="02020603050405020304" pitchFamily="18" charset="0"/>
              </a:rPr>
              <a:t>HMS</a:t>
            </a:r>
            <a:r>
              <a:rPr lang="zh-CN" altLang="en-US" sz="2800" b="1" dirty="0">
                <a:latin typeface="Times New Roman" panose="02020603050405020304" pitchFamily="18" charset="0"/>
              </a:rPr>
              <a:t>）（监视类）</a:t>
            </a:r>
          </a:p>
        </p:txBody>
      </p:sp>
      <p:sp>
        <p:nvSpPr>
          <p:cNvPr id="57347" name="Text Box 2"/>
          <p:cNvSpPr txBox="1"/>
          <p:nvPr/>
        </p:nvSpPr>
        <p:spPr>
          <a:xfrm>
            <a:off x="1885315" y="1336040"/>
            <a:ext cx="7488238" cy="517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如热水锅炉水位高低限报警。温度高低限报警。</a:t>
            </a:r>
          </a:p>
        </p:txBody>
      </p:sp>
      <p:grpSp>
        <p:nvGrpSpPr>
          <p:cNvPr id="57348" name="组合 3"/>
          <p:cNvGrpSpPr/>
          <p:nvPr/>
        </p:nvGrpSpPr>
        <p:grpSpPr>
          <a:xfrm>
            <a:off x="1885315" y="2055178"/>
            <a:ext cx="7302500" cy="2517139"/>
            <a:chOff x="1305" y="3132"/>
            <a:chExt cx="11500" cy="3965"/>
          </a:xfrm>
        </p:grpSpPr>
        <p:grpSp>
          <p:nvGrpSpPr>
            <p:cNvPr id="57349" name="Group 38"/>
            <p:cNvGrpSpPr/>
            <p:nvPr/>
          </p:nvGrpSpPr>
          <p:grpSpPr>
            <a:xfrm>
              <a:off x="1305" y="3132"/>
              <a:ext cx="11500" cy="3965"/>
              <a:chOff x="0" y="0"/>
              <a:chExt cx="4600" cy="1586"/>
            </a:xfrm>
          </p:grpSpPr>
          <p:sp>
            <p:nvSpPr>
              <p:cNvPr id="57350" name="Line 15"/>
              <p:cNvSpPr/>
              <p:nvPr/>
            </p:nvSpPr>
            <p:spPr>
              <a:xfrm>
                <a:off x="1728" y="864"/>
                <a:ext cx="25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7351" name="Line 16"/>
              <p:cNvSpPr/>
              <p:nvPr/>
            </p:nvSpPr>
            <p:spPr>
              <a:xfrm>
                <a:off x="1968" y="816"/>
                <a:ext cx="163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7352" name="Line 17"/>
              <p:cNvSpPr/>
              <p:nvPr/>
            </p:nvSpPr>
            <p:spPr>
              <a:xfrm flipV="1">
                <a:off x="3600" y="336"/>
                <a:ext cx="0" cy="48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7353" name="Line 18"/>
              <p:cNvSpPr/>
              <p:nvPr/>
            </p:nvSpPr>
            <p:spPr>
              <a:xfrm>
                <a:off x="3600" y="336"/>
                <a:ext cx="52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7354" name="Line 19"/>
              <p:cNvSpPr/>
              <p:nvPr/>
            </p:nvSpPr>
            <p:spPr>
              <a:xfrm flipH="1">
                <a:off x="3408" y="288"/>
                <a:ext cx="67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7355" name="Line 20"/>
              <p:cNvSpPr/>
              <p:nvPr/>
            </p:nvSpPr>
            <p:spPr>
              <a:xfrm>
                <a:off x="3408" y="288"/>
                <a:ext cx="0" cy="48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7356" name="Line 21"/>
              <p:cNvSpPr/>
              <p:nvPr/>
            </p:nvSpPr>
            <p:spPr>
              <a:xfrm flipH="1">
                <a:off x="1968" y="768"/>
                <a:ext cx="144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7357" name="Line 22"/>
              <p:cNvSpPr/>
              <p:nvPr/>
            </p:nvSpPr>
            <p:spPr>
              <a:xfrm flipV="1">
                <a:off x="3600" y="912"/>
                <a:ext cx="0" cy="3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7358" name="Line 23"/>
              <p:cNvSpPr/>
              <p:nvPr/>
            </p:nvSpPr>
            <p:spPr>
              <a:xfrm>
                <a:off x="3024" y="528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7359" name="Line 24"/>
              <p:cNvSpPr/>
              <p:nvPr/>
            </p:nvSpPr>
            <p:spPr>
              <a:xfrm flipH="1">
                <a:off x="3600" y="528"/>
                <a:ext cx="28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aphicFrame>
            <p:nvGraphicFramePr>
              <p:cNvPr id="57360" name="Object 15"/>
              <p:cNvGraphicFramePr>
                <a:graphicFrameLocks noChangeAspect="1"/>
              </p:cNvGraphicFramePr>
              <p:nvPr/>
            </p:nvGraphicFramePr>
            <p:xfrm>
              <a:off x="1542" y="606"/>
              <a:ext cx="479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36" r:id="rId3" imgW="309880" imgH="154940" progId="">
                      <p:embed/>
                    </p:oleObj>
                  </mc:Choice>
                  <mc:Fallback>
                    <p:oleObj r:id="rId3" imgW="309880" imgH="154940" progId="">
                      <p:embed/>
                      <p:pic>
                        <p:nvPicPr>
                          <p:cNvPr id="0" name="图片 3236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542" y="606"/>
                            <a:ext cx="479" cy="23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61" name="Object 16"/>
              <p:cNvGraphicFramePr>
                <a:graphicFrameLocks noChangeAspect="1"/>
              </p:cNvGraphicFramePr>
              <p:nvPr/>
            </p:nvGraphicFramePr>
            <p:xfrm>
              <a:off x="3456" y="1248"/>
              <a:ext cx="299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37" r:id="rId5" imgW="196850" imgH="196850" progId="">
                      <p:embed/>
                    </p:oleObj>
                  </mc:Choice>
                  <mc:Fallback>
                    <p:oleObj r:id="rId5" imgW="196850" imgH="196850" progId="">
                      <p:embed/>
                      <p:pic>
                        <p:nvPicPr>
                          <p:cNvPr id="0" name="图片 322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456" y="1248"/>
                            <a:ext cx="299" cy="2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62" name="Object 17"/>
              <p:cNvGraphicFramePr>
                <a:graphicFrameLocks noChangeAspect="1"/>
              </p:cNvGraphicFramePr>
              <p:nvPr/>
            </p:nvGraphicFramePr>
            <p:xfrm>
              <a:off x="4040" y="78"/>
              <a:ext cx="379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38" r:id="rId7" imgW="247015" imgH="156210" progId="">
                      <p:embed/>
                    </p:oleObj>
                  </mc:Choice>
                  <mc:Fallback>
                    <p:oleObj r:id="rId7" imgW="247015" imgH="156210" progId="">
                      <p:embed/>
                      <p:pic>
                        <p:nvPicPr>
                          <p:cNvPr id="0" name="图片 3240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040" y="78"/>
                            <a:ext cx="379" cy="23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63" name="Object 18"/>
              <p:cNvGraphicFramePr>
                <a:graphicFrameLocks noChangeAspect="1"/>
              </p:cNvGraphicFramePr>
              <p:nvPr/>
            </p:nvGraphicFramePr>
            <p:xfrm>
              <a:off x="3390" y="384"/>
              <a:ext cx="239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39" r:id="rId9" imgW="157480" imgH="196850" progId="">
                      <p:embed/>
                    </p:oleObj>
                  </mc:Choice>
                  <mc:Fallback>
                    <p:oleObj r:id="rId9" imgW="157480" imgH="196850" progId="">
                      <p:embed/>
                      <p:pic>
                        <p:nvPicPr>
                          <p:cNvPr id="0" name="图片 3238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390" y="384"/>
                            <a:ext cx="239" cy="2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64" name="Object 19"/>
              <p:cNvGraphicFramePr>
                <a:graphicFrameLocks noChangeAspect="1"/>
              </p:cNvGraphicFramePr>
              <p:nvPr/>
            </p:nvGraphicFramePr>
            <p:xfrm>
              <a:off x="4320" y="768"/>
              <a:ext cx="280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40" r:id="rId11" imgW="183515" imgH="196215" progId="">
                      <p:embed/>
                    </p:oleObj>
                  </mc:Choice>
                  <mc:Fallback>
                    <p:oleObj r:id="rId11" imgW="183515" imgH="196215" progId="">
                      <p:embed/>
                      <p:pic>
                        <p:nvPicPr>
                          <p:cNvPr id="0" name="图片 3234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320" y="768"/>
                            <a:ext cx="280" cy="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7365" name="Group 34"/>
              <p:cNvGrpSpPr/>
              <p:nvPr/>
            </p:nvGrpSpPr>
            <p:grpSpPr>
              <a:xfrm>
                <a:off x="0" y="0"/>
                <a:ext cx="1344" cy="1230"/>
                <a:chOff x="0" y="0"/>
                <a:chExt cx="1344" cy="1230"/>
              </a:xfrm>
            </p:grpSpPr>
            <p:sp>
              <p:nvSpPr>
                <p:cNvPr id="57366" name="Rectangle 4"/>
                <p:cNvSpPr/>
                <p:nvPr/>
              </p:nvSpPr>
              <p:spPr>
                <a:xfrm>
                  <a:off x="0" y="432"/>
                  <a:ext cx="960" cy="384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b="1" dirty="0">
                      <a:latin typeface="Times New Roman" panose="02020603050405020304" pitchFamily="18" charset="0"/>
                    </a:rPr>
                    <a:t>HMS</a:t>
                  </a:r>
                </a:p>
              </p:txBody>
            </p:sp>
            <p:sp>
              <p:nvSpPr>
                <p:cNvPr id="57367" name="Line 5"/>
                <p:cNvSpPr/>
                <p:nvPr/>
              </p:nvSpPr>
              <p:spPr>
                <a:xfrm>
                  <a:off x="192" y="192"/>
                  <a:ext cx="0" cy="24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7368" name="Oval 6"/>
                <p:cNvSpPr/>
                <p:nvPr/>
              </p:nvSpPr>
              <p:spPr>
                <a:xfrm>
                  <a:off x="144" y="96"/>
                  <a:ext cx="96" cy="96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7369" name="Line 7"/>
                <p:cNvSpPr/>
                <p:nvPr/>
              </p:nvSpPr>
              <p:spPr>
                <a:xfrm>
                  <a:off x="816" y="192"/>
                  <a:ext cx="0" cy="24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7370" name="Oval 8"/>
                <p:cNvSpPr/>
                <p:nvPr/>
              </p:nvSpPr>
              <p:spPr>
                <a:xfrm>
                  <a:off x="768" y="96"/>
                  <a:ext cx="96" cy="96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7371" name="Line 9"/>
                <p:cNvSpPr/>
                <p:nvPr/>
              </p:nvSpPr>
              <p:spPr>
                <a:xfrm>
                  <a:off x="480" y="816"/>
                  <a:ext cx="0" cy="24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7372" name="Oval 10"/>
                <p:cNvSpPr/>
                <p:nvPr/>
              </p:nvSpPr>
              <p:spPr>
                <a:xfrm>
                  <a:off x="1248" y="624"/>
                  <a:ext cx="96" cy="96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57373" name="Object 28"/>
                <p:cNvGraphicFramePr>
                  <a:graphicFrameLocks noChangeAspect="1"/>
                </p:cNvGraphicFramePr>
                <p:nvPr/>
              </p:nvGraphicFramePr>
              <p:xfrm>
                <a:off x="240" y="0"/>
                <a:ext cx="280" cy="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741" r:id="rId13" imgW="183515" imgH="196215" progId="">
                        <p:embed/>
                      </p:oleObj>
                    </mc:Choice>
                    <mc:Fallback>
                      <p:oleObj r:id="rId13" imgW="183515" imgH="196215" progId="">
                        <p:embed/>
                        <p:pic>
                          <p:nvPicPr>
                            <p:cNvPr id="0" name="图片 3235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40" y="0"/>
                              <a:ext cx="280" cy="30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7374" name="Object 29"/>
                <p:cNvGraphicFramePr>
                  <a:graphicFrameLocks noChangeAspect="1"/>
                </p:cNvGraphicFramePr>
                <p:nvPr/>
              </p:nvGraphicFramePr>
              <p:xfrm>
                <a:off x="864" y="0"/>
                <a:ext cx="299" cy="2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742" r:id="rId14" imgW="196850" imgH="196850" progId="">
                        <p:embed/>
                      </p:oleObj>
                    </mc:Choice>
                    <mc:Fallback>
                      <p:oleObj r:id="rId14" imgW="196850" imgH="196850" progId="">
                        <p:embed/>
                        <p:pic>
                          <p:nvPicPr>
                            <p:cNvPr id="0" name="图片 3239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64" y="0"/>
                              <a:ext cx="299" cy="29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7375" name="Line 13"/>
                <p:cNvSpPr/>
                <p:nvPr/>
              </p:nvSpPr>
              <p:spPr>
                <a:xfrm>
                  <a:off x="960" y="672"/>
                  <a:ext cx="288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7376" name="AutoShape 14"/>
                <p:cNvSpPr/>
                <p:nvPr/>
              </p:nvSpPr>
              <p:spPr>
                <a:xfrm>
                  <a:off x="432" y="1056"/>
                  <a:ext cx="96" cy="96"/>
                </a:xfrm>
                <a:prstGeom prst="flowChartSummingJunction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57377" name="Object 32"/>
                <p:cNvGraphicFramePr>
                  <a:graphicFrameLocks noChangeAspect="1"/>
                </p:cNvGraphicFramePr>
                <p:nvPr/>
              </p:nvGraphicFramePr>
              <p:xfrm>
                <a:off x="596" y="990"/>
                <a:ext cx="240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743" r:id="rId15" imgW="158115" imgH="158115" progId="">
                        <p:embed/>
                      </p:oleObj>
                    </mc:Choice>
                    <mc:Fallback>
                      <p:oleObj r:id="rId15" imgW="158115" imgH="158115" progId="">
                        <p:embed/>
                        <p:pic>
                          <p:nvPicPr>
                            <p:cNvPr id="0" name="图片 3227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6" y="990"/>
                              <a:ext cx="240" cy="24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57378" name="Object 33"/>
              <p:cNvGraphicFramePr>
                <a:graphicFrameLocks noChangeAspect="1"/>
              </p:cNvGraphicFramePr>
              <p:nvPr/>
            </p:nvGraphicFramePr>
            <p:xfrm>
              <a:off x="1200" y="336"/>
              <a:ext cx="239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44" r:id="rId17" imgW="157480" imgH="196850" progId="">
                      <p:embed/>
                    </p:oleObj>
                  </mc:Choice>
                  <mc:Fallback>
                    <p:oleObj r:id="rId17" imgW="157480" imgH="196850" progId="">
                      <p:embed/>
                      <p:pic>
                        <p:nvPicPr>
                          <p:cNvPr id="0" name="图片 3231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200" y="336"/>
                            <a:ext cx="239" cy="2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379" name="Text Box 36"/>
              <p:cNvSpPr txBox="1"/>
              <p:nvPr/>
            </p:nvSpPr>
            <p:spPr>
              <a:xfrm>
                <a:off x="1344" y="1296"/>
                <a:ext cx="187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图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6-24 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高值监视模块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57380" name="直接箭头连接符 1"/>
            <p:cNvCxnSpPr/>
            <p:nvPr/>
          </p:nvCxnSpPr>
          <p:spPr>
            <a:xfrm flipH="1" flipV="1">
              <a:off x="6860" y="3132"/>
              <a:ext cx="18" cy="130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graphicFrame>
          <p:nvGraphicFramePr>
            <p:cNvPr id="57381" name="对象 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196" y="3176"/>
            <a:ext cx="590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5" r:id="rId18" imgW="165100" imgH="177165" progId="Equation.KSEE3">
                    <p:embed/>
                  </p:oleObj>
                </mc:Choice>
                <mc:Fallback>
                  <p:oleObj r:id="rId18" imgW="165100" imgH="177165" progId="Equation.KSEE3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196" y="3176"/>
                          <a:ext cx="590" cy="6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82" name="对象 4"/>
          <p:cNvGraphicFramePr/>
          <p:nvPr/>
        </p:nvGraphicFramePr>
        <p:xfrm>
          <a:off x="1812290" y="4707890"/>
          <a:ext cx="526351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r:id="rId20" imgW="5534025" imgH="542925" progId="Paint.Picture">
                  <p:embed/>
                </p:oleObj>
              </mc:Choice>
              <mc:Fallback>
                <p:oleObj r:id="rId20" imgW="5534025" imgH="542925" progId="Paint.Picture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812290" y="4707890"/>
                        <a:ext cx="526351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08475" y="5369560"/>
          <a:ext cx="2641600" cy="51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7" r:id="rId22" imgW="1104900" imgH="215900" progId="Equation.KSEE3">
                  <p:embed/>
                </p:oleObj>
              </mc:Choice>
              <mc:Fallback>
                <p:oleObj r:id="rId22" imgW="11049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308475" y="5369560"/>
                        <a:ext cx="2641600" cy="516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71633" y="5885815"/>
          <a:ext cx="3735705" cy="51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r:id="rId24" imgW="1562100" imgH="215900" progId="Equation.KSEE3">
                  <p:embed/>
                </p:oleObj>
              </mc:Choice>
              <mc:Fallback>
                <p:oleObj r:id="rId24" imgW="15621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171633" y="5885815"/>
                        <a:ext cx="3735705" cy="516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/>
          <p:nvPr/>
        </p:nvSpPr>
        <p:spPr>
          <a:xfrm>
            <a:off x="1812290" y="5369560"/>
            <a:ext cx="18618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报警条件</a:t>
            </a:r>
          </a:p>
        </p:txBody>
      </p:sp>
      <p:sp>
        <p:nvSpPr>
          <p:cNvPr id="9" name="Text Box 2"/>
          <p:cNvSpPr txBox="1"/>
          <p:nvPr/>
        </p:nvSpPr>
        <p:spPr>
          <a:xfrm>
            <a:off x="1741805" y="5891530"/>
            <a:ext cx="25209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解除报警条件</a:t>
            </a: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8370" name="Text Box 2"/>
          <p:cNvSpPr txBox="1"/>
          <p:nvPr/>
        </p:nvSpPr>
        <p:spPr>
          <a:xfrm>
            <a:off x="1189355" y="835660"/>
            <a:ext cx="929005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例：某一热水锅炉水位监控。设水位测量范围为</a:t>
            </a:r>
            <a:r>
              <a:rPr lang="en-US" altLang="zh-CN" sz="2400" b="1" dirty="0">
                <a:latin typeface="Times New Roman" panose="02020603050405020304" pitchFamily="18" charset="0"/>
              </a:rPr>
              <a:t>0~3m</a:t>
            </a:r>
            <a:r>
              <a:rPr lang="zh-CN" altLang="en-US" sz="2400" b="1" dirty="0">
                <a:latin typeface="Times New Roman" panose="02020603050405020304" pitchFamily="18" charset="0"/>
              </a:rPr>
              <a:t>。当水位高于</a:t>
            </a:r>
            <a:r>
              <a:rPr lang="en-US" altLang="zh-CN" sz="2400" b="1" dirty="0">
                <a:latin typeface="Times New Roman" panose="02020603050405020304" pitchFamily="18" charset="0"/>
              </a:rPr>
              <a:t>3.0m(100.0%)</a:t>
            </a:r>
            <a:r>
              <a:rPr lang="zh-CN" altLang="en-US" sz="2400" b="1" dirty="0">
                <a:latin typeface="Times New Roman" panose="02020603050405020304" pitchFamily="18" charset="0"/>
              </a:rPr>
              <a:t>时，上限报警，水位低于</a:t>
            </a:r>
            <a:r>
              <a:rPr lang="en-US" altLang="zh-CN" sz="2400" b="1" dirty="0">
                <a:latin typeface="Times New Roman" panose="02020603050405020304" pitchFamily="18" charset="0"/>
              </a:rPr>
              <a:t>0.6m(20.0%)</a:t>
            </a:r>
            <a:r>
              <a:rPr lang="zh-CN" altLang="en-US" sz="2400" b="1" dirty="0">
                <a:latin typeface="Times New Roman" panose="02020603050405020304" pitchFamily="18" charset="0"/>
              </a:rPr>
              <a:t>时，下限报警。设计监控系统组态图。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3254375" y="1839595"/>
            <a:ext cx="3815080" cy="4032250"/>
            <a:chOff x="3574" y="3021"/>
            <a:chExt cx="6944" cy="7368"/>
          </a:xfrm>
        </p:grpSpPr>
        <p:graphicFrame>
          <p:nvGraphicFramePr>
            <p:cNvPr id="58372" name="对象 5"/>
            <p:cNvGraphicFramePr/>
            <p:nvPr/>
          </p:nvGraphicFramePr>
          <p:xfrm>
            <a:off x="4754" y="3898"/>
            <a:ext cx="3228" cy="30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8" r:id="rId3" imgW="2047875" imgH="1905000" progId="Paint.Picture">
                    <p:embed/>
                  </p:oleObj>
                </mc:Choice>
                <mc:Fallback>
                  <p:oleObj r:id="rId3" imgW="2047875" imgH="1905000" progId="Paint.Picture">
                    <p:embed/>
                    <p:pic>
                      <p:nvPicPr>
                        <p:cNvPr id="0" name="图片 322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754" y="3898"/>
                          <a:ext cx="3228" cy="30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3" name="对象 7"/>
            <p:cNvGraphicFramePr/>
            <p:nvPr/>
          </p:nvGraphicFramePr>
          <p:xfrm>
            <a:off x="4626" y="7257"/>
            <a:ext cx="3152" cy="2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9" r:id="rId5" imgW="2000250" imgH="1704975" progId="Paint.Picture">
                    <p:embed/>
                  </p:oleObj>
                </mc:Choice>
                <mc:Fallback>
                  <p:oleObj r:id="rId5" imgW="2000250" imgH="1704975" progId="Paint.Picture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626" y="7257"/>
                          <a:ext cx="3152" cy="26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4" name="对象 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574" y="3021"/>
            <a:ext cx="838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0" r:id="rId7" imgW="266700" imgH="215900" progId="Equation.KSEE3">
                    <p:embed/>
                  </p:oleObj>
                </mc:Choice>
                <mc:Fallback>
                  <p:oleObj r:id="rId7" imgW="266700" imgH="215900" progId="Equation.KSEE3">
                    <p:embed/>
                    <p:pic>
                      <p:nvPicPr>
                        <p:cNvPr id="0" name="图片 323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74" y="3021"/>
                          <a:ext cx="838" cy="6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8375" name="直接箭头连接符 10"/>
            <p:cNvCxnSpPr/>
            <p:nvPr/>
          </p:nvCxnSpPr>
          <p:spPr>
            <a:xfrm>
              <a:off x="5159" y="3132"/>
              <a:ext cx="0" cy="90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58376" name="直接连接符 11"/>
            <p:cNvCxnSpPr/>
            <p:nvPr/>
          </p:nvCxnSpPr>
          <p:spPr>
            <a:xfrm flipH="1">
              <a:off x="4412" y="3700"/>
              <a:ext cx="79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77" name="直接连接符 12"/>
            <p:cNvCxnSpPr/>
            <p:nvPr/>
          </p:nvCxnSpPr>
          <p:spPr>
            <a:xfrm flipV="1">
              <a:off x="5150" y="7101"/>
              <a:ext cx="9" cy="33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78" name="直接连接符 13"/>
            <p:cNvCxnSpPr/>
            <p:nvPr/>
          </p:nvCxnSpPr>
          <p:spPr>
            <a:xfrm flipH="1">
              <a:off x="4365" y="7044"/>
              <a:ext cx="79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79" name="直接连接符 14"/>
            <p:cNvCxnSpPr/>
            <p:nvPr/>
          </p:nvCxnSpPr>
          <p:spPr>
            <a:xfrm>
              <a:off x="4365" y="3755"/>
              <a:ext cx="0" cy="32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80" name="直接箭头连接符 15"/>
            <p:cNvCxnSpPr/>
            <p:nvPr/>
          </p:nvCxnSpPr>
          <p:spPr>
            <a:xfrm>
              <a:off x="5840" y="6534"/>
              <a:ext cx="0" cy="794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58381" name="直接箭头连接符 16"/>
            <p:cNvCxnSpPr/>
            <p:nvPr/>
          </p:nvCxnSpPr>
          <p:spPr>
            <a:xfrm>
              <a:off x="5701" y="9607"/>
              <a:ext cx="25" cy="783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graphicFrame>
          <p:nvGraphicFramePr>
            <p:cNvPr id="58382" name="对象 1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470" y="3898"/>
            <a:ext cx="2764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1" r:id="rId9" imgW="850900" imgH="203200" progId="Equation.KSEE3">
                    <p:embed/>
                  </p:oleObj>
                </mc:Choice>
                <mc:Fallback>
                  <p:oleObj r:id="rId9" imgW="850900" imgH="203200" progId="Equation.KSEE3">
                    <p:embed/>
                    <p:pic>
                      <p:nvPicPr>
                        <p:cNvPr id="0" name="图片 325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470" y="3898"/>
                          <a:ext cx="2764" cy="6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3" name="对象 1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960" y="5235"/>
            <a:ext cx="2558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2" r:id="rId11" imgW="787400" imgH="203200" progId="Equation.KSEE3">
                    <p:embed/>
                  </p:oleObj>
                </mc:Choice>
                <mc:Fallback>
                  <p:oleObj r:id="rId11" imgW="787400" imgH="203200" progId="Equation.KSEE3">
                    <p:embed/>
                    <p:pic>
                      <p:nvPicPr>
                        <p:cNvPr id="0" name="图片 324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960" y="5235"/>
                          <a:ext cx="2558" cy="6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4" name="对象 1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222" y="7257"/>
            <a:ext cx="3012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3" r:id="rId13" imgW="927100" imgH="203200" progId="Equation.KSEE3">
                    <p:embed/>
                  </p:oleObj>
                </mc:Choice>
                <mc:Fallback>
                  <p:oleObj r:id="rId13" imgW="927100" imgH="203200" progId="Equation.KSEE3">
                    <p:embed/>
                    <p:pic>
                      <p:nvPicPr>
                        <p:cNvPr id="0" name="图片 324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222" y="7257"/>
                          <a:ext cx="3012" cy="6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5" name="对象 2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778" y="8270"/>
            <a:ext cx="2558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4" r:id="rId15" imgW="787400" imgH="203200" progId="Equation.KSEE3">
                    <p:embed/>
                  </p:oleObj>
                </mc:Choice>
                <mc:Fallback>
                  <p:oleObj r:id="rId15" imgW="787400" imgH="203200" progId="Equation.KSEE3">
                    <p:embed/>
                    <p:pic>
                      <p:nvPicPr>
                        <p:cNvPr id="0" name="图片 324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778" y="8270"/>
                          <a:ext cx="2558" cy="6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6" name="对象 2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527" y="6241"/>
            <a:ext cx="1773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5" r:id="rId17" imgW="545465" imgH="203200" progId="Equation.KSEE3">
                    <p:embed/>
                  </p:oleObj>
                </mc:Choice>
                <mc:Fallback>
                  <p:oleObj r:id="rId17" imgW="545465" imgH="203200" progId="Equation.KSEE3">
                    <p:embed/>
                    <p:pic>
                      <p:nvPicPr>
                        <p:cNvPr id="0" name="图片 324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527" y="6241"/>
                          <a:ext cx="1773" cy="6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7" name="对象 2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643" y="9669"/>
            <a:ext cx="1899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6" r:id="rId19" imgW="584200" imgH="203200" progId="Equation.KSEE3">
                    <p:embed/>
                  </p:oleObj>
                </mc:Choice>
                <mc:Fallback>
                  <p:oleObj r:id="rId19" imgW="584200" imgH="203200" progId="Equation.KSEE3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643" y="9669"/>
                          <a:ext cx="1899" cy="6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79" name="Text Box 36"/>
          <p:cNvSpPr txBox="1"/>
          <p:nvPr/>
        </p:nvSpPr>
        <p:spPr>
          <a:xfrm>
            <a:off x="3338830" y="6005195"/>
            <a:ext cx="37306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6-25 </a:t>
            </a:r>
            <a:r>
              <a:rPr lang="zh-CN" altLang="en-US" sz="2400" b="1" dirty="0">
                <a:latin typeface="Times New Roman" panose="02020603050405020304" pitchFamily="18" charset="0"/>
              </a:rPr>
              <a:t>水位上下限报警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9393" name="Text Box 4"/>
          <p:cNvSpPr txBox="1"/>
          <p:nvPr/>
        </p:nvSpPr>
        <p:spPr>
          <a:xfrm>
            <a:off x="1461135" y="822325"/>
            <a:ext cx="4648200" cy="1014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、斜波信号模块（时间类）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程序自动控制温度、流量。</a:t>
            </a:r>
          </a:p>
        </p:txBody>
      </p:sp>
      <p:grpSp>
        <p:nvGrpSpPr>
          <p:cNvPr id="59394" name="Group 5"/>
          <p:cNvGrpSpPr/>
          <p:nvPr/>
        </p:nvGrpSpPr>
        <p:grpSpPr>
          <a:xfrm>
            <a:off x="1755140" y="2038350"/>
            <a:ext cx="2544763" cy="2028825"/>
            <a:chOff x="0" y="0"/>
            <a:chExt cx="1603" cy="1278"/>
          </a:xfrm>
        </p:grpSpPr>
        <p:sp>
          <p:nvSpPr>
            <p:cNvPr id="59395" name="Rectangle 6"/>
            <p:cNvSpPr/>
            <p:nvPr/>
          </p:nvSpPr>
          <p:spPr>
            <a:xfrm>
              <a:off x="0" y="480"/>
              <a:ext cx="960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RMP</a:t>
              </a:r>
            </a:p>
          </p:txBody>
        </p:sp>
        <p:sp>
          <p:nvSpPr>
            <p:cNvPr id="59396" name="Line 7"/>
            <p:cNvSpPr/>
            <p:nvPr/>
          </p:nvSpPr>
          <p:spPr>
            <a:xfrm>
              <a:off x="288" y="24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397" name="Line 8"/>
            <p:cNvSpPr/>
            <p:nvPr/>
          </p:nvSpPr>
          <p:spPr>
            <a:xfrm>
              <a:off x="480" y="86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398" name="Oval 9"/>
            <p:cNvSpPr/>
            <p:nvPr/>
          </p:nvSpPr>
          <p:spPr>
            <a:xfrm>
              <a:off x="1248" y="528"/>
              <a:ext cx="96" cy="96"/>
            </a:xfrm>
            <a:prstGeom prst="ellipse">
              <a:avLst/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9399" name="Object 8"/>
            <p:cNvGraphicFramePr>
              <a:graphicFrameLocks noChangeAspect="1"/>
            </p:cNvGraphicFramePr>
            <p:nvPr/>
          </p:nvGraphicFramePr>
          <p:xfrm>
            <a:off x="0" y="0"/>
            <a:ext cx="28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5" r:id="rId3" imgW="183515" imgH="196215" progId="">
                    <p:embed/>
                  </p:oleObj>
                </mc:Choice>
                <mc:Fallback>
                  <p:oleObj r:id="rId3" imgW="183515" imgH="196215" progId="">
                    <p:embed/>
                    <p:pic>
                      <p:nvPicPr>
                        <p:cNvPr id="0" name="图片 325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8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0" name="Line 11"/>
            <p:cNvSpPr/>
            <p:nvPr/>
          </p:nvSpPr>
          <p:spPr>
            <a:xfrm>
              <a:off x="960" y="576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59401" name="Object 10"/>
            <p:cNvGraphicFramePr>
              <a:graphicFrameLocks noChangeAspect="1"/>
            </p:cNvGraphicFramePr>
            <p:nvPr/>
          </p:nvGraphicFramePr>
          <p:xfrm>
            <a:off x="596" y="1038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6" r:id="rId5" imgW="158115" imgH="158115" progId="">
                    <p:embed/>
                  </p:oleObj>
                </mc:Choice>
                <mc:Fallback>
                  <p:oleObj r:id="rId5" imgW="158115" imgH="158115" progId="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96" y="1038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2" name="Oval 13"/>
            <p:cNvSpPr/>
            <p:nvPr/>
          </p:nvSpPr>
          <p:spPr>
            <a:xfrm>
              <a:off x="432" y="1104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9403" name="Object 12"/>
            <p:cNvGraphicFramePr>
              <a:graphicFrameLocks noChangeAspect="1"/>
            </p:cNvGraphicFramePr>
            <p:nvPr/>
          </p:nvGraphicFramePr>
          <p:xfrm>
            <a:off x="1384" y="432"/>
            <a:ext cx="219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7" r:id="rId7" imgW="144145" imgH="196850" progId="">
                    <p:embed/>
                  </p:oleObj>
                </mc:Choice>
                <mc:Fallback>
                  <p:oleObj r:id="rId7" imgW="144145" imgH="196850" progId="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84" y="432"/>
                          <a:ext cx="219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4" name="AutoShape 15"/>
            <p:cNvSpPr/>
            <p:nvPr/>
          </p:nvSpPr>
          <p:spPr>
            <a:xfrm>
              <a:off x="672" y="144"/>
              <a:ext cx="96" cy="96"/>
            </a:xfrm>
            <a:prstGeom prst="flowChartSummingJunction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9405" name="AutoShape 16"/>
            <p:cNvSpPr/>
            <p:nvPr/>
          </p:nvSpPr>
          <p:spPr>
            <a:xfrm>
              <a:off x="240" y="144"/>
              <a:ext cx="96" cy="96"/>
            </a:xfrm>
            <a:prstGeom prst="flowChartSummingJunction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9406" name="Line 17"/>
            <p:cNvSpPr/>
            <p:nvPr/>
          </p:nvSpPr>
          <p:spPr>
            <a:xfrm flipV="1">
              <a:off x="720" y="24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59407" name="Object 16"/>
            <p:cNvGraphicFramePr>
              <a:graphicFrameLocks noChangeAspect="1"/>
            </p:cNvGraphicFramePr>
            <p:nvPr/>
          </p:nvGraphicFramePr>
          <p:xfrm>
            <a:off x="758" y="0"/>
            <a:ext cx="30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8" r:id="rId9" imgW="196850" imgH="196850" progId="">
                    <p:embed/>
                  </p:oleObj>
                </mc:Choice>
                <mc:Fallback>
                  <p:oleObj r:id="rId9" imgW="196850" imgH="196850" progId="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58" y="0"/>
                          <a:ext cx="30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08" name="Group 52"/>
          <p:cNvGrpSpPr/>
          <p:nvPr/>
        </p:nvGrpSpPr>
        <p:grpSpPr>
          <a:xfrm>
            <a:off x="6482715" y="1414780"/>
            <a:ext cx="4876800" cy="3867150"/>
            <a:chOff x="0" y="0"/>
            <a:chExt cx="3072" cy="2436"/>
          </a:xfrm>
        </p:grpSpPr>
        <p:graphicFrame>
          <p:nvGraphicFramePr>
            <p:cNvPr id="59409" name="Object 18"/>
            <p:cNvGraphicFramePr>
              <a:graphicFrameLocks noChangeAspect="1"/>
            </p:cNvGraphicFramePr>
            <p:nvPr/>
          </p:nvGraphicFramePr>
          <p:xfrm>
            <a:off x="2930" y="712"/>
            <a:ext cx="139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9" r:id="rId11" imgW="92710" imgH="145415" progId="">
                    <p:embed/>
                  </p:oleObj>
                </mc:Choice>
                <mc:Fallback>
                  <p:oleObj r:id="rId11" imgW="92710" imgH="145415" progId="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930" y="712"/>
                          <a:ext cx="139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0" name="Object 19"/>
            <p:cNvGraphicFramePr>
              <a:graphicFrameLocks noChangeAspect="1"/>
            </p:cNvGraphicFramePr>
            <p:nvPr/>
          </p:nvGraphicFramePr>
          <p:xfrm>
            <a:off x="192" y="144"/>
            <a:ext cx="28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0" r:id="rId13" imgW="183515" imgH="196215" progId="">
                    <p:embed/>
                  </p:oleObj>
                </mc:Choice>
                <mc:Fallback>
                  <p:oleObj r:id="rId13" imgW="183515" imgH="196215" progId="">
                    <p:embed/>
                    <p:pic>
                      <p:nvPicPr>
                        <p:cNvPr id="0" name="图片 324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2" y="144"/>
                          <a:ext cx="28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1" name="Object 20"/>
            <p:cNvGraphicFramePr>
              <a:graphicFrameLocks noChangeAspect="1"/>
            </p:cNvGraphicFramePr>
            <p:nvPr/>
          </p:nvGraphicFramePr>
          <p:xfrm>
            <a:off x="192" y="1776"/>
            <a:ext cx="293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1" r:id="rId14" imgW="208915" imgH="156845" progId="">
                    <p:embed/>
                  </p:oleObj>
                </mc:Choice>
                <mc:Fallback>
                  <p:oleObj r:id="rId14" imgW="208915" imgH="156845" progId="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92" y="1776"/>
                          <a:ext cx="293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2" name="Object 21"/>
            <p:cNvGraphicFramePr>
              <a:graphicFrameLocks noChangeAspect="1"/>
            </p:cNvGraphicFramePr>
            <p:nvPr/>
          </p:nvGraphicFramePr>
          <p:xfrm>
            <a:off x="0" y="1152"/>
            <a:ext cx="57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2" r:id="rId16" imgW="451485" imgH="154940" progId="">
                    <p:embed/>
                  </p:oleObj>
                </mc:Choice>
                <mc:Fallback>
                  <p:oleObj r:id="rId16" imgW="451485" imgH="154940" progId="">
                    <p:embed/>
                    <p:pic>
                      <p:nvPicPr>
                        <p:cNvPr id="0" name="图片 3256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0" y="1152"/>
                          <a:ext cx="576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3" name="Text Box 24"/>
            <p:cNvSpPr txBox="1"/>
            <p:nvPr/>
          </p:nvSpPr>
          <p:spPr>
            <a:xfrm>
              <a:off x="571" y="2146"/>
              <a:ext cx="230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图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6-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5  RMP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特性曲线</a:t>
              </a:r>
            </a:p>
          </p:txBody>
        </p:sp>
        <p:sp>
          <p:nvSpPr>
            <p:cNvPr id="59414" name="Line 25"/>
            <p:cNvSpPr/>
            <p:nvPr/>
          </p:nvSpPr>
          <p:spPr>
            <a:xfrm flipV="1">
              <a:off x="768" y="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15" name="Line 26"/>
            <p:cNvSpPr/>
            <p:nvPr/>
          </p:nvSpPr>
          <p:spPr>
            <a:xfrm>
              <a:off x="768" y="0"/>
              <a:ext cx="158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16" name="Line 27"/>
            <p:cNvSpPr/>
            <p:nvPr/>
          </p:nvSpPr>
          <p:spPr>
            <a:xfrm>
              <a:off x="2352" y="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17" name="Line 28"/>
            <p:cNvSpPr/>
            <p:nvPr/>
          </p:nvSpPr>
          <p:spPr>
            <a:xfrm flipH="1">
              <a:off x="480" y="288"/>
              <a:ext cx="288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18" name="Line 29"/>
            <p:cNvSpPr/>
            <p:nvPr/>
          </p:nvSpPr>
          <p:spPr>
            <a:xfrm>
              <a:off x="2352" y="288"/>
              <a:ext cx="480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19" name="Line 30"/>
            <p:cNvSpPr/>
            <p:nvPr/>
          </p:nvSpPr>
          <p:spPr>
            <a:xfrm flipV="1">
              <a:off x="1296" y="48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20" name="Line 31"/>
            <p:cNvSpPr/>
            <p:nvPr/>
          </p:nvSpPr>
          <p:spPr>
            <a:xfrm>
              <a:off x="1296" y="480"/>
              <a:ext cx="480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21" name="Line 32"/>
            <p:cNvSpPr/>
            <p:nvPr/>
          </p:nvSpPr>
          <p:spPr>
            <a:xfrm>
              <a:off x="1776" y="48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22" name="Line 33"/>
            <p:cNvSpPr/>
            <p:nvPr/>
          </p:nvSpPr>
          <p:spPr>
            <a:xfrm>
              <a:off x="480" y="768"/>
              <a:ext cx="816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23" name="Line 34"/>
            <p:cNvSpPr/>
            <p:nvPr/>
          </p:nvSpPr>
          <p:spPr>
            <a:xfrm>
              <a:off x="1776" y="768"/>
              <a:ext cx="110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24" name="Line 35"/>
            <p:cNvSpPr/>
            <p:nvPr/>
          </p:nvSpPr>
          <p:spPr>
            <a:xfrm>
              <a:off x="528" y="1872"/>
              <a:ext cx="254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9425" name="Line 36"/>
            <p:cNvSpPr/>
            <p:nvPr/>
          </p:nvSpPr>
          <p:spPr>
            <a:xfrm flipV="1">
              <a:off x="528" y="1008"/>
              <a:ext cx="0" cy="91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9426" name="Line 37"/>
            <p:cNvSpPr/>
            <p:nvPr/>
          </p:nvSpPr>
          <p:spPr>
            <a:xfrm flipV="1">
              <a:off x="768" y="1488"/>
              <a:ext cx="528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27" name="Line 38"/>
            <p:cNvSpPr/>
            <p:nvPr/>
          </p:nvSpPr>
          <p:spPr>
            <a:xfrm>
              <a:off x="1296" y="1488"/>
              <a:ext cx="528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28" name="Line 39"/>
            <p:cNvSpPr/>
            <p:nvPr/>
          </p:nvSpPr>
          <p:spPr>
            <a:xfrm flipV="1">
              <a:off x="1824" y="1248"/>
              <a:ext cx="336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29" name="Line 40"/>
            <p:cNvSpPr/>
            <p:nvPr/>
          </p:nvSpPr>
          <p:spPr>
            <a:xfrm>
              <a:off x="2160" y="1248"/>
              <a:ext cx="0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30" name="Line 41"/>
            <p:cNvSpPr/>
            <p:nvPr/>
          </p:nvSpPr>
          <p:spPr>
            <a:xfrm flipV="1">
              <a:off x="2160" y="1728"/>
              <a:ext cx="144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31" name="Line 42"/>
            <p:cNvSpPr/>
            <p:nvPr/>
          </p:nvSpPr>
          <p:spPr>
            <a:xfrm>
              <a:off x="2304" y="1728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32" name="Line 43"/>
            <p:cNvSpPr/>
            <p:nvPr/>
          </p:nvSpPr>
          <p:spPr>
            <a:xfrm>
              <a:off x="528" y="1248"/>
              <a:ext cx="1632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59433" name="Object 42"/>
            <p:cNvGraphicFramePr>
              <a:graphicFrameLocks noChangeAspect="1"/>
            </p:cNvGraphicFramePr>
            <p:nvPr/>
          </p:nvGraphicFramePr>
          <p:xfrm>
            <a:off x="2880" y="192"/>
            <a:ext cx="139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3" r:id="rId18" imgW="92710" imgH="145415" progId="">
                    <p:embed/>
                  </p:oleObj>
                </mc:Choice>
                <mc:Fallback>
                  <p:oleObj r:id="rId18" imgW="92710" imgH="145415" progId="">
                    <p:embed/>
                    <p:pic>
                      <p:nvPicPr>
                        <p:cNvPr id="0" name="图片 325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880" y="192"/>
                          <a:ext cx="139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34" name="Object 43"/>
            <p:cNvGraphicFramePr>
              <a:graphicFrameLocks noChangeAspect="1"/>
            </p:cNvGraphicFramePr>
            <p:nvPr/>
          </p:nvGraphicFramePr>
          <p:xfrm>
            <a:off x="2880" y="1584"/>
            <a:ext cx="139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4" r:id="rId19" imgW="92710" imgH="145415" progId="">
                    <p:embed/>
                  </p:oleObj>
                </mc:Choice>
                <mc:Fallback>
                  <p:oleObj r:id="rId19" imgW="92710" imgH="145415" progId="">
                    <p:embed/>
                    <p:pic>
                      <p:nvPicPr>
                        <p:cNvPr id="0" name="图片 325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880" y="1584"/>
                          <a:ext cx="139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35" name="Line 46"/>
            <p:cNvSpPr/>
            <p:nvPr/>
          </p:nvSpPr>
          <p:spPr>
            <a:xfrm>
              <a:off x="2688" y="288"/>
              <a:ext cx="14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9436" name="Line 47"/>
            <p:cNvSpPr/>
            <p:nvPr/>
          </p:nvSpPr>
          <p:spPr>
            <a:xfrm>
              <a:off x="2736" y="768"/>
              <a:ext cx="14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59437" name="Object 46"/>
            <p:cNvGraphicFramePr>
              <a:graphicFrameLocks noChangeAspect="1"/>
            </p:cNvGraphicFramePr>
            <p:nvPr/>
          </p:nvGraphicFramePr>
          <p:xfrm>
            <a:off x="528" y="912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5" r:id="rId20" imgW="158115" imgH="158115" progId="">
                    <p:embed/>
                  </p:oleObj>
                </mc:Choice>
                <mc:Fallback>
                  <p:oleObj r:id="rId20" imgW="158115" imgH="158115" progId="">
                    <p:embed/>
                    <p:pic>
                      <p:nvPicPr>
                        <p:cNvPr id="0" name="图片 325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8" y="912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38" name="Object 47"/>
            <p:cNvGraphicFramePr>
              <a:graphicFrameLocks noChangeAspect="1"/>
            </p:cNvGraphicFramePr>
            <p:nvPr/>
          </p:nvGraphicFramePr>
          <p:xfrm>
            <a:off x="192" y="624"/>
            <a:ext cx="30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6" r:id="rId21" imgW="196850" imgH="196850" progId="">
                    <p:embed/>
                  </p:oleObj>
                </mc:Choice>
                <mc:Fallback>
                  <p:oleObj r:id="rId21" imgW="196850" imgH="196850" progId="">
                    <p:embed/>
                    <p:pic>
                      <p:nvPicPr>
                        <p:cNvPr id="0" name="图片 325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92" y="624"/>
                          <a:ext cx="30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441" name="Object 5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184879"/>
              </p:ext>
            </p:extLst>
          </p:nvPr>
        </p:nvGraphicFramePr>
        <p:xfrm>
          <a:off x="7222490" y="4355624"/>
          <a:ext cx="15065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7" r:id="rId22" imgW="1096010" imgH="433070" progId="Equations">
                  <p:embed/>
                </p:oleObj>
              </mc:Choice>
              <mc:Fallback>
                <p:oleObj r:id="rId22" imgW="1096010" imgH="433070" progId="Equations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222490" y="4355624"/>
                        <a:ext cx="1506538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42" name="Text Box 4"/>
          <p:cNvSpPr txBox="1"/>
          <p:nvPr/>
        </p:nvSpPr>
        <p:spPr>
          <a:xfrm>
            <a:off x="767080" y="4170680"/>
            <a:ext cx="5266055" cy="8604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：启停控制端；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H2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：斜坡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保持控制端；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P1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：斜坡斜率设置端</a:t>
            </a:r>
          </a:p>
        </p:txBody>
      </p:sp>
      <p:sp>
        <p:nvSpPr>
          <p:cNvPr id="4" name="Text Box 4"/>
          <p:cNvSpPr txBox="1"/>
          <p:nvPr/>
        </p:nvSpPr>
        <p:spPr>
          <a:xfrm>
            <a:off x="986790" y="5251450"/>
            <a:ext cx="11493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斜坡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986790" y="5838825"/>
            <a:ext cx="11493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保持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40940" y="5066030"/>
          <a:ext cx="460184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8" r:id="rId24" imgW="2387600" imgH="431800" progId="Equation.KSEE3">
                  <p:embed/>
                </p:oleObj>
              </mc:Choice>
              <mc:Fallback>
                <p:oleObj r:id="rId24" imgW="23876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440940" y="5066030"/>
                        <a:ext cx="4601845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40940" y="5838825"/>
          <a:ext cx="3182620" cy="41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9" r:id="rId26" imgW="1651000" imgH="215900" progId="Equation.KSEE3">
                  <p:embed/>
                </p:oleObj>
              </mc:Choice>
              <mc:Fallback>
                <p:oleObj r:id="rId26" imgW="16510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440940" y="5838825"/>
                        <a:ext cx="3182620" cy="41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60418" name="对象 1"/>
          <p:cNvGraphicFramePr/>
          <p:nvPr/>
        </p:nvGraphicFramePr>
        <p:xfrm>
          <a:off x="1036003" y="2687955"/>
          <a:ext cx="5040312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r:id="rId3" imgW="4019550" imgH="2295525" progId="Paint.Picture">
                  <p:embed/>
                </p:oleObj>
              </mc:Choice>
              <mc:Fallback>
                <p:oleObj r:id="rId3" imgW="4019550" imgH="2295525" progId="Paint.Picture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6003" y="2687955"/>
                        <a:ext cx="5040312" cy="273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Text Box 4"/>
          <p:cNvSpPr txBox="1"/>
          <p:nvPr/>
        </p:nvSpPr>
        <p:spPr>
          <a:xfrm>
            <a:off x="927100" y="802640"/>
            <a:ext cx="3468688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例：加热炉炉温控制</a:t>
            </a:r>
          </a:p>
        </p:txBody>
      </p:sp>
      <p:sp>
        <p:nvSpPr>
          <p:cNvPr id="60420" name="Text Box 4"/>
          <p:cNvSpPr txBox="1"/>
          <p:nvPr/>
        </p:nvSpPr>
        <p:spPr>
          <a:xfrm>
            <a:off x="927100" y="1497330"/>
            <a:ext cx="1018413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热处理工件加热消除内应力。炉温程序控制曲线如图</a:t>
            </a:r>
            <a:r>
              <a:rPr lang="en-US" altLang="zh-CN" sz="24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6-26</a:t>
            </a:r>
            <a:r>
              <a:rPr lang="zh-CN" altLang="en-US" sz="2400" b="1" dirty="0">
                <a:solidFill>
                  <a:srgbClr val="333300"/>
                </a:solidFill>
                <a:latin typeface="Times New Roman" panose="02020603050405020304" pitchFamily="18" charset="0"/>
              </a:rPr>
              <a:t>。加温、保温、降温过程，时间和斜率可控。用斜波模块与折线模块组合实现之。</a:t>
            </a:r>
          </a:p>
        </p:txBody>
      </p:sp>
      <p:sp>
        <p:nvSpPr>
          <p:cNvPr id="59413" name="Text Box 24"/>
          <p:cNvSpPr txBox="1"/>
          <p:nvPr/>
        </p:nvSpPr>
        <p:spPr>
          <a:xfrm>
            <a:off x="1313180" y="5331460"/>
            <a:ext cx="42595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</a:t>
            </a:r>
            <a:r>
              <a:rPr lang="zh-CN" altLang="en-US" sz="2400" b="1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6  </a:t>
            </a:r>
            <a:r>
              <a:rPr lang="zh-CN" sz="2400" b="1" dirty="0">
                <a:latin typeface="Times New Roman" panose="02020603050405020304" pitchFamily="18" charset="0"/>
              </a:rPr>
              <a:t>加热炉炉温控制</a:t>
            </a:r>
            <a:r>
              <a:rPr lang="zh-CN" altLang="en-US" sz="2400" b="1" dirty="0">
                <a:latin typeface="Times New Roman" panose="02020603050405020304" pitchFamily="18" charset="0"/>
              </a:rPr>
              <a:t>曲线</a:t>
            </a:r>
          </a:p>
        </p:txBody>
      </p:sp>
    </p:spTree>
  </p:cSld>
  <p:clrMapOvr>
    <a:masterClrMapping/>
  </p:clrMapOvr>
  <p:transition spd="slow" advClick="0">
    <p:wedg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61442" name="Object 31"/>
          <p:cNvGraphicFramePr>
            <a:graphicFrameLocks noChangeAspect="1"/>
          </p:cNvGraphicFramePr>
          <p:nvPr/>
        </p:nvGraphicFramePr>
        <p:xfrm>
          <a:off x="3051810" y="843915"/>
          <a:ext cx="5610225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r:id="rId3" imgW="2806700" imgH="952500" progId="Equations">
                  <p:embed/>
                </p:oleObj>
              </mc:Choice>
              <mc:Fallback>
                <p:oleObj r:id="rId3" imgW="2806700" imgH="952500" progId="Equations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1810" y="843915"/>
                        <a:ext cx="5610225" cy="1938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43" name="Group 32"/>
          <p:cNvGrpSpPr/>
          <p:nvPr/>
        </p:nvGrpSpPr>
        <p:grpSpPr>
          <a:xfrm>
            <a:off x="6854825" y="2782570"/>
            <a:ext cx="4137946" cy="3797059"/>
            <a:chOff x="0" y="0"/>
            <a:chExt cx="2771" cy="2615"/>
          </a:xfrm>
        </p:grpSpPr>
        <p:grpSp>
          <p:nvGrpSpPr>
            <p:cNvPr id="61444" name="Group 86"/>
            <p:cNvGrpSpPr/>
            <p:nvPr/>
          </p:nvGrpSpPr>
          <p:grpSpPr>
            <a:xfrm>
              <a:off x="0" y="0"/>
              <a:ext cx="2771" cy="2615"/>
              <a:chOff x="0" y="0"/>
              <a:chExt cx="2771" cy="2615"/>
            </a:xfrm>
          </p:grpSpPr>
          <p:sp>
            <p:nvSpPr>
              <p:cNvPr id="61445" name="Text Box 39"/>
              <p:cNvSpPr txBox="1"/>
              <p:nvPr/>
            </p:nvSpPr>
            <p:spPr>
              <a:xfrm>
                <a:off x="382" y="2340"/>
                <a:ext cx="2389" cy="2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</a:rPr>
                  <a:t>图4-2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7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炉温变化特性曲线</a:t>
                </a:r>
              </a:p>
            </p:txBody>
          </p:sp>
          <p:graphicFrame>
            <p:nvGraphicFramePr>
              <p:cNvPr id="61446" name="Object 35"/>
              <p:cNvGraphicFramePr>
                <a:graphicFrameLocks noChangeAspect="1"/>
              </p:cNvGraphicFramePr>
              <p:nvPr/>
            </p:nvGraphicFramePr>
            <p:xfrm>
              <a:off x="0" y="1915"/>
              <a:ext cx="30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14" r:id="rId5" imgW="208915" imgH="156845" progId="">
                      <p:embed/>
                    </p:oleObj>
                  </mc:Choice>
                  <mc:Fallback>
                    <p:oleObj r:id="rId5" imgW="208915" imgH="156845" progId="">
                      <p:embed/>
                      <p:pic>
                        <p:nvPicPr>
                          <p:cNvPr id="0" name="图片 326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0" y="1915"/>
                            <a:ext cx="303" cy="2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47" name="Object 36"/>
              <p:cNvGraphicFramePr>
                <a:graphicFrameLocks noChangeAspect="1"/>
              </p:cNvGraphicFramePr>
              <p:nvPr/>
            </p:nvGraphicFramePr>
            <p:xfrm>
              <a:off x="83" y="1112"/>
              <a:ext cx="171" cy="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15" r:id="rId7" imgW="132080" imgH="145415" progId="">
                      <p:embed/>
                    </p:oleObj>
                  </mc:Choice>
                  <mc:Fallback>
                    <p:oleObj r:id="rId7" imgW="132080" imgH="145415" progId="">
                      <p:embed/>
                      <p:pic>
                        <p:nvPicPr>
                          <p:cNvPr id="0" name="图片 326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83" y="1112"/>
                            <a:ext cx="171" cy="18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448" name="Line 50"/>
              <p:cNvSpPr/>
              <p:nvPr/>
            </p:nvSpPr>
            <p:spPr>
              <a:xfrm flipV="1">
                <a:off x="365" y="2002"/>
                <a:ext cx="1988" cy="1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1449" name="Line 51"/>
              <p:cNvSpPr/>
              <p:nvPr/>
            </p:nvSpPr>
            <p:spPr>
              <a:xfrm flipV="1">
                <a:off x="347" y="1122"/>
                <a:ext cx="0" cy="94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1450" name="Line 52"/>
              <p:cNvSpPr/>
              <p:nvPr/>
            </p:nvSpPr>
            <p:spPr>
              <a:xfrm flipV="1">
                <a:off x="595" y="1627"/>
                <a:ext cx="379" cy="38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51" name="Line 53"/>
              <p:cNvSpPr/>
              <p:nvPr/>
            </p:nvSpPr>
            <p:spPr>
              <a:xfrm flipV="1">
                <a:off x="974" y="1619"/>
                <a:ext cx="714" cy="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52" name="Line 54"/>
              <p:cNvSpPr/>
              <p:nvPr/>
            </p:nvSpPr>
            <p:spPr>
              <a:xfrm>
                <a:off x="1688" y="1618"/>
                <a:ext cx="366" cy="38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61453" name="Object 42"/>
              <p:cNvGraphicFramePr>
                <a:graphicFrameLocks noChangeAspect="1"/>
              </p:cNvGraphicFramePr>
              <p:nvPr/>
            </p:nvGraphicFramePr>
            <p:xfrm>
              <a:off x="2241" y="1721"/>
              <a:ext cx="144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16" r:id="rId9" imgW="92710" imgH="145415" progId="">
                      <p:embed/>
                    </p:oleObj>
                  </mc:Choice>
                  <mc:Fallback>
                    <p:oleObj r:id="rId9" imgW="92710" imgH="145415" progId="">
                      <p:embed/>
                      <p:pic>
                        <p:nvPicPr>
                          <p:cNvPr id="0" name="图片 3266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241" y="1721"/>
                            <a:ext cx="144" cy="2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54" name="Object 43"/>
              <p:cNvGraphicFramePr>
                <a:graphicFrameLocks noChangeAspect="1"/>
              </p:cNvGraphicFramePr>
              <p:nvPr/>
            </p:nvGraphicFramePr>
            <p:xfrm>
              <a:off x="495" y="2008"/>
              <a:ext cx="165" cy="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17" r:id="rId11" imgW="104775" imgH="196850" progId="">
                      <p:embed/>
                    </p:oleObj>
                  </mc:Choice>
                  <mc:Fallback>
                    <p:oleObj r:id="rId11" imgW="104775" imgH="196850" progId="">
                      <p:embed/>
                      <p:pic>
                        <p:nvPicPr>
                          <p:cNvPr id="0" name="图片 3268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95" y="2008"/>
                            <a:ext cx="165" cy="3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55" name="Object 44"/>
              <p:cNvGraphicFramePr>
                <a:graphicFrameLocks noChangeAspect="1"/>
              </p:cNvGraphicFramePr>
              <p:nvPr/>
            </p:nvGraphicFramePr>
            <p:xfrm>
              <a:off x="881" y="2002"/>
              <a:ext cx="205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18" r:id="rId13" imgW="130810" imgH="196215" progId="">
                      <p:embed/>
                    </p:oleObj>
                  </mc:Choice>
                  <mc:Fallback>
                    <p:oleObj r:id="rId13" imgW="130810" imgH="196215" progId="">
                      <p:embed/>
                      <p:pic>
                        <p:nvPicPr>
                          <p:cNvPr id="0" name="图片 3269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881" y="2002"/>
                            <a:ext cx="205" cy="3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56" name="Object 45"/>
              <p:cNvGraphicFramePr>
                <a:graphicFrameLocks noChangeAspect="1"/>
              </p:cNvGraphicFramePr>
              <p:nvPr/>
            </p:nvGraphicFramePr>
            <p:xfrm>
              <a:off x="1632" y="1955"/>
              <a:ext cx="184" cy="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19" r:id="rId15" imgW="118110" imgH="196850" progId="">
                      <p:embed/>
                    </p:oleObj>
                  </mc:Choice>
                  <mc:Fallback>
                    <p:oleObj r:id="rId15" imgW="118110" imgH="196850" progId="">
                      <p:embed/>
                      <p:pic>
                        <p:nvPicPr>
                          <p:cNvPr id="0" name="图片 3267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632" y="1955"/>
                            <a:ext cx="184" cy="3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57" name="Object 46"/>
              <p:cNvGraphicFramePr>
                <a:graphicFrameLocks noChangeAspect="1"/>
              </p:cNvGraphicFramePr>
              <p:nvPr/>
            </p:nvGraphicFramePr>
            <p:xfrm>
              <a:off x="1931" y="1960"/>
              <a:ext cx="205" cy="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20" r:id="rId17" imgW="130810" imgH="196215" progId="">
                      <p:embed/>
                    </p:oleObj>
                  </mc:Choice>
                  <mc:Fallback>
                    <p:oleObj r:id="rId17" imgW="130810" imgH="196215" progId="">
                      <p:embed/>
                      <p:pic>
                        <p:nvPicPr>
                          <p:cNvPr id="0" name="图片 3263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931" y="1960"/>
                            <a:ext cx="205" cy="3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458" name="Line 70"/>
              <p:cNvSpPr/>
              <p:nvPr/>
            </p:nvSpPr>
            <p:spPr>
              <a:xfrm>
                <a:off x="975" y="1627"/>
                <a:ext cx="0" cy="37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59" name="Line 71"/>
              <p:cNvSpPr/>
              <p:nvPr/>
            </p:nvSpPr>
            <p:spPr>
              <a:xfrm>
                <a:off x="1678" y="1627"/>
                <a:ext cx="0" cy="37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60" name="Line 73"/>
              <p:cNvSpPr/>
              <p:nvPr/>
            </p:nvSpPr>
            <p:spPr>
              <a:xfrm flipV="1">
                <a:off x="375" y="82"/>
                <a:ext cx="0" cy="79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1461" name="Line 74"/>
              <p:cNvSpPr/>
              <p:nvPr/>
            </p:nvSpPr>
            <p:spPr>
              <a:xfrm>
                <a:off x="329" y="878"/>
                <a:ext cx="2017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1462" name="Line 75"/>
              <p:cNvSpPr/>
              <p:nvPr/>
            </p:nvSpPr>
            <p:spPr>
              <a:xfrm flipV="1">
                <a:off x="610" y="550"/>
                <a:ext cx="328" cy="32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63" name="Text Box 76"/>
              <p:cNvSpPr txBox="1"/>
              <p:nvPr/>
            </p:nvSpPr>
            <p:spPr>
              <a:xfrm>
                <a:off x="835" y="0"/>
                <a:ext cx="375" cy="2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U2</a:t>
                </a:r>
              </a:p>
            </p:txBody>
          </p:sp>
          <p:sp>
            <p:nvSpPr>
              <p:cNvPr id="61464" name="Text Box 77"/>
              <p:cNvSpPr txBox="1"/>
              <p:nvPr/>
            </p:nvSpPr>
            <p:spPr>
              <a:xfrm>
                <a:off x="472" y="0"/>
                <a:ext cx="376" cy="2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Times New Roman" panose="02020603050405020304" pitchFamily="18" charset="0"/>
                  </a:rPr>
                  <a:t>U1</a:t>
                </a:r>
              </a:p>
            </p:txBody>
          </p:sp>
          <p:sp>
            <p:nvSpPr>
              <p:cNvPr id="61465" name="Rectangle 79"/>
              <p:cNvSpPr/>
              <p:nvPr/>
            </p:nvSpPr>
            <p:spPr>
              <a:xfrm>
                <a:off x="1879" y="408"/>
                <a:ext cx="597" cy="3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</a:rPr>
                  <a:t>TBL1</a:t>
                </a:r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466" name="Line 81"/>
              <p:cNvSpPr/>
              <p:nvPr/>
            </p:nvSpPr>
            <p:spPr>
              <a:xfrm>
                <a:off x="926" y="544"/>
                <a:ext cx="72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67" name="Line 83"/>
              <p:cNvSpPr/>
              <p:nvPr/>
            </p:nvSpPr>
            <p:spPr>
              <a:xfrm flipV="1">
                <a:off x="1652" y="272"/>
                <a:ext cx="363" cy="2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1468" name="Rectangle 58"/>
            <p:cNvSpPr/>
            <p:nvPr/>
          </p:nvSpPr>
          <p:spPr>
            <a:xfrm>
              <a:off x="382" y="589"/>
              <a:ext cx="316" cy="3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800" dirty="0">
                  <a:latin typeface="Times New Roman" panose="02020603050405020304" pitchFamily="18" charset="0"/>
                </a:rPr>
                <a:t>U</a:t>
              </a:r>
              <a:r>
                <a:rPr lang="en-US" altLang="zh-CN" sz="1800" baseline="-25000" dirty="0">
                  <a:latin typeface="Times New Roman" panose="02020603050405020304" pitchFamily="18" charset="0"/>
                </a:rPr>
                <a:t>11</a:t>
              </a:r>
              <a:endParaRPr lang="zh-CN" altLang="en-US" sz="18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61469" name="Rectangle 59"/>
            <p:cNvSpPr/>
            <p:nvPr/>
          </p:nvSpPr>
          <p:spPr>
            <a:xfrm>
              <a:off x="790" y="317"/>
              <a:ext cx="316" cy="3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800" dirty="0">
                  <a:latin typeface="Times New Roman" panose="02020603050405020304" pitchFamily="18" charset="0"/>
                </a:rPr>
                <a:t>U</a:t>
              </a:r>
              <a:r>
                <a:rPr lang="en-US" altLang="zh-CN" sz="1800" baseline="-25000" dirty="0">
                  <a:latin typeface="Times New Roman" panose="02020603050405020304" pitchFamily="18" charset="0"/>
                </a:rPr>
                <a:t>12</a:t>
              </a:r>
              <a:endParaRPr lang="zh-CN" altLang="en-US" sz="18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61470" name="Rectangle 60"/>
            <p:cNvSpPr/>
            <p:nvPr/>
          </p:nvSpPr>
          <p:spPr>
            <a:xfrm>
              <a:off x="1516" y="317"/>
              <a:ext cx="316" cy="3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800" dirty="0">
                  <a:latin typeface="Times New Roman" panose="02020603050405020304" pitchFamily="18" charset="0"/>
                </a:rPr>
                <a:t>U</a:t>
              </a:r>
              <a:r>
                <a:rPr lang="en-US" altLang="zh-CN" sz="1800" baseline="-25000" dirty="0">
                  <a:latin typeface="Times New Roman" panose="02020603050405020304" pitchFamily="18" charset="0"/>
                </a:rPr>
                <a:t>13</a:t>
              </a:r>
              <a:endParaRPr lang="zh-CN" altLang="en-US" sz="18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61471" name="Rectangle 61"/>
            <p:cNvSpPr/>
            <p:nvPr/>
          </p:nvSpPr>
          <p:spPr>
            <a:xfrm>
              <a:off x="1879" y="0"/>
              <a:ext cx="316" cy="37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1800" dirty="0">
                  <a:latin typeface="Times New Roman" panose="02020603050405020304" pitchFamily="18" charset="0"/>
                </a:rPr>
                <a:t>U</a:t>
              </a:r>
              <a:r>
                <a:rPr lang="en-US" altLang="zh-CN" sz="1800" baseline="-25000" dirty="0">
                  <a:latin typeface="Times New Roman" panose="02020603050405020304" pitchFamily="18" charset="0"/>
                </a:rPr>
                <a:t>14</a:t>
              </a:r>
              <a:endParaRPr lang="zh-CN" altLang="en-US" sz="1800" baseline="-2500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61473" name="对象 37"/>
          <p:cNvGraphicFramePr/>
          <p:nvPr/>
        </p:nvGraphicFramePr>
        <p:xfrm>
          <a:off x="1037590" y="2266950"/>
          <a:ext cx="1805940" cy="156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r:id="rId19" imgW="2562225" imgH="2000250" progId="Paint.Picture">
                  <p:embed/>
                </p:oleObj>
              </mc:Choice>
              <mc:Fallback>
                <p:oleObj r:id="rId19" imgW="2562225" imgH="2000250" progId="Paint.Picture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37590" y="2266950"/>
                        <a:ext cx="1805940" cy="15678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Line 82"/>
          <p:cNvSpPr/>
          <p:nvPr/>
        </p:nvSpPr>
        <p:spPr>
          <a:xfrm>
            <a:off x="9321483" y="3567748"/>
            <a:ext cx="503237" cy="503237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" name="对象 3"/>
          <p:cNvGraphicFramePr/>
          <p:nvPr/>
        </p:nvGraphicFramePr>
        <p:xfrm>
          <a:off x="1238367" y="3693852"/>
          <a:ext cx="1248529" cy="2486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r:id="rId21" imgW="1771650" imgH="3171825" progId="Paint.Picture">
                  <p:embed/>
                </p:oleObj>
              </mc:Choice>
              <mc:Fallback>
                <p:oleObj r:id="rId21" imgW="1771650" imgH="3171825" progId="Paint.Picture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238367" y="3693852"/>
                        <a:ext cx="1248529" cy="248660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2465" name="Text Box 4"/>
          <p:cNvSpPr txBox="1"/>
          <p:nvPr/>
        </p:nvSpPr>
        <p:spPr>
          <a:xfrm>
            <a:off x="1170940" y="795655"/>
            <a:ext cx="798703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、脉冲宽度调制模块（时间类）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控制变频器等开关型执行器。</a:t>
            </a:r>
          </a:p>
        </p:txBody>
      </p:sp>
      <p:grpSp>
        <p:nvGrpSpPr>
          <p:cNvPr id="62466" name="Group 5"/>
          <p:cNvGrpSpPr/>
          <p:nvPr/>
        </p:nvGrpSpPr>
        <p:grpSpPr>
          <a:xfrm>
            <a:off x="2321560" y="1993900"/>
            <a:ext cx="1927860" cy="1622425"/>
            <a:chOff x="0" y="0"/>
            <a:chExt cx="1651" cy="1230"/>
          </a:xfrm>
        </p:grpSpPr>
        <p:graphicFrame>
          <p:nvGraphicFramePr>
            <p:cNvPr id="62467" name="Object 4"/>
            <p:cNvGraphicFramePr>
              <a:graphicFrameLocks noChangeAspect="1"/>
            </p:cNvGraphicFramePr>
            <p:nvPr/>
          </p:nvGraphicFramePr>
          <p:xfrm>
            <a:off x="0" y="0"/>
            <a:ext cx="28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2" r:id="rId3" imgW="183515" imgH="196215" progId="">
                    <p:embed/>
                  </p:oleObj>
                </mc:Choice>
                <mc:Fallback>
                  <p:oleObj r:id="rId3" imgW="183515" imgH="196215" progId="">
                    <p:embed/>
                    <p:pic>
                      <p:nvPicPr>
                        <p:cNvPr id="0" name="图片 327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8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2468" name="Group 7"/>
            <p:cNvGrpSpPr/>
            <p:nvPr/>
          </p:nvGrpSpPr>
          <p:grpSpPr>
            <a:xfrm>
              <a:off x="48" y="96"/>
              <a:ext cx="1603" cy="1134"/>
              <a:chOff x="0" y="0"/>
              <a:chExt cx="1603" cy="1134"/>
            </a:xfrm>
          </p:grpSpPr>
          <p:sp>
            <p:nvSpPr>
              <p:cNvPr id="62469" name="Rectangle 8"/>
              <p:cNvSpPr/>
              <p:nvPr/>
            </p:nvSpPr>
            <p:spPr>
              <a:xfrm>
                <a:off x="0" y="336"/>
                <a:ext cx="960" cy="38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b="1" dirty="0">
                    <a:latin typeface="Times New Roman" panose="02020603050405020304" pitchFamily="18" charset="0"/>
                  </a:rPr>
                  <a:t>PWM</a:t>
                </a:r>
              </a:p>
            </p:txBody>
          </p:sp>
          <p:sp>
            <p:nvSpPr>
              <p:cNvPr id="62470" name="Line 9"/>
              <p:cNvSpPr/>
              <p:nvPr/>
            </p:nvSpPr>
            <p:spPr>
              <a:xfrm>
                <a:off x="288" y="96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71" name="Line 10"/>
              <p:cNvSpPr/>
              <p:nvPr/>
            </p:nvSpPr>
            <p:spPr>
              <a:xfrm>
                <a:off x="480" y="720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72" name="Oval 11"/>
              <p:cNvSpPr/>
              <p:nvPr/>
            </p:nvSpPr>
            <p:spPr>
              <a:xfrm>
                <a:off x="1248" y="384"/>
                <a:ext cx="96" cy="96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473" name="Line 12"/>
              <p:cNvSpPr/>
              <p:nvPr/>
            </p:nvSpPr>
            <p:spPr>
              <a:xfrm>
                <a:off x="960" y="432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62474" name="Object 11"/>
              <p:cNvGraphicFramePr>
                <a:graphicFrameLocks noChangeAspect="1"/>
              </p:cNvGraphicFramePr>
              <p:nvPr/>
            </p:nvGraphicFramePr>
            <p:xfrm>
              <a:off x="596" y="894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63" r:id="rId5" imgW="158115" imgH="158115" progId="">
                      <p:embed/>
                    </p:oleObj>
                  </mc:Choice>
                  <mc:Fallback>
                    <p:oleObj r:id="rId5" imgW="158115" imgH="158115" progId="">
                      <p:embed/>
                      <p:pic>
                        <p:nvPicPr>
                          <p:cNvPr id="0" name="图片 327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596" y="894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475" name="Oval 14"/>
              <p:cNvSpPr/>
              <p:nvPr/>
            </p:nvSpPr>
            <p:spPr>
              <a:xfrm>
                <a:off x="240" y="0"/>
                <a:ext cx="96" cy="96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62476" name="Object 13"/>
              <p:cNvGraphicFramePr>
                <a:graphicFrameLocks noChangeAspect="1"/>
              </p:cNvGraphicFramePr>
              <p:nvPr/>
            </p:nvGraphicFramePr>
            <p:xfrm>
              <a:off x="1384" y="288"/>
              <a:ext cx="219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64" r:id="rId7" imgW="144145" imgH="196850" progId="">
                      <p:embed/>
                    </p:oleObj>
                  </mc:Choice>
                  <mc:Fallback>
                    <p:oleObj r:id="rId7" imgW="144145" imgH="196850" progId="">
                      <p:embed/>
                      <p:pic>
                        <p:nvPicPr>
                          <p:cNvPr id="0" name="图片 327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384" y="288"/>
                            <a:ext cx="219" cy="2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477" name="AutoShape 16"/>
              <p:cNvSpPr/>
              <p:nvPr/>
            </p:nvSpPr>
            <p:spPr>
              <a:xfrm>
                <a:off x="432" y="960"/>
                <a:ext cx="96" cy="96"/>
              </a:xfrm>
              <a:prstGeom prst="flowChartSummingJunction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478" name="Group 18"/>
          <p:cNvGrpSpPr/>
          <p:nvPr/>
        </p:nvGrpSpPr>
        <p:grpSpPr>
          <a:xfrm>
            <a:off x="6060440" y="2119630"/>
            <a:ext cx="4109085" cy="4199284"/>
            <a:chOff x="0" y="0"/>
            <a:chExt cx="2803" cy="2990"/>
          </a:xfrm>
        </p:grpSpPr>
        <p:graphicFrame>
          <p:nvGraphicFramePr>
            <p:cNvPr id="62479" name="Object 17"/>
            <p:cNvGraphicFramePr>
              <a:graphicFrameLocks noChangeAspect="1"/>
            </p:cNvGraphicFramePr>
            <p:nvPr/>
          </p:nvGraphicFramePr>
          <p:xfrm>
            <a:off x="1860" y="2177"/>
            <a:ext cx="22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5" r:id="rId9" imgW="144145" imgH="196850" progId="">
                    <p:embed/>
                  </p:oleObj>
                </mc:Choice>
                <mc:Fallback>
                  <p:oleObj r:id="rId9" imgW="144145" imgH="196850" progId="">
                    <p:embed/>
                    <p:pic>
                      <p:nvPicPr>
                        <p:cNvPr id="0" name="图片 327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60" y="2177"/>
                          <a:ext cx="22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2480" name="Group 20"/>
            <p:cNvGrpSpPr/>
            <p:nvPr/>
          </p:nvGrpSpPr>
          <p:grpSpPr>
            <a:xfrm>
              <a:off x="91" y="0"/>
              <a:ext cx="2712" cy="2352"/>
              <a:chOff x="0" y="0"/>
              <a:chExt cx="2780" cy="2352"/>
            </a:xfrm>
          </p:grpSpPr>
          <p:sp>
            <p:nvSpPr>
              <p:cNvPr id="62481" name="Line 21"/>
              <p:cNvSpPr/>
              <p:nvPr/>
            </p:nvSpPr>
            <p:spPr>
              <a:xfrm>
                <a:off x="432" y="1152"/>
                <a:ext cx="22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2482" name="Line 22"/>
              <p:cNvSpPr/>
              <p:nvPr/>
            </p:nvSpPr>
            <p:spPr>
              <a:xfrm flipV="1">
                <a:off x="528" y="48"/>
                <a:ext cx="0" cy="115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2483" name="Line 23"/>
              <p:cNvSpPr/>
              <p:nvPr/>
            </p:nvSpPr>
            <p:spPr>
              <a:xfrm>
                <a:off x="480" y="2160"/>
                <a:ext cx="216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2484" name="Line 24"/>
              <p:cNvSpPr/>
              <p:nvPr/>
            </p:nvSpPr>
            <p:spPr>
              <a:xfrm flipV="1">
                <a:off x="528" y="1440"/>
                <a:ext cx="0" cy="91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2485" name="Freeform 25"/>
              <p:cNvSpPr/>
              <p:nvPr/>
            </p:nvSpPr>
            <p:spPr>
              <a:xfrm>
                <a:off x="528" y="264"/>
                <a:ext cx="1488" cy="744"/>
              </a:xfrm>
              <a:custGeom>
                <a:avLst/>
                <a:gdLst/>
                <a:ahLst/>
                <a:cxnLst>
                  <a:cxn ang="0">
                    <a:pos x="0" y="744"/>
                  </a:cxn>
                  <a:cxn ang="0">
                    <a:pos x="1056" y="120"/>
                  </a:cxn>
                  <a:cxn ang="0">
                    <a:pos x="1488" y="24"/>
                  </a:cxn>
                </a:cxnLst>
                <a:rect l="0" t="0" r="0" b="0"/>
                <a:pathLst>
                  <a:path w="1488" h="744">
                    <a:moveTo>
                      <a:pt x="0" y="744"/>
                    </a:moveTo>
                    <a:cubicBezTo>
                      <a:pt x="404" y="492"/>
                      <a:pt x="808" y="240"/>
                      <a:pt x="1056" y="120"/>
                    </a:cubicBezTo>
                    <a:cubicBezTo>
                      <a:pt x="1304" y="0"/>
                      <a:pt x="1396" y="12"/>
                      <a:pt x="1488" y="2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86" name="Line 26"/>
              <p:cNvSpPr/>
              <p:nvPr/>
            </p:nvSpPr>
            <p:spPr>
              <a:xfrm>
                <a:off x="528" y="1824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87" name="Line 27"/>
              <p:cNvSpPr/>
              <p:nvPr/>
            </p:nvSpPr>
            <p:spPr>
              <a:xfrm>
                <a:off x="624" y="1824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88" name="Line 28"/>
              <p:cNvSpPr/>
              <p:nvPr/>
            </p:nvSpPr>
            <p:spPr>
              <a:xfrm>
                <a:off x="912" y="1824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89" name="Line 29"/>
              <p:cNvSpPr/>
              <p:nvPr/>
            </p:nvSpPr>
            <p:spPr>
              <a:xfrm>
                <a:off x="912" y="1824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90" name="Line 30"/>
              <p:cNvSpPr/>
              <p:nvPr/>
            </p:nvSpPr>
            <p:spPr>
              <a:xfrm>
                <a:off x="1104" y="1824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91" name="Line 31"/>
              <p:cNvSpPr/>
              <p:nvPr/>
            </p:nvSpPr>
            <p:spPr>
              <a:xfrm>
                <a:off x="1296" y="1824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92" name="Line 32"/>
              <p:cNvSpPr/>
              <p:nvPr/>
            </p:nvSpPr>
            <p:spPr>
              <a:xfrm>
                <a:off x="1296" y="1824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93" name="Line 33"/>
              <p:cNvSpPr/>
              <p:nvPr/>
            </p:nvSpPr>
            <p:spPr>
              <a:xfrm>
                <a:off x="1584" y="1824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94" name="Line 34"/>
              <p:cNvSpPr/>
              <p:nvPr/>
            </p:nvSpPr>
            <p:spPr>
              <a:xfrm>
                <a:off x="1680" y="1824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95" name="Line 35"/>
              <p:cNvSpPr/>
              <p:nvPr/>
            </p:nvSpPr>
            <p:spPr>
              <a:xfrm>
                <a:off x="1680" y="1824"/>
                <a:ext cx="43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96" name="Line 36"/>
              <p:cNvSpPr/>
              <p:nvPr/>
            </p:nvSpPr>
            <p:spPr>
              <a:xfrm>
                <a:off x="2112" y="1824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62497" name="Object 35"/>
              <p:cNvGraphicFramePr>
                <a:graphicFrameLocks noChangeAspect="1"/>
              </p:cNvGraphicFramePr>
              <p:nvPr/>
            </p:nvGraphicFramePr>
            <p:xfrm>
              <a:off x="270" y="2064"/>
              <a:ext cx="18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66" r:id="rId10" imgW="118745" imgH="158115" progId="">
                      <p:embed/>
                    </p:oleObj>
                  </mc:Choice>
                  <mc:Fallback>
                    <p:oleObj r:id="rId10" imgW="118745" imgH="158115" progId="">
                      <p:embed/>
                      <p:pic>
                        <p:nvPicPr>
                          <p:cNvPr id="0" name="图片 3287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270" y="2064"/>
                            <a:ext cx="180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98" name="Object 36"/>
              <p:cNvGraphicFramePr>
                <a:graphicFrameLocks noChangeAspect="1"/>
              </p:cNvGraphicFramePr>
              <p:nvPr/>
            </p:nvGraphicFramePr>
            <p:xfrm>
              <a:off x="1104" y="240"/>
              <a:ext cx="280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67" r:id="rId12" imgW="183515" imgH="196215" progId="">
                      <p:embed/>
                    </p:oleObj>
                  </mc:Choice>
                  <mc:Fallback>
                    <p:oleObj r:id="rId12" imgW="183515" imgH="196215" progId="">
                      <p:embed/>
                      <p:pic>
                        <p:nvPicPr>
                          <p:cNvPr id="0" name="图片 3288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104" y="240"/>
                            <a:ext cx="280" cy="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99" name="Object 37"/>
              <p:cNvGraphicFramePr>
                <a:graphicFrameLocks noChangeAspect="1"/>
              </p:cNvGraphicFramePr>
              <p:nvPr/>
            </p:nvGraphicFramePr>
            <p:xfrm>
              <a:off x="2594" y="1882"/>
              <a:ext cx="140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68" r:id="rId13" imgW="92710" imgH="145415" progId="">
                      <p:embed/>
                    </p:oleObj>
                  </mc:Choice>
                  <mc:Fallback>
                    <p:oleObj r:id="rId13" imgW="92710" imgH="145415" progId="">
                      <p:embed/>
                      <p:pic>
                        <p:nvPicPr>
                          <p:cNvPr id="0" name="图片 3289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594" y="1882"/>
                            <a:ext cx="140" cy="2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500" name="Object 38"/>
              <p:cNvGraphicFramePr>
                <a:graphicFrameLocks noChangeAspect="1"/>
              </p:cNvGraphicFramePr>
              <p:nvPr/>
            </p:nvGraphicFramePr>
            <p:xfrm>
              <a:off x="240" y="1104"/>
              <a:ext cx="18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69" r:id="rId15" imgW="118745" imgH="158115" progId="">
                      <p:embed/>
                    </p:oleObj>
                  </mc:Choice>
                  <mc:Fallback>
                    <p:oleObj r:id="rId15" imgW="118745" imgH="158115" progId="">
                      <p:embed/>
                      <p:pic>
                        <p:nvPicPr>
                          <p:cNvPr id="0" name="图片 3276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240" y="1104"/>
                            <a:ext cx="180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501" name="Object 39"/>
              <p:cNvGraphicFramePr>
                <a:graphicFrameLocks noChangeAspect="1"/>
              </p:cNvGraphicFramePr>
              <p:nvPr/>
            </p:nvGraphicFramePr>
            <p:xfrm>
              <a:off x="2640" y="960"/>
              <a:ext cx="140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70" r:id="rId16" imgW="92710" imgH="145415" progId="">
                      <p:embed/>
                    </p:oleObj>
                  </mc:Choice>
                  <mc:Fallback>
                    <p:oleObj r:id="rId16" imgW="92710" imgH="145415" progId="">
                      <p:embed/>
                      <p:pic>
                        <p:nvPicPr>
                          <p:cNvPr id="0" name="图片 3277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640" y="960"/>
                            <a:ext cx="140" cy="2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502" name="Object 40"/>
              <p:cNvGraphicFramePr>
                <a:graphicFrameLocks noChangeAspect="1"/>
              </p:cNvGraphicFramePr>
              <p:nvPr/>
            </p:nvGraphicFramePr>
            <p:xfrm>
              <a:off x="0" y="0"/>
              <a:ext cx="52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71" r:id="rId17" imgW="335915" imgH="154940" progId="">
                      <p:embed/>
                    </p:oleObj>
                  </mc:Choice>
                  <mc:Fallback>
                    <p:oleObj r:id="rId17" imgW="335915" imgH="154940" progId="">
                      <p:embed/>
                      <p:pic>
                        <p:nvPicPr>
                          <p:cNvPr id="0" name="图片 3284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520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503" name="Object 41"/>
              <p:cNvGraphicFramePr>
                <a:graphicFrameLocks noChangeAspect="1"/>
              </p:cNvGraphicFramePr>
              <p:nvPr/>
            </p:nvGraphicFramePr>
            <p:xfrm>
              <a:off x="192" y="1728"/>
              <a:ext cx="292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72" r:id="rId19" imgW="247015" imgH="156210" progId="">
                      <p:embed/>
                    </p:oleObj>
                  </mc:Choice>
                  <mc:Fallback>
                    <p:oleObj r:id="rId19" imgW="247015" imgH="156210" progId="">
                      <p:embed/>
                      <p:pic>
                        <p:nvPicPr>
                          <p:cNvPr id="0" name="图片 3285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192" y="1728"/>
                            <a:ext cx="292" cy="1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2504" name="Object 42"/>
            <p:cNvGraphicFramePr>
              <a:graphicFrameLocks noChangeAspect="1"/>
            </p:cNvGraphicFramePr>
            <p:nvPr/>
          </p:nvGraphicFramePr>
          <p:xfrm>
            <a:off x="1452" y="2177"/>
            <a:ext cx="22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3" r:id="rId21" imgW="144145" imgH="196850" progId="">
                    <p:embed/>
                  </p:oleObj>
                </mc:Choice>
                <mc:Fallback>
                  <p:oleObj r:id="rId21" imgW="144145" imgH="196850" progId="">
                    <p:embed/>
                    <p:pic>
                      <p:nvPicPr>
                        <p:cNvPr id="0" name="图片 327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52" y="2177"/>
                          <a:ext cx="22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05" name="Object 43"/>
            <p:cNvGraphicFramePr>
              <a:graphicFrameLocks noChangeAspect="1"/>
            </p:cNvGraphicFramePr>
            <p:nvPr/>
          </p:nvGraphicFramePr>
          <p:xfrm>
            <a:off x="1089" y="2177"/>
            <a:ext cx="22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4" r:id="rId22" imgW="144145" imgH="196850" progId="">
                    <p:embed/>
                  </p:oleObj>
                </mc:Choice>
                <mc:Fallback>
                  <p:oleObj r:id="rId22" imgW="144145" imgH="196850" progId="">
                    <p:embed/>
                    <p:pic>
                      <p:nvPicPr>
                        <p:cNvPr id="0" name="图片 328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89" y="2177"/>
                          <a:ext cx="22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06" name="Object 44"/>
            <p:cNvGraphicFramePr>
              <a:graphicFrameLocks noChangeAspect="1"/>
            </p:cNvGraphicFramePr>
            <p:nvPr/>
          </p:nvGraphicFramePr>
          <p:xfrm>
            <a:off x="680" y="2177"/>
            <a:ext cx="22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5" r:id="rId23" imgW="144145" imgH="196850" progId="">
                    <p:embed/>
                  </p:oleObj>
                </mc:Choice>
                <mc:Fallback>
                  <p:oleObj r:id="rId23" imgW="144145" imgH="196850" progId="">
                    <p:embed/>
                    <p:pic>
                      <p:nvPicPr>
                        <p:cNvPr id="0" name="图片 328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80" y="2177"/>
                          <a:ext cx="22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07" name="Text Box 47"/>
            <p:cNvSpPr txBox="1"/>
            <p:nvPr/>
          </p:nvSpPr>
          <p:spPr>
            <a:xfrm>
              <a:off x="0" y="2662"/>
              <a:ext cx="2592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图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6-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脉冲宽度调制模块</a:t>
              </a:r>
            </a:p>
          </p:txBody>
        </p:sp>
      </p:grpSp>
      <p:sp>
        <p:nvSpPr>
          <p:cNvPr id="62509" name="Text Box 4"/>
          <p:cNvSpPr txBox="1"/>
          <p:nvPr/>
        </p:nvSpPr>
        <p:spPr>
          <a:xfrm>
            <a:off x="1499870" y="3776980"/>
            <a:ext cx="342709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0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：高电平时间控制端；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：脉宽周期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：占空比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</a:t>
            </a:r>
          </a:p>
        </p:txBody>
      </p:sp>
      <p:pic>
        <p:nvPicPr>
          <p:cNvPr id="61486" name="Picture 63"/>
          <p:cNvPicPr>
            <a:picLocks noChangeAspect="1"/>
          </p:cNvPicPr>
          <p:nvPr/>
        </p:nvPicPr>
        <p:blipFill>
          <a:blip r:embed="rId24"/>
          <a:srcRect t="23077"/>
          <a:stretch>
            <a:fillRect/>
          </a:stretch>
        </p:blipFill>
        <p:spPr>
          <a:xfrm>
            <a:off x="1499870" y="5018088"/>
            <a:ext cx="3776663" cy="15716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2511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93523" y="3822700"/>
          <a:ext cx="3365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6" r:id="rId25" imgW="165100" imgH="177165" progId="Equation.KSEE3">
                  <p:embed/>
                </p:oleObj>
              </mc:Choice>
              <mc:Fallback>
                <p:oleObj r:id="rId25" imgW="165100" imgH="177165" progId="Equation.KSEE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593523" y="3822700"/>
                        <a:ext cx="33655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1266190" y="824230"/>
            <a:ext cx="10395585" cy="144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②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数字量信号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（自动/手动切换信号，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增减信号）经光电隔离、滤波电路滤波后读入，放入存储器中。</a:t>
            </a:r>
          </a:p>
        </p:txBody>
      </p:sp>
      <p:grpSp>
        <p:nvGrpSpPr>
          <p:cNvPr id="11267" name="Group 39"/>
          <p:cNvGrpSpPr/>
          <p:nvPr/>
        </p:nvGrpSpPr>
        <p:grpSpPr>
          <a:xfrm>
            <a:off x="6391275" y="3404235"/>
            <a:ext cx="5133340" cy="2202180"/>
            <a:chOff x="0" y="0"/>
            <a:chExt cx="3810" cy="1725"/>
          </a:xfrm>
        </p:grpSpPr>
        <p:grpSp>
          <p:nvGrpSpPr>
            <p:cNvPr id="11268" name="Group 31"/>
            <p:cNvGrpSpPr/>
            <p:nvPr/>
          </p:nvGrpSpPr>
          <p:grpSpPr>
            <a:xfrm>
              <a:off x="181" y="182"/>
              <a:ext cx="2540" cy="1543"/>
              <a:chOff x="0" y="0"/>
              <a:chExt cx="2540" cy="1543"/>
            </a:xfrm>
          </p:grpSpPr>
          <p:sp>
            <p:nvSpPr>
              <p:cNvPr id="11269" name="AutoShape 6"/>
              <p:cNvSpPr/>
              <p:nvPr/>
            </p:nvSpPr>
            <p:spPr>
              <a:xfrm>
                <a:off x="907" y="318"/>
                <a:ext cx="1406" cy="454"/>
              </a:xfrm>
              <a:prstGeom prst="flowChartTerminator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0" name="Rectangle 7"/>
              <p:cNvSpPr/>
              <p:nvPr/>
            </p:nvSpPr>
            <p:spPr>
              <a:xfrm>
                <a:off x="681" y="953"/>
                <a:ext cx="454" cy="9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1" name="Rectangle 8"/>
              <p:cNvSpPr/>
              <p:nvPr/>
            </p:nvSpPr>
            <p:spPr>
              <a:xfrm flipV="1">
                <a:off x="1860" y="908"/>
                <a:ext cx="91" cy="36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2" name="Line 9"/>
              <p:cNvSpPr/>
              <p:nvPr/>
            </p:nvSpPr>
            <p:spPr>
              <a:xfrm>
                <a:off x="1180" y="409"/>
                <a:ext cx="18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73" name="Line 10"/>
              <p:cNvSpPr/>
              <p:nvPr/>
            </p:nvSpPr>
            <p:spPr>
              <a:xfrm>
                <a:off x="1180" y="636"/>
                <a:ext cx="18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74" name="Line 11"/>
              <p:cNvSpPr/>
              <p:nvPr/>
            </p:nvSpPr>
            <p:spPr>
              <a:xfrm>
                <a:off x="1270" y="136"/>
                <a:ext cx="0" cy="86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75" name="Line 12"/>
              <p:cNvSpPr/>
              <p:nvPr/>
            </p:nvSpPr>
            <p:spPr>
              <a:xfrm>
                <a:off x="1180" y="409"/>
                <a:ext cx="9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76" name="Line 13"/>
              <p:cNvSpPr/>
              <p:nvPr/>
            </p:nvSpPr>
            <p:spPr>
              <a:xfrm flipH="1">
                <a:off x="1270" y="409"/>
                <a:ext cx="91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77" name="Line 14"/>
              <p:cNvSpPr/>
              <p:nvPr/>
            </p:nvSpPr>
            <p:spPr>
              <a:xfrm>
                <a:off x="1134" y="998"/>
                <a:ext cx="1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78" name="Line 15"/>
              <p:cNvSpPr/>
              <p:nvPr/>
            </p:nvSpPr>
            <p:spPr>
              <a:xfrm flipH="1">
                <a:off x="499" y="998"/>
                <a:ext cx="18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11279" name="Line 16"/>
              <p:cNvSpPr/>
              <p:nvPr/>
            </p:nvSpPr>
            <p:spPr>
              <a:xfrm flipH="1">
                <a:off x="0" y="998"/>
                <a:ext cx="27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280" name="Line 17"/>
              <p:cNvSpPr/>
              <p:nvPr/>
            </p:nvSpPr>
            <p:spPr>
              <a:xfrm>
                <a:off x="272" y="953"/>
                <a:ext cx="22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1" name="Line 18"/>
              <p:cNvSpPr/>
              <p:nvPr/>
            </p:nvSpPr>
            <p:spPr>
              <a:xfrm>
                <a:off x="363" y="862"/>
                <a:ext cx="0" cy="9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2" name="Line 19"/>
              <p:cNvSpPr/>
              <p:nvPr/>
            </p:nvSpPr>
            <p:spPr>
              <a:xfrm>
                <a:off x="0" y="136"/>
                <a:ext cx="127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sp>
          <p:sp>
            <p:nvSpPr>
              <p:cNvPr id="11283" name="Line 20"/>
              <p:cNvSpPr/>
              <p:nvPr/>
            </p:nvSpPr>
            <p:spPr>
              <a:xfrm>
                <a:off x="1724" y="409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4" name="Line 21"/>
              <p:cNvSpPr/>
              <p:nvPr/>
            </p:nvSpPr>
            <p:spPr>
              <a:xfrm flipV="1">
                <a:off x="1724" y="409"/>
                <a:ext cx="181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5" name="Line 22"/>
              <p:cNvSpPr/>
              <p:nvPr/>
            </p:nvSpPr>
            <p:spPr>
              <a:xfrm>
                <a:off x="1724" y="545"/>
                <a:ext cx="181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86" name="Line 23"/>
              <p:cNvSpPr/>
              <p:nvPr/>
            </p:nvSpPr>
            <p:spPr>
              <a:xfrm>
                <a:off x="1905" y="681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7" name="Line 24"/>
              <p:cNvSpPr/>
              <p:nvPr/>
            </p:nvSpPr>
            <p:spPr>
              <a:xfrm>
                <a:off x="1905" y="1270"/>
                <a:ext cx="0" cy="27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8" name="Line 25"/>
              <p:cNvSpPr/>
              <p:nvPr/>
            </p:nvSpPr>
            <p:spPr>
              <a:xfrm>
                <a:off x="1815" y="1543"/>
                <a:ext cx="18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9" name="Line 26"/>
              <p:cNvSpPr/>
              <p:nvPr/>
            </p:nvSpPr>
            <p:spPr>
              <a:xfrm flipV="1">
                <a:off x="1905" y="0"/>
                <a:ext cx="0" cy="40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11290" name="Line 27"/>
              <p:cNvSpPr/>
              <p:nvPr/>
            </p:nvSpPr>
            <p:spPr>
              <a:xfrm>
                <a:off x="1905" y="862"/>
                <a:ext cx="635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11291" name="Line 28"/>
              <p:cNvSpPr/>
              <p:nvPr/>
            </p:nvSpPr>
            <p:spPr>
              <a:xfrm flipV="1">
                <a:off x="1361" y="454"/>
                <a:ext cx="136" cy="9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92" name="Line 29"/>
              <p:cNvSpPr/>
              <p:nvPr/>
            </p:nvSpPr>
            <p:spPr>
              <a:xfrm flipV="1">
                <a:off x="1497" y="545"/>
                <a:ext cx="136" cy="9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93" name="Line 30"/>
              <p:cNvSpPr/>
              <p:nvPr/>
            </p:nvSpPr>
            <p:spPr>
              <a:xfrm>
                <a:off x="1497" y="454"/>
                <a:ext cx="0" cy="1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1294" name="Text Box 32"/>
            <p:cNvSpPr txBox="1"/>
            <p:nvPr/>
          </p:nvSpPr>
          <p:spPr>
            <a:xfrm>
              <a:off x="2131" y="0"/>
              <a:ext cx="499" cy="3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5V</a:t>
              </a:r>
            </a:p>
          </p:txBody>
        </p:sp>
        <p:sp>
          <p:nvSpPr>
            <p:cNvPr id="11295" name="Text Box 33"/>
            <p:cNvSpPr txBox="1"/>
            <p:nvPr/>
          </p:nvSpPr>
          <p:spPr>
            <a:xfrm>
              <a:off x="0" y="0"/>
              <a:ext cx="499" cy="3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5V</a:t>
              </a:r>
            </a:p>
          </p:txBody>
        </p:sp>
        <p:sp>
          <p:nvSpPr>
            <p:cNvPr id="11296" name="Text Box 34"/>
            <p:cNvSpPr txBox="1"/>
            <p:nvPr/>
          </p:nvSpPr>
          <p:spPr>
            <a:xfrm>
              <a:off x="453" y="680"/>
              <a:ext cx="499" cy="3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1297" name="Text Box 35"/>
            <p:cNvSpPr txBox="1"/>
            <p:nvPr/>
          </p:nvSpPr>
          <p:spPr>
            <a:xfrm>
              <a:off x="2176" y="1180"/>
              <a:ext cx="500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R2</a:t>
              </a:r>
            </a:p>
          </p:txBody>
        </p:sp>
        <p:sp>
          <p:nvSpPr>
            <p:cNvPr id="11298" name="Text Box 36"/>
            <p:cNvSpPr txBox="1"/>
            <p:nvPr/>
          </p:nvSpPr>
          <p:spPr>
            <a:xfrm>
              <a:off x="816" y="1271"/>
              <a:ext cx="499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R1</a:t>
              </a:r>
            </a:p>
          </p:txBody>
        </p:sp>
        <p:sp>
          <p:nvSpPr>
            <p:cNvPr id="11299" name="Text Box 37"/>
            <p:cNvSpPr txBox="1"/>
            <p:nvPr/>
          </p:nvSpPr>
          <p:spPr>
            <a:xfrm>
              <a:off x="2630" y="727"/>
              <a:ext cx="817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输出</a:t>
              </a:r>
            </a:p>
          </p:txBody>
        </p:sp>
        <p:sp>
          <p:nvSpPr>
            <p:cNvPr id="11300" name="Text Box 38"/>
            <p:cNvSpPr txBox="1"/>
            <p:nvPr/>
          </p:nvSpPr>
          <p:spPr>
            <a:xfrm>
              <a:off x="2404" y="273"/>
              <a:ext cx="1406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光电耦合器</a:t>
              </a:r>
            </a:p>
          </p:txBody>
        </p:sp>
      </p:grpSp>
      <p:sp>
        <p:nvSpPr>
          <p:cNvPr id="11301" name="Text Box 41"/>
          <p:cNvSpPr txBox="1"/>
          <p:nvPr/>
        </p:nvSpPr>
        <p:spPr>
          <a:xfrm>
            <a:off x="1266190" y="2490470"/>
            <a:ext cx="79216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“通”、“断”信号在内存中映射为“</a:t>
            </a:r>
            <a:r>
              <a:rPr lang="en-US" altLang="zh-CN" sz="2400" b="1" dirty="0">
                <a:latin typeface="Times New Roman" panose="02020603050405020304" pitchFamily="18" charset="0"/>
              </a:rPr>
              <a:t>1”</a:t>
            </a:r>
            <a:r>
              <a:rPr lang="zh-CN" altLang="en-US" sz="2400" b="1" dirty="0">
                <a:latin typeface="Times New Roman" panose="02020603050405020304" pitchFamily="18" charset="0"/>
              </a:rPr>
              <a:t>、“</a:t>
            </a:r>
            <a:r>
              <a:rPr lang="en-US" altLang="zh-CN" sz="2400" b="1" dirty="0">
                <a:latin typeface="Times New Roman" panose="02020603050405020304" pitchFamily="18" charset="0"/>
              </a:rPr>
              <a:t>0” 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11302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3310255"/>
            <a:ext cx="4749165" cy="22561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303" name="Text Box 122"/>
          <p:cNvSpPr txBox="1"/>
          <p:nvPr/>
        </p:nvSpPr>
        <p:spPr>
          <a:xfrm>
            <a:off x="3773488" y="5772785"/>
            <a:ext cx="511333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</a:t>
            </a:r>
            <a:r>
              <a:rPr lang="zh-CN" altLang="en-US" sz="2400" b="1" dirty="0">
                <a:latin typeface="Times New Roman" panose="02020603050405020304" pitchFamily="18" charset="0"/>
              </a:rPr>
              <a:t>4 数字量输入通道结构图</a:t>
            </a:r>
          </a:p>
        </p:txBody>
      </p:sp>
    </p:spTree>
  </p:cSld>
  <p:clrMapOvr>
    <a:masterClrMapping/>
  </p:clrMapOvr>
  <p:transition spd="slow" advClick="0">
    <p:wedg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3491" name="Text Box 4"/>
          <p:cNvSpPr txBox="1"/>
          <p:nvPr/>
        </p:nvSpPr>
        <p:spPr>
          <a:xfrm>
            <a:off x="1864360" y="846455"/>
            <a:ext cx="6248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例：直流电机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PWM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调速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468245" y="1463040"/>
            <a:ext cx="5040630" cy="4846320"/>
            <a:chOff x="5376" y="2329"/>
            <a:chExt cx="7938" cy="7632"/>
          </a:xfrm>
        </p:grpSpPr>
        <p:graphicFrame>
          <p:nvGraphicFramePr>
            <p:cNvPr id="63490" name="Object 3"/>
            <p:cNvGraphicFramePr>
              <a:graphicFrameLocks noChangeAspect="1"/>
            </p:cNvGraphicFramePr>
            <p:nvPr/>
          </p:nvGraphicFramePr>
          <p:xfrm>
            <a:off x="5376" y="2329"/>
            <a:ext cx="7938" cy="6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3" r:id="rId3" imgW="3181350" imgH="3657600" progId="">
                    <p:embed/>
                  </p:oleObj>
                </mc:Choice>
                <mc:Fallback>
                  <p:oleObj r:id="rId3" imgW="3181350" imgH="3657600" progId="">
                    <p:embed/>
                    <p:pic>
                      <p:nvPicPr>
                        <p:cNvPr id="0" name="图片 328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76" y="2329"/>
                          <a:ext cx="7938" cy="66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2" name="Text Box 111"/>
            <p:cNvSpPr txBox="1"/>
            <p:nvPr/>
          </p:nvSpPr>
          <p:spPr>
            <a:xfrm>
              <a:off x="6061" y="9237"/>
              <a:ext cx="7033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图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6-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9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PWM电机调速原理图</a:t>
              </a:r>
            </a:p>
          </p:txBody>
        </p:sp>
        <p:graphicFrame>
          <p:nvGraphicFramePr>
            <p:cNvPr id="63493" name="对象 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8089" y="5032"/>
            <a:ext cx="530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4" r:id="rId5" imgW="165100" imgH="177165" progId="Equation.KSEE3">
                    <p:embed/>
                  </p:oleObj>
                </mc:Choice>
                <mc:Fallback>
                  <p:oleObj r:id="rId5" imgW="165100" imgH="177165" progId="Equation.KSEE3">
                    <p:embed/>
                    <p:pic>
                      <p:nvPicPr>
                        <p:cNvPr id="0" name="图片 328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089" y="5032"/>
                          <a:ext cx="530" cy="5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4" name="对象 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8876" y="6872"/>
            <a:ext cx="53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5" r:id="rId7" imgW="165100" imgH="165100" progId="Equation.KSEE3">
                    <p:embed/>
                  </p:oleObj>
                </mc:Choice>
                <mc:Fallback>
                  <p:oleObj r:id="rId7" imgW="165100" imgH="165100" progId="Equation.KSEE3">
                    <p:embed/>
                    <p:pic>
                      <p:nvPicPr>
                        <p:cNvPr id="0" name="图片 329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876" y="6872"/>
                          <a:ext cx="530" cy="5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5" name="对象 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099" y="8469"/>
            <a:ext cx="492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6" r:id="rId9" imgW="152400" imgH="165100" progId="Equation.KSEE3">
                    <p:embed/>
                  </p:oleObj>
                </mc:Choice>
                <mc:Fallback>
                  <p:oleObj r:id="rId9" imgW="152400" imgH="165100" progId="Equation.KSEE3">
                    <p:embed/>
                    <p:pic>
                      <p:nvPicPr>
                        <p:cNvPr id="0" name="图片 328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099" y="8469"/>
                          <a:ext cx="492" cy="5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 advClick="0">
    <p:wedg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4514" name="Rectangle 6"/>
          <p:cNvSpPr/>
          <p:nvPr/>
        </p:nvSpPr>
        <p:spPr>
          <a:xfrm>
            <a:off x="1363345" y="815023"/>
            <a:ext cx="8640763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Calibri" panose="020F0502020204030204" charset="0"/>
              </a:rPr>
              <a:t>③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运算模块组态    组态位置编号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F101-F130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功能模块之间连接（内部信号与功能模块软端子连接）</a:t>
            </a:r>
            <a:r>
              <a:rPr lang="en-US" altLang="zh-CN" sz="2400" b="1" dirty="0">
                <a:latin typeface="Times New Roman" panose="02020603050405020304" pitchFamily="18" charset="0"/>
              </a:rPr>
              <a:t>—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组态</a:t>
            </a:r>
          </a:p>
        </p:txBody>
      </p:sp>
      <p:grpSp>
        <p:nvGrpSpPr>
          <p:cNvPr id="64515" name="Group 86"/>
          <p:cNvGrpSpPr/>
          <p:nvPr/>
        </p:nvGrpSpPr>
        <p:grpSpPr>
          <a:xfrm>
            <a:off x="1363345" y="1578610"/>
            <a:ext cx="9542780" cy="4924425"/>
            <a:chOff x="0" y="0"/>
            <a:chExt cx="5511" cy="3102"/>
          </a:xfrm>
        </p:grpSpPr>
        <p:graphicFrame>
          <p:nvGraphicFramePr>
            <p:cNvPr id="64516" name="Object 5"/>
            <p:cNvGraphicFramePr>
              <a:graphicFrameLocks noChangeAspect="1"/>
            </p:cNvGraphicFramePr>
            <p:nvPr/>
          </p:nvGraphicFramePr>
          <p:xfrm>
            <a:off x="0" y="544"/>
            <a:ext cx="2903" cy="1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6" r:id="rId3" imgW="2047240" imgH="750570" progId="">
                    <p:embed/>
                  </p:oleObj>
                </mc:Choice>
                <mc:Fallback>
                  <p:oleObj r:id="rId3" imgW="2047240" imgH="750570" progId="">
                    <p:embed/>
                    <p:pic>
                      <p:nvPicPr>
                        <p:cNvPr id="0" name="图片 328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544"/>
                          <a:ext cx="2903" cy="11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17" name="Line 7"/>
            <p:cNvSpPr/>
            <p:nvPr/>
          </p:nvSpPr>
          <p:spPr>
            <a:xfrm flipH="1">
              <a:off x="272" y="272"/>
              <a:ext cx="46" cy="29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18" name="Line 8"/>
            <p:cNvSpPr/>
            <p:nvPr/>
          </p:nvSpPr>
          <p:spPr>
            <a:xfrm flipH="1">
              <a:off x="681" y="227"/>
              <a:ext cx="226" cy="34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19" name="Line 9"/>
            <p:cNvSpPr/>
            <p:nvPr/>
          </p:nvSpPr>
          <p:spPr>
            <a:xfrm flipH="1">
              <a:off x="1180" y="227"/>
              <a:ext cx="635" cy="3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20" name="Line 10"/>
            <p:cNvSpPr/>
            <p:nvPr/>
          </p:nvSpPr>
          <p:spPr>
            <a:xfrm flipH="1">
              <a:off x="1815" y="227"/>
              <a:ext cx="680" cy="3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21" name="Rectangle 12"/>
            <p:cNvSpPr/>
            <p:nvPr/>
          </p:nvSpPr>
          <p:spPr>
            <a:xfrm>
              <a:off x="3549" y="877"/>
              <a:ext cx="163" cy="166"/>
            </a:xfrm>
            <a:prstGeom prst="rect">
              <a:avLst/>
            </a:prstGeom>
            <a:noFill/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22" name="Rectangle 13"/>
            <p:cNvSpPr/>
            <p:nvPr/>
          </p:nvSpPr>
          <p:spPr>
            <a:xfrm>
              <a:off x="3549" y="877"/>
              <a:ext cx="864" cy="33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PID1</a:t>
              </a:r>
            </a:p>
          </p:txBody>
        </p:sp>
        <p:sp>
          <p:nvSpPr>
            <p:cNvPr id="64523" name="Oval 14"/>
            <p:cNvSpPr/>
            <p:nvPr/>
          </p:nvSpPr>
          <p:spPr>
            <a:xfrm>
              <a:off x="4089" y="656"/>
              <a:ext cx="108" cy="11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4524" name="Line 15"/>
            <p:cNvSpPr/>
            <p:nvPr/>
          </p:nvSpPr>
          <p:spPr>
            <a:xfrm>
              <a:off x="4143" y="767"/>
              <a:ext cx="0" cy="1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25" name="Oval 16"/>
            <p:cNvSpPr/>
            <p:nvPr/>
          </p:nvSpPr>
          <p:spPr>
            <a:xfrm>
              <a:off x="3657" y="656"/>
              <a:ext cx="108" cy="11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4526" name="Line 17"/>
            <p:cNvSpPr/>
            <p:nvPr/>
          </p:nvSpPr>
          <p:spPr>
            <a:xfrm>
              <a:off x="3712" y="767"/>
              <a:ext cx="0" cy="1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27" name="Line 18"/>
            <p:cNvSpPr/>
            <p:nvPr/>
          </p:nvSpPr>
          <p:spPr>
            <a:xfrm>
              <a:off x="3946" y="1224"/>
              <a:ext cx="0" cy="1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28" name="AutoShape 19"/>
            <p:cNvSpPr/>
            <p:nvPr/>
          </p:nvSpPr>
          <p:spPr>
            <a:xfrm>
              <a:off x="4683" y="1098"/>
              <a:ext cx="108" cy="111"/>
            </a:xfrm>
            <a:prstGeom prst="flowChartSummingJunction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4529" name="Oval 20"/>
            <p:cNvSpPr/>
            <p:nvPr/>
          </p:nvSpPr>
          <p:spPr>
            <a:xfrm>
              <a:off x="4683" y="877"/>
              <a:ext cx="108" cy="11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4530" name="Line 21"/>
            <p:cNvSpPr/>
            <p:nvPr/>
          </p:nvSpPr>
          <p:spPr>
            <a:xfrm>
              <a:off x="4413" y="1154"/>
              <a:ext cx="27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31" name="Line 22"/>
            <p:cNvSpPr/>
            <p:nvPr/>
          </p:nvSpPr>
          <p:spPr>
            <a:xfrm>
              <a:off x="4413" y="933"/>
              <a:ext cx="27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64532" name="Object 21"/>
            <p:cNvGraphicFramePr>
              <a:graphicFrameLocks noChangeAspect="1"/>
            </p:cNvGraphicFramePr>
            <p:nvPr/>
          </p:nvGraphicFramePr>
          <p:xfrm>
            <a:off x="2949" y="381"/>
            <a:ext cx="85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7" r:id="rId5" imgW="551180" imgH="192405" progId="">
                    <p:embed/>
                  </p:oleObj>
                </mc:Choice>
                <mc:Fallback>
                  <p:oleObj r:id="rId5" imgW="551180" imgH="192405" progId="">
                    <p:embed/>
                    <p:pic>
                      <p:nvPicPr>
                        <p:cNvPr id="0" name="图片 328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49" y="381"/>
                          <a:ext cx="858" cy="3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3" name="Object 22"/>
            <p:cNvGraphicFramePr>
              <a:graphicFrameLocks noChangeAspect="1"/>
            </p:cNvGraphicFramePr>
            <p:nvPr/>
          </p:nvGraphicFramePr>
          <p:xfrm>
            <a:off x="4718" y="635"/>
            <a:ext cx="607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8" r:id="rId7" imgW="387350" imgH="193675" progId="">
                    <p:embed/>
                  </p:oleObj>
                </mc:Choice>
                <mc:Fallback>
                  <p:oleObj r:id="rId7" imgW="387350" imgH="193675" progId="">
                    <p:embed/>
                    <p:pic>
                      <p:nvPicPr>
                        <p:cNvPr id="0" name="图片 328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18" y="635"/>
                          <a:ext cx="607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4" name="Object 23"/>
            <p:cNvGraphicFramePr>
              <a:graphicFrameLocks noChangeAspect="1"/>
            </p:cNvGraphicFramePr>
            <p:nvPr/>
          </p:nvGraphicFramePr>
          <p:xfrm>
            <a:off x="4703" y="1179"/>
            <a:ext cx="8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9" r:id="rId9" imgW="537845" imgH="217805" progId="">
                    <p:embed/>
                  </p:oleObj>
                </mc:Choice>
                <mc:Fallback>
                  <p:oleObj r:id="rId9" imgW="537845" imgH="217805" progId="">
                    <p:embed/>
                    <p:pic>
                      <p:nvPicPr>
                        <p:cNvPr id="0" name="图片 328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703" y="1179"/>
                          <a:ext cx="808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5" name="Object 24"/>
            <p:cNvGraphicFramePr>
              <a:graphicFrameLocks noChangeAspect="1"/>
            </p:cNvGraphicFramePr>
            <p:nvPr/>
          </p:nvGraphicFramePr>
          <p:xfrm>
            <a:off x="4009" y="363"/>
            <a:ext cx="85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0" r:id="rId11" imgW="551180" imgH="192405" progId="">
                    <p:embed/>
                  </p:oleObj>
                </mc:Choice>
                <mc:Fallback>
                  <p:oleObj r:id="rId11" imgW="551180" imgH="192405" progId="">
                    <p:embed/>
                    <p:pic>
                      <p:nvPicPr>
                        <p:cNvPr id="0" name="图片 328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009" y="363"/>
                          <a:ext cx="858" cy="3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6" name="Object 25"/>
            <p:cNvGraphicFramePr>
              <a:graphicFrameLocks noChangeAspect="1"/>
            </p:cNvGraphicFramePr>
            <p:nvPr/>
          </p:nvGraphicFramePr>
          <p:xfrm>
            <a:off x="3538" y="1179"/>
            <a:ext cx="26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1" r:id="rId13" imgW="170180" imgH="196215" progId="">
                    <p:embed/>
                  </p:oleObj>
                </mc:Choice>
                <mc:Fallback>
                  <p:oleObj r:id="rId13" imgW="170180" imgH="196215" progId="">
                    <p:embed/>
                    <p:pic>
                      <p:nvPicPr>
                        <p:cNvPr id="0" name="图片 328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538" y="1179"/>
                          <a:ext cx="263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7" name="Text Box 28"/>
            <p:cNvSpPr txBox="1"/>
            <p:nvPr/>
          </p:nvSpPr>
          <p:spPr>
            <a:xfrm>
              <a:off x="136" y="0"/>
              <a:ext cx="454" cy="44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位置编号</a:t>
              </a:r>
            </a:p>
          </p:txBody>
        </p:sp>
        <p:sp>
          <p:nvSpPr>
            <p:cNvPr id="64538" name="Text Box 29"/>
            <p:cNvSpPr txBox="1"/>
            <p:nvPr/>
          </p:nvSpPr>
          <p:spPr>
            <a:xfrm>
              <a:off x="635" y="0"/>
              <a:ext cx="1134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运算单元编号</a:t>
              </a:r>
            </a:p>
          </p:txBody>
        </p:sp>
        <p:sp>
          <p:nvSpPr>
            <p:cNvPr id="64539" name="Text Box 30"/>
            <p:cNvSpPr txBox="1"/>
            <p:nvPr/>
          </p:nvSpPr>
          <p:spPr>
            <a:xfrm>
              <a:off x="1723" y="0"/>
              <a:ext cx="68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端子号</a:t>
              </a:r>
            </a:p>
          </p:txBody>
        </p:sp>
        <p:sp>
          <p:nvSpPr>
            <p:cNvPr id="64540" name="Text Box 31"/>
            <p:cNvSpPr txBox="1"/>
            <p:nvPr/>
          </p:nvSpPr>
          <p:spPr>
            <a:xfrm>
              <a:off x="2450" y="0"/>
              <a:ext cx="1769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接内部数据代码</a:t>
              </a:r>
            </a:p>
          </p:txBody>
        </p:sp>
        <p:sp>
          <p:nvSpPr>
            <p:cNvPr id="64541" name="Rectangle 71"/>
            <p:cNvSpPr/>
            <p:nvPr/>
          </p:nvSpPr>
          <p:spPr>
            <a:xfrm>
              <a:off x="3629" y="2177"/>
              <a:ext cx="908" cy="45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</a:rPr>
                <a:t>   MAN</a:t>
              </a:r>
            </a:p>
          </p:txBody>
        </p:sp>
        <p:sp>
          <p:nvSpPr>
            <p:cNvPr id="64542" name="Rectangle 72"/>
            <p:cNvSpPr/>
            <p:nvPr/>
          </p:nvSpPr>
          <p:spPr>
            <a:xfrm>
              <a:off x="3629" y="2177"/>
              <a:ext cx="272" cy="18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4543" name="Line 73"/>
            <p:cNvSpPr/>
            <p:nvPr/>
          </p:nvSpPr>
          <p:spPr>
            <a:xfrm>
              <a:off x="3765" y="1905"/>
              <a:ext cx="0" cy="2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44" name="Line 74"/>
            <p:cNvSpPr/>
            <p:nvPr/>
          </p:nvSpPr>
          <p:spPr>
            <a:xfrm>
              <a:off x="4355" y="1905"/>
              <a:ext cx="0" cy="2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45" name="Oval 75"/>
            <p:cNvSpPr/>
            <p:nvPr/>
          </p:nvSpPr>
          <p:spPr>
            <a:xfrm>
              <a:off x="3720" y="1815"/>
              <a:ext cx="91" cy="9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4546" name="Oval 76"/>
            <p:cNvSpPr/>
            <p:nvPr/>
          </p:nvSpPr>
          <p:spPr>
            <a:xfrm>
              <a:off x="4310" y="1815"/>
              <a:ext cx="91" cy="9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4547" name="Line 77"/>
            <p:cNvSpPr/>
            <p:nvPr/>
          </p:nvSpPr>
          <p:spPr>
            <a:xfrm>
              <a:off x="4083" y="2631"/>
              <a:ext cx="0" cy="2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48" name="Oval 78"/>
            <p:cNvSpPr/>
            <p:nvPr/>
          </p:nvSpPr>
          <p:spPr>
            <a:xfrm>
              <a:off x="4037" y="2903"/>
              <a:ext cx="91" cy="9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4549" name="Text Box 79"/>
            <p:cNvSpPr txBox="1"/>
            <p:nvPr/>
          </p:nvSpPr>
          <p:spPr>
            <a:xfrm>
              <a:off x="3447" y="1542"/>
              <a:ext cx="36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H1</a:t>
              </a:r>
            </a:p>
          </p:txBody>
        </p:sp>
        <p:sp>
          <p:nvSpPr>
            <p:cNvPr id="64550" name="Text Box 80"/>
            <p:cNvSpPr txBox="1"/>
            <p:nvPr/>
          </p:nvSpPr>
          <p:spPr>
            <a:xfrm>
              <a:off x="4174" y="1542"/>
              <a:ext cx="36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H2</a:t>
              </a:r>
            </a:p>
          </p:txBody>
        </p:sp>
        <p:sp>
          <p:nvSpPr>
            <p:cNvPr id="64551" name="Text Box 81"/>
            <p:cNvSpPr txBox="1"/>
            <p:nvPr/>
          </p:nvSpPr>
          <p:spPr>
            <a:xfrm>
              <a:off x="3674" y="2721"/>
              <a:ext cx="40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U2</a:t>
              </a:r>
            </a:p>
          </p:txBody>
        </p:sp>
        <p:sp>
          <p:nvSpPr>
            <p:cNvPr id="64552" name="Rectangle 82"/>
            <p:cNvSpPr/>
            <p:nvPr/>
          </p:nvSpPr>
          <p:spPr>
            <a:xfrm>
              <a:off x="4264" y="2812"/>
              <a:ext cx="63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AO1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53" name="Line 83"/>
            <p:cNvSpPr/>
            <p:nvPr/>
          </p:nvSpPr>
          <p:spPr>
            <a:xfrm flipV="1">
              <a:off x="3765" y="1406"/>
              <a:ext cx="0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54" name="Line 84"/>
            <p:cNvSpPr/>
            <p:nvPr/>
          </p:nvSpPr>
          <p:spPr>
            <a:xfrm>
              <a:off x="3765" y="1406"/>
              <a:ext cx="1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64555" name="Object 44"/>
            <p:cNvGraphicFramePr>
              <a:graphicFrameLocks noChangeAspect="1"/>
            </p:cNvGraphicFramePr>
            <p:nvPr/>
          </p:nvGraphicFramePr>
          <p:xfrm>
            <a:off x="46" y="1859"/>
            <a:ext cx="2867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2" r:id="rId15" imgW="2021840" imgH="177800" progId="">
                    <p:embed/>
                  </p:oleObj>
                </mc:Choice>
                <mc:Fallback>
                  <p:oleObj r:id="rId15" imgW="2021840" imgH="177800" progId="">
                    <p:embed/>
                    <p:pic>
                      <p:nvPicPr>
                        <p:cNvPr id="0" name="图片 329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6" y="1859"/>
                          <a:ext cx="2867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56" name="Rectangle 87"/>
          <p:cNvSpPr/>
          <p:nvPr/>
        </p:nvSpPr>
        <p:spPr>
          <a:xfrm>
            <a:off x="1363345" y="5191443"/>
            <a:ext cx="5689600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组态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2000" b="1" dirty="0">
                <a:latin typeface="Times New Roman" panose="02020603050405020304" pitchFamily="18" charset="0"/>
              </a:rPr>
              <a:t>将运算模块与内部信号进行组合连接，生成用户应用程序。</a:t>
            </a:r>
          </a:p>
        </p:txBody>
      </p:sp>
    </p:spTree>
  </p:cSld>
  <p:clrMapOvr>
    <a:masterClrMapping/>
  </p:clrMapOvr>
  <p:transition spd="slow" advClick="0">
    <p:wedg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0178" name="Rectangle 3"/>
          <p:cNvSpPr/>
          <p:nvPr/>
        </p:nvSpPr>
        <p:spPr>
          <a:xfrm>
            <a:off x="1158875" y="800735"/>
            <a:ext cx="716216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可变参数设置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F005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设置在运算处理中使用的系数、常数等。</a:t>
            </a:r>
          </a:p>
        </p:txBody>
      </p:sp>
      <p:grpSp>
        <p:nvGrpSpPr>
          <p:cNvPr id="50179" name="Group 4"/>
          <p:cNvGrpSpPr/>
          <p:nvPr/>
        </p:nvGrpSpPr>
        <p:grpSpPr>
          <a:xfrm>
            <a:off x="8112760" y="1136333"/>
            <a:ext cx="3455988" cy="5172075"/>
            <a:chOff x="0" y="0"/>
            <a:chExt cx="5443" cy="8144"/>
          </a:xfrm>
        </p:grpSpPr>
        <p:sp>
          <p:nvSpPr>
            <p:cNvPr id="50180" name="Line 5"/>
            <p:cNvSpPr/>
            <p:nvPr/>
          </p:nvSpPr>
          <p:spPr>
            <a:xfrm>
              <a:off x="2570" y="242"/>
              <a:ext cx="0" cy="25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81" name="Oval 6"/>
            <p:cNvSpPr/>
            <p:nvPr/>
          </p:nvSpPr>
          <p:spPr>
            <a:xfrm>
              <a:off x="2477" y="462"/>
              <a:ext cx="160" cy="15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182" name="Line 7"/>
            <p:cNvSpPr/>
            <p:nvPr/>
          </p:nvSpPr>
          <p:spPr>
            <a:xfrm>
              <a:off x="2570" y="622"/>
              <a:ext cx="0" cy="25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183" name="Oval 8"/>
            <p:cNvSpPr/>
            <p:nvPr/>
          </p:nvSpPr>
          <p:spPr>
            <a:xfrm>
              <a:off x="1425" y="467"/>
              <a:ext cx="160" cy="15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184" name="Line 9"/>
            <p:cNvSpPr/>
            <p:nvPr/>
          </p:nvSpPr>
          <p:spPr>
            <a:xfrm>
              <a:off x="1517" y="630"/>
              <a:ext cx="0" cy="25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185" name="Rectangle 10"/>
            <p:cNvSpPr/>
            <p:nvPr/>
          </p:nvSpPr>
          <p:spPr>
            <a:xfrm>
              <a:off x="1247" y="877"/>
              <a:ext cx="1645" cy="78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186" name="Oval 11"/>
            <p:cNvSpPr/>
            <p:nvPr/>
          </p:nvSpPr>
          <p:spPr>
            <a:xfrm>
              <a:off x="2002" y="1930"/>
              <a:ext cx="160" cy="15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187" name="Line 12"/>
            <p:cNvSpPr/>
            <p:nvPr/>
          </p:nvSpPr>
          <p:spPr>
            <a:xfrm>
              <a:off x="2065" y="1662"/>
              <a:ext cx="0" cy="25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88" name="Line 13"/>
            <p:cNvSpPr/>
            <p:nvPr/>
          </p:nvSpPr>
          <p:spPr>
            <a:xfrm>
              <a:off x="1580" y="2022"/>
              <a:ext cx="4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89" name="Oval 14"/>
            <p:cNvSpPr/>
            <p:nvPr/>
          </p:nvSpPr>
          <p:spPr>
            <a:xfrm>
              <a:off x="1487" y="2235"/>
              <a:ext cx="158" cy="15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190" name="Line 15"/>
            <p:cNvSpPr/>
            <p:nvPr/>
          </p:nvSpPr>
          <p:spPr>
            <a:xfrm>
              <a:off x="1547" y="2025"/>
              <a:ext cx="0" cy="2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91" name="Line 16"/>
            <p:cNvSpPr/>
            <p:nvPr/>
          </p:nvSpPr>
          <p:spPr>
            <a:xfrm>
              <a:off x="1557" y="2405"/>
              <a:ext cx="0" cy="25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192" name="Rectangle 17"/>
            <p:cNvSpPr/>
            <p:nvPr/>
          </p:nvSpPr>
          <p:spPr>
            <a:xfrm>
              <a:off x="1247" y="2657"/>
              <a:ext cx="1645" cy="783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193" name="Oval 18"/>
            <p:cNvSpPr/>
            <p:nvPr/>
          </p:nvSpPr>
          <p:spPr>
            <a:xfrm>
              <a:off x="2002" y="3692"/>
              <a:ext cx="160" cy="15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194" name="Line 19"/>
            <p:cNvSpPr/>
            <p:nvPr/>
          </p:nvSpPr>
          <p:spPr>
            <a:xfrm>
              <a:off x="2065" y="3452"/>
              <a:ext cx="0" cy="23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95" name="Line 20"/>
            <p:cNvSpPr/>
            <p:nvPr/>
          </p:nvSpPr>
          <p:spPr>
            <a:xfrm>
              <a:off x="1580" y="3785"/>
              <a:ext cx="4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96" name="Oval 21"/>
            <p:cNvSpPr/>
            <p:nvPr/>
          </p:nvSpPr>
          <p:spPr>
            <a:xfrm>
              <a:off x="1487" y="3995"/>
              <a:ext cx="158" cy="15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197" name="Line 22"/>
            <p:cNvSpPr/>
            <p:nvPr/>
          </p:nvSpPr>
          <p:spPr>
            <a:xfrm>
              <a:off x="1547" y="3787"/>
              <a:ext cx="0" cy="20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98" name="Line 23"/>
            <p:cNvSpPr/>
            <p:nvPr/>
          </p:nvSpPr>
          <p:spPr>
            <a:xfrm>
              <a:off x="1557" y="4165"/>
              <a:ext cx="0" cy="25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199" name="Rectangle 24"/>
            <p:cNvSpPr/>
            <p:nvPr/>
          </p:nvSpPr>
          <p:spPr>
            <a:xfrm>
              <a:off x="1247" y="4420"/>
              <a:ext cx="1645" cy="78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200" name="Oval 25"/>
            <p:cNvSpPr/>
            <p:nvPr/>
          </p:nvSpPr>
          <p:spPr>
            <a:xfrm>
              <a:off x="2410" y="2217"/>
              <a:ext cx="160" cy="153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201" name="Line 26"/>
            <p:cNvSpPr/>
            <p:nvPr/>
          </p:nvSpPr>
          <p:spPr>
            <a:xfrm>
              <a:off x="2482" y="2387"/>
              <a:ext cx="0" cy="25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202" name="Oval 27"/>
            <p:cNvSpPr/>
            <p:nvPr/>
          </p:nvSpPr>
          <p:spPr>
            <a:xfrm>
              <a:off x="2462" y="4015"/>
              <a:ext cx="158" cy="15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203" name="Line 28"/>
            <p:cNvSpPr/>
            <p:nvPr/>
          </p:nvSpPr>
          <p:spPr>
            <a:xfrm>
              <a:off x="2537" y="4185"/>
              <a:ext cx="0" cy="25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204" name="Oval 29"/>
            <p:cNvSpPr/>
            <p:nvPr/>
          </p:nvSpPr>
          <p:spPr>
            <a:xfrm>
              <a:off x="2002" y="5472"/>
              <a:ext cx="160" cy="15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205" name="Line 30"/>
            <p:cNvSpPr/>
            <p:nvPr/>
          </p:nvSpPr>
          <p:spPr>
            <a:xfrm>
              <a:off x="2065" y="5205"/>
              <a:ext cx="0" cy="25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06" name="Line 31"/>
            <p:cNvSpPr/>
            <p:nvPr/>
          </p:nvSpPr>
          <p:spPr>
            <a:xfrm>
              <a:off x="1580" y="5565"/>
              <a:ext cx="4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07" name="Oval 32"/>
            <p:cNvSpPr/>
            <p:nvPr/>
          </p:nvSpPr>
          <p:spPr>
            <a:xfrm>
              <a:off x="1487" y="5777"/>
              <a:ext cx="158" cy="15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208" name="Line 33"/>
            <p:cNvSpPr/>
            <p:nvPr/>
          </p:nvSpPr>
          <p:spPr>
            <a:xfrm>
              <a:off x="1547" y="5567"/>
              <a:ext cx="0" cy="2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09" name="Line 34"/>
            <p:cNvSpPr/>
            <p:nvPr/>
          </p:nvSpPr>
          <p:spPr>
            <a:xfrm>
              <a:off x="1557" y="5945"/>
              <a:ext cx="0" cy="25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210" name="Rectangle 35"/>
            <p:cNvSpPr/>
            <p:nvPr/>
          </p:nvSpPr>
          <p:spPr>
            <a:xfrm>
              <a:off x="1247" y="6200"/>
              <a:ext cx="1645" cy="78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211" name="Text Box 36"/>
            <p:cNvSpPr txBox="1"/>
            <p:nvPr/>
          </p:nvSpPr>
          <p:spPr>
            <a:xfrm>
              <a:off x="1250" y="890"/>
              <a:ext cx="350" cy="30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0212" name="Line 37"/>
            <p:cNvSpPr/>
            <p:nvPr/>
          </p:nvSpPr>
          <p:spPr>
            <a:xfrm>
              <a:off x="2897" y="1075"/>
              <a:ext cx="2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13" name="Line 38"/>
            <p:cNvSpPr/>
            <p:nvPr/>
          </p:nvSpPr>
          <p:spPr>
            <a:xfrm>
              <a:off x="2930" y="1415"/>
              <a:ext cx="22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0214" name="Group 39"/>
            <p:cNvGrpSpPr/>
            <p:nvPr/>
          </p:nvGrpSpPr>
          <p:grpSpPr>
            <a:xfrm>
              <a:off x="3147" y="1307"/>
              <a:ext cx="220" cy="210"/>
              <a:chOff x="0" y="0"/>
              <a:chExt cx="181" cy="181"/>
            </a:xfrm>
          </p:grpSpPr>
          <p:sp>
            <p:nvSpPr>
              <p:cNvPr id="50215" name="Oval 40"/>
              <p:cNvSpPr/>
              <p:nvPr/>
            </p:nvSpPr>
            <p:spPr>
              <a:xfrm>
                <a:off x="0" y="0"/>
                <a:ext cx="181" cy="181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6" name="Line 41"/>
              <p:cNvSpPr/>
              <p:nvPr/>
            </p:nvSpPr>
            <p:spPr>
              <a:xfrm>
                <a:off x="37" y="37"/>
                <a:ext cx="118" cy="11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217" name="Line 42"/>
              <p:cNvSpPr/>
              <p:nvPr/>
            </p:nvSpPr>
            <p:spPr>
              <a:xfrm flipH="1">
                <a:off x="26" y="37"/>
                <a:ext cx="118" cy="11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0218" name="Oval 43"/>
            <p:cNvSpPr/>
            <p:nvPr/>
          </p:nvSpPr>
          <p:spPr>
            <a:xfrm>
              <a:off x="3182" y="1010"/>
              <a:ext cx="160" cy="15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219" name="Text Box 44"/>
            <p:cNvSpPr txBox="1"/>
            <p:nvPr/>
          </p:nvSpPr>
          <p:spPr>
            <a:xfrm>
              <a:off x="1135" y="75"/>
              <a:ext cx="547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LSP1</a:t>
              </a:r>
            </a:p>
          </p:txBody>
        </p:sp>
        <p:sp>
          <p:nvSpPr>
            <p:cNvPr id="50220" name="Text Box 45"/>
            <p:cNvSpPr txBox="1"/>
            <p:nvPr/>
          </p:nvSpPr>
          <p:spPr>
            <a:xfrm>
              <a:off x="1765" y="1062"/>
              <a:ext cx="670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PID1</a:t>
              </a:r>
            </a:p>
          </p:txBody>
        </p:sp>
        <p:sp>
          <p:nvSpPr>
            <p:cNvPr id="50221" name="Text Box 46"/>
            <p:cNvSpPr txBox="1"/>
            <p:nvPr/>
          </p:nvSpPr>
          <p:spPr>
            <a:xfrm>
              <a:off x="1255" y="2672"/>
              <a:ext cx="350" cy="298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0222" name="Text Box 47"/>
            <p:cNvSpPr txBox="1"/>
            <p:nvPr/>
          </p:nvSpPr>
          <p:spPr>
            <a:xfrm>
              <a:off x="1252" y="4422"/>
              <a:ext cx="350" cy="30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0223" name="Text Box 48"/>
            <p:cNvSpPr txBox="1"/>
            <p:nvPr/>
          </p:nvSpPr>
          <p:spPr>
            <a:xfrm>
              <a:off x="1250" y="6202"/>
              <a:ext cx="350" cy="300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0224" name="Text Box 49"/>
            <p:cNvSpPr txBox="1"/>
            <p:nvPr/>
          </p:nvSpPr>
          <p:spPr>
            <a:xfrm>
              <a:off x="2703" y="2000"/>
              <a:ext cx="2740" cy="5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b"/>
            <a:lstStyle/>
            <a:p>
              <a:pPr>
                <a:lnSpc>
                  <a:spcPct val="25000"/>
                </a:lnSpc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PPAR1</a:t>
              </a:r>
              <a:r>
                <a:rPr lang="zh-CN" altLang="en-US" sz="1400" b="1" dirty="0">
                  <a:latin typeface="Times New Roman" panose="02020603050405020304" pitchFamily="18" charset="0"/>
                </a:rPr>
                <a:t>（P0101）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25000"/>
                </a:lnSpc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0.0</a:t>
              </a:r>
            </a:p>
          </p:txBody>
        </p:sp>
        <p:sp>
          <p:nvSpPr>
            <p:cNvPr id="50225" name="Text Box 50"/>
            <p:cNvSpPr txBox="1"/>
            <p:nvPr/>
          </p:nvSpPr>
          <p:spPr>
            <a:xfrm>
              <a:off x="1825" y="4625"/>
              <a:ext cx="670" cy="3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HLM</a:t>
              </a:r>
            </a:p>
          </p:txBody>
        </p:sp>
        <p:sp>
          <p:nvSpPr>
            <p:cNvPr id="50226" name="Text Box 51"/>
            <p:cNvSpPr txBox="1"/>
            <p:nvPr/>
          </p:nvSpPr>
          <p:spPr>
            <a:xfrm>
              <a:off x="1765" y="6415"/>
              <a:ext cx="670" cy="3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MAN</a:t>
              </a:r>
            </a:p>
          </p:txBody>
        </p:sp>
        <p:sp>
          <p:nvSpPr>
            <p:cNvPr id="50227" name="Text Box 52"/>
            <p:cNvSpPr txBox="1"/>
            <p:nvPr/>
          </p:nvSpPr>
          <p:spPr>
            <a:xfrm>
              <a:off x="1807" y="2872"/>
              <a:ext cx="670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LLM</a:t>
              </a:r>
            </a:p>
          </p:txBody>
        </p:sp>
        <p:sp>
          <p:nvSpPr>
            <p:cNvPr id="50228" name="Text Box 53"/>
            <p:cNvSpPr txBox="1"/>
            <p:nvPr/>
          </p:nvSpPr>
          <p:spPr>
            <a:xfrm>
              <a:off x="2715" y="3476"/>
              <a:ext cx="2391" cy="72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PPAR2</a:t>
              </a:r>
              <a:r>
                <a:rPr lang="zh-CN" altLang="en-US" sz="1400" b="1" dirty="0">
                  <a:latin typeface="Times New Roman" panose="02020603050405020304" pitchFamily="18" charset="0"/>
                </a:rPr>
                <a:t>(P0102)</a:t>
              </a:r>
              <a:endParaRPr lang="en-US" altLang="zh-CN" sz="1400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100.0%</a:t>
              </a:r>
            </a:p>
          </p:txBody>
        </p:sp>
        <p:sp>
          <p:nvSpPr>
            <p:cNvPr id="50229" name="Line 54"/>
            <p:cNvSpPr/>
            <p:nvPr/>
          </p:nvSpPr>
          <p:spPr>
            <a:xfrm>
              <a:off x="3372" y="1092"/>
              <a:ext cx="53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30" name="Line 55"/>
            <p:cNvSpPr/>
            <p:nvPr/>
          </p:nvSpPr>
          <p:spPr>
            <a:xfrm>
              <a:off x="2095" y="7322"/>
              <a:ext cx="0" cy="78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231" name="Oval 56"/>
            <p:cNvSpPr/>
            <p:nvPr/>
          </p:nvSpPr>
          <p:spPr>
            <a:xfrm>
              <a:off x="2002" y="7212"/>
              <a:ext cx="160" cy="15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232" name="Line 57"/>
            <p:cNvSpPr/>
            <p:nvPr/>
          </p:nvSpPr>
          <p:spPr>
            <a:xfrm>
              <a:off x="2085" y="6982"/>
              <a:ext cx="0" cy="25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33" name="Line 58"/>
            <p:cNvSpPr/>
            <p:nvPr/>
          </p:nvSpPr>
          <p:spPr>
            <a:xfrm>
              <a:off x="3940" y="1082"/>
              <a:ext cx="0" cy="618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34" name="Line 59"/>
            <p:cNvSpPr/>
            <p:nvPr/>
          </p:nvSpPr>
          <p:spPr>
            <a:xfrm>
              <a:off x="2135" y="7265"/>
              <a:ext cx="180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235" name="Text Box 60"/>
            <p:cNvSpPr txBox="1"/>
            <p:nvPr/>
          </p:nvSpPr>
          <p:spPr>
            <a:xfrm>
              <a:off x="3145" y="1532"/>
              <a:ext cx="547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OFF</a:t>
              </a:r>
            </a:p>
          </p:txBody>
        </p:sp>
        <p:sp>
          <p:nvSpPr>
            <p:cNvPr id="50236" name="Text Box 61"/>
            <p:cNvSpPr txBox="1"/>
            <p:nvPr/>
          </p:nvSpPr>
          <p:spPr>
            <a:xfrm>
              <a:off x="2300" y="7822"/>
              <a:ext cx="547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AO1</a:t>
              </a:r>
            </a:p>
          </p:txBody>
        </p:sp>
        <p:sp>
          <p:nvSpPr>
            <p:cNvPr id="50237" name="Rectangle 62"/>
            <p:cNvSpPr/>
            <p:nvPr/>
          </p:nvSpPr>
          <p:spPr>
            <a:xfrm>
              <a:off x="0" y="160"/>
              <a:ext cx="4310" cy="748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0238" name="Text Box 63"/>
            <p:cNvSpPr txBox="1"/>
            <p:nvPr/>
          </p:nvSpPr>
          <p:spPr>
            <a:xfrm>
              <a:off x="0" y="3222"/>
              <a:ext cx="1135" cy="20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压力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PID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控制</a:t>
              </a:r>
            </a:p>
          </p:txBody>
        </p:sp>
        <p:sp>
          <p:nvSpPr>
            <p:cNvPr id="50239" name="Text Box 64"/>
            <p:cNvSpPr txBox="1"/>
            <p:nvPr/>
          </p:nvSpPr>
          <p:spPr>
            <a:xfrm>
              <a:off x="795" y="6965"/>
              <a:ext cx="124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U4</a:t>
              </a:r>
            </a:p>
          </p:txBody>
        </p:sp>
        <p:sp>
          <p:nvSpPr>
            <p:cNvPr id="50240" name="Text Box 65"/>
            <p:cNvSpPr txBox="1"/>
            <p:nvPr/>
          </p:nvSpPr>
          <p:spPr>
            <a:xfrm>
              <a:off x="680" y="5262"/>
              <a:ext cx="124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U3</a:t>
              </a:r>
            </a:p>
          </p:txBody>
        </p:sp>
        <p:sp>
          <p:nvSpPr>
            <p:cNvPr id="50241" name="Text Box 66"/>
            <p:cNvSpPr txBox="1"/>
            <p:nvPr/>
          </p:nvSpPr>
          <p:spPr>
            <a:xfrm>
              <a:off x="680" y="3562"/>
              <a:ext cx="124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U2</a:t>
              </a:r>
            </a:p>
          </p:txBody>
        </p:sp>
        <p:sp>
          <p:nvSpPr>
            <p:cNvPr id="50242" name="Text Box 67"/>
            <p:cNvSpPr txBox="1"/>
            <p:nvPr/>
          </p:nvSpPr>
          <p:spPr>
            <a:xfrm>
              <a:off x="680" y="1747"/>
              <a:ext cx="124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U1</a:t>
              </a:r>
            </a:p>
          </p:txBody>
        </p:sp>
        <p:sp>
          <p:nvSpPr>
            <p:cNvPr id="50243" name="Rectangle 70"/>
            <p:cNvSpPr/>
            <p:nvPr/>
          </p:nvSpPr>
          <p:spPr>
            <a:xfrm>
              <a:off x="2835" y="0"/>
              <a:ext cx="1025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PV1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0244" name="Object 69"/>
          <p:cNvGraphicFramePr>
            <a:graphicFrameLocks noChangeAspect="1"/>
          </p:cNvGraphicFramePr>
          <p:nvPr/>
        </p:nvGraphicFramePr>
        <p:xfrm>
          <a:off x="1719898" y="2181702"/>
          <a:ext cx="5130800" cy="98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r:id="rId3" imgW="2046605" imgH="394335" progId="">
                  <p:embed/>
                </p:oleObj>
              </mc:Choice>
              <mc:Fallback>
                <p:oleObj r:id="rId3" imgW="2046605" imgH="394335" progId="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9898" y="2181702"/>
                        <a:ext cx="5130800" cy="986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45" name="Text Box 74"/>
          <p:cNvSpPr txBox="1"/>
          <p:nvPr/>
        </p:nvSpPr>
        <p:spPr>
          <a:xfrm>
            <a:off x="1839913" y="1678623"/>
            <a:ext cx="187166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百分比型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719599" y="4126279"/>
            <a:ext cx="4977130" cy="1442036"/>
            <a:chOff x="282" y="6307"/>
            <a:chExt cx="8080" cy="2460"/>
          </a:xfrm>
        </p:grpSpPr>
        <p:graphicFrame>
          <p:nvGraphicFramePr>
            <p:cNvPr id="50247" name="Object 70"/>
            <p:cNvGraphicFramePr>
              <a:graphicFrameLocks noChangeAspect="1"/>
            </p:cNvGraphicFramePr>
            <p:nvPr/>
          </p:nvGraphicFramePr>
          <p:xfrm>
            <a:off x="282" y="7215"/>
            <a:ext cx="8080" cy="1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r:id="rId5" imgW="2046605" imgH="394335" progId="">
                    <p:embed/>
                  </p:oleObj>
                </mc:Choice>
                <mc:Fallback>
                  <p:oleObj r:id="rId5" imgW="2046605" imgH="394335" progId="">
                    <p:embed/>
                    <p:pic>
                      <p:nvPicPr>
                        <p:cNvPr id="0" name="图片 321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2" y="7215"/>
                          <a:ext cx="8080" cy="15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48" name="Text Box 75"/>
            <p:cNvSpPr txBox="1"/>
            <p:nvPr/>
          </p:nvSpPr>
          <p:spPr>
            <a:xfrm>
              <a:off x="1190" y="6307"/>
              <a:ext cx="2947" cy="78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时间型</a:t>
              </a:r>
            </a:p>
          </p:txBody>
        </p:sp>
      </p:grpSp>
      <p:graphicFrame>
        <p:nvGraphicFramePr>
          <p:cNvPr id="4" name="Object 73"/>
          <p:cNvGraphicFramePr>
            <a:graphicFrameLocks noChangeAspect="1"/>
          </p:cNvGraphicFramePr>
          <p:nvPr/>
        </p:nvGraphicFramePr>
        <p:xfrm>
          <a:off x="1935798" y="3189923"/>
          <a:ext cx="3303587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r:id="rId7" imgW="1339850" imgH="370205" progId="">
                  <p:embed/>
                </p:oleObj>
              </mc:Choice>
              <mc:Fallback>
                <p:oleObj r:id="rId7" imgW="1339850" imgH="370205" progId="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35798" y="3189923"/>
                        <a:ext cx="3303587" cy="912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49" name="Object 74"/>
          <p:cNvGraphicFramePr>
            <a:graphicFrameLocks noChangeAspect="1"/>
          </p:cNvGraphicFramePr>
          <p:nvPr/>
        </p:nvGraphicFramePr>
        <p:xfrm>
          <a:off x="1840230" y="5629910"/>
          <a:ext cx="3565525" cy="977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r:id="rId9" imgW="1446530" imgH="396875" progId="">
                  <p:embed/>
                </p:oleObj>
              </mc:Choice>
              <mc:Fallback>
                <p:oleObj r:id="rId9" imgW="1446530" imgH="396875" progId="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40230" y="5629910"/>
                        <a:ext cx="3565525" cy="977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71035" y="5235575"/>
          <a:ext cx="285115" cy="198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r:id="rId11" imgW="127000" imgH="88265" progId="Equation.KSEE3">
                  <p:embed/>
                </p:oleObj>
              </mc:Choice>
              <mc:Fallback>
                <p:oleObj r:id="rId11" imgW="127000" imgH="882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71035" y="5235575"/>
                        <a:ext cx="285115" cy="198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5538" name="Text Box 4"/>
          <p:cNvSpPr txBox="1"/>
          <p:nvPr/>
        </p:nvSpPr>
        <p:spPr>
          <a:xfrm>
            <a:off x="2106295" y="2990215"/>
            <a:ext cx="63925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输出处理数据表</a:t>
            </a:r>
            <a:r>
              <a:rPr lang="en-US" altLang="zh-CN" sz="2400" b="1" dirty="0">
                <a:latin typeface="Times New Roman" panose="02020603050405020304" pitchFamily="18" charset="0"/>
              </a:rPr>
              <a:t>F006-                 -</a:t>
            </a:r>
          </a:p>
        </p:txBody>
      </p:sp>
      <p:graphicFrame>
        <p:nvGraphicFramePr>
          <p:cNvPr id="61444" name="Group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787525" y="3629660"/>
          <a:ext cx="8348980" cy="2947724"/>
        </p:xfrm>
        <a:graphic>
          <a:graphicData uri="http://schemas.openxmlformats.org/drawingml/2006/table">
            <a:tbl>
              <a:tblPr/>
              <a:tblGrid>
                <a:gridCol w="136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6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6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115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输出类型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输出端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连接内部 信号名称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信号名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模拟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AO1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U0004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6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AO2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5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AO3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51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PVL1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P0702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14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PVH1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P0703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5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5591" name="Group 59"/>
          <p:cNvGrpSpPr/>
          <p:nvPr/>
        </p:nvGrpSpPr>
        <p:grpSpPr>
          <a:xfrm>
            <a:off x="5920105" y="3082290"/>
            <a:ext cx="1158240" cy="276225"/>
            <a:chOff x="0" y="0"/>
            <a:chExt cx="816" cy="192"/>
          </a:xfrm>
        </p:grpSpPr>
        <p:sp>
          <p:nvSpPr>
            <p:cNvPr id="65592" name="Rectangle 60"/>
            <p:cNvSpPr/>
            <p:nvPr/>
          </p:nvSpPr>
          <p:spPr>
            <a:xfrm>
              <a:off x="0" y="0"/>
              <a:ext cx="144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5593" name="Rectangle 61"/>
            <p:cNvSpPr/>
            <p:nvPr/>
          </p:nvSpPr>
          <p:spPr>
            <a:xfrm>
              <a:off x="192" y="0"/>
              <a:ext cx="144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5594" name="Rectangle 62"/>
            <p:cNvSpPr/>
            <p:nvPr/>
          </p:nvSpPr>
          <p:spPr>
            <a:xfrm>
              <a:off x="672" y="0"/>
              <a:ext cx="144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5595" name="Rectangle 63"/>
            <p:cNvSpPr/>
            <p:nvPr/>
          </p:nvSpPr>
          <p:spPr>
            <a:xfrm>
              <a:off x="480" y="0"/>
              <a:ext cx="144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5596" name="Line 64"/>
          <p:cNvSpPr/>
          <p:nvPr/>
        </p:nvSpPr>
        <p:spPr>
          <a:xfrm flipH="1">
            <a:off x="4406900" y="3371215"/>
            <a:ext cx="1416685" cy="48641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597" name="Line 65"/>
          <p:cNvSpPr/>
          <p:nvPr/>
        </p:nvSpPr>
        <p:spPr>
          <a:xfrm flipH="1">
            <a:off x="6638925" y="3442970"/>
            <a:ext cx="208915" cy="32639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598" name="Rectangle 69"/>
          <p:cNvSpPr/>
          <p:nvPr/>
        </p:nvSpPr>
        <p:spPr>
          <a:xfrm>
            <a:off x="1109028" y="892175"/>
            <a:ext cx="49704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</a:rPr>
              <a:t>、输出处理功能</a:t>
            </a:r>
          </a:p>
        </p:txBody>
      </p:sp>
      <p:sp>
        <p:nvSpPr>
          <p:cNvPr id="65599" name="Text Box 70"/>
          <p:cNvSpPr txBox="1"/>
          <p:nvPr/>
        </p:nvSpPr>
        <p:spPr>
          <a:xfrm>
            <a:off x="1012825" y="1492885"/>
            <a:ext cx="973074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）决定输出通道。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）确定输出端子与内部信号之间的连接关系。填写输出处理数据表。</a:t>
            </a:r>
          </a:p>
        </p:txBody>
      </p:sp>
      <p:sp>
        <p:nvSpPr>
          <p:cNvPr id="65601" name="Line 72"/>
          <p:cNvSpPr/>
          <p:nvPr/>
        </p:nvSpPr>
        <p:spPr>
          <a:xfrm>
            <a:off x="8078788" y="1139190"/>
            <a:ext cx="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65602" name="Object 67"/>
          <p:cNvGraphicFramePr>
            <a:graphicFrameLocks noChangeAspect="1"/>
          </p:cNvGraphicFramePr>
          <p:nvPr/>
        </p:nvGraphicFramePr>
        <p:xfrm>
          <a:off x="7863205" y="1642745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r:id="rId4" imgW="285750" imgH="156210" progId="">
                  <p:embed/>
                </p:oleObj>
              </mc:Choice>
              <mc:Fallback>
                <p:oleObj r:id="rId4" imgW="285750" imgH="156210" progId="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63205" y="1642745"/>
                        <a:ext cx="7239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62475" y="2508250"/>
          <a:ext cx="35893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r:id="rId6" imgW="1511300" imgH="203200" progId="Equation.KSEE3">
                  <p:embed/>
                </p:oleObj>
              </mc:Choice>
              <mc:Fallback>
                <p:oleObj r:id="rId6" imgW="15113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62475" y="2508250"/>
                        <a:ext cx="3589338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079105" y="765810"/>
          <a:ext cx="508000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r:id="rId8" imgW="241300" imgH="177165" progId="Equation.KSEE3">
                  <p:embed/>
                </p:oleObj>
              </mc:Choice>
              <mc:Fallback>
                <p:oleObj r:id="rId8" imgW="241300" imgH="1771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79105" y="765810"/>
                        <a:ext cx="508000" cy="37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>
    <p:wedg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6.2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6562" name="Rectangle 5"/>
          <p:cNvSpPr/>
          <p:nvPr/>
        </p:nvSpPr>
        <p:spPr>
          <a:xfrm>
            <a:off x="1122680" y="785813"/>
            <a:ext cx="63373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</a:rPr>
              <a:t>、自诊断功能</a:t>
            </a:r>
          </a:p>
        </p:txBody>
      </p:sp>
      <p:sp>
        <p:nvSpPr>
          <p:cNvPr id="66563" name="Rectangle 6"/>
          <p:cNvSpPr/>
          <p:nvPr/>
        </p:nvSpPr>
        <p:spPr>
          <a:xfrm>
            <a:off x="1051560" y="1433830"/>
            <a:ext cx="48190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组自诊断，轻度故障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可恢复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6564" name="Rectangle 8"/>
          <p:cNvSpPr/>
          <p:nvPr/>
        </p:nvSpPr>
        <p:spPr>
          <a:xfrm>
            <a:off x="2755265" y="2301240"/>
            <a:ext cx="27152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</a:rPr>
              <a:t>AIR2</a:t>
            </a:r>
            <a:r>
              <a:rPr lang="zh-CN" altLang="en-US" sz="2000" b="1" dirty="0">
                <a:latin typeface="Times New Roman" panose="02020603050405020304" pitchFamily="18" charset="0"/>
              </a:rPr>
              <a:t>输入超限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（模拟输入超限）</a:t>
            </a:r>
          </a:p>
        </p:txBody>
      </p:sp>
      <p:sp>
        <p:nvSpPr>
          <p:cNvPr id="66565" name="Rectangle 10"/>
          <p:cNvSpPr/>
          <p:nvPr/>
        </p:nvSpPr>
        <p:spPr>
          <a:xfrm>
            <a:off x="451485" y="2042478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66566" name="Rectangle 11"/>
          <p:cNvSpPr/>
          <p:nvPr/>
        </p:nvSpPr>
        <p:spPr>
          <a:xfrm>
            <a:off x="883285" y="2042478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67" name="Rectangle 12"/>
          <p:cNvSpPr/>
          <p:nvPr/>
        </p:nvSpPr>
        <p:spPr>
          <a:xfrm>
            <a:off x="1315085" y="2042478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68" name="Rectangle 13"/>
          <p:cNvSpPr/>
          <p:nvPr/>
        </p:nvSpPr>
        <p:spPr>
          <a:xfrm>
            <a:off x="1746885" y="2042478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69" name="Rectangle 14"/>
          <p:cNvSpPr/>
          <p:nvPr/>
        </p:nvSpPr>
        <p:spPr>
          <a:xfrm>
            <a:off x="2178685" y="2042478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70" name="Rectangle 15"/>
          <p:cNvSpPr/>
          <p:nvPr/>
        </p:nvSpPr>
        <p:spPr>
          <a:xfrm>
            <a:off x="451485" y="2474278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6571" name="Rectangle 16"/>
          <p:cNvSpPr/>
          <p:nvPr/>
        </p:nvSpPr>
        <p:spPr>
          <a:xfrm>
            <a:off x="883285" y="2474278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72" name="Rectangle 17"/>
          <p:cNvSpPr/>
          <p:nvPr/>
        </p:nvSpPr>
        <p:spPr>
          <a:xfrm>
            <a:off x="1315085" y="2474278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6573" name="Rectangle 18"/>
          <p:cNvSpPr/>
          <p:nvPr/>
        </p:nvSpPr>
        <p:spPr>
          <a:xfrm>
            <a:off x="1746885" y="2474278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74" name="Rectangle 19"/>
          <p:cNvSpPr/>
          <p:nvPr/>
        </p:nvSpPr>
        <p:spPr>
          <a:xfrm>
            <a:off x="2178685" y="2474278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75" name="Rectangle 20"/>
          <p:cNvSpPr/>
          <p:nvPr/>
        </p:nvSpPr>
        <p:spPr>
          <a:xfrm>
            <a:off x="451485" y="3050540"/>
            <a:ext cx="43180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66576" name="Rectangle 21"/>
          <p:cNvSpPr/>
          <p:nvPr/>
        </p:nvSpPr>
        <p:spPr>
          <a:xfrm>
            <a:off x="883285" y="3050540"/>
            <a:ext cx="43180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77" name="Rectangle 22"/>
          <p:cNvSpPr/>
          <p:nvPr/>
        </p:nvSpPr>
        <p:spPr>
          <a:xfrm>
            <a:off x="1315085" y="3050540"/>
            <a:ext cx="43180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78" name="Rectangle 23"/>
          <p:cNvSpPr/>
          <p:nvPr/>
        </p:nvSpPr>
        <p:spPr>
          <a:xfrm>
            <a:off x="1746885" y="3050540"/>
            <a:ext cx="43180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79" name="Rectangle 24"/>
          <p:cNvSpPr/>
          <p:nvPr/>
        </p:nvSpPr>
        <p:spPr>
          <a:xfrm>
            <a:off x="2178685" y="3050540"/>
            <a:ext cx="43180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80" name="Rectangle 25"/>
          <p:cNvSpPr/>
          <p:nvPr/>
        </p:nvSpPr>
        <p:spPr>
          <a:xfrm>
            <a:off x="451485" y="3482340"/>
            <a:ext cx="43180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6581" name="Rectangle 26"/>
          <p:cNvSpPr/>
          <p:nvPr/>
        </p:nvSpPr>
        <p:spPr>
          <a:xfrm>
            <a:off x="883285" y="3482340"/>
            <a:ext cx="43180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82" name="Rectangle 27"/>
          <p:cNvSpPr/>
          <p:nvPr/>
        </p:nvSpPr>
        <p:spPr>
          <a:xfrm>
            <a:off x="1315085" y="3482340"/>
            <a:ext cx="43180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6583" name="Rectangle 28"/>
          <p:cNvSpPr/>
          <p:nvPr/>
        </p:nvSpPr>
        <p:spPr>
          <a:xfrm>
            <a:off x="1746885" y="3482340"/>
            <a:ext cx="43180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6584" name="Rectangle 29"/>
          <p:cNvSpPr/>
          <p:nvPr/>
        </p:nvSpPr>
        <p:spPr>
          <a:xfrm>
            <a:off x="2178685" y="3482340"/>
            <a:ext cx="43180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6585" name="Rectangle 30"/>
          <p:cNvSpPr/>
          <p:nvPr/>
        </p:nvSpPr>
        <p:spPr>
          <a:xfrm>
            <a:off x="2826385" y="3411220"/>
            <a:ext cx="235712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运算单元运算溢出</a:t>
            </a:r>
          </a:p>
        </p:txBody>
      </p:sp>
      <p:sp>
        <p:nvSpPr>
          <p:cNvPr id="66586" name="Rectangle 31"/>
          <p:cNvSpPr/>
          <p:nvPr/>
        </p:nvSpPr>
        <p:spPr>
          <a:xfrm>
            <a:off x="451485" y="4058603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66587" name="Rectangle 32"/>
          <p:cNvSpPr/>
          <p:nvPr/>
        </p:nvSpPr>
        <p:spPr>
          <a:xfrm>
            <a:off x="883285" y="4058603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88" name="Rectangle 33"/>
          <p:cNvSpPr/>
          <p:nvPr/>
        </p:nvSpPr>
        <p:spPr>
          <a:xfrm>
            <a:off x="1315085" y="4058603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89" name="Rectangle 34"/>
          <p:cNvSpPr/>
          <p:nvPr/>
        </p:nvSpPr>
        <p:spPr>
          <a:xfrm>
            <a:off x="1746885" y="4058603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90" name="Rectangle 35"/>
          <p:cNvSpPr/>
          <p:nvPr/>
        </p:nvSpPr>
        <p:spPr>
          <a:xfrm>
            <a:off x="2178685" y="4058603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91" name="Rectangle 36"/>
          <p:cNvSpPr/>
          <p:nvPr/>
        </p:nvSpPr>
        <p:spPr>
          <a:xfrm>
            <a:off x="451485" y="4490403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6592" name="Rectangle 37"/>
          <p:cNvSpPr/>
          <p:nvPr/>
        </p:nvSpPr>
        <p:spPr>
          <a:xfrm>
            <a:off x="883285" y="4490403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6593" name="Rectangle 38"/>
          <p:cNvSpPr/>
          <p:nvPr/>
        </p:nvSpPr>
        <p:spPr>
          <a:xfrm>
            <a:off x="1315085" y="4490403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6594" name="Rectangle 39"/>
          <p:cNvSpPr/>
          <p:nvPr/>
        </p:nvSpPr>
        <p:spPr>
          <a:xfrm>
            <a:off x="1746885" y="4490403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6595" name="Rectangle 40"/>
          <p:cNvSpPr/>
          <p:nvPr/>
        </p:nvSpPr>
        <p:spPr>
          <a:xfrm>
            <a:off x="2178685" y="4490403"/>
            <a:ext cx="43180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6596" name="Rectangle 41"/>
          <p:cNvSpPr/>
          <p:nvPr/>
        </p:nvSpPr>
        <p:spPr>
          <a:xfrm>
            <a:off x="2755265" y="4203065"/>
            <a:ext cx="25374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在采样周期内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不能完成运算处理</a:t>
            </a:r>
          </a:p>
        </p:txBody>
      </p:sp>
      <p:sp>
        <p:nvSpPr>
          <p:cNvPr id="66597" name="Text Box 43"/>
          <p:cNvSpPr txBox="1"/>
          <p:nvPr/>
        </p:nvSpPr>
        <p:spPr>
          <a:xfrm>
            <a:off x="274955" y="5239385"/>
            <a:ext cx="53511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切换到联锁手动方式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IM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复位，手动再自动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67585" name="Rectangle 7"/>
          <p:cNvSpPr/>
          <p:nvPr/>
        </p:nvSpPr>
        <p:spPr>
          <a:xfrm>
            <a:off x="5857875" y="1433830"/>
            <a:ext cx="48780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组自诊断，重度故障（硬故障）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7587" name="Rectangle 9"/>
          <p:cNvSpPr/>
          <p:nvPr/>
        </p:nvSpPr>
        <p:spPr>
          <a:xfrm>
            <a:off x="5698490" y="5239385"/>
            <a:ext cx="62553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由自动切换到准备状态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手动操作输出。修复后自动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50" y="2090420"/>
            <a:ext cx="5523230" cy="2819400"/>
          </a:xfrm>
          <a:prstGeom prst="rect">
            <a:avLst/>
          </a:prstGeom>
        </p:spPr>
      </p:pic>
    </p:spTree>
  </p:cSld>
  <p:clrMapOvr>
    <a:masterClrMapping/>
  </p:clrMapOvr>
  <p:transition spd="slow" advClick="0">
    <p:wedg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69634" name="Rectangle 79"/>
          <p:cNvSpPr/>
          <p:nvPr/>
        </p:nvSpPr>
        <p:spPr>
          <a:xfrm>
            <a:off x="883285" y="879475"/>
            <a:ext cx="44405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7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</a:rPr>
              <a:t>KMM</a:t>
            </a:r>
            <a:r>
              <a:rPr lang="zh-CN" altLang="en-US" sz="2800" b="1" dirty="0">
                <a:latin typeface="Times New Roman" panose="02020603050405020304" pitchFamily="18" charset="0"/>
              </a:rPr>
              <a:t>调节器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编程举例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69637" name="Group 6"/>
          <p:cNvGrpSpPr/>
          <p:nvPr/>
        </p:nvGrpSpPr>
        <p:grpSpPr>
          <a:xfrm>
            <a:off x="2525395" y="3024505"/>
            <a:ext cx="6558915" cy="2985135"/>
            <a:chOff x="0" y="0"/>
            <a:chExt cx="11905" cy="5898"/>
          </a:xfrm>
        </p:grpSpPr>
        <p:sp>
          <p:nvSpPr>
            <p:cNvPr id="69638" name="AutoShape 87"/>
            <p:cNvSpPr/>
            <p:nvPr/>
          </p:nvSpPr>
          <p:spPr>
            <a:xfrm>
              <a:off x="8195" y="1860"/>
              <a:ext cx="3127" cy="4038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69639" name="Group 88"/>
            <p:cNvGrpSpPr/>
            <p:nvPr/>
          </p:nvGrpSpPr>
          <p:grpSpPr>
            <a:xfrm>
              <a:off x="2136" y="4860"/>
              <a:ext cx="675" cy="697"/>
              <a:chOff x="0" y="0"/>
              <a:chExt cx="323" cy="365"/>
            </a:xfrm>
          </p:grpSpPr>
          <p:sp>
            <p:nvSpPr>
              <p:cNvPr id="69640" name="AutoShape 89"/>
              <p:cNvSpPr/>
              <p:nvPr/>
            </p:nvSpPr>
            <p:spPr>
              <a:xfrm rot="-5400000">
                <a:off x="69" y="110"/>
                <a:ext cx="125" cy="312"/>
              </a:xfrm>
              <a:prstGeom prst="flowChartCollat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41" name="Line 90"/>
              <p:cNvSpPr/>
              <p:nvPr/>
            </p:nvSpPr>
            <p:spPr>
              <a:xfrm>
                <a:off x="165" y="99"/>
                <a:ext cx="1" cy="19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42" name="Line 91"/>
              <p:cNvSpPr/>
              <p:nvPr/>
            </p:nvSpPr>
            <p:spPr>
              <a:xfrm>
                <a:off x="15" y="105"/>
                <a:ext cx="295" cy="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43" name="Freeform 92"/>
              <p:cNvSpPr/>
              <p:nvPr/>
            </p:nvSpPr>
            <p:spPr>
              <a:xfrm>
                <a:off x="0" y="0"/>
                <a:ext cx="323" cy="102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162" y="0"/>
                  </a:cxn>
                  <a:cxn ang="0">
                    <a:pos x="323" y="102"/>
                  </a:cxn>
                </a:cxnLst>
                <a:rect l="0" t="0" r="0" b="0"/>
                <a:pathLst>
                  <a:path w="360" h="156">
                    <a:moveTo>
                      <a:pt x="0" y="156"/>
                    </a:moveTo>
                    <a:cubicBezTo>
                      <a:pt x="60" y="78"/>
                      <a:pt x="120" y="0"/>
                      <a:pt x="180" y="0"/>
                    </a:cubicBezTo>
                    <a:cubicBezTo>
                      <a:pt x="240" y="0"/>
                      <a:pt x="330" y="130"/>
                      <a:pt x="360" y="15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644" name="Line 93"/>
            <p:cNvSpPr/>
            <p:nvPr/>
          </p:nvSpPr>
          <p:spPr>
            <a:xfrm>
              <a:off x="0" y="5455"/>
              <a:ext cx="213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5" name="Line 94"/>
            <p:cNvSpPr/>
            <p:nvPr/>
          </p:nvSpPr>
          <p:spPr>
            <a:xfrm>
              <a:off x="2852" y="5455"/>
              <a:ext cx="146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6" name="Line 95"/>
            <p:cNvSpPr/>
            <p:nvPr/>
          </p:nvSpPr>
          <p:spPr>
            <a:xfrm>
              <a:off x="4606" y="5514"/>
              <a:ext cx="350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47" name="Line 96"/>
            <p:cNvSpPr/>
            <p:nvPr/>
          </p:nvSpPr>
          <p:spPr>
            <a:xfrm>
              <a:off x="4487" y="4411"/>
              <a:ext cx="0" cy="132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8" name="Line 97"/>
            <p:cNvSpPr/>
            <p:nvPr/>
          </p:nvSpPr>
          <p:spPr>
            <a:xfrm>
              <a:off x="4344" y="5308"/>
              <a:ext cx="0" cy="29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49" name="Line 98"/>
            <p:cNvSpPr/>
            <p:nvPr/>
          </p:nvSpPr>
          <p:spPr>
            <a:xfrm>
              <a:off x="4597" y="5308"/>
              <a:ext cx="0" cy="29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9650" name="Group 99"/>
            <p:cNvGrpSpPr/>
            <p:nvPr/>
          </p:nvGrpSpPr>
          <p:grpSpPr>
            <a:xfrm>
              <a:off x="350" y="3972"/>
              <a:ext cx="437" cy="452"/>
              <a:chOff x="0" y="0"/>
              <a:chExt cx="181" cy="181"/>
            </a:xfrm>
          </p:grpSpPr>
          <p:sp>
            <p:nvSpPr>
              <p:cNvPr id="69651" name="Oval 100"/>
              <p:cNvSpPr/>
              <p:nvPr/>
            </p:nvSpPr>
            <p:spPr>
              <a:xfrm>
                <a:off x="0" y="0"/>
                <a:ext cx="181" cy="181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52" name="Line 101"/>
              <p:cNvSpPr/>
              <p:nvPr/>
            </p:nvSpPr>
            <p:spPr>
              <a:xfrm>
                <a:off x="37" y="37"/>
                <a:ext cx="118" cy="11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53" name="Line 102"/>
              <p:cNvSpPr/>
              <p:nvPr/>
            </p:nvSpPr>
            <p:spPr>
              <a:xfrm flipH="1">
                <a:off x="26" y="37"/>
                <a:ext cx="118" cy="11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9654" name="Group 103"/>
            <p:cNvGrpSpPr/>
            <p:nvPr/>
          </p:nvGrpSpPr>
          <p:grpSpPr>
            <a:xfrm>
              <a:off x="4258" y="3972"/>
              <a:ext cx="437" cy="452"/>
              <a:chOff x="0" y="0"/>
              <a:chExt cx="181" cy="181"/>
            </a:xfrm>
          </p:grpSpPr>
          <p:sp>
            <p:nvSpPr>
              <p:cNvPr id="69655" name="Oval 104"/>
              <p:cNvSpPr/>
              <p:nvPr/>
            </p:nvSpPr>
            <p:spPr>
              <a:xfrm>
                <a:off x="0" y="0"/>
                <a:ext cx="181" cy="181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56" name="Line 105"/>
              <p:cNvSpPr/>
              <p:nvPr/>
            </p:nvSpPr>
            <p:spPr>
              <a:xfrm>
                <a:off x="37" y="37"/>
                <a:ext cx="118" cy="11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57" name="Line 106"/>
              <p:cNvSpPr/>
              <p:nvPr/>
            </p:nvSpPr>
            <p:spPr>
              <a:xfrm flipH="1">
                <a:off x="26" y="37"/>
                <a:ext cx="118" cy="11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9658" name="Line 107"/>
            <p:cNvSpPr/>
            <p:nvPr/>
          </p:nvSpPr>
          <p:spPr>
            <a:xfrm>
              <a:off x="558" y="4424"/>
              <a:ext cx="0" cy="103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59" name="Line 108"/>
            <p:cNvSpPr/>
            <p:nvPr/>
          </p:nvSpPr>
          <p:spPr>
            <a:xfrm>
              <a:off x="558" y="2078"/>
              <a:ext cx="0" cy="180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60" name="Rectangle 109"/>
            <p:cNvSpPr/>
            <p:nvPr/>
          </p:nvSpPr>
          <p:spPr>
            <a:xfrm>
              <a:off x="1667" y="1089"/>
              <a:ext cx="3423" cy="1916"/>
            </a:xfrm>
            <a:prstGeom prst="rect">
              <a:avLst/>
            </a:prstGeom>
            <a:noFill/>
            <a:ln w="28575" cap="flat" cmpd="sng">
              <a:solidFill>
                <a:srgbClr val="FF9900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661" name="Oval 110"/>
            <p:cNvSpPr/>
            <p:nvPr/>
          </p:nvSpPr>
          <p:spPr>
            <a:xfrm>
              <a:off x="2139" y="3788"/>
              <a:ext cx="810" cy="90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662" name="Line 111"/>
            <p:cNvSpPr/>
            <p:nvPr/>
          </p:nvSpPr>
          <p:spPr>
            <a:xfrm>
              <a:off x="2457" y="4661"/>
              <a:ext cx="0" cy="29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63" name="Text Box 112"/>
            <p:cNvSpPr txBox="1"/>
            <p:nvPr/>
          </p:nvSpPr>
          <p:spPr>
            <a:xfrm>
              <a:off x="2314" y="3981"/>
              <a:ext cx="428" cy="4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I</a:t>
              </a:r>
              <a:r>
                <a:rPr lang="en-US" altLang="zh-CN" b="1" dirty="0">
                  <a:latin typeface="Times New Roman" panose="02020603050405020304" pitchFamily="18" charset="0"/>
                </a:rPr>
                <a:t>/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9664" name="Line 113"/>
            <p:cNvSpPr/>
            <p:nvPr/>
          </p:nvSpPr>
          <p:spPr>
            <a:xfrm>
              <a:off x="2457" y="3134"/>
              <a:ext cx="0" cy="66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65" name="Line 114"/>
            <p:cNvSpPr/>
            <p:nvPr/>
          </p:nvSpPr>
          <p:spPr>
            <a:xfrm>
              <a:off x="558" y="2075"/>
              <a:ext cx="101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66" name="Oval 115"/>
            <p:cNvSpPr/>
            <p:nvPr/>
          </p:nvSpPr>
          <p:spPr>
            <a:xfrm>
              <a:off x="1557" y="1973"/>
              <a:ext cx="202" cy="209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667" name="Oval 116"/>
            <p:cNvSpPr/>
            <p:nvPr/>
          </p:nvSpPr>
          <p:spPr>
            <a:xfrm>
              <a:off x="2359" y="2891"/>
              <a:ext cx="202" cy="209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668" name="Oval 117"/>
            <p:cNvSpPr/>
            <p:nvPr/>
          </p:nvSpPr>
          <p:spPr>
            <a:xfrm>
              <a:off x="3099" y="1365"/>
              <a:ext cx="1483" cy="1299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669" name="Text Box 118"/>
            <p:cNvSpPr txBox="1"/>
            <p:nvPr/>
          </p:nvSpPr>
          <p:spPr>
            <a:xfrm>
              <a:off x="3236" y="1645"/>
              <a:ext cx="962" cy="6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KMM</a:t>
              </a:r>
            </a:p>
          </p:txBody>
        </p:sp>
        <p:sp>
          <p:nvSpPr>
            <p:cNvPr id="69670" name="Line 119"/>
            <p:cNvSpPr/>
            <p:nvPr/>
          </p:nvSpPr>
          <p:spPr>
            <a:xfrm>
              <a:off x="6849" y="2154"/>
              <a:ext cx="134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9671" name="Group 120"/>
            <p:cNvGrpSpPr/>
            <p:nvPr/>
          </p:nvGrpSpPr>
          <p:grpSpPr>
            <a:xfrm>
              <a:off x="6397" y="1940"/>
              <a:ext cx="437" cy="451"/>
              <a:chOff x="0" y="0"/>
              <a:chExt cx="181" cy="181"/>
            </a:xfrm>
          </p:grpSpPr>
          <p:sp>
            <p:nvSpPr>
              <p:cNvPr id="69672" name="Oval 121"/>
              <p:cNvSpPr/>
              <p:nvPr/>
            </p:nvSpPr>
            <p:spPr>
              <a:xfrm>
                <a:off x="0" y="0"/>
                <a:ext cx="181" cy="181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73" name="Line 122"/>
              <p:cNvSpPr/>
              <p:nvPr/>
            </p:nvSpPr>
            <p:spPr>
              <a:xfrm>
                <a:off x="37" y="37"/>
                <a:ext cx="118" cy="11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9674" name="Line 123"/>
              <p:cNvSpPr/>
              <p:nvPr/>
            </p:nvSpPr>
            <p:spPr>
              <a:xfrm flipH="1">
                <a:off x="26" y="37"/>
                <a:ext cx="118" cy="11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9675" name="Line 124"/>
            <p:cNvSpPr/>
            <p:nvPr/>
          </p:nvSpPr>
          <p:spPr>
            <a:xfrm flipH="1">
              <a:off x="5178" y="2154"/>
              <a:ext cx="124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76" name="Oval 125"/>
            <p:cNvSpPr/>
            <p:nvPr/>
          </p:nvSpPr>
          <p:spPr>
            <a:xfrm>
              <a:off x="4998" y="2059"/>
              <a:ext cx="175" cy="209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677" name="Oval 126"/>
            <p:cNvSpPr/>
            <p:nvPr/>
          </p:nvSpPr>
          <p:spPr>
            <a:xfrm>
              <a:off x="4377" y="2888"/>
              <a:ext cx="175" cy="209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678" name="Line 127"/>
            <p:cNvSpPr/>
            <p:nvPr/>
          </p:nvSpPr>
          <p:spPr>
            <a:xfrm flipV="1">
              <a:off x="4487" y="3051"/>
              <a:ext cx="0" cy="90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79" name="Oval 128"/>
            <p:cNvSpPr/>
            <p:nvPr/>
          </p:nvSpPr>
          <p:spPr>
            <a:xfrm>
              <a:off x="2748" y="981"/>
              <a:ext cx="202" cy="209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9680" name="Line 129"/>
            <p:cNvSpPr/>
            <p:nvPr/>
          </p:nvSpPr>
          <p:spPr>
            <a:xfrm>
              <a:off x="2852" y="386"/>
              <a:ext cx="0" cy="58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81" name="Line 130"/>
            <p:cNvSpPr/>
            <p:nvPr/>
          </p:nvSpPr>
          <p:spPr>
            <a:xfrm>
              <a:off x="2852" y="386"/>
              <a:ext cx="8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82" name="Text Box 131"/>
            <p:cNvSpPr txBox="1"/>
            <p:nvPr/>
          </p:nvSpPr>
          <p:spPr>
            <a:xfrm>
              <a:off x="4772" y="4955"/>
              <a:ext cx="285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69683" name="Text Box 132"/>
            <p:cNvSpPr txBox="1"/>
            <p:nvPr/>
          </p:nvSpPr>
          <p:spPr>
            <a:xfrm>
              <a:off x="778" y="4955"/>
              <a:ext cx="428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69684" name="Text Box 133"/>
            <p:cNvSpPr txBox="1"/>
            <p:nvPr/>
          </p:nvSpPr>
          <p:spPr>
            <a:xfrm>
              <a:off x="561" y="1476"/>
              <a:ext cx="713" cy="5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AIR1</a:t>
              </a:r>
            </a:p>
          </p:txBody>
        </p:sp>
        <p:sp>
          <p:nvSpPr>
            <p:cNvPr id="69685" name="Text Box 134"/>
            <p:cNvSpPr txBox="1"/>
            <p:nvPr/>
          </p:nvSpPr>
          <p:spPr>
            <a:xfrm>
              <a:off x="5343" y="1632"/>
              <a:ext cx="713" cy="5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AIR2</a:t>
              </a:r>
            </a:p>
          </p:txBody>
        </p:sp>
        <p:sp>
          <p:nvSpPr>
            <p:cNvPr id="69686" name="Text Box 135"/>
            <p:cNvSpPr txBox="1"/>
            <p:nvPr/>
          </p:nvSpPr>
          <p:spPr>
            <a:xfrm>
              <a:off x="4629" y="3026"/>
              <a:ext cx="714" cy="5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AIR3</a:t>
              </a:r>
            </a:p>
          </p:txBody>
        </p:sp>
        <p:sp>
          <p:nvSpPr>
            <p:cNvPr id="69687" name="Text Box 136"/>
            <p:cNvSpPr txBox="1"/>
            <p:nvPr/>
          </p:nvSpPr>
          <p:spPr>
            <a:xfrm>
              <a:off x="2698" y="3039"/>
              <a:ext cx="648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AO1</a:t>
              </a:r>
            </a:p>
          </p:txBody>
        </p:sp>
        <p:sp>
          <p:nvSpPr>
            <p:cNvPr id="69688" name="Text Box 137"/>
            <p:cNvSpPr txBox="1"/>
            <p:nvPr/>
          </p:nvSpPr>
          <p:spPr>
            <a:xfrm>
              <a:off x="3016" y="635"/>
              <a:ext cx="648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AO2</a:t>
              </a:r>
            </a:p>
          </p:txBody>
        </p:sp>
        <p:sp>
          <p:nvSpPr>
            <p:cNvPr id="69689" name="Text Box 139"/>
            <p:cNvSpPr txBox="1"/>
            <p:nvPr/>
          </p:nvSpPr>
          <p:spPr>
            <a:xfrm>
              <a:off x="7910" y="1654"/>
              <a:ext cx="285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9690" name="Text Box 140"/>
            <p:cNvSpPr txBox="1"/>
            <p:nvPr/>
          </p:nvSpPr>
          <p:spPr>
            <a:xfrm>
              <a:off x="8623" y="3481"/>
              <a:ext cx="1997" cy="4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天燃气储罐</a:t>
              </a:r>
            </a:p>
          </p:txBody>
        </p:sp>
        <p:sp>
          <p:nvSpPr>
            <p:cNvPr id="69691" name="Line 141"/>
            <p:cNvSpPr/>
            <p:nvPr/>
          </p:nvSpPr>
          <p:spPr>
            <a:xfrm>
              <a:off x="4582" y="2201"/>
              <a:ext cx="40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92" name="Line 142"/>
            <p:cNvSpPr/>
            <p:nvPr/>
          </p:nvSpPr>
          <p:spPr>
            <a:xfrm>
              <a:off x="2427" y="2062"/>
              <a:ext cx="6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93" name="Line 143"/>
            <p:cNvSpPr/>
            <p:nvPr/>
          </p:nvSpPr>
          <p:spPr>
            <a:xfrm flipV="1">
              <a:off x="2427" y="2062"/>
              <a:ext cx="0" cy="8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94" name="Line 146"/>
            <p:cNvSpPr/>
            <p:nvPr/>
          </p:nvSpPr>
          <p:spPr>
            <a:xfrm flipV="1">
              <a:off x="9921" y="1132"/>
              <a:ext cx="0" cy="6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9695" name="Line 147"/>
            <p:cNvSpPr/>
            <p:nvPr/>
          </p:nvSpPr>
          <p:spPr>
            <a:xfrm>
              <a:off x="9921" y="1132"/>
              <a:ext cx="19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96" name="Text Box 65"/>
            <p:cNvSpPr txBox="1"/>
            <p:nvPr/>
          </p:nvSpPr>
          <p:spPr>
            <a:xfrm>
              <a:off x="3969" y="0"/>
              <a:ext cx="1942" cy="7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上位机</a:t>
              </a:r>
            </a:p>
          </p:txBody>
        </p:sp>
      </p:grpSp>
      <p:sp>
        <p:nvSpPr>
          <p:cNvPr id="69636" name="Rectangle 144"/>
          <p:cNvSpPr/>
          <p:nvPr/>
        </p:nvSpPr>
        <p:spPr>
          <a:xfrm>
            <a:off x="3429635" y="6113780"/>
            <a:ext cx="5191125" cy="4333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10800" rIns="0" bIns="10800" anchor="ctr"/>
          <a:lstStyle/>
          <a:p>
            <a:pPr algn="ctr"/>
            <a:r>
              <a:rPr lang="zh-CN" altLang="en-US" sz="2400" b="1" dirty="0">
                <a:latin typeface="Tahoma" panose="020B0604030504040204" pitchFamily="34" charset="0"/>
              </a:rPr>
              <a:t>图</a:t>
            </a:r>
            <a:r>
              <a:rPr lang="en-US" altLang="zh-CN" sz="2400" b="1" dirty="0">
                <a:latin typeface="Tahoma" panose="020B0604030504040204" pitchFamily="34" charset="0"/>
              </a:rPr>
              <a:t>6-</a:t>
            </a:r>
            <a:r>
              <a:rPr lang="en-US" sz="2400" b="1" dirty="0">
                <a:latin typeface="Tahoma" panose="020B0604030504040204" pitchFamily="34" charset="0"/>
              </a:rPr>
              <a:t>30</a:t>
            </a:r>
            <a:r>
              <a:rPr lang="zh-CN" altLang="en-US" sz="2400" b="1" dirty="0">
                <a:latin typeface="Tahoma" panose="020B0604030504040204" pitchFamily="34" charset="0"/>
              </a:rPr>
              <a:t>压力控制系统原理图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86155" y="1401445"/>
            <a:ext cx="1070483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）生产工艺要求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天燃气储罐压力控制系统原理图如图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6-30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。要求控制天燃气储罐的压力一定。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控制器采用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KMM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调节器，检测管道进气流量和温度，储罐压力。进气流量送入上位机进行统计，计费。</a:t>
            </a:r>
          </a:p>
        </p:txBody>
      </p:sp>
    </p:spTree>
  </p:cSld>
  <p:clrMapOvr>
    <a:masterClrMapping/>
  </p:clrMapOvr>
  <p:transition spd="slow" advClick="0">
    <p:wedg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76300" y="895350"/>
            <a:ext cx="26504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）控制要求</a:t>
            </a:r>
          </a:p>
        </p:txBody>
      </p:sp>
      <p:sp>
        <p:nvSpPr>
          <p:cNvPr id="70687" name="文本框 4"/>
          <p:cNvSpPr txBox="1"/>
          <p:nvPr/>
        </p:nvSpPr>
        <p:spPr>
          <a:xfrm>
            <a:off x="1094105" y="1440180"/>
            <a:ext cx="2256790" cy="3492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Calibri" panose="020F0502020204030204" charset="0"/>
                <a:sym typeface="宋体" panose="02010600030101010101" pitchFamily="2" charset="-122"/>
              </a:rPr>
              <a:t>① 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压力控制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19250" y="1789430"/>
            <a:ext cx="8606790" cy="2226310"/>
            <a:chOff x="3127" y="2703"/>
            <a:chExt cx="13155" cy="3865"/>
          </a:xfrm>
        </p:grpSpPr>
        <p:sp>
          <p:nvSpPr>
            <p:cNvPr id="70658" name="Line 6"/>
            <p:cNvSpPr/>
            <p:nvPr/>
          </p:nvSpPr>
          <p:spPr>
            <a:xfrm>
              <a:off x="4202" y="4253"/>
              <a:ext cx="84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59" name="Oval 7"/>
            <p:cNvSpPr/>
            <p:nvPr/>
          </p:nvSpPr>
          <p:spPr>
            <a:xfrm>
              <a:off x="5012" y="4130"/>
              <a:ext cx="253" cy="23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70660" name="Line 8"/>
            <p:cNvSpPr/>
            <p:nvPr/>
          </p:nvSpPr>
          <p:spPr>
            <a:xfrm flipV="1">
              <a:off x="5277" y="4220"/>
              <a:ext cx="150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61" name="Rectangle 9"/>
            <p:cNvSpPr/>
            <p:nvPr/>
          </p:nvSpPr>
          <p:spPr>
            <a:xfrm>
              <a:off x="6750" y="3755"/>
              <a:ext cx="1682" cy="10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CC0000"/>
                  </a:solidFill>
                  <a:latin typeface="Arial" panose="020B0604020202020204" pitchFamily="34" charset="0"/>
                </a:rPr>
                <a:t>KMM</a:t>
              </a:r>
            </a:p>
          </p:txBody>
        </p:sp>
        <p:sp>
          <p:nvSpPr>
            <p:cNvPr id="70662" name="Rectangle 10"/>
            <p:cNvSpPr/>
            <p:nvPr/>
          </p:nvSpPr>
          <p:spPr>
            <a:xfrm>
              <a:off x="12447" y="3753"/>
              <a:ext cx="1685" cy="10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天然气</a:t>
              </a:r>
            </a:p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储罐</a:t>
              </a:r>
            </a:p>
          </p:txBody>
        </p:sp>
        <p:sp>
          <p:nvSpPr>
            <p:cNvPr id="70663" name="Rectangle 11"/>
            <p:cNvSpPr/>
            <p:nvPr/>
          </p:nvSpPr>
          <p:spPr>
            <a:xfrm>
              <a:off x="8210" y="5505"/>
              <a:ext cx="2905" cy="106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压力变送器</a:t>
              </a:r>
            </a:p>
          </p:txBody>
        </p:sp>
        <p:sp>
          <p:nvSpPr>
            <p:cNvPr id="70664" name="Line 12"/>
            <p:cNvSpPr/>
            <p:nvPr/>
          </p:nvSpPr>
          <p:spPr>
            <a:xfrm>
              <a:off x="13205" y="2703"/>
              <a:ext cx="0" cy="106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65" name="Line 13"/>
            <p:cNvSpPr/>
            <p:nvPr/>
          </p:nvSpPr>
          <p:spPr>
            <a:xfrm>
              <a:off x="14212" y="4220"/>
              <a:ext cx="16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66" name="Line 14"/>
            <p:cNvSpPr/>
            <p:nvPr/>
          </p:nvSpPr>
          <p:spPr>
            <a:xfrm flipV="1">
              <a:off x="5177" y="4405"/>
              <a:ext cx="0" cy="1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67" name="Line 15"/>
            <p:cNvSpPr/>
            <p:nvPr/>
          </p:nvSpPr>
          <p:spPr>
            <a:xfrm>
              <a:off x="5177" y="6045"/>
              <a:ext cx="300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68" name="Line 16"/>
            <p:cNvSpPr/>
            <p:nvPr/>
          </p:nvSpPr>
          <p:spPr>
            <a:xfrm flipH="1">
              <a:off x="14967" y="4220"/>
              <a:ext cx="0" cy="17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669" name="Text Box 17"/>
            <p:cNvSpPr txBox="1"/>
            <p:nvPr/>
          </p:nvSpPr>
          <p:spPr>
            <a:xfrm>
              <a:off x="3127" y="3755"/>
              <a:ext cx="1515" cy="4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给定值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0670" name="Text Box 18"/>
            <p:cNvSpPr txBox="1"/>
            <p:nvPr/>
          </p:nvSpPr>
          <p:spPr>
            <a:xfrm>
              <a:off x="5142" y="3725"/>
              <a:ext cx="903" cy="4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Arial" panose="020B0604020202020204" pitchFamily="34" charset="0"/>
                </a:rPr>
                <a:t>偏差</a:t>
              </a:r>
              <a:endParaRPr lang="el-GR" altLang="en-US" sz="2000" b="1" i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70671" name="Text Box 19"/>
            <p:cNvSpPr txBox="1"/>
            <p:nvPr/>
          </p:nvSpPr>
          <p:spPr>
            <a:xfrm>
              <a:off x="3667" y="4568"/>
              <a:ext cx="1523" cy="5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测量值</a:t>
              </a:r>
            </a:p>
          </p:txBody>
        </p:sp>
        <p:sp>
          <p:nvSpPr>
            <p:cNvPr id="70672" name="Text Box 20"/>
            <p:cNvSpPr txBox="1"/>
            <p:nvPr/>
          </p:nvSpPr>
          <p:spPr>
            <a:xfrm>
              <a:off x="14087" y="3635"/>
              <a:ext cx="2195" cy="4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压力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70673" name="Text Box 21"/>
            <p:cNvSpPr txBox="1"/>
            <p:nvPr/>
          </p:nvSpPr>
          <p:spPr>
            <a:xfrm>
              <a:off x="13582" y="2818"/>
              <a:ext cx="905" cy="4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000" dirty="0">
                  <a:latin typeface="Arial" panose="020B0604020202020204" pitchFamily="34" charset="0"/>
                </a:rPr>
                <a:t>扰动</a:t>
              </a:r>
              <a:endParaRPr lang="el-GR" altLang="en-US" sz="2000" dirty="0">
                <a:latin typeface="Arial" panose="020B0604020202020204" pitchFamily="34" charset="0"/>
              </a:endParaRPr>
            </a:p>
          </p:txBody>
        </p:sp>
        <p:grpSp>
          <p:nvGrpSpPr>
            <p:cNvPr id="70674" name="Group 22"/>
            <p:cNvGrpSpPr/>
            <p:nvPr/>
          </p:nvGrpSpPr>
          <p:grpSpPr>
            <a:xfrm>
              <a:off x="4602" y="3555"/>
              <a:ext cx="460" cy="748"/>
              <a:chOff x="0" y="0"/>
              <a:chExt cx="165" cy="291"/>
            </a:xfrm>
          </p:grpSpPr>
          <p:sp>
            <p:nvSpPr>
              <p:cNvPr id="70675" name="Text Box 23"/>
              <p:cNvSpPr txBox="1"/>
              <p:nvPr/>
            </p:nvSpPr>
            <p:spPr>
              <a:xfrm>
                <a:off x="0" y="0"/>
                <a:ext cx="91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i="1" dirty="0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70676" name="Text Box 24"/>
              <p:cNvSpPr txBox="1"/>
              <p:nvPr/>
            </p:nvSpPr>
            <p:spPr>
              <a:xfrm>
                <a:off x="74" y="76"/>
                <a:ext cx="91" cy="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</a:rPr>
                  <a:t>s</a:t>
                </a:r>
              </a:p>
            </p:txBody>
          </p:sp>
        </p:grpSp>
        <p:sp>
          <p:nvSpPr>
            <p:cNvPr id="70677" name="Text Box 26"/>
            <p:cNvSpPr txBox="1"/>
            <p:nvPr/>
          </p:nvSpPr>
          <p:spPr>
            <a:xfrm>
              <a:off x="5997" y="3520"/>
              <a:ext cx="253" cy="57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70678" name="Group 28"/>
            <p:cNvGrpSpPr/>
            <p:nvPr/>
          </p:nvGrpSpPr>
          <p:grpSpPr>
            <a:xfrm>
              <a:off x="4257" y="4868"/>
              <a:ext cx="518" cy="748"/>
              <a:chOff x="0" y="0"/>
              <a:chExt cx="187" cy="291"/>
            </a:xfrm>
          </p:grpSpPr>
          <p:sp>
            <p:nvSpPr>
              <p:cNvPr id="70679" name="Text Box 29"/>
              <p:cNvSpPr txBox="1"/>
              <p:nvPr/>
            </p:nvSpPr>
            <p:spPr>
              <a:xfrm>
                <a:off x="0" y="0"/>
                <a:ext cx="91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i="1" dirty="0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70680" name="Text Box 30"/>
              <p:cNvSpPr txBox="1"/>
              <p:nvPr/>
            </p:nvSpPr>
            <p:spPr>
              <a:xfrm>
                <a:off x="96" y="76"/>
                <a:ext cx="91" cy="2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</a:rPr>
                  <a:t>i</a:t>
                </a:r>
              </a:p>
            </p:txBody>
          </p:sp>
        </p:grpSp>
        <p:sp>
          <p:nvSpPr>
            <p:cNvPr id="70681" name="Rectangle 35"/>
            <p:cNvSpPr/>
            <p:nvPr/>
          </p:nvSpPr>
          <p:spPr>
            <a:xfrm>
              <a:off x="9552" y="3753"/>
              <a:ext cx="1683" cy="10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调节阀</a:t>
              </a:r>
            </a:p>
          </p:txBody>
        </p:sp>
        <p:sp>
          <p:nvSpPr>
            <p:cNvPr id="70682" name="Line 36"/>
            <p:cNvSpPr/>
            <p:nvPr/>
          </p:nvSpPr>
          <p:spPr>
            <a:xfrm>
              <a:off x="8417" y="4220"/>
              <a:ext cx="11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83" name="Line 37"/>
            <p:cNvSpPr/>
            <p:nvPr/>
          </p:nvSpPr>
          <p:spPr>
            <a:xfrm>
              <a:off x="11315" y="4220"/>
              <a:ext cx="11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84" name="Line 34"/>
            <p:cNvSpPr/>
            <p:nvPr/>
          </p:nvSpPr>
          <p:spPr>
            <a:xfrm flipH="1" flipV="1">
              <a:off x="11177" y="5943"/>
              <a:ext cx="3735" cy="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685" name="Text Box 20"/>
            <p:cNvSpPr txBox="1"/>
            <p:nvPr/>
          </p:nvSpPr>
          <p:spPr>
            <a:xfrm>
              <a:off x="10835" y="3333"/>
              <a:ext cx="2195" cy="4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2000" dirty="0">
                  <a:latin typeface="Times New Roman" panose="02020603050405020304" pitchFamily="18" charset="0"/>
                </a:rPr>
                <a:t>流量</a:t>
              </a:r>
            </a:p>
          </p:txBody>
        </p:sp>
        <p:graphicFrame>
          <p:nvGraphicFramePr>
            <p:cNvPr id="70688" name="对象 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8540" y="3253"/>
            <a:ext cx="837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19" r:id="rId3" imgW="318135" imgH="177800" progId="Equation.KSEE3">
                    <p:embed/>
                  </p:oleObj>
                </mc:Choice>
                <mc:Fallback>
                  <p:oleObj r:id="rId3" imgW="318135" imgH="177800" progId="Equation.KSEE3">
                    <p:embed/>
                    <p:pic>
                      <p:nvPicPr>
                        <p:cNvPr id="0" name="图片 329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540" y="3253"/>
                          <a:ext cx="837" cy="4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689" name="文本框 8"/>
          <p:cNvSpPr txBox="1"/>
          <p:nvPr/>
        </p:nvSpPr>
        <p:spPr>
          <a:xfrm>
            <a:off x="831850" y="4300538"/>
            <a:ext cx="473265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zh-CN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参数检测范围：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.0～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600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.0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kPa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0690" name="Rectangle 10"/>
          <p:cNvSpPr/>
          <p:nvPr/>
        </p:nvSpPr>
        <p:spPr>
          <a:xfrm>
            <a:off x="792480" y="4892358"/>
            <a:ext cx="59385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、保护：压力报警上下限</a:t>
            </a:r>
            <a:r>
              <a:rPr lang="en-US" altLang="zh-CN" sz="2400" b="1" dirty="0">
                <a:latin typeface="Times New Roman" panose="02020603050405020304" pitchFamily="18" charset="0"/>
              </a:rPr>
              <a:t>350</a:t>
            </a:r>
            <a:r>
              <a:rPr lang="zh-CN" altLang="en-US" sz="2400" b="1" dirty="0">
                <a:latin typeface="Times New Roman" panose="02020603050405020304" pitchFamily="18" charset="0"/>
              </a:rPr>
              <a:t>.0～</a:t>
            </a:r>
            <a:r>
              <a:rPr lang="en-US" altLang="zh-CN" sz="2400" b="1" dirty="0">
                <a:latin typeface="Times New Roman" panose="02020603050405020304" pitchFamily="18" charset="0"/>
              </a:rPr>
              <a:t>450</a:t>
            </a:r>
            <a:r>
              <a:rPr lang="zh-CN" altLang="en-US" sz="2400" b="1" dirty="0">
                <a:latin typeface="Times New Roman" panose="02020603050405020304" pitchFamily="18" charset="0"/>
              </a:rPr>
              <a:t>.0</a:t>
            </a:r>
            <a:r>
              <a:rPr lang="en-US" altLang="zh-CN" sz="2400" b="1" dirty="0">
                <a:latin typeface="Times New Roman" panose="02020603050405020304" pitchFamily="18" charset="0"/>
              </a:rPr>
              <a:t>kPa 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069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01700" y="5481320"/>
          <a:ext cx="7969885" cy="92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0" r:id="rId5" imgW="2806700" imgH="482600" progId="Equation.KSEE3">
                  <p:embed/>
                </p:oleObj>
              </mc:Choice>
              <mc:Fallback>
                <p:oleObj r:id="rId5" imgW="2806700" imgH="482600" progId="Equation.KSEE3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1700" y="5481320"/>
                        <a:ext cx="7969885" cy="9264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92" name="Object 49"/>
          <p:cNvGraphicFramePr>
            <a:graphicFrameLocks noChangeAspect="1"/>
          </p:cNvGraphicFramePr>
          <p:nvPr/>
        </p:nvGraphicFramePr>
        <p:xfrm>
          <a:off x="6506210" y="4760278"/>
          <a:ext cx="49545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1" r:id="rId7" imgW="2705100" imgH="393700" progId="">
                  <p:embed/>
                </p:oleObj>
              </mc:Choice>
              <mc:Fallback>
                <p:oleObj r:id="rId7" imgW="2705100" imgH="393700" progId="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06210" y="4760278"/>
                        <a:ext cx="4954588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93" name="文本框 8"/>
          <p:cNvSpPr txBox="1"/>
          <p:nvPr/>
        </p:nvSpPr>
        <p:spPr>
          <a:xfrm>
            <a:off x="6232843" y="4300538"/>
            <a:ext cx="290671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设计压力：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445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.0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kPa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64"/>
          <p:cNvSpPr txBox="1"/>
          <p:nvPr/>
        </p:nvSpPr>
        <p:spPr>
          <a:xfrm>
            <a:off x="1798320" y="736600"/>
            <a:ext cx="87852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Calibri" panose="020F0502020204030204" charset="0"/>
              </a:rPr>
              <a:t>②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流量检测（累计流量）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72707" name="组合 28"/>
          <p:cNvGrpSpPr/>
          <p:nvPr/>
        </p:nvGrpSpPr>
        <p:grpSpPr>
          <a:xfrm>
            <a:off x="2085658" y="1312863"/>
            <a:ext cx="7470775" cy="2517775"/>
            <a:chOff x="1190" y="2451"/>
            <a:chExt cx="11764" cy="3964"/>
          </a:xfrm>
        </p:grpSpPr>
        <p:sp>
          <p:nvSpPr>
            <p:cNvPr id="72708" name="Rectangle 9"/>
            <p:cNvSpPr/>
            <p:nvPr/>
          </p:nvSpPr>
          <p:spPr>
            <a:xfrm>
              <a:off x="6066" y="2791"/>
              <a:ext cx="1683" cy="3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CC0000"/>
                  </a:solidFill>
                  <a:latin typeface="Arial" panose="020B0604020202020204" pitchFamily="34" charset="0"/>
                </a:rPr>
                <a:t>KMM</a:t>
              </a:r>
            </a:p>
          </p:txBody>
        </p:sp>
        <p:sp>
          <p:nvSpPr>
            <p:cNvPr id="72709" name="Rectangle 9"/>
            <p:cNvSpPr/>
            <p:nvPr/>
          </p:nvSpPr>
          <p:spPr>
            <a:xfrm>
              <a:off x="2324" y="2791"/>
              <a:ext cx="2662" cy="106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差压变送器</a:t>
              </a:r>
            </a:p>
          </p:txBody>
        </p:sp>
        <p:cxnSp>
          <p:nvCxnSpPr>
            <p:cNvPr id="72710" name="直接箭头连接符 3"/>
            <p:cNvCxnSpPr/>
            <p:nvPr/>
          </p:nvCxnSpPr>
          <p:spPr>
            <a:xfrm>
              <a:off x="1530" y="3358"/>
              <a:ext cx="735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2711" name="直接箭头连接符 5"/>
            <p:cNvCxnSpPr/>
            <p:nvPr/>
          </p:nvCxnSpPr>
          <p:spPr>
            <a:xfrm>
              <a:off x="5045" y="3245"/>
              <a:ext cx="1021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2712" name="Rectangle 9"/>
            <p:cNvSpPr/>
            <p:nvPr/>
          </p:nvSpPr>
          <p:spPr>
            <a:xfrm>
              <a:off x="8787" y="3925"/>
              <a:ext cx="1683" cy="108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上位机</a:t>
              </a:r>
            </a:p>
          </p:txBody>
        </p:sp>
        <p:cxnSp>
          <p:nvCxnSpPr>
            <p:cNvPr id="72713" name="直接箭头连接符 7"/>
            <p:cNvCxnSpPr/>
            <p:nvPr/>
          </p:nvCxnSpPr>
          <p:spPr>
            <a:xfrm>
              <a:off x="7767" y="4492"/>
              <a:ext cx="1080" cy="14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graphicFrame>
          <p:nvGraphicFramePr>
            <p:cNvPr id="72714" name="对象 1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189" y="2565"/>
            <a:ext cx="891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9" r:id="rId3" imgW="241935" imgH="165100" progId="Equation.KSEE3">
                    <p:embed/>
                  </p:oleObj>
                </mc:Choice>
                <mc:Fallback>
                  <p:oleObj r:id="rId3" imgW="241935" imgH="165100" progId="Equation.KSEE3">
                    <p:embed/>
                    <p:pic>
                      <p:nvPicPr>
                        <p:cNvPr id="0" name="图片 32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89" y="2565"/>
                          <a:ext cx="891" cy="6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5" name="对象 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045" y="2451"/>
            <a:ext cx="1168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0" r:id="rId5" imgW="368935" imgH="177800" progId="Equation.KSEE3">
                    <p:embed/>
                  </p:oleObj>
                </mc:Choice>
                <mc:Fallback>
                  <p:oleObj r:id="rId5" imgW="368935" imgH="177800" progId="Equation.KSEE3">
                    <p:embed/>
                    <p:pic>
                      <p:nvPicPr>
                        <p:cNvPr id="0" name="图片 330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045" y="2451"/>
                          <a:ext cx="1168" cy="5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6" name="对象 1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767" y="3699"/>
            <a:ext cx="1088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1" r:id="rId7" imgW="343535" imgH="177800" progId="Equation.KSEE3">
                    <p:embed/>
                  </p:oleObj>
                </mc:Choice>
                <mc:Fallback>
                  <p:oleObj r:id="rId7" imgW="343535" imgH="177800" progId="Equation.KSEE3">
                    <p:embed/>
                    <p:pic>
                      <p:nvPicPr>
                        <p:cNvPr id="0" name="图片 330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767" y="3699"/>
                          <a:ext cx="1088" cy="5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7" name="Rectangle 9"/>
            <p:cNvSpPr/>
            <p:nvPr/>
          </p:nvSpPr>
          <p:spPr>
            <a:xfrm>
              <a:off x="2324" y="4039"/>
              <a:ext cx="2662" cy="106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温度变送器</a:t>
              </a:r>
            </a:p>
          </p:txBody>
        </p:sp>
        <p:sp>
          <p:nvSpPr>
            <p:cNvPr id="72718" name="Rectangle 9"/>
            <p:cNvSpPr/>
            <p:nvPr/>
          </p:nvSpPr>
          <p:spPr>
            <a:xfrm>
              <a:off x="2324" y="5286"/>
              <a:ext cx="2662" cy="106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latin typeface="Arial" panose="020B0604020202020204" pitchFamily="34" charset="0"/>
                </a:rPr>
                <a:t>压力变送器</a:t>
              </a:r>
            </a:p>
          </p:txBody>
        </p:sp>
        <p:cxnSp>
          <p:nvCxnSpPr>
            <p:cNvPr id="72719" name="直接箭头连接符 18"/>
            <p:cNvCxnSpPr/>
            <p:nvPr/>
          </p:nvCxnSpPr>
          <p:spPr>
            <a:xfrm>
              <a:off x="5045" y="4606"/>
              <a:ext cx="1021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2720" name="直接箭头连接符 19"/>
            <p:cNvCxnSpPr/>
            <p:nvPr/>
          </p:nvCxnSpPr>
          <p:spPr>
            <a:xfrm>
              <a:off x="5045" y="5853"/>
              <a:ext cx="1021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graphicFrame>
          <p:nvGraphicFramePr>
            <p:cNvPr id="72721" name="对象 2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065" y="3944"/>
            <a:ext cx="1128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2" r:id="rId9" imgW="356235" imgH="165100" progId="Equation.KSEE3">
                    <p:embed/>
                  </p:oleObj>
                </mc:Choice>
                <mc:Fallback>
                  <p:oleObj r:id="rId9" imgW="356235" imgH="165100" progId="Equation.KSEE3">
                    <p:embed/>
                    <p:pic>
                      <p:nvPicPr>
                        <p:cNvPr id="0" name="图片 330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065" y="3944"/>
                          <a:ext cx="1128" cy="5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2" name="对象 2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911" y="5305"/>
            <a:ext cx="1209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3" r:id="rId11" imgW="381635" imgH="165100" progId="Equation.KSEE3">
                    <p:embed/>
                  </p:oleObj>
                </mc:Choice>
                <mc:Fallback>
                  <p:oleObj r:id="rId11" imgW="381635" imgH="165100" progId="Equation.KSEE3">
                    <p:embed/>
                    <p:pic>
                      <p:nvPicPr>
                        <p:cNvPr id="0" name="图片 329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911" y="5305"/>
                          <a:ext cx="1209" cy="5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3" name="对象 2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941" y="4038"/>
            <a:ext cx="2013" cy="1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4" r:id="rId13" imgW="635635" imgH="330200" progId="Equation.KSEE3">
                    <p:embed/>
                  </p:oleObj>
                </mc:Choice>
                <mc:Fallback>
                  <p:oleObj r:id="rId13" imgW="635635" imgH="330200" progId="Equation.KSEE3">
                    <p:embed/>
                    <p:pic>
                      <p:nvPicPr>
                        <p:cNvPr id="0" name="图片 329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0941" y="4038"/>
                          <a:ext cx="2013" cy="10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24" name="文本框 26"/>
          <p:cNvSpPr txBox="1"/>
          <p:nvPr/>
        </p:nvSpPr>
        <p:spPr>
          <a:xfrm>
            <a:off x="854710" y="4070985"/>
            <a:ext cx="109639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参数检测：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流量：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.00～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70 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.00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t/h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；温度：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.0～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100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.0</a:t>
            </a:r>
            <a:r>
              <a:rPr lang="en-US" altLang="zh-CN" sz="2400" dirty="0">
                <a:latin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℃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；</a:t>
            </a:r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压力：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.0～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600</a:t>
            </a:r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.0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kPa</a:t>
            </a:r>
            <a:endParaRPr lang="zh-CN" altLang="en-US" sz="2400" b="1" dirty="0"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2725" name="文本框 27"/>
          <p:cNvSpPr txBox="1"/>
          <p:nvPr/>
        </p:nvSpPr>
        <p:spPr>
          <a:xfrm>
            <a:off x="854710" y="4733290"/>
            <a:ext cx="36785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流量温度压力补偿：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2726" name="Rectangle 12"/>
          <p:cNvSpPr/>
          <p:nvPr/>
        </p:nvSpPr>
        <p:spPr>
          <a:xfrm>
            <a:off x="1610995" y="5283518"/>
            <a:ext cx="9159875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孔板设计温度</a:t>
            </a:r>
            <a:r>
              <a:rPr lang="en-US" altLang="zh-CN" sz="2400" b="1" dirty="0">
                <a:latin typeface="Times New Roman" panose="02020603050405020304" pitchFamily="18" charset="0"/>
              </a:rPr>
              <a:t>t 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</a:rPr>
              <a:t>32.2℃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孔板设计压力</a:t>
            </a:r>
            <a:r>
              <a:rPr lang="en-US" altLang="zh-CN" sz="2400" b="1" dirty="0">
                <a:latin typeface="Times New Roman" panose="02020603050405020304" pitchFamily="18" charset="0"/>
              </a:rPr>
              <a:t>p 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:  445</a:t>
            </a:r>
            <a:r>
              <a:rPr lang="zh-CN" altLang="en-US" sz="2400" b="1" dirty="0">
                <a:latin typeface="Times New Roman" panose="02020603050405020304" pitchFamily="18" charset="0"/>
              </a:rPr>
              <a:t>.0</a:t>
            </a:r>
            <a:r>
              <a:rPr lang="en-US" altLang="zh-CN" sz="2400" b="1" dirty="0">
                <a:latin typeface="Times New Roman" panose="02020603050405020304" pitchFamily="18" charset="0"/>
              </a:rPr>
              <a:t>kPa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温度补偿范围： </a:t>
            </a:r>
            <a:r>
              <a:rPr lang="en-US" altLang="zh-CN" sz="2400" b="1" dirty="0">
                <a:latin typeface="Times New Roman" panose="02020603050405020304" pitchFamily="18" charset="0"/>
              </a:rPr>
              <a:t>10</a:t>
            </a:r>
            <a:r>
              <a:rPr lang="zh-CN" altLang="en-US" sz="2400" b="1" dirty="0">
                <a:latin typeface="Times New Roman" panose="02020603050405020304" pitchFamily="18" charset="0"/>
              </a:rPr>
              <a:t>.0～</a:t>
            </a:r>
            <a:r>
              <a:rPr lang="en-US" altLang="zh-CN" sz="2400" b="1" dirty="0">
                <a:latin typeface="Times New Roman" panose="02020603050405020304" pitchFamily="18" charset="0"/>
              </a:rPr>
              <a:t>40</a:t>
            </a:r>
            <a:r>
              <a:rPr lang="zh-CN" altLang="en-US" sz="2400" b="1" dirty="0">
                <a:latin typeface="Times New Roman" panose="02020603050405020304" pitchFamily="18" charset="0"/>
              </a:rPr>
              <a:t>.0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℃</a:t>
            </a:r>
            <a:r>
              <a:rPr lang="zh-CN" altLang="en-US" sz="2400" b="1" dirty="0">
                <a:latin typeface="Times New Roman" panose="02020603050405020304" pitchFamily="18" charset="0"/>
              </a:rPr>
              <a:t>；压力补偿范围： </a:t>
            </a:r>
            <a:r>
              <a:rPr lang="en-US" altLang="zh-CN" sz="2400" b="1" dirty="0">
                <a:latin typeface="Times New Roman" panose="02020603050405020304" pitchFamily="18" charset="0"/>
              </a:rPr>
              <a:t>350</a:t>
            </a:r>
            <a:r>
              <a:rPr lang="zh-CN" altLang="en-US" sz="2400" b="1" dirty="0">
                <a:latin typeface="Times New Roman" panose="02020603050405020304" pitchFamily="18" charset="0"/>
              </a:rPr>
              <a:t>.0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～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500</a:t>
            </a:r>
            <a:r>
              <a:rPr lang="zh-CN" altLang="en-US" sz="2400" b="1" dirty="0">
                <a:latin typeface="Times New Roman" panose="02020603050405020304" pitchFamily="18" charset="0"/>
              </a:rPr>
              <a:t>.0</a:t>
            </a:r>
            <a:r>
              <a:rPr lang="en-US" altLang="zh-CN" sz="2400" b="1" dirty="0">
                <a:latin typeface="Times New Roman" panose="02020603050405020304" pitchFamily="18" charset="0"/>
              </a:rPr>
              <a:t>kPa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Rectangle 207"/>
          <p:cNvSpPr/>
          <p:nvPr/>
        </p:nvSpPr>
        <p:spPr>
          <a:xfrm>
            <a:off x="1141095" y="864553"/>
            <a:ext cx="8281988" cy="53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/>
          <a:p>
            <a:r>
              <a:rPr lang="zh-CN" sz="3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r>
              <a:rPr lang="zh-CN" sz="3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）画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组态图  </a:t>
            </a:r>
            <a:r>
              <a:rPr lang="zh-CN" altLang="en-US" sz="25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按流程图和控制要求绘出组态图。</a:t>
            </a:r>
          </a:p>
        </p:txBody>
      </p:sp>
      <p:sp>
        <p:nvSpPr>
          <p:cNvPr id="73731" name="Rectangle 207"/>
          <p:cNvSpPr/>
          <p:nvPr/>
        </p:nvSpPr>
        <p:spPr>
          <a:xfrm>
            <a:off x="1341755" y="1398270"/>
            <a:ext cx="3649980" cy="53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Calibri" panose="020F0502020204030204" charset="0"/>
              </a:rPr>
              <a:t>① 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压力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控制组态图  </a:t>
            </a:r>
          </a:p>
        </p:txBody>
      </p:sp>
      <p:pic>
        <p:nvPicPr>
          <p:cNvPr id="7372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455" y="2656840"/>
            <a:ext cx="2376170" cy="3563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732" name="文本框 2"/>
          <p:cNvSpPr txBox="1"/>
          <p:nvPr/>
        </p:nvSpPr>
        <p:spPr>
          <a:xfrm>
            <a:off x="567055" y="1931670"/>
            <a:ext cx="1105789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latin typeface="Times New Roman" panose="02020603050405020304" pitchFamily="18" charset="0"/>
              </a:rPr>
              <a:t>控制：第二路经过处理后测量值</a:t>
            </a:r>
            <a:r>
              <a:rPr lang="en-US" altLang="zh-CN" sz="2400" b="1" dirty="0">
                <a:latin typeface="Times New Roman" panose="02020603050405020304" pitchFamily="18" charset="0"/>
              </a:rPr>
              <a:t>AI2</a:t>
            </a:r>
            <a:r>
              <a:rPr lang="zh-CN" altLang="en-US" sz="2400" b="1" dirty="0">
                <a:latin typeface="Times New Roman" panose="02020603050405020304" pitchFamily="18" charset="0"/>
              </a:rPr>
              <a:t>与设定值</a:t>
            </a:r>
            <a:r>
              <a:rPr lang="en-US" altLang="zh-CN" sz="2400" b="1" dirty="0">
                <a:latin typeface="Times New Roman" panose="02020603050405020304" pitchFamily="18" charset="0"/>
              </a:rPr>
              <a:t>LSP1</a:t>
            </a:r>
            <a:r>
              <a:rPr lang="zh-CN" altLang="en-US" sz="2400" b="1" dirty="0">
                <a:latin typeface="Times New Roman" panose="02020603050405020304" pitchFamily="18" charset="0"/>
              </a:rPr>
              <a:t>比较，对偏差进行常规</a:t>
            </a:r>
            <a:r>
              <a:rPr lang="en-US" altLang="zh-CN" sz="2400" b="1" dirty="0">
                <a:latin typeface="Times New Roman" panose="02020603050405020304" pitchFamily="18" charset="0"/>
              </a:rPr>
              <a:t>PID</a:t>
            </a:r>
            <a:r>
              <a:rPr lang="zh-CN" altLang="en-US" sz="2400" b="1" dirty="0">
                <a:latin typeface="Times New Roman" panose="02020603050405020304" pitchFamily="18" charset="0"/>
              </a:rPr>
              <a:t>运算，结果经过高低限限幅。最后经过手动模块输出。手动、自动无扰动切换。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920" y="2656840"/>
            <a:ext cx="2625725" cy="3761105"/>
          </a:xfrm>
          <a:prstGeom prst="rect">
            <a:avLst/>
          </a:prstGeom>
        </p:spPr>
      </p:pic>
      <p:sp>
        <p:nvSpPr>
          <p:cNvPr id="69636" name="Rectangle 144"/>
          <p:cNvSpPr/>
          <p:nvPr/>
        </p:nvSpPr>
        <p:spPr>
          <a:xfrm>
            <a:off x="3254375" y="6060440"/>
            <a:ext cx="5191125" cy="4333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10800" rIns="0" bIns="10800" anchor="ctr"/>
          <a:lstStyle/>
          <a:p>
            <a:pPr algn="ctr"/>
            <a:r>
              <a:rPr lang="zh-CN" altLang="en-US" sz="2000" b="1" dirty="0">
                <a:latin typeface="Tahoma" panose="020B0604030504040204" pitchFamily="34" charset="0"/>
              </a:rPr>
              <a:t>图</a:t>
            </a:r>
            <a:r>
              <a:rPr lang="en-US" altLang="zh-CN" sz="2000" b="1" dirty="0">
                <a:latin typeface="Tahoma" panose="020B0604030504040204" pitchFamily="34" charset="0"/>
              </a:rPr>
              <a:t>6-</a:t>
            </a:r>
            <a:r>
              <a:rPr lang="en-US" sz="2000" b="1" dirty="0">
                <a:latin typeface="Tahoma" panose="020B0604030504040204" pitchFamily="34" charset="0"/>
              </a:rPr>
              <a:t>31</a:t>
            </a:r>
            <a:r>
              <a:rPr lang="zh-CN" altLang="en-US" sz="2000" b="1" dirty="0">
                <a:latin typeface="Tahoma" panose="020B0604030504040204" pitchFamily="34" charset="0"/>
              </a:rPr>
              <a:t>压力控制组态图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07"/>
          <p:cNvSpPr/>
          <p:nvPr/>
        </p:nvSpPr>
        <p:spPr>
          <a:xfrm>
            <a:off x="1162050" y="852805"/>
            <a:ext cx="4286250" cy="53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Calibri" panose="020F0502020204030204" charset="0"/>
              </a:rPr>
              <a:t>②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压力控制方式组态图  </a:t>
            </a:r>
          </a:p>
        </p:txBody>
      </p:sp>
      <p:graphicFrame>
        <p:nvGraphicFramePr>
          <p:cNvPr id="75779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46505" y="1435100"/>
          <a:ext cx="6403340" cy="46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r:id="rId3" imgW="3148965" imgH="228600" progId="Equation.KSEE3">
                  <p:embed/>
                </p:oleObj>
              </mc:Choice>
              <mc:Fallback>
                <p:oleObj r:id="rId3" imgW="3148965" imgH="228600" progId="Equation.KSEE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6505" y="1435100"/>
                        <a:ext cx="6403340" cy="464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353425" y="1386205"/>
          <a:ext cx="173513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r:id="rId5" imgW="774065" imgH="228600" progId="Equation.KSEE3">
                  <p:embed/>
                </p:oleObj>
              </mc:Choice>
              <mc:Fallback>
                <p:oleObj r:id="rId5" imgW="774065" imgH="228600" progId="Equation.KSEE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53425" y="1386205"/>
                        <a:ext cx="1735138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0225" y="2846705"/>
            <a:ext cx="3501390" cy="3577590"/>
          </a:xfrm>
          <a:prstGeom prst="rect">
            <a:avLst/>
          </a:prstGeom>
        </p:spPr>
      </p:pic>
      <p:sp>
        <p:nvSpPr>
          <p:cNvPr id="69636" name="Rectangle 144"/>
          <p:cNvSpPr/>
          <p:nvPr/>
        </p:nvSpPr>
        <p:spPr>
          <a:xfrm>
            <a:off x="3369310" y="6424295"/>
            <a:ext cx="4629150" cy="43370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10800" rIns="0" bIns="1080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uFillTx/>
                <a:latin typeface="Tahoma" panose="020B0604030504040204" pitchFamily="34" charset="0"/>
              </a:rPr>
              <a:t>图</a:t>
            </a:r>
            <a:r>
              <a:rPr lang="en-US" altLang="zh-CN" sz="2000" b="1" dirty="0">
                <a:solidFill>
                  <a:schemeClr val="bg1"/>
                </a:solidFill>
                <a:uFillTx/>
                <a:latin typeface="Tahoma" panose="020B0604030504040204" pitchFamily="34" charset="0"/>
              </a:rPr>
              <a:t>6-</a:t>
            </a:r>
            <a:r>
              <a:rPr lang="en-US" sz="2000" b="1" dirty="0">
                <a:solidFill>
                  <a:schemeClr val="bg1"/>
                </a:solidFill>
                <a:uFillTx/>
                <a:latin typeface="Tahoma" panose="020B0604030504040204" pitchFamily="34" charset="0"/>
              </a:rPr>
              <a:t>32</a:t>
            </a:r>
            <a:r>
              <a:rPr lang="zh-CN" altLang="en-US" sz="2000" b="1" dirty="0">
                <a:solidFill>
                  <a:schemeClr val="bg1"/>
                </a:solidFill>
                <a:uFillTx/>
                <a:latin typeface="Tahoma" panose="020B0604030504040204" pitchFamily="34" charset="0"/>
              </a:rPr>
              <a:t>压力控制方式组态图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4490" y="1899285"/>
          <a:ext cx="5137785" cy="49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r:id="rId8" imgW="2387600" imgH="228600" progId="Equation.KSEE3">
                  <p:embed/>
                </p:oleObj>
              </mc:Choice>
              <mc:Fallback>
                <p:oleObj r:id="rId8" imgW="2387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4490" y="1899285"/>
                        <a:ext cx="5137785" cy="492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02705" y="1972310"/>
          <a:ext cx="171005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r:id="rId10" imgW="800100" imgH="228600" progId="Equation.KSEE3">
                  <p:embed/>
                </p:oleObj>
              </mc:Choice>
              <mc:Fallback>
                <p:oleObj r:id="rId10" imgW="800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02705" y="1972310"/>
                        <a:ext cx="171005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261735" y="2461260"/>
          <a:ext cx="247713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r:id="rId12" imgW="1117600" imgH="228600" progId="Equation.KSEE3">
                  <p:embed/>
                </p:oleObj>
              </mc:Choice>
              <mc:Fallback>
                <p:oleObj r:id="rId12" imgW="1117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61735" y="2461260"/>
                        <a:ext cx="2477135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147175" y="2461260"/>
          <a:ext cx="941705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r:id="rId14" imgW="457200" imgH="190500" progId="Equation.KSEE3">
                  <p:embed/>
                </p:oleObj>
              </mc:Choice>
              <mc:Fallback>
                <p:oleObj r:id="rId14" imgW="4572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147175" y="2461260"/>
                        <a:ext cx="941705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4490" y="2461260"/>
          <a:ext cx="513842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r:id="rId16" imgW="2374265" imgH="228600" progId="Equation.KSEE3">
                  <p:embed/>
                </p:oleObj>
              </mc:Choice>
              <mc:Fallback>
                <p:oleObj r:id="rId16" imgW="23742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64490" y="2461260"/>
                        <a:ext cx="513842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/>
          <p:nvPr/>
        </p:nvGraphicFramePr>
        <p:xfrm>
          <a:off x="1162050" y="3049905"/>
          <a:ext cx="3479165" cy="337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4" r:id="rId18" imgW="3476625" imgH="3371850" progId="Paint.Picture">
                  <p:embed/>
                </p:oleObj>
              </mc:Choice>
              <mc:Fallback>
                <p:oleObj r:id="rId18" imgW="3476625" imgH="3371850" progId="Paint.Picture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62050" y="3049905"/>
                        <a:ext cx="3479165" cy="337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2289" name="Text Box 4"/>
          <p:cNvSpPr txBox="1"/>
          <p:nvPr/>
        </p:nvSpPr>
        <p:spPr>
          <a:xfrm>
            <a:off x="1479550" y="768985"/>
            <a:ext cx="7532370" cy="1630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）过程输出通道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Calibri" panose="020F0502020204030204" charset="0"/>
              </a:rPr>
              <a:t>① 模拟过输出通道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功能：将数字量转换为1～5</a:t>
            </a:r>
            <a:r>
              <a:rPr lang="en-US" altLang="zh-CN" sz="2400" b="1" dirty="0">
                <a:latin typeface="Times New Roman" panose="02020603050405020304" pitchFamily="18" charset="0"/>
              </a:rPr>
              <a:t>VDC</a:t>
            </a:r>
            <a:r>
              <a:rPr lang="zh-CN" altLang="en-US" sz="2400" b="1" dirty="0">
                <a:latin typeface="Times New Roman" panose="02020603050405020304" pitchFamily="18" charset="0"/>
              </a:rPr>
              <a:t>或4～20 </a:t>
            </a:r>
            <a:r>
              <a:rPr lang="en-US" altLang="zh-CN" sz="2400" b="1" dirty="0">
                <a:latin typeface="Times New Roman" panose="02020603050405020304" pitchFamily="18" charset="0"/>
              </a:rPr>
              <a:t>mADC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输出。</a:t>
            </a:r>
          </a:p>
        </p:txBody>
      </p:sp>
      <p:sp>
        <p:nvSpPr>
          <p:cNvPr id="12291" name="Rectangle 33"/>
          <p:cNvSpPr/>
          <p:nvPr/>
        </p:nvSpPr>
        <p:spPr>
          <a:xfrm>
            <a:off x="1479233" y="2678748"/>
            <a:ext cx="5998210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Calibri" panose="020F0502020204030204" charset="0"/>
              </a:rPr>
              <a:t>②</a:t>
            </a:r>
            <a:r>
              <a:rPr lang="zh-CN" altLang="en-US" sz="2400" b="1" dirty="0">
                <a:latin typeface="Times New Roman" panose="02020603050405020304" pitchFamily="18" charset="0"/>
              </a:rPr>
              <a:t>数字量输出通道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经输出缓冲器直接控制负载（指示灯等）。</a:t>
            </a:r>
          </a:p>
        </p:txBody>
      </p:sp>
      <p:grpSp>
        <p:nvGrpSpPr>
          <p:cNvPr id="12292" name="Group 45"/>
          <p:cNvGrpSpPr/>
          <p:nvPr/>
        </p:nvGrpSpPr>
        <p:grpSpPr>
          <a:xfrm>
            <a:off x="1548765" y="4150360"/>
            <a:ext cx="4243388" cy="1512888"/>
            <a:chOff x="0" y="0"/>
            <a:chExt cx="2673" cy="953"/>
          </a:xfrm>
        </p:grpSpPr>
        <p:pic>
          <p:nvPicPr>
            <p:cNvPr id="12293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" y="0"/>
              <a:ext cx="2220" cy="89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294" name="Rectangle 35"/>
            <p:cNvSpPr/>
            <p:nvPr/>
          </p:nvSpPr>
          <p:spPr>
            <a:xfrm>
              <a:off x="0" y="0"/>
              <a:ext cx="499" cy="95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微</a:t>
              </a:r>
            </a:p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处</a:t>
              </a:r>
            </a:p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理</a:t>
              </a:r>
            </a:p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器</a:t>
              </a:r>
            </a:p>
          </p:txBody>
        </p:sp>
      </p:grpSp>
      <p:grpSp>
        <p:nvGrpSpPr>
          <p:cNvPr id="12295" name="Group 44"/>
          <p:cNvGrpSpPr/>
          <p:nvPr/>
        </p:nvGrpSpPr>
        <p:grpSpPr>
          <a:xfrm>
            <a:off x="7825105" y="4149725"/>
            <a:ext cx="3594100" cy="1637665"/>
            <a:chOff x="0" y="0"/>
            <a:chExt cx="2319" cy="953"/>
          </a:xfrm>
        </p:grpSpPr>
        <p:pic>
          <p:nvPicPr>
            <p:cNvPr id="12296" name="Picture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1" y="91"/>
              <a:ext cx="1548" cy="78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297" name="Rectangle 42"/>
            <p:cNvSpPr/>
            <p:nvPr/>
          </p:nvSpPr>
          <p:spPr>
            <a:xfrm>
              <a:off x="0" y="0"/>
              <a:ext cx="499" cy="95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微</a:t>
              </a:r>
            </a:p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处</a:t>
              </a:r>
            </a:p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理</a:t>
              </a:r>
            </a:p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器</a:t>
              </a:r>
            </a:p>
          </p:txBody>
        </p:sp>
        <p:sp>
          <p:nvSpPr>
            <p:cNvPr id="12298" name="Line 43"/>
            <p:cNvSpPr/>
            <p:nvPr/>
          </p:nvSpPr>
          <p:spPr>
            <a:xfrm>
              <a:off x="499" y="454"/>
              <a:ext cx="2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aphicFrame>
        <p:nvGraphicFramePr>
          <p:cNvPr id="12299" name="Object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089390" y="1769110"/>
          <a:ext cx="1503045" cy="789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5" imgW="753745" imgH="396240" progId="Equations">
                  <p:embed/>
                </p:oleObj>
              </mc:Choice>
              <mc:Fallback>
                <p:oleObj r:id="rId5" imgW="753745" imgH="396240" progId="Equations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89390" y="1769110"/>
                        <a:ext cx="1503045" cy="789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122"/>
          <p:cNvSpPr txBox="1"/>
          <p:nvPr/>
        </p:nvSpPr>
        <p:spPr>
          <a:xfrm>
            <a:off x="1713548" y="5975350"/>
            <a:ext cx="511333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</a:t>
            </a:r>
            <a:r>
              <a:rPr lang="zh-CN" altLang="en-US" sz="2400" b="1" dirty="0">
                <a:latin typeface="Times New Roman" panose="02020603050405020304" pitchFamily="18" charset="0"/>
              </a:rPr>
              <a:t>5 模拟量输出通道结构图</a:t>
            </a:r>
          </a:p>
        </p:txBody>
      </p:sp>
      <p:sp>
        <p:nvSpPr>
          <p:cNvPr id="12301" name="Text Box 122"/>
          <p:cNvSpPr txBox="1"/>
          <p:nvPr/>
        </p:nvSpPr>
        <p:spPr>
          <a:xfrm>
            <a:off x="7477760" y="5975350"/>
            <a:ext cx="51149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</a:t>
            </a:r>
            <a:r>
              <a:rPr lang="zh-CN" altLang="en-US" sz="2400" b="1" dirty="0">
                <a:latin typeface="Times New Roman" panose="02020603050405020304" pitchFamily="18" charset="0"/>
              </a:rPr>
              <a:t>6 数字量输出通道结构图</a:t>
            </a:r>
          </a:p>
        </p:txBody>
      </p:sp>
    </p:spTree>
  </p:cSld>
  <p:clrMapOvr>
    <a:masterClrMapping/>
  </p:clrMapOvr>
  <p:transition spd="slow" advClick="0">
    <p:wedg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210" y="1192530"/>
            <a:ext cx="6407785" cy="4994275"/>
          </a:xfrm>
          <a:prstGeom prst="rect">
            <a:avLst/>
          </a:prstGeom>
        </p:spPr>
      </p:pic>
      <p:sp>
        <p:nvSpPr>
          <p:cNvPr id="73731" name="Rectangle 207"/>
          <p:cNvSpPr/>
          <p:nvPr/>
        </p:nvSpPr>
        <p:spPr>
          <a:xfrm>
            <a:off x="998855" y="725805"/>
            <a:ext cx="5059045" cy="53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Calibri" panose="020F0502020204030204" charset="0"/>
              </a:rPr>
              <a:t>③  天然气储罐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控制组态图  </a:t>
            </a:r>
          </a:p>
        </p:txBody>
      </p:sp>
      <p:sp>
        <p:nvSpPr>
          <p:cNvPr id="4" name="Rectangle 207"/>
          <p:cNvSpPr/>
          <p:nvPr/>
        </p:nvSpPr>
        <p:spPr>
          <a:xfrm>
            <a:off x="4059555" y="5929630"/>
            <a:ext cx="4697095" cy="53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Calibri" panose="020F0502020204030204" charset="0"/>
              </a:rPr>
              <a:t>图</a:t>
            </a:r>
            <a:r>
              <a:rPr lang="en-US" altLang="zh-CN" sz="2000" b="1" dirty="0">
                <a:solidFill>
                  <a:schemeClr val="accent2"/>
                </a:solidFill>
                <a:latin typeface="Calibri" panose="020F0502020204030204" charset="0"/>
              </a:rPr>
              <a:t>6-33</a:t>
            </a:r>
            <a:r>
              <a:rPr lang="zh-CN" altLang="en-US" sz="2000" b="1" dirty="0">
                <a:solidFill>
                  <a:schemeClr val="accent2"/>
                </a:solidFill>
                <a:latin typeface="Calibri" panose="020F0502020204030204" charset="0"/>
              </a:rPr>
              <a:t>天然气储罐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控制系统组态图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Rectangle 207"/>
          <p:cNvSpPr/>
          <p:nvPr/>
        </p:nvSpPr>
        <p:spPr>
          <a:xfrm>
            <a:off x="1141095" y="864870"/>
            <a:ext cx="3453765" cy="53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/>
          <a:p>
            <a:r>
              <a:rPr 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  <a:r>
              <a:rPr 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）填写组态表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9873" name="组合 39"/>
          <p:cNvGrpSpPr/>
          <p:nvPr/>
        </p:nvGrpSpPr>
        <p:grpSpPr>
          <a:xfrm>
            <a:off x="847725" y="2501900"/>
            <a:ext cx="10054590" cy="3524250"/>
            <a:chOff x="323850" y="2062163"/>
            <a:chExt cx="8642350" cy="4321175"/>
          </a:xfrm>
        </p:grpSpPr>
        <p:sp>
          <p:nvSpPr>
            <p:cNvPr id="79874" name="Rectangle 7"/>
            <p:cNvSpPr/>
            <p:nvPr/>
          </p:nvSpPr>
          <p:spPr>
            <a:xfrm>
              <a:off x="3587750" y="3644901"/>
              <a:ext cx="2125663" cy="863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PID运算等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9875" name="Rectangle 9"/>
            <p:cNvSpPr/>
            <p:nvPr/>
          </p:nvSpPr>
          <p:spPr>
            <a:xfrm>
              <a:off x="541338" y="3646488"/>
              <a:ext cx="1516062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输入处理</a:t>
              </a:r>
            </a:p>
          </p:txBody>
        </p:sp>
        <p:sp>
          <p:nvSpPr>
            <p:cNvPr id="79876" name="Rectangle 10"/>
            <p:cNvSpPr/>
            <p:nvPr/>
          </p:nvSpPr>
          <p:spPr>
            <a:xfrm>
              <a:off x="7237413" y="3573463"/>
              <a:ext cx="1584325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输出处理</a:t>
              </a:r>
            </a:p>
          </p:txBody>
        </p:sp>
        <p:sp>
          <p:nvSpPr>
            <p:cNvPr id="79877" name="AutoShape 12"/>
            <p:cNvSpPr/>
            <p:nvPr/>
          </p:nvSpPr>
          <p:spPr>
            <a:xfrm>
              <a:off x="2057400" y="4003676"/>
              <a:ext cx="1530350" cy="217487"/>
            </a:xfrm>
            <a:prstGeom prst="rightArrow">
              <a:avLst>
                <a:gd name="adj1" fmla="val 50000"/>
                <a:gd name="adj2" fmla="val 175261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9878" name="AutoShape 13"/>
            <p:cNvSpPr/>
            <p:nvPr/>
          </p:nvSpPr>
          <p:spPr>
            <a:xfrm>
              <a:off x="5713413" y="3932238"/>
              <a:ext cx="1528762" cy="217488"/>
            </a:xfrm>
            <a:prstGeom prst="rightArrow">
              <a:avLst>
                <a:gd name="adj1" fmla="val 50000"/>
                <a:gd name="adj2" fmla="val 17507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9879" name="AutoShape 25"/>
            <p:cNvSpPr/>
            <p:nvPr/>
          </p:nvSpPr>
          <p:spPr>
            <a:xfrm>
              <a:off x="323850" y="2133601"/>
              <a:ext cx="3097213" cy="1150937"/>
            </a:xfrm>
            <a:prstGeom prst="wedgeRoundRectCallout">
              <a:avLst>
                <a:gd name="adj1" fmla="val -31764"/>
                <a:gd name="adj2" fmla="val 81616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工程量转换等F002</a:t>
              </a: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线性化F004</a:t>
              </a: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880" name="AutoShape 26"/>
            <p:cNvSpPr/>
            <p:nvPr/>
          </p:nvSpPr>
          <p:spPr>
            <a:xfrm>
              <a:off x="2916238" y="4799013"/>
              <a:ext cx="3889375" cy="1584325"/>
            </a:xfrm>
            <a:prstGeom prst="wedgeRoundRectCallout">
              <a:avLst>
                <a:gd name="adj1" fmla="val -10407"/>
                <a:gd name="adj2" fmla="val -6331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控制类型设置F001</a:t>
              </a: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PID参数设置F003</a:t>
              </a: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运算模块可变参数设置</a:t>
              </a: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F005</a:t>
              </a:r>
            </a:p>
          </p:txBody>
        </p:sp>
        <p:sp>
          <p:nvSpPr>
            <p:cNvPr id="79881" name="AutoShape 25"/>
            <p:cNvSpPr/>
            <p:nvPr/>
          </p:nvSpPr>
          <p:spPr>
            <a:xfrm>
              <a:off x="6156325" y="2062163"/>
              <a:ext cx="2809875" cy="1081088"/>
            </a:xfrm>
            <a:prstGeom prst="wedgeRoundRectCallout">
              <a:avLst>
                <a:gd name="adj1" fmla="val 8949"/>
                <a:gd name="adj2" fmla="val 8719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输出类型及端子号组态F006</a:t>
              </a:r>
            </a:p>
          </p:txBody>
        </p:sp>
        <p:sp>
          <p:nvSpPr>
            <p:cNvPr id="79882" name="AutoShape 25"/>
            <p:cNvSpPr/>
            <p:nvPr/>
          </p:nvSpPr>
          <p:spPr>
            <a:xfrm>
              <a:off x="3495675" y="2098676"/>
              <a:ext cx="2592388" cy="1150937"/>
            </a:xfrm>
            <a:prstGeom prst="wedgeRoundRectCallout">
              <a:avLst>
                <a:gd name="adj1" fmla="val 282"/>
                <a:gd name="adj2" fmla="val 84278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运算模块连接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--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组态</a:t>
              </a: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F101-130</a:t>
              </a: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9883" name="Rectangle 6"/>
          <p:cNvSpPr/>
          <p:nvPr/>
        </p:nvSpPr>
        <p:spPr>
          <a:xfrm>
            <a:off x="1014413" y="1398270"/>
            <a:ext cx="8743950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b="1" dirty="0">
                <a:latin typeface="Calibri" panose="020F0502020204030204" charset="0"/>
              </a:rPr>
              <a:t>①  </a:t>
            </a:r>
            <a:r>
              <a:rPr lang="zh-CN" altLang="en-US" sz="2400" b="1" dirty="0">
                <a:latin typeface="Times New Roman" panose="02020603050405020304" pitchFamily="18" charset="0"/>
              </a:rPr>
              <a:t>调节器基本参数设置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F001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控制类型，运算周期，通信方式</a:t>
            </a:r>
            <a:r>
              <a:rPr lang="zh-CN" altLang="en-US" sz="2400" b="1" dirty="0">
                <a:latin typeface="Times New Roman" panose="02020603050405020304" pitchFamily="18" charset="0"/>
              </a:rPr>
              <a:t>等 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6" name="Group 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463040" y="2441575"/>
          <a:ext cx="8940165" cy="3402014"/>
        </p:xfrm>
        <a:graphic>
          <a:graphicData uri="http://schemas.openxmlformats.org/drawingml/2006/table">
            <a:tbl>
              <a:tblPr/>
              <a:tblGrid>
                <a:gridCol w="2773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2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0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 据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PROM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（*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运算周期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（*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控制类型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报警的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号码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调节器编号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1-50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上位机控制方式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（*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上位机异常控制方式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0，1（*4）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0946" name="Object 51"/>
          <p:cNvGraphicFramePr>
            <a:graphicFrameLocks noChangeAspect="1"/>
          </p:cNvGraphicFramePr>
          <p:nvPr/>
        </p:nvGraphicFramePr>
        <p:xfrm>
          <a:off x="3627120" y="1675130"/>
          <a:ext cx="550100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r:id="rId4" imgW="1983740" imgH="203200" progId="">
                  <p:embed/>
                </p:oleObj>
              </mc:Choice>
              <mc:Fallback>
                <p:oleObj r:id="rId4" imgW="1983740" imgH="203200" progId="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27120" y="1675130"/>
                        <a:ext cx="5501005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47" name="Rectangle 112"/>
          <p:cNvSpPr/>
          <p:nvPr/>
        </p:nvSpPr>
        <p:spPr>
          <a:xfrm>
            <a:off x="1212850" y="992505"/>
            <a:ext cx="9573260" cy="54102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运算周期</a:t>
            </a:r>
            <a:r>
              <a:rPr lang="en-US" altLang="zh-CN" sz="2400" b="1" dirty="0">
                <a:latin typeface="Times New Roman" panose="02020603050405020304" pitchFamily="18" charset="0"/>
              </a:rPr>
              <a:t>400mS</a:t>
            </a:r>
            <a:r>
              <a:rPr lang="zh-CN" altLang="en-US" sz="2400" b="1" dirty="0">
                <a:latin typeface="Times New Roman" panose="02020603050405020304" pitchFamily="18" charset="0"/>
              </a:rPr>
              <a:t>，上位机监视但不参与控制，上位机异常切换到手动。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1" name="组合 39"/>
          <p:cNvGrpSpPr/>
          <p:nvPr/>
        </p:nvGrpSpPr>
        <p:grpSpPr>
          <a:xfrm>
            <a:off x="1411288" y="2316163"/>
            <a:ext cx="8893175" cy="4048125"/>
            <a:chOff x="323850" y="2062163"/>
            <a:chExt cx="8642350" cy="4321175"/>
          </a:xfrm>
        </p:grpSpPr>
        <p:sp>
          <p:nvSpPr>
            <p:cNvPr id="81922" name="Rectangle 7"/>
            <p:cNvSpPr/>
            <p:nvPr/>
          </p:nvSpPr>
          <p:spPr>
            <a:xfrm>
              <a:off x="3587750" y="3644901"/>
              <a:ext cx="2125663" cy="863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PID运算等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1923" name="Rectangle 9"/>
            <p:cNvSpPr/>
            <p:nvPr/>
          </p:nvSpPr>
          <p:spPr>
            <a:xfrm>
              <a:off x="541338" y="3646488"/>
              <a:ext cx="1516062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输入处理</a:t>
              </a:r>
            </a:p>
          </p:txBody>
        </p:sp>
        <p:sp>
          <p:nvSpPr>
            <p:cNvPr id="81924" name="Rectangle 10"/>
            <p:cNvSpPr/>
            <p:nvPr/>
          </p:nvSpPr>
          <p:spPr>
            <a:xfrm>
              <a:off x="7237413" y="3573463"/>
              <a:ext cx="1584325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输出处理</a:t>
              </a:r>
            </a:p>
          </p:txBody>
        </p:sp>
        <p:sp>
          <p:nvSpPr>
            <p:cNvPr id="81925" name="AutoShape 12"/>
            <p:cNvSpPr/>
            <p:nvPr/>
          </p:nvSpPr>
          <p:spPr>
            <a:xfrm>
              <a:off x="2057400" y="4003676"/>
              <a:ext cx="1530350" cy="217487"/>
            </a:xfrm>
            <a:prstGeom prst="rightArrow">
              <a:avLst>
                <a:gd name="adj1" fmla="val 50000"/>
                <a:gd name="adj2" fmla="val 175261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1926" name="AutoShape 13"/>
            <p:cNvSpPr/>
            <p:nvPr/>
          </p:nvSpPr>
          <p:spPr>
            <a:xfrm>
              <a:off x="5713413" y="3932238"/>
              <a:ext cx="1528762" cy="217488"/>
            </a:xfrm>
            <a:prstGeom prst="rightArrow">
              <a:avLst>
                <a:gd name="adj1" fmla="val 50000"/>
                <a:gd name="adj2" fmla="val 17507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1927" name="AutoShape 25"/>
            <p:cNvSpPr/>
            <p:nvPr/>
          </p:nvSpPr>
          <p:spPr>
            <a:xfrm>
              <a:off x="323850" y="2133601"/>
              <a:ext cx="3097213" cy="1150937"/>
            </a:xfrm>
            <a:prstGeom prst="wedgeRoundRectCallout">
              <a:avLst>
                <a:gd name="adj1" fmla="val -31764"/>
                <a:gd name="adj2" fmla="val 81616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工程量转换等F002</a:t>
              </a:r>
            </a:p>
            <a:p>
              <a:pPr algn="ctr"/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线性化F004</a:t>
              </a:r>
            </a:p>
            <a:p>
              <a:pPr algn="ctr"/>
              <a:endParaRPr lang="zh-CN" altLang="en-US" sz="2400" b="1" dirty="0">
                <a:solidFill>
                  <a:schemeClr val="bg1">
                    <a:lumMod val="95000"/>
                  </a:schemeClr>
                </a:solidFill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1928" name="AutoShape 26"/>
            <p:cNvSpPr/>
            <p:nvPr/>
          </p:nvSpPr>
          <p:spPr>
            <a:xfrm>
              <a:off x="2916238" y="4799013"/>
              <a:ext cx="3889375" cy="1584325"/>
            </a:xfrm>
            <a:prstGeom prst="wedgeRoundRectCallout">
              <a:avLst>
                <a:gd name="adj1" fmla="val -10407"/>
                <a:gd name="adj2" fmla="val -6331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控制类型设置F001</a:t>
              </a: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PID参数设置F003</a:t>
              </a: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运算模块可变参数设置</a:t>
              </a: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F005</a:t>
              </a:r>
            </a:p>
          </p:txBody>
        </p:sp>
        <p:sp>
          <p:nvSpPr>
            <p:cNvPr id="81929" name="AutoShape 25"/>
            <p:cNvSpPr/>
            <p:nvPr/>
          </p:nvSpPr>
          <p:spPr>
            <a:xfrm>
              <a:off x="6156325" y="2062163"/>
              <a:ext cx="2809875" cy="1081088"/>
            </a:xfrm>
            <a:prstGeom prst="wedgeRoundRectCallout">
              <a:avLst>
                <a:gd name="adj1" fmla="val 8949"/>
                <a:gd name="adj2" fmla="val 8719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输出类型及端子号组态F006</a:t>
              </a:r>
            </a:p>
          </p:txBody>
        </p:sp>
        <p:sp>
          <p:nvSpPr>
            <p:cNvPr id="81930" name="AutoShape 25"/>
            <p:cNvSpPr/>
            <p:nvPr/>
          </p:nvSpPr>
          <p:spPr>
            <a:xfrm>
              <a:off x="3495675" y="2098676"/>
              <a:ext cx="2592388" cy="1150937"/>
            </a:xfrm>
            <a:prstGeom prst="wedgeRoundRectCallout">
              <a:avLst>
                <a:gd name="adj1" fmla="val 282"/>
                <a:gd name="adj2" fmla="val 84278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运算模块连接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--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组态</a:t>
              </a: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F101-130</a:t>
              </a: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1931" name="文本框 1"/>
          <p:cNvSpPr txBox="1"/>
          <p:nvPr/>
        </p:nvSpPr>
        <p:spPr>
          <a:xfrm>
            <a:off x="958850" y="882650"/>
            <a:ext cx="944943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latin typeface="Calibri" panose="020F0502020204030204" charset="0"/>
              </a:rPr>
              <a:t>② 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输入工程量信息</a:t>
            </a:r>
            <a:r>
              <a:rPr lang="en-US" altLang="zh-CN" sz="2400" b="1" dirty="0">
                <a:latin typeface="Times New Roman" panose="02020603050405020304" pitchFamily="18" charset="0"/>
              </a:rPr>
              <a:t>F002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温度、压力、流量检测，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流量</a:t>
            </a:r>
            <a:r>
              <a:rPr lang="zh-CN" altLang="en-US" sz="2400" b="1" dirty="0">
                <a:latin typeface="Times New Roman" panose="02020603050405020304" pitchFamily="18" charset="0"/>
              </a:rPr>
              <a:t>温度、压力补偿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（工程量单位，测量范围，精度， 温度、压力补偿，开方，滤波等 ）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"/>
          <p:cNvGraphicFramePr>
            <a:graphicFrameLocks noGrp="1"/>
          </p:cNvGraphicFramePr>
          <p:nvPr/>
        </p:nvGraphicFramePr>
        <p:xfrm>
          <a:off x="2615565" y="1881823"/>
          <a:ext cx="6192837" cy="2468640"/>
        </p:xfrm>
        <a:graphic>
          <a:graphicData uri="http://schemas.openxmlformats.org/drawingml/2006/table">
            <a:tbl>
              <a:tblPr/>
              <a:tblGrid>
                <a:gridCol w="18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52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28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模拟输入数据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8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输入使用</a:t>
                      </a: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工程单位小数点位置</a:t>
                      </a: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工程单位值下限</a:t>
                      </a: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工程单位值上限</a:t>
                      </a: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折线表号码</a:t>
                      </a: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温度补偿用输入号码</a:t>
                      </a: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温度单位</a:t>
                      </a: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3015" name="对象 1"/>
          <p:cNvGraphicFramePr>
            <a:graphicFrameLocks noChangeAspect="1"/>
          </p:cNvGraphicFramePr>
          <p:nvPr/>
        </p:nvGraphicFramePr>
        <p:xfrm>
          <a:off x="3768090" y="1534160"/>
          <a:ext cx="3494088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r:id="rId3" imgW="1918335" imgH="190500" progId="Equation.3">
                  <p:embed/>
                </p:oleObj>
              </mc:Choice>
              <mc:Fallback>
                <p:oleObj r:id="rId3" imgW="1918335" imgH="190500" progId="Equation.3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8090" y="1534160"/>
                        <a:ext cx="3494088" cy="347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Group 3"/>
          <p:cNvGraphicFramePr>
            <a:graphicFrameLocks noGrp="1"/>
          </p:cNvGraphicFramePr>
          <p:nvPr/>
        </p:nvGraphicFramePr>
        <p:xfrm>
          <a:off x="2615565" y="4342448"/>
          <a:ext cx="6192837" cy="2194098"/>
        </p:xfrm>
        <a:graphic>
          <a:graphicData uri="http://schemas.openxmlformats.org/drawingml/2006/table">
            <a:tbl>
              <a:tblPr/>
              <a:tblGrid>
                <a:gridCol w="1872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设定温度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压力补偿用输入号码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09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压力单位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设定压力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开方处理小信号切除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数字滤波常数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0.0-999.9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传感器异常诊断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0,1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49250" y="803275"/>
            <a:ext cx="1149350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参数检测范围：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温度测量范围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0.0~100.0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℃，压力测量范围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0.0~600.0kPa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，流量测量范围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0.00~70.00t/h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。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流量温度、压力补偿：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设计温度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32.2℃  ,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设计压力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p </a:t>
            </a:r>
            <a:r>
              <a:rPr lang="en-US" altLang="zh-CN" sz="2000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:  445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.0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kPa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。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1%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小信号切除。</a:t>
            </a:r>
          </a:p>
          <a:p>
            <a:pPr algn="l"/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滤波时间常数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2min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676525" y="1909763"/>
          <a:ext cx="6192675" cy="2468700"/>
        </p:xfrm>
        <a:graphic>
          <a:graphicData uri="http://schemas.openxmlformats.org/drawingml/2006/table">
            <a:tbl>
              <a:tblPr/>
              <a:tblGrid>
                <a:gridCol w="1848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52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28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模拟输入数据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8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输入使用</a:t>
                      </a: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工程单位小数点位置</a:t>
                      </a: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工程单位值下限</a:t>
                      </a: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工程单位值上限</a:t>
                      </a: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100.0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600.0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70.00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折线表号码</a:t>
                      </a: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温度补偿用输入号码</a:t>
                      </a: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温度单位</a:t>
                      </a:r>
                    </a:p>
                  </a:txBody>
                  <a:tcPr marL="91442" marR="91442"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42" marR="91442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3015" name="对象 1"/>
          <p:cNvGraphicFramePr>
            <a:graphicFrameLocks noChangeAspect="1"/>
          </p:cNvGraphicFramePr>
          <p:nvPr/>
        </p:nvGraphicFramePr>
        <p:xfrm>
          <a:off x="3829050" y="1562100"/>
          <a:ext cx="3494088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r:id="rId5" imgW="1918335" imgH="190500" progId="Equation.3">
                  <p:embed/>
                </p:oleObj>
              </mc:Choice>
              <mc:Fallback>
                <p:oleObj r:id="rId5" imgW="1918335" imgH="190500" progId="Equation.3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9050" y="1562100"/>
                        <a:ext cx="3494088" cy="347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Group 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676525" y="4370388"/>
          <a:ext cx="6192837" cy="2194164"/>
        </p:xfrm>
        <a:graphic>
          <a:graphicData uri="http://schemas.openxmlformats.org/drawingml/2006/table">
            <a:tbl>
              <a:tblPr/>
              <a:tblGrid>
                <a:gridCol w="1872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设定温度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32.2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压力补偿用输入号码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09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压力单位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设定压力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-9999-9999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445.0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445.0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开方处理小信号切除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1.0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数字滤波常数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0.0-999.9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120.0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120.0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120.0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传感器异常诊断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0,1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2" marR="91442" marT="45687" marB="4568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10210" y="831215"/>
            <a:ext cx="1149350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参数检测范围：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温度测量范围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0.0~100.0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℃，压力测量范围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0.0~600.0kPa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，流量测量范围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0.00~70.00t/h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。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流量温度、压力补偿：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设计温度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t </a:t>
            </a:r>
            <a:r>
              <a:rPr lang="en-US" altLang="zh-CN" sz="2000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32.2℃  ,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设计压力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p </a:t>
            </a:r>
            <a:r>
              <a:rPr lang="en-US" altLang="zh-CN" sz="2000" baseline="-25000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:  445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.0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kPa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。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1%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小信号切除。</a:t>
            </a:r>
          </a:p>
          <a:p>
            <a:pPr algn="l"/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滤波时间常数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2min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10565" y="873760"/>
            <a:ext cx="4371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sz="2400" dirty="0">
                <a:solidFill>
                  <a:schemeClr val="accent2"/>
                </a:solidFill>
                <a:latin typeface="Calibri" panose="020F0502020204030204" charset="0"/>
                <a:sym typeface="+mn-ea"/>
              </a:rPr>
              <a:t>③ </a:t>
            </a:r>
            <a:r>
              <a:rPr 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流量检测温度压力补偿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F004</a:t>
            </a:r>
          </a:p>
        </p:txBody>
      </p:sp>
      <p:sp>
        <p:nvSpPr>
          <p:cNvPr id="86049" name="Rectangle 41"/>
          <p:cNvSpPr/>
          <p:nvPr/>
        </p:nvSpPr>
        <p:spPr>
          <a:xfrm>
            <a:off x="710565" y="1609408"/>
            <a:ext cx="4175125" cy="5048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温度补偿范围</a:t>
            </a:r>
            <a:r>
              <a:rPr lang="en-US" altLang="zh-CN" sz="2000" b="1" dirty="0">
                <a:latin typeface="Times New Roman" panose="02020603050405020304" pitchFamily="18" charset="0"/>
              </a:rPr>
              <a:t>10</a:t>
            </a:r>
            <a:r>
              <a:rPr lang="zh-CN" altLang="en-US" sz="2000" b="1" dirty="0">
                <a:latin typeface="Times New Roman" panose="02020603050405020304" pitchFamily="18" charset="0"/>
              </a:rPr>
              <a:t>.0～</a:t>
            </a:r>
            <a:r>
              <a:rPr lang="en-US" altLang="zh-CN" sz="2000" b="1" dirty="0">
                <a:latin typeface="Times New Roman" panose="02020603050405020304" pitchFamily="18" charset="0"/>
              </a:rPr>
              <a:t>40</a:t>
            </a:r>
            <a:r>
              <a:rPr lang="zh-CN" altLang="en-US" sz="2000" b="1" dirty="0">
                <a:latin typeface="Times New Roman" panose="02020603050405020304" pitchFamily="18" charset="0"/>
              </a:rPr>
              <a:t>.0</a:t>
            </a:r>
            <a:r>
              <a:rPr lang="en-US" altLang="zh-CN" sz="2000" b="1" dirty="0">
                <a:latin typeface="Times New Roman" panose="02020603050405020304" pitchFamily="18" charset="0"/>
              </a:rPr>
              <a:t>℃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6050" name="Object 35"/>
          <p:cNvGraphicFramePr>
            <a:graphicFrameLocks noChangeAspect="1"/>
          </p:cNvGraphicFramePr>
          <p:nvPr/>
        </p:nvGraphicFramePr>
        <p:xfrm>
          <a:off x="787400" y="2225040"/>
          <a:ext cx="228346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5" r:id="rId3" imgW="1113790" imgH="358140" progId="">
                  <p:embed/>
                </p:oleObj>
              </mc:Choice>
              <mc:Fallback>
                <p:oleObj r:id="rId3" imgW="1113790" imgH="358140" progId="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7400" y="2225040"/>
                        <a:ext cx="228346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1" name="Rectangle 43"/>
          <p:cNvSpPr/>
          <p:nvPr/>
        </p:nvSpPr>
        <p:spPr>
          <a:xfrm>
            <a:off x="787400" y="2918460"/>
            <a:ext cx="1877060" cy="5048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超过温度范围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238375" y="1259229"/>
            <a:ext cx="2026920" cy="4775545"/>
            <a:chOff x="9213" y="1138"/>
            <a:chExt cx="4220" cy="8970"/>
          </a:xfrm>
        </p:grpSpPr>
        <p:grpSp>
          <p:nvGrpSpPr>
            <p:cNvPr id="86019" name="Group 62"/>
            <p:cNvGrpSpPr/>
            <p:nvPr/>
          </p:nvGrpSpPr>
          <p:grpSpPr>
            <a:xfrm>
              <a:off x="9213" y="1138"/>
              <a:ext cx="4220" cy="8970"/>
              <a:chOff x="0" y="36"/>
              <a:chExt cx="1688" cy="3588"/>
            </a:xfrm>
          </p:grpSpPr>
          <p:sp>
            <p:nvSpPr>
              <p:cNvPr id="86020" name="Rectangle 7"/>
              <p:cNvSpPr/>
              <p:nvPr/>
            </p:nvSpPr>
            <p:spPr>
              <a:xfrm>
                <a:off x="561" y="1472"/>
                <a:ext cx="746" cy="3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TCOMP</a:t>
                </a:r>
              </a:p>
            </p:txBody>
          </p:sp>
          <p:graphicFrame>
            <p:nvGraphicFramePr>
              <p:cNvPr id="86021" name="Object 6"/>
              <p:cNvGraphicFramePr>
                <a:graphicFrameLocks noChangeAspect="1"/>
              </p:cNvGraphicFramePr>
              <p:nvPr/>
            </p:nvGraphicFramePr>
            <p:xfrm>
              <a:off x="363" y="36"/>
              <a:ext cx="451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086" r:id="rId5" imgW="247650" imgH="143510" progId="">
                      <p:embed/>
                    </p:oleObj>
                  </mc:Choice>
                  <mc:Fallback>
                    <p:oleObj r:id="rId5" imgW="247650" imgH="143510" progId="">
                      <p:embed/>
                      <p:pic>
                        <p:nvPicPr>
                          <p:cNvPr id="0" name="图片 333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63" y="36"/>
                            <a:ext cx="451" cy="2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22" name="Object 7"/>
              <p:cNvGraphicFramePr>
                <a:graphicFrameLocks noChangeAspect="1"/>
              </p:cNvGraphicFramePr>
              <p:nvPr/>
            </p:nvGraphicFramePr>
            <p:xfrm>
              <a:off x="736" y="1038"/>
              <a:ext cx="217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087" r:id="rId7" imgW="92710" imgH="145415" progId="">
                      <p:embed/>
                    </p:oleObj>
                  </mc:Choice>
                  <mc:Fallback>
                    <p:oleObj r:id="rId7" imgW="92710" imgH="145415" progId="">
                      <p:embed/>
                      <p:pic>
                        <p:nvPicPr>
                          <p:cNvPr id="0" name="图片 3332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736" y="1038"/>
                            <a:ext cx="217" cy="27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23" name="Object 8"/>
              <p:cNvGraphicFramePr>
                <a:graphicFrameLocks noChangeAspect="1"/>
              </p:cNvGraphicFramePr>
              <p:nvPr/>
            </p:nvGraphicFramePr>
            <p:xfrm>
              <a:off x="1089" y="978"/>
              <a:ext cx="408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088" r:id="rId9" imgW="260350" imgH="156210" progId="">
                      <p:embed/>
                    </p:oleObj>
                  </mc:Choice>
                  <mc:Fallback>
                    <p:oleObj r:id="rId9" imgW="260350" imgH="156210" progId="">
                      <p:embed/>
                      <p:pic>
                        <p:nvPicPr>
                          <p:cNvPr id="0" name="图片 3333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089" y="978"/>
                            <a:ext cx="408" cy="2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24" name="Object 9"/>
              <p:cNvGraphicFramePr>
                <a:graphicFrameLocks noChangeAspect="1"/>
              </p:cNvGraphicFramePr>
              <p:nvPr/>
            </p:nvGraphicFramePr>
            <p:xfrm>
              <a:off x="1179" y="1179"/>
              <a:ext cx="362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089" r:id="rId11" imgW="208915" imgH="143510" progId="">
                      <p:embed/>
                    </p:oleObj>
                  </mc:Choice>
                  <mc:Fallback>
                    <p:oleObj r:id="rId11" imgW="208915" imgH="143510" progId="">
                      <p:embed/>
                      <p:pic>
                        <p:nvPicPr>
                          <p:cNvPr id="0" name="图片 3334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179" y="1179"/>
                            <a:ext cx="362" cy="20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6025" name="Rectangle 15"/>
              <p:cNvSpPr/>
              <p:nvPr/>
            </p:nvSpPr>
            <p:spPr>
              <a:xfrm>
                <a:off x="318" y="2812"/>
                <a:ext cx="816" cy="339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PCOMP</a:t>
                </a:r>
              </a:p>
            </p:txBody>
          </p:sp>
          <p:sp>
            <p:nvSpPr>
              <p:cNvPr id="86026" name="Line 16"/>
              <p:cNvSpPr/>
              <p:nvPr/>
            </p:nvSpPr>
            <p:spPr>
              <a:xfrm>
                <a:off x="814" y="3151"/>
                <a:ext cx="0" cy="2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27" name="Line 17"/>
              <p:cNvSpPr/>
              <p:nvPr/>
            </p:nvSpPr>
            <p:spPr>
              <a:xfrm>
                <a:off x="454" y="2585"/>
                <a:ext cx="0" cy="23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28" name="Line 18"/>
              <p:cNvSpPr/>
              <p:nvPr/>
            </p:nvSpPr>
            <p:spPr>
              <a:xfrm>
                <a:off x="907" y="2585"/>
                <a:ext cx="0" cy="23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86029" name="Object 14"/>
              <p:cNvGraphicFramePr>
                <a:graphicFrameLocks noChangeAspect="1"/>
              </p:cNvGraphicFramePr>
              <p:nvPr/>
            </p:nvGraphicFramePr>
            <p:xfrm>
              <a:off x="817" y="3311"/>
              <a:ext cx="871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090" r:id="rId13" imgW="537845" imgH="192405" progId="">
                      <p:embed/>
                    </p:oleObj>
                  </mc:Choice>
                  <mc:Fallback>
                    <p:oleObj r:id="rId13" imgW="537845" imgH="192405" progId="">
                      <p:embed/>
                      <p:pic>
                        <p:nvPicPr>
                          <p:cNvPr id="0" name="图片 3340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817" y="3311"/>
                            <a:ext cx="871" cy="3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30" name="Object 15"/>
              <p:cNvGraphicFramePr>
                <a:graphicFrameLocks noChangeAspect="1"/>
              </p:cNvGraphicFramePr>
              <p:nvPr/>
            </p:nvGraphicFramePr>
            <p:xfrm>
              <a:off x="0" y="1457"/>
              <a:ext cx="363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091" r:id="rId15" imgW="260350" imgH="143510" progId="">
                      <p:embed/>
                    </p:oleObj>
                  </mc:Choice>
                  <mc:Fallback>
                    <p:oleObj r:id="rId15" imgW="260350" imgH="143510" progId="">
                      <p:embed/>
                      <p:pic>
                        <p:nvPicPr>
                          <p:cNvPr id="0" name="图片 3342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0" y="1457"/>
                            <a:ext cx="363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31" name="Object 16"/>
              <p:cNvGraphicFramePr>
                <a:graphicFrameLocks noChangeAspect="1"/>
              </p:cNvGraphicFramePr>
              <p:nvPr/>
            </p:nvGraphicFramePr>
            <p:xfrm>
              <a:off x="136" y="2449"/>
              <a:ext cx="22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092" r:id="rId17" imgW="145415" imgH="145415" progId="">
                      <p:embed/>
                    </p:oleObj>
                  </mc:Choice>
                  <mc:Fallback>
                    <p:oleObj r:id="rId17" imgW="145415" imgH="145415" progId="">
                      <p:embed/>
                      <p:pic>
                        <p:nvPicPr>
                          <p:cNvPr id="0" name="图片 3341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36" y="2449"/>
                            <a:ext cx="224" cy="2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32" name="Object 17"/>
              <p:cNvGraphicFramePr>
                <a:graphicFrameLocks noChangeAspect="1"/>
              </p:cNvGraphicFramePr>
              <p:nvPr/>
            </p:nvGraphicFramePr>
            <p:xfrm>
              <a:off x="908" y="1932"/>
              <a:ext cx="363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093" r:id="rId19" imgW="273050" imgH="247015" progId="Equations">
                      <p:embed/>
                    </p:oleObj>
                  </mc:Choice>
                  <mc:Fallback>
                    <p:oleObj r:id="rId19" imgW="273050" imgH="247015" progId="Equations">
                      <p:embed/>
                      <p:pic>
                        <p:nvPicPr>
                          <p:cNvPr id="0" name="图片 3339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908" y="1932"/>
                            <a:ext cx="363" cy="32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6033" name="Rectangle 24"/>
              <p:cNvSpPr/>
              <p:nvPr/>
            </p:nvSpPr>
            <p:spPr>
              <a:xfrm>
                <a:off x="408" y="635"/>
                <a:ext cx="590" cy="3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TBL1</a:t>
                </a:r>
              </a:p>
            </p:txBody>
          </p:sp>
          <p:sp>
            <p:nvSpPr>
              <p:cNvPr id="86034" name="Line 25"/>
              <p:cNvSpPr/>
              <p:nvPr/>
            </p:nvSpPr>
            <p:spPr>
              <a:xfrm>
                <a:off x="681" y="363"/>
                <a:ext cx="0" cy="25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35" name="Oval 26"/>
              <p:cNvSpPr/>
              <p:nvPr/>
            </p:nvSpPr>
            <p:spPr>
              <a:xfrm>
                <a:off x="1043" y="1225"/>
                <a:ext cx="91" cy="9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36" name="Oval 27"/>
              <p:cNvSpPr/>
              <p:nvPr/>
            </p:nvSpPr>
            <p:spPr>
              <a:xfrm>
                <a:off x="635" y="272"/>
                <a:ext cx="91" cy="9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37" name="Oval 28"/>
              <p:cNvSpPr/>
              <p:nvPr/>
            </p:nvSpPr>
            <p:spPr>
              <a:xfrm>
                <a:off x="681" y="1225"/>
                <a:ext cx="91" cy="9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38" name="Line 29"/>
              <p:cNvSpPr/>
              <p:nvPr/>
            </p:nvSpPr>
            <p:spPr>
              <a:xfrm>
                <a:off x="726" y="998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39" name="Line 30"/>
              <p:cNvSpPr/>
              <p:nvPr/>
            </p:nvSpPr>
            <p:spPr>
              <a:xfrm>
                <a:off x="726" y="1315"/>
                <a:ext cx="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40" name="Line 31"/>
              <p:cNvSpPr/>
              <p:nvPr/>
            </p:nvSpPr>
            <p:spPr>
              <a:xfrm>
                <a:off x="1089" y="1315"/>
                <a:ext cx="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41" name="Line 32"/>
              <p:cNvSpPr/>
              <p:nvPr/>
            </p:nvSpPr>
            <p:spPr>
              <a:xfrm>
                <a:off x="907" y="1814"/>
                <a:ext cx="0" cy="6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42" name="Oval 33"/>
              <p:cNvSpPr/>
              <p:nvPr/>
            </p:nvSpPr>
            <p:spPr>
              <a:xfrm>
                <a:off x="862" y="2495"/>
                <a:ext cx="91" cy="9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43" name="Oval 34"/>
              <p:cNvSpPr/>
              <p:nvPr/>
            </p:nvSpPr>
            <p:spPr>
              <a:xfrm>
                <a:off x="408" y="2540"/>
                <a:ext cx="91" cy="9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44" name="Rectangle 35"/>
              <p:cNvSpPr/>
              <p:nvPr/>
            </p:nvSpPr>
            <p:spPr>
              <a:xfrm>
                <a:off x="227" y="2041"/>
                <a:ext cx="590" cy="36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</a:rPr>
                  <a:t>TBL2</a:t>
                </a:r>
              </a:p>
            </p:txBody>
          </p:sp>
          <p:sp>
            <p:nvSpPr>
              <p:cNvPr id="86045" name="Line 36"/>
              <p:cNvSpPr/>
              <p:nvPr/>
            </p:nvSpPr>
            <p:spPr>
              <a:xfrm>
                <a:off x="454" y="1769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46" name="Oval 37"/>
              <p:cNvSpPr/>
              <p:nvPr/>
            </p:nvSpPr>
            <p:spPr>
              <a:xfrm>
                <a:off x="408" y="1678"/>
                <a:ext cx="91" cy="9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47" name="Line 38"/>
              <p:cNvSpPr/>
              <p:nvPr/>
            </p:nvSpPr>
            <p:spPr>
              <a:xfrm>
                <a:off x="454" y="2404"/>
                <a:ext cx="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48" name="Oval 39"/>
              <p:cNvSpPr/>
              <p:nvPr/>
            </p:nvSpPr>
            <p:spPr>
              <a:xfrm>
                <a:off x="771" y="3357"/>
                <a:ext cx="91" cy="9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86074" name="对象 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350" y="1970"/>
            <a:ext cx="570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4" r:id="rId21" imgW="177165" imgH="165100" progId="Equation.KSEE3">
                    <p:embed/>
                  </p:oleObj>
                </mc:Choice>
                <mc:Fallback>
                  <p:oleObj r:id="rId21" imgW="177165" imgH="165100" progId="Equation.KSEE3">
                    <p:embed/>
                    <p:pic>
                      <p:nvPicPr>
                        <p:cNvPr id="0" name="图片 334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0350" y="1970"/>
                          <a:ext cx="570" cy="5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75" name="对象 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348" y="3723"/>
            <a:ext cx="45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5" r:id="rId23" imgW="139700" imgH="165100" progId="Equation.KSEE3">
                    <p:embed/>
                  </p:oleObj>
                </mc:Choice>
                <mc:Fallback>
                  <p:oleObj r:id="rId23" imgW="139700" imgH="165100" progId="Equation.KSEE3">
                    <p:embed/>
                    <p:pic>
                      <p:nvPicPr>
                        <p:cNvPr id="0" name="图片 3344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0348" y="3723"/>
                          <a:ext cx="450" cy="5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文本框 3"/>
          <p:cNvSpPr txBox="1"/>
          <p:nvPr/>
        </p:nvSpPr>
        <p:spPr>
          <a:xfrm>
            <a:off x="4603750" y="1398270"/>
            <a:ext cx="36753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压力补偿范围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350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.0～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500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.0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kPa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                       58.3%--83.3%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 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         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87680" y="4172585"/>
            <a:ext cx="3315335" cy="1531620"/>
          </a:xfrm>
          <a:prstGeom prst="rect">
            <a:avLst/>
          </a:prstGeom>
        </p:spPr>
      </p:pic>
      <p:graphicFrame>
        <p:nvGraphicFramePr>
          <p:cNvPr id="87042" name="Object 3"/>
          <p:cNvGraphicFramePr>
            <a:graphicFrameLocks noChangeAspect="1"/>
          </p:cNvGraphicFramePr>
          <p:nvPr/>
        </p:nvGraphicFramePr>
        <p:xfrm>
          <a:off x="5027930" y="2228215"/>
          <a:ext cx="1960245" cy="75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6" r:id="rId26" imgW="998220" imgH="384175" progId="">
                  <p:embed/>
                </p:oleObj>
              </mc:Choice>
              <mc:Fallback>
                <p:oleObj r:id="rId26" imgW="998220" imgH="384175" progId="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027930" y="2228215"/>
                        <a:ext cx="1960245" cy="754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4" name="Rectangle 9"/>
          <p:cNvSpPr/>
          <p:nvPr/>
        </p:nvSpPr>
        <p:spPr>
          <a:xfrm>
            <a:off x="4954270" y="2982595"/>
            <a:ext cx="2355215" cy="37655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/>
          <a:p>
            <a:r>
              <a:rPr lang="zh-CN" altLang="en-US" sz="2000" b="1" dirty="0">
                <a:latin typeface="Times New Roman" panose="02020603050405020304" pitchFamily="18" charset="0"/>
              </a:rPr>
              <a:t>超过压力范围</a:t>
            </a:r>
          </a:p>
        </p:txBody>
      </p:sp>
      <p:graphicFrame>
        <p:nvGraphicFramePr>
          <p:cNvPr id="87045" name="Object 6"/>
          <p:cNvGraphicFramePr>
            <a:graphicFrameLocks noChangeAspect="1"/>
          </p:cNvGraphicFramePr>
          <p:nvPr/>
        </p:nvGraphicFramePr>
        <p:xfrm>
          <a:off x="5027930" y="3416300"/>
          <a:ext cx="2418715" cy="49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7" r:id="rId28" imgW="1190625" imgH="243205" progId="Equations">
                  <p:embed/>
                </p:oleObj>
              </mc:Choice>
              <mc:Fallback>
                <p:oleObj r:id="rId28" imgW="1190625" imgH="243205" progId="Equations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027930" y="3416300"/>
                        <a:ext cx="2418715" cy="493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95" name="文本框 1"/>
          <p:cNvSpPr txBox="1"/>
          <p:nvPr/>
        </p:nvSpPr>
        <p:spPr>
          <a:xfrm>
            <a:off x="6112193" y="7533005"/>
            <a:ext cx="10715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58.3%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7096" name="文本框 2"/>
          <p:cNvSpPr txBox="1"/>
          <p:nvPr/>
        </p:nvSpPr>
        <p:spPr>
          <a:xfrm>
            <a:off x="7309168" y="7533005"/>
            <a:ext cx="10715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83.3%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37"/>
          <p:cNvGraphicFramePr>
            <a:graphicFrameLocks noChangeAspect="1"/>
          </p:cNvGraphicFramePr>
          <p:nvPr/>
        </p:nvGraphicFramePr>
        <p:xfrm>
          <a:off x="787400" y="3497580"/>
          <a:ext cx="22066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8" r:id="rId30" imgW="1075690" imgH="243205" progId="Equations">
                  <p:embed/>
                </p:oleObj>
              </mc:Choice>
              <mc:Fallback>
                <p:oleObj r:id="rId30" imgW="1075690" imgH="243205" progId="Equations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787400" y="3497580"/>
                        <a:ext cx="2206625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297045" y="3978910"/>
            <a:ext cx="3749040" cy="1661160"/>
          </a:xfrm>
          <a:prstGeom prst="rect">
            <a:avLst/>
          </a:prstGeom>
        </p:spPr>
      </p:pic>
      <p:sp>
        <p:nvSpPr>
          <p:cNvPr id="10" name="文本框 1"/>
          <p:cNvSpPr txBox="1"/>
          <p:nvPr/>
        </p:nvSpPr>
        <p:spPr>
          <a:xfrm>
            <a:off x="5465128" y="5514340"/>
            <a:ext cx="9702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58.3%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6306503" y="5513070"/>
            <a:ext cx="9702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83.3%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12" name="Text Box 111"/>
          <p:cNvSpPr txBox="1"/>
          <p:nvPr/>
        </p:nvSpPr>
        <p:spPr>
          <a:xfrm>
            <a:off x="8569008" y="6034723"/>
            <a:ext cx="2971800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图</a:t>
            </a:r>
            <a:r>
              <a:rPr lang="en-US" altLang="zh-CN" sz="2000" b="1" dirty="0">
                <a:latin typeface="Times New Roman" panose="02020603050405020304" pitchFamily="18" charset="0"/>
              </a:rPr>
              <a:t>4-36 </a:t>
            </a:r>
            <a:r>
              <a:rPr lang="zh-CN" altLang="en-US" sz="2000" b="1" dirty="0">
                <a:latin typeface="Times New Roman" panose="02020603050405020304" pitchFamily="18" charset="0"/>
              </a:rPr>
              <a:t>温压补偿组态图</a:t>
            </a:r>
          </a:p>
        </p:txBody>
      </p:sp>
      <p:sp>
        <p:nvSpPr>
          <p:cNvPr id="13" name="Text Box 111"/>
          <p:cNvSpPr txBox="1"/>
          <p:nvPr/>
        </p:nvSpPr>
        <p:spPr>
          <a:xfrm>
            <a:off x="401320" y="6036310"/>
            <a:ext cx="40887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图</a:t>
            </a:r>
            <a:r>
              <a:rPr lang="en-US" altLang="zh-CN" sz="2000" b="1" dirty="0">
                <a:latin typeface="Times New Roman" panose="02020603050405020304" pitchFamily="18" charset="0"/>
              </a:rPr>
              <a:t>6-34 </a:t>
            </a:r>
            <a:r>
              <a:rPr lang="zh-CN" altLang="en-US" sz="2000" b="1" dirty="0">
                <a:latin typeface="Times New Roman" panose="02020603050405020304" pitchFamily="18" charset="0"/>
              </a:rPr>
              <a:t>温度补偿模块输入输出</a:t>
            </a:r>
          </a:p>
        </p:txBody>
      </p:sp>
      <p:sp>
        <p:nvSpPr>
          <p:cNvPr id="14" name="Text Box 111"/>
          <p:cNvSpPr txBox="1"/>
          <p:nvPr/>
        </p:nvSpPr>
        <p:spPr>
          <a:xfrm>
            <a:off x="4396740" y="6035040"/>
            <a:ext cx="40887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图</a:t>
            </a:r>
            <a:r>
              <a:rPr lang="en-US" altLang="zh-CN" sz="2000" b="1" dirty="0">
                <a:latin typeface="Times New Roman" panose="02020603050405020304" pitchFamily="18" charset="0"/>
              </a:rPr>
              <a:t>6-35 </a:t>
            </a:r>
            <a:r>
              <a:rPr lang="zh-CN" altLang="en-US" sz="2000" b="1" dirty="0">
                <a:latin typeface="Times New Roman" panose="02020603050405020304" pitchFamily="18" charset="0"/>
              </a:rPr>
              <a:t>压力补偿模块输入输出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9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46835" y="1196975"/>
          <a:ext cx="7023735" cy="4237355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41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528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折点</a:t>
                      </a:r>
                    </a:p>
                  </a:txBody>
                  <a:tcPr marL="91444" marR="914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折线数据表</a:t>
                      </a: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6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轴</a:t>
                      </a:r>
                    </a:p>
                  </a:txBody>
                  <a:tcPr marL="91444" marR="914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X1</a:t>
                      </a: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X2</a:t>
                      </a: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X3</a:t>
                      </a: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X4</a:t>
                      </a: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X5</a:t>
                      </a: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轴</a:t>
                      </a:r>
                    </a:p>
                  </a:txBody>
                  <a:tcPr marL="91444" marR="91444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Y1</a:t>
                      </a: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Y2</a:t>
                      </a: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Y3</a:t>
                      </a: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Y4</a:t>
                      </a: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Y5</a:t>
                      </a: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4" marR="91444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8146" name="Rectangle 193"/>
          <p:cNvSpPr/>
          <p:nvPr/>
        </p:nvSpPr>
        <p:spPr>
          <a:xfrm>
            <a:off x="1195705" y="882015"/>
            <a:ext cx="6719570" cy="31496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填写折线数据表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F004  01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（02）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01-10  11-20</a:t>
            </a:r>
          </a:p>
        </p:txBody>
      </p:sp>
      <p:sp>
        <p:nvSpPr>
          <p:cNvPr id="88147" name="Rectangle 193"/>
          <p:cNvSpPr/>
          <p:nvPr/>
        </p:nvSpPr>
        <p:spPr>
          <a:xfrm>
            <a:off x="1117600" y="5687695"/>
            <a:ext cx="9472930" cy="31496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TBL1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10.0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32.2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10.1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10.1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39.9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39.9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40.0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32.2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799.9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32.2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88148" name="Rectangle 193"/>
          <p:cNvSpPr/>
          <p:nvPr/>
        </p:nvSpPr>
        <p:spPr>
          <a:xfrm>
            <a:off x="1117600" y="6002655"/>
            <a:ext cx="8974455" cy="31496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TBL2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58.3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74.2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58.4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58.4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）（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83.2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83.2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）（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83.3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74.2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）（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799.9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74.2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）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89" name="组合 39"/>
          <p:cNvGrpSpPr/>
          <p:nvPr/>
        </p:nvGrpSpPr>
        <p:grpSpPr>
          <a:xfrm>
            <a:off x="1325563" y="1745615"/>
            <a:ext cx="8893175" cy="4048125"/>
            <a:chOff x="323850" y="2062163"/>
            <a:chExt cx="8642350" cy="4321175"/>
          </a:xfrm>
        </p:grpSpPr>
        <p:sp>
          <p:nvSpPr>
            <p:cNvPr id="89090" name="Rectangle 7"/>
            <p:cNvSpPr/>
            <p:nvPr/>
          </p:nvSpPr>
          <p:spPr>
            <a:xfrm>
              <a:off x="3587750" y="3644901"/>
              <a:ext cx="2125663" cy="863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PID运算等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9091" name="Rectangle 9"/>
            <p:cNvSpPr/>
            <p:nvPr/>
          </p:nvSpPr>
          <p:spPr>
            <a:xfrm>
              <a:off x="541338" y="3646488"/>
              <a:ext cx="1516062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输入处理</a:t>
              </a:r>
            </a:p>
          </p:txBody>
        </p:sp>
        <p:sp>
          <p:nvSpPr>
            <p:cNvPr id="89092" name="Rectangle 10"/>
            <p:cNvSpPr/>
            <p:nvPr/>
          </p:nvSpPr>
          <p:spPr>
            <a:xfrm>
              <a:off x="7237413" y="3573463"/>
              <a:ext cx="1584325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输出处理</a:t>
              </a:r>
            </a:p>
          </p:txBody>
        </p:sp>
        <p:sp>
          <p:nvSpPr>
            <p:cNvPr id="89093" name="AutoShape 12"/>
            <p:cNvSpPr/>
            <p:nvPr/>
          </p:nvSpPr>
          <p:spPr>
            <a:xfrm>
              <a:off x="2057400" y="4003676"/>
              <a:ext cx="1530350" cy="217487"/>
            </a:xfrm>
            <a:prstGeom prst="rightArrow">
              <a:avLst>
                <a:gd name="adj1" fmla="val 50000"/>
                <a:gd name="adj2" fmla="val 175261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9094" name="AutoShape 13"/>
            <p:cNvSpPr/>
            <p:nvPr/>
          </p:nvSpPr>
          <p:spPr>
            <a:xfrm>
              <a:off x="5713413" y="3932238"/>
              <a:ext cx="1528762" cy="217488"/>
            </a:xfrm>
            <a:prstGeom prst="rightArrow">
              <a:avLst>
                <a:gd name="adj1" fmla="val 50000"/>
                <a:gd name="adj2" fmla="val 17507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9095" name="AutoShape 25"/>
            <p:cNvSpPr/>
            <p:nvPr/>
          </p:nvSpPr>
          <p:spPr>
            <a:xfrm>
              <a:off x="323850" y="2133601"/>
              <a:ext cx="3097213" cy="1150937"/>
            </a:xfrm>
            <a:prstGeom prst="wedgeRoundRectCallout">
              <a:avLst>
                <a:gd name="adj1" fmla="val -31764"/>
                <a:gd name="adj2" fmla="val 81616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工程量转换等F002</a:t>
              </a: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线性化F004</a:t>
              </a: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096" name="AutoShape 26"/>
            <p:cNvSpPr/>
            <p:nvPr/>
          </p:nvSpPr>
          <p:spPr>
            <a:xfrm>
              <a:off x="2916238" y="4799013"/>
              <a:ext cx="3889375" cy="1584325"/>
            </a:xfrm>
            <a:prstGeom prst="wedgeRoundRectCallout">
              <a:avLst>
                <a:gd name="adj1" fmla="val -10407"/>
                <a:gd name="adj2" fmla="val -6331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控制类型设置F001</a:t>
              </a:r>
            </a:p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PID参数设置F003</a:t>
              </a:r>
            </a:p>
            <a:p>
              <a:pPr algn="ctr"/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运算模块可变参数设置</a:t>
              </a:r>
            </a:p>
            <a:p>
              <a:pPr algn="ctr"/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F005</a:t>
              </a:r>
            </a:p>
          </p:txBody>
        </p:sp>
        <p:sp>
          <p:nvSpPr>
            <p:cNvPr id="89097" name="AutoShape 25"/>
            <p:cNvSpPr/>
            <p:nvPr/>
          </p:nvSpPr>
          <p:spPr>
            <a:xfrm>
              <a:off x="6156325" y="2062163"/>
              <a:ext cx="2809875" cy="1081088"/>
            </a:xfrm>
            <a:prstGeom prst="wedgeRoundRectCallout">
              <a:avLst>
                <a:gd name="adj1" fmla="val 8949"/>
                <a:gd name="adj2" fmla="val 8719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输出类型及端子号组态F006</a:t>
              </a:r>
            </a:p>
          </p:txBody>
        </p:sp>
        <p:sp>
          <p:nvSpPr>
            <p:cNvPr id="89098" name="AutoShape 25"/>
            <p:cNvSpPr/>
            <p:nvPr/>
          </p:nvSpPr>
          <p:spPr>
            <a:xfrm>
              <a:off x="3495675" y="2098676"/>
              <a:ext cx="2592388" cy="1150937"/>
            </a:xfrm>
            <a:prstGeom prst="wedgeRoundRectCallout">
              <a:avLst>
                <a:gd name="adj1" fmla="val 282"/>
                <a:gd name="adj2" fmla="val 84278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运算模块连接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--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组态</a:t>
              </a: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F101-130</a:t>
              </a: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9099" name="文本框 2"/>
          <p:cNvSpPr txBox="1"/>
          <p:nvPr/>
        </p:nvSpPr>
        <p:spPr>
          <a:xfrm>
            <a:off x="764540" y="902970"/>
            <a:ext cx="96418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4</a:t>
            </a:r>
            <a:r>
              <a:rPr 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F003</a:t>
            </a:r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设置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PID</a:t>
            </a:r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参数（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PID</a:t>
            </a:r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参数、积分上下限幅、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PV</a:t>
            </a:r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上下限报警等 ）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174875" y="1597025"/>
          <a:ext cx="7488238" cy="3017788"/>
        </p:xfrm>
        <a:graphic>
          <a:graphicData uri="http://schemas.openxmlformats.org/drawingml/2006/table">
            <a:tbl>
              <a:tblPr/>
              <a:tblGrid>
                <a:gridCol w="2198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89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运算式</a:t>
                      </a: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1**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输入编号</a:t>
                      </a: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1-5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跟踪</a:t>
                      </a: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1***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报警滞后</a:t>
                      </a: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比例度*</a:t>
                      </a: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0.0-799.9%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积分时间*</a:t>
                      </a: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0.00-99.99(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min)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微分时间*</a:t>
                      </a: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0.00-99.99(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min)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积分下限限幅*</a:t>
                      </a: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-200.0-200.0%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积分上限限幅*</a:t>
                      </a: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-200.0-200.0%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09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0169" name="Text Box 159"/>
          <p:cNvSpPr txBox="1"/>
          <p:nvPr/>
        </p:nvSpPr>
        <p:spPr>
          <a:xfrm>
            <a:off x="532765" y="822960"/>
            <a:ext cx="8569325" cy="365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比例度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100%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，积分时间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2min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，微分时间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。压力报警上下限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350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.0</a:t>
            </a:r>
            <a:r>
              <a:rPr lang="zh-CN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450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.0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kPa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90170" name="对象 6"/>
          <p:cNvGraphicFramePr>
            <a:graphicFrameLocks noChangeAspect="1"/>
          </p:cNvGraphicFramePr>
          <p:nvPr/>
        </p:nvGraphicFramePr>
        <p:xfrm>
          <a:off x="3804285" y="1257300"/>
          <a:ext cx="35179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r:id="rId4" imgW="1931035" imgH="190500" progId="Equation.3">
                  <p:embed/>
                </p:oleObj>
              </mc:Choice>
              <mc:Fallback>
                <p:oleObj r:id="rId4" imgW="1931035" imgH="190500" progId="Equation.3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04285" y="1257300"/>
                        <a:ext cx="3517900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Group 2"/>
          <p:cNvGraphicFramePr>
            <a:graphicFrameLocks noGrp="1"/>
          </p:cNvGraphicFramePr>
          <p:nvPr/>
        </p:nvGraphicFramePr>
        <p:xfrm>
          <a:off x="2174875" y="4612640"/>
          <a:ext cx="7488239" cy="1920877"/>
        </p:xfrm>
        <a:graphic>
          <a:graphicData uri="http://schemas.openxmlformats.org/drawingml/2006/table">
            <a:tbl>
              <a:tblPr/>
              <a:tblGrid>
                <a:gridCol w="2198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0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4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比率*</a:t>
                      </a: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-699.9-799.9%</a:t>
                      </a: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偏置*</a:t>
                      </a: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-699.9-799.9%</a:t>
                      </a: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偏差不灵敏区*</a:t>
                      </a: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输出变化率限制*</a:t>
                      </a: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偏差报警*</a:t>
                      </a: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下限报警*</a:t>
                      </a: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-6.9-106.9%</a:t>
                      </a: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上限报警*</a:t>
                      </a: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-6.9-106.9%</a:t>
                      </a: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0209" name="Object 49"/>
          <p:cNvGraphicFramePr>
            <a:graphicFrameLocks noChangeAspect="1"/>
          </p:cNvGraphicFramePr>
          <p:nvPr/>
        </p:nvGraphicFramePr>
        <p:xfrm>
          <a:off x="8492173" y="754063"/>
          <a:ext cx="34575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r:id="rId6" imgW="2705100" imgH="393700" progId="">
                  <p:embed/>
                </p:oleObj>
              </mc:Choice>
              <mc:Fallback>
                <p:oleObj r:id="rId6" imgW="2705100" imgH="393700" progId="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92173" y="754063"/>
                        <a:ext cx="345757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122"/>
          <p:cNvSpPr txBox="1"/>
          <p:nvPr/>
        </p:nvSpPr>
        <p:spPr>
          <a:xfrm>
            <a:off x="1447483" y="5983288"/>
            <a:ext cx="31686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</a:t>
            </a:r>
            <a:r>
              <a:rPr lang="zh-CN" altLang="en-US" sz="2400" b="1" dirty="0">
                <a:latin typeface="Times New Roman" panose="02020603050405020304" pitchFamily="18" charset="0"/>
              </a:rPr>
              <a:t>7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调节器面板图</a:t>
            </a:r>
          </a:p>
        </p:txBody>
      </p:sp>
      <p:graphicFrame>
        <p:nvGraphicFramePr>
          <p:cNvPr id="4" name="对象 1"/>
          <p:cNvGraphicFramePr/>
          <p:nvPr/>
        </p:nvGraphicFramePr>
        <p:xfrm>
          <a:off x="1447483" y="1951038"/>
          <a:ext cx="4424362" cy="393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3" imgW="5410200" imgH="4381500" progId="Paint.Picture">
                  <p:embed/>
                </p:oleObj>
              </mc:Choice>
              <mc:Fallback>
                <p:oleObj r:id="rId3" imgW="5410200" imgH="438150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483" y="1951038"/>
                        <a:ext cx="4424362" cy="3930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16"/>
          <p:cNvGrpSpPr/>
          <p:nvPr/>
        </p:nvGrpSpPr>
        <p:grpSpPr>
          <a:xfrm>
            <a:off x="6691630" y="1782510"/>
            <a:ext cx="4893945" cy="3292410"/>
            <a:chOff x="7881" y="608"/>
            <a:chExt cx="6493" cy="5188"/>
          </a:xfrm>
        </p:grpSpPr>
        <p:sp>
          <p:nvSpPr>
            <p:cNvPr id="7" name="矩形 3"/>
            <p:cNvSpPr/>
            <p:nvPr/>
          </p:nvSpPr>
          <p:spPr>
            <a:xfrm>
              <a:off x="7881" y="3246"/>
              <a:ext cx="674" cy="157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按</a:t>
              </a:r>
            </a:p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键</a:t>
              </a:r>
            </a:p>
          </p:txBody>
        </p:sp>
        <p:sp>
          <p:nvSpPr>
            <p:cNvPr id="8" name="矩形 4"/>
            <p:cNvSpPr/>
            <p:nvPr/>
          </p:nvSpPr>
          <p:spPr>
            <a:xfrm>
              <a:off x="8902" y="3246"/>
              <a:ext cx="1147" cy="146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数字</a:t>
              </a: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输入</a:t>
              </a: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电路</a:t>
              </a:r>
            </a:p>
          </p:txBody>
        </p:sp>
        <p:sp>
          <p:nvSpPr>
            <p:cNvPr id="9" name="矩形 5"/>
            <p:cNvSpPr/>
            <p:nvPr/>
          </p:nvSpPr>
          <p:spPr>
            <a:xfrm>
              <a:off x="11510" y="4266"/>
              <a:ext cx="978" cy="153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数字</a:t>
              </a: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输出</a:t>
              </a: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电路</a:t>
              </a:r>
            </a:p>
          </p:txBody>
        </p:sp>
        <p:sp>
          <p:nvSpPr>
            <p:cNvPr id="10" name="矩形 6"/>
            <p:cNvSpPr/>
            <p:nvPr/>
          </p:nvSpPr>
          <p:spPr>
            <a:xfrm>
              <a:off x="12984" y="4607"/>
              <a:ext cx="1359" cy="110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LED</a:t>
              </a: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发光管</a:t>
              </a:r>
            </a:p>
          </p:txBody>
        </p:sp>
        <p:sp>
          <p:nvSpPr>
            <p:cNvPr id="11" name="矩形 7"/>
            <p:cNvSpPr/>
            <p:nvPr/>
          </p:nvSpPr>
          <p:spPr>
            <a:xfrm>
              <a:off x="10376" y="608"/>
              <a:ext cx="788" cy="515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b="1" dirty="0">
                <a:latin typeface="Times New Roman" panose="02020603050405020304" pitchFamily="18" charset="0"/>
              </a:endParaRPr>
            </a:p>
            <a:p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微</a:t>
              </a:r>
            </a:p>
            <a:p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机</a:t>
              </a:r>
            </a:p>
          </p:txBody>
        </p:sp>
        <p:sp>
          <p:nvSpPr>
            <p:cNvPr id="12" name="矩形 8"/>
            <p:cNvSpPr/>
            <p:nvPr/>
          </p:nvSpPr>
          <p:spPr>
            <a:xfrm>
              <a:off x="12984" y="2679"/>
              <a:ext cx="1390" cy="123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LED</a:t>
              </a: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数码管</a:t>
              </a:r>
            </a:p>
          </p:txBody>
        </p:sp>
        <p:sp>
          <p:nvSpPr>
            <p:cNvPr id="13" name="矩形 9"/>
            <p:cNvSpPr/>
            <p:nvPr/>
          </p:nvSpPr>
          <p:spPr>
            <a:xfrm>
              <a:off x="11510" y="2452"/>
              <a:ext cx="978" cy="153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LED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驱动电路</a:t>
              </a:r>
            </a:p>
          </p:txBody>
        </p:sp>
        <p:sp>
          <p:nvSpPr>
            <p:cNvPr id="14" name="右箭头 10"/>
            <p:cNvSpPr/>
            <p:nvPr/>
          </p:nvSpPr>
          <p:spPr>
            <a:xfrm>
              <a:off x="8561" y="3926"/>
              <a:ext cx="340" cy="227"/>
            </a:xfrm>
            <a:prstGeom prst="rightArrow">
              <a:avLst>
                <a:gd name="adj1" fmla="val 50000"/>
                <a:gd name="adj2" fmla="val 4985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右箭头 11"/>
            <p:cNvSpPr/>
            <p:nvPr/>
          </p:nvSpPr>
          <p:spPr>
            <a:xfrm>
              <a:off x="10035" y="3926"/>
              <a:ext cx="340" cy="227"/>
            </a:xfrm>
            <a:prstGeom prst="rightArrow">
              <a:avLst>
                <a:gd name="adj1" fmla="val 50000"/>
                <a:gd name="adj2" fmla="val 4985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右箭头 12"/>
            <p:cNvSpPr/>
            <p:nvPr/>
          </p:nvSpPr>
          <p:spPr>
            <a:xfrm>
              <a:off x="11169" y="3132"/>
              <a:ext cx="340" cy="227"/>
            </a:xfrm>
            <a:prstGeom prst="rightArrow">
              <a:avLst>
                <a:gd name="adj1" fmla="val 50000"/>
                <a:gd name="adj2" fmla="val 4985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右箭头 13"/>
            <p:cNvSpPr/>
            <p:nvPr/>
          </p:nvSpPr>
          <p:spPr>
            <a:xfrm>
              <a:off x="11169" y="4946"/>
              <a:ext cx="340" cy="227"/>
            </a:xfrm>
            <a:prstGeom prst="rightArrow">
              <a:avLst>
                <a:gd name="adj1" fmla="val 50000"/>
                <a:gd name="adj2" fmla="val 4985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右箭头 14"/>
            <p:cNvSpPr/>
            <p:nvPr/>
          </p:nvSpPr>
          <p:spPr>
            <a:xfrm>
              <a:off x="12530" y="3144"/>
              <a:ext cx="442" cy="329"/>
            </a:xfrm>
            <a:prstGeom prst="rightArrow">
              <a:avLst>
                <a:gd name="adj1" fmla="val 50000"/>
                <a:gd name="adj2" fmla="val 49863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右箭头 15"/>
            <p:cNvSpPr/>
            <p:nvPr/>
          </p:nvSpPr>
          <p:spPr>
            <a:xfrm>
              <a:off x="12530" y="4946"/>
              <a:ext cx="442" cy="329"/>
            </a:xfrm>
            <a:prstGeom prst="rightArrow">
              <a:avLst>
                <a:gd name="adj1" fmla="val 50000"/>
                <a:gd name="adj2" fmla="val 49863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en-US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289" name="Text Box 4"/>
          <p:cNvSpPr txBox="1"/>
          <p:nvPr/>
        </p:nvSpPr>
        <p:spPr>
          <a:xfrm>
            <a:off x="1299210" y="791210"/>
            <a:ext cx="568325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）人机接口电路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功能：参数设置，工作状态监视。</a:t>
            </a:r>
          </a:p>
        </p:txBody>
      </p:sp>
      <p:sp>
        <p:nvSpPr>
          <p:cNvPr id="20" name="Text Box 122"/>
          <p:cNvSpPr txBox="1"/>
          <p:nvPr/>
        </p:nvSpPr>
        <p:spPr>
          <a:xfrm>
            <a:off x="7141845" y="5523230"/>
            <a:ext cx="39941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图</a:t>
            </a:r>
            <a:r>
              <a:rPr lang="en-US" altLang="zh-CN" sz="2400" b="1" dirty="0">
                <a:latin typeface="Times New Roman" panose="02020603050405020304" pitchFamily="18" charset="0"/>
              </a:rPr>
              <a:t>6-8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人机接口电路框图</a:t>
            </a:r>
          </a:p>
        </p:txBody>
      </p:sp>
      <p:sp>
        <p:nvSpPr>
          <p:cNvPr id="21" name="右箭头 12"/>
          <p:cNvSpPr/>
          <p:nvPr/>
        </p:nvSpPr>
        <p:spPr>
          <a:xfrm>
            <a:off x="9170517" y="2180967"/>
            <a:ext cx="256267" cy="144059"/>
          </a:xfrm>
          <a:prstGeom prst="rightArrow">
            <a:avLst>
              <a:gd name="adj1" fmla="val 50000"/>
              <a:gd name="adj2" fmla="val 4985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2" name="矩形 9"/>
          <p:cNvSpPr/>
          <p:nvPr/>
        </p:nvSpPr>
        <p:spPr>
          <a:xfrm>
            <a:off x="9458018" y="1767840"/>
            <a:ext cx="737144" cy="970969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en-US" altLang="zh-CN" sz="2000" b="1" dirty="0">
                <a:latin typeface="Times New Roman" panose="02020603050405020304" pitchFamily="18" charset="0"/>
              </a:rPr>
              <a:t>LCD</a:t>
            </a:r>
            <a:r>
              <a:rPr lang="zh-CN" altLang="en-US" sz="2000" b="1" dirty="0">
                <a:latin typeface="Times New Roman" panose="02020603050405020304" pitchFamily="18" charset="0"/>
              </a:rPr>
              <a:t>驱动电路</a:t>
            </a:r>
          </a:p>
        </p:txBody>
      </p:sp>
      <p:sp>
        <p:nvSpPr>
          <p:cNvPr id="23" name="矩形 8"/>
          <p:cNvSpPr/>
          <p:nvPr/>
        </p:nvSpPr>
        <p:spPr>
          <a:xfrm>
            <a:off x="10537895" y="1782359"/>
            <a:ext cx="1047680" cy="786294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en-US" altLang="zh-CN" sz="2000" b="1" dirty="0">
              <a:latin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</a:rPr>
              <a:t>LCD</a:t>
            </a:r>
          </a:p>
          <a:p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4" name="右箭头 14"/>
          <p:cNvSpPr/>
          <p:nvPr/>
        </p:nvSpPr>
        <p:spPr>
          <a:xfrm>
            <a:off x="10204594" y="2148577"/>
            <a:ext cx="333147" cy="208790"/>
          </a:xfrm>
          <a:prstGeom prst="rightArrow">
            <a:avLst>
              <a:gd name="adj1" fmla="val 50000"/>
              <a:gd name="adj2" fmla="val 4986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174875" y="1597025"/>
          <a:ext cx="7488238" cy="3017788"/>
        </p:xfrm>
        <a:graphic>
          <a:graphicData uri="http://schemas.openxmlformats.org/drawingml/2006/table">
            <a:tbl>
              <a:tblPr/>
              <a:tblGrid>
                <a:gridCol w="2198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89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项          目    </a:t>
                      </a: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设定代码设定范围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代码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PID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运算式</a:t>
                      </a: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1**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输入编号</a:t>
                      </a: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1-5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跟踪</a:t>
                      </a: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1***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报警滞后</a:t>
                      </a: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比例度*</a:t>
                      </a: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0.0-799.9%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05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积分时间*</a:t>
                      </a: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0.00-99.99(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min)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06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微分时间*</a:t>
                      </a: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0.00-99.99(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min)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07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积分下限限幅*</a:t>
                      </a: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-200.0-200.0%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积分上限限幅*</a:t>
                      </a:r>
                    </a:p>
                  </a:txBody>
                  <a:tcPr marL="91433" marR="91433"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-200.0-200.0%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09</a:t>
                      </a:r>
                    </a:p>
                  </a:txBody>
                  <a:tcPr marL="91433" marR="91433"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0169" name="Text Box 159"/>
          <p:cNvSpPr txBox="1"/>
          <p:nvPr/>
        </p:nvSpPr>
        <p:spPr>
          <a:xfrm>
            <a:off x="532765" y="822960"/>
            <a:ext cx="8569325" cy="365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比例度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100%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，积分时间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2min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，微分时间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。压力报警上下限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350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.0</a:t>
            </a:r>
            <a:r>
              <a:rPr lang="zh-CN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450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.0</a:t>
            </a:r>
            <a:r>
              <a: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kPa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90170" name="对象 6"/>
          <p:cNvGraphicFramePr>
            <a:graphicFrameLocks noChangeAspect="1"/>
          </p:cNvGraphicFramePr>
          <p:nvPr/>
        </p:nvGraphicFramePr>
        <p:xfrm>
          <a:off x="3804285" y="1257300"/>
          <a:ext cx="35179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r:id="rId5" imgW="1931035" imgH="190500" progId="Equation.3">
                  <p:embed/>
                </p:oleObj>
              </mc:Choice>
              <mc:Fallback>
                <p:oleObj r:id="rId5" imgW="1931035" imgH="190500" progId="Equation.3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4285" y="1257300"/>
                        <a:ext cx="3517900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Group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174875" y="4612640"/>
          <a:ext cx="7488239" cy="2030004"/>
        </p:xfrm>
        <a:graphic>
          <a:graphicData uri="http://schemas.openxmlformats.org/drawingml/2006/table">
            <a:tbl>
              <a:tblPr/>
              <a:tblGrid>
                <a:gridCol w="2198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0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4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比率*</a:t>
                      </a: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-699.9-799.9%</a:t>
                      </a: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75.0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偏置*</a:t>
                      </a: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-699.9-799.9%</a:t>
                      </a: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偏差不灵敏区*</a:t>
                      </a: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输出变化率限制*</a:t>
                      </a: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偏差报警*</a:t>
                      </a: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0.0-100.0%</a:t>
                      </a: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下限报警*</a:t>
                      </a: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-6.9-106.9%</a:t>
                      </a: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PV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上限报警*</a:t>
                      </a:r>
                    </a:p>
                  </a:txBody>
                  <a:tcPr marL="91433" marR="91433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-6.9-106.9%</a:t>
                      </a: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91433" marR="91433"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0209" name="Object 49"/>
          <p:cNvGraphicFramePr>
            <a:graphicFrameLocks noChangeAspect="1"/>
          </p:cNvGraphicFramePr>
          <p:nvPr/>
        </p:nvGraphicFramePr>
        <p:xfrm>
          <a:off x="8492173" y="754063"/>
          <a:ext cx="34575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r:id="rId7" imgW="2705100" imgH="393700" progId="">
                  <p:embed/>
                </p:oleObj>
              </mc:Choice>
              <mc:Fallback>
                <p:oleObj r:id="rId7" imgW="2705100" imgH="393700" progId="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92173" y="754063"/>
                        <a:ext cx="345757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89" name="组合 39"/>
          <p:cNvGrpSpPr/>
          <p:nvPr/>
        </p:nvGrpSpPr>
        <p:grpSpPr>
          <a:xfrm>
            <a:off x="1747203" y="1901190"/>
            <a:ext cx="8893175" cy="4048125"/>
            <a:chOff x="323850" y="2062163"/>
            <a:chExt cx="8642350" cy="4321175"/>
          </a:xfrm>
        </p:grpSpPr>
        <p:sp>
          <p:nvSpPr>
            <p:cNvPr id="89090" name="Rectangle 7"/>
            <p:cNvSpPr/>
            <p:nvPr/>
          </p:nvSpPr>
          <p:spPr>
            <a:xfrm>
              <a:off x="3587750" y="3644901"/>
              <a:ext cx="2125663" cy="863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PID运算等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9091" name="Rectangle 9"/>
            <p:cNvSpPr/>
            <p:nvPr/>
          </p:nvSpPr>
          <p:spPr>
            <a:xfrm>
              <a:off x="541338" y="3646488"/>
              <a:ext cx="1516062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输入处理</a:t>
              </a:r>
            </a:p>
          </p:txBody>
        </p:sp>
        <p:sp>
          <p:nvSpPr>
            <p:cNvPr id="89092" name="Rectangle 10"/>
            <p:cNvSpPr/>
            <p:nvPr/>
          </p:nvSpPr>
          <p:spPr>
            <a:xfrm>
              <a:off x="7237413" y="3573463"/>
              <a:ext cx="1584325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输出处理</a:t>
              </a:r>
            </a:p>
          </p:txBody>
        </p:sp>
        <p:sp>
          <p:nvSpPr>
            <p:cNvPr id="89093" name="AutoShape 12"/>
            <p:cNvSpPr/>
            <p:nvPr/>
          </p:nvSpPr>
          <p:spPr>
            <a:xfrm>
              <a:off x="2057400" y="4003676"/>
              <a:ext cx="1530350" cy="217487"/>
            </a:xfrm>
            <a:prstGeom prst="rightArrow">
              <a:avLst>
                <a:gd name="adj1" fmla="val 50000"/>
                <a:gd name="adj2" fmla="val 175261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9094" name="AutoShape 13"/>
            <p:cNvSpPr/>
            <p:nvPr/>
          </p:nvSpPr>
          <p:spPr>
            <a:xfrm>
              <a:off x="5713413" y="3932238"/>
              <a:ext cx="1528762" cy="217488"/>
            </a:xfrm>
            <a:prstGeom prst="rightArrow">
              <a:avLst>
                <a:gd name="adj1" fmla="val 50000"/>
                <a:gd name="adj2" fmla="val 17507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9095" name="AutoShape 25"/>
            <p:cNvSpPr/>
            <p:nvPr/>
          </p:nvSpPr>
          <p:spPr>
            <a:xfrm>
              <a:off x="323850" y="2133601"/>
              <a:ext cx="3097213" cy="1150937"/>
            </a:xfrm>
            <a:prstGeom prst="wedgeRoundRectCallout">
              <a:avLst>
                <a:gd name="adj1" fmla="val -31764"/>
                <a:gd name="adj2" fmla="val 81616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工程量转换等F002</a:t>
              </a: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线性化F004</a:t>
              </a: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096" name="AutoShape 26"/>
            <p:cNvSpPr/>
            <p:nvPr/>
          </p:nvSpPr>
          <p:spPr>
            <a:xfrm>
              <a:off x="2649663" y="4799246"/>
              <a:ext cx="4314078" cy="1584092"/>
            </a:xfrm>
            <a:prstGeom prst="wedgeRoundRectCallout">
              <a:avLst>
                <a:gd name="adj1" fmla="val -11171"/>
                <a:gd name="adj2" fmla="val -68528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控制类型设置F001</a:t>
              </a:r>
            </a:p>
            <a:p>
              <a:pPr algn="ctr"/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PID参数设置F003</a:t>
              </a:r>
            </a:p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运算模块可变参数设置F005</a:t>
              </a:r>
            </a:p>
          </p:txBody>
        </p:sp>
        <p:sp>
          <p:nvSpPr>
            <p:cNvPr id="89097" name="AutoShape 25"/>
            <p:cNvSpPr/>
            <p:nvPr/>
          </p:nvSpPr>
          <p:spPr>
            <a:xfrm>
              <a:off x="6156325" y="2062163"/>
              <a:ext cx="2809875" cy="1081088"/>
            </a:xfrm>
            <a:prstGeom prst="wedgeRoundRectCallout">
              <a:avLst>
                <a:gd name="adj1" fmla="val 8949"/>
                <a:gd name="adj2" fmla="val 8719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输出类型及端子号组态F006</a:t>
              </a:r>
            </a:p>
          </p:txBody>
        </p:sp>
        <p:sp>
          <p:nvSpPr>
            <p:cNvPr id="89098" name="AutoShape 25"/>
            <p:cNvSpPr/>
            <p:nvPr/>
          </p:nvSpPr>
          <p:spPr>
            <a:xfrm>
              <a:off x="3495675" y="2098676"/>
              <a:ext cx="2592388" cy="1150937"/>
            </a:xfrm>
            <a:prstGeom prst="wedgeRoundRectCallout">
              <a:avLst>
                <a:gd name="adj1" fmla="val 282"/>
                <a:gd name="adj2" fmla="val 84278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运算模块连接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--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组态</a:t>
              </a: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F101-130</a:t>
              </a: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9100" name="文本框 2"/>
          <p:cNvSpPr txBox="1"/>
          <p:nvPr/>
        </p:nvSpPr>
        <p:spPr>
          <a:xfrm>
            <a:off x="1409700" y="945198"/>
            <a:ext cx="8235950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F005 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设置可变参数（</a:t>
            </a:r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PV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上下限，偏差阈值）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02" name="Rectangle 69"/>
          <p:cNvSpPr/>
          <p:nvPr/>
        </p:nvSpPr>
        <p:spPr>
          <a:xfrm>
            <a:off x="1016000" y="785495"/>
            <a:ext cx="5527040" cy="889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/>
          <a:p>
            <a:endParaRPr lang="zh-CN" altLang="en-US" sz="2400" b="1" dirty="0">
              <a:latin typeface="Times New Roman" panose="02020603050405020304" pitchFamily="18" charset="0"/>
            </a:endParaRPr>
          </a:p>
          <a:p>
            <a:endParaRPr lang="zh-CN" altLang="en-US" sz="2400" b="1" dirty="0">
              <a:latin typeface="Times New Roman" panose="02020603050405020304" pitchFamily="18" charset="0"/>
            </a:endParaRPr>
          </a:p>
          <a:p>
            <a:endParaRPr lang="zh-CN" altLang="en-US" sz="2400" b="1" dirty="0">
              <a:latin typeface="Times New Roman" panose="02020603050405020304" pitchFamily="18" charset="0"/>
            </a:endParaRPr>
          </a:p>
          <a:p>
            <a:endParaRPr lang="zh-CN" altLang="en-US" sz="2400" b="1" dirty="0">
              <a:latin typeface="Times New Roman" panose="02020603050405020304" pitchFamily="18" charset="0"/>
            </a:endParaRPr>
          </a:p>
          <a:p>
            <a:endParaRPr lang="zh-CN" altLang="en-US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</a:rPr>
              <a:t>）设置可变变量。</a:t>
            </a:r>
            <a:r>
              <a:rPr lang="en-US" altLang="zh-CN" sz="2400" b="1" dirty="0">
                <a:latin typeface="Times New Roman" panose="02020603050405020304" pitchFamily="18" charset="0"/>
              </a:rPr>
              <a:t>F005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PV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高低限设置，偏差监视值设置。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291070" y="1120775"/>
            <a:ext cx="2736850" cy="5168900"/>
            <a:chOff x="11482" y="1765"/>
            <a:chExt cx="4310" cy="8140"/>
          </a:xfrm>
        </p:grpSpPr>
        <p:grpSp>
          <p:nvGrpSpPr>
            <p:cNvPr id="78850" name="Group 4"/>
            <p:cNvGrpSpPr/>
            <p:nvPr/>
          </p:nvGrpSpPr>
          <p:grpSpPr>
            <a:xfrm>
              <a:off x="11482" y="1835"/>
              <a:ext cx="4310" cy="8070"/>
              <a:chOff x="0" y="0"/>
              <a:chExt cx="1724" cy="3228"/>
            </a:xfrm>
          </p:grpSpPr>
          <p:sp>
            <p:nvSpPr>
              <p:cNvPr id="91138" name="Line 5"/>
              <p:cNvSpPr/>
              <p:nvPr/>
            </p:nvSpPr>
            <p:spPr>
              <a:xfrm>
                <a:off x="1028" y="67"/>
                <a:ext cx="0" cy="10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39" name="Oval 6"/>
              <p:cNvSpPr/>
              <p:nvPr/>
            </p:nvSpPr>
            <p:spPr>
              <a:xfrm>
                <a:off x="991" y="155"/>
                <a:ext cx="64" cy="6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40" name="Line 7"/>
              <p:cNvSpPr/>
              <p:nvPr/>
            </p:nvSpPr>
            <p:spPr>
              <a:xfrm>
                <a:off x="1028" y="219"/>
                <a:ext cx="0" cy="10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1141" name="Oval 8"/>
              <p:cNvSpPr/>
              <p:nvPr/>
            </p:nvSpPr>
            <p:spPr>
              <a:xfrm>
                <a:off x="570" y="157"/>
                <a:ext cx="64" cy="6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42" name="Line 9"/>
              <p:cNvSpPr/>
              <p:nvPr/>
            </p:nvSpPr>
            <p:spPr>
              <a:xfrm>
                <a:off x="607" y="222"/>
                <a:ext cx="0" cy="10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1143" name="Rectangle 10"/>
              <p:cNvSpPr/>
              <p:nvPr/>
            </p:nvSpPr>
            <p:spPr>
              <a:xfrm>
                <a:off x="499" y="321"/>
                <a:ext cx="658" cy="313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44" name="Oval 11"/>
              <p:cNvSpPr/>
              <p:nvPr/>
            </p:nvSpPr>
            <p:spPr>
              <a:xfrm>
                <a:off x="801" y="742"/>
                <a:ext cx="64" cy="6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45" name="Line 12"/>
              <p:cNvSpPr/>
              <p:nvPr/>
            </p:nvSpPr>
            <p:spPr>
              <a:xfrm>
                <a:off x="826" y="635"/>
                <a:ext cx="0" cy="10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46" name="Line 13"/>
              <p:cNvSpPr/>
              <p:nvPr/>
            </p:nvSpPr>
            <p:spPr>
              <a:xfrm>
                <a:off x="632" y="779"/>
                <a:ext cx="17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47" name="Oval 14"/>
              <p:cNvSpPr/>
              <p:nvPr/>
            </p:nvSpPr>
            <p:spPr>
              <a:xfrm>
                <a:off x="595" y="864"/>
                <a:ext cx="63" cy="6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48" name="Line 15"/>
              <p:cNvSpPr/>
              <p:nvPr/>
            </p:nvSpPr>
            <p:spPr>
              <a:xfrm>
                <a:off x="619" y="780"/>
                <a:ext cx="0" cy="8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49" name="Line 16"/>
              <p:cNvSpPr/>
              <p:nvPr/>
            </p:nvSpPr>
            <p:spPr>
              <a:xfrm>
                <a:off x="623" y="932"/>
                <a:ext cx="0" cy="10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1150" name="Rectangle 17"/>
              <p:cNvSpPr/>
              <p:nvPr/>
            </p:nvSpPr>
            <p:spPr>
              <a:xfrm>
                <a:off x="499" y="1033"/>
                <a:ext cx="658" cy="313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51" name="Oval 18"/>
              <p:cNvSpPr/>
              <p:nvPr/>
            </p:nvSpPr>
            <p:spPr>
              <a:xfrm>
                <a:off x="801" y="1447"/>
                <a:ext cx="64" cy="6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52" name="Line 19"/>
              <p:cNvSpPr/>
              <p:nvPr/>
            </p:nvSpPr>
            <p:spPr>
              <a:xfrm>
                <a:off x="826" y="1351"/>
                <a:ext cx="0" cy="9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53" name="Line 20"/>
              <p:cNvSpPr/>
              <p:nvPr/>
            </p:nvSpPr>
            <p:spPr>
              <a:xfrm>
                <a:off x="632" y="1484"/>
                <a:ext cx="17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54" name="Oval 21"/>
              <p:cNvSpPr/>
              <p:nvPr/>
            </p:nvSpPr>
            <p:spPr>
              <a:xfrm>
                <a:off x="595" y="1568"/>
                <a:ext cx="63" cy="61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55" name="Line 22"/>
              <p:cNvSpPr/>
              <p:nvPr/>
            </p:nvSpPr>
            <p:spPr>
              <a:xfrm>
                <a:off x="619" y="1485"/>
                <a:ext cx="0" cy="8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56" name="Line 23"/>
              <p:cNvSpPr/>
              <p:nvPr/>
            </p:nvSpPr>
            <p:spPr>
              <a:xfrm>
                <a:off x="623" y="1636"/>
                <a:ext cx="0" cy="10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1157" name="Rectangle 24"/>
              <p:cNvSpPr/>
              <p:nvPr/>
            </p:nvSpPr>
            <p:spPr>
              <a:xfrm>
                <a:off x="499" y="1738"/>
                <a:ext cx="658" cy="313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58" name="Oval 25"/>
              <p:cNvSpPr/>
              <p:nvPr/>
            </p:nvSpPr>
            <p:spPr>
              <a:xfrm>
                <a:off x="964" y="857"/>
                <a:ext cx="64" cy="61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59" name="Line 26"/>
              <p:cNvSpPr/>
              <p:nvPr/>
            </p:nvSpPr>
            <p:spPr>
              <a:xfrm>
                <a:off x="993" y="925"/>
                <a:ext cx="0" cy="10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1160" name="Oval 27"/>
              <p:cNvSpPr/>
              <p:nvPr/>
            </p:nvSpPr>
            <p:spPr>
              <a:xfrm>
                <a:off x="985" y="1576"/>
                <a:ext cx="63" cy="6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61" name="Line 28"/>
              <p:cNvSpPr/>
              <p:nvPr/>
            </p:nvSpPr>
            <p:spPr>
              <a:xfrm>
                <a:off x="1015" y="1644"/>
                <a:ext cx="0" cy="10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1162" name="Oval 29"/>
              <p:cNvSpPr/>
              <p:nvPr/>
            </p:nvSpPr>
            <p:spPr>
              <a:xfrm>
                <a:off x="801" y="2159"/>
                <a:ext cx="64" cy="6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63" name="Line 30"/>
              <p:cNvSpPr/>
              <p:nvPr/>
            </p:nvSpPr>
            <p:spPr>
              <a:xfrm>
                <a:off x="826" y="2052"/>
                <a:ext cx="0" cy="10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64" name="Line 31"/>
              <p:cNvSpPr/>
              <p:nvPr/>
            </p:nvSpPr>
            <p:spPr>
              <a:xfrm>
                <a:off x="632" y="2196"/>
                <a:ext cx="17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65" name="Oval 32"/>
              <p:cNvSpPr/>
              <p:nvPr/>
            </p:nvSpPr>
            <p:spPr>
              <a:xfrm>
                <a:off x="595" y="2281"/>
                <a:ext cx="63" cy="6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66" name="Line 33"/>
              <p:cNvSpPr/>
              <p:nvPr/>
            </p:nvSpPr>
            <p:spPr>
              <a:xfrm>
                <a:off x="619" y="2197"/>
                <a:ext cx="0" cy="8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67" name="Line 34"/>
              <p:cNvSpPr/>
              <p:nvPr/>
            </p:nvSpPr>
            <p:spPr>
              <a:xfrm>
                <a:off x="623" y="2348"/>
                <a:ext cx="0" cy="10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1168" name="Rectangle 35"/>
              <p:cNvSpPr/>
              <p:nvPr/>
            </p:nvSpPr>
            <p:spPr>
              <a:xfrm>
                <a:off x="499" y="2450"/>
                <a:ext cx="658" cy="313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69" name="Text Box 36"/>
              <p:cNvSpPr txBox="1"/>
              <p:nvPr/>
            </p:nvSpPr>
            <p:spPr>
              <a:xfrm>
                <a:off x="500" y="326"/>
                <a:ext cx="140" cy="120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400" b="1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1170" name="Line 37"/>
              <p:cNvSpPr/>
              <p:nvPr/>
            </p:nvSpPr>
            <p:spPr>
              <a:xfrm>
                <a:off x="1159" y="400"/>
                <a:ext cx="107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71" name="Line 38"/>
              <p:cNvSpPr/>
              <p:nvPr/>
            </p:nvSpPr>
            <p:spPr>
              <a:xfrm>
                <a:off x="1172" y="536"/>
                <a:ext cx="8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91172" name="Group 39"/>
              <p:cNvGrpSpPr/>
              <p:nvPr/>
            </p:nvGrpSpPr>
            <p:grpSpPr>
              <a:xfrm>
                <a:off x="1259" y="493"/>
                <a:ext cx="88" cy="84"/>
                <a:chOff x="0" y="0"/>
                <a:chExt cx="181" cy="181"/>
              </a:xfrm>
            </p:grpSpPr>
            <p:sp>
              <p:nvSpPr>
                <p:cNvPr id="91173" name="Oval 40"/>
                <p:cNvSpPr/>
                <p:nvPr/>
              </p:nvSpPr>
              <p:spPr>
                <a:xfrm>
                  <a:off x="0" y="0"/>
                  <a:ext cx="181" cy="181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1174" name="Line 41"/>
                <p:cNvSpPr/>
                <p:nvPr/>
              </p:nvSpPr>
              <p:spPr>
                <a:xfrm>
                  <a:off x="37" y="37"/>
                  <a:ext cx="118" cy="11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1175" name="Line 42"/>
                <p:cNvSpPr/>
                <p:nvPr/>
              </p:nvSpPr>
              <p:spPr>
                <a:xfrm flipH="1">
                  <a:off x="26" y="37"/>
                  <a:ext cx="118" cy="11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91176" name="Oval 43"/>
              <p:cNvSpPr/>
              <p:nvPr/>
            </p:nvSpPr>
            <p:spPr>
              <a:xfrm>
                <a:off x="1273" y="374"/>
                <a:ext cx="64" cy="61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77" name="Text Box 44"/>
              <p:cNvSpPr txBox="1"/>
              <p:nvPr/>
            </p:nvSpPr>
            <p:spPr>
              <a:xfrm>
                <a:off x="454" y="0"/>
                <a:ext cx="219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LSP1</a:t>
                </a:r>
              </a:p>
            </p:txBody>
          </p:sp>
          <p:sp>
            <p:nvSpPr>
              <p:cNvPr id="91178" name="Text Box 45"/>
              <p:cNvSpPr txBox="1"/>
              <p:nvPr/>
            </p:nvSpPr>
            <p:spPr>
              <a:xfrm>
                <a:off x="706" y="395"/>
                <a:ext cx="268" cy="1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PID1</a:t>
                </a:r>
              </a:p>
            </p:txBody>
          </p:sp>
          <p:sp>
            <p:nvSpPr>
              <p:cNvPr id="91179" name="Text Box 46"/>
              <p:cNvSpPr txBox="1"/>
              <p:nvPr/>
            </p:nvSpPr>
            <p:spPr>
              <a:xfrm>
                <a:off x="502" y="1039"/>
                <a:ext cx="140" cy="119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400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1180" name="Text Box 47"/>
              <p:cNvSpPr txBox="1"/>
              <p:nvPr/>
            </p:nvSpPr>
            <p:spPr>
              <a:xfrm>
                <a:off x="501" y="1739"/>
                <a:ext cx="140" cy="120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4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91181" name="Text Box 48"/>
              <p:cNvSpPr txBox="1"/>
              <p:nvPr/>
            </p:nvSpPr>
            <p:spPr>
              <a:xfrm>
                <a:off x="500" y="2451"/>
                <a:ext cx="140" cy="120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400" dirty="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91182" name="Text Box 49"/>
              <p:cNvSpPr txBox="1"/>
              <p:nvPr/>
            </p:nvSpPr>
            <p:spPr>
              <a:xfrm>
                <a:off x="1081" y="770"/>
                <a:ext cx="383" cy="2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b"/>
              <a:lstStyle/>
              <a:p>
                <a:pPr>
                  <a:lnSpc>
                    <a:spcPct val="25000"/>
                  </a:lnSpc>
                  <a:spcBef>
                    <a:spcPct val="50000"/>
                  </a:spcBef>
                </a:pPr>
                <a:r>
                  <a:rPr lang="en-US" altLang="zh-CN" sz="1400" b="1" dirty="0">
                    <a:latin typeface="Times New Roman" panose="02020603050405020304" pitchFamily="18" charset="0"/>
                  </a:rPr>
                  <a:t>PPAR1</a:t>
                </a:r>
              </a:p>
              <a:p>
                <a:pPr>
                  <a:lnSpc>
                    <a:spcPct val="25000"/>
                  </a:lnSpc>
                  <a:spcBef>
                    <a:spcPct val="50000"/>
                  </a:spcBef>
                </a:pPr>
                <a:r>
                  <a:rPr lang="en-US" altLang="zh-CN" sz="1400" b="1" dirty="0">
                    <a:latin typeface="Times New Roman" panose="02020603050405020304" pitchFamily="18" charset="0"/>
                  </a:rPr>
                  <a:t>0.0</a:t>
                </a:r>
              </a:p>
            </p:txBody>
          </p:sp>
          <p:sp>
            <p:nvSpPr>
              <p:cNvPr id="91183" name="Text Box 50"/>
              <p:cNvSpPr txBox="1"/>
              <p:nvPr/>
            </p:nvSpPr>
            <p:spPr>
              <a:xfrm>
                <a:off x="730" y="1820"/>
                <a:ext cx="268" cy="1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HLM</a:t>
                </a:r>
              </a:p>
            </p:txBody>
          </p:sp>
          <p:sp>
            <p:nvSpPr>
              <p:cNvPr id="91184" name="Text Box 51"/>
              <p:cNvSpPr txBox="1"/>
              <p:nvPr/>
            </p:nvSpPr>
            <p:spPr>
              <a:xfrm>
                <a:off x="706" y="2536"/>
                <a:ext cx="268" cy="1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MAN</a:t>
                </a:r>
              </a:p>
            </p:txBody>
          </p:sp>
          <p:sp>
            <p:nvSpPr>
              <p:cNvPr id="91185" name="Text Box 52"/>
              <p:cNvSpPr txBox="1"/>
              <p:nvPr/>
            </p:nvSpPr>
            <p:spPr>
              <a:xfrm>
                <a:off x="723" y="1119"/>
                <a:ext cx="268" cy="1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LLM</a:t>
                </a:r>
              </a:p>
            </p:txBody>
          </p:sp>
          <p:sp>
            <p:nvSpPr>
              <p:cNvPr id="91186" name="Text Box 53"/>
              <p:cNvSpPr txBox="1"/>
              <p:nvPr/>
            </p:nvSpPr>
            <p:spPr>
              <a:xfrm>
                <a:off x="1085" y="1499"/>
                <a:ext cx="430" cy="1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ctr"/>
              <a:lstStyle/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1400" b="1" dirty="0">
                    <a:latin typeface="Times New Roman" panose="02020603050405020304" pitchFamily="18" charset="0"/>
                  </a:rPr>
                  <a:t>PPAR2</a:t>
                </a:r>
              </a:p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1400" b="1" dirty="0">
                    <a:latin typeface="Times New Roman" panose="02020603050405020304" pitchFamily="18" charset="0"/>
                  </a:rPr>
                  <a:t>100.0%</a:t>
                </a:r>
              </a:p>
            </p:txBody>
          </p:sp>
          <p:sp>
            <p:nvSpPr>
              <p:cNvPr id="91187" name="Line 54"/>
              <p:cNvSpPr/>
              <p:nvPr/>
            </p:nvSpPr>
            <p:spPr>
              <a:xfrm>
                <a:off x="1349" y="407"/>
                <a:ext cx="21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88" name="Line 55"/>
              <p:cNvSpPr/>
              <p:nvPr/>
            </p:nvSpPr>
            <p:spPr>
              <a:xfrm>
                <a:off x="838" y="2899"/>
                <a:ext cx="0" cy="31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1189" name="Oval 56"/>
              <p:cNvSpPr/>
              <p:nvPr/>
            </p:nvSpPr>
            <p:spPr>
              <a:xfrm>
                <a:off x="801" y="2855"/>
                <a:ext cx="64" cy="60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90" name="Line 57"/>
              <p:cNvSpPr/>
              <p:nvPr/>
            </p:nvSpPr>
            <p:spPr>
              <a:xfrm>
                <a:off x="834" y="2763"/>
                <a:ext cx="0" cy="10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91" name="Line 58"/>
              <p:cNvSpPr/>
              <p:nvPr/>
            </p:nvSpPr>
            <p:spPr>
              <a:xfrm>
                <a:off x="1576" y="403"/>
                <a:ext cx="0" cy="247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92" name="Line 59"/>
              <p:cNvSpPr/>
              <p:nvPr/>
            </p:nvSpPr>
            <p:spPr>
              <a:xfrm>
                <a:off x="854" y="2876"/>
                <a:ext cx="72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193" name="Text Box 60"/>
              <p:cNvSpPr txBox="1"/>
              <p:nvPr/>
            </p:nvSpPr>
            <p:spPr>
              <a:xfrm>
                <a:off x="1258" y="583"/>
                <a:ext cx="219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400" b="1" dirty="0">
                    <a:latin typeface="Times New Roman" panose="02020603050405020304" pitchFamily="18" charset="0"/>
                  </a:rPr>
                  <a:t>OFF</a:t>
                </a:r>
              </a:p>
            </p:txBody>
          </p:sp>
          <p:sp>
            <p:nvSpPr>
              <p:cNvPr id="91194" name="Text Box 61"/>
              <p:cNvSpPr txBox="1"/>
              <p:nvPr/>
            </p:nvSpPr>
            <p:spPr>
              <a:xfrm>
                <a:off x="920" y="3099"/>
                <a:ext cx="219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ctr"/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AO1</a:t>
                </a:r>
              </a:p>
            </p:txBody>
          </p:sp>
          <p:sp>
            <p:nvSpPr>
              <p:cNvPr id="91195" name="Rectangle 62"/>
              <p:cNvSpPr/>
              <p:nvPr/>
            </p:nvSpPr>
            <p:spPr>
              <a:xfrm>
                <a:off x="0" y="34"/>
                <a:ext cx="1724" cy="299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1196" name="Text Box 63"/>
              <p:cNvSpPr txBox="1"/>
              <p:nvPr/>
            </p:nvSpPr>
            <p:spPr>
              <a:xfrm>
                <a:off x="0" y="1259"/>
                <a:ext cx="454" cy="8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压力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PID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控制</a:t>
                </a:r>
              </a:p>
            </p:txBody>
          </p:sp>
          <p:sp>
            <p:nvSpPr>
              <p:cNvPr id="91197" name="Text Box 64"/>
              <p:cNvSpPr txBox="1"/>
              <p:nvPr/>
            </p:nvSpPr>
            <p:spPr>
              <a:xfrm>
                <a:off x="318" y="2756"/>
                <a:ext cx="49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U4</a:t>
                </a:r>
              </a:p>
            </p:txBody>
          </p:sp>
          <p:sp>
            <p:nvSpPr>
              <p:cNvPr id="91198" name="Text Box 65"/>
              <p:cNvSpPr txBox="1"/>
              <p:nvPr/>
            </p:nvSpPr>
            <p:spPr>
              <a:xfrm>
                <a:off x="272" y="2075"/>
                <a:ext cx="49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U3</a:t>
                </a:r>
              </a:p>
            </p:txBody>
          </p:sp>
          <p:sp>
            <p:nvSpPr>
              <p:cNvPr id="91199" name="Text Box 66"/>
              <p:cNvSpPr txBox="1"/>
              <p:nvPr/>
            </p:nvSpPr>
            <p:spPr>
              <a:xfrm>
                <a:off x="272" y="1395"/>
                <a:ext cx="49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U2</a:t>
                </a:r>
              </a:p>
            </p:txBody>
          </p:sp>
          <p:sp>
            <p:nvSpPr>
              <p:cNvPr id="91200" name="Text Box 67"/>
              <p:cNvSpPr txBox="1"/>
              <p:nvPr/>
            </p:nvSpPr>
            <p:spPr>
              <a:xfrm>
                <a:off x="272" y="669"/>
                <a:ext cx="49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U1</a:t>
                </a:r>
              </a:p>
            </p:txBody>
          </p:sp>
        </p:grpSp>
        <p:sp>
          <p:nvSpPr>
            <p:cNvPr id="91203" name="Rectangle 70"/>
            <p:cNvSpPr/>
            <p:nvPr/>
          </p:nvSpPr>
          <p:spPr>
            <a:xfrm>
              <a:off x="14220" y="1765"/>
              <a:ext cx="1025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PV1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91204" name="Object 69"/>
          <p:cNvGraphicFramePr>
            <a:graphicFrameLocks noChangeAspect="1"/>
          </p:cNvGraphicFramePr>
          <p:nvPr/>
        </p:nvGraphicFramePr>
        <p:xfrm>
          <a:off x="1382078" y="2326958"/>
          <a:ext cx="360045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r:id="rId3" imgW="1446530" imgH="396875" progId="">
                  <p:embed/>
                </p:oleObj>
              </mc:Choice>
              <mc:Fallback>
                <p:oleObj r:id="rId3" imgW="1446530" imgH="396875" progId="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2078" y="2326958"/>
                        <a:ext cx="3600450" cy="985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05" name="Text Box 74"/>
          <p:cNvSpPr txBox="1"/>
          <p:nvPr/>
        </p:nvSpPr>
        <p:spPr>
          <a:xfrm>
            <a:off x="1382395" y="1849120"/>
            <a:ext cx="187166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百分比型</a:t>
            </a:r>
          </a:p>
        </p:txBody>
      </p:sp>
      <p:graphicFrame>
        <p:nvGraphicFramePr>
          <p:cNvPr id="91206" name="Object 71"/>
          <p:cNvGraphicFramePr>
            <a:graphicFrameLocks noChangeAspect="1"/>
          </p:cNvGraphicFramePr>
          <p:nvPr/>
        </p:nvGraphicFramePr>
        <p:xfrm>
          <a:off x="1327468" y="3325178"/>
          <a:ext cx="343852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r:id="rId5" imgW="1395095" imgH="755015" progId="">
                  <p:embed/>
                </p:oleObj>
              </mc:Choice>
              <mc:Fallback>
                <p:oleObj r:id="rId5" imgW="1395095" imgH="755015" progId="">
                  <p:embed/>
                  <p:pic>
                    <p:nvPicPr>
                      <p:cNvPr id="0" name="图片 33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27468" y="3325178"/>
                        <a:ext cx="3438525" cy="186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07" name="对象 1"/>
          <p:cNvGraphicFramePr/>
          <p:nvPr/>
        </p:nvGraphicFramePr>
        <p:xfrm>
          <a:off x="1382395" y="5186045"/>
          <a:ext cx="2975610" cy="1413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r:id="rId7" imgW="2276475" imgH="1381125" progId="Paint.Picture">
                  <p:embed/>
                </p:oleObj>
              </mc:Choice>
              <mc:Fallback>
                <p:oleObj r:id="rId7" imgW="2276475" imgH="1381125" progId="Paint.Picture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82395" y="5186045"/>
                        <a:ext cx="2975610" cy="14135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61" name="组合 39"/>
          <p:cNvGrpSpPr/>
          <p:nvPr/>
        </p:nvGrpSpPr>
        <p:grpSpPr>
          <a:xfrm>
            <a:off x="2022793" y="2151380"/>
            <a:ext cx="8893175" cy="4048125"/>
            <a:chOff x="323850" y="2062163"/>
            <a:chExt cx="8642350" cy="4321175"/>
          </a:xfrm>
        </p:grpSpPr>
        <p:sp>
          <p:nvSpPr>
            <p:cNvPr id="92162" name="Rectangle 7"/>
            <p:cNvSpPr/>
            <p:nvPr/>
          </p:nvSpPr>
          <p:spPr>
            <a:xfrm>
              <a:off x="3587750" y="3644901"/>
              <a:ext cx="2125663" cy="863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PID运算等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163" name="Rectangle 9"/>
            <p:cNvSpPr/>
            <p:nvPr/>
          </p:nvSpPr>
          <p:spPr>
            <a:xfrm>
              <a:off x="541338" y="3646488"/>
              <a:ext cx="1516062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输入处理</a:t>
              </a:r>
            </a:p>
          </p:txBody>
        </p:sp>
        <p:sp>
          <p:nvSpPr>
            <p:cNvPr id="92164" name="Rectangle 10"/>
            <p:cNvSpPr/>
            <p:nvPr/>
          </p:nvSpPr>
          <p:spPr>
            <a:xfrm>
              <a:off x="7237413" y="3573463"/>
              <a:ext cx="1584325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输出处理</a:t>
              </a:r>
            </a:p>
          </p:txBody>
        </p:sp>
        <p:sp>
          <p:nvSpPr>
            <p:cNvPr id="92165" name="AutoShape 12"/>
            <p:cNvSpPr/>
            <p:nvPr/>
          </p:nvSpPr>
          <p:spPr>
            <a:xfrm>
              <a:off x="2057400" y="4003676"/>
              <a:ext cx="1530350" cy="217487"/>
            </a:xfrm>
            <a:prstGeom prst="rightArrow">
              <a:avLst>
                <a:gd name="adj1" fmla="val 50000"/>
                <a:gd name="adj2" fmla="val 175261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166" name="AutoShape 13"/>
            <p:cNvSpPr/>
            <p:nvPr/>
          </p:nvSpPr>
          <p:spPr>
            <a:xfrm>
              <a:off x="5713413" y="3932238"/>
              <a:ext cx="1528762" cy="217488"/>
            </a:xfrm>
            <a:prstGeom prst="rightArrow">
              <a:avLst>
                <a:gd name="adj1" fmla="val 50000"/>
                <a:gd name="adj2" fmla="val 17507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167" name="AutoShape 25"/>
            <p:cNvSpPr/>
            <p:nvPr/>
          </p:nvSpPr>
          <p:spPr>
            <a:xfrm>
              <a:off x="323850" y="2133601"/>
              <a:ext cx="3097213" cy="1150937"/>
            </a:xfrm>
            <a:prstGeom prst="wedgeRoundRectCallout">
              <a:avLst>
                <a:gd name="adj1" fmla="val -31764"/>
                <a:gd name="adj2" fmla="val 81616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工程量转换等F002</a:t>
              </a: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线性化F004</a:t>
              </a: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168" name="AutoShape 26"/>
            <p:cNvSpPr/>
            <p:nvPr/>
          </p:nvSpPr>
          <p:spPr>
            <a:xfrm>
              <a:off x="2916246" y="4799246"/>
              <a:ext cx="3998128" cy="1584092"/>
            </a:xfrm>
            <a:prstGeom prst="wedgeRoundRectCallout">
              <a:avLst>
                <a:gd name="adj1" fmla="val -10407"/>
                <a:gd name="adj2" fmla="val -6331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控制类型设置F001</a:t>
              </a: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PID参数设置F003</a:t>
              </a: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运算模块可变参数设置F005</a:t>
              </a:r>
            </a:p>
          </p:txBody>
        </p:sp>
        <p:sp>
          <p:nvSpPr>
            <p:cNvPr id="92169" name="AutoShape 25"/>
            <p:cNvSpPr/>
            <p:nvPr/>
          </p:nvSpPr>
          <p:spPr>
            <a:xfrm>
              <a:off x="6156325" y="2062163"/>
              <a:ext cx="2809875" cy="1081088"/>
            </a:xfrm>
            <a:prstGeom prst="wedgeRoundRectCallout">
              <a:avLst>
                <a:gd name="adj1" fmla="val 8949"/>
                <a:gd name="adj2" fmla="val 8719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输出类型及端子号组态F006</a:t>
              </a:r>
            </a:p>
          </p:txBody>
        </p:sp>
        <p:sp>
          <p:nvSpPr>
            <p:cNvPr id="92170" name="AutoShape 25"/>
            <p:cNvSpPr/>
            <p:nvPr/>
          </p:nvSpPr>
          <p:spPr>
            <a:xfrm>
              <a:off x="3495675" y="2098676"/>
              <a:ext cx="2592388" cy="1150937"/>
            </a:xfrm>
            <a:prstGeom prst="wedgeRoundRectCallout">
              <a:avLst>
                <a:gd name="adj1" fmla="val 282"/>
                <a:gd name="adj2" fmla="val 84278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运算模块连接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--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组态</a:t>
              </a: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F101-130</a:t>
              </a: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2171" name="文本框 2"/>
          <p:cNvSpPr txBox="1"/>
          <p:nvPr/>
        </p:nvSpPr>
        <p:spPr>
          <a:xfrm>
            <a:off x="1400810" y="969010"/>
            <a:ext cx="6799263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F006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：模拟信号、开关信号输出组态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46" name="Text Box 68"/>
          <p:cNvSpPr txBox="1"/>
          <p:nvPr/>
        </p:nvSpPr>
        <p:spPr>
          <a:xfrm>
            <a:off x="748983" y="925513"/>
            <a:ext cx="41767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</a:rPr>
              <a:t>）压力、流量输出</a:t>
            </a:r>
            <a:r>
              <a:rPr lang="en-US" altLang="zh-CN" sz="2400" b="1" dirty="0">
                <a:latin typeface="Times New Roman" panose="02020603050405020304" pitchFamily="18" charset="0"/>
              </a:rPr>
              <a:t>F006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1635" y="1808480"/>
            <a:ext cx="6320790" cy="3924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880" y="1386205"/>
            <a:ext cx="2360295" cy="44596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rcRect l="58815" b="79949"/>
          <a:stretch>
            <a:fillRect/>
          </a:stretch>
        </p:blipFill>
        <p:spPr>
          <a:xfrm>
            <a:off x="9425940" y="3213100"/>
            <a:ext cx="2639060" cy="10013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09" name="组合 39"/>
          <p:cNvGrpSpPr/>
          <p:nvPr/>
        </p:nvGrpSpPr>
        <p:grpSpPr>
          <a:xfrm>
            <a:off x="1326198" y="1979295"/>
            <a:ext cx="8893175" cy="4048125"/>
            <a:chOff x="323850" y="2062163"/>
            <a:chExt cx="8642350" cy="4321175"/>
          </a:xfrm>
        </p:grpSpPr>
        <p:sp>
          <p:nvSpPr>
            <p:cNvPr id="94210" name="Rectangle 7"/>
            <p:cNvSpPr/>
            <p:nvPr/>
          </p:nvSpPr>
          <p:spPr>
            <a:xfrm>
              <a:off x="3587750" y="3644901"/>
              <a:ext cx="2125663" cy="863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PID运算等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4211" name="Rectangle 9"/>
            <p:cNvSpPr/>
            <p:nvPr/>
          </p:nvSpPr>
          <p:spPr>
            <a:xfrm>
              <a:off x="541338" y="3646488"/>
              <a:ext cx="1516062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输入处理</a:t>
              </a:r>
            </a:p>
          </p:txBody>
        </p:sp>
        <p:sp>
          <p:nvSpPr>
            <p:cNvPr id="94212" name="Rectangle 10"/>
            <p:cNvSpPr/>
            <p:nvPr/>
          </p:nvSpPr>
          <p:spPr>
            <a:xfrm>
              <a:off x="7237413" y="3573463"/>
              <a:ext cx="1584325" cy="9366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</a:rPr>
                <a:t>输出处理</a:t>
              </a:r>
            </a:p>
          </p:txBody>
        </p:sp>
        <p:sp>
          <p:nvSpPr>
            <p:cNvPr id="94213" name="AutoShape 12"/>
            <p:cNvSpPr/>
            <p:nvPr/>
          </p:nvSpPr>
          <p:spPr>
            <a:xfrm>
              <a:off x="2057400" y="4003676"/>
              <a:ext cx="1530350" cy="217487"/>
            </a:xfrm>
            <a:prstGeom prst="rightArrow">
              <a:avLst>
                <a:gd name="adj1" fmla="val 50000"/>
                <a:gd name="adj2" fmla="val 175261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4214" name="AutoShape 13"/>
            <p:cNvSpPr/>
            <p:nvPr/>
          </p:nvSpPr>
          <p:spPr>
            <a:xfrm>
              <a:off x="5713413" y="3932238"/>
              <a:ext cx="1528762" cy="217488"/>
            </a:xfrm>
            <a:prstGeom prst="rightArrow">
              <a:avLst>
                <a:gd name="adj1" fmla="val 50000"/>
                <a:gd name="adj2" fmla="val 17507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4215" name="AutoShape 25"/>
            <p:cNvSpPr/>
            <p:nvPr/>
          </p:nvSpPr>
          <p:spPr>
            <a:xfrm>
              <a:off x="323850" y="2133601"/>
              <a:ext cx="3097213" cy="1150937"/>
            </a:xfrm>
            <a:prstGeom prst="wedgeRoundRectCallout">
              <a:avLst>
                <a:gd name="adj1" fmla="val -31764"/>
                <a:gd name="adj2" fmla="val 81616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工程量转换等F002</a:t>
              </a: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线性化F004</a:t>
              </a:r>
            </a:p>
            <a:p>
              <a:pPr algn="ctr"/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16" name="AutoShape 26"/>
            <p:cNvSpPr/>
            <p:nvPr/>
          </p:nvSpPr>
          <p:spPr>
            <a:xfrm>
              <a:off x="2916246" y="4799246"/>
              <a:ext cx="4122163" cy="1584092"/>
            </a:xfrm>
            <a:prstGeom prst="wedgeRoundRectCallout">
              <a:avLst>
                <a:gd name="adj1" fmla="val -10407"/>
                <a:gd name="adj2" fmla="val -6331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控制类型设置F001</a:t>
              </a: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PID参数设置F003</a:t>
              </a:r>
            </a:p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运算模块可变参数设置F005</a:t>
              </a:r>
            </a:p>
          </p:txBody>
        </p:sp>
        <p:sp>
          <p:nvSpPr>
            <p:cNvPr id="94217" name="AutoShape 25"/>
            <p:cNvSpPr/>
            <p:nvPr/>
          </p:nvSpPr>
          <p:spPr>
            <a:xfrm>
              <a:off x="6156325" y="2062163"/>
              <a:ext cx="2809875" cy="1081088"/>
            </a:xfrm>
            <a:prstGeom prst="wedgeRoundRectCallout">
              <a:avLst>
                <a:gd name="adj1" fmla="val 8949"/>
                <a:gd name="adj2" fmla="val 87190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输出类型及端子号组态F006</a:t>
              </a:r>
            </a:p>
          </p:txBody>
        </p:sp>
        <p:sp>
          <p:nvSpPr>
            <p:cNvPr id="94218" name="AutoShape 25"/>
            <p:cNvSpPr/>
            <p:nvPr/>
          </p:nvSpPr>
          <p:spPr>
            <a:xfrm>
              <a:off x="3495675" y="2098676"/>
              <a:ext cx="2592388" cy="1150937"/>
            </a:xfrm>
            <a:prstGeom prst="wedgeRoundRectCallout">
              <a:avLst>
                <a:gd name="adj1" fmla="val 282"/>
                <a:gd name="adj2" fmla="val 84278"/>
                <a:gd name="adj3" fmla="val 16667"/>
              </a:avLst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功能模块连接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--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组态</a:t>
              </a:r>
            </a:p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F101-130</a:t>
              </a:r>
            </a:p>
            <a:p>
              <a:pPr algn="ctr"/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4219" name="文本框 2"/>
          <p:cNvSpPr txBox="1"/>
          <p:nvPr/>
        </p:nvSpPr>
        <p:spPr>
          <a:xfrm>
            <a:off x="1609090" y="923290"/>
            <a:ext cx="50133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F101~130</a:t>
            </a:r>
            <a:r>
              <a:rPr lang="zh-CN" altLang="en-US" sz="28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：运算模块组态</a:t>
            </a:r>
            <a:endParaRPr lang="en-US" altLang="zh-CN" sz="28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48945" y="1909445"/>
            <a:ext cx="5185410" cy="4041775"/>
          </a:xfrm>
          <a:prstGeom prst="rect">
            <a:avLst/>
          </a:prstGeom>
        </p:spPr>
      </p:pic>
      <p:sp>
        <p:nvSpPr>
          <p:cNvPr id="94219" name="文本框 2"/>
          <p:cNvSpPr txBox="1"/>
          <p:nvPr/>
        </p:nvSpPr>
        <p:spPr>
          <a:xfrm>
            <a:off x="448945" y="902335"/>
            <a:ext cx="46583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）功能模块组态</a:t>
            </a:r>
            <a:r>
              <a:rPr lang="en-US" altLang="zh-CN" sz="2400" dirty="0">
                <a:latin typeface="Times New Roman" panose="02020603050405020304" pitchFamily="18" charset="0"/>
                <a:sym typeface="宋体" panose="02010600030101010101" pitchFamily="2" charset="-122"/>
              </a:rPr>
              <a:t>F101~130</a:t>
            </a:r>
            <a:endParaRPr lang="en-US" altLang="zh-CN" sz="24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t="8727"/>
          <a:stretch>
            <a:fillRect/>
          </a:stretch>
        </p:blipFill>
        <p:spPr>
          <a:xfrm>
            <a:off x="5354320" y="2176780"/>
            <a:ext cx="6732905" cy="3506470"/>
          </a:xfrm>
          <a:prstGeom prst="rect">
            <a:avLst/>
          </a:prstGeom>
        </p:spPr>
      </p:pic>
      <p:sp>
        <p:nvSpPr>
          <p:cNvPr id="6" name="文本框 2"/>
          <p:cNvSpPr txBox="1"/>
          <p:nvPr/>
        </p:nvSpPr>
        <p:spPr>
          <a:xfrm>
            <a:off x="5995670" y="1839595"/>
            <a:ext cx="569087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功能模块列表 规定功能模块编号、名称及端子连接内部信号</a:t>
            </a:r>
          </a:p>
        </p:txBody>
      </p:sp>
      <p:sp>
        <p:nvSpPr>
          <p:cNvPr id="9" name="文本框 2"/>
          <p:cNvSpPr txBox="1"/>
          <p:nvPr/>
        </p:nvSpPr>
        <p:spPr>
          <a:xfrm>
            <a:off x="841375" y="1440815"/>
            <a:ext cx="94615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对各个功能模块连接。内部信号与功能模块软端子连接。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8145" y="1557020"/>
            <a:ext cx="5185410" cy="4041775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68565" y="1070610"/>
          <a:ext cx="100330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r:id="rId5" imgW="647700" imgH="203200" progId="Equation.KSEE3">
                  <p:embed/>
                </p:oleObj>
              </mc:Choice>
              <mc:Fallback>
                <p:oleObj r:id="rId5" imgW="6477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68565" y="1070610"/>
                        <a:ext cx="100330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613140" y="1070610"/>
          <a:ext cx="76708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r:id="rId7" imgW="495300" imgH="203200" progId="Equation.KSEE3">
                  <p:embed/>
                </p:oleObj>
              </mc:Choice>
              <mc:Fallback>
                <p:oleObj r:id="rId7" imgW="4953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13140" y="1070610"/>
                        <a:ext cx="76708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525635" y="1070610"/>
          <a:ext cx="98298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r:id="rId9" imgW="634365" imgH="203200" progId="Equation.KSEE3">
                  <p:embed/>
                </p:oleObj>
              </mc:Choice>
              <mc:Fallback>
                <p:oleObj r:id="rId9" imgW="634365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25635" y="1070610"/>
                        <a:ext cx="98298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87210" y="3208020"/>
          <a:ext cx="3561080" cy="73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r:id="rId11" imgW="1511300" imgH="457200" progId="Equation.KSEE3">
                  <p:embed/>
                </p:oleObj>
              </mc:Choice>
              <mc:Fallback>
                <p:oleObj r:id="rId11" imgW="15113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87210" y="3208020"/>
                        <a:ext cx="3561080" cy="739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05625" y="4003040"/>
          <a:ext cx="3591560" cy="73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3" r:id="rId13" imgW="1524000" imgH="457200" progId="Equation.KSEE3">
                  <p:embed/>
                </p:oleObj>
              </mc:Choice>
              <mc:Fallback>
                <p:oleObj r:id="rId13" imgW="15240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05625" y="4003040"/>
                        <a:ext cx="3591560" cy="739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17055" y="4887595"/>
          <a:ext cx="362204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4" r:id="rId15" imgW="1536700" imgH="215900" progId="Equation.KSEE3">
                  <p:embed/>
                </p:oleObj>
              </mc:Choice>
              <mc:Fallback>
                <p:oleObj r:id="rId15" imgW="1536700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17055" y="4887595"/>
                        <a:ext cx="362204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86893" y="1557020"/>
          <a:ext cx="3621405" cy="147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5" r:id="rId17" imgW="1536700" imgH="914400" progId="Equation.KSEE3">
                  <p:embed/>
                </p:oleObj>
              </mc:Choice>
              <mc:Fallback>
                <p:oleObj r:id="rId17" imgW="1536700" imgH="914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86893" y="1557020"/>
                        <a:ext cx="3621405" cy="1478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33185" y="1070610"/>
          <a:ext cx="100330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6" r:id="rId19" imgW="647700" imgH="203200" progId="Equation.KSEE3">
                  <p:embed/>
                </p:oleObj>
              </mc:Choice>
              <mc:Fallback>
                <p:oleObj r:id="rId19" imgW="6477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433185" y="1070610"/>
                        <a:ext cx="100330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2"/>
          <p:cNvSpPr txBox="1"/>
          <p:nvPr/>
        </p:nvSpPr>
        <p:spPr>
          <a:xfrm>
            <a:off x="541020" y="1028700"/>
            <a:ext cx="264731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压力</a:t>
            </a:r>
            <a:r>
              <a:rPr lang="en-US" altLang="zh-CN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PID</a:t>
            </a:r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控制组态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2"/>
          <p:cNvSpPr txBox="1"/>
          <p:nvPr/>
        </p:nvSpPr>
        <p:spPr>
          <a:xfrm>
            <a:off x="919480" y="951230"/>
            <a:ext cx="264731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压力越限报警组态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8145" y="1557020"/>
            <a:ext cx="5185410" cy="4041775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68565" y="1070610"/>
          <a:ext cx="100330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r:id="rId5" imgW="647700" imgH="203200" progId="Equation.KSEE3">
                  <p:embed/>
                </p:oleObj>
              </mc:Choice>
              <mc:Fallback>
                <p:oleObj r:id="rId5" imgW="6477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68565" y="1070610"/>
                        <a:ext cx="100330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613140" y="1070610"/>
          <a:ext cx="76708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r:id="rId7" imgW="495300" imgH="203200" progId="Equation.KSEE3">
                  <p:embed/>
                </p:oleObj>
              </mc:Choice>
              <mc:Fallback>
                <p:oleObj r:id="rId7" imgW="4953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13140" y="1070610"/>
                        <a:ext cx="76708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525635" y="1070610"/>
          <a:ext cx="98298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r:id="rId9" imgW="634365" imgH="203200" progId="Equation.KSEE3">
                  <p:embed/>
                </p:oleObj>
              </mc:Choice>
              <mc:Fallback>
                <p:oleObj r:id="rId9" imgW="634365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25635" y="1070610"/>
                        <a:ext cx="98298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05625" y="3136265"/>
          <a:ext cx="364998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8" r:id="rId11" imgW="1548765" imgH="215900" progId="Equation.KSEE3">
                  <p:embed/>
                </p:oleObj>
              </mc:Choice>
              <mc:Fallback>
                <p:oleObj r:id="rId11" imgW="1548765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05625" y="3136265"/>
                        <a:ext cx="364998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89750" y="3485198"/>
          <a:ext cx="368173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r:id="rId13" imgW="1562100" imgH="457200" progId="Equation.KSEE3">
                  <p:embed/>
                </p:oleObj>
              </mc:Choice>
              <mc:Fallback>
                <p:oleObj r:id="rId13" imgW="15621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89750" y="3485198"/>
                        <a:ext cx="3681730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74510" y="4224973"/>
          <a:ext cx="371221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r:id="rId15" imgW="1574800" imgH="457200" progId="Equation.KSEE3">
                  <p:embed/>
                </p:oleObj>
              </mc:Choice>
              <mc:Fallback>
                <p:oleObj r:id="rId15" imgW="15748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74510" y="4224973"/>
                        <a:ext cx="3712210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86893" y="1557020"/>
          <a:ext cx="3621405" cy="147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1" r:id="rId17" imgW="1536700" imgH="914400" progId="Equation.KSEE3">
                  <p:embed/>
                </p:oleObj>
              </mc:Choice>
              <mc:Fallback>
                <p:oleObj r:id="rId17" imgW="1536700" imgH="914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86893" y="1557020"/>
                        <a:ext cx="3621405" cy="1478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33185" y="1070610"/>
          <a:ext cx="100330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2" r:id="rId19" imgW="647700" imgH="203200" progId="Equation.KSEE3">
                  <p:embed/>
                </p:oleObj>
              </mc:Choice>
              <mc:Fallback>
                <p:oleObj r:id="rId19" imgW="6477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433185" y="1070610"/>
                        <a:ext cx="100330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59270" y="4964748"/>
          <a:ext cx="3712210" cy="148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3" r:id="rId21" imgW="1574800" imgH="914400" progId="Equation.KSEE3">
                  <p:embed/>
                </p:oleObj>
              </mc:Choice>
              <mc:Fallback>
                <p:oleObj r:id="rId21" imgW="1574800" imgH="914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859270" y="4964748"/>
                        <a:ext cx="3712210" cy="1480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t="8727"/>
          <a:stretch>
            <a:fillRect/>
          </a:stretch>
        </p:blipFill>
        <p:spPr>
          <a:xfrm>
            <a:off x="-150495" y="1904365"/>
            <a:ext cx="7430770" cy="3870325"/>
          </a:xfrm>
          <a:prstGeom prst="rect">
            <a:avLst/>
          </a:prstGeom>
        </p:spPr>
      </p:pic>
      <p:sp>
        <p:nvSpPr>
          <p:cNvPr id="6" name="文本框 2"/>
          <p:cNvSpPr txBox="1"/>
          <p:nvPr/>
        </p:nvSpPr>
        <p:spPr>
          <a:xfrm>
            <a:off x="240030" y="1057275"/>
            <a:ext cx="70402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功能模块列表 规定功能模块编号、名称及端子连接内部信号</a:t>
            </a:r>
          </a:p>
        </p:txBody>
      </p:sp>
      <p:sp>
        <p:nvSpPr>
          <p:cNvPr id="20" name="文本框 2"/>
          <p:cNvSpPr txBox="1"/>
          <p:nvPr/>
        </p:nvSpPr>
        <p:spPr>
          <a:xfrm>
            <a:off x="8026400" y="1057275"/>
            <a:ext cx="264731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压力</a:t>
            </a:r>
            <a:r>
              <a:rPr lang="en-US" altLang="zh-CN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PID</a:t>
            </a:r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控制组态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557260" y="1904365"/>
          <a:ext cx="100330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r:id="rId4" imgW="647700" imgH="203200" progId="Equation.KSEE3">
                  <p:embed/>
                </p:oleObj>
              </mc:Choice>
              <mc:Fallback>
                <p:oleObj r:id="rId4" imgW="6477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57260" y="1904365"/>
                        <a:ext cx="100330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601835" y="1904365"/>
          <a:ext cx="76708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r:id="rId6" imgW="495300" imgH="203200" progId="Equation.KSEE3">
                  <p:embed/>
                </p:oleObj>
              </mc:Choice>
              <mc:Fallback>
                <p:oleObj r:id="rId6" imgW="4953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01835" y="1904365"/>
                        <a:ext cx="76708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514330" y="1904365"/>
          <a:ext cx="98298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r:id="rId8" imgW="634365" imgH="203200" progId="Equation.KSEE3">
                  <p:embed/>
                </p:oleObj>
              </mc:Choice>
              <mc:Fallback>
                <p:oleObj r:id="rId8" imgW="634365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514330" y="1904365"/>
                        <a:ext cx="98298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875905" y="4041775"/>
          <a:ext cx="3561080" cy="73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r:id="rId10" imgW="1511300" imgH="457200" progId="Equation.KSEE3">
                  <p:embed/>
                </p:oleObj>
              </mc:Choice>
              <mc:Fallback>
                <p:oleObj r:id="rId10" imgW="15113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75905" y="4041775"/>
                        <a:ext cx="3561080" cy="739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894320" y="4836795"/>
          <a:ext cx="3591560" cy="73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r:id="rId12" imgW="1524000" imgH="457200" progId="Equation.KSEE3">
                  <p:embed/>
                </p:oleObj>
              </mc:Choice>
              <mc:Fallback>
                <p:oleObj r:id="rId12" imgW="15240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94320" y="4836795"/>
                        <a:ext cx="3591560" cy="739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05750" y="5721350"/>
          <a:ext cx="362204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2" r:id="rId14" imgW="1536700" imgH="215900" progId="Equation.KSEE3">
                  <p:embed/>
                </p:oleObj>
              </mc:Choice>
              <mc:Fallback>
                <p:oleObj r:id="rId14" imgW="1536700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905750" y="5721350"/>
                        <a:ext cx="362204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06068" y="2391410"/>
          <a:ext cx="3621405" cy="147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3" r:id="rId16" imgW="1536700" imgH="914400" progId="Equation.KSEE3">
                  <p:embed/>
                </p:oleObj>
              </mc:Choice>
              <mc:Fallback>
                <p:oleObj r:id="rId16" imgW="1536700" imgH="914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906068" y="2391410"/>
                        <a:ext cx="3621405" cy="1478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421880" y="1904365"/>
          <a:ext cx="100330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4" r:id="rId18" imgW="647700" imgH="203200" progId="Equation.KSEE3">
                  <p:embed/>
                </p:oleObj>
              </mc:Choice>
              <mc:Fallback>
                <p:oleObj r:id="rId18" imgW="6477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421880" y="1904365"/>
                        <a:ext cx="100330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263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6.1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可编程调节器组成与特点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4338" name="Text Box 103"/>
          <p:cNvSpPr txBox="1"/>
          <p:nvPr/>
        </p:nvSpPr>
        <p:spPr>
          <a:xfrm>
            <a:off x="8485823" y="1260475"/>
            <a:ext cx="172561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主变送器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4339" name="Text Box 104"/>
          <p:cNvSpPr txBox="1"/>
          <p:nvPr/>
        </p:nvSpPr>
        <p:spPr>
          <a:xfrm>
            <a:off x="8485823" y="1836738"/>
            <a:ext cx="1725612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副调节器</a:t>
            </a:r>
          </a:p>
        </p:txBody>
      </p:sp>
      <p:grpSp>
        <p:nvGrpSpPr>
          <p:cNvPr id="14340" name="Group 115"/>
          <p:cNvGrpSpPr/>
          <p:nvPr/>
        </p:nvGrpSpPr>
        <p:grpSpPr>
          <a:xfrm>
            <a:off x="1607185" y="755650"/>
            <a:ext cx="8075613" cy="6105418"/>
            <a:chOff x="0" y="0"/>
            <a:chExt cx="5377" cy="3980"/>
          </a:xfrm>
        </p:grpSpPr>
        <p:sp>
          <p:nvSpPr>
            <p:cNvPr id="14341" name="Text Box 101"/>
            <p:cNvSpPr txBox="1"/>
            <p:nvPr/>
          </p:nvSpPr>
          <p:spPr>
            <a:xfrm>
              <a:off x="1134" y="3680"/>
              <a:ext cx="3130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图</a:t>
              </a:r>
              <a:r>
                <a:rPr lang="en-US" altLang="zh-CN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6-9  </a:t>
              </a: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uFillTx/>
                  <a:latin typeface="Times New Roman" panose="02020603050405020304" pitchFamily="18" charset="0"/>
                </a:rPr>
                <a:t>调节器接线端子图</a:t>
              </a:r>
            </a:p>
          </p:txBody>
        </p:sp>
        <p:grpSp>
          <p:nvGrpSpPr>
            <p:cNvPr id="14342" name="Group 102"/>
            <p:cNvGrpSpPr/>
            <p:nvPr/>
          </p:nvGrpSpPr>
          <p:grpSpPr>
            <a:xfrm>
              <a:off x="709" y="214"/>
              <a:ext cx="3666" cy="3456"/>
              <a:chOff x="0" y="0"/>
              <a:chExt cx="3518" cy="3456"/>
            </a:xfrm>
          </p:grpSpPr>
          <p:grpSp>
            <p:nvGrpSpPr>
              <p:cNvPr id="14343" name="Group 3"/>
              <p:cNvGrpSpPr/>
              <p:nvPr/>
            </p:nvGrpSpPr>
            <p:grpSpPr>
              <a:xfrm>
                <a:off x="768" y="96"/>
                <a:ext cx="240" cy="3264"/>
                <a:chOff x="0" y="0"/>
                <a:chExt cx="240" cy="3264"/>
              </a:xfrm>
            </p:grpSpPr>
            <p:sp>
              <p:nvSpPr>
                <p:cNvPr id="14344" name="Oval 4"/>
                <p:cNvSpPr/>
                <p:nvPr/>
              </p:nvSpPr>
              <p:spPr>
                <a:xfrm>
                  <a:off x="0" y="336"/>
                  <a:ext cx="240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>
                      <a:latin typeface="Times New Roman" panose="02020603050405020304" pitchFamily="18" charset="0"/>
                    </a:rPr>
                    <a:t>12</a:t>
                  </a:r>
                </a:p>
              </p:txBody>
            </p:sp>
            <p:sp>
              <p:nvSpPr>
                <p:cNvPr id="14345" name="Oval 5"/>
                <p:cNvSpPr/>
                <p:nvPr/>
              </p:nvSpPr>
              <p:spPr>
                <a:xfrm>
                  <a:off x="0" y="1344"/>
                  <a:ext cx="240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>
                      <a:latin typeface="Times New Roman" panose="02020603050405020304" pitchFamily="18" charset="0"/>
                    </a:rPr>
                    <a:t>15</a:t>
                  </a:r>
                </a:p>
              </p:txBody>
            </p:sp>
            <p:sp>
              <p:nvSpPr>
                <p:cNvPr id="14346" name="Oval 6"/>
                <p:cNvSpPr/>
                <p:nvPr/>
              </p:nvSpPr>
              <p:spPr>
                <a:xfrm>
                  <a:off x="0" y="1008"/>
                  <a:ext cx="240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>
                      <a:latin typeface="Times New Roman" panose="02020603050405020304" pitchFamily="18" charset="0"/>
                    </a:rPr>
                    <a:t>14</a:t>
                  </a:r>
                </a:p>
              </p:txBody>
            </p:sp>
            <p:sp>
              <p:nvSpPr>
                <p:cNvPr id="14347" name="Oval 7"/>
                <p:cNvSpPr/>
                <p:nvPr/>
              </p:nvSpPr>
              <p:spPr>
                <a:xfrm>
                  <a:off x="0" y="672"/>
                  <a:ext cx="240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>
                      <a:latin typeface="Times New Roman" panose="02020603050405020304" pitchFamily="18" charset="0"/>
                    </a:rPr>
                    <a:t>13</a:t>
                  </a:r>
                </a:p>
              </p:txBody>
            </p:sp>
            <p:sp>
              <p:nvSpPr>
                <p:cNvPr id="14348" name="Oval 8"/>
                <p:cNvSpPr/>
                <p:nvPr/>
              </p:nvSpPr>
              <p:spPr>
                <a:xfrm>
                  <a:off x="0" y="1680"/>
                  <a:ext cx="240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>
                      <a:latin typeface="Times New Roman" panose="02020603050405020304" pitchFamily="18" charset="0"/>
                    </a:rPr>
                    <a:t>16</a:t>
                  </a:r>
                </a:p>
              </p:txBody>
            </p:sp>
            <p:sp>
              <p:nvSpPr>
                <p:cNvPr id="14349" name="Oval 9"/>
                <p:cNvSpPr/>
                <p:nvPr/>
              </p:nvSpPr>
              <p:spPr>
                <a:xfrm>
                  <a:off x="0" y="0"/>
                  <a:ext cx="240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>
                      <a:latin typeface="Times New Roman" panose="02020603050405020304" pitchFamily="18" charset="0"/>
                    </a:rPr>
                    <a:t>11</a:t>
                  </a:r>
                </a:p>
              </p:txBody>
            </p:sp>
            <p:sp>
              <p:nvSpPr>
                <p:cNvPr id="14350" name="Oval 10"/>
                <p:cNvSpPr/>
                <p:nvPr/>
              </p:nvSpPr>
              <p:spPr>
                <a:xfrm>
                  <a:off x="0" y="2016"/>
                  <a:ext cx="240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>
                      <a:latin typeface="Times New Roman" panose="02020603050405020304" pitchFamily="18" charset="0"/>
                    </a:rPr>
                    <a:t>17</a:t>
                  </a:r>
                </a:p>
              </p:txBody>
            </p:sp>
            <p:sp>
              <p:nvSpPr>
                <p:cNvPr id="14351" name="Oval 11"/>
                <p:cNvSpPr/>
                <p:nvPr/>
              </p:nvSpPr>
              <p:spPr>
                <a:xfrm>
                  <a:off x="0" y="2352"/>
                  <a:ext cx="240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>
                      <a:latin typeface="Times New Roman" panose="02020603050405020304" pitchFamily="18" charset="0"/>
                    </a:rPr>
                    <a:t>18</a:t>
                  </a:r>
                </a:p>
              </p:txBody>
            </p:sp>
            <p:sp>
              <p:nvSpPr>
                <p:cNvPr id="14352" name="Oval 12"/>
                <p:cNvSpPr/>
                <p:nvPr/>
              </p:nvSpPr>
              <p:spPr>
                <a:xfrm>
                  <a:off x="0" y="2688"/>
                  <a:ext cx="240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>
                      <a:latin typeface="Times New Roman" panose="02020603050405020304" pitchFamily="18" charset="0"/>
                    </a:rPr>
                    <a:t>19</a:t>
                  </a:r>
                </a:p>
              </p:txBody>
            </p:sp>
            <p:sp>
              <p:nvSpPr>
                <p:cNvPr id="14353" name="Oval 13"/>
                <p:cNvSpPr/>
                <p:nvPr/>
              </p:nvSpPr>
              <p:spPr>
                <a:xfrm>
                  <a:off x="0" y="3024"/>
                  <a:ext cx="240" cy="24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r>
                    <a:rPr lang="zh-CN" altLang="en-US" sz="2000" dirty="0">
                      <a:latin typeface="Times New Roman" panose="02020603050405020304" pitchFamily="18" charset="0"/>
                    </a:rPr>
                    <a:t>20</a:t>
                  </a:r>
                </a:p>
              </p:txBody>
            </p:sp>
          </p:grpSp>
          <p:sp>
            <p:nvSpPr>
              <p:cNvPr id="14354" name="Oval 14"/>
              <p:cNvSpPr/>
              <p:nvPr/>
            </p:nvSpPr>
            <p:spPr>
              <a:xfrm>
                <a:off x="2112" y="432"/>
                <a:ext cx="240" cy="2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4355" name="Oval 15"/>
              <p:cNvSpPr/>
              <p:nvPr/>
            </p:nvSpPr>
            <p:spPr>
              <a:xfrm>
                <a:off x="2112" y="1440"/>
                <a:ext cx="240" cy="2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4356" name="Oval 16"/>
              <p:cNvSpPr/>
              <p:nvPr/>
            </p:nvSpPr>
            <p:spPr>
              <a:xfrm>
                <a:off x="2112" y="1104"/>
                <a:ext cx="240" cy="2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4357" name="Oval 17"/>
              <p:cNvSpPr/>
              <p:nvPr/>
            </p:nvSpPr>
            <p:spPr>
              <a:xfrm>
                <a:off x="2112" y="768"/>
                <a:ext cx="240" cy="2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4358" name="Oval 18"/>
              <p:cNvSpPr/>
              <p:nvPr/>
            </p:nvSpPr>
            <p:spPr>
              <a:xfrm>
                <a:off x="2112" y="1776"/>
                <a:ext cx="240" cy="2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4359" name="Oval 19"/>
              <p:cNvSpPr/>
              <p:nvPr/>
            </p:nvSpPr>
            <p:spPr>
              <a:xfrm>
                <a:off x="2112" y="96"/>
                <a:ext cx="240" cy="2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4360" name="Oval 20"/>
              <p:cNvSpPr/>
              <p:nvPr/>
            </p:nvSpPr>
            <p:spPr>
              <a:xfrm>
                <a:off x="2112" y="2112"/>
                <a:ext cx="240" cy="2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4361" name="Oval 21"/>
              <p:cNvSpPr/>
              <p:nvPr/>
            </p:nvSpPr>
            <p:spPr>
              <a:xfrm>
                <a:off x="2112" y="2448"/>
                <a:ext cx="240" cy="2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4362" name="Oval 22"/>
              <p:cNvSpPr/>
              <p:nvPr/>
            </p:nvSpPr>
            <p:spPr>
              <a:xfrm>
                <a:off x="2112" y="2784"/>
                <a:ext cx="240" cy="2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14363" name="Oval 23"/>
              <p:cNvSpPr/>
              <p:nvPr/>
            </p:nvSpPr>
            <p:spPr>
              <a:xfrm>
                <a:off x="2112" y="3120"/>
                <a:ext cx="240" cy="24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000" dirty="0"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14364" name="Line 24"/>
              <p:cNvSpPr/>
              <p:nvPr/>
            </p:nvSpPr>
            <p:spPr>
              <a:xfrm>
                <a:off x="864" y="0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65" name="Line 25"/>
              <p:cNvSpPr/>
              <p:nvPr/>
            </p:nvSpPr>
            <p:spPr>
              <a:xfrm>
                <a:off x="864" y="0"/>
                <a:ext cx="13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66" name="Line 26"/>
              <p:cNvSpPr/>
              <p:nvPr/>
            </p:nvSpPr>
            <p:spPr>
              <a:xfrm>
                <a:off x="2256" y="0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67" name="Line 27"/>
              <p:cNvSpPr/>
              <p:nvPr/>
            </p:nvSpPr>
            <p:spPr>
              <a:xfrm>
                <a:off x="864" y="3360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68" name="Line 28"/>
              <p:cNvSpPr/>
              <p:nvPr/>
            </p:nvSpPr>
            <p:spPr>
              <a:xfrm>
                <a:off x="864" y="3456"/>
                <a:ext cx="13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69" name="Line 29"/>
              <p:cNvSpPr/>
              <p:nvPr/>
            </p:nvSpPr>
            <p:spPr>
              <a:xfrm>
                <a:off x="2256" y="3360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70" name="Line 30"/>
              <p:cNvSpPr/>
              <p:nvPr/>
            </p:nvSpPr>
            <p:spPr>
              <a:xfrm>
                <a:off x="864" y="336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71" name="Line 31"/>
              <p:cNvSpPr/>
              <p:nvPr/>
            </p:nvSpPr>
            <p:spPr>
              <a:xfrm>
                <a:off x="2256" y="336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72" name="Line 32"/>
              <p:cNvSpPr/>
              <p:nvPr/>
            </p:nvSpPr>
            <p:spPr>
              <a:xfrm>
                <a:off x="864" y="3024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73" name="Line 33"/>
              <p:cNvSpPr/>
              <p:nvPr/>
            </p:nvSpPr>
            <p:spPr>
              <a:xfrm>
                <a:off x="2256" y="3024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74" name="Line 34"/>
              <p:cNvSpPr/>
              <p:nvPr/>
            </p:nvSpPr>
            <p:spPr>
              <a:xfrm>
                <a:off x="864" y="672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75" name="Line 35"/>
              <p:cNvSpPr/>
              <p:nvPr/>
            </p:nvSpPr>
            <p:spPr>
              <a:xfrm>
                <a:off x="864" y="1008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76" name="Line 36"/>
              <p:cNvSpPr/>
              <p:nvPr/>
            </p:nvSpPr>
            <p:spPr>
              <a:xfrm>
                <a:off x="864" y="1344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77" name="Line 37"/>
              <p:cNvSpPr/>
              <p:nvPr/>
            </p:nvSpPr>
            <p:spPr>
              <a:xfrm>
                <a:off x="864" y="1680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78" name="Line 38"/>
              <p:cNvSpPr/>
              <p:nvPr/>
            </p:nvSpPr>
            <p:spPr>
              <a:xfrm>
                <a:off x="864" y="2016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79" name="Line 39"/>
              <p:cNvSpPr/>
              <p:nvPr/>
            </p:nvSpPr>
            <p:spPr>
              <a:xfrm>
                <a:off x="864" y="2352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80" name="Line 40"/>
              <p:cNvSpPr/>
              <p:nvPr/>
            </p:nvSpPr>
            <p:spPr>
              <a:xfrm>
                <a:off x="864" y="2688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81" name="Line 41"/>
              <p:cNvSpPr/>
              <p:nvPr/>
            </p:nvSpPr>
            <p:spPr>
              <a:xfrm>
                <a:off x="2256" y="672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82" name="Line 42"/>
              <p:cNvSpPr/>
              <p:nvPr/>
            </p:nvSpPr>
            <p:spPr>
              <a:xfrm>
                <a:off x="2256" y="1008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83" name="Line 43"/>
              <p:cNvSpPr/>
              <p:nvPr/>
            </p:nvSpPr>
            <p:spPr>
              <a:xfrm>
                <a:off x="2256" y="1344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84" name="Line 44"/>
              <p:cNvSpPr/>
              <p:nvPr/>
            </p:nvSpPr>
            <p:spPr>
              <a:xfrm>
                <a:off x="2256" y="1680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85" name="Line 45"/>
              <p:cNvSpPr/>
              <p:nvPr/>
            </p:nvSpPr>
            <p:spPr>
              <a:xfrm>
                <a:off x="2256" y="2016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86" name="Line 46"/>
              <p:cNvSpPr/>
              <p:nvPr/>
            </p:nvSpPr>
            <p:spPr>
              <a:xfrm>
                <a:off x="2256" y="2352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87" name="Line 47"/>
              <p:cNvSpPr/>
              <p:nvPr/>
            </p:nvSpPr>
            <p:spPr>
              <a:xfrm>
                <a:off x="2256" y="2688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88" name="Line 48"/>
              <p:cNvSpPr/>
              <p:nvPr/>
            </p:nvSpPr>
            <p:spPr>
              <a:xfrm flipH="1">
                <a:off x="528" y="2880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4389" name="Line 49"/>
              <p:cNvSpPr/>
              <p:nvPr/>
            </p:nvSpPr>
            <p:spPr>
              <a:xfrm flipH="1">
                <a:off x="528" y="3264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4390" name="Line 50"/>
              <p:cNvSpPr/>
              <p:nvPr/>
            </p:nvSpPr>
            <p:spPr>
              <a:xfrm flipH="1">
                <a:off x="528" y="2208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91" name="Line 51"/>
              <p:cNvSpPr/>
              <p:nvPr/>
            </p:nvSpPr>
            <p:spPr>
              <a:xfrm flipH="1">
                <a:off x="528" y="2592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14392" name="Group 52"/>
              <p:cNvGrpSpPr/>
              <p:nvPr/>
            </p:nvGrpSpPr>
            <p:grpSpPr>
              <a:xfrm>
                <a:off x="1008" y="1200"/>
                <a:ext cx="288" cy="720"/>
                <a:chOff x="0" y="0"/>
                <a:chExt cx="288" cy="720"/>
              </a:xfrm>
            </p:grpSpPr>
            <p:sp>
              <p:nvSpPr>
                <p:cNvPr id="14393" name="Line 53"/>
                <p:cNvSpPr/>
                <p:nvPr/>
              </p:nvSpPr>
              <p:spPr>
                <a:xfrm>
                  <a:off x="0" y="0"/>
                  <a:ext cx="28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94" name="Line 54"/>
                <p:cNvSpPr/>
                <p:nvPr/>
              </p:nvSpPr>
              <p:spPr>
                <a:xfrm>
                  <a:off x="0" y="336"/>
                  <a:ext cx="14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95" name="Line 55"/>
                <p:cNvSpPr/>
                <p:nvPr/>
              </p:nvSpPr>
              <p:spPr>
                <a:xfrm>
                  <a:off x="144" y="336"/>
                  <a:ext cx="0" cy="9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96" name="Line 56"/>
                <p:cNvSpPr/>
                <p:nvPr/>
              </p:nvSpPr>
              <p:spPr>
                <a:xfrm>
                  <a:off x="0" y="720"/>
                  <a:ext cx="24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97" name="Line 57"/>
                <p:cNvSpPr/>
                <p:nvPr/>
              </p:nvSpPr>
              <p:spPr>
                <a:xfrm>
                  <a:off x="240" y="624"/>
                  <a:ext cx="0" cy="9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98" name="Line 58"/>
                <p:cNvSpPr/>
                <p:nvPr/>
              </p:nvSpPr>
              <p:spPr>
                <a:xfrm flipH="1" flipV="1">
                  <a:off x="96" y="432"/>
                  <a:ext cx="144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399" name="Line 59"/>
                <p:cNvSpPr/>
                <p:nvPr/>
              </p:nvSpPr>
              <p:spPr>
                <a:xfrm>
                  <a:off x="288" y="0"/>
                  <a:ext cx="0" cy="38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4400" name="Group 60"/>
              <p:cNvGrpSpPr/>
              <p:nvPr/>
            </p:nvGrpSpPr>
            <p:grpSpPr>
              <a:xfrm>
                <a:off x="1008" y="192"/>
                <a:ext cx="288" cy="720"/>
                <a:chOff x="0" y="0"/>
                <a:chExt cx="288" cy="720"/>
              </a:xfrm>
            </p:grpSpPr>
            <p:sp>
              <p:nvSpPr>
                <p:cNvPr id="14401" name="Line 61"/>
                <p:cNvSpPr/>
                <p:nvPr/>
              </p:nvSpPr>
              <p:spPr>
                <a:xfrm>
                  <a:off x="0" y="0"/>
                  <a:ext cx="28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402" name="Line 62"/>
                <p:cNvSpPr/>
                <p:nvPr/>
              </p:nvSpPr>
              <p:spPr>
                <a:xfrm>
                  <a:off x="0" y="336"/>
                  <a:ext cx="14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403" name="Line 63"/>
                <p:cNvSpPr/>
                <p:nvPr/>
              </p:nvSpPr>
              <p:spPr>
                <a:xfrm>
                  <a:off x="144" y="336"/>
                  <a:ext cx="0" cy="9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404" name="Line 64"/>
                <p:cNvSpPr/>
                <p:nvPr/>
              </p:nvSpPr>
              <p:spPr>
                <a:xfrm>
                  <a:off x="0" y="720"/>
                  <a:ext cx="24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405" name="Line 65"/>
                <p:cNvSpPr/>
                <p:nvPr/>
              </p:nvSpPr>
              <p:spPr>
                <a:xfrm>
                  <a:off x="240" y="624"/>
                  <a:ext cx="0" cy="9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406" name="Line 66"/>
                <p:cNvSpPr/>
                <p:nvPr/>
              </p:nvSpPr>
              <p:spPr>
                <a:xfrm flipH="1" flipV="1">
                  <a:off x="96" y="432"/>
                  <a:ext cx="144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407" name="Line 67"/>
                <p:cNvSpPr/>
                <p:nvPr/>
              </p:nvSpPr>
              <p:spPr>
                <a:xfrm>
                  <a:off x="288" y="0"/>
                  <a:ext cx="0" cy="38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4408" name="Line 68"/>
              <p:cNvSpPr/>
              <p:nvPr/>
            </p:nvSpPr>
            <p:spPr>
              <a:xfrm flipH="1">
                <a:off x="2352" y="192"/>
                <a:ext cx="38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4409" name="Line 69"/>
              <p:cNvSpPr/>
              <p:nvPr/>
            </p:nvSpPr>
            <p:spPr>
              <a:xfrm flipH="1">
                <a:off x="2352" y="528"/>
                <a:ext cx="38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4410" name="Line 70"/>
              <p:cNvSpPr/>
              <p:nvPr/>
            </p:nvSpPr>
            <p:spPr>
              <a:xfrm flipH="1">
                <a:off x="2352" y="864"/>
                <a:ext cx="38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4411" name="Line 71"/>
              <p:cNvSpPr/>
              <p:nvPr/>
            </p:nvSpPr>
            <p:spPr>
              <a:xfrm flipH="1">
                <a:off x="1920" y="1584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12" name="Line 72"/>
              <p:cNvSpPr/>
              <p:nvPr/>
            </p:nvSpPr>
            <p:spPr>
              <a:xfrm>
                <a:off x="1920" y="1584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13" name="Line 73"/>
              <p:cNvSpPr/>
              <p:nvPr/>
            </p:nvSpPr>
            <p:spPr>
              <a:xfrm flipH="1">
                <a:off x="2016" y="1920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14" name="Line 74"/>
              <p:cNvSpPr/>
              <p:nvPr/>
            </p:nvSpPr>
            <p:spPr>
              <a:xfrm>
                <a:off x="2016" y="1824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15" name="Line 75"/>
              <p:cNvSpPr/>
              <p:nvPr/>
            </p:nvSpPr>
            <p:spPr>
              <a:xfrm>
                <a:off x="1920" y="1728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16" name="Line 76"/>
              <p:cNvSpPr/>
              <p:nvPr/>
            </p:nvSpPr>
            <p:spPr>
              <a:xfrm flipH="1" flipV="1">
                <a:off x="1824" y="2256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17" name="Line 77"/>
              <p:cNvSpPr/>
              <p:nvPr/>
            </p:nvSpPr>
            <p:spPr>
              <a:xfrm flipV="1">
                <a:off x="1824" y="1824"/>
                <a:ext cx="0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14418" name="Object 83"/>
              <p:cNvGraphicFramePr>
                <a:graphicFrameLocks noChangeAspect="1"/>
              </p:cNvGraphicFramePr>
              <p:nvPr/>
            </p:nvGraphicFramePr>
            <p:xfrm>
              <a:off x="2344" y="2112"/>
              <a:ext cx="240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3" r:id="rId3" imgW="183515" imgH="196215" progId="">
                      <p:embed/>
                    </p:oleObj>
                  </mc:Choice>
                  <mc:Fallback>
                    <p:oleObj r:id="rId3" imgW="183515" imgH="196215" progId="">
                      <p:embed/>
                      <p:pic>
                        <p:nvPicPr>
                          <p:cNvPr id="0" name="图片 308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344" y="2112"/>
                            <a:ext cx="240" cy="25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19" name="Object 84"/>
              <p:cNvGraphicFramePr>
                <a:graphicFrameLocks noChangeAspect="1"/>
              </p:cNvGraphicFramePr>
              <p:nvPr/>
            </p:nvGraphicFramePr>
            <p:xfrm>
              <a:off x="2352" y="1392"/>
              <a:ext cx="223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4" r:id="rId5" imgW="170180" imgH="196215" progId="">
                      <p:embed/>
                    </p:oleObj>
                  </mc:Choice>
                  <mc:Fallback>
                    <p:oleObj r:id="rId5" imgW="170180" imgH="196215" progId="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352" y="1392"/>
                            <a:ext cx="223" cy="25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420" name="Line 82"/>
              <p:cNvSpPr/>
              <p:nvPr/>
            </p:nvSpPr>
            <p:spPr>
              <a:xfrm flipH="1">
                <a:off x="559" y="239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21" name="Line 83"/>
              <p:cNvSpPr/>
              <p:nvPr/>
            </p:nvSpPr>
            <p:spPr>
              <a:xfrm>
                <a:off x="559" y="335"/>
                <a:ext cx="0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22" name="Line 84"/>
              <p:cNvSpPr/>
              <p:nvPr/>
            </p:nvSpPr>
            <p:spPr>
              <a:xfrm>
                <a:off x="550" y="788"/>
                <a:ext cx="144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23" name="Line 85"/>
              <p:cNvSpPr/>
              <p:nvPr/>
            </p:nvSpPr>
            <p:spPr>
              <a:xfrm>
                <a:off x="2544" y="1536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24" name="Line 86"/>
              <p:cNvSpPr/>
              <p:nvPr/>
            </p:nvSpPr>
            <p:spPr>
              <a:xfrm>
                <a:off x="2640" y="1632"/>
                <a:ext cx="0" cy="4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25" name="Line 87"/>
              <p:cNvSpPr/>
              <p:nvPr/>
            </p:nvSpPr>
            <p:spPr>
              <a:xfrm flipH="1">
                <a:off x="2544" y="2112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26" name="Line 88"/>
              <p:cNvSpPr/>
              <p:nvPr/>
            </p:nvSpPr>
            <p:spPr>
              <a:xfrm flipH="1">
                <a:off x="624" y="1200"/>
                <a:ext cx="96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27" name="Line 89"/>
              <p:cNvSpPr/>
              <p:nvPr/>
            </p:nvSpPr>
            <p:spPr>
              <a:xfrm>
                <a:off x="624" y="1296"/>
                <a:ext cx="0" cy="4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28" name="Line 90"/>
              <p:cNvSpPr/>
              <p:nvPr/>
            </p:nvSpPr>
            <p:spPr>
              <a:xfrm>
                <a:off x="624" y="1776"/>
                <a:ext cx="96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429" name="Line 92"/>
              <p:cNvSpPr/>
              <p:nvPr/>
            </p:nvSpPr>
            <p:spPr>
              <a:xfrm flipH="1">
                <a:off x="2352" y="2880"/>
                <a:ext cx="67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4430" name="Line 93"/>
              <p:cNvSpPr/>
              <p:nvPr/>
            </p:nvSpPr>
            <p:spPr>
              <a:xfrm flipH="1">
                <a:off x="2352" y="3264"/>
                <a:ext cx="72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aphicFrame>
            <p:nvGraphicFramePr>
              <p:cNvPr id="14431" name="Object 97"/>
              <p:cNvGraphicFramePr>
                <a:graphicFrameLocks noChangeAspect="1"/>
              </p:cNvGraphicFramePr>
              <p:nvPr/>
            </p:nvGraphicFramePr>
            <p:xfrm>
              <a:off x="0" y="2928"/>
              <a:ext cx="840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5" r:id="rId7" imgW="537845" imgH="192405" progId="">
                      <p:embed/>
                    </p:oleObj>
                  </mc:Choice>
                  <mc:Fallback>
                    <p:oleObj r:id="rId7" imgW="537845" imgH="192405" progId="">
                      <p:embed/>
                      <p:pic>
                        <p:nvPicPr>
                          <p:cNvPr id="0" name="图片 3081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0" y="2928"/>
                            <a:ext cx="840" cy="3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32" name="Object 98"/>
              <p:cNvGraphicFramePr>
                <a:graphicFrameLocks noChangeAspect="1"/>
              </p:cNvGraphicFramePr>
              <p:nvPr/>
            </p:nvGraphicFramePr>
            <p:xfrm>
              <a:off x="34" y="2334"/>
              <a:ext cx="58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6" r:id="rId9" imgW="374650" imgH="154940" progId="">
                      <p:embed/>
                    </p:oleObj>
                  </mc:Choice>
                  <mc:Fallback>
                    <p:oleObj r:id="rId9" imgW="374650" imgH="154940" progId="">
                      <p:embed/>
                      <p:pic>
                        <p:nvPicPr>
                          <p:cNvPr id="0" name="图片 3078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4" y="2334"/>
                            <a:ext cx="580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33" name="Object 99"/>
              <p:cNvGraphicFramePr>
                <a:graphicFrameLocks noChangeAspect="1"/>
              </p:cNvGraphicFramePr>
              <p:nvPr/>
            </p:nvGraphicFramePr>
            <p:xfrm>
              <a:off x="2728" y="222"/>
              <a:ext cx="760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7" r:id="rId11" imgW="488315" imgH="154305" progId="">
                      <p:embed/>
                    </p:oleObj>
                  </mc:Choice>
                  <mc:Fallback>
                    <p:oleObj r:id="rId11" imgW="488315" imgH="154305" progId="">
                      <p:embed/>
                      <p:pic>
                        <p:nvPicPr>
                          <p:cNvPr id="0" name="图片 3079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728" y="222"/>
                            <a:ext cx="760" cy="2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34" name="Object 100"/>
              <p:cNvGraphicFramePr>
                <a:graphicFrameLocks noChangeAspect="1"/>
              </p:cNvGraphicFramePr>
              <p:nvPr/>
            </p:nvGraphicFramePr>
            <p:xfrm>
              <a:off x="2618" y="566"/>
              <a:ext cx="900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8" r:id="rId13" imgW="576580" imgH="166370" progId="">
                      <p:embed/>
                    </p:oleObj>
                  </mc:Choice>
                  <mc:Fallback>
                    <p:oleObj r:id="rId13" imgW="576580" imgH="166370" progId="">
                      <p:embed/>
                      <p:pic>
                        <p:nvPicPr>
                          <p:cNvPr id="0" name="图片 3082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618" y="566"/>
                            <a:ext cx="900" cy="26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35" name="Object 101"/>
              <p:cNvGraphicFramePr>
                <a:graphicFrameLocks noChangeAspect="1"/>
              </p:cNvGraphicFramePr>
              <p:nvPr/>
            </p:nvGraphicFramePr>
            <p:xfrm>
              <a:off x="151" y="380"/>
              <a:ext cx="360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9" r:id="rId15" imgW="234315" imgH="156210" progId="">
                      <p:embed/>
                    </p:oleObj>
                  </mc:Choice>
                  <mc:Fallback>
                    <p:oleObj r:id="rId15" imgW="234315" imgH="156210" progId="">
                      <p:embed/>
                      <p:pic>
                        <p:nvPicPr>
                          <p:cNvPr id="0" name="图片 3083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51" y="380"/>
                            <a:ext cx="360" cy="2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36" name="Object 102"/>
              <p:cNvGraphicFramePr>
                <a:graphicFrameLocks noChangeAspect="1"/>
              </p:cNvGraphicFramePr>
              <p:nvPr/>
            </p:nvGraphicFramePr>
            <p:xfrm>
              <a:off x="134" y="1392"/>
              <a:ext cx="380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70" r:id="rId17" imgW="247015" imgH="156210" progId="">
                      <p:embed/>
                    </p:oleObj>
                  </mc:Choice>
                  <mc:Fallback>
                    <p:oleObj r:id="rId17" imgW="247015" imgH="156210" progId="">
                      <p:embed/>
                      <p:pic>
                        <p:nvPicPr>
                          <p:cNvPr id="0" name="图片 3084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34" y="1392"/>
                            <a:ext cx="380" cy="2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37" name="Object 103"/>
              <p:cNvGraphicFramePr>
                <a:graphicFrameLocks noChangeAspect="1"/>
              </p:cNvGraphicFramePr>
              <p:nvPr/>
            </p:nvGraphicFramePr>
            <p:xfrm>
              <a:off x="2726" y="1728"/>
              <a:ext cx="380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71" r:id="rId19" imgW="247015" imgH="156210" progId="">
                      <p:embed/>
                    </p:oleObj>
                  </mc:Choice>
                  <mc:Fallback>
                    <p:oleObj r:id="rId19" imgW="247015" imgH="156210" progId="">
                      <p:embed/>
                      <p:pic>
                        <p:nvPicPr>
                          <p:cNvPr id="0" name="图片 3085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2726" y="1728"/>
                            <a:ext cx="380" cy="2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438" name="Text Box 105"/>
            <p:cNvSpPr txBox="1"/>
            <p:nvPr/>
          </p:nvSpPr>
          <p:spPr>
            <a:xfrm>
              <a:off x="3508" y="3132"/>
              <a:ext cx="1869" cy="2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24VDC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或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220VAC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供电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439" name="Text Box 106"/>
            <p:cNvSpPr txBox="1"/>
            <p:nvPr/>
          </p:nvSpPr>
          <p:spPr>
            <a:xfrm>
              <a:off x="47" y="3163"/>
              <a:ext cx="662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执行器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440" name="Text Box 107"/>
            <p:cNvSpPr txBox="1"/>
            <p:nvPr/>
          </p:nvSpPr>
          <p:spPr>
            <a:xfrm>
              <a:off x="95" y="2528"/>
              <a:ext cx="662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PC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机</a:t>
              </a:r>
            </a:p>
          </p:txBody>
        </p:sp>
        <p:sp>
          <p:nvSpPr>
            <p:cNvPr id="14441" name="Text Box 108"/>
            <p:cNvSpPr txBox="1"/>
            <p:nvPr/>
          </p:nvSpPr>
          <p:spPr>
            <a:xfrm>
              <a:off x="4160" y="1938"/>
              <a:ext cx="1182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控制输出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442" name="Text Box 109"/>
            <p:cNvSpPr txBox="1"/>
            <p:nvPr/>
          </p:nvSpPr>
          <p:spPr>
            <a:xfrm>
              <a:off x="0" y="577"/>
              <a:ext cx="1182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报警输出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443" name="Text Box 110"/>
            <p:cNvSpPr txBox="1"/>
            <p:nvPr/>
          </p:nvSpPr>
          <p:spPr>
            <a:xfrm>
              <a:off x="0" y="1575"/>
              <a:ext cx="1182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报警输出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444" name="Rectangle 114"/>
            <p:cNvSpPr/>
            <p:nvPr/>
          </p:nvSpPr>
          <p:spPr>
            <a:xfrm>
              <a:off x="95" y="0"/>
              <a:ext cx="1866" cy="3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后面板</a:t>
              </a:r>
            </a:p>
          </p:txBody>
        </p:sp>
      </p:grpSp>
    </p:spTree>
  </p:cSld>
  <p:clrMapOvr>
    <a:masterClrMapping/>
  </p:clrMapOvr>
  <p:transition spd="slow" advClick="0">
    <p:wedg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t="8727"/>
          <a:stretch>
            <a:fillRect/>
          </a:stretch>
        </p:blipFill>
        <p:spPr>
          <a:xfrm>
            <a:off x="0" y="1996440"/>
            <a:ext cx="7152005" cy="3724910"/>
          </a:xfrm>
          <a:prstGeom prst="rect">
            <a:avLst/>
          </a:prstGeom>
        </p:spPr>
      </p:pic>
      <p:sp>
        <p:nvSpPr>
          <p:cNvPr id="6" name="文本框 2"/>
          <p:cNvSpPr txBox="1"/>
          <p:nvPr/>
        </p:nvSpPr>
        <p:spPr>
          <a:xfrm>
            <a:off x="318135" y="1567180"/>
            <a:ext cx="69424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功能模块列表 规定功能模块编号、名称及端子连接内部信号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625840" y="949960"/>
          <a:ext cx="100330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r:id="rId4" imgW="647700" imgH="203200" progId="Equation.KSEE3">
                  <p:embed/>
                </p:oleObj>
              </mc:Choice>
              <mc:Fallback>
                <p:oleObj r:id="rId4" imgW="6477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25840" y="949960"/>
                        <a:ext cx="100330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670415" y="949960"/>
          <a:ext cx="76708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r:id="rId6" imgW="495300" imgH="203200" progId="Equation.KSEE3">
                  <p:embed/>
                </p:oleObj>
              </mc:Choice>
              <mc:Fallback>
                <p:oleObj r:id="rId6" imgW="4953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70415" y="949960"/>
                        <a:ext cx="76708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582910" y="949960"/>
          <a:ext cx="98298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r:id="rId8" imgW="634365" imgH="203200" progId="Equation.KSEE3">
                  <p:embed/>
                </p:oleObj>
              </mc:Choice>
              <mc:Fallback>
                <p:oleObj r:id="rId8" imgW="634365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582910" y="949960"/>
                        <a:ext cx="98298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62900" y="3015615"/>
          <a:ext cx="364998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r:id="rId10" imgW="1548765" imgH="215900" progId="Equation.KSEE3">
                  <p:embed/>
                </p:oleObj>
              </mc:Choice>
              <mc:Fallback>
                <p:oleObj r:id="rId10" imgW="1548765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62900" y="3015615"/>
                        <a:ext cx="364998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47025" y="3364548"/>
          <a:ext cx="368173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7" r:id="rId12" imgW="1562100" imgH="457200" progId="Equation.KSEE3">
                  <p:embed/>
                </p:oleObj>
              </mc:Choice>
              <mc:Fallback>
                <p:oleObj r:id="rId12" imgW="15621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47025" y="3364548"/>
                        <a:ext cx="3681730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31785" y="4104323"/>
          <a:ext cx="371221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8" r:id="rId14" imgW="1574800" imgH="457200" progId="Equation.KSEE3">
                  <p:embed/>
                </p:oleObj>
              </mc:Choice>
              <mc:Fallback>
                <p:oleObj r:id="rId14" imgW="15748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931785" y="4104323"/>
                        <a:ext cx="3712210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44168" y="1436370"/>
          <a:ext cx="3621405" cy="147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9" r:id="rId16" imgW="1536700" imgH="914400" progId="Equation.KSEE3">
                  <p:embed/>
                </p:oleObj>
              </mc:Choice>
              <mc:Fallback>
                <p:oleObj r:id="rId16" imgW="1536700" imgH="914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944168" y="1436370"/>
                        <a:ext cx="3621405" cy="1478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490460" y="949960"/>
          <a:ext cx="100330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0" r:id="rId18" imgW="647700" imgH="203200" progId="Equation.KSEE3">
                  <p:embed/>
                </p:oleObj>
              </mc:Choice>
              <mc:Fallback>
                <p:oleObj r:id="rId18" imgW="6477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490460" y="949960"/>
                        <a:ext cx="100330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16545" y="4844098"/>
          <a:ext cx="3712210" cy="148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1" r:id="rId20" imgW="1574800" imgH="914400" progId="Equation.KSEE3">
                  <p:embed/>
                </p:oleObj>
              </mc:Choice>
              <mc:Fallback>
                <p:oleObj r:id="rId20" imgW="1574800" imgH="9144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916545" y="4844098"/>
                        <a:ext cx="3712210" cy="1480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3" name="组合 1"/>
          <p:cNvGrpSpPr/>
          <p:nvPr/>
        </p:nvGrpSpPr>
        <p:grpSpPr>
          <a:xfrm>
            <a:off x="1951355" y="1933575"/>
            <a:ext cx="6788785" cy="4604066"/>
            <a:chOff x="1418" y="978"/>
            <a:chExt cx="10610" cy="8826"/>
          </a:xfrm>
        </p:grpSpPr>
        <p:grpSp>
          <p:nvGrpSpPr>
            <p:cNvPr id="97284" name="Group 66"/>
            <p:cNvGrpSpPr/>
            <p:nvPr/>
          </p:nvGrpSpPr>
          <p:grpSpPr>
            <a:xfrm>
              <a:off x="1418" y="978"/>
              <a:ext cx="10610" cy="8062"/>
              <a:chOff x="0" y="0"/>
              <a:chExt cx="4235" cy="3168"/>
            </a:xfrm>
          </p:grpSpPr>
          <p:sp>
            <p:nvSpPr>
              <p:cNvPr id="97285" name="Rectangle 2"/>
              <p:cNvSpPr/>
              <p:nvPr/>
            </p:nvSpPr>
            <p:spPr>
              <a:xfrm>
                <a:off x="2016" y="960"/>
                <a:ext cx="576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</a:rPr>
                  <a:t>SQRT</a:t>
                </a:r>
              </a:p>
            </p:txBody>
          </p:sp>
          <p:sp>
            <p:nvSpPr>
              <p:cNvPr id="97286" name="Rectangle 3"/>
              <p:cNvSpPr/>
              <p:nvPr/>
            </p:nvSpPr>
            <p:spPr>
              <a:xfrm>
                <a:off x="2064" y="1584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400" b="1" dirty="0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97287" name="Rectangle 4"/>
              <p:cNvSpPr/>
              <p:nvPr/>
            </p:nvSpPr>
            <p:spPr>
              <a:xfrm>
                <a:off x="2784" y="2112"/>
                <a:ext cx="576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</a:rPr>
                  <a:t>SQRT</a:t>
                </a:r>
              </a:p>
            </p:txBody>
          </p:sp>
          <p:sp>
            <p:nvSpPr>
              <p:cNvPr id="97288" name="Oval 5"/>
              <p:cNvSpPr/>
              <p:nvPr/>
            </p:nvSpPr>
            <p:spPr>
              <a:xfrm>
                <a:off x="1536" y="1632"/>
                <a:ext cx="336" cy="33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</a:rPr>
                  <a:t>LC</a:t>
                </a:r>
              </a:p>
            </p:txBody>
          </p:sp>
          <p:sp>
            <p:nvSpPr>
              <p:cNvPr id="97289" name="Oval 6"/>
              <p:cNvSpPr/>
              <p:nvPr/>
            </p:nvSpPr>
            <p:spPr>
              <a:xfrm>
                <a:off x="1008" y="1632"/>
                <a:ext cx="336" cy="33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</a:rPr>
                  <a:t>LT</a:t>
                </a:r>
              </a:p>
            </p:txBody>
          </p:sp>
          <p:sp>
            <p:nvSpPr>
              <p:cNvPr id="97290" name="Oval 7"/>
              <p:cNvSpPr/>
              <p:nvPr/>
            </p:nvSpPr>
            <p:spPr>
              <a:xfrm>
                <a:off x="2112" y="2112"/>
                <a:ext cx="336" cy="33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</a:rPr>
                  <a:t>FC</a:t>
                </a:r>
              </a:p>
            </p:txBody>
          </p:sp>
          <p:sp>
            <p:nvSpPr>
              <p:cNvPr id="97291" name="Oval 8"/>
              <p:cNvSpPr/>
              <p:nvPr/>
            </p:nvSpPr>
            <p:spPr>
              <a:xfrm>
                <a:off x="2880" y="2544"/>
                <a:ext cx="336" cy="33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</a:rPr>
                  <a:t>FT</a:t>
                </a:r>
              </a:p>
            </p:txBody>
          </p:sp>
          <p:sp>
            <p:nvSpPr>
              <p:cNvPr id="97292" name="Oval 9"/>
              <p:cNvSpPr/>
              <p:nvPr/>
            </p:nvSpPr>
            <p:spPr>
              <a:xfrm>
                <a:off x="2160" y="432"/>
                <a:ext cx="336" cy="33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</a:rPr>
                  <a:t>FT</a:t>
                </a:r>
              </a:p>
            </p:txBody>
          </p:sp>
          <p:sp>
            <p:nvSpPr>
              <p:cNvPr id="97293" name="Line 10"/>
              <p:cNvSpPr/>
              <p:nvPr/>
            </p:nvSpPr>
            <p:spPr>
              <a:xfrm>
                <a:off x="2304" y="192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294" name="Line 11"/>
              <p:cNvSpPr/>
              <p:nvPr/>
            </p:nvSpPr>
            <p:spPr>
              <a:xfrm>
                <a:off x="2352" y="240"/>
                <a:ext cx="0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295" name="Line 12"/>
              <p:cNvSpPr/>
              <p:nvPr/>
            </p:nvSpPr>
            <p:spPr>
              <a:xfrm>
                <a:off x="2256" y="240"/>
                <a:ext cx="0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296" name="Line 13"/>
              <p:cNvSpPr/>
              <p:nvPr/>
            </p:nvSpPr>
            <p:spPr>
              <a:xfrm>
                <a:off x="2352" y="336"/>
                <a:ext cx="158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7297" name="Line 14"/>
              <p:cNvSpPr/>
              <p:nvPr/>
            </p:nvSpPr>
            <p:spPr>
              <a:xfrm flipH="1">
                <a:off x="480" y="336"/>
                <a:ext cx="177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298" name="Line 15"/>
              <p:cNvSpPr/>
              <p:nvPr/>
            </p:nvSpPr>
            <p:spPr>
              <a:xfrm>
                <a:off x="2304" y="768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7299" name="Line 16"/>
              <p:cNvSpPr/>
              <p:nvPr/>
            </p:nvSpPr>
            <p:spPr>
              <a:xfrm>
                <a:off x="2304" y="1248"/>
                <a:ext cx="0" cy="3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7300" name="Line 17"/>
              <p:cNvSpPr/>
              <p:nvPr/>
            </p:nvSpPr>
            <p:spPr>
              <a:xfrm>
                <a:off x="1344" y="1776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7301" name="Line 18"/>
              <p:cNvSpPr/>
              <p:nvPr/>
            </p:nvSpPr>
            <p:spPr>
              <a:xfrm>
                <a:off x="1872" y="1776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7302" name="Line 19"/>
              <p:cNvSpPr/>
              <p:nvPr/>
            </p:nvSpPr>
            <p:spPr>
              <a:xfrm>
                <a:off x="2304" y="1872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7303" name="Line 20"/>
              <p:cNvSpPr/>
              <p:nvPr/>
            </p:nvSpPr>
            <p:spPr>
              <a:xfrm flipH="1">
                <a:off x="2448" y="2256"/>
                <a:ext cx="33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7304" name="Line 21"/>
              <p:cNvSpPr/>
              <p:nvPr/>
            </p:nvSpPr>
            <p:spPr>
              <a:xfrm>
                <a:off x="2160" y="2736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05" name="Freeform 24"/>
              <p:cNvSpPr/>
              <p:nvPr/>
            </p:nvSpPr>
            <p:spPr>
              <a:xfrm>
                <a:off x="2160" y="2640"/>
                <a:ext cx="288" cy="96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144" y="0"/>
                  </a:cxn>
                  <a:cxn ang="0">
                    <a:pos x="288" y="96"/>
                  </a:cxn>
                </a:cxnLst>
                <a:rect l="0" t="0" r="0" b="0"/>
                <a:pathLst>
                  <a:path w="288" h="96">
                    <a:moveTo>
                      <a:pt x="0" y="96"/>
                    </a:moveTo>
                    <a:cubicBezTo>
                      <a:pt x="48" y="48"/>
                      <a:pt x="96" y="0"/>
                      <a:pt x="144" y="0"/>
                    </a:cubicBezTo>
                    <a:cubicBezTo>
                      <a:pt x="192" y="0"/>
                      <a:pt x="240" y="48"/>
                      <a:pt x="288" y="9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306" name="Line 25"/>
              <p:cNvSpPr/>
              <p:nvPr/>
            </p:nvSpPr>
            <p:spPr>
              <a:xfrm>
                <a:off x="2304" y="2736"/>
                <a:ext cx="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07" name="Line 26"/>
              <p:cNvSpPr/>
              <p:nvPr/>
            </p:nvSpPr>
            <p:spPr>
              <a:xfrm>
                <a:off x="2160" y="2880"/>
                <a:ext cx="336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08" name="Line 27"/>
              <p:cNvSpPr/>
              <p:nvPr/>
            </p:nvSpPr>
            <p:spPr>
              <a:xfrm flipV="1">
                <a:off x="2160" y="2880"/>
                <a:ext cx="336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09" name="Line 28"/>
              <p:cNvSpPr/>
              <p:nvPr/>
            </p:nvSpPr>
            <p:spPr>
              <a:xfrm>
                <a:off x="2160" y="2880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10" name="Line 29"/>
              <p:cNvSpPr/>
              <p:nvPr/>
            </p:nvSpPr>
            <p:spPr>
              <a:xfrm>
                <a:off x="2496" y="2880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11" name="Line 30"/>
              <p:cNvSpPr/>
              <p:nvPr/>
            </p:nvSpPr>
            <p:spPr>
              <a:xfrm>
                <a:off x="3072" y="2880"/>
                <a:ext cx="0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12" name="Line 31"/>
              <p:cNvSpPr/>
              <p:nvPr/>
            </p:nvSpPr>
            <p:spPr>
              <a:xfrm>
                <a:off x="2496" y="2976"/>
                <a:ext cx="52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13" name="Line 32"/>
              <p:cNvSpPr/>
              <p:nvPr/>
            </p:nvSpPr>
            <p:spPr>
              <a:xfrm>
                <a:off x="3024" y="2928"/>
                <a:ext cx="0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14" name="Line 33"/>
              <p:cNvSpPr/>
              <p:nvPr/>
            </p:nvSpPr>
            <p:spPr>
              <a:xfrm>
                <a:off x="3120" y="2928"/>
                <a:ext cx="0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15" name="Line 34"/>
              <p:cNvSpPr/>
              <p:nvPr/>
            </p:nvSpPr>
            <p:spPr>
              <a:xfrm flipH="1">
                <a:off x="3120" y="2976"/>
                <a:ext cx="86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97316" name="Line 36"/>
              <p:cNvSpPr/>
              <p:nvPr/>
            </p:nvSpPr>
            <p:spPr>
              <a:xfrm>
                <a:off x="3024" y="2400"/>
                <a:ext cx="0" cy="1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17" name="Line 37"/>
              <p:cNvSpPr/>
              <p:nvPr/>
            </p:nvSpPr>
            <p:spPr>
              <a:xfrm flipH="1">
                <a:off x="480" y="2976"/>
                <a:ext cx="168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18" name="Oval 39"/>
              <p:cNvSpPr/>
              <p:nvPr/>
            </p:nvSpPr>
            <p:spPr>
              <a:xfrm>
                <a:off x="96" y="1440"/>
                <a:ext cx="768" cy="720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319" name="Line 40"/>
              <p:cNvSpPr/>
              <p:nvPr/>
            </p:nvSpPr>
            <p:spPr>
              <a:xfrm>
                <a:off x="144" y="1680"/>
                <a:ext cx="67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20" name="Line 41"/>
              <p:cNvSpPr/>
              <p:nvPr/>
            </p:nvSpPr>
            <p:spPr>
              <a:xfrm>
                <a:off x="240" y="1824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21" name="Line 42"/>
              <p:cNvSpPr/>
              <p:nvPr/>
            </p:nvSpPr>
            <p:spPr>
              <a:xfrm>
                <a:off x="528" y="1824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22" name="Line 43"/>
              <p:cNvSpPr/>
              <p:nvPr/>
            </p:nvSpPr>
            <p:spPr>
              <a:xfrm>
                <a:off x="288" y="1920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23" name="Line 44"/>
              <p:cNvSpPr/>
              <p:nvPr/>
            </p:nvSpPr>
            <p:spPr>
              <a:xfrm>
                <a:off x="576" y="1920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24" name="Line 45"/>
              <p:cNvSpPr/>
              <p:nvPr/>
            </p:nvSpPr>
            <p:spPr>
              <a:xfrm>
                <a:off x="432" y="1968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25" name="Line 47"/>
              <p:cNvSpPr/>
              <p:nvPr/>
            </p:nvSpPr>
            <p:spPr>
              <a:xfrm>
                <a:off x="288" y="2016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26" name="Line 48"/>
              <p:cNvSpPr/>
              <p:nvPr/>
            </p:nvSpPr>
            <p:spPr>
              <a:xfrm>
                <a:off x="576" y="2016"/>
                <a:ext cx="4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27" name="Line 49"/>
              <p:cNvSpPr/>
              <p:nvPr/>
            </p:nvSpPr>
            <p:spPr>
              <a:xfrm>
                <a:off x="432" y="2064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28" name="Line 50"/>
              <p:cNvSpPr/>
              <p:nvPr/>
            </p:nvSpPr>
            <p:spPr>
              <a:xfrm flipV="1">
                <a:off x="480" y="336"/>
                <a:ext cx="0" cy="110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29" name="Line 52"/>
              <p:cNvSpPr/>
              <p:nvPr/>
            </p:nvSpPr>
            <p:spPr>
              <a:xfrm>
                <a:off x="480" y="2160"/>
                <a:ext cx="0" cy="81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30" name="Line 54"/>
              <p:cNvSpPr/>
              <p:nvPr/>
            </p:nvSpPr>
            <p:spPr>
              <a:xfrm>
                <a:off x="768" y="1536"/>
                <a:ext cx="43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31" name="Line 55"/>
              <p:cNvSpPr/>
              <p:nvPr/>
            </p:nvSpPr>
            <p:spPr>
              <a:xfrm>
                <a:off x="720" y="2064"/>
                <a:ext cx="48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32" name="Line 56"/>
              <p:cNvSpPr/>
              <p:nvPr/>
            </p:nvSpPr>
            <p:spPr>
              <a:xfrm>
                <a:off x="1200" y="1536"/>
                <a:ext cx="0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33" name="Line 57"/>
              <p:cNvSpPr/>
              <p:nvPr/>
            </p:nvSpPr>
            <p:spPr>
              <a:xfrm>
                <a:off x="1200" y="1968"/>
                <a:ext cx="0" cy="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7334" name="Line 59"/>
              <p:cNvSpPr/>
              <p:nvPr/>
            </p:nvSpPr>
            <p:spPr>
              <a:xfrm>
                <a:off x="2304" y="2448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aphicFrame>
            <p:nvGraphicFramePr>
              <p:cNvPr id="97335" name="Object 53"/>
              <p:cNvGraphicFramePr>
                <a:graphicFrameLocks noChangeAspect="1"/>
              </p:cNvGraphicFramePr>
              <p:nvPr/>
            </p:nvGraphicFramePr>
            <p:xfrm>
              <a:off x="0" y="1152"/>
              <a:ext cx="480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61" r:id="rId3" imgW="297180" imgH="180975" progId="">
                      <p:embed/>
                    </p:oleObj>
                  </mc:Choice>
                  <mc:Fallback>
                    <p:oleObj r:id="rId3" imgW="297180" imgH="180975" progId="">
                      <p:embed/>
                      <p:pic>
                        <p:nvPicPr>
                          <p:cNvPr id="0" name="图片 3383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0" y="1152"/>
                            <a:ext cx="480" cy="2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336" name="Object 54"/>
              <p:cNvGraphicFramePr>
                <a:graphicFrameLocks noChangeAspect="1"/>
              </p:cNvGraphicFramePr>
              <p:nvPr/>
            </p:nvGraphicFramePr>
            <p:xfrm>
              <a:off x="1248" y="1344"/>
              <a:ext cx="480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62" r:id="rId5" imgW="297180" imgH="154940" progId="">
                      <p:embed/>
                    </p:oleObj>
                  </mc:Choice>
                  <mc:Fallback>
                    <p:oleObj r:id="rId5" imgW="297180" imgH="154940" progId="">
                      <p:embed/>
                      <p:pic>
                        <p:nvPicPr>
                          <p:cNvPr id="0" name="图片 3384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248" y="1344"/>
                            <a:ext cx="480" cy="2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337" name="Object 55"/>
              <p:cNvGraphicFramePr>
                <a:graphicFrameLocks noChangeAspect="1"/>
              </p:cNvGraphicFramePr>
              <p:nvPr/>
            </p:nvGraphicFramePr>
            <p:xfrm>
              <a:off x="2448" y="720"/>
              <a:ext cx="501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63" r:id="rId7" imgW="309880" imgH="154940" progId="">
                      <p:embed/>
                    </p:oleObj>
                  </mc:Choice>
                  <mc:Fallback>
                    <p:oleObj r:id="rId7" imgW="309880" imgH="154940" progId="">
                      <p:embed/>
                      <p:pic>
                        <p:nvPicPr>
                          <p:cNvPr id="0" name="图片 3386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448" y="720"/>
                            <a:ext cx="501" cy="2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338" name="Object 56"/>
              <p:cNvGraphicFramePr>
                <a:graphicFrameLocks noChangeAspect="1"/>
              </p:cNvGraphicFramePr>
              <p:nvPr/>
            </p:nvGraphicFramePr>
            <p:xfrm>
              <a:off x="3254" y="2400"/>
              <a:ext cx="501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64" r:id="rId9" imgW="309880" imgH="154940" progId="">
                      <p:embed/>
                    </p:oleObj>
                  </mc:Choice>
                  <mc:Fallback>
                    <p:oleObj r:id="rId9" imgW="309880" imgH="154940" progId="">
                      <p:embed/>
                      <p:pic>
                        <p:nvPicPr>
                          <p:cNvPr id="0" name="图片 3387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254" y="2400"/>
                            <a:ext cx="501" cy="2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339" name="Object 57"/>
              <p:cNvGraphicFramePr>
                <a:graphicFrameLocks noChangeAspect="1"/>
              </p:cNvGraphicFramePr>
              <p:nvPr/>
            </p:nvGraphicFramePr>
            <p:xfrm>
              <a:off x="3734" y="2630"/>
              <a:ext cx="501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65" r:id="rId11" imgW="309880" imgH="193675" progId="">
                      <p:embed/>
                    </p:oleObj>
                  </mc:Choice>
                  <mc:Fallback>
                    <p:oleObj r:id="rId11" imgW="309880" imgH="193675" progId="">
                      <p:embed/>
                      <p:pic>
                        <p:nvPicPr>
                          <p:cNvPr id="0" name="图片 3388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734" y="2630"/>
                            <a:ext cx="501" cy="31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340" name="Object 58"/>
              <p:cNvGraphicFramePr>
                <a:graphicFrameLocks noChangeAspect="1"/>
              </p:cNvGraphicFramePr>
              <p:nvPr/>
            </p:nvGraphicFramePr>
            <p:xfrm>
              <a:off x="3360" y="0"/>
              <a:ext cx="480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266" r:id="rId13" imgW="297180" imgH="180975" progId="">
                      <p:embed/>
                    </p:oleObj>
                  </mc:Choice>
                  <mc:Fallback>
                    <p:oleObj r:id="rId13" imgW="297180" imgH="180975" progId="">
                      <p:embed/>
                      <p:pic>
                        <p:nvPicPr>
                          <p:cNvPr id="0" name="图片 3385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3360" y="0"/>
                            <a:ext cx="480" cy="2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7341" name="Text Box 68"/>
            <p:cNvSpPr txBox="1"/>
            <p:nvPr/>
          </p:nvSpPr>
          <p:spPr>
            <a:xfrm>
              <a:off x="2933" y="9040"/>
              <a:ext cx="8912" cy="7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图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6-37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锅炉汽包液位三冲量控制系统原理图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7342" name="AutoShape 71"/>
            <p:cNvSpPr/>
            <p:nvPr/>
          </p:nvSpPr>
          <p:spPr>
            <a:xfrm>
              <a:off x="7428" y="7215"/>
              <a:ext cx="455" cy="568"/>
            </a:xfrm>
            <a:prstGeom prst="curvedRightArrow">
              <a:avLst>
                <a:gd name="adj1" fmla="val 24943"/>
                <a:gd name="adj2" fmla="val 49887"/>
                <a:gd name="adj3" fmla="val 3325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7343" name="AutoShape 72"/>
            <p:cNvSpPr/>
            <p:nvPr/>
          </p:nvSpPr>
          <p:spPr>
            <a:xfrm>
              <a:off x="5160" y="6535"/>
              <a:ext cx="905" cy="1248"/>
            </a:xfrm>
            <a:prstGeom prst="curvedLeftArrow">
              <a:avLst>
                <a:gd name="adj1" fmla="val 27567"/>
                <a:gd name="adj2" fmla="val 55134"/>
                <a:gd name="adj3" fmla="val 3325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7344" name="AutoShape 73"/>
            <p:cNvSpPr/>
            <p:nvPr/>
          </p:nvSpPr>
          <p:spPr>
            <a:xfrm>
              <a:off x="7995" y="3585"/>
              <a:ext cx="340" cy="1588"/>
            </a:xfrm>
            <a:prstGeom prst="downArrow">
              <a:avLst>
                <a:gd name="adj1" fmla="val 50000"/>
                <a:gd name="adj2" fmla="val 116224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7345" name="Text Box 74"/>
            <p:cNvSpPr txBox="1"/>
            <p:nvPr/>
          </p:nvSpPr>
          <p:spPr>
            <a:xfrm>
              <a:off x="3345" y="6760"/>
              <a:ext cx="1700" cy="88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主调</a:t>
              </a:r>
            </a:p>
          </p:txBody>
        </p:sp>
        <p:sp>
          <p:nvSpPr>
            <p:cNvPr id="97346" name="Text Box 75"/>
            <p:cNvSpPr txBox="1"/>
            <p:nvPr/>
          </p:nvSpPr>
          <p:spPr>
            <a:xfrm>
              <a:off x="7653" y="7100"/>
              <a:ext cx="1700" cy="7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副调</a:t>
              </a:r>
            </a:p>
          </p:txBody>
        </p:sp>
        <p:sp>
          <p:nvSpPr>
            <p:cNvPr id="97347" name="Text Box 76"/>
            <p:cNvSpPr txBox="1"/>
            <p:nvPr/>
          </p:nvSpPr>
          <p:spPr>
            <a:xfrm>
              <a:off x="8448" y="3813"/>
              <a:ext cx="1700" cy="88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前馈</a:t>
              </a:r>
            </a:p>
          </p:txBody>
        </p:sp>
      </p:grpSp>
      <p:sp>
        <p:nvSpPr>
          <p:cNvPr id="69634" name="Rectangle 79"/>
          <p:cNvSpPr/>
          <p:nvPr/>
        </p:nvSpPr>
        <p:spPr>
          <a:xfrm>
            <a:off x="883285" y="879475"/>
            <a:ext cx="44405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8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</a:rPr>
              <a:t>KMM</a:t>
            </a:r>
            <a:r>
              <a:rPr lang="zh-CN" altLang="en-US" sz="2800" b="1" dirty="0">
                <a:latin typeface="Times New Roman" panose="02020603050405020304" pitchFamily="18" charset="0"/>
              </a:rPr>
              <a:t>调节器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编程举例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14425" y="1401445"/>
            <a:ext cx="68567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）锅炉汽包液位三冲量控制系统工作原理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ext Box 177"/>
          <p:cNvSpPr txBox="1"/>
          <p:nvPr/>
        </p:nvSpPr>
        <p:spPr>
          <a:xfrm>
            <a:off x="3467735" y="5715000"/>
            <a:ext cx="52050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图</a:t>
            </a:r>
            <a:r>
              <a:rPr lang="en-US" altLang="zh-CN" sz="2000" b="1" dirty="0">
                <a:latin typeface="Times New Roman" panose="02020603050405020304" pitchFamily="18" charset="0"/>
              </a:rPr>
              <a:t>6-38</a:t>
            </a:r>
            <a:r>
              <a:rPr lang="zh-CN" altLang="en-US" sz="2000" b="1" dirty="0">
                <a:latin typeface="Times New Roman" panose="02020603050405020304" pitchFamily="18" charset="0"/>
              </a:rPr>
              <a:t>锅炉汽包液位三冲量控制系统方框图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grpSp>
        <p:nvGrpSpPr>
          <p:cNvPr id="98307" name="Group 182"/>
          <p:cNvGrpSpPr/>
          <p:nvPr/>
        </p:nvGrpSpPr>
        <p:grpSpPr>
          <a:xfrm>
            <a:off x="746760" y="1996123"/>
            <a:ext cx="9685338" cy="3529012"/>
            <a:chOff x="0" y="0"/>
            <a:chExt cx="5760" cy="2223"/>
          </a:xfrm>
        </p:grpSpPr>
        <p:sp>
          <p:nvSpPr>
            <p:cNvPr id="98308" name="Text Box 134"/>
            <p:cNvSpPr txBox="1"/>
            <p:nvPr/>
          </p:nvSpPr>
          <p:spPr>
            <a:xfrm>
              <a:off x="5075" y="544"/>
              <a:ext cx="68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水位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98309" name="Rectangle 137"/>
            <p:cNvSpPr/>
            <p:nvPr/>
          </p:nvSpPr>
          <p:spPr>
            <a:xfrm>
              <a:off x="786" y="816"/>
              <a:ext cx="880" cy="27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水位调节器</a:t>
              </a:r>
            </a:p>
          </p:txBody>
        </p:sp>
        <p:sp>
          <p:nvSpPr>
            <p:cNvPr id="98310" name="Rectangle 138"/>
            <p:cNvSpPr/>
            <p:nvPr/>
          </p:nvSpPr>
          <p:spPr>
            <a:xfrm>
              <a:off x="3655" y="816"/>
              <a:ext cx="740" cy="273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调节阀</a:t>
              </a:r>
            </a:p>
          </p:txBody>
        </p:sp>
        <p:sp>
          <p:nvSpPr>
            <p:cNvPr id="98311" name="Rectangle 139"/>
            <p:cNvSpPr/>
            <p:nvPr/>
          </p:nvSpPr>
          <p:spPr>
            <a:xfrm>
              <a:off x="4673" y="816"/>
              <a:ext cx="560" cy="273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汽包</a:t>
              </a:r>
            </a:p>
          </p:txBody>
        </p:sp>
        <p:sp>
          <p:nvSpPr>
            <p:cNvPr id="98312" name="Rectangle 140"/>
            <p:cNvSpPr/>
            <p:nvPr/>
          </p:nvSpPr>
          <p:spPr>
            <a:xfrm>
              <a:off x="2730" y="1315"/>
              <a:ext cx="872" cy="25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流量变送器</a:t>
              </a:r>
            </a:p>
          </p:txBody>
        </p:sp>
        <p:sp>
          <p:nvSpPr>
            <p:cNvPr id="98313" name="AutoShape 141"/>
            <p:cNvSpPr/>
            <p:nvPr/>
          </p:nvSpPr>
          <p:spPr>
            <a:xfrm>
              <a:off x="1943" y="862"/>
              <a:ext cx="196" cy="192"/>
            </a:xfrm>
            <a:prstGeom prst="flowChartSummingJunction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8314" name="Line 142"/>
            <p:cNvSpPr/>
            <p:nvPr/>
          </p:nvSpPr>
          <p:spPr>
            <a:xfrm>
              <a:off x="0" y="952"/>
              <a:ext cx="34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15" name="Line 143"/>
            <p:cNvSpPr/>
            <p:nvPr/>
          </p:nvSpPr>
          <p:spPr>
            <a:xfrm>
              <a:off x="509" y="952"/>
              <a:ext cx="29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16" name="Line 144"/>
            <p:cNvSpPr/>
            <p:nvPr/>
          </p:nvSpPr>
          <p:spPr>
            <a:xfrm>
              <a:off x="2128" y="952"/>
              <a:ext cx="27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17" name="Line 145"/>
            <p:cNvSpPr/>
            <p:nvPr/>
          </p:nvSpPr>
          <p:spPr>
            <a:xfrm>
              <a:off x="3331" y="952"/>
              <a:ext cx="3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18" name="Line 146"/>
            <p:cNvSpPr/>
            <p:nvPr/>
          </p:nvSpPr>
          <p:spPr>
            <a:xfrm>
              <a:off x="5229" y="952"/>
              <a:ext cx="3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19" name="Line 147"/>
            <p:cNvSpPr/>
            <p:nvPr/>
          </p:nvSpPr>
          <p:spPr>
            <a:xfrm>
              <a:off x="5367" y="952"/>
              <a:ext cx="0" cy="113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20" name="Line 148"/>
            <p:cNvSpPr/>
            <p:nvPr/>
          </p:nvSpPr>
          <p:spPr>
            <a:xfrm flipH="1">
              <a:off x="3609" y="2086"/>
              <a:ext cx="175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21" name="Line 149"/>
            <p:cNvSpPr/>
            <p:nvPr/>
          </p:nvSpPr>
          <p:spPr>
            <a:xfrm flipH="1">
              <a:off x="416" y="2086"/>
              <a:ext cx="217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22" name="Text Box 150"/>
            <p:cNvSpPr txBox="1"/>
            <p:nvPr/>
          </p:nvSpPr>
          <p:spPr>
            <a:xfrm>
              <a:off x="0" y="590"/>
              <a:ext cx="44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98323" name="Text Box 151"/>
            <p:cNvSpPr txBox="1"/>
            <p:nvPr/>
          </p:nvSpPr>
          <p:spPr>
            <a:xfrm>
              <a:off x="476" y="1089"/>
              <a:ext cx="4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</a:rPr>
                <a:t>X </a:t>
              </a:r>
              <a:r>
                <a:rPr lang="en-US" altLang="zh-CN" sz="2800" baseline="-25000" dirty="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98324" name="Text Box 152"/>
            <p:cNvSpPr txBox="1"/>
            <p:nvPr/>
          </p:nvSpPr>
          <p:spPr>
            <a:xfrm>
              <a:off x="1666" y="499"/>
              <a:ext cx="3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+</a:t>
              </a:r>
              <a:endParaRPr lang="en-US" altLang="zh-CN" sz="24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98325" name="Line 153"/>
            <p:cNvSpPr/>
            <p:nvPr/>
          </p:nvSpPr>
          <p:spPr>
            <a:xfrm flipV="1">
              <a:off x="416" y="1043"/>
              <a:ext cx="0" cy="104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26" name="Text Box 155"/>
            <p:cNvSpPr txBox="1"/>
            <p:nvPr/>
          </p:nvSpPr>
          <p:spPr>
            <a:xfrm>
              <a:off x="4164" y="0"/>
              <a:ext cx="68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扰动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98327" name="Rectangle 156"/>
            <p:cNvSpPr/>
            <p:nvPr/>
          </p:nvSpPr>
          <p:spPr>
            <a:xfrm>
              <a:off x="2406" y="816"/>
              <a:ext cx="925" cy="27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流量调节器</a:t>
              </a:r>
            </a:p>
          </p:txBody>
        </p:sp>
        <p:sp>
          <p:nvSpPr>
            <p:cNvPr id="98328" name="Rectangle 159"/>
            <p:cNvSpPr/>
            <p:nvPr/>
          </p:nvSpPr>
          <p:spPr>
            <a:xfrm>
              <a:off x="2591" y="1950"/>
              <a:ext cx="1018" cy="273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水位变送器</a:t>
              </a:r>
            </a:p>
          </p:txBody>
        </p:sp>
        <p:sp>
          <p:nvSpPr>
            <p:cNvPr id="98329" name="AutoShape 161"/>
            <p:cNvSpPr/>
            <p:nvPr/>
          </p:nvSpPr>
          <p:spPr>
            <a:xfrm>
              <a:off x="323" y="862"/>
              <a:ext cx="196" cy="192"/>
            </a:xfrm>
            <a:prstGeom prst="flowChartSummingJunction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8330" name="Line 162"/>
            <p:cNvSpPr/>
            <p:nvPr/>
          </p:nvSpPr>
          <p:spPr>
            <a:xfrm>
              <a:off x="1666" y="952"/>
              <a:ext cx="27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31" name="Line 163"/>
            <p:cNvSpPr/>
            <p:nvPr/>
          </p:nvSpPr>
          <p:spPr>
            <a:xfrm>
              <a:off x="4395" y="952"/>
              <a:ext cx="27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32" name="Line 164"/>
            <p:cNvSpPr/>
            <p:nvPr/>
          </p:nvSpPr>
          <p:spPr>
            <a:xfrm flipH="1">
              <a:off x="3609" y="1451"/>
              <a:ext cx="92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33" name="Line 165"/>
            <p:cNvSpPr/>
            <p:nvPr/>
          </p:nvSpPr>
          <p:spPr>
            <a:xfrm>
              <a:off x="4534" y="952"/>
              <a:ext cx="0" cy="49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34" name="Line 166"/>
            <p:cNvSpPr/>
            <p:nvPr/>
          </p:nvSpPr>
          <p:spPr>
            <a:xfrm flipH="1">
              <a:off x="2036" y="1451"/>
              <a:ext cx="69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35" name="Line 167"/>
            <p:cNvSpPr/>
            <p:nvPr/>
          </p:nvSpPr>
          <p:spPr>
            <a:xfrm flipV="1">
              <a:off x="2036" y="1043"/>
              <a:ext cx="0" cy="40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36" name="Line 168"/>
            <p:cNvSpPr/>
            <p:nvPr/>
          </p:nvSpPr>
          <p:spPr>
            <a:xfrm>
              <a:off x="2036" y="363"/>
              <a:ext cx="0" cy="49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8337" name="Rectangle 169"/>
            <p:cNvSpPr/>
            <p:nvPr/>
          </p:nvSpPr>
          <p:spPr>
            <a:xfrm>
              <a:off x="2406" y="272"/>
              <a:ext cx="1388" cy="25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latin typeface="Times New Roman" panose="02020603050405020304" pitchFamily="18" charset="0"/>
                </a:rPr>
                <a:t>蒸汽流量变送器</a:t>
              </a:r>
            </a:p>
          </p:txBody>
        </p:sp>
        <p:sp>
          <p:nvSpPr>
            <p:cNvPr id="98338" name="Text Box 170"/>
            <p:cNvSpPr txBox="1"/>
            <p:nvPr/>
          </p:nvSpPr>
          <p:spPr>
            <a:xfrm>
              <a:off x="1712" y="1089"/>
              <a:ext cx="3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-</a:t>
              </a:r>
              <a:endParaRPr lang="en-US" altLang="zh-CN" sz="24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98339" name="Line 171"/>
            <p:cNvSpPr/>
            <p:nvPr/>
          </p:nvSpPr>
          <p:spPr>
            <a:xfrm flipH="1">
              <a:off x="2036" y="363"/>
              <a:ext cx="37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40" name="Line 172"/>
            <p:cNvSpPr/>
            <p:nvPr/>
          </p:nvSpPr>
          <p:spPr>
            <a:xfrm flipH="1">
              <a:off x="3794" y="363"/>
              <a:ext cx="3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41" name="Text Box 174"/>
            <p:cNvSpPr txBox="1"/>
            <p:nvPr/>
          </p:nvSpPr>
          <p:spPr>
            <a:xfrm>
              <a:off x="139" y="1134"/>
              <a:ext cx="23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98342" name="Line 181"/>
            <p:cNvSpPr/>
            <p:nvPr/>
          </p:nvSpPr>
          <p:spPr>
            <a:xfrm>
              <a:off x="4105" y="227"/>
              <a:ext cx="0" cy="59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3" name="文本框 2"/>
          <p:cNvSpPr txBox="1"/>
          <p:nvPr/>
        </p:nvSpPr>
        <p:spPr>
          <a:xfrm>
            <a:off x="1338580" y="873125"/>
            <a:ext cx="275526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（</a:t>
            </a:r>
            <a:r>
              <a:rPr kumimoji="0" lang="en-US" altLang="zh-CN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2</a:t>
            </a: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）控制规律</a:t>
            </a:r>
            <a:endParaRPr kumimoji="0" lang="zh-CN" altLang="en-US" sz="2400" b="1" kern="1200" cap="none" spc="0" normalizeH="0" baseline="0" noProof="1"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46860" y="1410970"/>
            <a:ext cx="712597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液位</a:t>
            </a:r>
            <a:r>
              <a:rPr kumimoji="0" lang="en-US" altLang="zh-CN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-</a:t>
            </a: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冷水流量串级控制</a:t>
            </a:r>
            <a:r>
              <a:rPr kumimoji="0" lang="en-US" altLang="zh-CN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+</a:t>
            </a: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蒸汽流量前馈控制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75740" y="924560"/>
            <a:ext cx="456819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（</a:t>
            </a:r>
            <a:r>
              <a:rPr kumimoji="0" lang="en-US" altLang="zh-CN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3</a:t>
            </a: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）控制系统组态</a:t>
            </a:r>
            <a:endParaRPr kumimoji="0" lang="zh-CN" altLang="en-US" sz="2400" b="1" kern="1200" cap="none" spc="0" normalizeH="0" baseline="0" noProof="1"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Text Box 127"/>
          <p:cNvSpPr txBox="1"/>
          <p:nvPr/>
        </p:nvSpPr>
        <p:spPr>
          <a:xfrm>
            <a:off x="3457575" y="6186170"/>
            <a:ext cx="516636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图</a:t>
            </a:r>
            <a:r>
              <a:rPr lang="en-US" altLang="zh-CN" sz="2000" b="1" dirty="0">
                <a:latin typeface="Times New Roman" panose="02020603050405020304" pitchFamily="18" charset="0"/>
              </a:rPr>
              <a:t>6-39</a:t>
            </a:r>
            <a:r>
              <a:rPr lang="zh-CN" altLang="en-US" sz="2000" b="1" dirty="0">
                <a:latin typeface="Times New Roman" panose="02020603050405020304" pitchFamily="18" charset="0"/>
              </a:rPr>
              <a:t>锅炉汽包液位三冲量控制系统组态图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735" y="1384935"/>
            <a:ext cx="7573010" cy="46748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5" y="1513205"/>
            <a:ext cx="6135370" cy="45351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62990" y="922020"/>
            <a:ext cx="404939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①  </a:t>
            </a: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冷水流量单回路控制</a:t>
            </a:r>
            <a:endParaRPr kumimoji="0" lang="zh-CN" altLang="en-US" sz="2400" b="1" kern="1200" cap="none" spc="0" normalizeH="0" baseline="0" noProof="1"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53605" y="1750695"/>
            <a:ext cx="3846195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PID2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模块给定端切换到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A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，</a:t>
            </a:r>
          </a:p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单回路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PID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控制。</a:t>
            </a: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U</a:t>
            </a:r>
            <a:r>
              <a:rPr kumimoji="0" lang="en-US" altLang="zh-CN" sz="2400" b="1" baseline="-25000" noProof="1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5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与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PID2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模块的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</a:t>
            </a:r>
            <a:r>
              <a:rPr kumimoji="0" lang="en-US" altLang="zh-CN" sz="2400" b="1" baseline="-25000" noProof="1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1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连线实现手动与自动无扰动切换。</a:t>
            </a:r>
          </a:p>
        </p:txBody>
      </p:sp>
      <p:sp>
        <p:nvSpPr>
          <p:cNvPr id="5" name="矩形 4"/>
          <p:cNvSpPr/>
          <p:nvPr/>
        </p:nvSpPr>
        <p:spPr>
          <a:xfrm>
            <a:off x="4151630" y="4149090"/>
            <a:ext cx="2952750" cy="1944370"/>
          </a:xfrm>
          <a:prstGeom prst="rect">
            <a:avLst/>
          </a:prstGeom>
          <a:noFill/>
          <a:ln w="28575" cmpd="sng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62990" y="4104005"/>
            <a:ext cx="2952750" cy="1944370"/>
          </a:xfrm>
          <a:prstGeom prst="rect">
            <a:avLst/>
          </a:prstGeom>
          <a:noFill/>
          <a:ln w="28575" cmpd="sng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65835" y="904240"/>
            <a:ext cx="530796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② 液位</a:t>
            </a:r>
            <a:r>
              <a:rPr kumimoji="0" lang="en-US" altLang="zh-CN" sz="2400" b="1" kern="1200" cap="none" spc="0" normalizeH="0" baseline="0" noProof="1">
                <a:solidFill>
                  <a:schemeClr val="accent6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-</a:t>
            </a: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冷水流量串级控制</a:t>
            </a:r>
            <a:endParaRPr kumimoji="0" lang="zh-CN" altLang="en-US" sz="2400" b="1" kern="1200" cap="none" spc="0" normalizeH="0" baseline="0" noProof="1"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28460" y="2140585"/>
            <a:ext cx="4309745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控制方式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2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。</a:t>
            </a:r>
          </a:p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主调节器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PID1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模块定值控制，副调节器</a:t>
            </a:r>
            <a:r>
              <a:rPr lang="en-US" altLang="zh-CN" sz="2400">
                <a:latin typeface="Calibri" panose="020F0502020204030204" charset="0"/>
                <a:cs typeface="+mn-ea"/>
                <a:sym typeface="+mn-ea"/>
              </a:rPr>
              <a:t>PID2</a:t>
            </a:r>
            <a:r>
              <a:rPr lang="zh-CN" altLang="en-US" sz="2400">
                <a:latin typeface="Calibri" panose="020F0502020204030204" charset="0"/>
                <a:cs typeface="+mn-ea"/>
                <a:sym typeface="+mn-ea"/>
              </a:rPr>
              <a:t>模块随动控制。</a:t>
            </a:r>
            <a:endParaRPr kumimoji="0" lang="en-US" altLang="zh-CN" sz="2400" b="1" kern="1200" cap="none" spc="0" normalizeH="0" baseline="0" noProof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PID2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模块给定端切到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C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。</a:t>
            </a: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U</a:t>
            </a:r>
            <a:r>
              <a:rPr kumimoji="0" lang="en-US" altLang="zh-CN" sz="2400" b="1" baseline="-25000" noProof="1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5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与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PID2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模块的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</a:t>
            </a:r>
            <a:r>
              <a:rPr kumimoji="0" lang="en-US" altLang="zh-CN" sz="2400" b="1" baseline="-25000" noProof="1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1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连线实现手动与自动无扰动切换。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5" y="1513205"/>
            <a:ext cx="6135370" cy="45351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2450" y="2021840"/>
            <a:ext cx="2475230" cy="4147820"/>
          </a:xfrm>
          <a:prstGeom prst="rect">
            <a:avLst/>
          </a:prstGeom>
          <a:noFill/>
          <a:ln w="28575" cmpd="sng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29480" y="2021840"/>
            <a:ext cx="1544955" cy="2125980"/>
          </a:xfrm>
          <a:prstGeom prst="rect">
            <a:avLst/>
          </a:prstGeom>
          <a:noFill/>
          <a:ln w="28575" cmpd="sng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1815" y="1513205"/>
            <a:ext cx="6135370" cy="45351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54520" y="1522095"/>
            <a:ext cx="4309745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控制方式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2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。</a:t>
            </a:r>
          </a:p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主调节器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PID1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模块定值控制，副调节器</a:t>
            </a:r>
            <a:r>
              <a:rPr lang="en-US" altLang="zh-CN" sz="2400">
                <a:latin typeface="Calibri" panose="020F0502020204030204" charset="0"/>
                <a:cs typeface="+mn-ea"/>
                <a:sym typeface="+mn-ea"/>
              </a:rPr>
              <a:t>PID2</a:t>
            </a:r>
            <a:r>
              <a:rPr lang="zh-CN" altLang="en-US" sz="2400">
                <a:latin typeface="Calibri" panose="020F0502020204030204" charset="0"/>
                <a:cs typeface="+mn-ea"/>
                <a:sym typeface="+mn-ea"/>
              </a:rPr>
              <a:t>模块随动控制。</a:t>
            </a:r>
            <a:endParaRPr kumimoji="0" lang="en-US" altLang="zh-CN" sz="2400" b="1" kern="1200" cap="none" spc="0" normalizeH="0" baseline="0" noProof="1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PID2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模块给定端切到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C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。</a:t>
            </a: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U</a:t>
            </a:r>
            <a:r>
              <a:rPr kumimoji="0" lang="en-US" altLang="zh-CN" sz="2400" b="1" baseline="-25000" noProof="1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5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与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PID2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模块的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</a:t>
            </a:r>
            <a:r>
              <a:rPr kumimoji="0" lang="en-US" altLang="zh-CN" sz="2400" b="1" baseline="-25000" noProof="1">
                <a:solidFill>
                  <a:schemeClr val="tx1"/>
                </a:solidFill>
                <a:uFillTx/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1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连线实现手动与自动无扰动切换。</a:t>
            </a:r>
          </a:p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增加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ADD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与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SUB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模块，实现加前馈控制后，</a:t>
            </a:r>
            <a:r>
              <a:rPr kumimoji="0" lang="en-US" altLang="zh-CN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PID2</a:t>
            </a:r>
            <a:r>
              <a:rPr kumimoji="0" lang="zh-CN" altLang="en-US" sz="2400" b="1" kern="1200" cap="none" spc="0" normalizeH="0" baseline="0" noProof="1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模块串级与自动之间无扰动切换。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3765" y="919480"/>
            <a:ext cx="719899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③ 液位</a:t>
            </a:r>
            <a:r>
              <a:rPr kumimoji="0" lang="en-US" altLang="zh-CN" sz="2400" b="1" kern="1200" cap="none" spc="0" normalizeH="0" baseline="0" noProof="1">
                <a:solidFill>
                  <a:schemeClr val="accent6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+mn-ea"/>
              </a:rPr>
              <a:t>-</a:t>
            </a: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冷水流量</a:t>
            </a:r>
            <a:r>
              <a:rPr kumimoji="0" lang="en-US" altLang="zh-CN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-</a:t>
            </a: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蒸汽流量串级</a:t>
            </a:r>
            <a:r>
              <a:rPr kumimoji="0" lang="en-US" altLang="zh-CN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-</a:t>
            </a:r>
            <a:r>
              <a:rPr kumimoji="0" lang="zh-CN" altLang="en-US" sz="2400" b="1" kern="1200" cap="none" spc="0" normalizeH="0" baseline="0" noProof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  <a:t>前馈控制</a:t>
            </a:r>
            <a:endParaRPr kumimoji="0" lang="zh-CN" altLang="en-US" sz="2400" b="1" kern="1200" cap="none" spc="0" normalizeH="0" baseline="0" noProof="1"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65" y="948055"/>
            <a:ext cx="6135370" cy="4535170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204075" y="1706245"/>
          <a:ext cx="3589655" cy="117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r:id="rId4" imgW="1981200" imgH="647700" progId="Equation.KSEE3">
                  <p:embed/>
                </p:oleObj>
              </mc:Choice>
              <mc:Fallback>
                <p:oleObj r:id="rId4" imgW="1981200" imgH="647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04075" y="1706245"/>
                        <a:ext cx="3589655" cy="1173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6" name="Text Box 4"/>
          <p:cNvSpPr txBox="1"/>
          <p:nvPr/>
        </p:nvSpPr>
        <p:spPr>
          <a:xfrm>
            <a:off x="7291070" y="4901565"/>
            <a:ext cx="39878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C→A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LSP2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跟踪</a:t>
            </a:r>
            <a:r>
              <a:rPr lang="en-US" altLang="zh-CN" sz="24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RSP2</a:t>
            </a:r>
            <a:r>
              <a:rPr lang="zh-CN" altLang="en-US" sz="2400" b="1" dirty="0">
                <a:latin typeface="Times New Roman" panose="02020603050405020304" pitchFamily="18" charset="0"/>
                <a:sym typeface="Arial" panose="020B0604020202020204" pitchFamily="34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04075" y="1030605"/>
            <a:ext cx="47256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A→C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RSP2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跟踪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LSP2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。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7204075" y="3026410"/>
            <a:ext cx="41617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串级工作后，前馈信号加入。</a:t>
            </a:r>
            <a:endParaRPr lang="zh-CN" altLang="en-US" sz="2400"/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397433" y="3666808"/>
          <a:ext cx="2508250" cy="39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r:id="rId6" imgW="1384300" imgH="215900" progId="Equation.KSEE3">
                  <p:embed/>
                </p:oleObj>
              </mc:Choice>
              <mc:Fallback>
                <p:oleObj r:id="rId6" imgW="138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97433" y="3666808"/>
                        <a:ext cx="2508250" cy="391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397751" y="4261803"/>
          <a:ext cx="4142105" cy="39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r:id="rId8" imgW="2286000" imgH="215900" progId="Equation.KSEE3">
                  <p:embed/>
                </p:oleObj>
              </mc:Choice>
              <mc:Fallback>
                <p:oleObj r:id="rId8" imgW="22860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97751" y="4261803"/>
                        <a:ext cx="4142105" cy="391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254375" y="106045"/>
            <a:ext cx="6155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6.3   KMM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可编程调节器应用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 advClick="0">
    <p:wedg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4375" y="106045"/>
            <a:ext cx="48583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可编程调节器习题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1700" y="1005840"/>
            <a:ext cx="10733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、可编程数字调节器的定义与特点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1700" y="1655445"/>
            <a:ext cx="8596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、可编程数字调节器的组成及各组成部分的功能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1700" y="2352040"/>
            <a:ext cx="8596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、可编程数字调节器的组态与组态方式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01700" y="3025140"/>
            <a:ext cx="8596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KMM</a:t>
            </a:r>
            <a:r>
              <a:rPr lang="zh-CN" altLang="en-US"/>
              <a:t>可编程调节器的组态与组态方法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01700" y="3737610"/>
            <a:ext cx="105194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、天然气气罐压力控制，根据控制要求，填写</a:t>
            </a:r>
            <a:r>
              <a:rPr lang="en-US" altLang="zh-CN" dirty="0"/>
              <a:t>6</a:t>
            </a:r>
            <a:r>
              <a:rPr lang="zh-CN" altLang="en-US" dirty="0"/>
              <a:t>个组态表，根据组态图进行组态。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01700" y="4798060"/>
            <a:ext cx="105194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</a:t>
            </a:r>
            <a:r>
              <a:rPr lang="zh-CN" altLang="en-US"/>
              <a:t>、汽包液位</a:t>
            </a:r>
            <a:r>
              <a:rPr lang="en-US" altLang="zh-CN"/>
              <a:t>-</a:t>
            </a:r>
            <a:r>
              <a:rPr lang="zh-CN" altLang="en-US"/>
              <a:t>压力</a:t>
            </a:r>
            <a:r>
              <a:rPr lang="en-US" altLang="zh-CN"/>
              <a:t>-</a:t>
            </a:r>
            <a:r>
              <a:rPr lang="zh-CN" altLang="en-US"/>
              <a:t>流量三冲量控制，根据控制要求，填写</a:t>
            </a:r>
            <a:r>
              <a:rPr lang="en-US" altLang="zh-CN"/>
              <a:t>6</a:t>
            </a:r>
            <a:r>
              <a:rPr lang="zh-CN" altLang="en-US"/>
              <a:t>个组态表，根据组态图，进行组态。</a:t>
            </a:r>
          </a:p>
        </p:txBody>
      </p:sp>
    </p:spTree>
  </p:cSld>
  <p:clrMapOvr>
    <a:masterClrMapping/>
  </p:clrMapOvr>
  <p:transition spd="slow" advClick="0">
    <p:wedg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6d064467-668b-4fc7-8e17-883a815c7ddd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8b6a808-b50e-4697-a879-f5ed80db1ef6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097a35d-a6f3-436e-8ee8-026c1eda3449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8b6a808-b50e-4697-a879-f5ed80db1ef6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097a35d-a6f3-436e-8ee8-026c1eda3449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10f85fc-a053-445a-99a4-e27a9ef25c91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66bd109-307d-4aca-a813-cc4d8253d1a2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10f85fc-a053-445a-99a4-e27a9ef25c91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66bd109-307d-4aca-a813-cc4d8253d1a2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48cae4e-596b-4012-bea9-b00f13b4b434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48cae4e-596b-4012-bea9-b00f13b4b43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556686460"/>
  <p:tag name="KSO_WM_UNIT_PLACING_PICTURE_USER_VIEWPORT" val="{&quot;height&quot;:7701,&quot;width&quot;:5990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f45533d-d70f-453d-b225-9aa0564871c9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1d06963-81e9-41e8-aeb3-51e5671cf74f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1d06963-81e9-41e8-aeb3-51e5671cf74f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6342715-6c7f-4c68-b6f2-d59099b0eff4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5302a91-9d52-4312-85d2-2e9caa7faf0f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6342715-6c7f-4c68-b6f2-d59099b0eff4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5302a91-9d52-4312-85d2-2e9caa7faf0f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2872a0d-a16f-4b55-b0b4-28c7af96282b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0f0c677-7b3e-4173-8133-501444386cdb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4332d87-0587-40d1-af65-d9dd804dbd2e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2e4c52f-85da-422e-aa0b-a13be7d66da0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250e5b9-9d8d-4d24-9387-d0ea7a3b4a27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1133d34-4bc1-4ad3-aea1-366c49755d65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0f03fc0-b197-4322-b423-e13a6b53a2c9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0f03fc0-b197-4322-b423-e13a6b53a2c9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32a9d0f-b257-4e8b-892d-1179ef3d0620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980,&quot;width&quot;:12855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865,&quot;width&quot;:10091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865,&quot;width&quot;:10091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865,&quot;width&quot;:10091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7980555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c8a7ab0-8387-42c2-b710-a7d0639a2ca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01f914c-7f43-49a2-b98a-f4adc30054ad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edca740-128e-41a8-989d-a7669e5e0d98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92a35e4-ffb9-4fad-afaa-ff91ac9a3dd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edca740-128e-41a8-989d-a7669e5e0d98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92a35e4-ffb9-4fad-afaa-ff91ac9a3dd5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FF3300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7507</Words>
  <Application>Microsoft Office PowerPoint</Application>
  <PresentationFormat>宽屏</PresentationFormat>
  <Paragraphs>2107</Paragraphs>
  <Slides>98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98</vt:i4>
      </vt:variant>
    </vt:vector>
  </HeadingPairs>
  <TitlesOfParts>
    <vt:vector size="108" baseType="lpstr">
      <vt:lpstr>宋体</vt:lpstr>
      <vt:lpstr>Arial</vt:lpstr>
      <vt:lpstr>Calibri</vt:lpstr>
      <vt:lpstr>Tahoma</vt:lpstr>
      <vt:lpstr>Times New Roman</vt:lpstr>
      <vt:lpstr>默认设计模板</vt:lpstr>
      <vt:lpstr>Equations</vt:lpstr>
      <vt:lpstr>Bitmap Image</vt:lpstr>
      <vt:lpstr>Equation.3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陈 若愚</cp:lastModifiedBy>
  <cp:revision>530</cp:revision>
  <dcterms:created xsi:type="dcterms:W3CDTF">2007-11-13T03:35:00Z</dcterms:created>
  <dcterms:modified xsi:type="dcterms:W3CDTF">2020-06-13T16:42:23Z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