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8" r:id="rId7"/>
    <p:sldId id="269" r:id="rId8"/>
    <p:sldId id="262" r:id="rId9"/>
    <p:sldId id="263" r:id="rId10"/>
    <p:sldId id="261" r:id="rId11"/>
    <p:sldId id="264" r:id="rId12"/>
    <p:sldId id="270" r:id="rId13"/>
    <p:sldId id="271" r:id="rId14"/>
    <p:sldId id="272" r:id="rId15"/>
    <p:sldId id="265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5" Type="http://schemas.openxmlformats.org/officeDocument/2006/relationships/image" Target="../media/image7.wmf"/><Relationship Id="rId4" Type="http://schemas.openxmlformats.org/officeDocument/2006/relationships/image" Target="../media/image6.wmf"/><Relationship Id="rId3" Type="http://schemas.openxmlformats.org/officeDocument/2006/relationships/image" Target="../media/image5.wmf"/><Relationship Id="rId2" Type="http://schemas.openxmlformats.org/officeDocument/2006/relationships/image" Target="../media/image3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3.vml.rels><?xml version="1.0" encoding="UTF-8" standalone="yes"?>
<Relationships xmlns="http://schemas.openxmlformats.org/package/2006/relationships"><Relationship Id="rId7" Type="http://schemas.openxmlformats.org/officeDocument/2006/relationships/image" Target="../media/image58.wmf"/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2.vml.rels><?xml version="1.0" encoding="UTF-8" standalone="yes"?>
<Relationships xmlns="http://schemas.openxmlformats.org/package/2006/relationships"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4.vml.rels><?xml version="1.0" encoding="UTF-8" standalone="yes"?>
<Relationships xmlns="http://schemas.openxmlformats.org/package/2006/relationships"><Relationship Id="rId5" Type="http://schemas.openxmlformats.org/officeDocument/2006/relationships/image" Target="../media/image25.wmf"/><Relationship Id="rId4" Type="http://schemas.openxmlformats.org/officeDocument/2006/relationships/image" Target="../media/image24.wmf"/><Relationship Id="rId3" Type="http://schemas.openxmlformats.org/officeDocument/2006/relationships/image" Target="../media/image23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4" Type="http://schemas.openxmlformats.org/officeDocument/2006/relationships/image" Target="../media/image30.wmf"/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34.wmf"/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.bin"/><Relationship Id="rId8" Type="http://schemas.openxmlformats.org/officeDocument/2006/relationships/image" Target="../media/image5.wmf"/><Relationship Id="rId7" Type="http://schemas.openxmlformats.org/officeDocument/2006/relationships/oleObject" Target="../embeddings/oleObject3.bin"/><Relationship Id="rId6" Type="http://schemas.openxmlformats.org/officeDocument/2006/relationships/image" Target="../media/image4.wmf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4" Type="http://schemas.openxmlformats.org/officeDocument/2006/relationships/vmlDrawing" Target="../drawings/vmlDrawing1.vml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7.wmf"/><Relationship Id="rId11" Type="http://schemas.openxmlformats.org/officeDocument/2006/relationships/oleObject" Target="../embeddings/oleObject5.bin"/><Relationship Id="rId10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0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6.wmf"/><Relationship Id="rId2" Type="http://schemas.openxmlformats.org/officeDocument/2006/relationships/oleObject" Target="../embeddings/oleObject33.bin"/><Relationship Id="rId1" Type="http://schemas.openxmlformats.org/officeDocument/2006/relationships/image" Target="../media/image45.jpe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8.wmf"/><Relationship Id="rId2" Type="http://schemas.openxmlformats.org/officeDocument/2006/relationships/oleObject" Target="../embeddings/oleObject34.bin"/><Relationship Id="rId1" Type="http://schemas.openxmlformats.org/officeDocument/2006/relationships/image" Target="../media/image4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7.jpe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2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50.wmf"/><Relationship Id="rId6" Type="http://schemas.openxmlformats.org/officeDocument/2006/relationships/oleObject" Target="../embeddings/oleObject37.bin"/><Relationship Id="rId5" Type="http://schemas.openxmlformats.org/officeDocument/2006/relationships/image" Target="../media/image49.wmf"/><Relationship Id="rId4" Type="http://schemas.openxmlformats.org/officeDocument/2006/relationships/oleObject" Target="../embeddings/oleObject36.bin"/><Relationship Id="rId3" Type="http://schemas.openxmlformats.org/officeDocument/2006/relationships/image" Target="../media/image48.wmf"/><Relationship Id="rId2" Type="http://schemas.openxmlformats.org/officeDocument/2006/relationships/oleObject" Target="../embeddings/oleObject35.bin"/><Relationship Id="rId1" Type="http://schemas.openxmlformats.org/officeDocument/2006/relationships/image" Target="../media/image47.jpe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55.wmf"/><Relationship Id="rId8" Type="http://schemas.openxmlformats.org/officeDocument/2006/relationships/oleObject" Target="../embeddings/oleObject41.bin"/><Relationship Id="rId7" Type="http://schemas.openxmlformats.org/officeDocument/2006/relationships/image" Target="../media/image54.wmf"/><Relationship Id="rId6" Type="http://schemas.openxmlformats.org/officeDocument/2006/relationships/oleObject" Target="../embeddings/oleObject40.bin"/><Relationship Id="rId5" Type="http://schemas.openxmlformats.org/officeDocument/2006/relationships/image" Target="../media/image53.wmf"/><Relationship Id="rId4" Type="http://schemas.openxmlformats.org/officeDocument/2006/relationships/oleObject" Target="../embeddings/oleObject39.bin"/><Relationship Id="rId3" Type="http://schemas.openxmlformats.org/officeDocument/2006/relationships/image" Target="../media/image52.wmf"/><Relationship Id="rId2" Type="http://schemas.openxmlformats.org/officeDocument/2006/relationships/oleObject" Target="../embeddings/oleObject38.bin"/><Relationship Id="rId17" Type="http://schemas.openxmlformats.org/officeDocument/2006/relationships/vmlDrawing" Target="../drawings/vmlDrawing13.vml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58.wmf"/><Relationship Id="rId14" Type="http://schemas.openxmlformats.org/officeDocument/2006/relationships/oleObject" Target="../embeddings/oleObject44.bin"/><Relationship Id="rId13" Type="http://schemas.openxmlformats.org/officeDocument/2006/relationships/image" Target="../media/image57.wmf"/><Relationship Id="rId12" Type="http://schemas.openxmlformats.org/officeDocument/2006/relationships/oleObject" Target="../embeddings/oleObject43.bin"/><Relationship Id="rId11" Type="http://schemas.openxmlformats.org/officeDocument/2006/relationships/image" Target="../media/image56.wmf"/><Relationship Id="rId10" Type="http://schemas.openxmlformats.org/officeDocument/2006/relationships/oleObject" Target="../embeddings/oleObject42.bin"/><Relationship Id="rId1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wmf"/><Relationship Id="rId8" Type="http://schemas.openxmlformats.org/officeDocument/2006/relationships/oleObject" Target="../embeddings/oleObject9.bin"/><Relationship Id="rId7" Type="http://schemas.openxmlformats.org/officeDocument/2006/relationships/image" Target="../media/image11.wmf"/><Relationship Id="rId6" Type="http://schemas.openxmlformats.org/officeDocument/2006/relationships/oleObject" Target="../embeddings/oleObject8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7.bin"/><Relationship Id="rId3" Type="http://schemas.openxmlformats.org/officeDocument/2006/relationships/image" Target="../media/image9.wmf"/><Relationship Id="rId2" Type="http://schemas.openxmlformats.org/officeDocument/2006/relationships/oleObject" Target="../embeddings/oleObject6.bin"/><Relationship Id="rId15" Type="http://schemas.openxmlformats.org/officeDocument/2006/relationships/vmlDrawing" Target="../drawings/vmlDrawing2.v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14.wmf"/><Relationship Id="rId12" Type="http://schemas.openxmlformats.org/officeDocument/2006/relationships/oleObject" Target="../embeddings/oleObject11.bin"/><Relationship Id="rId11" Type="http://schemas.openxmlformats.org/officeDocument/2006/relationships/image" Target="../media/image13.wmf"/><Relationship Id="rId10" Type="http://schemas.openxmlformats.org/officeDocument/2006/relationships/oleObject" Target="../embeddings/oleObject10.bin"/><Relationship Id="rId1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wmf"/><Relationship Id="rId3" Type="http://schemas.openxmlformats.org/officeDocument/2006/relationships/image" Target="../media/image16.wmf"/><Relationship Id="rId2" Type="http://schemas.openxmlformats.org/officeDocument/2006/relationships/image" Target="../media/image15.png"/><Relationship Id="rId1" Type="http://schemas.openxmlformats.org/officeDocument/2006/relationships/oleObject" Target="../embeddings/oleObject12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wmf"/><Relationship Id="rId8" Type="http://schemas.openxmlformats.org/officeDocument/2006/relationships/oleObject" Target="../embeddings/oleObject16.bin"/><Relationship Id="rId7" Type="http://schemas.openxmlformats.org/officeDocument/2006/relationships/image" Target="../media/image23.wmf"/><Relationship Id="rId6" Type="http://schemas.openxmlformats.org/officeDocument/2006/relationships/oleObject" Target="../embeddings/oleObject15.bin"/><Relationship Id="rId5" Type="http://schemas.openxmlformats.org/officeDocument/2006/relationships/image" Target="../media/image22.png"/><Relationship Id="rId4" Type="http://schemas.openxmlformats.org/officeDocument/2006/relationships/image" Target="../media/image21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20.wmf"/><Relationship Id="rId13" Type="http://schemas.openxmlformats.org/officeDocument/2006/relationships/vmlDrawing" Target="../drawings/vmlDrawing4.v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25.wmf"/><Relationship Id="rId10" Type="http://schemas.openxmlformats.org/officeDocument/2006/relationships/oleObject" Target="../embeddings/oleObject17.bin"/><Relationship Id="rId1" Type="http://schemas.openxmlformats.org/officeDocument/2006/relationships/oleObject" Target="../embeddings/oleObject13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.wmf"/><Relationship Id="rId8" Type="http://schemas.openxmlformats.org/officeDocument/2006/relationships/oleObject" Target="../embeddings/oleObject20.bin"/><Relationship Id="rId7" Type="http://schemas.openxmlformats.org/officeDocument/2006/relationships/image" Target="../media/image28.wmf"/><Relationship Id="rId6" Type="http://schemas.openxmlformats.org/officeDocument/2006/relationships/oleObject" Target="../embeddings/oleObject19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18.bin"/><Relationship Id="rId3" Type="http://schemas.openxmlformats.org/officeDocument/2006/relationships/tags" Target="../tags/tag2.xml"/><Relationship Id="rId2" Type="http://schemas.openxmlformats.org/officeDocument/2006/relationships/image" Target="../media/image26.jpeg"/><Relationship Id="rId13" Type="http://schemas.openxmlformats.org/officeDocument/2006/relationships/vmlDrawing" Target="../drawings/vmlDrawing5.v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30.wmf"/><Relationship Id="rId10" Type="http://schemas.openxmlformats.org/officeDocument/2006/relationships/oleObject" Target="../embeddings/oleObject21.bin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5.bin"/><Relationship Id="rId8" Type="http://schemas.openxmlformats.org/officeDocument/2006/relationships/image" Target="../media/image33.wmf"/><Relationship Id="rId7" Type="http://schemas.openxmlformats.org/officeDocument/2006/relationships/oleObject" Target="../embeddings/oleObject24.bin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31.w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26.jpeg"/><Relationship Id="rId12" Type="http://schemas.openxmlformats.org/officeDocument/2006/relationships/vmlDrawing" Target="../drawings/vmlDrawing6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34.wmf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6.wmf"/><Relationship Id="rId3" Type="http://schemas.openxmlformats.org/officeDocument/2006/relationships/oleObject" Target="../embeddings/oleObject27.bin"/><Relationship Id="rId2" Type="http://schemas.openxmlformats.org/officeDocument/2006/relationships/image" Target="../media/image35.wmf"/><Relationship Id="rId1" Type="http://schemas.openxmlformats.org/officeDocument/2006/relationships/oleObject" Target="../embeddings/oleObject2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8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9.w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38.jpeg"/><Relationship Id="rId1" Type="http://schemas.openxmlformats.org/officeDocument/2006/relationships/image" Target="../media/image37.jpe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9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44.wmf"/><Relationship Id="rId6" Type="http://schemas.openxmlformats.org/officeDocument/2006/relationships/oleObject" Target="../embeddings/oleObject32.bin"/><Relationship Id="rId5" Type="http://schemas.openxmlformats.org/officeDocument/2006/relationships/image" Target="../media/image43.wmf"/><Relationship Id="rId4" Type="http://schemas.openxmlformats.org/officeDocument/2006/relationships/oleObject" Target="../embeddings/oleObject31.bin"/><Relationship Id="rId3" Type="http://schemas.openxmlformats.org/officeDocument/2006/relationships/image" Target="../media/image42.wmf"/><Relationship Id="rId2" Type="http://schemas.openxmlformats.org/officeDocument/2006/relationships/oleObject" Target="../embeddings/oleObject30.bin"/><Relationship Id="rId1" Type="http://schemas.openxmlformats.org/officeDocument/2006/relationships/image" Target="../media/image4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922973" y="639445"/>
            <a:ext cx="10534015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/>
            <a:r>
              <a:rPr lang="zh-CN" sz="2400">
                <a:ea typeface="宋体" panose="02010600030101010101" pitchFamily="2" charset="-122"/>
                <a:sym typeface="+mn-ea"/>
              </a:rPr>
              <a:t>第三章</a:t>
            </a:r>
            <a:r>
              <a:rPr lang="en-US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zh-CN" sz="2400">
                <a:ea typeface="宋体" panose="02010600030101010101" pitchFamily="2" charset="-122"/>
                <a:sym typeface="+mn-ea"/>
              </a:rPr>
              <a:t>模拟变送器1、某一III型液位变送器，测量范围为0~5m，现测得变送器输出电流为10mA，实际液位多高？</a:t>
            </a:r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923290" y="2072640"/>
            <a:ext cx="1070673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24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2</a:t>
            </a:r>
            <a:r>
              <a:rPr lang="zh-CN" sz="2400" b="0">
                <a:latin typeface="Calibri" panose="020F0502020204030204" charset="0"/>
                <a:ea typeface="宋体" panose="02010600030101010101" pitchFamily="2" charset="-122"/>
              </a:rPr>
              <a:t>、</a:t>
            </a:r>
            <a:r>
              <a:rPr lang="zh-CN" sz="2400" b="0">
                <a:ea typeface="宋体" panose="02010600030101010101" pitchFamily="2" charset="-122"/>
              </a:rPr>
              <a:t>某一III型温度变送器，测量范围为0~120</a:t>
            </a:r>
            <a:r>
              <a:rPr lang="en-US" sz="2400" b="0" baseline="3000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sz="2400" b="0">
                <a:ea typeface="宋体" panose="02010600030101010101" pitchFamily="2" charset="-122"/>
              </a:rPr>
              <a:t>C，现测得变送器输出电流为16mA，实际温度多高？如果温度为</a:t>
            </a:r>
            <a:r>
              <a:rPr lang="en-US" sz="2400" b="0">
                <a:latin typeface="宋体" panose="02010600030101010101" pitchFamily="2" charset="-122"/>
                <a:ea typeface="宋体" panose="02010600030101010101" pitchFamily="2" charset="-122"/>
              </a:rPr>
              <a:t>50</a:t>
            </a:r>
            <a:r>
              <a:rPr lang="en-US" sz="2400" b="0" baseline="3000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sz="2400" b="0">
                <a:ea typeface="宋体" panose="02010600030101010101" pitchFamily="2" charset="-122"/>
              </a:rPr>
              <a:t>C，变送器输出电流及对应电压多大？</a:t>
            </a:r>
            <a:endParaRPr lang="zh-CN" altLang="en-US" sz="2400"/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09040" y="2902585"/>
          <a:ext cx="4454525" cy="1962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2019300" imgH="889000" progId="Equation.KSEE3">
                  <p:embed/>
                </p:oleObj>
              </mc:Choice>
              <mc:Fallback>
                <p:oleObj name="" r:id="rId1" imgW="2019300" imgH="889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09040" y="2902585"/>
                        <a:ext cx="4454525" cy="19627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010" y="1397000"/>
            <a:ext cx="2553335" cy="67564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组合 12"/>
          <p:cNvGrpSpPr/>
          <p:nvPr/>
        </p:nvGrpSpPr>
        <p:grpSpPr>
          <a:xfrm>
            <a:off x="7477760" y="2902585"/>
            <a:ext cx="2846070" cy="1752600"/>
            <a:chOff x="11776" y="4571"/>
            <a:chExt cx="4482" cy="2760"/>
          </a:xfrm>
        </p:grpSpPr>
        <p:graphicFrame>
          <p:nvGraphicFramePr>
            <p:cNvPr id="2" name="对象 -2147482610"/>
            <p:cNvGraphicFramePr>
              <a:graphicFrameLocks noChangeAspect="1"/>
            </p:cNvGraphicFramePr>
            <p:nvPr/>
          </p:nvGraphicFramePr>
          <p:xfrm>
            <a:off x="11776" y="4571"/>
            <a:ext cx="3387" cy="1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4" imgW="990600" imgH="393700" progId="Equation.KSEE3">
                    <p:embed/>
                  </p:oleObj>
                </mc:Choice>
                <mc:Fallback>
                  <p:oleObj name="" r:id="rId4" imgW="990600" imgH="393700" progId="Equation.KSEE3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1776" y="4571"/>
                          <a:ext cx="3387" cy="134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9" name="图片 1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776" y="6081"/>
              <a:ext cx="4482" cy="125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" name="组合 13"/>
          <p:cNvGrpSpPr/>
          <p:nvPr/>
        </p:nvGrpSpPr>
        <p:grpSpPr>
          <a:xfrm>
            <a:off x="7458710" y="4916170"/>
            <a:ext cx="3843020" cy="1653540"/>
            <a:chOff x="11746" y="7742"/>
            <a:chExt cx="6052" cy="2604"/>
          </a:xfrm>
        </p:grpSpPr>
        <p:graphicFrame>
          <p:nvGraphicFramePr>
            <p:cNvPr id="3" name="对象 -2147482609"/>
            <p:cNvGraphicFramePr>
              <a:graphicFrameLocks noChangeAspect="1"/>
            </p:cNvGraphicFramePr>
            <p:nvPr/>
          </p:nvGraphicFramePr>
          <p:xfrm>
            <a:off x="11746" y="7742"/>
            <a:ext cx="6052" cy="1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" name="" r:id="rId7" imgW="1879600" imgH="393700" progId="Equation.KSEE3">
                    <p:embed/>
                  </p:oleObj>
                </mc:Choice>
                <mc:Fallback>
                  <p:oleObj name="" r:id="rId7" imgW="1879600" imgH="393700" progId="Equation.KSEE3">
                    <p:embed/>
                    <p:pic>
                      <p:nvPicPr>
                        <p:cNvPr id="0" name="图片 9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1746" y="7742"/>
                          <a:ext cx="6052" cy="126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对象 -2147482608"/>
            <p:cNvGraphicFramePr>
              <a:graphicFrameLocks noChangeAspect="1"/>
            </p:cNvGraphicFramePr>
            <p:nvPr/>
          </p:nvGraphicFramePr>
          <p:xfrm>
            <a:off x="11746" y="9008"/>
            <a:ext cx="5792" cy="1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" name="" r:id="rId9" imgW="1701800" imgH="393700" progId="Equation.KSEE3">
                    <p:embed/>
                  </p:oleObj>
                </mc:Choice>
                <mc:Fallback>
                  <p:oleObj name="" r:id="rId9" imgW="1701800" imgH="393700" progId="Equation.KSEE3">
                    <p:embed/>
                    <p:pic>
                      <p:nvPicPr>
                        <p:cNvPr id="0" name="图片 10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1746" y="9008"/>
                          <a:ext cx="5792" cy="133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56030" y="4916170"/>
          <a:ext cx="4361180" cy="1886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11" imgW="2057400" imgH="889000" progId="Equation.KSEE3">
                  <p:embed/>
                </p:oleObj>
              </mc:Choice>
              <mc:Fallback>
                <p:oleObj name="" r:id="rId11" imgW="2057400" imgH="889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56030" y="4916170"/>
                        <a:ext cx="4361180" cy="1886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" name="文本框 101"/>
          <p:cNvSpPr txBox="1"/>
          <p:nvPr/>
        </p:nvSpPr>
        <p:spPr>
          <a:xfrm>
            <a:off x="990600" y="549910"/>
            <a:ext cx="10019665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2400" b="0">
                <a:ea typeface="宋体" panose="02010600030101010101" pitchFamily="2" charset="-122"/>
              </a:rPr>
              <a:t>2</a:t>
            </a:r>
            <a:r>
              <a:rPr lang="zh-CN" altLang="en-US" sz="2400" b="0">
                <a:ea typeface="宋体" panose="02010600030101010101" pitchFamily="2" charset="-122"/>
              </a:rPr>
              <a:t>、</a:t>
            </a:r>
            <a:r>
              <a:rPr lang="zh-CN" sz="2400" b="0">
                <a:ea typeface="宋体" panose="02010600030101010101" pitchFamily="2" charset="-122"/>
              </a:rPr>
              <a:t>汽包液位控制系统如图2，汽包蒸汽流量一定，控制冷水流量控制汽包液位。要求汽包液位不能过低。（1）画出控制系统框图。（2）选择何种阀？（3）调节器的作用方向。（4）加热室温度升高导致蒸汽量增加时，控制系统如何克服扰动？</a:t>
            </a:r>
            <a:endParaRPr lang="zh-CN" altLang="en-US" sz="2400"/>
          </a:p>
        </p:txBody>
      </p:sp>
      <p:pic>
        <p:nvPicPr>
          <p:cNvPr id="10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67980" y="3347720"/>
            <a:ext cx="3407410" cy="277685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1165225" y="3198495"/>
            <a:ext cx="25463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400" b="1">
                <a:latin typeface="Calibri" panose="020F0502020204030204" charset="0"/>
                <a:ea typeface="宋体" panose="02010600030101010101" pitchFamily="2" charset="-122"/>
              </a:rPr>
              <a:t>电（气）关式</a:t>
            </a:r>
            <a:endParaRPr lang="zh-CN" altLang="en-US" sz="2400" b="1"/>
          </a:p>
        </p:txBody>
      </p:sp>
      <p:sp>
        <p:nvSpPr>
          <p:cNvPr id="5" name="文本框 4"/>
          <p:cNvSpPr txBox="1"/>
          <p:nvPr/>
        </p:nvSpPr>
        <p:spPr>
          <a:xfrm>
            <a:off x="1165225" y="3918585"/>
            <a:ext cx="6315075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000" b="1">
                <a:latin typeface="Calibri" panose="020F0502020204030204" charset="0"/>
                <a:ea typeface="宋体" panose="02010600030101010101" pitchFamily="2" charset="-122"/>
              </a:rPr>
              <a:t>差压变送器</a:t>
            </a:r>
            <a:r>
              <a:rPr lang="en-US" sz="2000" b="1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“</a:t>
            </a:r>
            <a:r>
              <a:rPr lang="en-US" sz="2000" b="1">
                <a:latin typeface="Calibri" panose="020F0502020204030204" charset="0"/>
                <a:ea typeface="宋体" panose="02010600030101010101" pitchFamily="2" charset="-122"/>
              </a:rPr>
              <a:t>+</a:t>
            </a:r>
            <a:r>
              <a:rPr lang="zh-CN" sz="2000" b="1">
                <a:latin typeface="Calibri" panose="020F0502020204030204" charset="0"/>
                <a:ea typeface="宋体" panose="02010600030101010101" pitchFamily="2" charset="-122"/>
              </a:rPr>
              <a:t>”，对象“</a:t>
            </a:r>
            <a:r>
              <a:rPr lang="en-US" sz="2000" b="1">
                <a:latin typeface="Calibri" panose="020F0502020204030204" charset="0"/>
                <a:ea typeface="宋体" panose="02010600030101010101" pitchFamily="2" charset="-122"/>
              </a:rPr>
              <a:t>+</a:t>
            </a:r>
            <a:r>
              <a:rPr lang="zh-CN" sz="2000" b="1">
                <a:latin typeface="Calibri" panose="020F0502020204030204" charset="0"/>
                <a:ea typeface="宋体" panose="02010600030101010101" pitchFamily="2" charset="-122"/>
              </a:rPr>
              <a:t>”，调节阀“</a:t>
            </a:r>
            <a:r>
              <a:rPr lang="en-US" sz="2000" b="1">
                <a:latin typeface="Calibri" panose="020F0502020204030204" charset="0"/>
                <a:ea typeface="宋体" panose="02010600030101010101" pitchFamily="2" charset="-122"/>
              </a:rPr>
              <a:t>-</a:t>
            </a:r>
            <a:r>
              <a:rPr lang="zh-CN" sz="2000" b="1">
                <a:latin typeface="Calibri" panose="020F0502020204030204" charset="0"/>
                <a:ea typeface="宋体" panose="02010600030101010101" pitchFamily="2" charset="-122"/>
              </a:rPr>
              <a:t>”。为了构成闭环负反馈系统，控制器</a:t>
            </a:r>
            <a:r>
              <a:rPr lang="en-US" sz="2000" b="1">
                <a:latin typeface="Calibri" panose="020F0502020204030204" charset="0"/>
                <a:ea typeface="宋体" panose="02010600030101010101" pitchFamily="2" charset="-122"/>
              </a:rPr>
              <a:t>+</a:t>
            </a:r>
            <a:r>
              <a:rPr lang="zh-CN" sz="2000" b="1">
                <a:latin typeface="Calibri" panose="020F0502020204030204" charset="0"/>
                <a:ea typeface="宋体" panose="02010600030101010101" pitchFamily="2" charset="-122"/>
              </a:rPr>
              <a:t>，即正作用方式。</a:t>
            </a:r>
            <a:endParaRPr lang="zh-CN" altLang="en-US" sz="2000" b="1"/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64895" y="4929505"/>
          <a:ext cx="5102225" cy="450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2" imgW="2590800" imgH="228600" progId="Equation.KSEE3">
                  <p:embed/>
                </p:oleObj>
              </mc:Choice>
              <mc:Fallback>
                <p:oleObj name="" r:id="rId2" imgW="2590800" imgH="228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64895" y="4929505"/>
                        <a:ext cx="5102225" cy="450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1132205" y="596900"/>
            <a:ext cx="9275445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000" b="0">
                <a:ea typeface="宋体" panose="02010600030101010101" pitchFamily="2" charset="-122"/>
              </a:rPr>
              <a:t>3、反应器温度控制系统如图3。（1）画出控制系统框图。（2）反应器温度不能过高，选择何种阀？（3）调节器的作用方向。（4）冷水压力突然升高，简述该控制系统的调节过程。（5）温度突然下降呢，简述该控制系统的调节过程。</a:t>
            </a:r>
            <a:endParaRPr lang="zh-CN" altLang="en-US" sz="2000"/>
          </a:p>
        </p:txBody>
      </p:sp>
      <p:pic>
        <p:nvPicPr>
          <p:cNvPr id="8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" y="2784475"/>
            <a:ext cx="4559300" cy="280479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-2147482610" name="对象 -2147482611"/>
          <p:cNvGraphicFramePr/>
          <p:nvPr/>
        </p:nvGraphicFramePr>
        <p:xfrm>
          <a:off x="6137275" y="2784475"/>
          <a:ext cx="5933440" cy="280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7086600" imgH="2590800" progId="Paint.Picture">
                  <p:embed/>
                </p:oleObj>
              </mc:Choice>
              <mc:Fallback>
                <p:oleObj name="" r:id="rId2" imgW="7086600" imgH="2590800" progId="Paint.Picture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37275" y="2784475"/>
                        <a:ext cx="5933440" cy="28041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1132205" y="596900"/>
            <a:ext cx="9275445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000" b="0">
                <a:ea typeface="宋体" panose="02010600030101010101" pitchFamily="2" charset="-122"/>
              </a:rPr>
              <a:t>3、反应器温度控制系统如图3。（1）画出控制系统框图。（2）反应器温度不能过高，选择何种阀？（3）调节器的作用方向。（4）冷水压力突然升高，简述该控制系统的调节过程。（5）温度突然下降呢，简述该控制系统的调节过程。</a:t>
            </a:r>
            <a:endParaRPr lang="zh-CN" altLang="en-US" sz="2000"/>
          </a:p>
        </p:txBody>
      </p:sp>
      <p:pic>
        <p:nvPicPr>
          <p:cNvPr id="8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" y="2784475"/>
            <a:ext cx="4559300" cy="280479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6231890" y="2910840"/>
            <a:ext cx="508000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2000" b="0">
                <a:ea typeface="宋体" panose="02010600030101010101" pitchFamily="2" charset="-122"/>
              </a:rPr>
              <a:t>反应器温度不能过高，气（电）源中断时阀门应全开，应选气（电）关式。</a:t>
            </a:r>
            <a:endParaRPr lang="zh-CN" altLang="en-US" sz="2000"/>
          </a:p>
        </p:txBody>
      </p:sp>
      <p:sp>
        <p:nvSpPr>
          <p:cNvPr id="4" name="文本框 3"/>
          <p:cNvSpPr txBox="1"/>
          <p:nvPr/>
        </p:nvSpPr>
        <p:spPr>
          <a:xfrm>
            <a:off x="6231890" y="3833495"/>
            <a:ext cx="508000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2000" b="1">
                <a:ea typeface="宋体" panose="02010600030101010101" pitchFamily="2" charset="-122"/>
              </a:rPr>
              <a:t>阀-</a:t>
            </a:r>
            <a:r>
              <a:rPr lang="zh-CN" sz="2000" b="0">
                <a:ea typeface="宋体" panose="02010600030101010101" pitchFamily="2" charset="-122"/>
              </a:rPr>
              <a:t>，副对象+，流量变送器+，副控制器+，正作用。</a:t>
            </a:r>
            <a:endParaRPr lang="zh-CN" altLang="en-US" sz="2000"/>
          </a:p>
        </p:txBody>
      </p:sp>
      <p:sp>
        <p:nvSpPr>
          <p:cNvPr id="5" name="文本框 4"/>
          <p:cNvSpPr txBox="1"/>
          <p:nvPr/>
        </p:nvSpPr>
        <p:spPr>
          <a:xfrm>
            <a:off x="6327140" y="4882515"/>
            <a:ext cx="508000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2000" b="1">
                <a:ea typeface="宋体" panose="02010600030101010101" pitchFamily="2" charset="-122"/>
              </a:rPr>
              <a:t>广义副对象为+，主对象-</a:t>
            </a:r>
            <a:r>
              <a:rPr lang="zh-CN" sz="2000" b="0">
                <a:ea typeface="宋体" panose="02010600030101010101" pitchFamily="2" charset="-122"/>
              </a:rPr>
              <a:t>，温度变送器+，主控制器+，正作用。</a:t>
            </a:r>
            <a:endParaRPr lang="zh-CN" altLang="en-US"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1132205" y="280670"/>
            <a:ext cx="9275445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000" b="0">
                <a:ea typeface="宋体" panose="02010600030101010101" pitchFamily="2" charset="-122"/>
              </a:rPr>
              <a:t>3、反应器温度控制系统如图3。（1）画出控制系统框图。（2）反应器温度不能过高，选择何种阀？（3）调节器的作用方向。（4）冷水压力突然升高，简述该控制系统的调节过程。（5）温度突然下降呢，简述该控制系统的调节过程。</a:t>
            </a:r>
            <a:endParaRPr lang="zh-CN" altLang="en-US" sz="2000"/>
          </a:p>
        </p:txBody>
      </p:sp>
      <p:pic>
        <p:nvPicPr>
          <p:cNvPr id="8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" y="2313305"/>
            <a:ext cx="4559300" cy="280479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132205" y="5390515"/>
            <a:ext cx="374840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400" b="0">
                <a:ea typeface="宋体" panose="02010600030101010101" pitchFamily="2" charset="-122"/>
              </a:rPr>
              <a:t>（4）冷水压力突然升高</a:t>
            </a:r>
            <a:endParaRPr lang="zh-CN" altLang="en-US" sz="2400"/>
          </a:p>
        </p:txBody>
      </p:sp>
      <p:graphicFrame>
        <p:nvGraphicFramePr>
          <p:cNvPr id="6" name="对象 -2147482611"/>
          <p:cNvGraphicFramePr/>
          <p:nvPr/>
        </p:nvGraphicFramePr>
        <p:xfrm>
          <a:off x="6026785" y="2313940"/>
          <a:ext cx="6028690" cy="280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7086600" imgH="2590800" progId="Paint.Picture">
                  <p:embed/>
                </p:oleObj>
              </mc:Choice>
              <mc:Fallback>
                <p:oleObj name="" r:id="rId2" imgW="7086600" imgH="2590800" progId="Paint.Picture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26785" y="2313940"/>
                        <a:ext cx="6028690" cy="28041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29860" y="5252720"/>
          <a:ext cx="6049010" cy="598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4" imgW="2311400" imgH="228600" progId="Equation.KSEE3">
                  <p:embed/>
                </p:oleObj>
              </mc:Choice>
              <mc:Fallback>
                <p:oleObj name="" r:id="rId4" imgW="2311400" imgH="228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29860" y="5252720"/>
                        <a:ext cx="6049010" cy="598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228725" y="6078220"/>
            <a:ext cx="229362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400" b="0">
                <a:ea typeface="宋体" panose="02010600030101010101" pitchFamily="2" charset="-122"/>
              </a:rPr>
              <a:t>（5）温度下降</a:t>
            </a:r>
            <a:endParaRPr lang="zh-CN" altLang="en-US" sz="2400"/>
          </a:p>
        </p:txBody>
      </p: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59518" y="6009640"/>
          <a:ext cx="6647815" cy="598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6" imgW="2540000" imgH="228600" progId="Equation.KSEE3">
                  <p:embed/>
                </p:oleObj>
              </mc:Choice>
              <mc:Fallback>
                <p:oleObj name="" r:id="rId6" imgW="2540000" imgH="228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59518" y="6009640"/>
                        <a:ext cx="6647815" cy="598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" name="文本框 101"/>
          <p:cNvSpPr txBox="1"/>
          <p:nvPr/>
        </p:nvSpPr>
        <p:spPr>
          <a:xfrm>
            <a:off x="895985" y="579755"/>
            <a:ext cx="9306560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2000" b="0">
                <a:ea typeface="宋体" panose="02010600030101010101" pitchFamily="2" charset="-122"/>
              </a:rPr>
              <a:t>4</a:t>
            </a:r>
            <a:r>
              <a:rPr lang="zh-CN" altLang="en-US" sz="2000" b="0">
                <a:ea typeface="宋体" panose="02010600030101010101" pitchFamily="2" charset="-122"/>
              </a:rPr>
              <a:t>、</a:t>
            </a:r>
            <a:r>
              <a:rPr lang="zh-CN" sz="2000" b="0">
                <a:ea typeface="宋体" panose="02010600030101010101" pitchFamily="2" charset="-122"/>
              </a:rPr>
              <a:t>图4为阀门定位器校验原理框图。回答下列问题。（1）阀门定位器的作用。（2）III型电信号转换为气动信号，写出输入输出表达式。（3）设气动调节阀为气开阀，阀的行程为0~12mm，写出气动调节阀原理式。（4）设气动调节阀为气关阀，阀的行程为0~12mm，写出气动调节阀原理式。（5）说明阀门定位器零点调整和量程调整过程。</a:t>
            </a:r>
            <a:endParaRPr lang="zh-CN" altLang="en-US" sz="2000"/>
          </a:p>
        </p:txBody>
      </p:sp>
      <p:pic>
        <p:nvPicPr>
          <p:cNvPr id="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6041390" y="2860675"/>
            <a:ext cx="4932680" cy="226187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2" name="对象 -2147482610"/>
          <p:cNvGraphicFramePr>
            <a:graphicFrameLocks noChangeAspect="1"/>
          </p:cNvGraphicFramePr>
          <p:nvPr/>
        </p:nvGraphicFramePr>
        <p:xfrm>
          <a:off x="1701800" y="2733675"/>
          <a:ext cx="239014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1219200" imgH="393700" progId="Equation.KSEE3">
                  <p:embed/>
                </p:oleObj>
              </mc:Choice>
              <mc:Fallback>
                <p:oleObj name="" r:id="rId2" imgW="1219200" imgH="3937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01800" y="2733675"/>
                        <a:ext cx="2390140" cy="771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-2147482609"/>
          <p:cNvGraphicFramePr>
            <a:graphicFrameLocks noChangeAspect="1"/>
          </p:cNvGraphicFramePr>
          <p:nvPr/>
        </p:nvGraphicFramePr>
        <p:xfrm>
          <a:off x="1374775" y="3603625"/>
          <a:ext cx="2804160" cy="775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4" imgW="1422400" imgH="393700" progId="Equation.KSEE3">
                  <p:embed/>
                </p:oleObj>
              </mc:Choice>
              <mc:Fallback>
                <p:oleObj name="" r:id="rId4" imgW="1422400" imgH="393700" progId="Equation.KSEE3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74775" y="3603625"/>
                        <a:ext cx="2804160" cy="7759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-2147482607"/>
          <p:cNvGraphicFramePr>
            <a:graphicFrameLocks noChangeAspect="1"/>
          </p:cNvGraphicFramePr>
          <p:nvPr/>
        </p:nvGraphicFramePr>
        <p:xfrm>
          <a:off x="1374458" y="4358005"/>
          <a:ext cx="3081655" cy="764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6" imgW="1587500" imgH="393700" progId="Equation.KSEE3">
                  <p:embed/>
                </p:oleObj>
              </mc:Choice>
              <mc:Fallback>
                <p:oleObj name="" r:id="rId6" imgW="1587500" imgH="393700" progId="Equation.KSEE3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74458" y="4358005"/>
                        <a:ext cx="3081655" cy="7645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374775" y="5287645"/>
            <a:ext cx="9448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sz="2000">
                <a:ea typeface="宋体" panose="02010600030101010101" pitchFamily="2" charset="-122"/>
                <a:sym typeface="+mn-ea"/>
              </a:rPr>
              <a:t>气开阀</a:t>
            </a:r>
            <a:endParaRPr lang="zh-CN" altLang="en-US" sz="2000"/>
          </a:p>
        </p:txBody>
      </p:sp>
      <p:graphicFrame>
        <p:nvGraphicFramePr>
          <p:cNvPr id="9" name="对象 -2147482607"/>
          <p:cNvGraphicFramePr>
            <a:graphicFrameLocks noChangeAspect="1"/>
          </p:cNvGraphicFramePr>
          <p:nvPr/>
        </p:nvGraphicFramePr>
        <p:xfrm>
          <a:off x="2630171" y="5264785"/>
          <a:ext cx="35750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8" imgW="1841500" imgH="228600" progId="Equation.KSEE3">
                  <p:embed/>
                </p:oleObj>
              </mc:Choice>
              <mc:Fallback>
                <p:oleObj name="" r:id="rId8" imgW="1841500" imgH="228600" progId="Equation.KSEE3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30171" y="5264785"/>
                        <a:ext cx="357505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374775" y="5953125"/>
            <a:ext cx="9448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sz="2000">
                <a:ea typeface="宋体" panose="02010600030101010101" pitchFamily="2" charset="-122"/>
                <a:sym typeface="+mn-ea"/>
              </a:rPr>
              <a:t>气关阀</a:t>
            </a:r>
            <a:endParaRPr lang="zh-CN" altLang="en-US" sz="2000"/>
          </a:p>
        </p:txBody>
      </p:sp>
      <p:graphicFrame>
        <p:nvGraphicFramePr>
          <p:cNvPr id="12" name="对象 -2147482607"/>
          <p:cNvGraphicFramePr>
            <a:graphicFrameLocks noChangeAspect="1"/>
          </p:cNvGraphicFramePr>
          <p:nvPr/>
        </p:nvGraphicFramePr>
        <p:xfrm>
          <a:off x="2494281" y="5953125"/>
          <a:ext cx="384683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0" imgW="1981200" imgH="228600" progId="Equation.KSEE3">
                  <p:embed/>
                </p:oleObj>
              </mc:Choice>
              <mc:Fallback>
                <p:oleObj name="" r:id="rId10" imgW="1981200" imgH="228600" progId="Equation.KSEE3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94281" y="5953125"/>
                        <a:ext cx="384683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-2147482607"/>
          <p:cNvGraphicFramePr>
            <a:graphicFrameLocks noChangeAspect="1"/>
          </p:cNvGraphicFramePr>
          <p:nvPr/>
        </p:nvGraphicFramePr>
        <p:xfrm>
          <a:off x="6728779" y="5287645"/>
          <a:ext cx="41179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12" imgW="2120900" imgH="228600" progId="Equation.KSEE3">
                  <p:embed/>
                </p:oleObj>
              </mc:Choice>
              <mc:Fallback>
                <p:oleObj name="" r:id="rId12" imgW="2120900" imgH="228600" progId="Equation.KSEE3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728779" y="5287645"/>
                        <a:ext cx="4117975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-2147482607"/>
          <p:cNvGraphicFramePr>
            <a:graphicFrameLocks noChangeAspect="1"/>
          </p:cNvGraphicFramePr>
          <p:nvPr/>
        </p:nvGraphicFramePr>
        <p:xfrm>
          <a:off x="6864352" y="5953125"/>
          <a:ext cx="384683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4" imgW="1981200" imgH="228600" progId="Equation.KSEE3">
                  <p:embed/>
                </p:oleObj>
              </mc:Choice>
              <mc:Fallback>
                <p:oleObj name="" r:id="rId14" imgW="1981200" imgH="228600" progId="Equation.KSEE3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864352" y="5953125"/>
                        <a:ext cx="384683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1054735" y="406400"/>
            <a:ext cx="10050145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000" b="1">
                <a:ea typeface="宋体" panose="02010600030101010101" pitchFamily="2" charset="-122"/>
              </a:rPr>
              <a:t>3、敞口容器或密闭容器（无冷凝液），差压变送器安装位置与最低液位在同一水平线上，变送器负端通大气。液位范围0~5m，水的比重密度1000kg/m</a:t>
            </a:r>
            <a:r>
              <a:rPr lang="en-US" sz="2000" b="1" baseline="3000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sz="2000" b="1">
                <a:ea typeface="宋体" panose="02010600030101010101" pitchFamily="2" charset="-122"/>
              </a:rPr>
              <a:t>，</a:t>
            </a:r>
            <a:r>
              <a:rPr 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g=9.8m/s</a:t>
            </a:r>
            <a:r>
              <a:rPr lang="en-US" sz="2000" b="1" baseline="3000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sz="2000" b="1">
                <a:ea typeface="宋体" panose="02010600030101010101" pitchFamily="2" charset="-122"/>
              </a:rPr>
              <a:t>。（1）如何调零，如何调量程？（2）变送器输出为8mA时，液位多高？（3）液位为2m时，变送器输出电流为多少？</a:t>
            </a:r>
            <a:endParaRPr lang="zh-CN" altLang="en-US" sz="2000" b="1"/>
          </a:p>
        </p:txBody>
      </p:sp>
      <p:pic>
        <p:nvPicPr>
          <p:cNvPr id="14339" name="图片 3" descr="IMG_4356"/>
          <p:cNvPicPr>
            <a:picLocks noChangeAspect="1"/>
          </p:cNvPicPr>
          <p:nvPr/>
        </p:nvPicPr>
        <p:blipFill>
          <a:blip r:embed="rId1"/>
          <a:srcRect l="29350" t="23164" r="25726" b="32104"/>
          <a:stretch>
            <a:fillRect/>
          </a:stretch>
        </p:blipFill>
        <p:spPr>
          <a:xfrm>
            <a:off x="8284210" y="2890520"/>
            <a:ext cx="3446145" cy="228727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49375" y="2483485"/>
          <a:ext cx="1580515" cy="589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545465" imgH="203200" progId="Equation.KSEE3">
                  <p:embed/>
                </p:oleObj>
              </mc:Choice>
              <mc:Fallback>
                <p:oleObj name="" r:id="rId2" imgW="545465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49375" y="2483485"/>
                        <a:ext cx="1580515" cy="5899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8948" y="3073083"/>
          <a:ext cx="7510780" cy="953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4" imgW="3403600" imgH="431800" progId="Equation.KSEE3">
                  <p:embed/>
                </p:oleObj>
              </mc:Choice>
              <mc:Fallback>
                <p:oleObj name="" r:id="rId4" imgW="34036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8948" y="3073083"/>
                        <a:ext cx="7510780" cy="953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8663940" y="959485"/>
            <a:ext cx="2763520" cy="1619250"/>
            <a:chOff x="13644" y="1511"/>
            <a:chExt cx="4352" cy="2550"/>
          </a:xfrm>
        </p:grpSpPr>
        <p:graphicFrame>
          <p:nvGraphicFramePr>
            <p:cNvPr id="2" name="对象 -2147482605"/>
            <p:cNvGraphicFramePr>
              <a:graphicFrameLocks noChangeAspect="1"/>
            </p:cNvGraphicFramePr>
            <p:nvPr/>
          </p:nvGraphicFramePr>
          <p:xfrm>
            <a:off x="13644" y="1511"/>
            <a:ext cx="4246" cy="1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" name="" r:id="rId6" imgW="1409700" imgH="393700" progId="Equation.KSEE3">
                    <p:embed/>
                  </p:oleObj>
                </mc:Choice>
                <mc:Fallback>
                  <p:oleObj name="" r:id="rId6" imgW="1409700" imgH="393700" progId="Equation.KSEE3">
                    <p:embed/>
                    <p:pic>
                      <p:nvPicPr>
                        <p:cNvPr id="0" name="图片 9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3644" y="1511"/>
                          <a:ext cx="4246" cy="129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" name="对象 -2147482604"/>
            <p:cNvGraphicFramePr>
              <a:graphicFrameLocks noChangeAspect="1"/>
            </p:cNvGraphicFramePr>
            <p:nvPr/>
          </p:nvGraphicFramePr>
          <p:xfrm>
            <a:off x="13644" y="2809"/>
            <a:ext cx="4353" cy="1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" name="" r:id="rId8" imgW="1498600" imgH="393700" progId="Equation.KSEE3">
                    <p:embed/>
                  </p:oleObj>
                </mc:Choice>
                <mc:Fallback>
                  <p:oleObj name="" r:id="rId8" imgW="1498600" imgH="393700" progId="Equation.KSEE3">
                    <p:embed/>
                    <p:pic>
                      <p:nvPicPr>
                        <p:cNvPr id="0" name="图片 10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3644" y="2809"/>
                          <a:ext cx="4353" cy="125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组合 18"/>
          <p:cNvGrpSpPr/>
          <p:nvPr/>
        </p:nvGrpSpPr>
        <p:grpSpPr>
          <a:xfrm>
            <a:off x="730250" y="4167505"/>
            <a:ext cx="6109970" cy="1106170"/>
            <a:chOff x="1150" y="6563"/>
            <a:chExt cx="9622" cy="1742"/>
          </a:xfrm>
        </p:grpSpPr>
        <p:graphicFrame>
          <p:nvGraphicFramePr>
            <p:cNvPr id="13" name="对象 1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150" y="7509"/>
            <a:ext cx="9623" cy="7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" name="" r:id="rId10" imgW="2768600" imgH="228600" progId="Equation.KSEE3">
                    <p:embed/>
                  </p:oleObj>
                </mc:Choice>
                <mc:Fallback>
                  <p:oleObj name="" r:id="rId10" imgW="2768600" imgH="2286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1150" y="7509"/>
                          <a:ext cx="9623" cy="79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文本框 16"/>
            <p:cNvSpPr txBox="1"/>
            <p:nvPr/>
          </p:nvSpPr>
          <p:spPr>
            <a:xfrm>
              <a:off x="1150" y="6563"/>
              <a:ext cx="1793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sz="2400" b="1">
                  <a:ea typeface="宋体" panose="02010600030101010101" pitchFamily="2" charset="-122"/>
                  <a:sym typeface="+mn-ea"/>
                </a:rPr>
                <a:t>调零</a:t>
              </a:r>
              <a:endParaRPr lang="zh-CN" altLang="en-US" sz="240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730250" y="5414645"/>
            <a:ext cx="8745220" cy="941070"/>
            <a:chOff x="1150" y="8305"/>
            <a:chExt cx="13772" cy="1482"/>
          </a:xfrm>
        </p:grpSpPr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150" y="8991"/>
            <a:ext cx="13773" cy="7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" name="" r:id="rId12" imgW="3962400" imgH="228600" progId="Equation.KSEE3">
                    <p:embed/>
                  </p:oleObj>
                </mc:Choice>
                <mc:Fallback>
                  <p:oleObj name="" r:id="rId12" imgW="3962400" imgH="2286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1150" y="8991"/>
                          <a:ext cx="13773" cy="79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文本框 17"/>
            <p:cNvSpPr txBox="1"/>
            <p:nvPr/>
          </p:nvSpPr>
          <p:spPr>
            <a:xfrm>
              <a:off x="1150" y="8305"/>
              <a:ext cx="1793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sz="2400" b="1">
                  <a:ea typeface="宋体" panose="02010600030101010101" pitchFamily="2" charset="-122"/>
                  <a:sym typeface="+mn-ea"/>
                </a:rPr>
                <a:t>调量程</a:t>
              </a:r>
              <a:endParaRPr lang="en-US" altLang="zh-CN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-2147482607"/>
          <p:cNvGraphicFramePr/>
          <p:nvPr/>
        </p:nvGraphicFramePr>
        <p:xfrm>
          <a:off x="8568690" y="3243580"/>
          <a:ext cx="2870835" cy="293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3790950" imgH="3095625" progId="Paint.Picture">
                  <p:embed/>
                </p:oleObj>
              </mc:Choice>
              <mc:Fallback>
                <p:oleObj name="" r:id="rId1" imgW="3790950" imgH="3095625" progId="Paint.Picture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568690" y="3243580"/>
                        <a:ext cx="2870835" cy="2936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976630" y="594360"/>
            <a:ext cx="10211435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2400" b="1">
                <a:latin typeface="Calibri" panose="020F0502020204030204" charset="0"/>
                <a:ea typeface="宋体" panose="02010600030101010101" pitchFamily="2" charset="-122"/>
              </a:rPr>
              <a:t>4</a:t>
            </a:r>
            <a:r>
              <a:rPr lang="zh-CN" altLang="en-US" sz="2400" b="1">
                <a:latin typeface="Calibri" panose="020F0502020204030204" charset="0"/>
                <a:ea typeface="宋体" panose="02010600030101010101" pitchFamily="2" charset="-122"/>
              </a:rPr>
              <a:t>、</a:t>
            </a:r>
            <a:r>
              <a:rPr lang="zh-CN" sz="2400" b="1">
                <a:latin typeface="Calibri" panose="020F0502020204030204" charset="0"/>
                <a:ea typeface="宋体" panose="02010600030101010101" pitchFamily="2" charset="-122"/>
              </a:rPr>
              <a:t>敞口容器或密闭容器（无冷凝液），差压变送器安装位置与最低液位在同一水平线上，变送器负端通大气。液位范围</a:t>
            </a:r>
            <a:r>
              <a:rPr lang="en-US" sz="2400" b="1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1~5m</a:t>
            </a:r>
            <a:r>
              <a:rPr lang="zh-CN" sz="2400" b="1">
                <a:latin typeface="Calibri" panose="020F0502020204030204" charset="0"/>
                <a:ea typeface="宋体" panose="02010600030101010101" pitchFamily="2" charset="-122"/>
              </a:rPr>
              <a:t>，水的比重密度</a:t>
            </a:r>
            <a:r>
              <a:rPr lang="en-US" sz="2400" b="1">
                <a:latin typeface="Calibri" panose="020F0502020204030204" charset="0"/>
                <a:ea typeface="宋体" panose="02010600030101010101" pitchFamily="2" charset="-122"/>
              </a:rPr>
              <a:t>1000kg/m</a:t>
            </a:r>
            <a:r>
              <a:rPr lang="en-US" sz="2400" b="1" baseline="30000">
                <a:latin typeface="Calibri" panose="020F0502020204030204" charset="0"/>
                <a:ea typeface="宋体" panose="02010600030101010101" pitchFamily="2" charset="-122"/>
              </a:rPr>
              <a:t>3</a:t>
            </a:r>
            <a:r>
              <a:rPr lang="zh-CN" sz="2400" b="1">
                <a:latin typeface="Calibri" panose="020F0502020204030204" charset="0"/>
                <a:ea typeface="宋体" panose="02010600030101010101" pitchFamily="2" charset="-122"/>
              </a:rPr>
              <a:t>，</a:t>
            </a:r>
            <a:r>
              <a:rPr lang="en-US" sz="2400" b="1">
                <a:latin typeface="Calibri" panose="020F0502020204030204" charset="0"/>
                <a:ea typeface="宋体" panose="02010600030101010101" pitchFamily="2" charset="-122"/>
              </a:rPr>
              <a:t>g=9.8m/s</a:t>
            </a:r>
            <a:r>
              <a:rPr lang="en-US" sz="2400" b="1" baseline="30000">
                <a:latin typeface="Calibri" panose="020F0502020204030204" charset="0"/>
                <a:ea typeface="宋体" panose="02010600030101010101" pitchFamily="2" charset="-122"/>
              </a:rPr>
              <a:t>2</a:t>
            </a:r>
            <a:r>
              <a:rPr lang="zh-CN" sz="2400" b="1">
                <a:latin typeface="Calibri" panose="020F0502020204030204" charset="0"/>
                <a:ea typeface="宋体" panose="02010600030101010101" pitchFamily="2" charset="-122"/>
              </a:rPr>
              <a:t>。（</a:t>
            </a:r>
            <a:r>
              <a:rPr lang="en-US" sz="2400" b="1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1</a:t>
            </a:r>
            <a:r>
              <a:rPr lang="zh-CN" sz="2400" b="1">
                <a:latin typeface="Calibri" panose="020F0502020204030204" charset="0"/>
                <a:ea typeface="宋体" panose="02010600030101010101" pitchFamily="2" charset="-122"/>
              </a:rPr>
              <a:t>）如何调零，如何调量程？（</a:t>
            </a:r>
            <a:r>
              <a:rPr lang="en-US" sz="2400" b="1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2</a:t>
            </a:r>
            <a:r>
              <a:rPr lang="zh-CN" sz="2400" b="1">
                <a:latin typeface="Calibri" panose="020F0502020204030204" charset="0"/>
                <a:ea typeface="宋体" panose="02010600030101010101" pitchFamily="2" charset="-122"/>
              </a:rPr>
              <a:t>）变送器输出为</a:t>
            </a:r>
            <a:r>
              <a:rPr lang="en-US" sz="2400" b="1">
                <a:latin typeface="Calibri" panose="020F0502020204030204" charset="0"/>
                <a:ea typeface="宋体" panose="02010600030101010101" pitchFamily="2" charset="-122"/>
              </a:rPr>
              <a:t>8mA</a:t>
            </a:r>
            <a:r>
              <a:rPr lang="zh-CN" sz="2400" b="1">
                <a:latin typeface="Calibri" panose="020F0502020204030204" charset="0"/>
                <a:ea typeface="宋体" panose="02010600030101010101" pitchFamily="2" charset="-122"/>
              </a:rPr>
              <a:t>时，液位多高？（</a:t>
            </a:r>
            <a:r>
              <a:rPr lang="en-US" sz="2400" b="1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3</a:t>
            </a:r>
            <a:r>
              <a:rPr lang="zh-CN" sz="2400" b="1">
                <a:latin typeface="Calibri" panose="020F0502020204030204" charset="0"/>
                <a:ea typeface="宋体" panose="02010600030101010101" pitchFamily="2" charset="-122"/>
              </a:rPr>
              <a:t>）液位为</a:t>
            </a:r>
            <a:r>
              <a:rPr lang="en-US" sz="2400" b="1">
                <a:latin typeface="Calibri" panose="020F0502020204030204" charset="0"/>
                <a:ea typeface="宋体" panose="02010600030101010101" pitchFamily="2" charset="-122"/>
              </a:rPr>
              <a:t>4m</a:t>
            </a:r>
            <a:r>
              <a:rPr lang="zh-CN" sz="2400" b="1">
                <a:latin typeface="Calibri" panose="020F0502020204030204" charset="0"/>
                <a:ea typeface="宋体" panose="02010600030101010101" pitchFamily="2" charset="-122"/>
              </a:rPr>
              <a:t>时，变送器输出电流为多少？</a:t>
            </a:r>
            <a:endParaRPr lang="zh-CN" altLang="en-US" sz="2400" b="1"/>
          </a:p>
        </p:txBody>
      </p:sp>
      <p:grpSp>
        <p:nvGrpSpPr>
          <p:cNvPr id="12" name="组合 10"/>
          <p:cNvGrpSpPr/>
          <p:nvPr/>
        </p:nvGrpSpPr>
        <p:grpSpPr>
          <a:xfrm>
            <a:off x="543187" y="3414395"/>
            <a:ext cx="7475051" cy="1070960"/>
            <a:chOff x="348" y="6239"/>
            <a:chExt cx="12883" cy="1583"/>
          </a:xfrm>
        </p:grpSpPr>
        <p:pic>
          <p:nvPicPr>
            <p:cNvPr id="3089" name="图片 3088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126" y="6239"/>
              <a:ext cx="10207" cy="686"/>
            </a:xfrm>
            <a:prstGeom prst="rect">
              <a:avLst/>
            </a:prstGeom>
            <a:noFill/>
            <a:ln w="38100">
              <a:noFill/>
              <a:miter/>
            </a:ln>
          </p:spPr>
        </p:pic>
        <p:pic>
          <p:nvPicPr>
            <p:cNvPr id="3090" name="图片 3089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348" y="7145"/>
              <a:ext cx="12883" cy="677"/>
            </a:xfrm>
            <a:prstGeom prst="rect">
              <a:avLst/>
            </a:prstGeom>
            <a:noFill/>
            <a:ln w="38100">
              <a:noFill/>
              <a:miter/>
            </a:ln>
          </p:spPr>
        </p:pic>
      </p:grpSp>
      <p:pic>
        <p:nvPicPr>
          <p:cNvPr id="14" name="图片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655" y="4635500"/>
            <a:ext cx="5438775" cy="776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/>
          <p:cNvPicPr/>
          <p:nvPr/>
        </p:nvPicPr>
        <p:blipFill>
          <a:blip r:embed="rId6"/>
          <a:stretch>
            <a:fillRect/>
          </a:stretch>
        </p:blipFill>
        <p:spPr>
          <a:xfrm>
            <a:off x="1025525" y="5975985"/>
            <a:ext cx="4459605" cy="4883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922655" y="5412105"/>
            <a:ext cx="383667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/>
            <a:r>
              <a:rPr lang="zh-CN" sz="2000" b="1">
                <a:latin typeface="Calibri" panose="020F0502020204030204" charset="0"/>
                <a:ea typeface="宋体" panose="02010600030101010101" pitchFamily="2" charset="-122"/>
                <a:sym typeface="+mn-ea"/>
              </a:rPr>
              <a:t>液位为</a:t>
            </a:r>
            <a:r>
              <a:rPr lang="en-US" sz="2000" b="1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4m</a:t>
            </a:r>
            <a:r>
              <a:rPr lang="zh-CN" sz="2000" b="1">
                <a:latin typeface="Calibri" panose="020F0502020204030204" charset="0"/>
                <a:ea typeface="宋体" panose="02010600030101010101" pitchFamily="2" charset="-122"/>
                <a:sym typeface="+mn-ea"/>
              </a:rPr>
              <a:t>时，变送器输出电流为</a:t>
            </a:r>
            <a:endParaRPr lang="zh-CN" altLang="en-US" sz="20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" name="文本框 100"/>
          <p:cNvSpPr txBox="1"/>
          <p:nvPr/>
        </p:nvSpPr>
        <p:spPr>
          <a:xfrm>
            <a:off x="1132840" y="416243"/>
            <a:ext cx="50800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2400" b="0">
                <a:latin typeface="Calibri" panose="020F0502020204030204" charset="0"/>
                <a:ea typeface="宋体" panose="02010600030101010101" pitchFamily="2" charset="-122"/>
              </a:rPr>
              <a:t>第4章</a:t>
            </a:r>
            <a:r>
              <a:rPr lang="en-US" sz="2400" b="0">
                <a:latin typeface="Calibri" panose="020F0502020204030204" charset="0"/>
                <a:ea typeface="宋体" panose="02010600030101010101" pitchFamily="2" charset="-122"/>
              </a:rPr>
              <a:t> </a:t>
            </a:r>
            <a:r>
              <a:rPr lang="zh-CN" sz="2400" b="0">
                <a:latin typeface="Calibri" panose="020F0502020204030204" charset="0"/>
                <a:ea typeface="宋体" panose="02010600030101010101" pitchFamily="2" charset="-122"/>
              </a:rPr>
              <a:t>模拟执行器</a:t>
            </a:r>
            <a:r>
              <a:rPr lang="zh-CN" sz="2400" b="0">
                <a:ea typeface="宋体" panose="02010600030101010101" pitchFamily="2" charset="-122"/>
              </a:rPr>
              <a:t>1、直线流量特性阀</a:t>
            </a:r>
            <a:r>
              <a:rPr lang="zh-CN" sz="2400" b="0">
                <a:latin typeface="Calibri" panose="020F0502020204030204" charset="0"/>
                <a:ea typeface="宋体" panose="02010600030101010101" pitchFamily="2" charset="-122"/>
              </a:rPr>
              <a:t>流量特性为</a:t>
            </a:r>
            <a:endParaRPr lang="zh-CN" altLang="en-US" sz="2400"/>
          </a:p>
        </p:txBody>
      </p:sp>
      <p:graphicFrame>
        <p:nvGraphicFramePr>
          <p:cNvPr id="2" name="对象 -2147482618"/>
          <p:cNvGraphicFramePr>
            <a:graphicFrameLocks noChangeAspect="1"/>
          </p:cNvGraphicFramePr>
          <p:nvPr/>
        </p:nvGraphicFramePr>
        <p:xfrm>
          <a:off x="5866765" y="659130"/>
          <a:ext cx="2249170" cy="728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333500" imgH="431800" progId="Equation.KSEE3">
                  <p:embed/>
                </p:oleObj>
              </mc:Choice>
              <mc:Fallback>
                <p:oleObj name="" r:id="rId1" imgW="1333500" imgH="4318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866765" y="659130"/>
                        <a:ext cx="2249170" cy="7283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-2147482622"/>
          <p:cNvGraphicFramePr/>
          <p:nvPr/>
        </p:nvGraphicFramePr>
        <p:xfrm>
          <a:off x="1347470" y="1387475"/>
          <a:ext cx="1010729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3605530" imgH="482600" progId="Equation.DSMT4">
                  <p:embed/>
                </p:oleObj>
              </mc:Choice>
              <mc:Fallback>
                <p:oleObj name="" r:id="rId3" imgW="3605530" imgH="482600" progId="Equation.DSMT4">
                  <p:embed/>
                  <p:pic>
                    <p:nvPicPr>
                      <p:cNvPr id="0" name="图片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47470" y="1387475"/>
                        <a:ext cx="10107295" cy="1133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254125" y="2698750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altLang="zh-CN" sz="2400" b="0">
                <a:latin typeface="Calibri" panose="020F0502020204030204" charset="0"/>
                <a:ea typeface="宋体" panose="02010600030101010101" pitchFamily="2" charset="-122"/>
              </a:rPr>
              <a:t>2</a:t>
            </a:r>
            <a:r>
              <a:rPr lang="zh-CN" altLang="en-US" sz="2400" b="0">
                <a:latin typeface="Calibri" panose="020F0502020204030204" charset="0"/>
                <a:ea typeface="宋体" panose="02010600030101010101" pitchFamily="2" charset="-122"/>
              </a:rPr>
              <a:t>、</a:t>
            </a:r>
            <a:r>
              <a:rPr lang="zh-CN" sz="2400" b="0">
                <a:latin typeface="Calibri" panose="020F0502020204030204" charset="0"/>
                <a:ea typeface="宋体" panose="02010600030101010101" pitchFamily="2" charset="-122"/>
              </a:rPr>
              <a:t>对数流量特性阀流量特性为</a:t>
            </a:r>
            <a:endParaRPr lang="zh-CN" altLang="en-US" sz="2400"/>
          </a:p>
        </p:txBody>
      </p:sp>
      <p:pic>
        <p:nvPicPr>
          <p:cNvPr id="6" name="图片 5"/>
          <p:cNvPicPr/>
          <p:nvPr/>
        </p:nvPicPr>
        <p:blipFill>
          <a:blip r:embed="rId5"/>
          <a:stretch>
            <a:fillRect/>
          </a:stretch>
        </p:blipFill>
        <p:spPr>
          <a:xfrm>
            <a:off x="6044565" y="2520950"/>
            <a:ext cx="2071370" cy="81597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7" name="对象 -2147482620"/>
          <p:cNvGraphicFramePr/>
          <p:nvPr/>
        </p:nvGraphicFramePr>
        <p:xfrm>
          <a:off x="1347470" y="3462020"/>
          <a:ext cx="9674225" cy="1029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6" imgW="3909695" imgH="482600" progId="Equation.DSMT4">
                  <p:embed/>
                </p:oleObj>
              </mc:Choice>
              <mc:Fallback>
                <p:oleObj name="" r:id="rId6" imgW="3909695" imgH="482600" progId="Equation.DSMT4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47470" y="3462020"/>
                        <a:ext cx="9674225" cy="10299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11985" y="5737860"/>
          <a:ext cx="3954780" cy="779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" name="" r:id="rId8" imgW="1740535" imgH="342900" progId="Equation.KSEE3">
                  <p:embed/>
                </p:oleObj>
              </mc:Choice>
              <mc:Fallback>
                <p:oleObj name="" r:id="rId8" imgW="1740535" imgH="342900" progId="Equation.KSEE3">
                  <p:embed/>
                  <p:pic>
                    <p:nvPicPr>
                      <p:cNvPr id="0" name="图片 328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11985" y="5737860"/>
                        <a:ext cx="3954780" cy="7797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/>
          <p:nvPr/>
        </p:nvGraphicFramePr>
        <p:xfrm>
          <a:off x="1911985" y="4491990"/>
          <a:ext cx="5061585" cy="978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4" name="" r:id="rId10" imgW="2362200" imgH="393700" progId="Equation.DSMT4">
                  <p:embed/>
                </p:oleObj>
              </mc:Choice>
              <mc:Fallback>
                <p:oleObj name="" r:id="rId10" imgW="2362200" imgH="393700" progId="Equation.DSMT4">
                  <p:embed/>
                  <p:pic>
                    <p:nvPicPr>
                      <p:cNvPr id="0" name="图片 3263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911985" y="4491990"/>
                        <a:ext cx="5061585" cy="9785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" name="文本框 101"/>
          <p:cNvSpPr txBox="1"/>
          <p:nvPr/>
        </p:nvSpPr>
        <p:spPr>
          <a:xfrm>
            <a:off x="927735" y="318135"/>
            <a:ext cx="1033589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2400" b="0">
                <a:latin typeface="Calibri" panose="020F0502020204030204" charset="0"/>
                <a:ea typeface="宋体" panose="02010600030101010101" pitchFamily="2" charset="-122"/>
              </a:rPr>
              <a:t>3</a:t>
            </a:r>
            <a:r>
              <a:rPr lang="zh-CN" altLang="en-US" sz="2400" b="0">
                <a:latin typeface="Calibri" panose="020F0502020204030204" charset="0"/>
                <a:ea typeface="宋体" panose="02010600030101010101" pitchFamily="2" charset="-122"/>
              </a:rPr>
              <a:t>、</a:t>
            </a:r>
            <a:r>
              <a:rPr lang="zh-CN" sz="2400" b="0">
                <a:latin typeface="Calibri" panose="020F0502020204030204" charset="0"/>
                <a:ea typeface="宋体" panose="02010600030101010101" pitchFamily="2" charset="-122"/>
              </a:rPr>
              <a:t>现测得两种流量特性的有关数据见表。设</a:t>
            </a:r>
            <a:r>
              <a:rPr lang="en-US" sz="24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R=30</a:t>
            </a:r>
            <a:r>
              <a:rPr lang="zh-CN" sz="2400" b="0">
                <a:latin typeface="Calibri" panose="020F0502020204030204" charset="0"/>
                <a:ea typeface="宋体" panose="02010600030101010101" pitchFamily="2" charset="-122"/>
              </a:rPr>
              <a:t>试分别计算其相对开度在</a:t>
            </a:r>
            <a:r>
              <a:rPr lang="en-US" sz="2400" b="0">
                <a:latin typeface="Calibri" panose="020F0502020204030204" charset="0"/>
                <a:ea typeface="宋体" panose="02010600030101010101" pitchFamily="2" charset="-122"/>
              </a:rPr>
              <a:t>10%</a:t>
            </a:r>
            <a:r>
              <a:rPr lang="zh-CN" sz="2400" b="0">
                <a:latin typeface="Calibri" panose="020F0502020204030204" charset="0"/>
                <a:ea typeface="宋体" panose="02010600030101010101" pitchFamily="2" charset="-122"/>
              </a:rPr>
              <a:t>，</a:t>
            </a:r>
            <a:r>
              <a:rPr lang="en-US" sz="2400" b="0">
                <a:latin typeface="Calibri" panose="020F0502020204030204" charset="0"/>
                <a:ea typeface="宋体" panose="02010600030101010101" pitchFamily="2" charset="-122"/>
              </a:rPr>
              <a:t>50%</a:t>
            </a:r>
            <a:r>
              <a:rPr lang="zh-CN" sz="2400" b="0">
                <a:latin typeface="Calibri" panose="020F0502020204030204" charset="0"/>
                <a:ea typeface="宋体" panose="02010600030101010101" pitchFamily="2" charset="-122"/>
              </a:rPr>
              <a:t>，</a:t>
            </a:r>
            <a:r>
              <a:rPr lang="en-US" sz="2400" b="0">
                <a:latin typeface="Calibri" panose="020F0502020204030204" charset="0"/>
                <a:ea typeface="宋体" panose="02010600030101010101" pitchFamily="2" charset="-122"/>
              </a:rPr>
              <a:t>80%</a:t>
            </a:r>
            <a:r>
              <a:rPr lang="zh-CN" sz="2400" b="0">
                <a:latin typeface="Calibri" panose="020F0502020204030204" charset="0"/>
                <a:ea typeface="宋体" panose="02010600030101010101" pitchFamily="2" charset="-122"/>
              </a:rPr>
              <a:t>各变化</a:t>
            </a:r>
            <a:r>
              <a:rPr lang="en-US" sz="2400" b="0">
                <a:latin typeface="Calibri" panose="020F0502020204030204" charset="0"/>
                <a:ea typeface="宋体" panose="02010600030101010101" pitchFamily="2" charset="-122"/>
              </a:rPr>
              <a:t>10%</a:t>
            </a:r>
            <a:r>
              <a:rPr lang="zh-CN" sz="2400" b="0">
                <a:latin typeface="Calibri" panose="020F0502020204030204" charset="0"/>
                <a:ea typeface="宋体" panose="02010600030101010101" pitchFamily="2" charset="-122"/>
              </a:rPr>
              <a:t>时的相对的变化量及相对流量的变化率。据此分析它们对控制质量的影响和选用原则。</a:t>
            </a:r>
            <a:endParaRPr lang="zh-CN" altLang="en-US" sz="2400"/>
          </a:p>
        </p:txBody>
      </p:sp>
      <p:pic>
        <p:nvPicPr>
          <p:cNvPr id="51202" name="图片 3" descr="IMG_457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1427" t="39381" b="39975"/>
          <a:stretch>
            <a:fillRect/>
          </a:stretch>
        </p:blipFill>
        <p:spPr>
          <a:xfrm>
            <a:off x="927735" y="1644650"/>
            <a:ext cx="10554335" cy="186626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042511" y="4514850"/>
          <a:ext cx="4432935" cy="2277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" name="" r:id="rId4" imgW="2819400" imgH="1320165" progId="Equation.KSEE3">
                  <p:embed/>
                </p:oleObj>
              </mc:Choice>
              <mc:Fallback>
                <p:oleObj name="" r:id="rId4" imgW="2819400" imgH="1320165" progId="Equation.KSEE3">
                  <p:embed/>
                  <p:pic>
                    <p:nvPicPr>
                      <p:cNvPr id="0" name="图片 328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42511" y="4514850"/>
                        <a:ext cx="4432935" cy="22777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3" name="Object 6"/>
          <p:cNvGraphicFramePr>
            <a:graphicFrameLocks noChangeAspect="1"/>
          </p:cNvGraphicFramePr>
          <p:nvPr/>
        </p:nvGraphicFramePr>
        <p:xfrm>
          <a:off x="2786380" y="3644583"/>
          <a:ext cx="2689225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0" name="" r:id="rId6" imgW="1336675" imgH="432435" progId="">
                  <p:embed/>
                </p:oleObj>
              </mc:Choice>
              <mc:Fallback>
                <p:oleObj name="" r:id="rId6" imgW="1336675" imgH="432435" progId="">
                  <p:embed/>
                  <p:pic>
                    <p:nvPicPr>
                      <p:cNvPr id="0" name="图片 325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786380" y="3644583"/>
                        <a:ext cx="2689225" cy="869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02325" y="3644900"/>
          <a:ext cx="3345815" cy="323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8" imgW="2743200" imgH="2413000" progId="Equation.KSEE3">
                  <p:embed/>
                </p:oleObj>
              </mc:Choice>
              <mc:Fallback>
                <p:oleObj name="" r:id="rId8" imgW="2743200" imgH="2413000" progId="Equation.KSEE3">
                  <p:embed/>
                  <p:pic>
                    <p:nvPicPr>
                      <p:cNvPr id="0" name="图片 328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902325" y="3644900"/>
                        <a:ext cx="3345815" cy="3232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248140" y="4025900"/>
          <a:ext cx="2413000" cy="836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0" imgW="1244600" imgH="431800" progId="Equation.KSEE3">
                  <p:embed/>
                </p:oleObj>
              </mc:Choice>
              <mc:Fallback>
                <p:oleObj name="" r:id="rId10" imgW="12446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248140" y="4025900"/>
                        <a:ext cx="2413000" cy="836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9317990" y="5432425"/>
            <a:ext cx="23431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000"/>
              <a:t>流量稳定的</a:t>
            </a:r>
            <a:endParaRPr lang="zh-CN" altLang="zh-CN" sz="2000"/>
          </a:p>
          <a:p>
            <a:r>
              <a:rPr lang="zh-CN" altLang="zh-CN" sz="2000"/>
              <a:t>中等负荷</a:t>
            </a:r>
            <a:endParaRPr lang="zh-CN" altLang="zh-CN" sz="2000"/>
          </a:p>
        </p:txBody>
      </p:sp>
      <p:sp>
        <p:nvSpPr>
          <p:cNvPr id="8" name="文本框 7"/>
          <p:cNvSpPr txBox="1"/>
          <p:nvPr/>
        </p:nvSpPr>
        <p:spPr>
          <a:xfrm>
            <a:off x="452755" y="3849370"/>
            <a:ext cx="25971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直线阀流量特性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" name="文本框 101"/>
          <p:cNvSpPr txBox="1"/>
          <p:nvPr/>
        </p:nvSpPr>
        <p:spPr>
          <a:xfrm>
            <a:off x="927735" y="318135"/>
            <a:ext cx="1033589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2400" b="0">
                <a:latin typeface="Calibri" panose="020F0502020204030204" charset="0"/>
                <a:ea typeface="宋体" panose="02010600030101010101" pitchFamily="2" charset="-122"/>
              </a:rPr>
              <a:t>3</a:t>
            </a:r>
            <a:r>
              <a:rPr lang="zh-CN" altLang="en-US" sz="2400" b="0">
                <a:latin typeface="Calibri" panose="020F0502020204030204" charset="0"/>
                <a:ea typeface="宋体" panose="02010600030101010101" pitchFamily="2" charset="-122"/>
              </a:rPr>
              <a:t>、</a:t>
            </a:r>
            <a:r>
              <a:rPr lang="zh-CN" sz="2400" b="0">
                <a:latin typeface="Calibri" panose="020F0502020204030204" charset="0"/>
                <a:ea typeface="宋体" panose="02010600030101010101" pitchFamily="2" charset="-122"/>
              </a:rPr>
              <a:t>现测得两种流量特性的有关数据见表。设</a:t>
            </a:r>
            <a:r>
              <a:rPr lang="en-US" sz="24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R=30</a:t>
            </a:r>
            <a:r>
              <a:rPr lang="zh-CN" sz="2400" b="0">
                <a:latin typeface="Calibri" panose="020F0502020204030204" charset="0"/>
                <a:ea typeface="宋体" panose="02010600030101010101" pitchFamily="2" charset="-122"/>
              </a:rPr>
              <a:t>试分别计算其相对开度在</a:t>
            </a:r>
            <a:r>
              <a:rPr lang="en-US" sz="2400" b="0">
                <a:latin typeface="Calibri" panose="020F0502020204030204" charset="0"/>
                <a:ea typeface="宋体" panose="02010600030101010101" pitchFamily="2" charset="-122"/>
              </a:rPr>
              <a:t>10%</a:t>
            </a:r>
            <a:r>
              <a:rPr lang="zh-CN" sz="2400" b="0">
                <a:latin typeface="Calibri" panose="020F0502020204030204" charset="0"/>
                <a:ea typeface="宋体" panose="02010600030101010101" pitchFamily="2" charset="-122"/>
              </a:rPr>
              <a:t>，</a:t>
            </a:r>
            <a:r>
              <a:rPr lang="en-US" sz="2400" b="0">
                <a:latin typeface="Calibri" panose="020F0502020204030204" charset="0"/>
                <a:ea typeface="宋体" panose="02010600030101010101" pitchFamily="2" charset="-122"/>
              </a:rPr>
              <a:t>50%</a:t>
            </a:r>
            <a:r>
              <a:rPr lang="zh-CN" sz="2400" b="0">
                <a:latin typeface="Calibri" panose="020F0502020204030204" charset="0"/>
                <a:ea typeface="宋体" panose="02010600030101010101" pitchFamily="2" charset="-122"/>
              </a:rPr>
              <a:t>，</a:t>
            </a:r>
            <a:r>
              <a:rPr lang="en-US" sz="2400" b="0">
                <a:latin typeface="Calibri" panose="020F0502020204030204" charset="0"/>
                <a:ea typeface="宋体" panose="02010600030101010101" pitchFamily="2" charset="-122"/>
              </a:rPr>
              <a:t>80%</a:t>
            </a:r>
            <a:r>
              <a:rPr lang="zh-CN" sz="2400" b="0">
                <a:latin typeface="Calibri" panose="020F0502020204030204" charset="0"/>
                <a:ea typeface="宋体" panose="02010600030101010101" pitchFamily="2" charset="-122"/>
              </a:rPr>
              <a:t>各变化</a:t>
            </a:r>
            <a:r>
              <a:rPr lang="en-US" sz="2400" b="0">
                <a:latin typeface="Calibri" panose="020F0502020204030204" charset="0"/>
                <a:ea typeface="宋体" panose="02010600030101010101" pitchFamily="2" charset="-122"/>
              </a:rPr>
              <a:t>10%</a:t>
            </a:r>
            <a:r>
              <a:rPr lang="zh-CN" sz="2400" b="0">
                <a:latin typeface="Calibri" panose="020F0502020204030204" charset="0"/>
                <a:ea typeface="宋体" panose="02010600030101010101" pitchFamily="2" charset="-122"/>
              </a:rPr>
              <a:t>时的相对的变化量及相对流量的变化率。据此分析它们对控制质量的影响和选用原则。</a:t>
            </a:r>
            <a:endParaRPr lang="zh-CN" altLang="en-US" sz="2400"/>
          </a:p>
        </p:txBody>
      </p:sp>
      <p:pic>
        <p:nvPicPr>
          <p:cNvPr id="51202" name="图片 3" descr="IMG_457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1427" t="39381" b="39975"/>
          <a:stretch>
            <a:fillRect/>
          </a:stretch>
        </p:blipFill>
        <p:spPr>
          <a:xfrm>
            <a:off x="927735" y="1644650"/>
            <a:ext cx="10554335" cy="186626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24220" y="3510915"/>
          <a:ext cx="3423285" cy="3323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" name="" r:id="rId3" imgW="2730500" imgH="2413000" progId="Equation.KSEE3">
                  <p:embed/>
                </p:oleObj>
              </mc:Choice>
              <mc:Fallback>
                <p:oleObj name="" r:id="rId3" imgW="2730500" imgH="2413000" progId="Equation.KSEE3">
                  <p:embed/>
                  <p:pic>
                    <p:nvPicPr>
                      <p:cNvPr id="0" name="图片 32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24220" y="3510915"/>
                        <a:ext cx="3423285" cy="33235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27576" y="4451192"/>
          <a:ext cx="4533265" cy="2280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" name="" r:id="rId5" imgW="2882900" imgH="1320165" progId="Equation.KSEE3">
                  <p:embed/>
                </p:oleObj>
              </mc:Choice>
              <mc:Fallback>
                <p:oleObj name="" r:id="rId5" imgW="2882900" imgH="1320165" progId="Equation.KSEE3">
                  <p:embed/>
                  <p:pic>
                    <p:nvPicPr>
                      <p:cNvPr id="0" name="图片 328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27576" y="4451192"/>
                        <a:ext cx="4533265" cy="22809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9" name="Object 5"/>
          <p:cNvGraphicFramePr>
            <a:graphicFrameLocks noChangeAspect="1"/>
          </p:cNvGraphicFramePr>
          <p:nvPr/>
        </p:nvGraphicFramePr>
        <p:xfrm>
          <a:off x="3324861" y="3453765"/>
          <a:ext cx="1962785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4" name="" r:id="rId7" imgW="852805" imgH="458470" progId="">
                  <p:embed/>
                </p:oleObj>
              </mc:Choice>
              <mc:Fallback>
                <p:oleObj name="" r:id="rId7" imgW="852805" imgH="458470" progId="">
                  <p:embed/>
                  <p:pic>
                    <p:nvPicPr>
                      <p:cNvPr id="0" name="图片 327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24861" y="3453765"/>
                        <a:ext cx="1962785" cy="1054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3" name="Text Box 4"/>
          <p:cNvSpPr txBox="1"/>
          <p:nvPr/>
        </p:nvSpPr>
        <p:spPr>
          <a:xfrm>
            <a:off x="9609773" y="5448618"/>
            <a:ext cx="2479675" cy="101473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等百分比阀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适合各种工况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610090" y="3930333"/>
          <a:ext cx="2114550" cy="1342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9" imgW="1320165" imgH="838200" progId="Equation.KSEE3">
                  <p:embed/>
                </p:oleObj>
              </mc:Choice>
              <mc:Fallback>
                <p:oleObj name="" r:id="rId9" imgW="1320165" imgH="838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610090" y="3930333"/>
                        <a:ext cx="2114550" cy="1342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927735" y="3750945"/>
            <a:ext cx="25971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对数阀流量特性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6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845945" y="647382"/>
            <a:ext cx="5080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2000" b="0">
                <a:latin typeface="Calibri" panose="020F0502020204030204" charset="0"/>
                <a:ea typeface="宋体" panose="02010600030101010101" pitchFamily="2" charset="-122"/>
              </a:rPr>
              <a:t>第三章</a:t>
            </a:r>
            <a:r>
              <a:rPr lang="en-US" sz="2000" b="0">
                <a:latin typeface="Calibri" panose="020F0502020204030204" charset="0"/>
                <a:ea typeface="宋体" panose="02010600030101010101" pitchFamily="2" charset="-122"/>
              </a:rPr>
              <a:t> </a:t>
            </a:r>
            <a:r>
              <a:rPr lang="en-US" sz="20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zh-CN" sz="2000" b="0">
                <a:latin typeface="Calibri" panose="020F0502020204030204" charset="0"/>
                <a:ea typeface="宋体" panose="02010600030101010101" pitchFamily="2" charset="-122"/>
              </a:rPr>
              <a:t>模拟变送器</a:t>
            </a:r>
            <a:endParaRPr lang="zh-CN" altLang="en-US" sz="2000"/>
          </a:p>
        </p:txBody>
      </p:sp>
      <p:sp>
        <p:nvSpPr>
          <p:cNvPr id="3" name="文本框 2"/>
          <p:cNvSpPr txBox="1"/>
          <p:nvPr/>
        </p:nvSpPr>
        <p:spPr>
          <a:xfrm>
            <a:off x="1038860" y="1215390"/>
            <a:ext cx="10256520" cy="28613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000">
                <a:latin typeface="Calibri" panose="020F0502020204030204" charset="0"/>
                <a:ea typeface="宋体" panose="02010600030101010101" pitchFamily="2" charset="-122"/>
              </a:rPr>
              <a:t>1、热水锅炉高度为</a:t>
            </a:r>
            <a:r>
              <a:rPr lang="en-US" sz="200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6m</a:t>
            </a:r>
            <a:r>
              <a:rPr lang="zh-CN" sz="2000">
                <a:latin typeface="Calibri" panose="020F0502020204030204" charset="0"/>
                <a:ea typeface="宋体" panose="02010600030101010101" pitchFamily="2" charset="-122"/>
              </a:rPr>
              <a:t>，欲检测热水锅炉的炉温及液位。要求温度测量范围为</a:t>
            </a:r>
            <a:r>
              <a:rPr lang="en-US" sz="2000">
                <a:latin typeface="Calibri" panose="020F0502020204030204" charset="0"/>
                <a:ea typeface="宋体" panose="02010600030101010101" pitchFamily="2" charset="-122"/>
              </a:rPr>
              <a:t>0~150</a:t>
            </a:r>
            <a:r>
              <a:rPr lang="en-US" sz="2000" baseline="3000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0</a:t>
            </a:r>
            <a:r>
              <a:rPr lang="en-US" sz="200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C</a:t>
            </a:r>
            <a:r>
              <a:rPr lang="zh-CN" sz="2000">
                <a:latin typeface="Calibri" panose="020F0502020204030204" charset="0"/>
                <a:ea typeface="宋体" panose="02010600030101010101" pitchFamily="2" charset="-122"/>
              </a:rPr>
              <a:t>，液位测量范围为</a:t>
            </a:r>
            <a:r>
              <a:rPr lang="en-US" sz="2000">
                <a:latin typeface="Calibri" panose="020F0502020204030204" charset="0"/>
                <a:ea typeface="宋体" panose="02010600030101010101" pitchFamily="2" charset="-122"/>
              </a:rPr>
              <a:t>1~6m</a:t>
            </a:r>
            <a:r>
              <a:rPr lang="zh-CN" sz="2000">
                <a:latin typeface="Calibri" panose="020F0502020204030204" charset="0"/>
                <a:ea typeface="宋体" panose="02010600030101010101" pitchFamily="2" charset="-122"/>
              </a:rPr>
              <a:t>。采用</a:t>
            </a:r>
            <a:r>
              <a:rPr lang="en-US" sz="2000">
                <a:latin typeface="Calibri" panose="020F0502020204030204" charset="0"/>
                <a:ea typeface="宋体" panose="02010600030101010101" pitchFamily="2" charset="-122"/>
              </a:rPr>
              <a:t>III</a:t>
            </a:r>
            <a:r>
              <a:rPr lang="zh-CN" sz="2000">
                <a:latin typeface="Calibri" panose="020F0502020204030204" charset="0"/>
                <a:ea typeface="宋体" panose="02010600030101010101" pitchFamily="2" charset="-122"/>
              </a:rPr>
              <a:t>型铂电阻温度变送器测温，</a:t>
            </a:r>
            <a:r>
              <a:rPr lang="en-US" sz="2000">
                <a:latin typeface="Calibri" panose="020F0502020204030204" charset="0"/>
                <a:ea typeface="宋体" panose="02010600030101010101" pitchFamily="2" charset="-122"/>
              </a:rPr>
              <a:t>III</a:t>
            </a:r>
            <a:r>
              <a:rPr lang="zh-CN" sz="2000">
                <a:latin typeface="Calibri" panose="020F0502020204030204" charset="0"/>
                <a:ea typeface="宋体" panose="02010600030101010101" pitchFamily="2" charset="-122"/>
              </a:rPr>
              <a:t>型压力变送器测量压力。水的比重密度</a:t>
            </a:r>
            <a:r>
              <a:rPr lang="en-US" sz="2000">
                <a:latin typeface="Calibri" panose="020F0502020204030204" charset="0"/>
                <a:ea typeface="宋体" panose="02010600030101010101" pitchFamily="2" charset="-122"/>
              </a:rPr>
              <a:t>1000kg/m</a:t>
            </a:r>
            <a:r>
              <a:rPr lang="en-US" sz="2000" baseline="3000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3</a:t>
            </a:r>
            <a:r>
              <a:rPr lang="zh-CN" sz="2000">
                <a:latin typeface="Calibri" panose="020F0502020204030204" charset="0"/>
                <a:ea typeface="宋体" panose="02010600030101010101" pitchFamily="2" charset="-122"/>
              </a:rPr>
              <a:t>，</a:t>
            </a:r>
            <a:r>
              <a:rPr lang="en-US" sz="200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g=9.8m/s</a:t>
            </a:r>
            <a:r>
              <a:rPr lang="en-US" sz="2000" baseline="3000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2</a:t>
            </a:r>
            <a:r>
              <a:rPr lang="zh-CN" sz="2000">
                <a:latin typeface="Calibri" panose="020F0502020204030204" charset="0"/>
                <a:ea typeface="宋体" panose="02010600030101010101" pitchFamily="2" charset="-122"/>
              </a:rPr>
              <a:t>。回答下列问题。（1）写出温度变送器、液位变送器输出电流表达式。（2）说明如何实现变送器的零点调整和量程调整。（3）如果锅炉检测温度范围为</a:t>
            </a:r>
            <a:r>
              <a:rPr lang="en-US" sz="200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50~200</a:t>
            </a:r>
            <a:r>
              <a:rPr lang="en-US" sz="2000" baseline="3000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0</a:t>
            </a:r>
            <a:r>
              <a:rPr lang="en-US" sz="200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C</a:t>
            </a:r>
            <a:r>
              <a:rPr lang="zh-CN" sz="2000">
                <a:latin typeface="Calibri" panose="020F0502020204030204" charset="0"/>
                <a:ea typeface="宋体" panose="02010600030101010101" pitchFamily="2" charset="-122"/>
              </a:rPr>
              <a:t>，如何进行零点迁移和量程调整。（4）锅炉温度测量范围为</a:t>
            </a:r>
            <a:r>
              <a:rPr lang="en-US" sz="200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0~150</a:t>
            </a:r>
            <a:r>
              <a:rPr lang="en-US" sz="2000" baseline="3000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0</a:t>
            </a:r>
            <a:r>
              <a:rPr lang="en-US" sz="200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C</a:t>
            </a:r>
            <a:r>
              <a:rPr lang="zh-CN" sz="2000">
                <a:latin typeface="Calibri" panose="020F0502020204030204" charset="0"/>
                <a:ea typeface="宋体" panose="02010600030101010101" pitchFamily="2" charset="-122"/>
              </a:rPr>
              <a:t>，当变送器输出电流为</a:t>
            </a:r>
            <a:r>
              <a:rPr lang="en-US" sz="2000">
                <a:latin typeface="Calibri" panose="020F0502020204030204" charset="0"/>
                <a:ea typeface="宋体" panose="02010600030101010101" pitchFamily="2" charset="-122"/>
              </a:rPr>
              <a:t>10mA</a:t>
            </a:r>
            <a:r>
              <a:rPr lang="zh-CN" sz="2000">
                <a:latin typeface="Calibri" panose="020F0502020204030204" charset="0"/>
                <a:ea typeface="宋体" panose="02010600030101010101" pitchFamily="2" charset="-122"/>
              </a:rPr>
              <a:t>时，对应温度。锅炉温度测量范围为</a:t>
            </a:r>
            <a:r>
              <a:rPr lang="en-US" sz="200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50~200</a:t>
            </a:r>
            <a:r>
              <a:rPr lang="en-US" sz="2000" baseline="3000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0</a:t>
            </a:r>
            <a:r>
              <a:rPr lang="en-US" sz="200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C</a:t>
            </a:r>
            <a:r>
              <a:rPr lang="zh-CN" sz="2000">
                <a:latin typeface="Calibri" panose="020F0502020204030204" charset="0"/>
                <a:ea typeface="宋体" panose="02010600030101010101" pitchFamily="2" charset="-122"/>
              </a:rPr>
              <a:t>，当变送器输出电流为</a:t>
            </a:r>
            <a:r>
              <a:rPr lang="en-US" sz="2000">
                <a:latin typeface="Calibri" panose="020F0502020204030204" charset="0"/>
                <a:ea typeface="宋体" panose="02010600030101010101" pitchFamily="2" charset="-122"/>
              </a:rPr>
              <a:t>10mA</a:t>
            </a:r>
            <a:r>
              <a:rPr lang="zh-CN" sz="2000">
                <a:latin typeface="Calibri" panose="020F0502020204030204" charset="0"/>
                <a:ea typeface="宋体" panose="02010600030101010101" pitchFamily="2" charset="-122"/>
              </a:rPr>
              <a:t>时，对应温度。（5）如果在液位的量程</a:t>
            </a:r>
            <a:r>
              <a:rPr lang="en-US" sz="200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25%</a:t>
            </a:r>
            <a:r>
              <a:rPr lang="zh-CN" sz="2000">
                <a:latin typeface="Calibri" panose="020F0502020204030204" charset="0"/>
                <a:ea typeface="宋体" panose="02010600030101010101" pitchFamily="2" charset="-122"/>
              </a:rPr>
              <a:t>、</a:t>
            </a:r>
            <a:r>
              <a:rPr lang="en-US" sz="2000">
                <a:latin typeface="Calibri" panose="020F0502020204030204" charset="0"/>
                <a:ea typeface="宋体" panose="02010600030101010101" pitchFamily="2" charset="-122"/>
              </a:rPr>
              <a:t>50%</a:t>
            </a:r>
            <a:r>
              <a:rPr lang="zh-CN" sz="2000">
                <a:latin typeface="Calibri" panose="020F0502020204030204" charset="0"/>
                <a:ea typeface="宋体" panose="02010600030101010101" pitchFamily="2" charset="-122"/>
              </a:rPr>
              <a:t>，</a:t>
            </a:r>
            <a:r>
              <a:rPr lang="en-US" sz="2000">
                <a:latin typeface="Calibri" panose="020F0502020204030204" charset="0"/>
                <a:ea typeface="宋体" panose="02010600030101010101" pitchFamily="2" charset="-122"/>
              </a:rPr>
              <a:t>75%</a:t>
            </a:r>
            <a:r>
              <a:rPr lang="zh-CN" sz="2000">
                <a:latin typeface="Calibri" panose="020F0502020204030204" charset="0"/>
                <a:ea typeface="宋体" panose="02010600030101010101" pitchFamily="2" charset="-122"/>
              </a:rPr>
              <a:t>调校液位变送器，如何对仪表进行调校。</a:t>
            </a:r>
            <a:endParaRPr lang="zh-CN" altLang="en-US" sz="2000"/>
          </a:p>
        </p:txBody>
      </p:sp>
      <p:graphicFrame>
        <p:nvGraphicFramePr>
          <p:cNvPr id="4" name="对象 -2147482619"/>
          <p:cNvGraphicFramePr>
            <a:graphicFrameLocks noChangeAspect="1"/>
          </p:cNvGraphicFramePr>
          <p:nvPr/>
        </p:nvGraphicFramePr>
        <p:xfrm>
          <a:off x="1750695" y="4222115"/>
          <a:ext cx="3201670" cy="740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701800" imgH="393700" progId="Equation.KSEE3">
                  <p:embed/>
                </p:oleObj>
              </mc:Choice>
              <mc:Fallback>
                <p:oleObj name="" r:id="rId1" imgW="1701800" imgH="3937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50695" y="4222115"/>
                        <a:ext cx="3201670" cy="7404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-2147482618"/>
          <p:cNvGraphicFramePr>
            <a:graphicFrameLocks noChangeAspect="1"/>
          </p:cNvGraphicFramePr>
          <p:nvPr/>
        </p:nvGraphicFramePr>
        <p:xfrm>
          <a:off x="5367020" y="4300220"/>
          <a:ext cx="4171315" cy="662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2476500" imgH="393700" progId="Equation.KSEE3">
                  <p:embed/>
                </p:oleObj>
              </mc:Choice>
              <mc:Fallback>
                <p:oleObj name="" r:id="rId3" imgW="2476500" imgH="393700" progId="Equation.KSEE3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67020" y="4300220"/>
                        <a:ext cx="4171315" cy="6623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149985" y="5138420"/>
            <a:ext cx="9892030" cy="13220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000" b="1">
                <a:latin typeface="Calibri" panose="020F0502020204030204" charset="0"/>
                <a:ea typeface="宋体" panose="02010600030101010101" pitchFamily="2" charset="-122"/>
              </a:rPr>
              <a:t>液位的量程</a:t>
            </a:r>
            <a:r>
              <a:rPr lang="en-US" sz="2000" b="1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25%</a:t>
            </a:r>
            <a:r>
              <a:rPr lang="zh-CN" sz="2000" b="1">
                <a:latin typeface="Calibri" panose="020F0502020204030204" charset="0"/>
                <a:ea typeface="宋体" panose="02010600030101010101" pitchFamily="2" charset="-122"/>
              </a:rPr>
              <a:t>、</a:t>
            </a:r>
            <a:r>
              <a:rPr lang="en-US" sz="2000" b="1">
                <a:latin typeface="Calibri" panose="020F0502020204030204" charset="0"/>
                <a:ea typeface="宋体" panose="02010600030101010101" pitchFamily="2" charset="-122"/>
              </a:rPr>
              <a:t>50%</a:t>
            </a:r>
            <a:r>
              <a:rPr lang="zh-CN" sz="2000" b="1">
                <a:latin typeface="Calibri" panose="020F0502020204030204" charset="0"/>
                <a:ea typeface="宋体" panose="02010600030101010101" pitchFamily="2" charset="-122"/>
              </a:rPr>
              <a:t>，</a:t>
            </a:r>
            <a:r>
              <a:rPr lang="en-US" sz="2000" b="1">
                <a:latin typeface="Calibri" panose="020F0502020204030204" charset="0"/>
                <a:ea typeface="宋体" panose="02010600030101010101" pitchFamily="2" charset="-122"/>
              </a:rPr>
              <a:t>75%</a:t>
            </a:r>
            <a:r>
              <a:rPr lang="zh-CN" sz="2000" b="1">
                <a:latin typeface="Calibri" panose="020F0502020204030204" charset="0"/>
                <a:ea typeface="宋体" panose="02010600030101010101" pitchFamily="2" charset="-122"/>
              </a:rPr>
              <a:t>，实际液位分别为</a:t>
            </a:r>
            <a:r>
              <a:rPr lang="en-US" sz="2000" b="1">
                <a:latin typeface="Calibri" panose="020F0502020204030204" charset="0"/>
                <a:ea typeface="宋体" panose="02010600030101010101" pitchFamily="2" charset="-122"/>
              </a:rPr>
              <a:t>2.25m</a:t>
            </a:r>
            <a:r>
              <a:rPr lang="zh-CN" sz="2000" b="1">
                <a:latin typeface="Calibri" panose="020F0502020204030204" charset="0"/>
                <a:ea typeface="宋体" panose="02010600030101010101" pitchFamily="2" charset="-122"/>
              </a:rPr>
              <a:t>，</a:t>
            </a:r>
            <a:r>
              <a:rPr lang="en-US" sz="2000" b="1">
                <a:latin typeface="Calibri" panose="020F0502020204030204" charset="0"/>
                <a:ea typeface="宋体" panose="02010600030101010101" pitchFamily="2" charset="-122"/>
              </a:rPr>
              <a:t>3.5m</a:t>
            </a:r>
            <a:r>
              <a:rPr lang="zh-CN" sz="2000" b="1">
                <a:latin typeface="Calibri" panose="020F0502020204030204" charset="0"/>
                <a:ea typeface="宋体" panose="02010600030101010101" pitchFamily="2" charset="-122"/>
              </a:rPr>
              <a:t>，</a:t>
            </a:r>
            <a:r>
              <a:rPr lang="en-US" sz="2000" b="1">
                <a:latin typeface="Calibri" panose="020F0502020204030204" charset="0"/>
                <a:ea typeface="宋体" panose="02010600030101010101" pitchFamily="2" charset="-122"/>
              </a:rPr>
              <a:t>4.75m</a:t>
            </a:r>
            <a:r>
              <a:rPr lang="zh-CN" sz="2000" b="1">
                <a:latin typeface="Calibri" panose="020F0502020204030204" charset="0"/>
                <a:ea typeface="宋体" panose="02010600030101010101" pitchFamily="2" charset="-122"/>
              </a:rPr>
              <a:t>。液位分别为</a:t>
            </a:r>
            <a:r>
              <a:rPr lang="en-US" sz="2000" b="1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2.25m</a:t>
            </a:r>
            <a:r>
              <a:rPr lang="zh-CN" sz="2000" b="1">
                <a:latin typeface="Calibri" panose="020F0502020204030204" charset="0"/>
                <a:ea typeface="宋体" panose="02010600030101010101" pitchFamily="2" charset="-122"/>
              </a:rPr>
              <a:t>，</a:t>
            </a:r>
            <a:r>
              <a:rPr lang="en-US" sz="2000" b="1">
                <a:latin typeface="Calibri" panose="020F0502020204030204" charset="0"/>
                <a:ea typeface="宋体" panose="02010600030101010101" pitchFamily="2" charset="-122"/>
              </a:rPr>
              <a:t>3.5m</a:t>
            </a:r>
            <a:r>
              <a:rPr lang="zh-CN" sz="2000" b="1">
                <a:latin typeface="Calibri" panose="020F0502020204030204" charset="0"/>
                <a:ea typeface="宋体" panose="02010600030101010101" pitchFamily="2" charset="-122"/>
              </a:rPr>
              <a:t>，</a:t>
            </a:r>
            <a:r>
              <a:rPr lang="en-US" sz="2000" b="1">
                <a:latin typeface="Calibri" panose="020F0502020204030204" charset="0"/>
                <a:ea typeface="宋体" panose="02010600030101010101" pitchFamily="2" charset="-122"/>
              </a:rPr>
              <a:t>4.75m</a:t>
            </a:r>
            <a:r>
              <a:rPr lang="zh-CN" sz="2000" b="1">
                <a:latin typeface="Calibri" panose="020F0502020204030204" charset="0"/>
                <a:ea typeface="宋体" panose="02010600030101010101" pitchFamily="2" charset="-122"/>
              </a:rPr>
              <a:t>变送器对应的压力为</a:t>
            </a:r>
            <a:r>
              <a:rPr lang="en-US" sz="2000" b="1">
                <a:latin typeface="Calibri" panose="020F0502020204030204" charset="0"/>
                <a:ea typeface="宋体" panose="02010600030101010101" pitchFamily="2" charset="-122"/>
              </a:rPr>
              <a:t>22.05KN</a:t>
            </a:r>
            <a:r>
              <a:rPr lang="zh-CN" sz="2000" b="1">
                <a:latin typeface="Calibri" panose="020F0502020204030204" charset="0"/>
                <a:ea typeface="宋体" panose="02010600030101010101" pitchFamily="2" charset="-122"/>
              </a:rPr>
              <a:t>，</a:t>
            </a:r>
            <a:r>
              <a:rPr lang="en-US" sz="2000" b="1">
                <a:latin typeface="Calibri" panose="020F0502020204030204" charset="0"/>
                <a:ea typeface="宋体" panose="02010600030101010101" pitchFamily="2" charset="-122"/>
              </a:rPr>
              <a:t>34.3kN</a:t>
            </a:r>
            <a:r>
              <a:rPr lang="zh-CN" sz="2000" b="1">
                <a:latin typeface="Calibri" panose="020F0502020204030204" charset="0"/>
                <a:ea typeface="宋体" panose="02010600030101010101" pitchFamily="2" charset="-122"/>
              </a:rPr>
              <a:t>，</a:t>
            </a:r>
            <a:r>
              <a:rPr lang="en-US" sz="2000" b="1">
                <a:latin typeface="Calibri" panose="020F0502020204030204" charset="0"/>
                <a:ea typeface="宋体" panose="02010600030101010101" pitchFamily="2" charset="-122"/>
              </a:rPr>
              <a:t>46.55KN</a:t>
            </a:r>
            <a:r>
              <a:rPr lang="zh-CN" sz="2000" b="1">
                <a:latin typeface="Calibri" panose="020F0502020204030204" charset="0"/>
                <a:ea typeface="宋体" panose="02010600030101010101" pitchFamily="2" charset="-122"/>
              </a:rPr>
              <a:t></a:t>
            </a:r>
            <a:r>
              <a:rPr lang="zh-CN" sz="2000" b="1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将压力为</a:t>
            </a:r>
            <a:r>
              <a:rPr lang="en-US" sz="2000" b="1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22.05KN</a:t>
            </a:r>
            <a:r>
              <a:rPr lang="zh-CN" sz="2000" b="1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，</a:t>
            </a:r>
            <a:r>
              <a:rPr lang="en-US" sz="2000" b="1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34.3kN</a:t>
            </a:r>
            <a:r>
              <a:rPr lang="zh-CN" sz="2000" b="1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，</a:t>
            </a:r>
            <a:r>
              <a:rPr lang="en-US" sz="2000" b="1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46.55KN</a:t>
            </a:r>
            <a:r>
              <a:rPr lang="zh-CN" sz="2000" b="1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分别输入到压力变送器，输出电流应分别为</a:t>
            </a:r>
            <a:r>
              <a:rPr lang="en-US" sz="2000" b="1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8mA</a:t>
            </a:r>
            <a:r>
              <a:rPr lang="zh-CN" sz="2000" b="1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，</a:t>
            </a:r>
            <a:r>
              <a:rPr lang="en-US" sz="2000" b="1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12mA</a:t>
            </a:r>
            <a:r>
              <a:rPr lang="zh-CN" sz="2000" b="1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，</a:t>
            </a:r>
            <a:r>
              <a:rPr lang="en-US" sz="2000" b="1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16mA</a:t>
            </a:r>
            <a:r>
              <a:rPr lang="zh-CN" sz="2000" b="1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。</a:t>
            </a:r>
            <a:endParaRPr lang="zh-CN" altLang="en-US" sz="2000" b="1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" name="文本框 101"/>
          <p:cNvSpPr txBox="1"/>
          <p:nvPr/>
        </p:nvSpPr>
        <p:spPr>
          <a:xfrm>
            <a:off x="1101725" y="657860"/>
            <a:ext cx="10289540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2400" b="0">
                <a:latin typeface="Calibri" panose="020F0502020204030204" charset="0"/>
                <a:ea typeface="宋体" panose="02010600030101010101" pitchFamily="2" charset="-122"/>
              </a:rPr>
              <a:t>2</a:t>
            </a:r>
            <a:r>
              <a:rPr lang="zh-CN" sz="2400" b="0">
                <a:latin typeface="Calibri" panose="020F0502020204030204" charset="0"/>
                <a:ea typeface="宋体" panose="02010600030101010101" pitchFamily="2" charset="-122"/>
              </a:rPr>
              <a:t>、图</a:t>
            </a:r>
            <a:r>
              <a:rPr lang="en-US" sz="24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1</a:t>
            </a:r>
            <a:r>
              <a:rPr lang="zh-CN" sz="2400" b="0">
                <a:latin typeface="Calibri" panose="020F0502020204030204" charset="0"/>
                <a:ea typeface="宋体" panose="02010600030101010101" pitchFamily="2" charset="-122"/>
              </a:rPr>
              <a:t>为热电偶温度变送器电气接线图。图</a:t>
            </a:r>
            <a:r>
              <a:rPr lang="en-US" sz="2400" b="0">
                <a:latin typeface="Calibri" panose="020F0502020204030204" charset="0"/>
                <a:ea typeface="宋体" panose="02010600030101010101" pitchFamily="2" charset="-122"/>
              </a:rPr>
              <a:t>2</a:t>
            </a:r>
            <a:r>
              <a:rPr lang="zh-CN" sz="2400" b="0">
                <a:latin typeface="Calibri" panose="020F0502020204030204" charset="0"/>
                <a:ea typeface="宋体" panose="02010600030101010101" pitchFamily="2" charset="-122"/>
              </a:rPr>
              <a:t>为热电偶温度变送器调校图。回答下列问题。（1）热电偶温度变送器接入电路的方式，传输的信号。（2）如何调校热电偶温度变送器。（3）如果将此变送器应用在煤矿等场合，还应加何种措施。</a:t>
            </a:r>
            <a:endParaRPr lang="zh-CN" altLang="en-US" sz="2400"/>
          </a:p>
        </p:txBody>
      </p:sp>
      <p:pic>
        <p:nvPicPr>
          <p:cNvPr id="53249" name="图片 2" descr="IMG_4365"/>
          <p:cNvPicPr>
            <a:picLocks noChangeAspect="1"/>
          </p:cNvPicPr>
          <p:nvPr/>
        </p:nvPicPr>
        <p:blipFill>
          <a:blip r:embed="rId1"/>
          <a:srcRect l="6236" t="28525" r="5612" b="37892"/>
          <a:stretch>
            <a:fillRect/>
          </a:stretch>
        </p:blipFill>
        <p:spPr>
          <a:xfrm>
            <a:off x="1256030" y="3018155"/>
            <a:ext cx="6169025" cy="17532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5020" y="2672715"/>
            <a:ext cx="3342005" cy="227139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256030" y="4944110"/>
            <a:ext cx="311658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400" b="1">
                <a:latin typeface="Calibri" panose="020F0502020204030204" charset="0"/>
                <a:ea typeface="宋体" panose="02010600030101010101" pitchFamily="2" charset="-122"/>
              </a:rPr>
              <a:t>两线制串联接入</a:t>
            </a:r>
            <a:endParaRPr lang="zh-CN" altLang="en-US" sz="2400" b="1"/>
          </a:p>
        </p:txBody>
      </p:sp>
      <p:sp>
        <p:nvSpPr>
          <p:cNvPr id="3" name="文本框 2"/>
          <p:cNvSpPr txBox="1"/>
          <p:nvPr/>
        </p:nvSpPr>
        <p:spPr>
          <a:xfrm>
            <a:off x="5033010" y="4944110"/>
            <a:ext cx="272161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2400" b="1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4~20mA</a:t>
            </a:r>
            <a:r>
              <a:rPr lang="zh-CN" sz="2400" b="1">
                <a:latin typeface="Calibri" panose="020F0502020204030204" charset="0"/>
                <a:ea typeface="宋体" panose="02010600030101010101" pitchFamily="2" charset="-122"/>
              </a:rPr>
              <a:t>直流信号。</a:t>
            </a:r>
            <a:endParaRPr lang="zh-CN" altLang="en-US" sz="2400" b="1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29360" y="5514975"/>
          <a:ext cx="5082540" cy="452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3" imgW="2565400" imgH="228600" progId="Equation.KSEE3">
                  <p:embed/>
                </p:oleObj>
              </mc:Choice>
              <mc:Fallback>
                <p:oleObj name="" r:id="rId3" imgW="2565400" imgH="228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29360" y="5514975"/>
                        <a:ext cx="5082540" cy="452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296978" y="5514975"/>
          <a:ext cx="5610225" cy="452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5" imgW="2831465" imgH="228600" progId="Equation.KSEE3">
                  <p:embed/>
                </p:oleObj>
              </mc:Choice>
              <mc:Fallback>
                <p:oleObj name="" r:id="rId5" imgW="2831465" imgH="228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96978" y="5514975"/>
                        <a:ext cx="5610225" cy="452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367790" y="6116320"/>
            <a:ext cx="60579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sz="2400"/>
              <a:t>在变送器与调节器之间加安全栅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" name="文本框 101"/>
          <p:cNvSpPr txBox="1"/>
          <p:nvPr/>
        </p:nvSpPr>
        <p:spPr>
          <a:xfrm>
            <a:off x="1038860" y="795655"/>
            <a:ext cx="10114280" cy="29229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2400" b="0">
                <a:ea typeface="宋体" panose="02010600030101010101" pitchFamily="2" charset="-122"/>
              </a:rPr>
              <a:t>1</a:t>
            </a:r>
            <a:r>
              <a:rPr lang="zh-CN" altLang="en-US" sz="1200" b="0">
                <a:ea typeface="宋体" panose="02010600030101010101" pitchFamily="2" charset="-122"/>
              </a:rPr>
              <a:t>、</a:t>
            </a:r>
            <a:r>
              <a:rPr lang="zh-CN" sz="2000" b="0">
                <a:ea typeface="宋体" panose="02010600030101010101" pitchFamily="2" charset="-122"/>
              </a:rPr>
              <a:t>图1为电动执行器组成框图。回答下列问题。（1）电动执行器出现故障时应如何处理。（2）为何执行器电路结构为闭环系统结构。（3）与普通交流电机比较，伺服电机的优点。（4）写出转轴转角与控制电流的关系。（5）如果用此执行器控制调节阀阀门，如果调节阀为电开阀，调节阀行程为0~10mm，控制电流为8mA时，调节阀开度。（6）如果用此执行器控制调节阀阀门，如果调节阀为电关阀，调节阀行程为0~10mm，控制电流为10mA时，调节阀开度。</a:t>
            </a:r>
            <a:endParaRPr lang="zh-CN" altLang="en-US" sz="2000"/>
          </a:p>
        </p:txBody>
      </p:sp>
      <p:sp>
        <p:nvSpPr>
          <p:cNvPr id="2" name="文本框 1"/>
          <p:cNvSpPr txBox="1"/>
          <p:nvPr/>
        </p:nvSpPr>
        <p:spPr>
          <a:xfrm>
            <a:off x="1228725" y="397192"/>
            <a:ext cx="5080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2000" b="0">
                <a:latin typeface="Calibri" panose="020F0502020204030204" charset="0"/>
                <a:ea typeface="宋体" panose="02010600030101010101" pitchFamily="2" charset="-122"/>
              </a:rPr>
              <a:t>第四章</a:t>
            </a:r>
            <a:r>
              <a:rPr lang="en-US" sz="2000" b="0">
                <a:latin typeface="Calibri" panose="020F0502020204030204" charset="0"/>
                <a:ea typeface="宋体" panose="02010600030101010101" pitchFamily="2" charset="-122"/>
              </a:rPr>
              <a:t> </a:t>
            </a:r>
            <a:r>
              <a:rPr lang="en-US" sz="20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zh-CN" sz="2000" b="0">
                <a:latin typeface="Calibri" panose="020F0502020204030204" charset="0"/>
                <a:ea typeface="宋体" panose="02010600030101010101" pitchFamily="2" charset="-122"/>
              </a:rPr>
              <a:t>模拟执行器</a:t>
            </a:r>
            <a:endParaRPr lang="zh-CN" altLang="en-US" sz="2000"/>
          </a:p>
        </p:txBody>
      </p:sp>
      <p:pic>
        <p:nvPicPr>
          <p:cNvPr id="9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1545" y="4085590"/>
            <a:ext cx="7145020" cy="207581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对象 -2147482616"/>
          <p:cNvGraphicFramePr>
            <a:graphicFrameLocks noChangeAspect="1"/>
          </p:cNvGraphicFramePr>
          <p:nvPr/>
        </p:nvGraphicFramePr>
        <p:xfrm>
          <a:off x="8773160" y="1544320"/>
          <a:ext cx="170434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914400" imgH="393700" progId="Equation.KSEE3">
                  <p:embed/>
                </p:oleObj>
              </mc:Choice>
              <mc:Fallback>
                <p:oleObj name="" r:id="rId2" imgW="914400" imgH="3937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773160" y="1544320"/>
                        <a:ext cx="1704340" cy="733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-2147482614"/>
          <p:cNvGraphicFramePr>
            <a:graphicFrameLocks noChangeAspect="1"/>
          </p:cNvGraphicFramePr>
          <p:nvPr/>
        </p:nvGraphicFramePr>
        <p:xfrm>
          <a:off x="8304213" y="3533775"/>
          <a:ext cx="3542030" cy="551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4" imgW="2527300" imgH="393700" progId="Equation.KSEE3">
                  <p:embed/>
                </p:oleObj>
              </mc:Choice>
              <mc:Fallback>
                <p:oleObj name="" r:id="rId4" imgW="2527300" imgH="393700" progId="Equation.KSEE3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04213" y="3533775"/>
                        <a:ext cx="3542030" cy="5518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-2147482612"/>
          <p:cNvGraphicFramePr>
            <a:graphicFrameLocks noChangeAspect="1"/>
          </p:cNvGraphicFramePr>
          <p:nvPr/>
        </p:nvGraphicFramePr>
        <p:xfrm>
          <a:off x="8223568" y="4292918"/>
          <a:ext cx="396811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6" imgW="3098800" imgH="393700" progId="Equation.KSEE3">
                  <p:embed/>
                </p:oleObj>
              </mc:Choice>
              <mc:Fallback>
                <p:oleObj name="" r:id="rId6" imgW="3098800" imgH="393700" progId="Equation.KSEE3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223568" y="4292918"/>
                        <a:ext cx="3968115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2939,&quot;width&quot;:16621}"/>
</p:tagLst>
</file>

<file path=ppt/tags/tag2.xml><?xml version="1.0" encoding="utf-8"?>
<p:tagLst xmlns:p="http://schemas.openxmlformats.org/presentationml/2006/main">
  <p:tag name="REFSHAPE" val="408521284"/>
</p:tagLst>
</file>

<file path=ppt/tags/tag3.xml><?xml version="1.0" encoding="utf-8"?>
<p:tagLst xmlns:p="http://schemas.openxmlformats.org/presentationml/2006/main">
  <p:tag name="KSO_WM_UNIT_PLACING_PICTURE_USER_VIEWPORT" val="{&quot;height&quot;:2939,&quot;width&quot;:16621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2283</Words>
  <Application>WPS 演示</Application>
  <PresentationFormat>宽屏</PresentationFormat>
  <Paragraphs>131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42</vt:i4>
      </vt:variant>
      <vt:variant>
        <vt:lpstr>幻灯片标题</vt:lpstr>
      </vt:variant>
      <vt:variant>
        <vt:i4>14</vt:i4>
      </vt:variant>
    </vt:vector>
  </HeadingPairs>
  <TitlesOfParts>
    <vt:vector size="64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Office 主题</vt:lpstr>
      <vt:lpstr>Equation.KSEE3</vt:lpstr>
      <vt:lpstr>Equation.KSEE3</vt:lpstr>
      <vt:lpstr>Equation.KSEE3</vt:lpstr>
      <vt:lpstr>Paint.Picture</vt:lpstr>
      <vt:lpstr>Equation.KSEE3</vt:lpstr>
      <vt:lpstr>Equation.DSMT4</vt:lpstr>
      <vt:lpstr>Equation.DSMT4</vt:lpstr>
      <vt:lpstr>Equation.KSEE3</vt:lpstr>
      <vt:lpstr>Equation.DSMT4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Paint.Picture</vt:lpstr>
      <vt:lpstr>Paint.Picture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Qi</dc:creator>
  <cp:lastModifiedBy>齐皓</cp:lastModifiedBy>
  <cp:revision>13</cp:revision>
  <dcterms:created xsi:type="dcterms:W3CDTF">2020-04-25T07:57:00Z</dcterms:created>
  <dcterms:modified xsi:type="dcterms:W3CDTF">2020-04-29T01:09:58Z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