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26" r:id="rId3"/>
    <p:sldId id="307" r:id="rId5"/>
    <p:sldId id="930" r:id="rId6"/>
    <p:sldId id="931" r:id="rId7"/>
    <p:sldId id="932" r:id="rId8"/>
    <p:sldId id="951" r:id="rId9"/>
    <p:sldId id="582" r:id="rId10"/>
    <p:sldId id="777" r:id="rId11"/>
    <p:sldId id="479" r:id="rId12"/>
    <p:sldId id="481" r:id="rId13"/>
    <p:sldId id="936" r:id="rId14"/>
    <p:sldId id="483" r:id="rId15"/>
    <p:sldId id="970" r:id="rId16"/>
    <p:sldId id="983" r:id="rId17"/>
    <p:sldId id="586" r:id="rId18"/>
    <p:sldId id="677" r:id="rId19"/>
    <p:sldId id="985" r:id="rId20"/>
    <p:sldId id="808" r:id="rId21"/>
    <p:sldId id="986" r:id="rId22"/>
    <p:sldId id="588" r:id="rId23"/>
    <p:sldId id="513" r:id="rId24"/>
    <p:sldId id="933" r:id="rId25"/>
    <p:sldId id="935" r:id="rId26"/>
    <p:sldId id="891" r:id="rId27"/>
    <p:sldId id="675" r:id="rId28"/>
    <p:sldId id="519" r:id="rId29"/>
    <p:sldId id="934" r:id="rId30"/>
    <p:sldId id="937"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FF0000"/>
    <a:srgbClr val="993300"/>
    <a:srgbClr val="99CCFF"/>
    <a:srgbClr val="3366FF"/>
    <a:srgbClr val="33CCCC"/>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6" d="100"/>
          <a:sy n="66" d="100"/>
        </p:scale>
        <p:origin x="-948" y="-114"/>
      </p:cViewPr>
      <p:guideLst>
        <p:guide orient="horz" pos="2304"/>
        <p:guide pos="3879"/>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幻灯片图像占位符 1"/>
          <p:cNvSpPr>
            <a:spLocks noGrp="1" noRot="1"/>
          </p:cNvSpPr>
          <p:nvPr>
            <p:ph type="sldImg"/>
          </p:nvPr>
        </p:nvSpPr>
        <p:spPr/>
      </p:sp>
      <p:sp>
        <p:nvSpPr>
          <p:cNvPr id="409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260350"/>
            <a:ext cx="2743200" cy="55610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667" y="260350"/>
            <a:ext cx="8070573" cy="55610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19667"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315795"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图片1"/>
          <p:cNvPicPr>
            <a:picLocks noChangeAspect="1"/>
          </p:cNvPicPr>
          <p:nvPr userDrawn="1"/>
        </p:nvPicPr>
        <p:blipFill>
          <a:blip r:embed="rId12">
            <a:lum bright="12000"/>
          </a:blip>
          <a:srcRect t="22249" b="6903"/>
          <a:stretch>
            <a:fillRect/>
          </a:stretch>
        </p:blipFill>
        <p:spPr>
          <a:xfrm>
            <a:off x="0" y="476250"/>
            <a:ext cx="12192000" cy="5976938"/>
          </a:xfrm>
          <a:prstGeom prst="rect">
            <a:avLst/>
          </a:prstGeom>
          <a:noFill/>
          <a:ln w="9525">
            <a:noFill/>
          </a:ln>
        </p:spPr>
      </p:pic>
      <p:grpSp>
        <p:nvGrpSpPr>
          <p:cNvPr id="1027" name="Text Box 3"/>
          <p:cNvGrpSpPr/>
          <p:nvPr userDrawn="1"/>
        </p:nvGrpSpPr>
        <p:grpSpPr>
          <a:xfrm>
            <a:off x="-3175" y="-3175"/>
            <a:ext cx="12204700" cy="712774"/>
            <a:chOff x="0" y="0"/>
            <a:chExt cx="5768" cy="451"/>
          </a:xfrm>
        </p:grpSpPr>
        <p:pic>
          <p:nvPicPr>
            <p:cNvPr id="1028" name="Text Box 3"/>
            <p:cNvPicPr/>
            <p:nvPr/>
          </p:nvPicPr>
          <p:blipFill>
            <a:blip r:embed="rId13"/>
            <a:stretch>
              <a:fillRect/>
            </a:stretch>
          </p:blipFill>
          <p:spPr>
            <a:xfrm>
              <a:off x="0" y="0"/>
              <a:ext cx="5768" cy="449"/>
            </a:xfrm>
            <a:prstGeom prst="rect">
              <a:avLst/>
            </a:prstGeom>
            <a:noFill/>
            <a:ln w="9525">
              <a:noFill/>
            </a:ln>
          </p:spPr>
        </p:pic>
        <p:sp>
          <p:nvSpPr>
            <p:cNvPr id="2" name="文本框 1028"/>
            <p:cNvSpPr txBox="1">
              <a:spLocks noChangeArrowheads="1"/>
            </p:cNvSpPr>
            <p:nvPr/>
          </p:nvSpPr>
          <p:spPr bwMode="auto">
            <a:xfrm>
              <a:off x="4" y="4"/>
              <a:ext cx="5760" cy="447"/>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030" name="Rectangle 4"/>
          <p:cNvSpPr>
            <a:spLocks noGrp="1"/>
          </p:cNvSpPr>
          <p:nvPr>
            <p:ph type="body"/>
          </p:nvPr>
        </p:nvSpPr>
        <p:spPr>
          <a:xfrm>
            <a:off x="719667" y="1628775"/>
            <a:ext cx="10972800" cy="4192588"/>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Line 5"/>
          <p:cNvSpPr>
            <a:spLocks noChangeShapeType="1"/>
          </p:cNvSpPr>
          <p:nvPr/>
        </p:nvSpPr>
        <p:spPr bwMode="auto">
          <a:xfrm>
            <a:off x="0" y="6858000"/>
            <a:ext cx="12192000" cy="0"/>
          </a:xfrm>
          <a:prstGeom prst="line">
            <a:avLst/>
          </a:prstGeom>
          <a:noFill/>
          <a:ln w="3175">
            <a:solidFill>
              <a:schemeClr val="bg1"/>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Line 6"/>
          <p:cNvSpPr>
            <a:spLocks noChangeShapeType="1"/>
          </p:cNvSpPr>
          <p:nvPr/>
        </p:nvSpPr>
        <p:spPr bwMode="auto">
          <a:xfrm>
            <a:off x="0" y="0"/>
            <a:ext cx="12192000" cy="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Line 7"/>
          <p:cNvSpPr>
            <a:spLocks noChangeShapeType="1"/>
          </p:cNvSpPr>
          <p:nvPr/>
        </p:nvSpPr>
        <p:spPr bwMode="auto">
          <a:xfrm>
            <a:off x="0" y="6851650"/>
            <a:ext cx="12192000" cy="635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8"/>
          <p:cNvSpPr>
            <a:spLocks noChangeShapeType="1"/>
          </p:cNvSpPr>
          <p:nvPr/>
        </p:nvSpPr>
        <p:spPr bwMode="auto">
          <a:xfrm>
            <a:off x="-35983" y="765175"/>
            <a:ext cx="12227984" cy="0"/>
          </a:xfrm>
          <a:prstGeom prst="line">
            <a:avLst/>
          </a:prstGeom>
          <a:noFill/>
          <a:ln w="101600">
            <a:solidFill>
              <a:srgbClr val="FFCC00">
                <a:alpha val="67842"/>
              </a:srgbClr>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9"/>
          <p:cNvSpPr>
            <a:spLocks noChangeShapeType="1"/>
          </p:cNvSpPr>
          <p:nvPr/>
        </p:nvSpPr>
        <p:spPr bwMode="auto">
          <a:xfrm flipV="1">
            <a:off x="-35983" y="692150"/>
            <a:ext cx="12227984" cy="1588"/>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Rectangle 10"/>
          <p:cNvSpPr>
            <a:spLocks noGrp="1"/>
          </p:cNvSpPr>
          <p:nvPr>
            <p:ph type="title"/>
          </p:nvPr>
        </p:nvSpPr>
        <p:spPr>
          <a:xfrm>
            <a:off x="1678517" y="260350"/>
            <a:ext cx="8257116" cy="358775"/>
          </a:xfrm>
          <a:prstGeom prst="rect">
            <a:avLst/>
          </a:prstGeom>
          <a:gradFill rotWithShape="1">
            <a:gsLst>
              <a:gs pos="0">
                <a:srgbClr val="3399FF"/>
              </a:gs>
              <a:gs pos="100000">
                <a:srgbClr val="0000FF"/>
              </a:gs>
            </a:gsLst>
            <a:lin ang="5400000" scaled="1"/>
            <a:tileRect/>
          </a:gradFill>
          <a:ln w="9525">
            <a:noFill/>
          </a:ln>
        </p:spPr>
        <p:txBody>
          <a:bodyPr anchor="ctr"/>
          <a:p>
            <a:pPr lvl="0"/>
            <a:r>
              <a:rPr lang="zh-CN" altLang="en-US" dirty="0"/>
              <a:t>单击此处编辑母版标题样式</a:t>
            </a:r>
            <a:endParaRPr lang="zh-CN" altLang="en-US" dirty="0"/>
          </a:p>
        </p:txBody>
      </p:sp>
      <p:grpSp>
        <p:nvGrpSpPr>
          <p:cNvPr id="1037" name="Group 11"/>
          <p:cNvGrpSpPr/>
          <p:nvPr userDrawn="1"/>
        </p:nvGrpSpPr>
        <p:grpSpPr>
          <a:xfrm>
            <a:off x="-82549" y="1196975"/>
            <a:ext cx="12274549" cy="647700"/>
            <a:chOff x="0" y="0"/>
            <a:chExt cx="5805" cy="408"/>
          </a:xfrm>
        </p:grpSpPr>
        <p:sp>
          <p:nvSpPr>
            <p:cNvPr id="1038" name="Line 1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Line 1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Line 1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Line 1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Line 1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3" name="Line 17"/>
          <p:cNvSpPr>
            <a:spLocks noChangeShapeType="1"/>
          </p:cNvSpPr>
          <p:nvPr/>
        </p:nvSpPr>
        <p:spPr bwMode="auto">
          <a:xfrm>
            <a:off x="46567" y="2205038"/>
            <a:ext cx="121920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Line 18"/>
          <p:cNvSpPr>
            <a:spLocks noChangeShapeType="1"/>
          </p:cNvSpPr>
          <p:nvPr/>
        </p:nvSpPr>
        <p:spPr bwMode="auto">
          <a:xfrm>
            <a:off x="-35983" y="2708275"/>
            <a:ext cx="121793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5" name="Group 19"/>
          <p:cNvGrpSpPr/>
          <p:nvPr userDrawn="1"/>
        </p:nvGrpSpPr>
        <p:grpSpPr>
          <a:xfrm>
            <a:off x="-35983" y="2925763"/>
            <a:ext cx="12274549" cy="647700"/>
            <a:chOff x="0" y="0"/>
            <a:chExt cx="5805" cy="408"/>
          </a:xfrm>
        </p:grpSpPr>
        <p:sp>
          <p:nvSpPr>
            <p:cNvPr id="1046" name="Line 20"/>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Line 21"/>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Line 22"/>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23"/>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24"/>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1" name="Group 25"/>
          <p:cNvGrpSpPr/>
          <p:nvPr userDrawn="1"/>
        </p:nvGrpSpPr>
        <p:grpSpPr>
          <a:xfrm>
            <a:off x="-33867" y="3789363"/>
            <a:ext cx="12274551" cy="647700"/>
            <a:chOff x="0" y="0"/>
            <a:chExt cx="5805" cy="408"/>
          </a:xfrm>
        </p:grpSpPr>
        <p:sp>
          <p:nvSpPr>
            <p:cNvPr id="1052" name="Line 26"/>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27"/>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Line 28"/>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29"/>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0"/>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7" name="Group 31"/>
          <p:cNvGrpSpPr/>
          <p:nvPr userDrawn="1"/>
        </p:nvGrpSpPr>
        <p:grpSpPr>
          <a:xfrm>
            <a:off x="-33867" y="5013325"/>
            <a:ext cx="12274551" cy="647700"/>
            <a:chOff x="0" y="0"/>
            <a:chExt cx="5805" cy="408"/>
          </a:xfrm>
        </p:grpSpPr>
        <p:sp>
          <p:nvSpPr>
            <p:cNvPr id="1058" name="Line 3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Line 3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3" name="Group 37"/>
          <p:cNvGrpSpPr/>
          <p:nvPr userDrawn="1"/>
        </p:nvGrpSpPr>
        <p:grpSpPr>
          <a:xfrm>
            <a:off x="-82549" y="5661025"/>
            <a:ext cx="12274549" cy="647700"/>
            <a:chOff x="0" y="0"/>
            <a:chExt cx="5805" cy="408"/>
          </a:xfrm>
        </p:grpSpPr>
        <p:sp>
          <p:nvSpPr>
            <p:cNvPr id="1064" name="Line 38"/>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39"/>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40"/>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7" name="Line 41"/>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42"/>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1069" name="Picture 43" descr="banner01"/>
          <p:cNvPicPr>
            <a:picLocks noChangeAspect="1"/>
          </p:cNvPicPr>
          <p:nvPr userDrawn="1"/>
        </p:nvPicPr>
        <p:blipFill>
          <a:blip r:embed="rId14">
            <a:lum bright="92001" contrast="41999"/>
          </a:blip>
          <a:srcRect l="2313" t="-11906" r="80125"/>
          <a:stretch>
            <a:fillRect/>
          </a:stretch>
        </p:blipFill>
        <p:spPr>
          <a:xfrm>
            <a:off x="0" y="5178425"/>
            <a:ext cx="2063751"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 Id="rId3" Type="http://schemas.openxmlformats.org/officeDocument/2006/relationships/oleObject" Target="../embeddings/oleObject5.bin"/><Relationship Id="rId2" Type="http://schemas.openxmlformats.org/officeDocument/2006/relationships/image" Target="../media/image13.jpe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10.bin"/><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 Id="rId3" Type="http://schemas.openxmlformats.org/officeDocument/2006/relationships/oleObject" Target="../embeddings/oleObject8.bin"/><Relationship Id="rId2" Type="http://schemas.openxmlformats.org/officeDocument/2006/relationships/image" Target="../media/image16.wmf"/><Relationship Id="rId10" Type="http://schemas.openxmlformats.org/officeDocument/2006/relationships/vmlDrawing" Target="../drawings/vmlDrawing5.vml"/><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21.wmf"/><Relationship Id="rId2" Type="http://schemas.openxmlformats.org/officeDocument/2006/relationships/oleObject" Target="../embeddings/oleObject11.bin"/><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oleObject" Target="../embeddings/oleObject17.bin"/><Relationship Id="rId7" Type="http://schemas.openxmlformats.org/officeDocument/2006/relationships/image" Target="../media/image34.wmf"/><Relationship Id="rId6" Type="http://schemas.openxmlformats.org/officeDocument/2006/relationships/oleObject" Target="../embeddings/oleObject16.bin"/><Relationship Id="rId5" Type="http://schemas.openxmlformats.org/officeDocument/2006/relationships/image" Target="../media/image33.wmf"/><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32.wmf"/><Relationship Id="rId13" Type="http://schemas.openxmlformats.org/officeDocument/2006/relationships/vmlDrawing" Target="../drawings/vmlDrawing8.vml"/><Relationship Id="rId12" Type="http://schemas.openxmlformats.org/officeDocument/2006/relationships/slideLayout" Target="../slideLayouts/slideLayout7.xml"/><Relationship Id="rId11" Type="http://schemas.openxmlformats.org/officeDocument/2006/relationships/image" Target="../media/image36.wmf"/><Relationship Id="rId10" Type="http://schemas.openxmlformats.org/officeDocument/2006/relationships/oleObject" Target="../embeddings/oleObject18.bin"/><Relationship Id="rId1"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38.wmf"/><Relationship Id="rId4" Type="http://schemas.openxmlformats.org/officeDocument/2006/relationships/oleObject" Target="../embeddings/oleObject19.bin"/><Relationship Id="rId3" Type="http://schemas.openxmlformats.org/officeDocument/2006/relationships/tags" Target="../tags/tag5.xml"/><Relationship Id="rId2" Type="http://schemas.openxmlformats.org/officeDocument/2006/relationships/image" Target="../media/image37.jpeg"/><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9.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ext Box 2"/>
          <p:cNvSpPr txBox="1"/>
          <p:nvPr/>
        </p:nvSpPr>
        <p:spPr>
          <a:xfrm>
            <a:off x="9964420" y="1091883"/>
            <a:ext cx="1322388"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过程量</a:t>
            </a:r>
            <a:endParaRPr lang="zh-CN" altLang="en-US" sz="2400" dirty="0">
              <a:latin typeface="Times New Roman" panose="02020603050405020304" pitchFamily="18" charset="0"/>
              <a:ea typeface="宋体" panose="02010600030101010101" pitchFamily="2" charset="-122"/>
            </a:endParaRPr>
          </a:p>
        </p:txBody>
      </p:sp>
      <p:grpSp>
        <p:nvGrpSpPr>
          <p:cNvPr id="3074" name="Group 3"/>
          <p:cNvGrpSpPr/>
          <p:nvPr/>
        </p:nvGrpSpPr>
        <p:grpSpPr>
          <a:xfrm>
            <a:off x="1652905" y="909955"/>
            <a:ext cx="8829675" cy="2505075"/>
            <a:chOff x="97" y="-44"/>
            <a:chExt cx="5183" cy="1580"/>
          </a:xfrm>
        </p:grpSpPr>
        <p:sp>
          <p:nvSpPr>
            <p:cNvPr id="3075" name="Rectangle 4"/>
            <p:cNvSpPr/>
            <p:nvPr/>
          </p:nvSpPr>
          <p:spPr>
            <a:xfrm>
              <a:off x="97" y="384"/>
              <a:ext cx="719"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3076" name="Rectangle 5"/>
            <p:cNvSpPr/>
            <p:nvPr/>
          </p:nvSpPr>
          <p:spPr>
            <a:xfrm>
              <a:off x="1632" y="384"/>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调节器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77" name="Rectangle 6"/>
            <p:cNvSpPr/>
            <p:nvPr/>
          </p:nvSpPr>
          <p:spPr>
            <a:xfrm>
              <a:off x="2784" y="384"/>
              <a:ext cx="912"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执行器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78" name="Rectangle 7"/>
            <p:cNvSpPr/>
            <p:nvPr/>
          </p:nvSpPr>
          <p:spPr>
            <a:xfrm>
              <a:off x="4032" y="384"/>
              <a:ext cx="8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对象</a:t>
              </a:r>
              <a:endParaRPr lang="zh-CN" altLang="en-US" sz="2400" dirty="0">
                <a:latin typeface="Times New Roman" panose="02020603050405020304" pitchFamily="18" charset="0"/>
                <a:ea typeface="宋体" panose="02010600030101010101" pitchFamily="2" charset="-122"/>
              </a:endParaRPr>
            </a:p>
          </p:txBody>
        </p:sp>
        <p:sp>
          <p:nvSpPr>
            <p:cNvPr id="3079" name="Rectangle 8"/>
            <p:cNvSpPr/>
            <p:nvPr/>
          </p:nvSpPr>
          <p:spPr>
            <a:xfrm>
              <a:off x="2592" y="1152"/>
              <a:ext cx="1104" cy="38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变送器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80" name="AutoShape 9"/>
            <p:cNvSpPr/>
            <p:nvPr/>
          </p:nvSpPr>
          <p:spPr>
            <a:xfrm>
              <a:off x="1152" y="48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81" name="Line 10"/>
            <p:cNvSpPr/>
            <p:nvPr/>
          </p:nvSpPr>
          <p:spPr>
            <a:xfrm>
              <a:off x="816" y="576"/>
              <a:ext cx="336" cy="0"/>
            </a:xfrm>
            <a:prstGeom prst="line">
              <a:avLst/>
            </a:prstGeom>
            <a:ln w="28575" cap="flat" cmpd="sng">
              <a:solidFill>
                <a:schemeClr val="tx1"/>
              </a:solidFill>
              <a:prstDash val="solid"/>
              <a:round/>
              <a:headEnd type="none" w="med" len="med"/>
              <a:tailEnd type="triangle" w="med" len="med"/>
            </a:ln>
          </p:spPr>
        </p:sp>
        <p:sp>
          <p:nvSpPr>
            <p:cNvPr id="3082" name="Line 11"/>
            <p:cNvSpPr/>
            <p:nvPr/>
          </p:nvSpPr>
          <p:spPr>
            <a:xfrm>
              <a:off x="1344" y="576"/>
              <a:ext cx="288" cy="0"/>
            </a:xfrm>
            <a:prstGeom prst="line">
              <a:avLst/>
            </a:prstGeom>
            <a:ln w="28575" cap="flat" cmpd="sng">
              <a:solidFill>
                <a:schemeClr val="tx1"/>
              </a:solidFill>
              <a:prstDash val="solid"/>
              <a:round/>
              <a:headEnd type="none" w="med" len="med"/>
              <a:tailEnd type="triangle" w="med" len="med"/>
            </a:ln>
          </p:spPr>
        </p:sp>
        <p:sp>
          <p:nvSpPr>
            <p:cNvPr id="3083" name="Line 12"/>
            <p:cNvSpPr/>
            <p:nvPr/>
          </p:nvSpPr>
          <p:spPr>
            <a:xfrm>
              <a:off x="2448" y="528"/>
              <a:ext cx="336" cy="0"/>
            </a:xfrm>
            <a:prstGeom prst="line">
              <a:avLst/>
            </a:prstGeom>
            <a:ln w="28575" cap="flat" cmpd="sng">
              <a:solidFill>
                <a:schemeClr val="tx1"/>
              </a:solidFill>
              <a:prstDash val="solid"/>
              <a:round/>
              <a:headEnd type="none" w="med" len="med"/>
              <a:tailEnd type="triangle" w="med" len="med"/>
            </a:ln>
          </p:spPr>
        </p:sp>
        <p:sp>
          <p:nvSpPr>
            <p:cNvPr id="3084" name="Line 13"/>
            <p:cNvSpPr/>
            <p:nvPr/>
          </p:nvSpPr>
          <p:spPr>
            <a:xfrm>
              <a:off x="3696" y="528"/>
              <a:ext cx="336" cy="0"/>
            </a:xfrm>
            <a:prstGeom prst="line">
              <a:avLst/>
            </a:prstGeom>
            <a:ln w="28575" cap="flat" cmpd="sng">
              <a:solidFill>
                <a:schemeClr val="tx1"/>
              </a:solidFill>
              <a:prstDash val="solid"/>
              <a:round/>
              <a:headEnd type="none" w="med" len="med"/>
              <a:tailEnd type="triangle" w="med" len="med"/>
            </a:ln>
          </p:spPr>
        </p:sp>
        <p:sp>
          <p:nvSpPr>
            <p:cNvPr id="3085" name="Line 14"/>
            <p:cNvSpPr/>
            <p:nvPr/>
          </p:nvSpPr>
          <p:spPr>
            <a:xfrm>
              <a:off x="4896" y="528"/>
              <a:ext cx="384" cy="0"/>
            </a:xfrm>
            <a:prstGeom prst="line">
              <a:avLst/>
            </a:prstGeom>
            <a:ln w="28575" cap="flat" cmpd="sng">
              <a:solidFill>
                <a:schemeClr val="tx1"/>
              </a:solidFill>
              <a:prstDash val="solid"/>
              <a:round/>
              <a:headEnd type="none" w="med" len="med"/>
              <a:tailEnd type="triangle" w="med" len="med"/>
            </a:ln>
          </p:spPr>
        </p:sp>
        <p:sp>
          <p:nvSpPr>
            <p:cNvPr id="3086" name="Line 15"/>
            <p:cNvSpPr/>
            <p:nvPr/>
          </p:nvSpPr>
          <p:spPr>
            <a:xfrm>
              <a:off x="5040" y="528"/>
              <a:ext cx="0" cy="864"/>
            </a:xfrm>
            <a:prstGeom prst="line">
              <a:avLst/>
            </a:prstGeom>
            <a:ln w="28575" cap="flat" cmpd="sng">
              <a:solidFill>
                <a:schemeClr val="tx1"/>
              </a:solidFill>
              <a:prstDash val="solid"/>
              <a:round/>
              <a:headEnd type="none" w="med" len="med"/>
              <a:tailEnd type="none" w="med" len="med"/>
            </a:ln>
          </p:spPr>
        </p:sp>
        <p:sp>
          <p:nvSpPr>
            <p:cNvPr id="3087" name="Line 16"/>
            <p:cNvSpPr/>
            <p:nvPr/>
          </p:nvSpPr>
          <p:spPr>
            <a:xfrm flipH="1">
              <a:off x="3696" y="1392"/>
              <a:ext cx="1344" cy="0"/>
            </a:xfrm>
            <a:prstGeom prst="line">
              <a:avLst/>
            </a:prstGeom>
            <a:ln w="28575" cap="flat" cmpd="sng">
              <a:solidFill>
                <a:schemeClr val="tx1"/>
              </a:solidFill>
              <a:prstDash val="solid"/>
              <a:round/>
              <a:headEnd type="none" w="med" len="med"/>
              <a:tailEnd type="triangle" w="med" len="med"/>
            </a:ln>
          </p:spPr>
        </p:sp>
        <p:sp>
          <p:nvSpPr>
            <p:cNvPr id="3088" name="Line 17"/>
            <p:cNvSpPr/>
            <p:nvPr/>
          </p:nvSpPr>
          <p:spPr>
            <a:xfrm flipH="1">
              <a:off x="1248" y="1392"/>
              <a:ext cx="1344" cy="0"/>
            </a:xfrm>
            <a:prstGeom prst="line">
              <a:avLst/>
            </a:prstGeom>
            <a:ln w="28575" cap="flat" cmpd="sng">
              <a:solidFill>
                <a:schemeClr val="tx1"/>
              </a:solidFill>
              <a:prstDash val="solid"/>
              <a:round/>
              <a:headEnd type="none" w="med" len="med"/>
              <a:tailEnd type="none" w="med" len="med"/>
            </a:ln>
          </p:spPr>
        </p:sp>
        <p:sp>
          <p:nvSpPr>
            <p:cNvPr id="3089" name="Text Box 18"/>
            <p:cNvSpPr txBox="1"/>
            <p:nvPr/>
          </p:nvSpPr>
          <p:spPr>
            <a:xfrm>
              <a:off x="816" y="96"/>
              <a:ext cx="432"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3090" name="Text Box 19"/>
            <p:cNvSpPr txBox="1"/>
            <p:nvPr/>
          </p:nvSpPr>
          <p:spPr>
            <a:xfrm>
              <a:off x="912" y="720"/>
              <a:ext cx="432"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91" name="Text Box 20"/>
            <p:cNvSpPr txBox="1"/>
            <p:nvPr/>
          </p:nvSpPr>
          <p:spPr>
            <a:xfrm>
              <a:off x="1248" y="96"/>
              <a:ext cx="432"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3092" name="Line 21"/>
            <p:cNvSpPr/>
            <p:nvPr/>
          </p:nvSpPr>
          <p:spPr>
            <a:xfrm flipV="1">
              <a:off x="1248" y="672"/>
              <a:ext cx="0" cy="720"/>
            </a:xfrm>
            <a:prstGeom prst="line">
              <a:avLst/>
            </a:prstGeom>
            <a:ln w="9525" cap="flat" cmpd="sng">
              <a:solidFill>
                <a:schemeClr val="tx1"/>
              </a:solidFill>
              <a:prstDash val="solid"/>
              <a:round/>
              <a:headEnd type="none" w="med" len="med"/>
              <a:tailEnd type="triangle" w="med" len="med"/>
            </a:ln>
          </p:spPr>
        </p:sp>
        <p:sp>
          <p:nvSpPr>
            <p:cNvPr id="3093" name="Line 22"/>
            <p:cNvSpPr/>
            <p:nvPr/>
          </p:nvSpPr>
          <p:spPr>
            <a:xfrm>
              <a:off x="4416" y="48"/>
              <a:ext cx="0" cy="336"/>
            </a:xfrm>
            <a:prstGeom prst="line">
              <a:avLst/>
            </a:prstGeom>
            <a:ln w="9525" cap="flat" cmpd="sng">
              <a:solidFill>
                <a:schemeClr val="tx1"/>
              </a:solidFill>
              <a:prstDash val="solid"/>
              <a:round/>
              <a:headEnd type="none" w="med" len="med"/>
              <a:tailEnd type="triangle" w="med" len="med"/>
            </a:ln>
          </p:spPr>
        </p:sp>
        <p:sp>
          <p:nvSpPr>
            <p:cNvPr id="3094" name="Text Box 23"/>
            <p:cNvSpPr txBox="1"/>
            <p:nvPr/>
          </p:nvSpPr>
          <p:spPr>
            <a:xfrm>
              <a:off x="4481" y="-44"/>
              <a:ext cx="672" cy="29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扰动</a:t>
              </a:r>
              <a:endParaRPr lang="zh-CN" altLang="en-US" sz="2400" dirty="0">
                <a:latin typeface="Times New Roman" panose="02020603050405020304" pitchFamily="18" charset="0"/>
                <a:ea typeface="宋体" panose="02010600030101010101" pitchFamily="2" charset="-122"/>
              </a:endParaRPr>
            </a:p>
          </p:txBody>
        </p:sp>
      </p:grpSp>
      <p:sp>
        <p:nvSpPr>
          <p:cNvPr id="3095" name="Rectangle 24"/>
          <p:cNvSpPr>
            <a:spLocks noGrp="1"/>
          </p:cNvSpPr>
          <p:nvPr>
            <p:ph type="title" idx="4294967295"/>
          </p:nvPr>
        </p:nvSpPr>
        <p:spPr>
          <a:xfrm>
            <a:off x="3003550" y="223838"/>
            <a:ext cx="5588000" cy="358775"/>
          </a:xfrm>
        </p:spPr>
        <p:txBody>
          <a:bodyPr wrap="square" lIns="91440" tIns="45720" rIns="91440" bIns="45720" anchor="ctr"/>
          <a:p>
            <a:pPr eaLnBrk="1" hangingPunct="1"/>
            <a:r>
              <a:rPr lang="zh-CN" altLang="en-US" dirty="0"/>
              <a:t>绪论</a:t>
            </a:r>
            <a:endParaRPr lang="zh-CN" altLang="en-US" dirty="0"/>
          </a:p>
        </p:txBody>
      </p:sp>
      <p:sp>
        <p:nvSpPr>
          <p:cNvPr id="3096" name="AutoShape 25"/>
          <p:cNvSpPr/>
          <p:nvPr/>
        </p:nvSpPr>
        <p:spPr>
          <a:xfrm>
            <a:off x="280257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7" name="Text Box 26"/>
          <p:cNvSpPr txBox="1"/>
          <p:nvPr/>
        </p:nvSpPr>
        <p:spPr>
          <a:xfrm>
            <a:off x="4987290" y="3770948"/>
            <a:ext cx="2217738" cy="521970"/>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章节内容</a:t>
            </a:r>
            <a:endParaRPr lang="zh-CN" altLang="en-US" sz="2800" dirty="0">
              <a:latin typeface="Times New Roman" panose="02020603050405020304" pitchFamily="18" charset="0"/>
              <a:ea typeface="宋体" panose="02010600030101010101" pitchFamily="2" charset="-122"/>
            </a:endParaRPr>
          </a:p>
        </p:txBody>
      </p:sp>
      <p:sp>
        <p:nvSpPr>
          <p:cNvPr id="3098" name="Text Box 27"/>
          <p:cNvSpPr txBox="1"/>
          <p:nvPr/>
        </p:nvSpPr>
        <p:spPr>
          <a:xfrm>
            <a:off x="1849755" y="4383088"/>
            <a:ext cx="6586538"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1、过程控制系统（仪表）功能、组成及分类</a:t>
            </a:r>
            <a:endParaRPr lang="zh-CN" altLang="en-US" sz="2400" dirty="0">
              <a:latin typeface="Arial" panose="020B0604020202020204" pitchFamily="34" charset="0"/>
              <a:ea typeface="宋体" panose="02010600030101010101" pitchFamily="2" charset="-122"/>
            </a:endParaRPr>
          </a:p>
        </p:txBody>
      </p:sp>
      <p:sp>
        <p:nvSpPr>
          <p:cNvPr id="3099" name="Text Box 28"/>
          <p:cNvSpPr txBox="1"/>
          <p:nvPr/>
        </p:nvSpPr>
        <p:spPr>
          <a:xfrm>
            <a:off x="1849438" y="5345113"/>
            <a:ext cx="6507162"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2、仪表间联络信号标准和信号传输方式</a:t>
            </a:r>
            <a:endParaRPr lang="zh-CN" altLang="en-US" sz="2400" dirty="0">
              <a:latin typeface="Arial" panose="020B0604020202020204" pitchFamily="34" charset="0"/>
              <a:ea typeface="宋体" panose="02010600030101010101" pitchFamily="2" charset="-122"/>
            </a:endParaRPr>
          </a:p>
        </p:txBody>
      </p:sp>
      <p:sp>
        <p:nvSpPr>
          <p:cNvPr id="3100" name="Text Box 29"/>
          <p:cNvSpPr txBox="1"/>
          <p:nvPr/>
        </p:nvSpPr>
        <p:spPr>
          <a:xfrm>
            <a:off x="1849755" y="5972810"/>
            <a:ext cx="6302375"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3、易燃易爆场合防爆仪表与防爆措施</a:t>
            </a:r>
            <a:endParaRPr lang="zh-CN" altLang="en-US" sz="2400" dirty="0">
              <a:latin typeface="Arial" panose="020B0604020202020204" pitchFamily="34" charset="0"/>
              <a:ea typeface="宋体" panose="02010600030101010101" pitchFamily="2" charset="-122"/>
            </a:endParaRPr>
          </a:p>
        </p:txBody>
      </p:sp>
      <p:sp>
        <p:nvSpPr>
          <p:cNvPr id="3101" name="文本框 1"/>
          <p:cNvSpPr txBox="1"/>
          <p:nvPr/>
        </p:nvSpPr>
        <p:spPr>
          <a:xfrm>
            <a:off x="2208530" y="4843780"/>
            <a:ext cx="5755640" cy="398780"/>
          </a:xfrm>
          <a:prstGeom prst="rect">
            <a:avLst/>
          </a:prstGeom>
          <a:noFill/>
          <a:ln w="9525">
            <a:noFill/>
          </a:ln>
        </p:spPr>
        <p:txBody>
          <a:bodyPr wrap="square" anchor="t">
            <a:spAutoFit/>
          </a:bodyPr>
          <a:p>
            <a:pPr>
              <a:spcBef>
                <a:spcPct val="50000"/>
              </a:spcBef>
            </a:pPr>
            <a:r>
              <a:rPr lang="zh-CN" altLang="en-US" sz="2000" dirty="0">
                <a:solidFill>
                  <a:srgbClr val="0000FF"/>
                </a:solidFill>
                <a:latin typeface="Arial" panose="020B0604020202020204" pitchFamily="34" charset="0"/>
                <a:ea typeface="宋体" panose="02010600030101010101" pitchFamily="2" charset="-122"/>
              </a:rPr>
              <a:t>根据生产工艺原理图，绘制过程控制系统框图</a:t>
            </a:r>
            <a:endParaRPr lang="zh-CN" altLang="en-US" sz="2000" dirty="0">
              <a:solidFill>
                <a:srgbClr val="0000FF"/>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
          <p:cNvSpPr txBox="1"/>
          <p:nvPr/>
        </p:nvSpPr>
        <p:spPr>
          <a:xfrm>
            <a:off x="1774825" y="981075"/>
            <a:ext cx="4751388" cy="521970"/>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）仪表间传输电压信号</a:t>
            </a:r>
            <a:endParaRPr lang="zh-CN" altLang="en-US" sz="2800" dirty="0">
              <a:latin typeface="Times New Roman" panose="02020603050405020304" pitchFamily="18" charset="0"/>
              <a:ea typeface="宋体" panose="02010600030101010101" pitchFamily="2" charset="-122"/>
            </a:endParaRPr>
          </a:p>
        </p:txBody>
      </p:sp>
      <p:sp>
        <p:nvSpPr>
          <p:cNvPr id="30722" name="Text Box 3"/>
          <p:cNvSpPr txBox="1"/>
          <p:nvPr/>
        </p:nvSpPr>
        <p:spPr>
          <a:xfrm>
            <a:off x="6563995" y="5822950"/>
            <a:ext cx="3134995" cy="460375"/>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5</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并联</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nvGrpSpPr>
          <p:cNvPr id="30723" name="Group 4"/>
          <p:cNvGrpSpPr/>
          <p:nvPr/>
        </p:nvGrpSpPr>
        <p:grpSpPr>
          <a:xfrm>
            <a:off x="5591175" y="1412875"/>
            <a:ext cx="4267200" cy="4183063"/>
            <a:chOff x="0" y="0"/>
            <a:chExt cx="2688" cy="2635"/>
          </a:xfrm>
        </p:grpSpPr>
        <p:sp>
          <p:nvSpPr>
            <p:cNvPr id="30724" name="Text Box 5"/>
            <p:cNvSpPr txBox="1"/>
            <p:nvPr/>
          </p:nvSpPr>
          <p:spPr>
            <a:xfrm>
              <a:off x="1134" y="0"/>
              <a:ext cx="932"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endParaRPr lang="en-US" altLang="zh-CN" sz="2800" dirty="0">
                <a:latin typeface="Times New Roman" panose="02020603050405020304" pitchFamily="18" charset="0"/>
                <a:ea typeface="宋体" panose="02010600030101010101" pitchFamily="2" charset="-122"/>
              </a:endParaRPr>
            </a:p>
          </p:txBody>
        </p:sp>
        <p:sp>
          <p:nvSpPr>
            <p:cNvPr id="30725" name="Rectangle 6"/>
            <p:cNvSpPr/>
            <p:nvPr/>
          </p:nvSpPr>
          <p:spPr>
            <a:xfrm>
              <a:off x="0" y="235"/>
              <a:ext cx="960" cy="163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26" name="Rectangle 7"/>
            <p:cNvSpPr/>
            <p:nvPr/>
          </p:nvSpPr>
          <p:spPr>
            <a:xfrm>
              <a:off x="1968" y="235"/>
              <a:ext cx="480" cy="105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nvGrpSpPr>
            <p:cNvPr id="30727" name="Group 8"/>
            <p:cNvGrpSpPr/>
            <p:nvPr/>
          </p:nvGrpSpPr>
          <p:grpSpPr>
            <a:xfrm>
              <a:off x="1632" y="427"/>
              <a:ext cx="576" cy="2064"/>
              <a:chOff x="0" y="0"/>
              <a:chExt cx="576" cy="2064"/>
            </a:xfrm>
          </p:grpSpPr>
          <p:sp>
            <p:nvSpPr>
              <p:cNvPr id="30728" name="Rectangle 9"/>
              <p:cNvSpPr/>
              <p:nvPr/>
            </p:nvSpPr>
            <p:spPr>
              <a:xfrm>
                <a:off x="480" y="1392"/>
                <a:ext cx="96" cy="38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29" name="Line 10"/>
              <p:cNvSpPr/>
              <p:nvPr/>
            </p:nvSpPr>
            <p:spPr>
              <a:xfrm>
                <a:off x="192" y="0"/>
                <a:ext cx="0" cy="1248"/>
              </a:xfrm>
              <a:prstGeom prst="line">
                <a:avLst/>
              </a:prstGeom>
              <a:ln w="38100" cap="flat" cmpd="sng">
                <a:solidFill>
                  <a:schemeClr val="tx1"/>
                </a:solidFill>
                <a:prstDash val="solid"/>
                <a:round/>
                <a:headEnd type="none" w="med" len="med"/>
                <a:tailEnd type="none" w="med" len="med"/>
              </a:ln>
            </p:spPr>
          </p:sp>
          <p:sp>
            <p:nvSpPr>
              <p:cNvPr id="30730" name="Line 11"/>
              <p:cNvSpPr/>
              <p:nvPr/>
            </p:nvSpPr>
            <p:spPr>
              <a:xfrm>
                <a:off x="192" y="1248"/>
                <a:ext cx="336" cy="0"/>
              </a:xfrm>
              <a:prstGeom prst="line">
                <a:avLst/>
              </a:prstGeom>
              <a:ln w="38100" cap="flat" cmpd="sng">
                <a:solidFill>
                  <a:schemeClr val="tx1"/>
                </a:solidFill>
                <a:prstDash val="solid"/>
                <a:round/>
                <a:headEnd type="none" w="med" len="med"/>
                <a:tailEnd type="none" w="med" len="med"/>
              </a:ln>
            </p:spPr>
          </p:sp>
          <p:sp>
            <p:nvSpPr>
              <p:cNvPr id="30731" name="Line 12"/>
              <p:cNvSpPr/>
              <p:nvPr/>
            </p:nvSpPr>
            <p:spPr>
              <a:xfrm>
                <a:off x="528" y="1776"/>
                <a:ext cx="0" cy="288"/>
              </a:xfrm>
              <a:prstGeom prst="line">
                <a:avLst/>
              </a:prstGeom>
              <a:ln w="38100" cap="flat" cmpd="sng">
                <a:solidFill>
                  <a:schemeClr val="tx1"/>
                </a:solidFill>
                <a:prstDash val="solid"/>
                <a:round/>
                <a:headEnd type="none" w="med" len="med"/>
                <a:tailEnd type="none" w="med" len="med"/>
              </a:ln>
            </p:spPr>
          </p:sp>
          <p:sp>
            <p:nvSpPr>
              <p:cNvPr id="30732" name="Line 13"/>
              <p:cNvSpPr/>
              <p:nvPr/>
            </p:nvSpPr>
            <p:spPr>
              <a:xfrm>
                <a:off x="528" y="1248"/>
                <a:ext cx="0" cy="144"/>
              </a:xfrm>
              <a:prstGeom prst="line">
                <a:avLst/>
              </a:prstGeom>
              <a:ln w="38100" cap="flat" cmpd="sng">
                <a:solidFill>
                  <a:schemeClr val="tx1"/>
                </a:solidFill>
                <a:prstDash val="solid"/>
                <a:round/>
                <a:headEnd type="none" w="med" len="med"/>
                <a:tailEnd type="none" w="med" len="med"/>
              </a:ln>
            </p:spPr>
          </p:sp>
          <p:sp>
            <p:nvSpPr>
              <p:cNvPr id="30733" name="Line 14"/>
              <p:cNvSpPr/>
              <p:nvPr/>
            </p:nvSpPr>
            <p:spPr>
              <a:xfrm>
                <a:off x="0" y="1104"/>
                <a:ext cx="0" cy="960"/>
              </a:xfrm>
              <a:prstGeom prst="line">
                <a:avLst/>
              </a:prstGeom>
              <a:ln w="38100" cap="flat" cmpd="sng">
                <a:solidFill>
                  <a:schemeClr val="tx1"/>
                </a:solidFill>
                <a:prstDash val="solid"/>
                <a:round/>
                <a:headEnd type="none" w="med" len="med"/>
                <a:tailEnd type="none" w="med" len="med"/>
              </a:ln>
            </p:spPr>
          </p:sp>
          <p:sp>
            <p:nvSpPr>
              <p:cNvPr id="30734" name="Line 15"/>
              <p:cNvSpPr/>
              <p:nvPr/>
            </p:nvSpPr>
            <p:spPr>
              <a:xfrm>
                <a:off x="0" y="2064"/>
                <a:ext cx="528" cy="0"/>
              </a:xfrm>
              <a:prstGeom prst="line">
                <a:avLst/>
              </a:prstGeom>
              <a:ln w="38100" cap="flat" cmpd="sng">
                <a:solidFill>
                  <a:schemeClr val="tx1"/>
                </a:solidFill>
                <a:prstDash val="solid"/>
                <a:round/>
                <a:headEnd type="none" w="med" len="med"/>
                <a:tailEnd type="none" w="med" len="med"/>
              </a:ln>
            </p:spPr>
          </p:sp>
        </p:grpSp>
        <p:sp>
          <p:nvSpPr>
            <p:cNvPr id="30735" name="Rectangle 16"/>
            <p:cNvSpPr/>
            <p:nvPr/>
          </p:nvSpPr>
          <p:spPr>
            <a:xfrm>
              <a:off x="1968" y="1579"/>
              <a:ext cx="480" cy="105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6" name="Rectangle 17"/>
            <p:cNvSpPr/>
            <p:nvPr/>
          </p:nvSpPr>
          <p:spPr>
            <a:xfrm>
              <a:off x="336" y="619"/>
              <a:ext cx="96" cy="432"/>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7" name="Rectangle 18"/>
            <p:cNvSpPr/>
            <p:nvPr/>
          </p:nvSpPr>
          <p:spPr>
            <a:xfrm>
              <a:off x="2112" y="811"/>
              <a:ext cx="96" cy="38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8" name="Rectangle 19"/>
            <p:cNvSpPr/>
            <p:nvPr/>
          </p:nvSpPr>
          <p:spPr>
            <a:xfrm>
              <a:off x="1104" y="379"/>
              <a:ext cx="384" cy="96"/>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9" name="Line 20"/>
            <p:cNvSpPr/>
            <p:nvPr/>
          </p:nvSpPr>
          <p:spPr>
            <a:xfrm>
              <a:off x="1488" y="427"/>
              <a:ext cx="672" cy="0"/>
            </a:xfrm>
            <a:prstGeom prst="line">
              <a:avLst/>
            </a:prstGeom>
            <a:ln w="38100" cap="flat" cmpd="sng">
              <a:solidFill>
                <a:schemeClr val="tx1"/>
              </a:solidFill>
              <a:prstDash val="solid"/>
              <a:round/>
              <a:headEnd type="none" w="med" len="med"/>
              <a:tailEnd type="none" w="med" len="med"/>
            </a:ln>
          </p:spPr>
        </p:sp>
        <p:sp>
          <p:nvSpPr>
            <p:cNvPr id="30740" name="Line 21"/>
            <p:cNvSpPr/>
            <p:nvPr/>
          </p:nvSpPr>
          <p:spPr>
            <a:xfrm>
              <a:off x="384" y="1531"/>
              <a:ext cx="720" cy="0"/>
            </a:xfrm>
            <a:prstGeom prst="line">
              <a:avLst/>
            </a:prstGeom>
            <a:ln w="38100" cap="flat" cmpd="sng">
              <a:solidFill>
                <a:schemeClr val="tx1"/>
              </a:solidFill>
              <a:prstDash val="solid"/>
              <a:round/>
              <a:headEnd type="none" w="med" len="med"/>
              <a:tailEnd type="none" w="med" len="med"/>
            </a:ln>
          </p:spPr>
        </p:sp>
        <p:sp>
          <p:nvSpPr>
            <p:cNvPr id="30741" name="Text Box 22"/>
            <p:cNvSpPr txBox="1"/>
            <p:nvPr/>
          </p:nvSpPr>
          <p:spPr>
            <a:xfrm>
              <a:off x="432" y="619"/>
              <a:ext cx="624"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30742" name="Text Box 23"/>
            <p:cNvSpPr txBox="1"/>
            <p:nvPr/>
          </p:nvSpPr>
          <p:spPr>
            <a:xfrm>
              <a:off x="528" y="1099"/>
              <a:ext cx="624"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0743" name="Rectangle 24"/>
            <p:cNvSpPr/>
            <p:nvPr/>
          </p:nvSpPr>
          <p:spPr>
            <a:xfrm>
              <a:off x="1104" y="1483"/>
              <a:ext cx="384" cy="96"/>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44" name="Line 25"/>
            <p:cNvSpPr/>
            <p:nvPr/>
          </p:nvSpPr>
          <p:spPr>
            <a:xfrm>
              <a:off x="192" y="1195"/>
              <a:ext cx="384" cy="0"/>
            </a:xfrm>
            <a:prstGeom prst="line">
              <a:avLst/>
            </a:prstGeom>
            <a:ln w="38100" cap="flat" cmpd="sng">
              <a:solidFill>
                <a:schemeClr val="tx1"/>
              </a:solidFill>
              <a:prstDash val="solid"/>
              <a:round/>
              <a:headEnd type="none" w="med" len="med"/>
              <a:tailEnd type="none" w="med" len="med"/>
            </a:ln>
          </p:spPr>
        </p:sp>
        <p:sp>
          <p:nvSpPr>
            <p:cNvPr id="30745" name="Line 26"/>
            <p:cNvSpPr/>
            <p:nvPr/>
          </p:nvSpPr>
          <p:spPr>
            <a:xfrm>
              <a:off x="288" y="1291"/>
              <a:ext cx="192" cy="0"/>
            </a:xfrm>
            <a:prstGeom prst="line">
              <a:avLst/>
            </a:prstGeom>
            <a:ln w="38100" cap="flat" cmpd="sng">
              <a:solidFill>
                <a:schemeClr val="tx1"/>
              </a:solidFill>
              <a:prstDash val="solid"/>
              <a:round/>
              <a:headEnd type="none" w="med" len="med"/>
              <a:tailEnd type="none" w="med" len="med"/>
            </a:ln>
          </p:spPr>
        </p:sp>
        <p:sp>
          <p:nvSpPr>
            <p:cNvPr id="30746" name="Line 27"/>
            <p:cNvSpPr/>
            <p:nvPr/>
          </p:nvSpPr>
          <p:spPr>
            <a:xfrm>
              <a:off x="384" y="1291"/>
              <a:ext cx="0" cy="240"/>
            </a:xfrm>
            <a:prstGeom prst="line">
              <a:avLst/>
            </a:prstGeom>
            <a:ln w="38100" cap="flat" cmpd="sng">
              <a:solidFill>
                <a:schemeClr val="tx1"/>
              </a:solidFill>
              <a:prstDash val="solid"/>
              <a:round/>
              <a:headEnd type="none" w="med" len="med"/>
              <a:tailEnd type="none" w="med" len="med"/>
            </a:ln>
          </p:spPr>
        </p:sp>
        <p:sp>
          <p:nvSpPr>
            <p:cNvPr id="30747" name="Line 28"/>
            <p:cNvSpPr/>
            <p:nvPr/>
          </p:nvSpPr>
          <p:spPr>
            <a:xfrm>
              <a:off x="384" y="1051"/>
              <a:ext cx="0" cy="144"/>
            </a:xfrm>
            <a:prstGeom prst="line">
              <a:avLst/>
            </a:prstGeom>
            <a:ln w="38100" cap="flat" cmpd="sng">
              <a:solidFill>
                <a:schemeClr val="tx1"/>
              </a:solidFill>
              <a:prstDash val="solid"/>
              <a:round/>
              <a:headEnd type="none" w="med" len="med"/>
              <a:tailEnd type="none" w="med" len="med"/>
            </a:ln>
          </p:spPr>
        </p:sp>
        <p:sp>
          <p:nvSpPr>
            <p:cNvPr id="30748" name="Line 29"/>
            <p:cNvSpPr/>
            <p:nvPr/>
          </p:nvSpPr>
          <p:spPr>
            <a:xfrm flipV="1">
              <a:off x="384" y="427"/>
              <a:ext cx="0" cy="192"/>
            </a:xfrm>
            <a:prstGeom prst="line">
              <a:avLst/>
            </a:prstGeom>
            <a:ln w="38100" cap="flat" cmpd="sng">
              <a:solidFill>
                <a:schemeClr val="tx1"/>
              </a:solidFill>
              <a:prstDash val="solid"/>
              <a:round/>
              <a:headEnd type="none" w="med" len="med"/>
              <a:tailEnd type="none" w="med" len="med"/>
            </a:ln>
          </p:spPr>
        </p:sp>
        <p:sp>
          <p:nvSpPr>
            <p:cNvPr id="30749" name="Line 30"/>
            <p:cNvSpPr/>
            <p:nvPr/>
          </p:nvSpPr>
          <p:spPr>
            <a:xfrm>
              <a:off x="384" y="427"/>
              <a:ext cx="720" cy="0"/>
            </a:xfrm>
            <a:prstGeom prst="line">
              <a:avLst/>
            </a:prstGeom>
            <a:ln w="38100" cap="flat" cmpd="sng">
              <a:solidFill>
                <a:schemeClr val="tx1"/>
              </a:solidFill>
              <a:prstDash val="solid"/>
              <a:round/>
              <a:headEnd type="none" w="med" len="med"/>
              <a:tailEnd type="none" w="med" len="med"/>
            </a:ln>
          </p:spPr>
        </p:sp>
        <p:sp>
          <p:nvSpPr>
            <p:cNvPr id="30750" name="Line 31"/>
            <p:cNvSpPr/>
            <p:nvPr/>
          </p:nvSpPr>
          <p:spPr>
            <a:xfrm flipV="1">
              <a:off x="2160" y="427"/>
              <a:ext cx="0" cy="384"/>
            </a:xfrm>
            <a:prstGeom prst="line">
              <a:avLst/>
            </a:prstGeom>
            <a:ln w="38100" cap="flat" cmpd="sng">
              <a:solidFill>
                <a:schemeClr val="tx1"/>
              </a:solidFill>
              <a:prstDash val="solid"/>
              <a:round/>
              <a:headEnd type="none" w="med" len="med"/>
              <a:tailEnd type="none" w="med" len="med"/>
            </a:ln>
          </p:spPr>
        </p:sp>
        <p:sp>
          <p:nvSpPr>
            <p:cNvPr id="30751" name="Line 32"/>
            <p:cNvSpPr/>
            <p:nvPr/>
          </p:nvSpPr>
          <p:spPr>
            <a:xfrm>
              <a:off x="1488" y="1531"/>
              <a:ext cx="672" cy="0"/>
            </a:xfrm>
            <a:prstGeom prst="line">
              <a:avLst/>
            </a:prstGeom>
            <a:ln w="38100" cap="flat" cmpd="sng">
              <a:solidFill>
                <a:schemeClr val="tx1"/>
              </a:solidFill>
              <a:prstDash val="solid"/>
              <a:round/>
              <a:headEnd type="none" w="med" len="med"/>
              <a:tailEnd type="none" w="med" len="med"/>
            </a:ln>
          </p:spPr>
        </p:sp>
        <p:sp>
          <p:nvSpPr>
            <p:cNvPr id="30752" name="Line 33"/>
            <p:cNvSpPr/>
            <p:nvPr/>
          </p:nvSpPr>
          <p:spPr>
            <a:xfrm>
              <a:off x="2160" y="1195"/>
              <a:ext cx="0" cy="336"/>
            </a:xfrm>
            <a:prstGeom prst="line">
              <a:avLst/>
            </a:prstGeom>
            <a:ln w="38100" cap="flat" cmpd="sng">
              <a:solidFill>
                <a:schemeClr val="tx1"/>
              </a:solidFill>
              <a:prstDash val="solid"/>
              <a:round/>
              <a:headEnd type="none" w="med" len="med"/>
              <a:tailEnd type="none" w="med" len="med"/>
            </a:ln>
          </p:spPr>
        </p:sp>
        <p:grpSp>
          <p:nvGrpSpPr>
            <p:cNvPr id="30753" name="Group 34"/>
            <p:cNvGrpSpPr/>
            <p:nvPr/>
          </p:nvGrpSpPr>
          <p:grpSpPr>
            <a:xfrm>
              <a:off x="1488" y="408"/>
              <a:ext cx="336" cy="1104"/>
              <a:chOff x="-145" y="0"/>
              <a:chExt cx="336" cy="1104"/>
            </a:xfrm>
          </p:grpSpPr>
          <p:sp>
            <p:nvSpPr>
              <p:cNvPr id="30754" name="Text Box 35"/>
              <p:cNvSpPr txBox="1"/>
              <p:nvPr/>
            </p:nvSpPr>
            <p:spPr>
              <a:xfrm>
                <a:off x="-145" y="316"/>
                <a:ext cx="336"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5" name="Line 36"/>
              <p:cNvSpPr/>
              <p:nvPr/>
            </p:nvSpPr>
            <p:spPr>
              <a:xfrm flipV="1">
                <a:off x="144" y="0"/>
                <a:ext cx="0" cy="336"/>
              </a:xfrm>
              <a:prstGeom prst="line">
                <a:avLst/>
              </a:prstGeom>
              <a:ln w="9525" cap="flat" cmpd="sng">
                <a:solidFill>
                  <a:schemeClr val="tx1"/>
                </a:solidFill>
                <a:prstDash val="solid"/>
                <a:round/>
                <a:headEnd type="none" w="med" len="med"/>
                <a:tailEnd type="triangle" w="med" len="med"/>
              </a:ln>
            </p:spPr>
          </p:sp>
          <p:sp>
            <p:nvSpPr>
              <p:cNvPr id="30756" name="Line 37"/>
              <p:cNvSpPr/>
              <p:nvPr/>
            </p:nvSpPr>
            <p:spPr>
              <a:xfrm>
                <a:off x="144" y="672"/>
                <a:ext cx="0" cy="432"/>
              </a:xfrm>
              <a:prstGeom prst="line">
                <a:avLst/>
              </a:prstGeom>
              <a:ln w="9525" cap="flat" cmpd="sng">
                <a:solidFill>
                  <a:schemeClr val="tx1"/>
                </a:solidFill>
                <a:prstDash val="solid"/>
                <a:round/>
                <a:headEnd type="none" w="med" len="med"/>
                <a:tailEnd type="triangle" w="med" len="med"/>
              </a:ln>
            </p:spPr>
          </p:sp>
        </p:grpSp>
        <p:sp>
          <p:nvSpPr>
            <p:cNvPr id="30757" name="Text Box 38"/>
            <p:cNvSpPr txBox="1"/>
            <p:nvPr/>
          </p:nvSpPr>
          <p:spPr>
            <a:xfrm>
              <a:off x="2268" y="771"/>
              <a:ext cx="420"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8" name="Text Box 39"/>
            <p:cNvSpPr txBox="1"/>
            <p:nvPr/>
          </p:nvSpPr>
          <p:spPr>
            <a:xfrm>
              <a:off x="2223" y="1769"/>
              <a:ext cx="420"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9" name="Text Box 40"/>
            <p:cNvSpPr txBox="1"/>
            <p:nvPr/>
          </p:nvSpPr>
          <p:spPr>
            <a:xfrm>
              <a:off x="1044" y="1089"/>
              <a:ext cx="932" cy="3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endParaRPr lang="en-US" altLang="zh-CN" sz="2800" dirty="0">
                <a:latin typeface="Times New Roman" panose="02020603050405020304" pitchFamily="18" charset="0"/>
                <a:ea typeface="宋体" panose="02010600030101010101" pitchFamily="2" charset="-122"/>
              </a:endParaRPr>
            </a:p>
          </p:txBody>
        </p:sp>
      </p:grpSp>
      <p:sp>
        <p:nvSpPr>
          <p:cNvPr id="30767" name="文本框 100"/>
          <p:cNvSpPr txBox="1"/>
          <p:nvPr/>
        </p:nvSpPr>
        <p:spPr>
          <a:xfrm>
            <a:off x="5407025" y="4692650"/>
            <a:ext cx="1984375"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发送仪表</a:t>
            </a:r>
            <a:endParaRPr lang="zh-CN" altLang="en-US" sz="2400" dirty="0">
              <a:latin typeface="Arial" panose="020B0604020202020204" pitchFamily="34" charset="0"/>
              <a:ea typeface="宋体" panose="02010600030101010101" pitchFamily="2" charset="-122"/>
            </a:endParaRPr>
          </a:p>
        </p:txBody>
      </p:sp>
      <p:sp>
        <p:nvSpPr>
          <p:cNvPr id="30768" name="文本框 1"/>
          <p:cNvSpPr txBox="1"/>
          <p:nvPr/>
        </p:nvSpPr>
        <p:spPr>
          <a:xfrm>
            <a:off x="8277225" y="1011238"/>
            <a:ext cx="1984375"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接收仪表</a:t>
            </a:r>
            <a:endParaRPr lang="zh-CN" altLang="en-US" sz="2400" dirty="0">
              <a:latin typeface="Arial" panose="020B0604020202020204" pitchFamily="34" charset="0"/>
              <a:ea typeface="宋体" panose="02010600030101010101" pitchFamily="2" charset="-122"/>
            </a:endParaRPr>
          </a:p>
        </p:txBody>
      </p:sp>
      <p:sp>
        <p:nvSpPr>
          <p:cNvPr id="30769" name="文本框 2"/>
          <p:cNvSpPr txBox="1"/>
          <p:nvPr/>
        </p:nvSpPr>
        <p:spPr>
          <a:xfrm>
            <a:off x="7135813" y="4071938"/>
            <a:ext cx="1984375" cy="82994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导线</a:t>
            </a:r>
            <a:endParaRPr lang="zh-CN" altLang="en-US"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电阻</a:t>
            </a:r>
            <a:endParaRPr lang="zh-CN" altLang="en-US" sz="2400" dirty="0">
              <a:latin typeface="Arial" panose="020B0604020202020204" pitchFamily="34" charset="0"/>
              <a:ea typeface="宋体" panose="02010600030101010101" pitchFamily="2" charset="-122"/>
            </a:endParaRPr>
          </a:p>
        </p:txBody>
      </p:sp>
      <p:graphicFrame>
        <p:nvGraphicFramePr>
          <p:cNvPr id="30770" name="对象 2">
            <a:hlinkClick r:id="" action="ppaction://ole?verb="/>
          </p:cNvPr>
          <p:cNvGraphicFramePr>
            <a:graphicFrameLocks noChangeAspect="1"/>
          </p:cNvGraphicFramePr>
          <p:nvPr/>
        </p:nvGraphicFramePr>
        <p:xfrm>
          <a:off x="2331085" y="2166620"/>
          <a:ext cx="2112010" cy="748665"/>
        </p:xfrm>
        <a:graphic>
          <a:graphicData uri="http://schemas.openxmlformats.org/presentationml/2006/ole">
            <mc:AlternateContent xmlns:mc="http://schemas.openxmlformats.org/markup-compatibility/2006">
              <mc:Choice xmlns:v="urn:schemas-microsoft-com:vml" Requires="v">
                <p:oleObj spid="_x0000_s3080" name="" r:id="rId1" imgW="1219200" imgH="431800" progId="Equation.KSEE3">
                  <p:embed/>
                </p:oleObj>
              </mc:Choice>
              <mc:Fallback>
                <p:oleObj name="" r:id="rId1" imgW="1219200" imgH="431800" progId="Equation.KSEE3">
                  <p:embed/>
                  <p:pic>
                    <p:nvPicPr>
                      <p:cNvPr id="0" name="图片 3079"/>
                      <p:cNvPicPr/>
                      <p:nvPr/>
                    </p:nvPicPr>
                    <p:blipFill>
                      <a:blip r:embed="rId2"/>
                      <a:stretch>
                        <a:fillRect/>
                      </a:stretch>
                    </p:blipFill>
                    <p:spPr>
                      <a:xfrm>
                        <a:off x="2331085" y="2166620"/>
                        <a:ext cx="2112010" cy="748665"/>
                      </a:xfrm>
                      <a:prstGeom prst="rect">
                        <a:avLst/>
                      </a:prstGeom>
                      <a:noFill/>
                      <a:ln w="38100">
                        <a:noFill/>
                        <a:miter/>
                      </a:ln>
                    </p:spPr>
                  </p:pic>
                </p:oleObj>
              </mc:Fallback>
            </mc:AlternateContent>
          </a:graphicData>
        </a:graphic>
      </p:graphicFrame>
      <p:sp>
        <p:nvSpPr>
          <p:cNvPr id="2" name="Text Box 2"/>
          <p:cNvSpPr txBox="1"/>
          <p:nvPr/>
        </p:nvSpPr>
        <p:spPr>
          <a:xfrm>
            <a:off x="1966595" y="3310255"/>
            <a:ext cx="3140075" cy="1014730"/>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近距离：电流或电压</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远距离：电流</a:t>
            </a:r>
            <a:endParaRPr lang="zh-CN" altLang="en-US" sz="2400" dirty="0">
              <a:latin typeface="Times New Roman" panose="02020603050405020304" pitchFamily="18"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100" name="文本框 99"/>
          <p:cNvSpPr txBox="1"/>
          <p:nvPr/>
        </p:nvSpPr>
        <p:spPr>
          <a:xfrm>
            <a:off x="2189480" y="921385"/>
            <a:ext cx="8234680" cy="829945"/>
          </a:xfrm>
          <a:prstGeom prst="rect">
            <a:avLst/>
          </a:prstGeom>
          <a:noFill/>
          <a:ln w="9525">
            <a:noFill/>
          </a:ln>
        </p:spPr>
        <p:txBody>
          <a:bodyPr wrap="square">
            <a:spAutoFit/>
          </a:bodyPr>
          <a:p>
            <a:r>
              <a:rPr lang="zh-CN" sz="2400">
                <a:latin typeface="Calibri" panose="020F0502020204030204" charset="0"/>
                <a:ea typeface="宋体" panose="02010600030101010101" pitchFamily="2" charset="-122"/>
              </a:rPr>
              <a:t>图示为变送器与调节器连接原理图，设</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0</a:t>
            </a:r>
            <a:r>
              <a:rPr lang="en-US" sz="2400">
                <a:latin typeface="Calibri" panose="020F0502020204030204" charset="0"/>
                <a:ea typeface="宋体" panose="02010600030101010101" pitchFamily="2" charset="-122"/>
                <a:cs typeface="Times New Roman" panose="02020603050405020304" pitchFamily="18" charset="0"/>
              </a:rPr>
              <a:t>=10M </a:t>
            </a:r>
            <a:r>
              <a:rPr lang="zh-CN" sz="2400">
                <a:latin typeface="Calibri" panose="020F0502020204030204" charset="0"/>
                <a:ea typeface="宋体" panose="02010600030101010101" pitchFamily="2" charset="-122"/>
              </a:rPr>
              <a:t>Ω，</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CM</a:t>
            </a:r>
            <a:r>
              <a:rPr lang="en-US" sz="2400">
                <a:latin typeface="Calibri" panose="020F0502020204030204" charset="0"/>
                <a:ea typeface="宋体" panose="02010600030101010101" pitchFamily="2" charset="-122"/>
                <a:cs typeface="Times New Roman" panose="02020603050405020304" pitchFamily="18" charset="0"/>
              </a:rPr>
              <a:t>=5 </a:t>
            </a:r>
            <a:r>
              <a:rPr lang="zh-CN" sz="2400">
                <a:latin typeface="Calibri" panose="020F0502020204030204" charset="0"/>
                <a:ea typeface="宋体" panose="02010600030101010101" pitchFamily="2" charset="-122"/>
              </a:rPr>
              <a:t>Ω ，</a:t>
            </a:r>
            <a:r>
              <a:rPr lang="en-US" sz="2400">
                <a:latin typeface="Calibri" panose="020F0502020204030204" charset="0"/>
                <a:ea typeface="宋体" panose="02010600030101010101" pitchFamily="2" charset="-122"/>
              </a:rPr>
              <a:t>R=250 </a:t>
            </a:r>
            <a:r>
              <a:rPr lang="zh-CN" sz="2400">
                <a:latin typeface="Calibri" panose="020F0502020204030204" charset="0"/>
                <a:ea typeface="宋体" panose="02010600030101010101" pitchFamily="2" charset="-122"/>
              </a:rPr>
              <a:t>Ω ， 试计算电流传输误差。</a:t>
            </a:r>
            <a:endParaRPr lang="zh-CN" altLang="en-US" sz="2400"/>
          </a:p>
        </p:txBody>
      </p:sp>
      <p:pic>
        <p:nvPicPr>
          <p:cNvPr id="2" name="图片 1"/>
          <p:cNvPicPr>
            <a:picLocks noChangeAspect="1"/>
          </p:cNvPicPr>
          <p:nvPr/>
        </p:nvPicPr>
        <p:blipFill>
          <a:blip r:embed="rId1"/>
          <a:stretch>
            <a:fillRect/>
          </a:stretch>
        </p:blipFill>
        <p:spPr>
          <a:xfrm>
            <a:off x="4772025" y="1751330"/>
            <a:ext cx="2648585" cy="1539240"/>
          </a:xfrm>
          <a:prstGeom prst="rect">
            <a:avLst/>
          </a:prstGeom>
        </p:spPr>
      </p:pic>
      <p:sp>
        <p:nvSpPr>
          <p:cNvPr id="3" name="文本框 2"/>
          <p:cNvSpPr txBox="1"/>
          <p:nvPr/>
        </p:nvSpPr>
        <p:spPr>
          <a:xfrm>
            <a:off x="4183380" y="3343275"/>
            <a:ext cx="3714115" cy="398780"/>
          </a:xfrm>
          <a:prstGeom prst="rect">
            <a:avLst/>
          </a:prstGeom>
          <a:noFill/>
          <a:ln w="9525">
            <a:noFill/>
          </a:ln>
        </p:spPr>
        <p:txBody>
          <a:bodyPr wrap="square">
            <a:spAutoFit/>
          </a:bodyPr>
          <a:p>
            <a:r>
              <a:rPr lang="zh-CN" sz="2000" b="0">
                <a:latin typeface="Calibri" panose="020F0502020204030204" charset="0"/>
                <a:ea typeface="宋体" panose="02010600030101010101" pitchFamily="2" charset="-122"/>
              </a:rPr>
              <a:t>变送器与调节器连接原理图</a:t>
            </a:r>
            <a:endParaRPr lang="zh-CN" altLang="en-US" sz="2000"/>
          </a:p>
        </p:txBody>
      </p:sp>
      <p:sp>
        <p:nvSpPr>
          <p:cNvPr id="4" name="文本框 3"/>
          <p:cNvSpPr txBox="1"/>
          <p:nvPr/>
        </p:nvSpPr>
        <p:spPr>
          <a:xfrm>
            <a:off x="2189480" y="3835400"/>
            <a:ext cx="8234680" cy="829945"/>
          </a:xfrm>
          <a:prstGeom prst="rect">
            <a:avLst/>
          </a:prstGeom>
          <a:noFill/>
          <a:ln w="9525">
            <a:noFill/>
          </a:ln>
        </p:spPr>
        <p:txBody>
          <a:bodyPr wrap="square">
            <a:spAutoFit/>
          </a:bodyPr>
          <a:p>
            <a:r>
              <a:rPr lang="zh-CN" sz="2400">
                <a:latin typeface="Calibri" panose="020F0502020204030204" charset="0"/>
                <a:ea typeface="宋体" panose="02010600030101010101" pitchFamily="2" charset="-122"/>
              </a:rPr>
              <a:t>图</a:t>
            </a:r>
            <a:r>
              <a:rPr lang="zh-CN" sz="2400">
                <a:latin typeface="Calibri" panose="020F0502020204030204" charset="0"/>
                <a:sym typeface="+mn-ea"/>
              </a:rPr>
              <a:t>示</a:t>
            </a:r>
            <a:r>
              <a:rPr lang="zh-CN" sz="2400">
                <a:latin typeface="Calibri" panose="020F0502020204030204" charset="0"/>
                <a:ea typeface="宋体" panose="02010600030101010101" pitchFamily="2" charset="-122"/>
              </a:rPr>
              <a:t>为变送器与调节器连接原理图，设</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0</a:t>
            </a:r>
            <a:r>
              <a:rPr lang="en-US" sz="2400">
                <a:latin typeface="Calibri" panose="020F0502020204030204" charset="0"/>
                <a:ea typeface="宋体" panose="02010600030101010101" pitchFamily="2" charset="-122"/>
                <a:cs typeface="Times New Roman" panose="02020603050405020304" pitchFamily="18" charset="0"/>
              </a:rPr>
              <a:t>=250</a:t>
            </a:r>
            <a:r>
              <a:rPr lang="zh-CN" sz="2400">
                <a:latin typeface="Calibri" panose="020F0502020204030204" charset="0"/>
                <a:ea typeface="宋体" panose="02010600030101010101" pitchFamily="2" charset="-122"/>
              </a:rPr>
              <a:t>Ω，</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CM</a:t>
            </a:r>
            <a:r>
              <a:rPr lang="en-US" sz="2400">
                <a:latin typeface="Calibri" panose="020F0502020204030204" charset="0"/>
                <a:ea typeface="宋体" panose="02010600030101010101" pitchFamily="2" charset="-122"/>
                <a:cs typeface="Times New Roman" panose="02020603050405020304" pitchFamily="18" charset="0"/>
              </a:rPr>
              <a:t>=2 </a:t>
            </a:r>
            <a:r>
              <a:rPr lang="zh-CN" sz="2400">
                <a:latin typeface="Calibri" panose="020F0502020204030204" charset="0"/>
                <a:ea typeface="宋体" panose="02010600030101010101" pitchFamily="2" charset="-122"/>
              </a:rPr>
              <a:t>Ω ，</a:t>
            </a:r>
            <a:r>
              <a:rPr lang="en-US" sz="2400">
                <a:latin typeface="Calibri" panose="020F0502020204030204" charset="0"/>
                <a:ea typeface="宋体" panose="02010600030101010101" pitchFamily="2" charset="-122"/>
              </a:rPr>
              <a:t>R</a:t>
            </a:r>
            <a:r>
              <a:rPr lang="en-US" sz="2400" baseline="-25000">
                <a:latin typeface="Calibri" panose="020F0502020204030204" charset="0"/>
                <a:ea typeface="宋体" panose="02010600030101010101" pitchFamily="2" charset="-122"/>
                <a:cs typeface="Times New Roman" panose="02020603050405020304" pitchFamily="18" charset="0"/>
              </a:rPr>
              <a:t>i</a:t>
            </a:r>
            <a:r>
              <a:rPr lang="en-US" sz="2400">
                <a:latin typeface="Calibri" panose="020F0502020204030204" charset="0"/>
                <a:ea typeface="宋体" panose="02010600030101010101" pitchFamily="2" charset="-122"/>
                <a:cs typeface="Times New Roman" panose="02020603050405020304" pitchFamily="18" charset="0"/>
              </a:rPr>
              <a:t>=10M </a:t>
            </a:r>
            <a:r>
              <a:rPr lang="zh-CN" sz="2400">
                <a:latin typeface="Calibri" panose="020F0502020204030204" charset="0"/>
                <a:ea typeface="宋体" panose="02010600030101010101" pitchFamily="2" charset="-122"/>
              </a:rPr>
              <a:t>Ω ， 试计算电压传输误差。</a:t>
            </a:r>
            <a:endParaRPr lang="zh-CN" altLang="en-US" sz="2400"/>
          </a:p>
        </p:txBody>
      </p:sp>
      <p:pic>
        <p:nvPicPr>
          <p:cNvPr id="5" name="图片 3"/>
          <p:cNvPicPr>
            <a:picLocks noChangeAspect="1"/>
          </p:cNvPicPr>
          <p:nvPr/>
        </p:nvPicPr>
        <p:blipFill>
          <a:blip r:embed="rId2"/>
          <a:stretch>
            <a:fillRect/>
          </a:stretch>
        </p:blipFill>
        <p:spPr>
          <a:xfrm>
            <a:off x="4647565" y="4665345"/>
            <a:ext cx="2595245" cy="1804035"/>
          </a:xfrm>
          <a:prstGeom prst="rect">
            <a:avLst/>
          </a:prstGeom>
          <a:noFill/>
          <a:ln>
            <a:noFill/>
          </a:ln>
        </p:spPr>
      </p:pic>
      <p:sp>
        <p:nvSpPr>
          <p:cNvPr id="6" name="文本框 5"/>
          <p:cNvSpPr txBox="1"/>
          <p:nvPr/>
        </p:nvSpPr>
        <p:spPr>
          <a:xfrm>
            <a:off x="3928745" y="6459220"/>
            <a:ext cx="3714115" cy="398780"/>
          </a:xfrm>
          <a:prstGeom prst="rect">
            <a:avLst/>
          </a:prstGeom>
          <a:noFill/>
          <a:ln w="9525">
            <a:noFill/>
          </a:ln>
        </p:spPr>
        <p:txBody>
          <a:bodyPr wrap="square">
            <a:spAutoFit/>
          </a:bodyPr>
          <a:p>
            <a:r>
              <a:rPr lang="zh-CN" sz="2000" b="0">
                <a:latin typeface="Calibri" panose="020F0502020204030204" charset="0"/>
                <a:ea typeface="宋体" panose="02010600030101010101" pitchFamily="2" charset="-122"/>
              </a:rPr>
              <a:t>变送器与调节器连接原理图</a:t>
            </a:r>
            <a:endParaRPr lang="zh-CN" altLang="en-US" sz="2000"/>
          </a:p>
        </p:txBody>
      </p:sp>
      <p:cxnSp>
        <p:nvCxnSpPr>
          <p:cNvPr id="7" name="直接箭头连接符 6"/>
          <p:cNvCxnSpPr/>
          <p:nvPr/>
        </p:nvCxnSpPr>
        <p:spPr>
          <a:xfrm>
            <a:off x="5434965" y="2383155"/>
            <a:ext cx="0" cy="57023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
          </p:cNvPr>
          <p:cNvGraphicFramePr>
            <a:graphicFrameLocks noChangeAspect="1"/>
          </p:cNvGraphicFramePr>
          <p:nvPr/>
        </p:nvGraphicFramePr>
        <p:xfrm>
          <a:off x="7757795" y="2203450"/>
          <a:ext cx="2026920" cy="837565"/>
        </p:xfrm>
        <a:graphic>
          <a:graphicData uri="http://schemas.openxmlformats.org/presentationml/2006/ole">
            <mc:AlternateContent xmlns:mc="http://schemas.openxmlformats.org/markup-compatibility/2006">
              <mc:Choice xmlns:v="urn:schemas-microsoft-com:vml" Requires="v">
                <p:oleObj spid="_x0000_s1025" name="" r:id="rId3" imgW="952500" imgH="393700" progId="Equation.KSEE3">
                  <p:embed/>
                </p:oleObj>
              </mc:Choice>
              <mc:Fallback>
                <p:oleObj name="" r:id="rId3" imgW="952500" imgH="393700" progId="Equation.KSEE3">
                  <p:embed/>
                  <p:pic>
                    <p:nvPicPr>
                      <p:cNvPr id="0" name="图片 1024"/>
                      <p:cNvPicPr/>
                      <p:nvPr/>
                    </p:nvPicPr>
                    <p:blipFill>
                      <a:blip r:embed="rId4"/>
                      <a:stretch>
                        <a:fillRect/>
                      </a:stretch>
                    </p:blipFill>
                    <p:spPr>
                      <a:xfrm>
                        <a:off x="7757795" y="2203450"/>
                        <a:ext cx="2026920" cy="83756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829550" y="4980940"/>
          <a:ext cx="2594610" cy="918845"/>
        </p:xfrm>
        <a:graphic>
          <a:graphicData uri="http://schemas.openxmlformats.org/presentationml/2006/ole">
            <mc:AlternateContent xmlns:mc="http://schemas.openxmlformats.org/markup-compatibility/2006">
              <mc:Choice xmlns:v="urn:schemas-microsoft-com:vml" Requires="v">
                <p:oleObj spid="_x0000_s10" name="" r:id="rId5" imgW="1219200" imgH="431800" progId="Equation.KSEE3">
                  <p:embed/>
                </p:oleObj>
              </mc:Choice>
              <mc:Fallback>
                <p:oleObj name="" r:id="rId5" imgW="1219200" imgH="431800" progId="Equation.KSEE3">
                  <p:embed/>
                  <p:pic>
                    <p:nvPicPr>
                      <p:cNvPr id="0" name="图片 1024"/>
                      <p:cNvPicPr/>
                      <p:nvPr/>
                    </p:nvPicPr>
                    <p:blipFill>
                      <a:blip r:embed="rId6"/>
                      <a:stretch>
                        <a:fillRect/>
                      </a:stretch>
                    </p:blipFill>
                    <p:spPr>
                      <a:xfrm>
                        <a:off x="7829550" y="4980940"/>
                        <a:ext cx="2594610" cy="918845"/>
                      </a:xfrm>
                      <a:prstGeom prst="rect">
                        <a:avLst/>
                      </a:prstGeom>
                    </p:spPr>
                  </p:pic>
                </p:oleObj>
              </mc:Fallback>
            </mc:AlternateContent>
          </a:graphicData>
        </a:graphic>
      </p:graphicFrame>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1876425" y="908050"/>
            <a:ext cx="5084763" cy="521970"/>
          </a:xfrm>
          <a:prstGeom prst="rect">
            <a:avLst/>
          </a:prstGeom>
          <a:noFill/>
          <a:ln w="9525">
            <a:noFill/>
          </a:ln>
        </p:spPr>
        <p:txBody>
          <a:bodyPr anchor="t">
            <a:spAutoFit/>
          </a:bodyPr>
          <a:p>
            <a:pPr>
              <a:spcBef>
                <a:spcPct val="50000"/>
              </a:spcBef>
            </a:pPr>
            <a:r>
              <a:rPr lang="en-US" sz="2800" dirty="0">
                <a:latin typeface="Times New Roman" panose="02020603050405020304" pitchFamily="18" charset="0"/>
                <a:ea typeface="宋体" panose="02010600030101010101" pitchFamily="2" charset="-122"/>
              </a:rPr>
              <a:t>7. </a:t>
            </a:r>
            <a:r>
              <a:rPr lang="zh-CN" altLang="en-US" sz="2800" dirty="0">
                <a:latin typeface="Times New Roman" panose="02020603050405020304" pitchFamily="18" charset="0"/>
                <a:ea typeface="宋体" panose="02010600030101010101" pitchFamily="2" charset="-122"/>
              </a:rPr>
              <a:t>变送器信号的传输方式</a:t>
            </a:r>
            <a:endParaRPr lang="zh-CN" altLang="en-US" sz="2800" dirty="0">
              <a:latin typeface="Times New Roman" panose="02020603050405020304" pitchFamily="18" charset="0"/>
              <a:ea typeface="宋体" panose="02010600030101010101" pitchFamily="2" charset="-122"/>
            </a:endParaRPr>
          </a:p>
        </p:txBody>
      </p:sp>
      <p:sp>
        <p:nvSpPr>
          <p:cNvPr id="32770" name="Text Box 40"/>
          <p:cNvSpPr txBox="1"/>
          <p:nvPr/>
        </p:nvSpPr>
        <p:spPr>
          <a:xfrm>
            <a:off x="2216150" y="3884930"/>
            <a:ext cx="2729230" cy="460375"/>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6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四线制传输</a:t>
            </a:r>
            <a:endParaRPr lang="zh-CN" altLang="en-US" sz="2400" dirty="0">
              <a:latin typeface="Times New Roman" panose="02020603050405020304" pitchFamily="18" charset="0"/>
              <a:ea typeface="宋体" panose="02010600030101010101" pitchFamily="2" charset="-122"/>
            </a:endParaRPr>
          </a:p>
        </p:txBody>
      </p:sp>
      <p:sp>
        <p:nvSpPr>
          <p:cNvPr id="25640" name="Text Box 41"/>
          <p:cNvSpPr txBox="1"/>
          <p:nvPr/>
        </p:nvSpPr>
        <p:spPr>
          <a:xfrm>
            <a:off x="6500495" y="3884930"/>
            <a:ext cx="2681605"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图</a:t>
            </a:r>
            <a:r>
              <a:rPr kumimoji="0" lang="en-US" altLang="zh-CN" sz="2400" kern="1200" cap="none" spc="0" normalizeH="0" baseline="0" noProof="1">
                <a:latin typeface="Times New Roman" panose="02020603050405020304" pitchFamily="18" charset="0"/>
                <a:ea typeface="宋体" panose="02010600030101010101" pitchFamily="2" charset="-122"/>
                <a:cs typeface="+mn-ea"/>
                <a:sym typeface="+mn-ea"/>
              </a:rPr>
              <a:t>7</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sp>
        <p:nvSpPr>
          <p:cNvPr id="25643" name="Text Box 44"/>
          <p:cNvSpPr txBox="1"/>
          <p:nvPr/>
        </p:nvSpPr>
        <p:spPr>
          <a:xfrm>
            <a:off x="1356995" y="4447540"/>
            <a:ext cx="9265285" cy="460375"/>
          </a:xfrm>
          <a:prstGeom prst="rect">
            <a:avLst/>
          </a:prstGeom>
          <a:noFill/>
          <a:ln w="9525">
            <a:noFill/>
          </a:ln>
        </p:spPr>
        <p:txBody>
          <a:bodyPr wrap="square" anchor="t">
            <a:spAutoFit/>
          </a:bodyPr>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思考：与四线制传输相比，变送器采取</a:t>
            </a:r>
            <a:r>
              <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rPr>
              <a:t>两线制传输信号的优点？</a:t>
            </a:r>
            <a:endPar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endParaRPr>
          </a:p>
        </p:txBody>
      </p:sp>
      <p:grpSp>
        <p:nvGrpSpPr>
          <p:cNvPr id="32776" name="组合 3"/>
          <p:cNvGrpSpPr/>
          <p:nvPr/>
        </p:nvGrpSpPr>
        <p:grpSpPr>
          <a:xfrm>
            <a:off x="1951038" y="1458913"/>
            <a:ext cx="8140700" cy="2701130"/>
            <a:chOff x="630" y="2091"/>
            <a:chExt cx="13375" cy="5004"/>
          </a:xfrm>
        </p:grpSpPr>
        <p:sp>
          <p:nvSpPr>
            <p:cNvPr id="32777" name="Text Box 3"/>
            <p:cNvSpPr txBox="1"/>
            <p:nvPr/>
          </p:nvSpPr>
          <p:spPr>
            <a:xfrm>
              <a:off x="4950" y="4066"/>
              <a:ext cx="1440" cy="96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grpSp>
          <p:nvGrpSpPr>
            <p:cNvPr id="32778" name="Group 4"/>
            <p:cNvGrpSpPr/>
            <p:nvPr/>
          </p:nvGrpSpPr>
          <p:grpSpPr>
            <a:xfrm>
              <a:off x="870" y="3345"/>
              <a:ext cx="5040" cy="2280"/>
              <a:chOff x="0" y="0"/>
              <a:chExt cx="2016" cy="912"/>
            </a:xfrm>
          </p:grpSpPr>
          <p:sp>
            <p:nvSpPr>
              <p:cNvPr id="32779" name="Rectangle 5"/>
              <p:cNvSpPr/>
              <p:nvPr/>
            </p:nvSpPr>
            <p:spPr>
              <a:xfrm>
                <a:off x="720" y="0"/>
                <a:ext cx="720" cy="912"/>
              </a:xfrm>
              <a:prstGeom prst="rect">
                <a:avLst/>
              </a:prstGeom>
              <a:noFill/>
              <a:ln w="38100" cap="flat" cmpd="sng">
                <a:solidFill>
                  <a:schemeClr val="tx1"/>
                </a:solidFill>
                <a:prstDash val="solid"/>
                <a:miter/>
                <a:headEnd type="none" w="med" len="med"/>
                <a:tailEnd type="none" w="med" len="med"/>
              </a:ln>
            </p:spPr>
            <p:txBody>
              <a:bodyPr wrap="none" anchor="ctr"/>
              <a:p>
                <a:pPr algn="ctr"/>
                <a:r>
                  <a:rPr lang="zh-CN" altLang="en-US" sz="2800" dirty="0">
                    <a:latin typeface="Times New Roman" panose="02020603050405020304" pitchFamily="18" charset="0"/>
                    <a:ea typeface="宋体" panose="02010600030101010101" pitchFamily="2" charset="-122"/>
                  </a:rPr>
                  <a:t>变</a:t>
                </a:r>
                <a:endParaRPr lang="zh-CN" altLang="en-US" sz="2800" dirty="0">
                  <a:latin typeface="Times New Roman" panose="02020603050405020304" pitchFamily="18" charset="0"/>
                  <a:ea typeface="宋体" panose="02010600030101010101" pitchFamily="2" charset="-122"/>
                </a:endParaRPr>
              </a:p>
              <a:p>
                <a:pPr algn="ctr"/>
                <a:r>
                  <a:rPr lang="zh-CN" altLang="en-US" sz="2800" dirty="0">
                    <a:latin typeface="Times New Roman" panose="02020603050405020304" pitchFamily="18" charset="0"/>
                    <a:ea typeface="宋体" panose="02010600030101010101" pitchFamily="2" charset="-122"/>
                  </a:rPr>
                  <a:t>送</a:t>
                </a:r>
                <a:endParaRPr lang="zh-CN" altLang="en-US" sz="2800" dirty="0">
                  <a:latin typeface="Times New Roman" panose="02020603050405020304" pitchFamily="18" charset="0"/>
                  <a:ea typeface="宋体" panose="02010600030101010101" pitchFamily="2" charset="-122"/>
                </a:endParaRPr>
              </a:p>
              <a:p>
                <a:pPr algn="ctr"/>
                <a:r>
                  <a:rPr lang="zh-CN" altLang="en-US" sz="2800" dirty="0">
                    <a:latin typeface="Times New Roman" panose="02020603050405020304" pitchFamily="18" charset="0"/>
                    <a:ea typeface="宋体" panose="02010600030101010101" pitchFamily="2" charset="-122"/>
                  </a:rPr>
                  <a:t>器</a:t>
                </a:r>
                <a:endParaRPr lang="zh-CN" altLang="en-US" sz="2800" dirty="0">
                  <a:latin typeface="Times New Roman" panose="02020603050405020304" pitchFamily="18" charset="0"/>
                  <a:ea typeface="宋体" panose="02010600030101010101" pitchFamily="2" charset="-122"/>
                </a:endParaRPr>
              </a:p>
            </p:txBody>
          </p:sp>
          <p:sp>
            <p:nvSpPr>
              <p:cNvPr id="32780" name="Rectangle 6"/>
              <p:cNvSpPr/>
              <p:nvPr/>
            </p:nvSpPr>
            <p:spPr>
              <a:xfrm>
                <a:off x="1872" y="288"/>
                <a:ext cx="144" cy="432"/>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81" name="Line 7"/>
              <p:cNvSpPr/>
              <p:nvPr/>
            </p:nvSpPr>
            <p:spPr>
              <a:xfrm>
                <a:off x="144" y="144"/>
                <a:ext cx="0" cy="240"/>
              </a:xfrm>
              <a:prstGeom prst="line">
                <a:avLst/>
              </a:prstGeom>
              <a:ln w="38100" cap="flat" cmpd="sng">
                <a:solidFill>
                  <a:schemeClr val="tx1"/>
                </a:solidFill>
                <a:prstDash val="solid"/>
                <a:round/>
                <a:headEnd type="none" w="med" len="med"/>
                <a:tailEnd type="none" w="med" len="med"/>
              </a:ln>
            </p:spPr>
          </p:sp>
          <p:sp>
            <p:nvSpPr>
              <p:cNvPr id="32782" name="Text Box 8"/>
              <p:cNvSpPr txBox="1"/>
              <p:nvPr/>
            </p:nvSpPr>
            <p:spPr>
              <a:xfrm>
                <a:off x="240" y="288"/>
                <a:ext cx="576" cy="38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2783" name="Line 9"/>
              <p:cNvSpPr/>
              <p:nvPr/>
            </p:nvSpPr>
            <p:spPr>
              <a:xfrm>
                <a:off x="0" y="384"/>
                <a:ext cx="288" cy="0"/>
              </a:xfrm>
              <a:prstGeom prst="line">
                <a:avLst/>
              </a:prstGeom>
              <a:ln w="38100" cap="flat" cmpd="sng">
                <a:solidFill>
                  <a:schemeClr val="tx1"/>
                </a:solidFill>
                <a:prstDash val="solid"/>
                <a:round/>
                <a:headEnd type="none" w="med" len="med"/>
                <a:tailEnd type="none" w="med" len="med"/>
              </a:ln>
            </p:spPr>
          </p:sp>
          <p:sp>
            <p:nvSpPr>
              <p:cNvPr id="32784" name="Line 10"/>
              <p:cNvSpPr/>
              <p:nvPr/>
            </p:nvSpPr>
            <p:spPr>
              <a:xfrm>
                <a:off x="96" y="480"/>
                <a:ext cx="144" cy="0"/>
              </a:xfrm>
              <a:prstGeom prst="line">
                <a:avLst/>
              </a:prstGeom>
              <a:ln w="38100" cap="flat" cmpd="sng">
                <a:solidFill>
                  <a:schemeClr val="tx1"/>
                </a:solidFill>
                <a:prstDash val="solid"/>
                <a:round/>
                <a:headEnd type="none" w="med" len="med"/>
                <a:tailEnd type="none" w="med" len="med"/>
              </a:ln>
            </p:spPr>
          </p:sp>
          <p:sp>
            <p:nvSpPr>
              <p:cNvPr id="32785" name="Line 11"/>
              <p:cNvSpPr/>
              <p:nvPr/>
            </p:nvSpPr>
            <p:spPr>
              <a:xfrm>
                <a:off x="144" y="144"/>
                <a:ext cx="576" cy="0"/>
              </a:xfrm>
              <a:prstGeom prst="line">
                <a:avLst/>
              </a:prstGeom>
              <a:ln w="38100" cap="flat" cmpd="sng">
                <a:solidFill>
                  <a:schemeClr val="tx1"/>
                </a:solidFill>
                <a:prstDash val="solid"/>
                <a:round/>
                <a:headEnd type="none" w="med" len="med"/>
                <a:tailEnd type="none" w="med" len="med"/>
              </a:ln>
            </p:spPr>
          </p:sp>
          <p:sp>
            <p:nvSpPr>
              <p:cNvPr id="32786" name="Line 12"/>
              <p:cNvSpPr/>
              <p:nvPr/>
            </p:nvSpPr>
            <p:spPr>
              <a:xfrm>
                <a:off x="144" y="480"/>
                <a:ext cx="0" cy="384"/>
              </a:xfrm>
              <a:prstGeom prst="line">
                <a:avLst/>
              </a:prstGeom>
              <a:ln w="38100" cap="flat" cmpd="sng">
                <a:solidFill>
                  <a:schemeClr val="tx1"/>
                </a:solidFill>
                <a:prstDash val="solid"/>
                <a:round/>
                <a:headEnd type="none" w="med" len="med"/>
                <a:tailEnd type="none" w="med" len="med"/>
              </a:ln>
            </p:spPr>
          </p:sp>
          <p:sp>
            <p:nvSpPr>
              <p:cNvPr id="32787" name="Line 13"/>
              <p:cNvSpPr/>
              <p:nvPr/>
            </p:nvSpPr>
            <p:spPr>
              <a:xfrm>
                <a:off x="144" y="864"/>
                <a:ext cx="576" cy="0"/>
              </a:xfrm>
              <a:prstGeom prst="line">
                <a:avLst/>
              </a:prstGeom>
              <a:ln w="38100" cap="flat" cmpd="sng">
                <a:solidFill>
                  <a:schemeClr val="tx1"/>
                </a:solidFill>
                <a:prstDash val="solid"/>
                <a:round/>
                <a:headEnd type="none" w="med" len="med"/>
                <a:tailEnd type="none" w="med" len="med"/>
              </a:ln>
            </p:spPr>
          </p:sp>
          <p:sp>
            <p:nvSpPr>
              <p:cNvPr id="32788" name="Line 14"/>
              <p:cNvSpPr/>
              <p:nvPr/>
            </p:nvSpPr>
            <p:spPr>
              <a:xfrm>
                <a:off x="1440" y="144"/>
                <a:ext cx="480" cy="0"/>
              </a:xfrm>
              <a:prstGeom prst="line">
                <a:avLst/>
              </a:prstGeom>
              <a:ln w="38100" cap="flat" cmpd="sng">
                <a:solidFill>
                  <a:schemeClr val="tx1"/>
                </a:solidFill>
                <a:prstDash val="solid"/>
                <a:round/>
                <a:headEnd type="none" w="med" len="med"/>
                <a:tailEnd type="none" w="med" len="med"/>
              </a:ln>
            </p:spPr>
          </p:sp>
          <p:sp>
            <p:nvSpPr>
              <p:cNvPr id="32789" name="Line 15"/>
              <p:cNvSpPr/>
              <p:nvPr/>
            </p:nvSpPr>
            <p:spPr>
              <a:xfrm>
                <a:off x="1920" y="144"/>
                <a:ext cx="0" cy="144"/>
              </a:xfrm>
              <a:prstGeom prst="line">
                <a:avLst/>
              </a:prstGeom>
              <a:ln w="38100" cap="flat" cmpd="sng">
                <a:solidFill>
                  <a:schemeClr val="tx1"/>
                </a:solidFill>
                <a:prstDash val="solid"/>
                <a:round/>
                <a:headEnd type="none" w="med" len="med"/>
                <a:tailEnd type="none" w="med" len="med"/>
              </a:ln>
            </p:spPr>
          </p:sp>
          <p:sp>
            <p:nvSpPr>
              <p:cNvPr id="32790" name="Line 16"/>
              <p:cNvSpPr/>
              <p:nvPr/>
            </p:nvSpPr>
            <p:spPr>
              <a:xfrm>
                <a:off x="1920" y="720"/>
                <a:ext cx="0" cy="144"/>
              </a:xfrm>
              <a:prstGeom prst="line">
                <a:avLst/>
              </a:prstGeom>
              <a:ln w="38100" cap="flat" cmpd="sng">
                <a:solidFill>
                  <a:schemeClr val="tx1"/>
                </a:solidFill>
                <a:prstDash val="solid"/>
                <a:round/>
                <a:headEnd type="none" w="med" len="med"/>
                <a:tailEnd type="none" w="med" len="med"/>
              </a:ln>
            </p:spPr>
          </p:sp>
          <p:sp>
            <p:nvSpPr>
              <p:cNvPr id="32791" name="Line 17"/>
              <p:cNvSpPr/>
              <p:nvPr/>
            </p:nvSpPr>
            <p:spPr>
              <a:xfrm>
                <a:off x="1440" y="864"/>
                <a:ext cx="480" cy="0"/>
              </a:xfrm>
              <a:prstGeom prst="line">
                <a:avLst/>
              </a:prstGeom>
              <a:ln w="38100" cap="flat" cmpd="sng">
                <a:solidFill>
                  <a:schemeClr val="tx1"/>
                </a:solidFill>
                <a:prstDash val="solid"/>
                <a:round/>
                <a:headEnd type="none" w="med" len="med"/>
                <a:tailEnd type="none" w="med" len="med"/>
              </a:ln>
            </p:spPr>
          </p:sp>
        </p:grpSp>
        <p:sp>
          <p:nvSpPr>
            <p:cNvPr id="32792" name="Rectangle 18"/>
            <p:cNvSpPr/>
            <p:nvPr/>
          </p:nvSpPr>
          <p:spPr>
            <a:xfrm>
              <a:off x="4710" y="3225"/>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3" name="Rectangle 19"/>
            <p:cNvSpPr/>
            <p:nvPr/>
          </p:nvSpPr>
          <p:spPr>
            <a:xfrm>
              <a:off x="630" y="3225"/>
              <a:ext cx="1800" cy="2520"/>
            </a:xfrm>
            <a:prstGeom prst="rect">
              <a:avLst/>
            </a:prstGeom>
            <a:noFill/>
            <a:ln w="9525" cap="flat" cmpd="sng">
              <a:solidFill>
                <a:schemeClr val="folHlink"/>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4" name="Text Box 20"/>
            <p:cNvSpPr txBox="1"/>
            <p:nvPr/>
          </p:nvSpPr>
          <p:spPr>
            <a:xfrm>
              <a:off x="10470" y="5626"/>
              <a:ext cx="1440" cy="96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2795" name="Text Box 21"/>
            <p:cNvSpPr txBox="1"/>
            <p:nvPr/>
          </p:nvSpPr>
          <p:spPr>
            <a:xfrm>
              <a:off x="10230" y="3586"/>
              <a:ext cx="1440" cy="96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endParaRPr lang="en-US" altLang="zh-CN" sz="2800" dirty="0">
                <a:latin typeface="Times New Roman" panose="02020603050405020304" pitchFamily="18" charset="0"/>
                <a:ea typeface="宋体" panose="02010600030101010101" pitchFamily="2" charset="-122"/>
              </a:endParaRP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67"/>
            </a:xfrm>
            <a:prstGeom prst="rect">
              <a:avLst/>
            </a:prstGeom>
            <a:noFill/>
            <a:ln w="9525">
              <a:noFill/>
            </a:ln>
          </p:spPr>
          <p:txBody>
            <a:bodyPr anchor="t">
              <a:spAutoFit/>
            </a:bodyPr>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endParaRPr lang="en-US" altLang="zh-CN" sz="2800" baseline="-25000" dirty="0">
                <a:solidFill>
                  <a:schemeClr val="accent2"/>
                </a:solidFill>
                <a:latin typeface="Times New Roman" panose="02020603050405020304" pitchFamily="18" charset="0"/>
                <a:ea typeface="宋体" panose="02010600030101010101" pitchFamily="2" charset="-122"/>
              </a:endParaRPr>
            </a:p>
          </p:txBody>
        </p:sp>
        <p:sp>
          <p:nvSpPr>
            <p:cNvPr id="32811" name="Text Box 37"/>
            <p:cNvSpPr txBox="1"/>
            <p:nvPr/>
          </p:nvSpPr>
          <p:spPr>
            <a:xfrm>
              <a:off x="11550" y="4186"/>
              <a:ext cx="1440" cy="96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endParaRPr lang="en-US" altLang="zh-CN" sz="2800" baseline="-25000" dirty="0">
                <a:latin typeface="Times New Roman" panose="02020603050405020304" pitchFamily="18" charset="0"/>
                <a:ea typeface="宋体" panose="02010600030101010101" pitchFamily="2" charset="-122"/>
              </a:endParaRP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6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2814" name="Text Box 42"/>
            <p:cNvSpPr txBox="1"/>
            <p:nvPr/>
          </p:nvSpPr>
          <p:spPr>
            <a:xfrm>
              <a:off x="7880" y="2206"/>
              <a:ext cx="2400" cy="85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变送器</a:t>
              </a:r>
              <a:endParaRPr lang="zh-CN" altLang="en-US" sz="2400" dirty="0">
                <a:latin typeface="Times New Roman" panose="02020603050405020304" pitchFamily="18" charset="0"/>
                <a:ea typeface="宋体" panose="02010600030101010101" pitchFamily="2" charset="-122"/>
              </a:endParaRP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6" name="Text Box 48"/>
            <p:cNvSpPr txBox="1"/>
            <p:nvPr/>
          </p:nvSpPr>
          <p:spPr>
            <a:xfrm>
              <a:off x="850" y="2386"/>
              <a:ext cx="1475" cy="853"/>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电源</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7" name="Text Box 49"/>
            <p:cNvSpPr txBox="1"/>
            <p:nvPr/>
          </p:nvSpPr>
          <p:spPr>
            <a:xfrm>
              <a:off x="4350" y="2371"/>
              <a:ext cx="2835" cy="853"/>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53"/>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5755" y="6242"/>
              <a:ext cx="2351" cy="853"/>
            </a:xfrm>
            <a:prstGeom prst="rect">
              <a:avLst/>
            </a:prstGeom>
            <a:noFill/>
            <a:ln w="9525">
              <a:noFill/>
            </a:ln>
          </p:spPr>
          <p:txBody>
            <a:bodyPr wrap="square" anchor="t">
              <a:spAutoFit/>
            </a:bodyPr>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过程量</a:t>
              </a:r>
              <a:r>
                <a:rPr lang="en-US" altLang="zh-CN" sz="2400"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2" name="Text Box 44"/>
          <p:cNvSpPr txBox="1"/>
          <p:nvPr/>
        </p:nvSpPr>
        <p:spPr>
          <a:xfrm>
            <a:off x="1318895" y="6080125"/>
            <a:ext cx="5118100" cy="460375"/>
          </a:xfrm>
          <a:prstGeom prst="rect">
            <a:avLst/>
          </a:prstGeom>
          <a:noFill/>
          <a:ln w="9525">
            <a:noFill/>
          </a:ln>
        </p:spPr>
        <p:txBody>
          <a:bodyPr wrap="square" anchor="t">
            <a:spAutoFit/>
          </a:bodyPr>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活零点，可克服电源及地线干扰。</a:t>
            </a:r>
            <a:endPar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endParaRPr>
          </a:p>
        </p:txBody>
      </p:sp>
      <p:sp>
        <p:nvSpPr>
          <p:cNvPr id="6" name="文本框 5"/>
          <p:cNvSpPr txBox="1"/>
          <p:nvPr/>
        </p:nvSpPr>
        <p:spPr>
          <a:xfrm>
            <a:off x="1362075" y="5034280"/>
            <a:ext cx="1981835" cy="460375"/>
          </a:xfrm>
          <a:prstGeom prst="rect">
            <a:avLst/>
          </a:prstGeom>
          <a:noFill/>
        </p:spPr>
        <p:txBody>
          <a:bodyPr wrap="square" rtlCol="0" anchor="t">
            <a:spAutoFit/>
          </a:bodyPr>
          <a:p>
            <a:pPr>
              <a:spcBef>
                <a:spcPct val="50000"/>
              </a:spcBef>
            </a:pPr>
            <a:r>
              <a:rPr lang="zh-CN" altLang="en-US" sz="2400">
                <a:solidFill>
                  <a:schemeClr val="tx2"/>
                </a:solidFill>
                <a:latin typeface="Times New Roman" panose="02020603050405020304" pitchFamily="18" charset="0"/>
                <a:sym typeface="宋体" panose="02010600030101010101" pitchFamily="2" charset="-122"/>
              </a:rPr>
              <a:t>节能节材。</a:t>
            </a:r>
            <a:endParaRPr lang="zh-CN" altLang="en-US" sz="2400"/>
          </a:p>
        </p:txBody>
      </p:sp>
      <p:sp>
        <p:nvSpPr>
          <p:cNvPr id="7" name="文本框 6"/>
          <p:cNvSpPr txBox="1"/>
          <p:nvPr/>
        </p:nvSpPr>
        <p:spPr>
          <a:xfrm>
            <a:off x="1362075" y="5494655"/>
            <a:ext cx="7834630" cy="460375"/>
          </a:xfrm>
          <a:prstGeom prst="rect">
            <a:avLst/>
          </a:prstGeom>
          <a:noFill/>
        </p:spPr>
        <p:txBody>
          <a:bodyPr wrap="none" rtlCol="0" anchor="t">
            <a:spAutoFit/>
          </a:bodyPr>
          <a:p>
            <a:pPr>
              <a:spcBef>
                <a:spcPct val="50000"/>
              </a:spcBef>
            </a:pPr>
            <a:r>
              <a:rPr lang="zh-CN" altLang="en-US" sz="2400">
                <a:solidFill>
                  <a:schemeClr val="tx2"/>
                </a:solidFill>
                <a:latin typeface="Times New Roman" panose="02020603050405020304" pitchFamily="18" charset="0"/>
                <a:sym typeface="宋体" panose="02010600030101010101" pitchFamily="2" charset="-122"/>
              </a:rPr>
              <a:t>可制成微功耗本安防爆仪表，仪表之间易于安装安全栅。</a:t>
            </a:r>
            <a:endParaRPr lang="zh-CN" altLang="en-US" sz="240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5" name="Text Box 44"/>
          <p:cNvSpPr txBox="1"/>
          <p:nvPr/>
        </p:nvSpPr>
        <p:spPr>
          <a:xfrm>
            <a:off x="1464945" y="4180840"/>
            <a:ext cx="7912100" cy="521970"/>
          </a:xfrm>
          <a:prstGeom prst="rect">
            <a:avLst/>
          </a:prstGeom>
          <a:noFill/>
          <a:ln w="9525">
            <a:noFill/>
            <a:miter/>
          </a:ln>
        </p:spPr>
        <p:txBody>
          <a:bodyPr wrap="square">
            <a:spAutoFit/>
          </a:bodyPr>
          <a:p>
            <a:pPr marR="0" defTabSz="914400">
              <a:spcBef>
                <a:spcPct val="50000"/>
              </a:spcBef>
              <a:buClrTx/>
              <a:buSzTx/>
              <a:defRPr/>
            </a:pPr>
            <a:r>
              <a:rPr kumimoji="0" lang="zh-CN" altLang="en-US" sz="28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思考：</a:t>
            </a:r>
            <a:r>
              <a:rPr kumimoji="0" lang="zh-CN" altLang="en-US" sz="2800" kern="1200" cap="none" spc="0" normalizeH="0" baseline="0" noProof="1">
                <a:latin typeface="Times New Roman" panose="02020603050405020304" pitchFamily="18" charset="0"/>
                <a:ea typeface="宋体" panose="02010600030101010101" pitchFamily="2" charset="-122"/>
                <a:cs typeface="+mn-ea"/>
                <a:sym typeface="+mn-ea"/>
              </a:rPr>
              <a:t>仪表之间信号传输为何采用</a:t>
            </a:r>
            <a:r>
              <a:rPr kumimoji="0" lang="zh-CN" altLang="en-US" sz="2800" kern="1200" cap="none" spc="0" normalizeH="0" baseline="0" noProof="1">
                <a:solidFill>
                  <a:srgbClr val="FF0000"/>
                </a:solidFill>
                <a:latin typeface="Times New Roman" panose="02020603050405020304" pitchFamily="18" charset="0"/>
                <a:ea typeface="宋体" panose="02010600030101010101" pitchFamily="2" charset="-122"/>
                <a:cs typeface="+mn-ea"/>
                <a:sym typeface="+mn-ea"/>
              </a:rPr>
              <a:t>直流信号</a:t>
            </a:r>
            <a:r>
              <a:rPr kumimoji="0" lang="zh-CN" altLang="en-US" sz="28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a:t>
            </a:r>
            <a:endParaRPr kumimoji="0" lang="zh-CN" altLang="en-US" sz="2800" kern="1200" cap="none" spc="0" normalizeH="0" baseline="0" noProof="1">
              <a:solidFill>
                <a:srgbClr val="FF0000"/>
              </a:solidFill>
              <a:latin typeface="Arial" panose="020B0604020202020204" pitchFamily="34" charset="0"/>
              <a:ea typeface="宋体" panose="02010600030101010101" pitchFamily="2" charset="-122"/>
              <a:cs typeface="+mn-cs"/>
              <a:sym typeface="+mn-ea"/>
            </a:endParaRPr>
          </a:p>
        </p:txBody>
      </p:sp>
      <p:sp>
        <p:nvSpPr>
          <p:cNvPr id="3" name="Text Box 44"/>
          <p:cNvSpPr txBox="1"/>
          <p:nvPr/>
        </p:nvSpPr>
        <p:spPr>
          <a:xfrm>
            <a:off x="1464945" y="4895215"/>
            <a:ext cx="5192395" cy="1568450"/>
          </a:xfrm>
          <a:prstGeom prst="rect">
            <a:avLst/>
          </a:prstGeom>
          <a:noFill/>
          <a:ln w="9525">
            <a:noFill/>
          </a:ln>
        </p:spPr>
        <p:txBody>
          <a:bodyPr wrap="square" anchor="t">
            <a:spAutoFit/>
          </a:bodyPr>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无导线分布电感分布电容，</a:t>
            </a:r>
            <a:endPar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endParaRPr>
          </a:p>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抗高频干扰，</a:t>
            </a:r>
            <a:endPar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endParaRPr>
          </a:p>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易于接</a:t>
            </a:r>
            <a:r>
              <a:rPr lang="en-US" altLang="zh-CN" sz="2400">
                <a:solidFill>
                  <a:schemeClr val="tx2"/>
                </a:solidFill>
                <a:latin typeface="Times New Roman" panose="02020603050405020304" pitchFamily="18" charset="0"/>
                <a:ea typeface="宋体" panose="02010600030101010101" pitchFamily="2" charset="-122"/>
                <a:sym typeface="宋体" panose="02010600030101010101" pitchFamily="2" charset="-122"/>
              </a:rPr>
              <a:t>A/D</a:t>
            </a: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转换器。</a:t>
            </a:r>
            <a:endPar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endParaRPr>
          </a:p>
        </p:txBody>
      </p:sp>
      <p:grpSp>
        <p:nvGrpSpPr>
          <p:cNvPr id="32776" name="组合 3"/>
          <p:cNvGrpSpPr/>
          <p:nvPr/>
        </p:nvGrpSpPr>
        <p:grpSpPr>
          <a:xfrm>
            <a:off x="514350" y="865505"/>
            <a:ext cx="5891530" cy="2792675"/>
            <a:chOff x="5755" y="2091"/>
            <a:chExt cx="8250" cy="4970"/>
          </a:xfrm>
        </p:grpSpPr>
        <p:sp>
          <p:nvSpPr>
            <p:cNvPr id="32794" name="Text Box 20"/>
            <p:cNvSpPr txBox="1"/>
            <p:nvPr/>
          </p:nvSpPr>
          <p:spPr>
            <a:xfrm>
              <a:off x="10470" y="5626"/>
              <a:ext cx="1440" cy="9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2795" name="Text Box 21"/>
            <p:cNvSpPr txBox="1"/>
            <p:nvPr/>
          </p:nvSpPr>
          <p:spPr>
            <a:xfrm>
              <a:off x="10230" y="3586"/>
              <a:ext cx="1440" cy="9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endParaRPr lang="en-US" altLang="zh-CN" sz="2800" dirty="0">
                <a:latin typeface="Times New Roman" panose="02020603050405020304" pitchFamily="18" charset="0"/>
                <a:ea typeface="宋体" panose="02010600030101010101" pitchFamily="2" charset="-122"/>
              </a:endParaRP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29"/>
            </a:xfrm>
            <a:prstGeom prst="rect">
              <a:avLst/>
            </a:prstGeom>
            <a:noFill/>
            <a:ln w="9525">
              <a:noFill/>
            </a:ln>
          </p:spPr>
          <p:txBody>
            <a:bodyPr anchor="t">
              <a:spAutoFit/>
            </a:bodyPr>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endParaRPr lang="en-US" altLang="zh-CN" sz="2800" baseline="-25000" dirty="0">
                <a:solidFill>
                  <a:schemeClr val="accent2"/>
                </a:solidFill>
                <a:latin typeface="Times New Roman" panose="02020603050405020304" pitchFamily="18" charset="0"/>
                <a:ea typeface="宋体" panose="02010600030101010101" pitchFamily="2" charset="-122"/>
              </a:endParaRPr>
            </a:p>
          </p:txBody>
        </p:sp>
        <p:sp>
          <p:nvSpPr>
            <p:cNvPr id="32811" name="Text Box 37"/>
            <p:cNvSpPr txBox="1"/>
            <p:nvPr/>
          </p:nvSpPr>
          <p:spPr>
            <a:xfrm>
              <a:off x="11550" y="4186"/>
              <a:ext cx="1440" cy="9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endParaRPr lang="en-US" altLang="zh-CN" sz="2800" baseline="-25000" dirty="0">
                <a:latin typeface="Times New Roman" panose="02020603050405020304" pitchFamily="18" charset="0"/>
                <a:ea typeface="宋体" panose="02010600030101010101" pitchFamily="2" charset="-122"/>
              </a:endParaRP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29"/>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2814" name="Text Box 42"/>
            <p:cNvSpPr txBox="1"/>
            <p:nvPr/>
          </p:nvSpPr>
          <p:spPr>
            <a:xfrm>
              <a:off x="7880" y="2206"/>
              <a:ext cx="2400" cy="819"/>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变送器</a:t>
              </a:r>
              <a:endParaRPr lang="zh-CN" altLang="en-US" sz="2400" dirty="0">
                <a:latin typeface="Times New Roman" panose="02020603050405020304" pitchFamily="18" charset="0"/>
                <a:ea typeface="宋体" panose="02010600030101010101" pitchFamily="2" charset="-122"/>
              </a:endParaRP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19"/>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5755" y="6242"/>
              <a:ext cx="2351" cy="819"/>
            </a:xfrm>
            <a:prstGeom prst="rect">
              <a:avLst/>
            </a:prstGeom>
            <a:noFill/>
            <a:ln w="9525">
              <a:noFill/>
            </a:ln>
          </p:spPr>
          <p:txBody>
            <a:bodyPr wrap="square" anchor="t">
              <a:spAutoFit/>
            </a:bodyPr>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过程量</a:t>
              </a:r>
              <a:r>
                <a:rPr lang="en-US" altLang="zh-CN" sz="2400"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grpSp>
        <p:nvGrpSpPr>
          <p:cNvPr id="28" name="组合 27"/>
          <p:cNvGrpSpPr/>
          <p:nvPr/>
        </p:nvGrpSpPr>
        <p:grpSpPr>
          <a:xfrm>
            <a:off x="7176770" y="1372870"/>
            <a:ext cx="3419475" cy="2000885"/>
            <a:chOff x="12175" y="2004"/>
            <a:chExt cx="5385" cy="3151"/>
          </a:xfrm>
        </p:grpSpPr>
        <p:cxnSp>
          <p:nvCxnSpPr>
            <p:cNvPr id="2" name="直接连接符 1"/>
            <p:cNvCxnSpPr/>
            <p:nvPr/>
          </p:nvCxnSpPr>
          <p:spPr>
            <a:xfrm>
              <a:off x="12175" y="2644"/>
              <a:ext cx="53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4818" y="4474"/>
              <a:ext cx="2" cy="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4482" y="5144"/>
              <a:ext cx="674" cy="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5293" y="2627"/>
              <a:ext cx="773" cy="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a:hlinkClick r:id="" action="ppaction://ole?verb="/>
            </p:cNvPr>
            <p:cNvGraphicFramePr>
              <a:graphicFrameLocks noChangeAspect="1"/>
            </p:cNvGraphicFramePr>
            <p:nvPr/>
          </p:nvGraphicFramePr>
          <p:xfrm>
            <a:off x="15640" y="2004"/>
            <a:ext cx="373" cy="699"/>
          </p:xfrm>
          <a:graphic>
            <a:graphicData uri="http://schemas.openxmlformats.org/presentationml/2006/ole">
              <mc:AlternateContent xmlns:mc="http://schemas.openxmlformats.org/markup-compatibility/2006">
                <mc:Choice xmlns:v="urn:schemas-microsoft-com:vml" Requires="v">
                  <p:oleObj spid="_x0000_s1025" name="" r:id="rId1" imgW="88265" imgH="165100" progId="Equation.KSEE3">
                    <p:embed/>
                  </p:oleObj>
                </mc:Choice>
                <mc:Fallback>
                  <p:oleObj name="" r:id="rId1" imgW="88265" imgH="165100" progId="Equation.KSEE3">
                    <p:embed/>
                    <p:pic>
                      <p:nvPicPr>
                        <p:cNvPr id="0" name="图片 1024"/>
                        <p:cNvPicPr/>
                        <p:nvPr/>
                      </p:nvPicPr>
                      <p:blipFill>
                        <a:blip r:embed="rId2"/>
                        <a:stretch>
                          <a:fillRect/>
                        </a:stretch>
                      </p:blipFill>
                      <p:spPr>
                        <a:xfrm>
                          <a:off x="15640" y="2004"/>
                          <a:ext cx="373" cy="699"/>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2338" y="3296"/>
            <a:ext cx="645" cy="751"/>
          </p:xfrm>
          <a:graphic>
            <a:graphicData uri="http://schemas.openxmlformats.org/presentationml/2006/ole">
              <mc:AlternateContent xmlns:mc="http://schemas.openxmlformats.org/markup-compatibility/2006">
                <mc:Choice xmlns:v="urn:schemas-microsoft-com:vml" Requires="v">
                  <p:oleObj spid="_x0000_s4"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12338" y="3296"/>
                          <a:ext cx="645" cy="751"/>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5531" y="3313"/>
            <a:ext cx="591" cy="699"/>
          </p:xfrm>
          <a:graphic>
            <a:graphicData uri="http://schemas.openxmlformats.org/presentationml/2006/ole">
              <mc:AlternateContent xmlns:mc="http://schemas.openxmlformats.org/markup-compatibility/2006">
                <mc:Choice xmlns:v="urn:schemas-microsoft-com:vml" Requires="v">
                  <p:oleObj spid="_x0000_s15" name="" r:id="rId5" imgW="139700" imgH="165100" progId="Equation.KSEE3">
                    <p:embed/>
                  </p:oleObj>
                </mc:Choice>
                <mc:Fallback>
                  <p:oleObj name="" r:id="rId5" imgW="139700" imgH="165100" progId="Equation.KSEE3">
                    <p:embed/>
                    <p:pic>
                      <p:nvPicPr>
                        <p:cNvPr id="0" name="图片 1024"/>
                        <p:cNvPicPr/>
                        <p:nvPr/>
                      </p:nvPicPr>
                      <p:blipFill>
                        <a:blip r:embed="rId6"/>
                        <a:stretch>
                          <a:fillRect/>
                        </a:stretch>
                      </p:blipFill>
                      <p:spPr>
                        <a:xfrm>
                          <a:off x="15531" y="3313"/>
                          <a:ext cx="591" cy="699"/>
                        </a:xfrm>
                        <a:prstGeom prst="rect">
                          <a:avLst/>
                        </a:prstGeom>
                      </p:spPr>
                    </p:pic>
                  </p:oleObj>
                </mc:Fallback>
              </mc:AlternateContent>
            </a:graphicData>
          </a:graphic>
        </p:graphicFrame>
        <p:cxnSp>
          <p:nvCxnSpPr>
            <p:cNvPr id="17" name="直接连接符 16"/>
            <p:cNvCxnSpPr/>
            <p:nvPr/>
          </p:nvCxnSpPr>
          <p:spPr>
            <a:xfrm flipH="1" flipV="1">
              <a:off x="13132" y="3437"/>
              <a:ext cx="664" cy="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5291" y="3169"/>
              <a:ext cx="349" cy="695"/>
              <a:chOff x="16364" y="4461"/>
              <a:chExt cx="349" cy="695"/>
            </a:xfrm>
          </p:grpSpPr>
          <p:sp>
            <p:nvSpPr>
              <p:cNvPr id="22" name="任意多边形 21"/>
              <p:cNvSpPr/>
              <p:nvPr/>
            </p:nvSpPr>
            <p:spPr>
              <a:xfrm>
                <a:off x="16364" y="4729"/>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16364" y="4461"/>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任意多边形 23"/>
              <p:cNvSpPr/>
              <p:nvPr/>
            </p:nvSpPr>
            <p:spPr>
              <a:xfrm>
                <a:off x="16364" y="4967"/>
                <a:ext cx="349" cy="189"/>
              </a:xfrm>
              <a:custGeom>
                <a:avLst/>
                <a:gdLst>
                  <a:gd name="connisteX0" fmla="*/ 0 w 221800"/>
                  <a:gd name="connsiteY0" fmla="*/ 279 h 119871"/>
                  <a:gd name="connisteX1" fmla="*/ 221615 w 221800"/>
                  <a:gd name="connsiteY1" fmla="*/ 16154 h 119871"/>
                  <a:gd name="connisteX2" fmla="*/ 31750 w 221800"/>
                  <a:gd name="connsiteY2" fmla="*/ 111404 h 119871"/>
                  <a:gd name="connisteX3" fmla="*/ 31750 w 221800"/>
                  <a:gd name="connsiteY3" fmla="*/ 111404 h 119871"/>
                  <a:gd name="connisteX4" fmla="*/ 15875 w 221800"/>
                  <a:gd name="connsiteY4" fmla="*/ 111404 h 119871"/>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1801" h="119871">
                    <a:moveTo>
                      <a:pt x="0" y="279"/>
                    </a:moveTo>
                    <a:cubicBezTo>
                      <a:pt x="48260" y="1549"/>
                      <a:pt x="215265" y="-6071"/>
                      <a:pt x="221615" y="16154"/>
                    </a:cubicBezTo>
                    <a:cubicBezTo>
                      <a:pt x="227965" y="38379"/>
                      <a:pt x="69850" y="92354"/>
                      <a:pt x="31750" y="111404"/>
                    </a:cubicBezTo>
                    <a:cubicBezTo>
                      <a:pt x="-6350" y="130454"/>
                      <a:pt x="34925" y="111404"/>
                      <a:pt x="31750" y="11140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29" name="曲线连接符 28"/>
          <p:cNvCxnSpPr/>
          <p:nvPr/>
        </p:nvCxnSpPr>
        <p:spPr>
          <a:xfrm rot="5400000">
            <a:off x="8341360" y="1343025"/>
            <a:ext cx="521335" cy="1587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160895" y="2950845"/>
            <a:ext cx="34677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156065" y="1779270"/>
            <a:ext cx="15875" cy="3644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9170035" y="253047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7784465" y="2421255"/>
            <a:ext cx="421640" cy="8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994650" y="247840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993380" y="1816735"/>
            <a:ext cx="1270" cy="404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7" imgW="914400" imgH="215900" progId="Equation.KSEE3">
                  <p:embed/>
                </p:oleObj>
              </mc:Choice>
              <mc:Fallback>
                <p:oleObj name="" r:id="rId7" imgW="914400" imgH="215900" progId="Equation.KSEE3">
                  <p:embed/>
                  <p:pic>
                    <p:nvPicPr>
                      <p:cNvPr id="0" name="图片 1025"/>
                      <p:cNvPicPr/>
                      <p:nvPr/>
                    </p:nvPicPr>
                    <p:blipFill>
                      <a:blip r:embed="rId8"/>
                      <a:stretch>
                        <a:fillRect/>
                      </a:stretch>
                    </p:blipFill>
                    <p:spPr>
                      <a:xfrm>
                        <a:off x="5638800" y="3321050"/>
                        <a:ext cx="914400" cy="215900"/>
                      </a:xfrm>
                      <a:prstGeom prst="rect">
                        <a:avLst/>
                      </a:prstGeom>
                    </p:spPr>
                  </p:pic>
                </p:oleObj>
              </mc:Fallback>
            </mc:AlternateContent>
          </a:graphicData>
        </a:graphic>
      </p:graphicFrame>
      <p:sp>
        <p:nvSpPr>
          <p:cNvPr id="37" name="矩形 36"/>
          <p:cNvSpPr/>
          <p:nvPr/>
        </p:nvSpPr>
        <p:spPr>
          <a:xfrm>
            <a:off x="6432550" y="1576705"/>
            <a:ext cx="744220" cy="1567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调</a:t>
            </a:r>
            <a:endParaRPr lang="zh-CN" altLang="en-US">
              <a:solidFill>
                <a:schemeClr val="tx1"/>
              </a:solidFill>
              <a:uFillTx/>
            </a:endParaRPr>
          </a:p>
          <a:p>
            <a:pPr algn="ctr"/>
            <a:r>
              <a:rPr lang="zh-CN" altLang="en-US">
                <a:solidFill>
                  <a:schemeClr val="tx1"/>
                </a:solidFill>
                <a:uFillTx/>
              </a:rPr>
              <a:t>节</a:t>
            </a:r>
            <a:endParaRPr lang="zh-CN" altLang="en-US">
              <a:solidFill>
                <a:schemeClr val="tx1"/>
              </a:solidFill>
              <a:uFillTx/>
            </a:endParaRPr>
          </a:p>
          <a:p>
            <a:pPr algn="ctr"/>
            <a:r>
              <a:rPr lang="zh-CN" altLang="en-US">
                <a:solidFill>
                  <a:schemeClr val="tx1"/>
                </a:solidFill>
                <a:uFillTx/>
              </a:rPr>
              <a:t>器</a:t>
            </a:r>
            <a:endParaRPr lang="zh-CN" altLang="en-US">
              <a:solidFill>
                <a:schemeClr val="tx1"/>
              </a:solidFill>
              <a:uFillTx/>
            </a:endParaRPr>
          </a:p>
        </p:txBody>
      </p:sp>
      <p:sp>
        <p:nvSpPr>
          <p:cNvPr id="38" name="矩形 37"/>
          <p:cNvSpPr/>
          <p:nvPr/>
        </p:nvSpPr>
        <p:spPr>
          <a:xfrm>
            <a:off x="10596245" y="1641475"/>
            <a:ext cx="744220" cy="1567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变</a:t>
            </a:r>
            <a:endParaRPr lang="zh-CN" altLang="en-US">
              <a:solidFill>
                <a:schemeClr val="tx1"/>
              </a:solidFill>
              <a:uFillTx/>
            </a:endParaRPr>
          </a:p>
          <a:p>
            <a:pPr algn="ctr"/>
            <a:r>
              <a:rPr lang="zh-CN" altLang="en-US">
                <a:solidFill>
                  <a:schemeClr val="tx1"/>
                </a:solidFill>
                <a:uFillTx/>
              </a:rPr>
              <a:t>送</a:t>
            </a:r>
            <a:endParaRPr lang="zh-CN" altLang="en-US">
              <a:solidFill>
                <a:schemeClr val="tx1"/>
              </a:solidFill>
              <a:uFillTx/>
            </a:endParaRPr>
          </a:p>
          <a:p>
            <a:pPr algn="ctr"/>
            <a:r>
              <a:rPr lang="zh-CN" altLang="en-US">
                <a:solidFill>
                  <a:schemeClr val="tx1"/>
                </a:solidFill>
                <a:uFillTx/>
              </a:rPr>
              <a:t>器</a:t>
            </a:r>
            <a:endParaRPr lang="zh-CN" altLang="en-US">
              <a:solidFill>
                <a:schemeClr val="tx1"/>
              </a:solidFill>
              <a:uFillTx/>
            </a:endParaRPr>
          </a:p>
        </p:txBody>
      </p:sp>
      <p:sp>
        <p:nvSpPr>
          <p:cNvPr id="39" name="文本框 38"/>
          <p:cNvSpPr txBox="1"/>
          <p:nvPr/>
        </p:nvSpPr>
        <p:spPr>
          <a:xfrm>
            <a:off x="8387080" y="812800"/>
            <a:ext cx="1567815" cy="368300"/>
          </a:xfrm>
          <a:prstGeom prst="rect">
            <a:avLst/>
          </a:prstGeom>
          <a:noFill/>
        </p:spPr>
        <p:txBody>
          <a:bodyPr wrap="square" rtlCol="0">
            <a:spAutoFit/>
          </a:bodyPr>
          <a:p>
            <a:r>
              <a:rPr lang="zh-CN" altLang="en-US"/>
              <a:t>高频干扰</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en-US" altLang="zh-CN" dirty="0"/>
              <a:t> </a:t>
            </a:r>
            <a:r>
              <a:rPr lang="zh-CN" altLang="en-US" dirty="0"/>
              <a:t>绪论</a:t>
            </a:r>
            <a:endParaRPr lang="zh-CN" altLang="en-US" dirty="0"/>
          </a:p>
        </p:txBody>
      </p:sp>
      <p:sp>
        <p:nvSpPr>
          <p:cNvPr id="38917" name="Text Box 5"/>
          <p:cNvSpPr txBox="1"/>
          <p:nvPr/>
        </p:nvSpPr>
        <p:spPr>
          <a:xfrm>
            <a:off x="1303020" y="992505"/>
            <a:ext cx="9709150" cy="521970"/>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爆炸三要素是 </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和</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
        <p:nvSpPr>
          <p:cNvPr id="2" name="Text Box 5"/>
          <p:cNvSpPr txBox="1"/>
          <p:nvPr/>
        </p:nvSpPr>
        <p:spPr>
          <a:xfrm>
            <a:off x="1461135" y="1514475"/>
            <a:ext cx="5466080" cy="52197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自燃物，助燃物，激发能量</a:t>
            </a:r>
            <a:endParaRPr lang="en-US" altLang="zh-CN" sz="2800" dirty="0">
              <a:latin typeface="Times New Roman" panose="02020603050405020304" pitchFamily="18" charset="0"/>
              <a:ea typeface="宋体" panose="02010600030101010101" pitchFamily="2" charset="-122"/>
            </a:endParaRPr>
          </a:p>
        </p:txBody>
      </p:sp>
      <p:sp>
        <p:nvSpPr>
          <p:cNvPr id="3" name="Text Box 5"/>
          <p:cNvSpPr txBox="1"/>
          <p:nvPr/>
        </p:nvSpPr>
        <p:spPr>
          <a:xfrm>
            <a:off x="1303020" y="2204085"/>
            <a:ext cx="7730490" cy="521970"/>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防止</a:t>
            </a:r>
            <a:r>
              <a:rPr lang="zh-CN" altLang="en-US" sz="2800" dirty="0">
                <a:latin typeface="Times New Roman" panose="02020603050405020304" pitchFamily="18" charset="0"/>
                <a:ea typeface="宋体" panose="02010600030101010101" pitchFamily="2" charset="-122"/>
              </a:rPr>
              <a:t>煤矿瓦斯气（沼气）发生爆炸的措施是</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grpSp>
        <p:nvGrpSpPr>
          <p:cNvPr id="8" name="组合 7"/>
          <p:cNvGrpSpPr/>
          <p:nvPr/>
        </p:nvGrpSpPr>
        <p:grpSpPr>
          <a:xfrm>
            <a:off x="1303020" y="2924810"/>
            <a:ext cx="9978390" cy="1840230"/>
            <a:chOff x="2052" y="4606"/>
            <a:chExt cx="15714" cy="2898"/>
          </a:xfrm>
        </p:grpSpPr>
        <p:sp>
          <p:nvSpPr>
            <p:cNvPr id="4" name="Text Box 5"/>
            <p:cNvSpPr txBox="1"/>
            <p:nvPr/>
          </p:nvSpPr>
          <p:spPr>
            <a:xfrm>
              <a:off x="2052" y="5603"/>
              <a:ext cx="15713" cy="822"/>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 B</a:t>
              </a:r>
              <a:r>
                <a:rPr lang="zh-CN" altLang="en-US" sz="2800" dirty="0">
                  <a:latin typeface="Times New Roman" panose="02020603050405020304" pitchFamily="18" charset="0"/>
                  <a:ea typeface="宋体" panose="02010600030101010101" pitchFamily="2" charset="-122"/>
                </a:rPr>
                <a:t>、加强通风，抽放瓦斯，控制火源</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sym typeface="+mn-ea"/>
                </a:rPr>
                <a:t>严格执行管理制度</a:t>
              </a:r>
              <a:endParaRPr lang="en-US" altLang="zh-CN" sz="2800" dirty="0">
                <a:solidFill>
                  <a:schemeClr val="tx1"/>
                </a:solidFill>
                <a:uFillTx/>
                <a:latin typeface="Times New Roman" panose="02020603050405020304" pitchFamily="18" charset="0"/>
                <a:ea typeface="宋体" panose="02010600030101010101" pitchFamily="2" charset="-122"/>
              </a:endParaRPr>
            </a:p>
          </p:txBody>
        </p:sp>
        <p:sp>
          <p:nvSpPr>
            <p:cNvPr id="5" name="Text Box 5"/>
            <p:cNvSpPr txBox="1"/>
            <p:nvPr/>
          </p:nvSpPr>
          <p:spPr>
            <a:xfrm>
              <a:off x="2052" y="4606"/>
              <a:ext cx="15714" cy="822"/>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、加强通风，降低温度，控制火源，严格执行管理制度</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
          <p:nvSpPr>
            <p:cNvPr id="6" name="Text Box 5"/>
            <p:cNvSpPr txBox="1"/>
            <p:nvPr/>
          </p:nvSpPr>
          <p:spPr>
            <a:xfrm>
              <a:off x="2053" y="6682"/>
              <a:ext cx="15713" cy="822"/>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 C</a:t>
              </a:r>
              <a:r>
                <a:rPr lang="zh-CN" altLang="en-US" sz="2800" dirty="0">
                  <a:latin typeface="Times New Roman" panose="02020603050405020304" pitchFamily="18" charset="0"/>
                  <a:ea typeface="宋体" panose="02010600030101010101" pitchFamily="2" charset="-122"/>
                </a:rPr>
                <a:t>、加强通风，抽放瓦斯，安全用电</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sym typeface="+mn-ea"/>
                </a:rPr>
                <a:t>严格执行管理制度</a:t>
              </a:r>
              <a:endParaRPr lang="en-US" altLang="zh-CN" sz="2800" dirty="0">
                <a:solidFill>
                  <a:schemeClr val="tx1"/>
                </a:solidFill>
                <a:uFillTx/>
                <a:latin typeface="Times New Roman" panose="02020603050405020304" pitchFamily="18" charset="0"/>
                <a:ea typeface="宋体" panose="02010600030101010101" pitchFamily="2" charset="-122"/>
              </a:endParaRPr>
            </a:p>
          </p:txBody>
        </p:sp>
      </p:grpSp>
      <p:sp>
        <p:nvSpPr>
          <p:cNvPr id="7" name="Text Box 5"/>
          <p:cNvSpPr txBox="1"/>
          <p:nvPr/>
        </p:nvSpPr>
        <p:spPr>
          <a:xfrm>
            <a:off x="1303020" y="4928235"/>
            <a:ext cx="10641965" cy="1814830"/>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爆炸性物质包括  </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和</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sym typeface="+mn-ea"/>
              </a:rPr>
              <a:t>爆炸危险场所的分类、分级是按照</a:t>
            </a:r>
            <a:r>
              <a:rPr lang="zh-CN" altLang="en-US" sz="2800" dirty="0">
                <a:latin typeface="Times New Roman" panose="02020603050405020304" pitchFamily="18" charset="0"/>
                <a:sym typeface="+mn-ea"/>
              </a:rPr>
              <a:t>爆炸危险物质出现的</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a:p>
            <a:pPr>
              <a:spcBef>
                <a:spcPct val="50000"/>
              </a:spcBef>
            </a:pP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分类。</a:t>
            </a:r>
            <a:r>
              <a:rPr lang="zh-CN" altLang="en-US" sz="2800" dirty="0">
                <a:latin typeface="Times New Roman" panose="02020603050405020304" pitchFamily="18" charset="0"/>
                <a:ea typeface="宋体" panose="02010600030101010101" pitchFamily="2" charset="-122"/>
              </a:rPr>
              <a:t>            </a:t>
            </a:r>
            <a:endParaRPr lang="zh-CN" altLang="en-US" sz="2800" dirty="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7" name="Text Box 5"/>
          <p:cNvSpPr txBox="1"/>
          <p:nvPr/>
        </p:nvSpPr>
        <p:spPr>
          <a:xfrm>
            <a:off x="1271270" y="865505"/>
            <a:ext cx="4705350" cy="521970"/>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8. </a:t>
            </a:r>
            <a:r>
              <a:rPr lang="zh-CN" altLang="en-US" sz="2800" dirty="0">
                <a:latin typeface="Times New Roman" panose="02020603050405020304" pitchFamily="18" charset="0"/>
                <a:ea typeface="宋体" panose="02010600030101010101" pitchFamily="2" charset="-122"/>
              </a:rPr>
              <a:t>爆炸性气体的分级</a:t>
            </a:r>
            <a:endParaRPr lang="zh-CN" altLang="en-US" sz="2800" dirty="0">
              <a:latin typeface="Times New Roman" panose="02020603050405020304" pitchFamily="18" charset="0"/>
              <a:ea typeface="宋体" panose="02010600030101010101" pitchFamily="2" charset="-122"/>
            </a:endParaRPr>
          </a:p>
        </p:txBody>
      </p:sp>
      <p:sp>
        <p:nvSpPr>
          <p:cNvPr id="38918" name="Text Box 5"/>
          <p:cNvSpPr txBox="1"/>
          <p:nvPr/>
        </p:nvSpPr>
        <p:spPr>
          <a:xfrm>
            <a:off x="1156335" y="1734820"/>
            <a:ext cx="10197465" cy="460375"/>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爆炸性气体按</a:t>
            </a:r>
            <a:r>
              <a:rPr lang="zh-CN" altLang="en-US" sz="2400" dirty="0">
                <a:solidFill>
                  <a:srgbClr val="0000FF"/>
                </a:solidFill>
                <a:latin typeface="Times New Roman" panose="02020603050405020304" pitchFamily="18" charset="0"/>
                <a:ea typeface="宋体" panose="02010600030101010101" pitchFamily="2" charset="-122"/>
              </a:rPr>
              <a:t>最大试验安全间隙</a:t>
            </a:r>
            <a:r>
              <a:rPr lang="zh-CN" altLang="en-US" sz="2400" dirty="0">
                <a:latin typeface="Times New Roman" panose="02020603050405020304" pitchFamily="18" charset="0"/>
                <a:ea typeface="宋体" panose="02010600030101010101" pitchFamily="2" charset="-122"/>
              </a:rPr>
              <a:t>和</a:t>
            </a:r>
            <a:r>
              <a:rPr lang="zh-CN" altLang="en-US" sz="2400" dirty="0">
                <a:solidFill>
                  <a:srgbClr val="0000FF"/>
                </a:solidFill>
                <a:latin typeface="Times New Roman" panose="02020603050405020304" pitchFamily="18" charset="0"/>
                <a:ea typeface="宋体" panose="02010600030101010101" pitchFamily="2" charset="-122"/>
              </a:rPr>
              <a:t>最小点燃电流</a:t>
            </a:r>
            <a:r>
              <a:rPr lang="zh-CN" altLang="en-US" sz="2400" dirty="0">
                <a:latin typeface="Times New Roman" panose="02020603050405020304" pitchFamily="18" charset="0"/>
                <a:ea typeface="宋体" panose="02010600030101010101" pitchFamily="2" charset="-122"/>
              </a:rPr>
              <a:t>分</a:t>
            </a:r>
            <a:r>
              <a:rPr lang="en-US" altLang="zh-CN" sz="2400" dirty="0">
                <a:latin typeface="Times New Roman" panose="02020603050405020304" pitchFamily="18" charset="0"/>
                <a:ea typeface="宋体" panose="02010600030101010101" pitchFamily="2" charset="-122"/>
              </a:rPr>
              <a:t>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IIB</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IIC</a:t>
            </a:r>
            <a:r>
              <a:rPr lang="zh-CN" altLang="en-US" sz="2400" dirty="0">
                <a:latin typeface="Times New Roman" panose="02020603050405020304" pitchFamily="18" charset="0"/>
                <a:ea typeface="宋体" panose="02010600030101010101" pitchFamily="2" charset="-122"/>
              </a:rPr>
              <a:t>三级。</a:t>
            </a:r>
            <a:endParaRPr lang="zh-CN" altLang="en-US" sz="2400" dirty="0">
              <a:latin typeface="Times New Roman" panose="02020603050405020304" pitchFamily="18" charset="0"/>
              <a:ea typeface="宋体" panose="02010600030101010101" pitchFamily="2" charset="-122"/>
            </a:endParaRPr>
          </a:p>
        </p:txBody>
      </p:sp>
      <p:sp>
        <p:nvSpPr>
          <p:cNvPr id="38919" name="矩形 1"/>
          <p:cNvSpPr/>
          <p:nvPr/>
        </p:nvSpPr>
        <p:spPr>
          <a:xfrm>
            <a:off x="1415415" y="2408555"/>
            <a:ext cx="9679305" cy="460375"/>
          </a:xfrm>
          <a:prstGeom prst="rect">
            <a:avLst/>
          </a:prstGeom>
          <a:noFill/>
          <a:ln w="9525">
            <a:noFill/>
          </a:ln>
        </p:spPr>
        <p:txBody>
          <a:bodyPr wrap="square" anchor="t">
            <a:spAutoFit/>
          </a:bodyPr>
          <a:p>
            <a:r>
              <a:rPr lang="en-US" altLang="zh-CN" sz="2400" dirty="0">
                <a:solidFill>
                  <a:srgbClr val="0000FF"/>
                </a:solidFill>
                <a:latin typeface="宋体" panose="02010600030101010101" pitchFamily="2" charset="-122"/>
                <a:ea typeface="宋体" panose="02010600030101010101" pitchFamily="2" charset="-122"/>
              </a:rPr>
              <a:t>(1)</a:t>
            </a:r>
            <a:r>
              <a:rPr lang="zh-CN" altLang="en-US" sz="2400" dirty="0">
                <a:solidFill>
                  <a:srgbClr val="0000FF"/>
                </a:solidFill>
                <a:latin typeface="宋体" panose="02010600030101010101" pitchFamily="2" charset="-122"/>
                <a:ea typeface="宋体" panose="02010600030101010101" pitchFamily="2" charset="-122"/>
              </a:rPr>
              <a:t> </a:t>
            </a:r>
            <a:r>
              <a:rPr lang="zh-CN" altLang="en-US" sz="2400" dirty="0">
                <a:solidFill>
                  <a:srgbClr val="0000FF"/>
                </a:solidFill>
                <a:latin typeface="Arial" panose="020B0604020202020204" pitchFamily="34" charset="0"/>
                <a:ea typeface="宋体" panose="02010600030101010101" pitchFamily="2" charset="-122"/>
              </a:rPr>
              <a:t>最大试验安全间隙</a:t>
            </a:r>
            <a:r>
              <a:rPr lang="en-US" altLang="zh-CN" sz="2400" dirty="0">
                <a:solidFill>
                  <a:srgbClr val="0000FF"/>
                </a:solidFill>
                <a:latin typeface="Arial" panose="020B0604020202020204" pitchFamily="34" charset="0"/>
                <a:ea typeface="宋体" panose="02010600030101010101" pitchFamily="2" charset="-122"/>
              </a:rPr>
              <a:t>MESG</a:t>
            </a:r>
            <a:r>
              <a:rPr lang="zh-CN" altLang="en-US" sz="2400" dirty="0">
                <a:solidFill>
                  <a:srgbClr val="0000FF"/>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衡量爆炸性物品传爆能力的性能参数。</a:t>
            </a:r>
            <a:endParaRPr lang="zh-CN" altLang="en-US" sz="2400" dirty="0">
              <a:latin typeface="Arial" panose="020B0604020202020204" pitchFamily="34" charset="0"/>
              <a:ea typeface="宋体" panose="02010600030101010101" pitchFamily="2" charset="-122"/>
            </a:endParaRPr>
          </a:p>
        </p:txBody>
      </p:sp>
      <p:grpSp>
        <p:nvGrpSpPr>
          <p:cNvPr id="38920" name="组合 1"/>
          <p:cNvGrpSpPr/>
          <p:nvPr/>
        </p:nvGrpSpPr>
        <p:grpSpPr>
          <a:xfrm>
            <a:off x="1902460" y="3138170"/>
            <a:ext cx="8451850" cy="2446827"/>
            <a:chOff x="895350" y="1482725"/>
            <a:chExt cx="7851775" cy="2103079"/>
          </a:xfrm>
        </p:grpSpPr>
        <p:grpSp>
          <p:nvGrpSpPr>
            <p:cNvPr id="38921" name="组合 19"/>
            <p:cNvGrpSpPr/>
            <p:nvPr/>
          </p:nvGrpSpPr>
          <p:grpSpPr>
            <a:xfrm>
              <a:off x="895350" y="1482725"/>
              <a:ext cx="2809875" cy="1719792"/>
              <a:chOff x="0" y="0"/>
              <a:chExt cx="2809875" cy="1720489"/>
            </a:xfrm>
          </p:grpSpPr>
          <p:sp>
            <p:nvSpPr>
              <p:cNvPr id="38922" name="圆角矩形 6"/>
              <p:cNvSpPr/>
              <p:nvPr/>
            </p:nvSpPr>
            <p:spPr>
              <a:xfrm>
                <a:off x="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r>
                  <a:rPr lang="zh-CN" altLang="en-US"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内燃爆</a:t>
                </a:r>
                <a:endParaRPr lang="zh-CN" altLang="en-US" dirty="0">
                  <a:latin typeface="Arial" panose="020B0604020202020204" pitchFamily="34" charset="0"/>
                  <a:ea typeface="宋体" panose="02010600030101010101" pitchFamily="2" charset="-122"/>
                </a:endParaRPr>
              </a:p>
            </p:txBody>
          </p:sp>
          <p:sp>
            <p:nvSpPr>
              <p:cNvPr id="38923" name="圆角矩形 7"/>
              <p:cNvSpPr/>
              <p:nvPr/>
            </p:nvSpPr>
            <p:spPr>
              <a:xfrm>
                <a:off x="163830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sp>
            <p:nvSpPr>
              <p:cNvPr id="38924" name="矩形 8"/>
              <p:cNvSpPr/>
              <p:nvPr/>
            </p:nvSpPr>
            <p:spPr>
              <a:xfrm>
                <a:off x="1171575" y="660668"/>
                <a:ext cx="466725" cy="95289"/>
              </a:xfrm>
              <a:prstGeom prst="rect">
                <a:avLst/>
              </a:prstGeom>
              <a:solidFill>
                <a:srgbClr val="FFFFFF"/>
              </a:solidFill>
              <a:ln w="9525" cap="flat" cmpd="sng">
                <a:solidFill>
                  <a:schemeClr val="tx1"/>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38925" name="矩形 9"/>
              <p:cNvSpPr/>
              <p:nvPr/>
            </p:nvSpPr>
            <p:spPr>
              <a:xfrm>
                <a:off x="1041092" y="0"/>
                <a:ext cx="1116104" cy="316687"/>
              </a:xfrm>
              <a:prstGeom prst="rect">
                <a:avLst/>
              </a:prstGeom>
              <a:noFill/>
              <a:ln w="9525">
                <a:noFill/>
              </a:ln>
            </p:spPr>
            <p:txBody>
              <a:bodyPr wrap="square" anchor="t">
                <a:spAutoFit/>
              </a:bodyPr>
              <a:p>
                <a:r>
                  <a:rPr lang="en-US" altLang="zh-CN" dirty="0">
                    <a:latin typeface="Arial" panose="020B0604020202020204" pitchFamily="34" charset="0"/>
                    <a:ea typeface="宋体" panose="02010600030101010101" pitchFamily="2" charset="-122"/>
                  </a:rPr>
                  <a:t>L=25mm</a:t>
                </a:r>
                <a:endParaRPr lang="zh-CN" altLang="en-US" dirty="0">
                  <a:latin typeface="Arial" panose="020B0604020202020204" pitchFamily="34" charset="0"/>
                  <a:ea typeface="宋体" panose="02010600030101010101" pitchFamily="2" charset="-122"/>
                </a:endParaRPr>
              </a:p>
            </p:txBody>
          </p:sp>
          <p:sp>
            <p:nvSpPr>
              <p:cNvPr id="38926" name="AutoShape 9"/>
              <p:cNvSpPr/>
              <p:nvPr/>
            </p:nvSpPr>
            <p:spPr>
              <a:xfrm>
                <a:off x="463550" y="403741"/>
                <a:ext cx="241299" cy="247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38927" name="直接箭头连接符 12"/>
              <p:cNvCxnSpPr>
                <a:endCxn id="38924" idx="0"/>
              </p:cNvCxnSpPr>
              <p:nvPr/>
            </p:nvCxnSpPr>
            <p:spPr>
              <a:xfrm>
                <a:off x="1400175" y="470416"/>
                <a:ext cx="4763" cy="190500"/>
              </a:xfrm>
              <a:prstGeom prst="straightConnector1">
                <a:avLst/>
              </a:prstGeom>
              <a:ln w="9525" cap="flat" cmpd="sng">
                <a:solidFill>
                  <a:schemeClr val="tx1"/>
                </a:solidFill>
                <a:prstDash val="solid"/>
                <a:round/>
                <a:headEnd type="none" w="med" len="med"/>
                <a:tailEnd type="arrow" w="med" len="med"/>
              </a:ln>
            </p:spPr>
          </p:cxnSp>
          <p:cxnSp>
            <p:nvCxnSpPr>
              <p:cNvPr id="38928" name="直接箭头连接符 14"/>
              <p:cNvCxnSpPr>
                <a:endCxn id="38924" idx="2"/>
              </p:cNvCxnSpPr>
              <p:nvPr/>
            </p:nvCxnSpPr>
            <p:spPr>
              <a:xfrm flipV="1">
                <a:off x="1400175" y="756166"/>
                <a:ext cx="4763" cy="190500"/>
              </a:xfrm>
              <a:prstGeom prst="straightConnector1">
                <a:avLst/>
              </a:prstGeom>
              <a:ln w="9525" cap="flat" cmpd="sng">
                <a:solidFill>
                  <a:schemeClr val="tx1"/>
                </a:solidFill>
                <a:prstDash val="solid"/>
                <a:round/>
                <a:headEnd type="none" w="med" len="med"/>
                <a:tailEnd type="arrow" w="med" len="med"/>
              </a:ln>
            </p:spPr>
          </p:cxnSp>
          <p:sp>
            <p:nvSpPr>
              <p:cNvPr id="38929" name="TextBox 15"/>
              <p:cNvSpPr txBox="1"/>
              <p:nvPr/>
            </p:nvSpPr>
            <p:spPr>
              <a:xfrm>
                <a:off x="1038226" y="1165741"/>
                <a:ext cx="952500" cy="554748"/>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MESG</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grpSp>
        <p:sp>
          <p:nvSpPr>
            <p:cNvPr id="38930" name="TextBox 16"/>
            <p:cNvSpPr txBox="1"/>
            <p:nvPr/>
          </p:nvSpPr>
          <p:spPr>
            <a:xfrm>
              <a:off x="3889375" y="1870075"/>
              <a:ext cx="4857750" cy="792488"/>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0.9mm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&lt;1.14mm</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0.5mm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&lt;0.9mm</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&lt;0.5mm</a:t>
              </a:r>
              <a:endParaRPr lang="en-US" altLang="zh-CN" dirty="0">
                <a:latin typeface="Arial" panose="020B0604020202020204" pitchFamily="34" charset="0"/>
                <a:ea typeface="宋体" panose="02010600030101010101" pitchFamily="2" charset="-122"/>
              </a:endParaRPr>
            </a:p>
          </p:txBody>
        </p:sp>
        <p:sp>
          <p:nvSpPr>
            <p:cNvPr id="38931" name="TextBox 21"/>
            <p:cNvSpPr txBox="1"/>
            <p:nvPr/>
          </p:nvSpPr>
          <p:spPr>
            <a:xfrm>
              <a:off x="895350" y="3190106"/>
              <a:ext cx="7273724" cy="395698"/>
            </a:xfrm>
            <a:prstGeom prst="rect">
              <a:avLst/>
            </a:prstGeom>
            <a:noFill/>
            <a:ln w="9525">
              <a:noFill/>
            </a:ln>
          </p:spPr>
          <p:txBody>
            <a:bodyPr wrap="square" anchor="t">
              <a:spAutoFit/>
            </a:bodyPr>
            <a:p>
              <a:r>
                <a:rPr lang="en-US" altLang="zh-CN" sz="2400" dirty="0">
                  <a:solidFill>
                    <a:srgbClr val="FF0000"/>
                  </a:solidFill>
                  <a:latin typeface="Arial" panose="020B0604020202020204" pitchFamily="34" charset="0"/>
                  <a:ea typeface="宋体" panose="02010600030101010101" pitchFamily="2" charset="-122"/>
                </a:rPr>
                <a:t>A</a:t>
              </a:r>
              <a:r>
                <a:rPr lang="zh-CN" altLang="en-US" sz="2400" dirty="0">
                  <a:solidFill>
                    <a:srgbClr val="FF0000"/>
                  </a:solidFill>
                  <a:latin typeface="Arial" panose="020B0604020202020204" pitchFamily="34" charset="0"/>
                  <a:ea typeface="宋体" panose="02010600030101010101" pitchFamily="2" charset="-122"/>
                </a:rPr>
                <a:t>容器燃爆，不使</a:t>
              </a:r>
              <a:r>
                <a:rPr lang="en-US" altLang="zh-CN" sz="2400" dirty="0">
                  <a:solidFill>
                    <a:srgbClr val="FF0000"/>
                  </a:solidFill>
                  <a:latin typeface="Arial" panose="020B0604020202020204" pitchFamily="34" charset="0"/>
                  <a:ea typeface="宋体" panose="02010600030101010101" pitchFamily="2" charset="-122"/>
                </a:rPr>
                <a:t>B</a:t>
              </a:r>
              <a:r>
                <a:rPr lang="zh-CN" altLang="en-US" sz="2400" dirty="0">
                  <a:solidFill>
                    <a:srgbClr val="FF0000"/>
                  </a:solidFill>
                  <a:latin typeface="Arial" panose="020B0604020202020204" pitchFamily="34" charset="0"/>
                  <a:ea typeface="宋体" panose="02010600030101010101" pitchFamily="2" charset="-122"/>
                </a:rPr>
                <a:t>容器物质爆炸连通管的最大宽度</a:t>
              </a:r>
              <a:endParaRPr lang="zh-CN" altLang="en-US" sz="2400" dirty="0">
                <a:solidFill>
                  <a:srgbClr val="FF0000"/>
                </a:solidFill>
                <a:latin typeface="Arial" panose="020B0604020202020204" pitchFamily="34" charset="0"/>
                <a:ea typeface="宋体" panose="02010600030101010101" pitchFamily="2" charset="-122"/>
              </a:endParaRPr>
            </a:p>
          </p:txBody>
        </p:sp>
      </p:grpSp>
      <p:sp>
        <p:nvSpPr>
          <p:cNvPr id="38932" name="文本框 17"/>
          <p:cNvSpPr txBox="1"/>
          <p:nvPr/>
        </p:nvSpPr>
        <p:spPr>
          <a:xfrm>
            <a:off x="2012950" y="5866130"/>
            <a:ext cx="5511800" cy="460375"/>
          </a:xfrm>
          <a:prstGeom prst="rect">
            <a:avLst/>
          </a:prstGeom>
          <a:noFill/>
          <a:ln w="9525">
            <a:noFill/>
          </a:ln>
        </p:spPr>
        <p:txBody>
          <a:bodyPr wrap="square" anchor="t">
            <a:spAutoFit/>
          </a:bodyPr>
          <a:p>
            <a:r>
              <a:rPr lang="zh-CN" altLang="en-US" sz="2400">
                <a:latin typeface="Arial" panose="020B0604020202020204" pitchFamily="34" charset="0"/>
                <a:ea typeface="宋体" panose="02010600030101010101" pitchFamily="2" charset="-122"/>
              </a:rPr>
              <a:t>最大试验安全间隙越小，爆炸性物质越</a:t>
            </a:r>
            <a:endParaRPr lang="zh-CN" altLang="en-US" sz="2400">
              <a:latin typeface="Arial" panose="020B0604020202020204" pitchFamily="34" charset="0"/>
              <a:ea typeface="宋体" panose="02010600030101010101" pitchFamily="2" charset="-122"/>
            </a:endParaRPr>
          </a:p>
        </p:txBody>
      </p:sp>
      <p:sp>
        <p:nvSpPr>
          <p:cNvPr id="19" name="文本框 18"/>
          <p:cNvSpPr txBox="1"/>
          <p:nvPr/>
        </p:nvSpPr>
        <p:spPr>
          <a:xfrm>
            <a:off x="7765415" y="5866130"/>
            <a:ext cx="1407160" cy="460375"/>
          </a:xfrm>
          <a:prstGeom prst="rect">
            <a:avLst/>
          </a:prstGeom>
          <a:noFill/>
          <a:ln w="9525">
            <a:noFill/>
          </a:ln>
        </p:spPr>
        <p:txBody>
          <a:bodyPr wrap="none" anchor="t">
            <a:spAutoFit/>
          </a:bodyPr>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endPar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20"/>
          <p:cNvSpPr/>
          <p:nvPr/>
        </p:nvSpPr>
        <p:spPr>
          <a:xfrm>
            <a:off x="1987550" y="960438"/>
            <a:ext cx="8216900" cy="891540"/>
          </a:xfrm>
          <a:prstGeom prst="rect">
            <a:avLst/>
          </a:prstGeom>
          <a:noFill/>
          <a:ln w="9525">
            <a:noFill/>
          </a:ln>
        </p:spPr>
        <p:txBody>
          <a:bodyPr wrap="square" anchor="t">
            <a:spAutoFit/>
          </a:bodyPr>
          <a:p>
            <a:r>
              <a:rPr lang="zh-CN" altLang="en-US" sz="2800" dirty="0">
                <a:latin typeface="Arial" panose="020B0604020202020204" pitchFamily="34" charset="0"/>
                <a:ea typeface="宋体" panose="02010600030101010101" pitchFamily="2" charset="-122"/>
                <a:sym typeface="Wingdings" panose="05000000000000000000" charset="0"/>
              </a:rPr>
              <a:t>（</a:t>
            </a:r>
            <a:r>
              <a:rPr lang="en-US" altLang="zh-CN" sz="2800" dirty="0">
                <a:latin typeface="Arial" panose="020B0604020202020204" pitchFamily="34" charset="0"/>
                <a:ea typeface="宋体" panose="02010600030101010101" pitchFamily="2" charset="-122"/>
                <a:sym typeface="Wingdings" panose="05000000000000000000" charset="0"/>
              </a:rPr>
              <a:t>2</a:t>
            </a:r>
            <a:r>
              <a:rPr lang="zh-CN" altLang="en-US" sz="2800" dirty="0">
                <a:latin typeface="Arial" panose="020B0604020202020204" pitchFamily="34" charset="0"/>
                <a:ea typeface="宋体" panose="02010600030101010101" pitchFamily="2" charset="-122"/>
                <a:sym typeface="Wingdings" panose="05000000000000000000" charset="0"/>
              </a:rPr>
              <a:t>）</a:t>
            </a:r>
            <a:r>
              <a:rPr lang="zh-CN" altLang="en-US" sz="2400" dirty="0">
                <a:latin typeface="Arial" panose="020B0604020202020204" pitchFamily="34" charset="0"/>
                <a:ea typeface="宋体" panose="02010600030101010101" pitchFamily="2" charset="-122"/>
              </a:rPr>
              <a:t>最小引燃电流比：爆炸性混合物的最小点燃电流与甲烷爆炸性混合物的最小点燃电流之比。</a:t>
            </a:r>
            <a:endParaRPr lang="zh-CN" altLang="en-US" sz="2400" dirty="0">
              <a:latin typeface="Arial" panose="020B0604020202020204" pitchFamily="34" charset="0"/>
              <a:ea typeface="宋体" panose="02010600030101010101" pitchFamily="2" charset="-122"/>
            </a:endParaRPr>
          </a:p>
        </p:txBody>
      </p:sp>
      <p:grpSp>
        <p:nvGrpSpPr>
          <p:cNvPr id="39941" name="组合 4"/>
          <p:cNvGrpSpPr/>
          <p:nvPr/>
        </p:nvGrpSpPr>
        <p:grpSpPr>
          <a:xfrm>
            <a:off x="8556625" y="4050030"/>
            <a:ext cx="2658110" cy="2381885"/>
            <a:chOff x="6751638" y="4348163"/>
            <a:chExt cx="2290762" cy="1811337"/>
          </a:xfrm>
        </p:grpSpPr>
        <p:pic>
          <p:nvPicPr>
            <p:cNvPr id="39942" name="Picture 8"/>
            <p:cNvPicPr>
              <a:picLocks noChangeAspect="1"/>
            </p:cNvPicPr>
            <p:nvPr/>
          </p:nvPicPr>
          <p:blipFill>
            <a:blip r:embed="rId1"/>
            <a:stretch>
              <a:fillRect/>
            </a:stretch>
          </p:blipFill>
          <p:spPr>
            <a:xfrm>
              <a:off x="6751638" y="4984750"/>
              <a:ext cx="2290762" cy="1174750"/>
            </a:xfrm>
            <a:prstGeom prst="rect">
              <a:avLst/>
            </a:prstGeom>
            <a:noFill/>
            <a:ln w="9525">
              <a:noFill/>
            </a:ln>
          </p:spPr>
        </p:pic>
        <p:graphicFrame>
          <p:nvGraphicFramePr>
            <p:cNvPr id="39943" name="对象 9">
              <a:hlinkClick r:id="" action="ppaction://ole?verb="/>
            </p:cNvPr>
            <p:cNvGraphicFramePr>
              <a:graphicFrameLocks noChangeAspect="1"/>
            </p:cNvGraphicFramePr>
            <p:nvPr/>
          </p:nvGraphicFramePr>
          <p:xfrm>
            <a:off x="7442200" y="4348163"/>
            <a:ext cx="771525" cy="469900"/>
          </p:xfrm>
          <a:graphic>
            <a:graphicData uri="http://schemas.openxmlformats.org/presentationml/2006/ole">
              <mc:AlternateContent xmlns:mc="http://schemas.openxmlformats.org/markup-compatibility/2006">
                <mc:Choice xmlns:v="urn:schemas-microsoft-com:vml" Requires="v">
                  <p:oleObj spid="_x0000_s3084" name="" r:id="rId2" imgW="355600" imgH="215900" progId="Equation.KSEE3">
                    <p:embed/>
                  </p:oleObj>
                </mc:Choice>
                <mc:Fallback>
                  <p:oleObj name="" r:id="rId2" imgW="355600" imgH="215900" progId="Equation.KSEE3">
                    <p:embed/>
                    <p:pic>
                      <p:nvPicPr>
                        <p:cNvPr id="0" name="图片 3083"/>
                        <p:cNvPicPr/>
                        <p:nvPr/>
                      </p:nvPicPr>
                      <p:blipFill>
                        <a:blip r:embed="rId3"/>
                        <a:stretch>
                          <a:fillRect/>
                        </a:stretch>
                      </p:blipFill>
                      <p:spPr>
                        <a:xfrm>
                          <a:off x="7442200" y="4348163"/>
                          <a:ext cx="771525" cy="469900"/>
                        </a:xfrm>
                        <a:prstGeom prst="rect">
                          <a:avLst/>
                        </a:prstGeom>
                        <a:noFill/>
                        <a:ln w="38100">
                          <a:noFill/>
                          <a:miter/>
                        </a:ln>
                      </p:spPr>
                    </p:pic>
                  </p:oleObj>
                </mc:Fallback>
              </mc:AlternateContent>
            </a:graphicData>
          </a:graphic>
        </p:graphicFrame>
      </p:grpSp>
      <p:sp>
        <p:nvSpPr>
          <p:cNvPr id="39944" name="圆角矩形 7"/>
          <p:cNvSpPr/>
          <p:nvPr/>
        </p:nvSpPr>
        <p:spPr>
          <a:xfrm>
            <a:off x="4232275" y="2360613"/>
            <a:ext cx="1173163"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甲烷</a:t>
            </a:r>
            <a:endParaRPr lang="zh-CN" altLang="en-US" dirty="0">
              <a:latin typeface="Arial" panose="020B0604020202020204" pitchFamily="34" charset="0"/>
              <a:ea typeface="宋体" panose="02010600030101010101" pitchFamily="2" charset="-122"/>
            </a:endParaRPr>
          </a:p>
        </p:txBody>
      </p:sp>
      <p:sp>
        <p:nvSpPr>
          <p:cNvPr id="39945" name="AutoShape 11"/>
          <p:cNvSpPr/>
          <p:nvPr/>
        </p:nvSpPr>
        <p:spPr>
          <a:xfrm>
            <a:off x="385445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10" name="直接箭头连接符 9"/>
          <p:cNvCxnSpPr/>
          <p:nvPr/>
        </p:nvCxnSpPr>
        <p:spPr>
          <a:xfrm>
            <a:off x="382111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21932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电感（电容）放电电路</a:t>
            </a:r>
            <a:endParaRPr lang="zh-CN" altLang="en-US" strike="noStrike" noProof="1">
              <a:solidFill>
                <a:schemeClr val="tx1"/>
              </a:solidFill>
              <a:uFillTx/>
            </a:endParaRPr>
          </a:p>
        </p:txBody>
      </p:sp>
      <p:sp>
        <p:nvSpPr>
          <p:cNvPr id="39948" name="文本框 7"/>
          <p:cNvSpPr txBox="1"/>
          <p:nvPr/>
        </p:nvSpPr>
        <p:spPr>
          <a:xfrm>
            <a:off x="2660650" y="3465513"/>
            <a:ext cx="2862263" cy="460375"/>
          </a:xfrm>
          <a:prstGeom prst="rect">
            <a:avLst/>
          </a:prstGeom>
          <a:noFill/>
          <a:ln w="9525">
            <a:noFill/>
          </a:ln>
        </p:spPr>
        <p:txBody>
          <a:bodyPr wrap="square" anchor="t">
            <a:spAutoFit/>
          </a:bodyPr>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1</a:t>
            </a:r>
            <a:endPar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9949" name="圆角矩形 7"/>
          <p:cNvSpPr/>
          <p:nvPr/>
        </p:nvSpPr>
        <p:spPr>
          <a:xfrm>
            <a:off x="8675688" y="2360613"/>
            <a:ext cx="1171575"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爆炸性</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   气体</a:t>
            </a:r>
            <a:endParaRPr lang="zh-CN" altLang="en-US" dirty="0">
              <a:latin typeface="Arial" panose="020B0604020202020204" pitchFamily="34" charset="0"/>
              <a:ea typeface="宋体" panose="02010600030101010101" pitchFamily="2" charset="-122"/>
            </a:endParaRPr>
          </a:p>
        </p:txBody>
      </p:sp>
      <p:sp>
        <p:nvSpPr>
          <p:cNvPr id="39950" name="AutoShape 11"/>
          <p:cNvSpPr/>
          <p:nvPr/>
        </p:nvSpPr>
        <p:spPr>
          <a:xfrm>
            <a:off x="817880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16" name="直接箭头连接符 15"/>
          <p:cNvCxnSpPr/>
          <p:nvPr/>
        </p:nvCxnSpPr>
        <p:spPr>
          <a:xfrm>
            <a:off x="814546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4367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电感（电容）放电电路</a:t>
            </a:r>
            <a:endParaRPr lang="zh-CN" altLang="en-US" strike="noStrike" noProof="1">
              <a:solidFill>
                <a:schemeClr val="tx1"/>
              </a:solidFill>
              <a:uFillTx/>
            </a:endParaRPr>
          </a:p>
        </p:txBody>
      </p:sp>
      <p:sp>
        <p:nvSpPr>
          <p:cNvPr id="39953" name="文本框 7"/>
          <p:cNvSpPr txBox="1"/>
          <p:nvPr/>
        </p:nvSpPr>
        <p:spPr>
          <a:xfrm>
            <a:off x="6985000" y="3465513"/>
            <a:ext cx="2862263" cy="460375"/>
          </a:xfrm>
          <a:prstGeom prst="rect">
            <a:avLst/>
          </a:prstGeom>
          <a:noFill/>
          <a:ln w="9525">
            <a:noFill/>
          </a:ln>
        </p:spPr>
        <p:txBody>
          <a:bodyPr wrap="square" anchor="t">
            <a:spAutoFit/>
          </a:bodyPr>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2</a:t>
            </a:r>
            <a:endPar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9954" name="矩形 20"/>
          <p:cNvSpPr/>
          <p:nvPr/>
        </p:nvSpPr>
        <p:spPr>
          <a:xfrm>
            <a:off x="1178560" y="4216400"/>
            <a:ext cx="6680200" cy="398780"/>
          </a:xfrm>
          <a:prstGeom prst="rect">
            <a:avLst/>
          </a:prstGeom>
          <a:noFill/>
          <a:ln w="9525">
            <a:noFill/>
          </a:ln>
        </p:spPr>
        <p:txBody>
          <a:bodyPr wrap="square" anchor="t">
            <a:spAutoFit/>
          </a:bodyPr>
          <a:p>
            <a:r>
              <a:rPr lang="zh-CN" altLang="en-US" sz="2000" dirty="0">
                <a:latin typeface="Arial" panose="020B0604020202020204" pitchFamily="34" charset="0"/>
                <a:ea typeface="宋体" panose="02010600030101010101" pitchFamily="2" charset="-122"/>
              </a:rPr>
              <a:t>甲烷最小点燃电流</a:t>
            </a:r>
            <a:r>
              <a:rPr lang="en-US" altLang="zh-CN" sz="2000" dirty="0">
                <a:latin typeface="Arial" panose="020B0604020202020204" pitchFamily="34" charset="0"/>
                <a:ea typeface="宋体" panose="02010600030101010101" pitchFamily="2" charset="-122"/>
              </a:rPr>
              <a:t>110mA</a:t>
            </a:r>
            <a:r>
              <a:rPr lang="zh-CN" altLang="en-US" sz="2000" dirty="0">
                <a:latin typeface="Arial" panose="020B0604020202020204" pitchFamily="34" charset="0"/>
                <a:ea typeface="宋体" panose="02010600030101010101" pitchFamily="2" charset="-122"/>
              </a:rPr>
              <a:t>，乙烯</a:t>
            </a:r>
            <a:r>
              <a:rPr lang="en-US" altLang="zh-CN" sz="2000" dirty="0">
                <a:latin typeface="Arial" panose="020B0604020202020204" pitchFamily="34" charset="0"/>
                <a:ea typeface="宋体" panose="02010600030101010101" pitchFamily="2" charset="-122"/>
              </a:rPr>
              <a:t>65mA</a:t>
            </a:r>
            <a:r>
              <a:rPr lang="zh-CN" altLang="en-US" sz="2000" dirty="0">
                <a:latin typeface="Arial" panose="020B0604020202020204" pitchFamily="34" charset="0"/>
                <a:ea typeface="宋体" panose="02010600030101010101" pitchFamily="2" charset="-122"/>
              </a:rPr>
              <a:t>，氢 </a:t>
            </a:r>
            <a:r>
              <a:rPr lang="en-US" altLang="zh-CN" sz="2000" dirty="0">
                <a:latin typeface="Arial" panose="020B0604020202020204" pitchFamily="34" charset="0"/>
                <a:ea typeface="宋体" panose="02010600030101010101" pitchFamily="2" charset="-122"/>
              </a:rPr>
              <a:t>30mA</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
        <p:nvSpPr>
          <p:cNvPr id="39955" name="文本框 17"/>
          <p:cNvSpPr txBox="1"/>
          <p:nvPr/>
        </p:nvSpPr>
        <p:spPr>
          <a:xfrm>
            <a:off x="1209993" y="4886960"/>
            <a:ext cx="4195762" cy="398780"/>
          </a:xfrm>
          <a:prstGeom prst="rect">
            <a:avLst/>
          </a:prstGeom>
          <a:noFill/>
          <a:ln w="9525">
            <a:noFill/>
          </a:ln>
        </p:spPr>
        <p:txBody>
          <a:bodyPr wrap="square" anchor="t">
            <a:spAutoFit/>
          </a:bodyPr>
          <a:p>
            <a:r>
              <a:rPr lang="zh-CN" altLang="en-US" sz="2000" dirty="0">
                <a:latin typeface="Arial" panose="020B0604020202020204" pitchFamily="34" charset="0"/>
                <a:ea typeface="宋体" panose="02010600030101010101" pitchFamily="2" charset="-122"/>
              </a:rPr>
              <a:t>最小点燃电流</a:t>
            </a:r>
            <a:r>
              <a:rPr lang="zh-CN" altLang="en-US" sz="2000">
                <a:latin typeface="Arial" panose="020B0604020202020204" pitchFamily="34" charset="0"/>
                <a:ea typeface="宋体" panose="02010600030101010101" pitchFamily="2" charset="-122"/>
              </a:rPr>
              <a:t>越小，爆炸性物质越</a:t>
            </a:r>
            <a:endParaRPr lang="zh-CN" altLang="en-US" sz="2000">
              <a:latin typeface="Arial" panose="020B0604020202020204" pitchFamily="34" charset="0"/>
              <a:ea typeface="宋体" panose="02010600030101010101" pitchFamily="2" charset="-122"/>
            </a:endParaRPr>
          </a:p>
        </p:txBody>
      </p:sp>
      <p:sp>
        <p:nvSpPr>
          <p:cNvPr id="2" name="文本框 1"/>
          <p:cNvSpPr txBox="1"/>
          <p:nvPr/>
        </p:nvSpPr>
        <p:spPr>
          <a:xfrm>
            <a:off x="5577840" y="4825365"/>
            <a:ext cx="1407160" cy="460375"/>
          </a:xfrm>
          <a:prstGeom prst="rect">
            <a:avLst/>
          </a:prstGeom>
          <a:noFill/>
          <a:ln w="9525">
            <a:noFill/>
          </a:ln>
        </p:spPr>
        <p:txBody>
          <a:bodyPr wrap="none" anchor="t">
            <a:spAutoFit/>
          </a:bodyPr>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endPar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3" name="矩形 20"/>
          <p:cNvSpPr/>
          <p:nvPr/>
        </p:nvSpPr>
        <p:spPr>
          <a:xfrm>
            <a:off x="1210310" y="5289550"/>
            <a:ext cx="6396355" cy="1568450"/>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矿井下   </a:t>
            </a:r>
            <a:r>
              <a:rPr lang="en-US" altLang="zh-CN" sz="2400" dirty="0">
                <a:latin typeface="Arial" panose="020B0604020202020204" pitchFamily="34" charset="0"/>
                <a:ea typeface="宋体" panose="02010600030101010101" pitchFamily="2" charset="-122"/>
              </a:rPr>
              <a:t>I   </a:t>
            </a:r>
            <a:r>
              <a:rPr lang="zh-CN" altLang="en-US" sz="2400" dirty="0">
                <a:latin typeface="Arial" panose="020B0604020202020204" pitchFamily="34" charset="0"/>
                <a:ea typeface="宋体" panose="02010600030101010101" pitchFamily="2" charset="-122"/>
              </a:rPr>
              <a:t>甲烷   </a:t>
            </a:r>
            <a:r>
              <a:rPr lang="en-US" altLang="zh-CN" sz="2400" dirty="0">
                <a:latin typeface="Arial" panose="020B0604020202020204" pitchFamily="34" charset="0"/>
                <a:ea typeface="宋体" panose="02010600030101010101" pitchFamily="2" charset="-122"/>
              </a:rPr>
              <a:t>0.280mJ</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工厂      </a:t>
            </a:r>
            <a:r>
              <a:rPr lang="en-US" altLang="zh-CN" sz="2400" dirty="0">
                <a:latin typeface="Arial" panose="020B0604020202020204" pitchFamily="34" charset="0"/>
                <a:ea typeface="宋体" panose="02010600030101010101" pitchFamily="2" charset="-122"/>
              </a:rPr>
              <a:t>IIA      </a:t>
            </a:r>
            <a:r>
              <a:rPr lang="zh-CN" altLang="en-US" sz="2400" dirty="0">
                <a:latin typeface="Arial" panose="020B0604020202020204" pitchFamily="34" charset="0"/>
                <a:ea typeface="宋体" panose="02010600030101010101" pitchFamily="2" charset="-122"/>
              </a:rPr>
              <a:t>丙烷    </a:t>
            </a:r>
            <a:r>
              <a:rPr lang="en-US" altLang="zh-CN" sz="2400" dirty="0">
                <a:latin typeface="Arial" panose="020B0604020202020204" pitchFamily="34" charset="0"/>
                <a:ea typeface="宋体" panose="02010600030101010101" pitchFamily="2" charset="-122"/>
              </a:rPr>
              <a:t>0.180mJ</a:t>
            </a:r>
            <a:endParaRPr lang="en-US" altLang="zh-CN" sz="2400" dirty="0">
              <a:latin typeface="Arial" panose="020B0604020202020204" pitchFamily="34" charset="0"/>
              <a:ea typeface="宋体" panose="02010600030101010101" pitchFamily="2" charset="-122"/>
            </a:endParaRPr>
          </a:p>
          <a:p>
            <a:pPr lvl="2"/>
            <a:r>
              <a:rPr lang="zh-CN" altLang="en-US" sz="2400" dirty="0">
                <a:sym typeface="+mn-ea"/>
              </a:rPr>
              <a:t>  </a:t>
            </a:r>
            <a:r>
              <a:rPr lang="en-US" altLang="zh-CN" sz="2400" dirty="0">
                <a:sym typeface="+mn-ea"/>
              </a:rPr>
              <a:t>IIB      </a:t>
            </a:r>
            <a:r>
              <a:rPr lang="zh-CN" altLang="en-US" sz="2400" dirty="0">
                <a:sym typeface="+mn-ea"/>
              </a:rPr>
              <a:t>乙烯    </a:t>
            </a:r>
            <a:r>
              <a:rPr lang="en-US" altLang="zh-CN" sz="2400" dirty="0">
                <a:sym typeface="+mn-ea"/>
              </a:rPr>
              <a:t>0.060mJ</a:t>
            </a:r>
            <a:endParaRPr lang="en-US" altLang="zh-CN" sz="2400" dirty="0">
              <a:latin typeface="Arial" panose="020B0604020202020204" pitchFamily="34" charset="0"/>
              <a:ea typeface="宋体" panose="02010600030101010101" pitchFamily="2" charset="-122"/>
            </a:endParaRPr>
          </a:p>
          <a:p>
            <a:pPr marL="0" lvl="2"/>
            <a:r>
              <a:rPr lang="zh-CN" altLang="en-US" sz="2400" dirty="0">
                <a:sym typeface="+mn-ea"/>
              </a:rPr>
              <a:t>             </a:t>
            </a:r>
            <a:r>
              <a:rPr lang="en-US" altLang="zh-CN" sz="2400" dirty="0">
                <a:sym typeface="+mn-ea"/>
              </a:rPr>
              <a:t>IIC      </a:t>
            </a:r>
            <a:r>
              <a:rPr lang="zh-CN" altLang="en-US" sz="2400" dirty="0">
                <a:sym typeface="+mn-ea"/>
              </a:rPr>
              <a:t>氢气</a:t>
            </a:r>
            <a:r>
              <a:rPr lang="zh-CN" altLang="en-US" sz="2400" dirty="0">
                <a:sym typeface="+mn-ea"/>
              </a:rPr>
              <a:t>    </a:t>
            </a:r>
            <a:r>
              <a:rPr lang="en-US" altLang="zh-CN" sz="2400" dirty="0">
                <a:sym typeface="+mn-ea"/>
              </a:rPr>
              <a:t>0.019mJ</a:t>
            </a:r>
            <a:endParaRPr lang="en-US" altLang="zh-CN" sz="24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39940" name="矩形 20"/>
          <p:cNvSpPr/>
          <p:nvPr/>
        </p:nvSpPr>
        <p:spPr>
          <a:xfrm>
            <a:off x="3928745" y="865505"/>
            <a:ext cx="4860290"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爆炸性气体的分级、分组示例表</a:t>
            </a:r>
            <a:endParaRPr lang="zh-CN" altLang="en-US" sz="2400" dirty="0">
              <a:latin typeface="Arial" panose="020B0604020202020204" pitchFamily="34" charset="0"/>
              <a:ea typeface="宋体" panose="02010600030101010101" pitchFamily="2" charset="-122"/>
            </a:endParaRPr>
          </a:p>
        </p:txBody>
      </p:sp>
      <p:pic>
        <p:nvPicPr>
          <p:cNvPr id="3" name="图片 2"/>
          <p:cNvPicPr>
            <a:picLocks noChangeAspect="1"/>
          </p:cNvPicPr>
          <p:nvPr>
            <p:custDataLst>
              <p:tags r:id="rId1"/>
            </p:custDataLst>
          </p:nvPr>
        </p:nvPicPr>
        <p:blipFill>
          <a:blip r:embed="rId2"/>
          <a:srcRect l="13713" t="4041" r="16387" b="1834"/>
          <a:stretch>
            <a:fillRect/>
          </a:stretch>
        </p:blipFill>
        <p:spPr>
          <a:xfrm rot="16200000">
            <a:off x="3420745" y="-1570990"/>
            <a:ext cx="5599430" cy="11393805"/>
          </a:xfrm>
          <a:prstGeom prst="rect">
            <a:avLst/>
          </a:prstGeom>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Text Box 5"/>
          <p:cNvSpPr txBox="1"/>
          <p:nvPr/>
        </p:nvSpPr>
        <p:spPr>
          <a:xfrm>
            <a:off x="1775460" y="982663"/>
            <a:ext cx="5002213" cy="521970"/>
          </a:xfrm>
          <a:prstGeom prst="rect">
            <a:avLst/>
          </a:prstGeom>
          <a:noFill/>
          <a:ln w="9525">
            <a:noFill/>
          </a:ln>
        </p:spPr>
        <p:txBody>
          <a:bodyPr wrap="square" anchor="t">
            <a:spAutoFit/>
          </a:bodyPr>
          <a:p>
            <a:pPr>
              <a:spcBef>
                <a:spcPct val="50000"/>
              </a:spcBef>
            </a:pPr>
            <a:r>
              <a:rPr lang="en-US" sz="2800" dirty="0">
                <a:latin typeface="Times New Roman" panose="02020603050405020304" pitchFamily="18" charset="0"/>
                <a:ea typeface="宋体" panose="02010600030101010101" pitchFamily="2" charset="-122"/>
              </a:rPr>
              <a:t>9. </a:t>
            </a:r>
            <a:r>
              <a:rPr lang="zh-CN" altLang="en-US" sz="2800" dirty="0">
                <a:latin typeface="Times New Roman" panose="02020603050405020304" pitchFamily="18" charset="0"/>
                <a:ea typeface="宋体" panose="02010600030101010101" pitchFamily="2" charset="-122"/>
              </a:rPr>
              <a:t>爆炸性粉尘的分级</a:t>
            </a:r>
            <a:endParaRPr lang="zh-CN" altLang="en-US" sz="2800" dirty="0">
              <a:latin typeface="Times New Roman" panose="02020603050405020304" pitchFamily="18" charset="0"/>
              <a:ea typeface="宋体" panose="02010600030101010101" pitchFamily="2" charset="-122"/>
            </a:endParaRPr>
          </a:p>
        </p:txBody>
      </p:sp>
      <p:sp>
        <p:nvSpPr>
          <p:cNvPr id="40964" name="Text Box 5"/>
          <p:cNvSpPr txBox="1"/>
          <p:nvPr/>
        </p:nvSpPr>
        <p:spPr>
          <a:xfrm>
            <a:off x="1775460" y="1622425"/>
            <a:ext cx="9168765" cy="829945"/>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爆炸性粉尘根据粉尘特性（导电与非导电）和引燃温度高低分</a:t>
            </a:r>
            <a:r>
              <a:rPr lang="en-US" altLang="zh-CN" sz="2400" dirty="0">
                <a:latin typeface="Times New Roman" panose="02020603050405020304" pitchFamily="18" charset="0"/>
                <a:ea typeface="宋体" panose="02010600030101010101" pitchFamily="2" charset="-122"/>
              </a:rPr>
              <a:t>IIIA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IIIB</a:t>
            </a:r>
            <a:r>
              <a:rPr lang="zh-CN" altLang="en-US" sz="2400" dirty="0">
                <a:latin typeface="Times New Roman" panose="02020603050405020304" pitchFamily="18" charset="0"/>
                <a:ea typeface="宋体" panose="02010600030101010101" pitchFamily="2" charset="-122"/>
              </a:rPr>
              <a:t>两级，</a:t>
            </a:r>
            <a:r>
              <a:rPr lang="en-US" altLang="zh-CN" sz="2400" dirty="0">
                <a:latin typeface="Times New Roman" panose="02020603050405020304" pitchFamily="18" charset="0"/>
                <a:ea typeface="宋体" panose="02010600030101010101" pitchFamily="2" charset="-122"/>
              </a:rPr>
              <a:t>T11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T12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T13</a:t>
            </a:r>
            <a:r>
              <a:rPr lang="zh-CN" altLang="en-US" sz="2400" dirty="0">
                <a:latin typeface="Times New Roman" panose="02020603050405020304" pitchFamily="18" charset="0"/>
                <a:ea typeface="宋体" panose="02010600030101010101" pitchFamily="2" charset="-122"/>
              </a:rPr>
              <a:t>三组</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3" name="文本框 2"/>
          <p:cNvSpPr txBox="1"/>
          <p:nvPr/>
        </p:nvSpPr>
        <p:spPr>
          <a:xfrm>
            <a:off x="1580515" y="2615565"/>
            <a:ext cx="9632950" cy="3784600"/>
          </a:xfrm>
          <a:prstGeom prst="rect">
            <a:avLst/>
          </a:prstGeom>
          <a:noFill/>
        </p:spPr>
        <p:txBody>
          <a:bodyPr wrap="square" rtlCol="0" anchor="t">
            <a:spAutoFit/>
          </a:bodyPr>
          <a:p>
            <a:pPr>
              <a:spcBef>
                <a:spcPct val="50000"/>
              </a:spcBef>
            </a:pPr>
            <a:r>
              <a:rPr lang="en-US" altLang="zh-CN" sz="2400" dirty="0">
                <a:latin typeface="Times New Roman" panose="02020603050405020304" pitchFamily="18" charset="0"/>
                <a:sym typeface="+mn-ea"/>
              </a:rPr>
              <a:t>IIIA</a:t>
            </a:r>
            <a:r>
              <a:rPr lang="zh-CN" altLang="en-US" sz="2400" dirty="0">
                <a:latin typeface="Times New Roman" panose="02020603050405020304" pitchFamily="18" charset="0"/>
                <a:sym typeface="+mn-ea"/>
              </a:rPr>
              <a:t>粉尘物质</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）非导电易燃纤维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。各种纤维、烟草；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a:t>
            </a:r>
            <a:r>
              <a:rPr lang="zh-CN" altLang="en-US" sz="2400" dirty="0">
                <a:latin typeface="Times New Roman" panose="02020603050405020304" pitchFamily="18" charset="0"/>
                <a:sym typeface="+mn-ea"/>
              </a:rPr>
              <a:t>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。木炭纤维。</a:t>
            </a:r>
            <a:endParaRPr lang="zh-CN" altLang="en-US" sz="2400" dirty="0">
              <a:latin typeface="Times New Roman" panose="02020603050405020304" pitchFamily="18" charset="0"/>
              <a:sym typeface="+mn-ea"/>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a:t>
            </a:r>
            <a:r>
              <a:rPr lang="zh-CN" altLang="en-US" sz="2400" dirty="0">
                <a:latin typeface="Times New Roman" panose="02020603050405020304" pitchFamily="18" charset="0"/>
                <a:sym typeface="+mn-ea"/>
              </a:rPr>
              <a:t>）</a:t>
            </a:r>
            <a:r>
              <a:rPr lang="zh-CN" altLang="en-US" sz="2400" dirty="0">
                <a:latin typeface="Times New Roman" panose="02020603050405020304" pitchFamily="18" charset="0"/>
                <a:sym typeface="+mn-ea"/>
              </a:rPr>
              <a:t>非导电爆炸性粉尘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。小麦、玉米、染料、砂糖、橡胶等。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。可可、米糖粉等。</a:t>
            </a:r>
            <a:endParaRPr lang="zh-CN" altLang="en-US" sz="240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40964" name="Text Box 5"/>
          <p:cNvSpPr txBox="1"/>
          <p:nvPr/>
        </p:nvSpPr>
        <p:spPr>
          <a:xfrm>
            <a:off x="368935" y="942340"/>
            <a:ext cx="7941310" cy="3784600"/>
          </a:xfrm>
          <a:prstGeom prst="rect">
            <a:avLst/>
          </a:prstGeom>
          <a:noFill/>
          <a:ln w="9525">
            <a:noFill/>
          </a:ln>
        </p:spPr>
        <p:txBody>
          <a:bodyPr wrap="square" anchor="t">
            <a:spAutoFit/>
          </a:bodyPr>
          <a:p>
            <a:pPr>
              <a:spcBef>
                <a:spcPct val="50000"/>
              </a:spcBef>
            </a:pPr>
            <a:r>
              <a:rPr lang="en-US" altLang="zh-CN" sz="2400" dirty="0">
                <a:latin typeface="Times New Roman" panose="02020603050405020304" pitchFamily="18" charset="0"/>
                <a:sym typeface="+mn-ea"/>
              </a:rPr>
              <a:t>IIIB</a:t>
            </a:r>
            <a:r>
              <a:rPr lang="zh-CN" altLang="en-US" sz="2400" dirty="0">
                <a:latin typeface="Times New Roman" panose="02020603050405020304" pitchFamily="18" charset="0"/>
                <a:sym typeface="+mn-ea"/>
              </a:rPr>
              <a:t>粉尘物质</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）导电爆炸性粉尘 </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T11</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&gt;270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a:t>
            </a:r>
            <a:r>
              <a:rPr lang="zh-CN" altLang="en-US" sz="2400" dirty="0">
                <a:sym typeface="+mn-ea"/>
              </a:rPr>
              <a:t>镁、铅、铝青铜、锌、焦炭等。</a:t>
            </a:r>
            <a:endParaRPr lang="zh-CN" altLang="en-US"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sym typeface="+mn-ea"/>
              </a:rPr>
              <a:t>T12</a:t>
            </a:r>
            <a:r>
              <a:rPr lang="zh-CN" altLang="en-US" sz="2400" dirty="0">
                <a:latin typeface="Times New Roman" panose="02020603050405020304" pitchFamily="18" charset="0"/>
                <a:sym typeface="+mn-ea"/>
              </a:rPr>
              <a:t>组，</a:t>
            </a:r>
            <a:r>
              <a:rPr lang="zh-CN" altLang="en-US" sz="2400" dirty="0">
                <a:latin typeface="Times New Roman" panose="02020603050405020304" pitchFamily="18" charset="0"/>
                <a:sym typeface="+mn-ea"/>
              </a:rPr>
              <a:t>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。含油铝粉、煤、铁等。</a:t>
            </a:r>
            <a:endParaRPr lang="zh-CN" altLang="en-US" sz="2400" dirty="0">
              <a:latin typeface="Times New Roman" panose="02020603050405020304" pitchFamily="18" charset="0"/>
              <a:sym typeface="+mn-ea"/>
            </a:endParaRPr>
          </a:p>
          <a:p>
            <a:pPr>
              <a:spcBef>
                <a:spcPct val="50000"/>
              </a:spcBef>
            </a:pPr>
            <a:r>
              <a:rPr lang="zh-CN" altLang="en-US" sz="2400" dirty="0">
                <a:latin typeface="Times New Roman" panose="02020603050405020304" pitchFamily="18" charset="0"/>
                <a:sym typeface="+mn-ea"/>
              </a:rPr>
              <a:t>（</a:t>
            </a:r>
            <a:r>
              <a:rPr lang="en-US" altLang="zh-CN" sz="2400" dirty="0">
                <a:latin typeface="Times New Roman" panose="02020603050405020304" pitchFamily="18" charset="0"/>
                <a:sym typeface="+mn-ea"/>
              </a:rPr>
              <a:t>2</a:t>
            </a:r>
            <a:r>
              <a:rPr lang="zh-CN" altLang="en-US" sz="2400" dirty="0">
                <a:latin typeface="Times New Roman" panose="02020603050405020304" pitchFamily="18" charset="0"/>
                <a:sym typeface="+mn-ea"/>
              </a:rPr>
              <a:t>）火药、炸药粉尘</a:t>
            </a:r>
            <a:endParaRPr lang="zh-CN" altLang="en-US" sz="2400" dirty="0">
              <a:latin typeface="Times New Roman" panose="02020603050405020304" pitchFamily="18" charset="0"/>
              <a:sym typeface="+mn-ea"/>
            </a:endParaRPr>
          </a:p>
          <a:p>
            <a:pPr>
              <a:spcBef>
                <a:spcPct val="50000"/>
              </a:spcBef>
            </a:pPr>
            <a:r>
              <a:rPr lang="en-US" altLang="zh-CN" sz="2400">
                <a:sym typeface="+mn-ea"/>
              </a:rPr>
              <a:t>T12</a:t>
            </a:r>
            <a:r>
              <a:rPr lang="zh-CN" altLang="en-US" sz="2400">
                <a:sym typeface="+mn-ea"/>
              </a:rPr>
              <a:t>组，</a:t>
            </a:r>
            <a:r>
              <a:rPr lang="zh-CN" altLang="en-US" sz="2400" dirty="0">
                <a:latin typeface="Times New Roman" panose="02020603050405020304" pitchFamily="18" charset="0"/>
                <a:sym typeface="+mn-ea"/>
              </a:rPr>
              <a:t>引燃温度</a:t>
            </a:r>
            <a:r>
              <a:rPr lang="en-US" altLang="zh-CN" sz="2400" dirty="0">
                <a:latin typeface="Times New Roman" panose="02020603050405020304" pitchFamily="18" charset="0"/>
                <a:sym typeface="+mn-ea"/>
              </a:rPr>
              <a:t>200~270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。黑火药、</a:t>
            </a:r>
            <a:r>
              <a:rPr lang="en-US" altLang="zh-CN" sz="2400" dirty="0">
                <a:latin typeface="Times New Roman" panose="02020603050405020304" pitchFamily="18" charset="0"/>
                <a:sym typeface="+mn-ea"/>
              </a:rPr>
              <a:t>TNT</a:t>
            </a:r>
            <a:r>
              <a:rPr lang="zh-CN" altLang="en-US" sz="2400" dirty="0">
                <a:latin typeface="Times New Roman" panose="02020603050405020304" pitchFamily="18" charset="0"/>
                <a:sym typeface="+mn-ea"/>
              </a:rPr>
              <a:t>炸药。</a:t>
            </a:r>
            <a:endParaRPr lang="zh-CN" altLang="en-US" sz="2400" dirty="0">
              <a:latin typeface="Times New Roman" panose="02020603050405020304" pitchFamily="18" charset="0"/>
              <a:sym typeface="+mn-ea"/>
            </a:endParaRPr>
          </a:p>
          <a:p>
            <a:pPr>
              <a:spcBef>
                <a:spcPct val="50000"/>
              </a:spcBef>
            </a:pPr>
            <a:r>
              <a:rPr lang="en-US" altLang="zh-CN" sz="2400" dirty="0">
                <a:latin typeface="Times New Roman" panose="02020603050405020304" pitchFamily="18" charset="0"/>
                <a:sym typeface="+mn-ea"/>
              </a:rPr>
              <a:t>T13</a:t>
            </a:r>
            <a:r>
              <a:rPr lang="zh-CN" altLang="en-US" sz="2400" dirty="0">
                <a:latin typeface="Times New Roman" panose="02020603050405020304" pitchFamily="18" charset="0"/>
                <a:sym typeface="+mn-ea"/>
              </a:rPr>
              <a:t>组，引燃温度</a:t>
            </a:r>
            <a:r>
              <a:rPr lang="en-US" altLang="zh-CN" sz="2400" dirty="0">
                <a:latin typeface="Times New Roman" panose="02020603050405020304" pitchFamily="18" charset="0"/>
                <a:sym typeface="+mn-ea"/>
              </a:rPr>
              <a:t>140~200</a:t>
            </a:r>
            <a:r>
              <a:rPr lang="en-US" altLang="zh-CN" sz="2400" baseline="30000" dirty="0">
                <a:uFillTx/>
                <a:latin typeface="Times New Roman" panose="02020603050405020304" pitchFamily="18" charset="0"/>
                <a:sym typeface="+mn-ea"/>
              </a:rPr>
              <a:t>0</a:t>
            </a:r>
            <a:r>
              <a:rPr lang="en-US" altLang="zh-CN" sz="2400" dirty="0">
                <a:latin typeface="Times New Roman" panose="02020603050405020304" pitchFamily="18" charset="0"/>
                <a:sym typeface="+mn-ea"/>
              </a:rPr>
              <a:t>C</a:t>
            </a:r>
            <a:r>
              <a:rPr lang="zh-CN" altLang="en-US" sz="2400" dirty="0">
                <a:latin typeface="Times New Roman" panose="02020603050405020304" pitchFamily="18" charset="0"/>
                <a:sym typeface="+mn-ea"/>
              </a:rPr>
              <a:t>。硝化棉、黑索金、太安等。</a:t>
            </a:r>
            <a:endParaRPr lang="zh-CN" altLang="en-US" sz="2400" dirty="0">
              <a:latin typeface="Times New Roman" panose="02020603050405020304" pitchFamily="18" charset="0"/>
              <a:ea typeface="宋体" panose="02010600030101010101" pitchFamily="2" charset="-122"/>
            </a:endParaRPr>
          </a:p>
        </p:txBody>
      </p:sp>
      <p:grpSp>
        <p:nvGrpSpPr>
          <p:cNvPr id="3" name="组合 2"/>
          <p:cNvGrpSpPr/>
          <p:nvPr/>
        </p:nvGrpSpPr>
        <p:grpSpPr>
          <a:xfrm>
            <a:off x="7364730" y="4100830"/>
            <a:ext cx="4923790" cy="2590165"/>
            <a:chOff x="4510" y="4962"/>
            <a:chExt cx="7754" cy="4079"/>
          </a:xfrm>
        </p:grpSpPr>
        <p:pic>
          <p:nvPicPr>
            <p:cNvPr id="40967" name="Picture 7" descr="t01c7cd6afdb5745e8c"/>
            <p:cNvPicPr>
              <a:picLocks noChangeAspect="1"/>
            </p:cNvPicPr>
            <p:nvPr/>
          </p:nvPicPr>
          <p:blipFill>
            <a:blip r:embed="rId1"/>
            <a:stretch>
              <a:fillRect/>
            </a:stretch>
          </p:blipFill>
          <p:spPr>
            <a:xfrm>
              <a:off x="8043" y="4962"/>
              <a:ext cx="3945" cy="2990"/>
            </a:xfrm>
            <a:prstGeom prst="rect">
              <a:avLst/>
            </a:prstGeom>
            <a:noFill/>
            <a:ln w="9525">
              <a:noFill/>
            </a:ln>
          </p:spPr>
        </p:pic>
        <p:sp>
          <p:nvSpPr>
            <p:cNvPr id="40968" name="椭圆 8"/>
            <p:cNvSpPr/>
            <p:nvPr/>
          </p:nvSpPr>
          <p:spPr>
            <a:xfrm>
              <a:off x="4510" y="5690"/>
              <a:ext cx="3328" cy="126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dirty="0">
                  <a:latin typeface="Arial" panose="020B0604020202020204" pitchFamily="34" charset="0"/>
                  <a:ea typeface="宋体" panose="02010600030101010101" pitchFamily="2" charset="-122"/>
                </a:rPr>
                <a:t>爆炸性物质</a:t>
              </a:r>
              <a:endParaRPr lang="en-US" altLang="zh-CN" dirty="0">
                <a:latin typeface="Arial" panose="020B0604020202020204" pitchFamily="34" charset="0"/>
                <a:ea typeface="宋体" panose="02010600030101010101" pitchFamily="2" charset="-122"/>
              </a:endParaRPr>
            </a:p>
          </p:txBody>
        </p:sp>
        <p:sp>
          <p:nvSpPr>
            <p:cNvPr id="40969" name="矩形 10"/>
            <p:cNvSpPr/>
            <p:nvPr/>
          </p:nvSpPr>
          <p:spPr>
            <a:xfrm>
              <a:off x="8308" y="8317"/>
              <a:ext cx="3957" cy="72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过程控制仪表</a:t>
              </a:r>
              <a:endParaRPr lang="zh-CN" altLang="en-US" sz="2400" dirty="0">
                <a:latin typeface="Arial" panose="020B0604020202020204" pitchFamily="34" charset="0"/>
                <a:ea typeface="宋体" panose="02010600030101010101" pitchFamily="2" charset="-122"/>
              </a:endParaRPr>
            </a:p>
          </p:txBody>
        </p:sp>
        <p:sp>
          <p:nvSpPr>
            <p:cNvPr id="40970" name="矩形 1"/>
            <p:cNvSpPr/>
            <p:nvPr/>
          </p:nvSpPr>
          <p:spPr>
            <a:xfrm>
              <a:off x="8308" y="5615"/>
              <a:ext cx="996" cy="822"/>
            </a:xfrm>
            <a:prstGeom prst="rect">
              <a:avLst/>
            </a:prstGeom>
            <a:noFill/>
            <a:ln w="9525">
              <a:noFill/>
            </a:ln>
          </p:spPr>
          <p:txBody>
            <a:bodyPr wrap="none" anchor="t">
              <a:spAutoFit/>
            </a:bodyPr>
            <a:p>
              <a:r>
                <a:rPr lang="en-US" altLang="zh-CN" sz="2800" dirty="0">
                  <a:solidFill>
                    <a:srgbClr val="FF0000"/>
                  </a:solidFill>
                  <a:latin typeface="Arial" panose="020B0604020202020204" pitchFamily="34" charset="0"/>
                  <a:ea typeface="宋体" panose="02010600030101010101" pitchFamily="2" charset="-122"/>
                </a:rPr>
                <a:t>T</a:t>
              </a:r>
              <a:r>
                <a:rPr lang="zh-CN" altLang="en-US" sz="2800" baseline="-25000" dirty="0">
                  <a:solidFill>
                    <a:srgbClr val="FF0000"/>
                  </a:solidFill>
                  <a:latin typeface="Arial" panose="020B0604020202020204" pitchFamily="34" charset="0"/>
                  <a:ea typeface="宋体" panose="02010600030101010101" pitchFamily="2" charset="-122"/>
                </a:rPr>
                <a:t>表</a:t>
              </a:r>
              <a:endParaRPr lang="zh-CN" altLang="en-US" sz="2800" baseline="-25000" dirty="0">
                <a:solidFill>
                  <a:srgbClr val="FF0000"/>
                </a:solidFill>
                <a:latin typeface="Arial" panose="020B0604020202020204" pitchFamily="34" charset="0"/>
                <a:ea typeface="宋体" panose="02010600030101010101" pitchFamily="2" charset="-122"/>
              </a:endParaRPr>
            </a:p>
          </p:txBody>
        </p:sp>
        <p:sp>
          <p:nvSpPr>
            <p:cNvPr id="40971" name="矩形 10"/>
            <p:cNvSpPr/>
            <p:nvPr/>
          </p:nvSpPr>
          <p:spPr>
            <a:xfrm>
              <a:off x="5875" y="8147"/>
              <a:ext cx="2433" cy="725"/>
            </a:xfrm>
            <a:prstGeom prst="rect">
              <a:avLst/>
            </a:prstGeom>
            <a:noFill/>
            <a:ln w="9525">
              <a:noFill/>
            </a:ln>
          </p:spPr>
          <p:txBody>
            <a:bodyPr anchor="t">
              <a:spAutoFit/>
            </a:bodyPr>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表</a:t>
              </a:r>
              <a:r>
                <a:rPr lang="en-US" altLang="zh-CN" sz="2400" dirty="0">
                  <a:solidFill>
                    <a:srgbClr val="FF0000"/>
                  </a:solidFill>
                  <a:latin typeface="Arial" panose="020B0604020202020204" pitchFamily="34" charset="0"/>
                  <a:ea typeface="宋体" panose="02010600030101010101" pitchFamily="2" charset="-122"/>
                </a:rPr>
                <a:t>&lt;T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72" name="矩形 1"/>
            <p:cNvSpPr/>
            <p:nvPr/>
          </p:nvSpPr>
          <p:spPr>
            <a:xfrm>
              <a:off x="5718" y="6222"/>
              <a:ext cx="895" cy="725"/>
            </a:xfrm>
            <a:prstGeom prst="rect">
              <a:avLst/>
            </a:prstGeom>
            <a:noFill/>
            <a:ln w="9525">
              <a:noFill/>
            </a:ln>
          </p:spPr>
          <p:txBody>
            <a:bodyPr wrap="none" anchor="t">
              <a:spAutoFit/>
            </a:bodyPr>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gr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Text Box 4"/>
          <p:cNvSpPr txBox="1"/>
          <p:nvPr/>
        </p:nvSpPr>
        <p:spPr>
          <a:xfrm>
            <a:off x="1139190" y="1449070"/>
            <a:ext cx="9935210" cy="1198880"/>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对</a:t>
            </a:r>
            <a:r>
              <a:rPr lang="zh-CN" altLang="en-US" sz="2400" dirty="0">
                <a:solidFill>
                  <a:srgbClr val="FF0000"/>
                </a:solidFill>
                <a:latin typeface="Times New Roman" panose="02020603050405020304" pitchFamily="18" charset="0"/>
                <a:ea typeface="宋体" panose="02010600030101010101" pitchFamily="2" charset="-122"/>
              </a:rPr>
              <a:t>流程工业</a:t>
            </a:r>
            <a:r>
              <a:rPr lang="zh-CN" altLang="en-US" sz="2400" dirty="0">
                <a:latin typeface="Times New Roman" panose="02020603050405020304" pitchFamily="18" charset="0"/>
                <a:ea typeface="宋体" panose="02010600030101010101" pitchFamily="2" charset="-122"/>
              </a:rPr>
              <a:t>生产过程中</a:t>
            </a:r>
            <a:r>
              <a:rPr lang="zh-CN" altLang="en-US" sz="2400" dirty="0">
                <a:solidFill>
                  <a:srgbClr val="FF0000"/>
                </a:solidFill>
                <a:latin typeface="Times New Roman" panose="02020603050405020304" pitchFamily="18" charset="0"/>
                <a:ea typeface="宋体" panose="02010600030101010101" pitchFamily="2" charset="-122"/>
              </a:rPr>
              <a:t>过程量</a:t>
            </a:r>
            <a:r>
              <a:rPr lang="zh-CN" altLang="en-US" sz="2400" dirty="0">
                <a:latin typeface="Times New Roman" panose="02020603050405020304" pitchFamily="18" charset="0"/>
                <a:ea typeface="宋体" panose="02010600030101010101" pitchFamily="2" charset="-122"/>
              </a:rPr>
              <a:t>（温度、压力、流量、液位（物位）、成分量）进行</a:t>
            </a:r>
            <a:r>
              <a:rPr lang="zh-CN" altLang="en-US" sz="2400" dirty="0">
                <a:solidFill>
                  <a:srgbClr val="FF0000"/>
                </a:solidFill>
                <a:latin typeface="Times New Roman" panose="02020603050405020304" pitchFamily="18" charset="0"/>
                <a:ea typeface="宋体" panose="02010600030101010101" pitchFamily="2" charset="-122"/>
              </a:rPr>
              <a:t>自动检测与控制</a:t>
            </a:r>
            <a:r>
              <a:rPr lang="zh-CN" altLang="en-US" sz="2400" dirty="0">
                <a:latin typeface="Times New Roman" panose="02020603050405020304" pitchFamily="18" charset="0"/>
                <a:ea typeface="宋体" panose="02010600030101010101" pitchFamily="2" charset="-122"/>
              </a:rPr>
              <a:t>，使</a:t>
            </a:r>
            <a:r>
              <a:rPr lang="zh-CN" altLang="en-US" sz="2400" dirty="0">
                <a:solidFill>
                  <a:srgbClr val="FF0000"/>
                </a:solidFill>
                <a:latin typeface="Times New Roman" panose="02020603050405020304" pitchFamily="18" charset="0"/>
                <a:ea typeface="宋体" panose="02010600030101010101" pitchFamily="2" charset="-122"/>
              </a:rPr>
              <a:t>工艺参数满足控制要求</a:t>
            </a:r>
            <a:r>
              <a:rPr lang="zh-CN" altLang="en-US" sz="2400" dirty="0">
                <a:latin typeface="Times New Roman" panose="02020603050405020304" pitchFamily="18" charset="0"/>
                <a:ea typeface="宋体" panose="02010600030101010101" pitchFamily="2" charset="-122"/>
              </a:rPr>
              <a:t>的一类自动控制系统（仪表）。</a:t>
            </a:r>
            <a:endParaRPr lang="zh-CN" altLang="en-US" sz="2400" dirty="0">
              <a:latin typeface="Times New Roman" panose="02020603050405020304" pitchFamily="18" charset="0"/>
              <a:ea typeface="宋体" panose="02010600030101010101" pitchFamily="2" charset="-122"/>
            </a:endParaRPr>
          </a:p>
        </p:txBody>
      </p:sp>
      <p:sp>
        <p:nvSpPr>
          <p:cNvPr id="6173" name="矩形 2"/>
          <p:cNvSpPr/>
          <p:nvPr/>
        </p:nvSpPr>
        <p:spPr>
          <a:xfrm>
            <a:off x="1213803" y="865188"/>
            <a:ext cx="4114800" cy="521970"/>
          </a:xfrm>
          <a:prstGeom prst="rect">
            <a:avLst/>
          </a:prstGeom>
          <a:noFill/>
          <a:ln w="9525">
            <a:noFill/>
          </a:ln>
        </p:spPr>
        <p:txBody>
          <a:bodyPr anchor="t">
            <a:spAutoFit/>
          </a:bodyPr>
          <a:p>
            <a:pPr>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过程控制系统（仪表）</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1214120" y="3353435"/>
            <a:ext cx="5663565" cy="460375"/>
          </a:xfrm>
          <a:prstGeom prst="rect">
            <a:avLst/>
          </a:prstGeom>
          <a:noFill/>
        </p:spPr>
        <p:txBody>
          <a:bodyPr wrap="square" rtlCol="0">
            <a:spAutoFit/>
          </a:bodyPr>
          <a:p>
            <a:r>
              <a:rPr lang="zh-CN" altLang="en-US" sz="2400">
                <a:solidFill>
                  <a:srgbClr val="0000FF"/>
                </a:solidFill>
              </a:rPr>
              <a:t>应用场合</a:t>
            </a:r>
            <a:r>
              <a:rPr lang="en-US" altLang="zh-CN" sz="2400">
                <a:solidFill>
                  <a:srgbClr val="0000FF"/>
                </a:solidFill>
              </a:rPr>
              <a:t>+</a:t>
            </a:r>
            <a:r>
              <a:rPr lang="zh-CN" altLang="en-US" sz="2400">
                <a:solidFill>
                  <a:srgbClr val="0000FF"/>
                </a:solidFill>
              </a:rPr>
              <a:t>控制策略</a:t>
            </a:r>
            <a:r>
              <a:rPr lang="en-US" altLang="zh-CN" sz="2400">
                <a:solidFill>
                  <a:srgbClr val="0000FF"/>
                </a:solidFill>
              </a:rPr>
              <a:t>+</a:t>
            </a:r>
            <a:r>
              <a:rPr lang="zh-CN" altLang="en-US" sz="2400">
                <a:solidFill>
                  <a:srgbClr val="0000FF"/>
                </a:solidFill>
              </a:rPr>
              <a:t>目标</a:t>
            </a:r>
            <a:endParaRPr lang="zh-CN" altLang="en-US" sz="2400">
              <a:solidFill>
                <a:srgbClr val="0000FF"/>
              </a:solidFill>
            </a:endParaRPr>
          </a:p>
        </p:txBody>
      </p:sp>
      <p:sp>
        <p:nvSpPr>
          <p:cNvPr id="6" name="文本框 5"/>
          <p:cNvSpPr txBox="1"/>
          <p:nvPr/>
        </p:nvSpPr>
        <p:spPr>
          <a:xfrm>
            <a:off x="1214120" y="2712085"/>
            <a:ext cx="5393055" cy="460375"/>
          </a:xfrm>
          <a:prstGeom prst="rect">
            <a:avLst/>
          </a:prstGeom>
          <a:noFill/>
        </p:spPr>
        <p:txBody>
          <a:bodyPr wrap="square" rtlCol="0" anchor="t">
            <a:spAutoFit/>
          </a:bodyPr>
          <a:p>
            <a:pPr>
              <a:spcBef>
                <a:spcPct val="50000"/>
              </a:spcBef>
            </a:pPr>
            <a:r>
              <a:rPr lang="zh-CN" altLang="en-US" sz="2400" dirty="0">
                <a:solidFill>
                  <a:schemeClr val="tx1"/>
                </a:solidFill>
                <a:latin typeface="Times New Roman" panose="02020603050405020304" pitchFamily="18" charset="0"/>
                <a:sym typeface="+mn-ea"/>
              </a:rPr>
              <a:t>过程控制仪表是过程控制系统的装置。</a:t>
            </a:r>
            <a:endParaRPr lang="zh-CN" altLang="en-US" sz="2400" dirty="0">
              <a:solidFill>
                <a:schemeClr val="tx1"/>
              </a:solidFill>
              <a:latin typeface="Times New Roman" panose="02020603050405020304" pitchFamily="18" charset="0"/>
              <a:sym typeface="+mn-ea"/>
            </a:endParaRPr>
          </a:p>
        </p:txBody>
      </p:sp>
      <p:sp>
        <p:nvSpPr>
          <p:cNvPr id="3095" name="Rectangle 24"/>
          <p:cNvSpPr>
            <a:spLocks noGrp="1"/>
          </p:cNvSpPr>
          <p:nvPr/>
        </p:nvSpPr>
        <p:spPr>
          <a:xfrm>
            <a:off x="3020695" y="171768"/>
            <a:ext cx="5588000"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3096" name="AutoShape 25"/>
          <p:cNvSpPr/>
          <p:nvPr/>
        </p:nvSpPr>
        <p:spPr>
          <a:xfrm>
            <a:off x="280257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2" name="对象 1"/>
          <p:cNvGraphicFramePr/>
          <p:nvPr>
            <p:custDataLst>
              <p:tags r:id="rId1"/>
            </p:custDataLst>
          </p:nvPr>
        </p:nvGraphicFramePr>
        <p:xfrm>
          <a:off x="688340" y="4115435"/>
          <a:ext cx="6435725" cy="2205990"/>
        </p:xfrm>
        <a:graphic>
          <a:graphicData uri="http://schemas.openxmlformats.org/presentationml/2006/ole">
            <mc:AlternateContent xmlns:mc="http://schemas.openxmlformats.org/markup-compatibility/2006">
              <mc:Choice xmlns:v="urn:schemas-microsoft-com:vml" Requires="v">
                <p:oleObj spid="_x0000_s3" name="" r:id="rId2" imgW="7677150" imgH="2362200" progId="Paint.Picture">
                  <p:embed/>
                </p:oleObj>
              </mc:Choice>
              <mc:Fallback>
                <p:oleObj name="" r:id="rId2" imgW="7677150" imgH="2362200" progId="Paint.Picture">
                  <p:embed/>
                  <p:pic>
                    <p:nvPicPr>
                      <p:cNvPr id="0" name="图片 2"/>
                      <p:cNvPicPr/>
                      <p:nvPr/>
                    </p:nvPicPr>
                    <p:blipFill>
                      <a:blip r:embed="rId3"/>
                      <a:stretch>
                        <a:fillRect/>
                      </a:stretch>
                    </p:blipFill>
                    <p:spPr>
                      <a:xfrm>
                        <a:off x="688340" y="4115435"/>
                        <a:ext cx="6435725" cy="2205990"/>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123430" y="3353435"/>
            <a:ext cx="5068570" cy="3106420"/>
          </a:xfrm>
          <a:prstGeom prst="rect">
            <a:avLst/>
          </a:prstGeom>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1202690" y="2322830"/>
            <a:ext cx="3813810" cy="521970"/>
          </a:xfrm>
          <a:prstGeom prst="rect">
            <a:avLst/>
          </a:prstGeom>
          <a:noFill/>
          <a:ln w="9525">
            <a:noFill/>
          </a:ln>
        </p:spPr>
        <p:txBody>
          <a:bodyPr wrap="square" anchor="t">
            <a:spAutoFit/>
          </a:bodyPr>
          <a:p>
            <a:pPr>
              <a:spcBef>
                <a:spcPct val="50000"/>
              </a:spcBef>
            </a:pPr>
            <a:r>
              <a:rPr lang="zh-CN" altLang="en-US"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II  B</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T5</a:t>
            </a:r>
            <a:r>
              <a:rPr lang="zh-CN" altLang="en-US" sz="2800" dirty="0">
                <a:latin typeface="Arial" panose="020B0604020202020204" pitchFamily="34" charset="0"/>
                <a:ea typeface="宋体" panose="02010600030101010101" pitchFamily="2" charset="-122"/>
              </a:rPr>
              <a:t> 含义</a:t>
            </a:r>
            <a:endParaRPr lang="zh-CN" altLang="en-US" sz="2800" dirty="0">
              <a:latin typeface="Arial" panose="020B0604020202020204" pitchFamily="34" charset="0"/>
              <a:ea typeface="宋体" panose="02010600030101010101" pitchFamily="2" charset="-122"/>
            </a:endParaRPr>
          </a:p>
        </p:txBody>
      </p:sp>
      <p:sp>
        <p:nvSpPr>
          <p:cNvPr id="44034" name="Text Box 3"/>
          <p:cNvSpPr txBox="1"/>
          <p:nvPr/>
        </p:nvSpPr>
        <p:spPr>
          <a:xfrm>
            <a:off x="1417003" y="1594485"/>
            <a:ext cx="5311775" cy="460375"/>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防爆标识</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应用场所</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引燃温度</a:t>
            </a:r>
            <a:endParaRPr lang="zh-CN" altLang="en-US" sz="2400" dirty="0">
              <a:latin typeface="Arial" panose="020B0604020202020204" pitchFamily="34" charset="0"/>
              <a:ea typeface="宋体" panose="02010600030101010101" pitchFamily="2" charset="-122"/>
            </a:endParaRPr>
          </a:p>
        </p:txBody>
      </p:sp>
      <p:sp>
        <p:nvSpPr>
          <p:cNvPr id="44038" name="Rectangle 7"/>
          <p:cNvSpPr/>
          <p:nvPr/>
        </p:nvSpPr>
        <p:spPr>
          <a:xfrm>
            <a:off x="1417320" y="865505"/>
            <a:ext cx="4086860" cy="521970"/>
          </a:xfrm>
          <a:prstGeom prst="rect">
            <a:avLst/>
          </a:prstGeom>
          <a:noFill/>
          <a:ln w="9525">
            <a:noFill/>
          </a:ln>
        </p:spPr>
        <p:txBody>
          <a:bodyPr wrap="square" anchor="t">
            <a:spAutoFit/>
          </a:bodyPr>
          <a:p>
            <a:r>
              <a:rPr lang="en-US" altLang="zh-CN" sz="2800" dirty="0">
                <a:solidFill>
                  <a:srgbClr val="0000FF"/>
                </a:solidFill>
                <a:latin typeface="Arial" panose="020B0604020202020204" pitchFamily="34" charset="0"/>
                <a:ea typeface="宋体" panose="02010600030101010101" pitchFamily="2" charset="-122"/>
              </a:rPr>
              <a:t>10.</a:t>
            </a:r>
            <a:r>
              <a:rPr lang="zh-CN" altLang="en-US" sz="2800" dirty="0">
                <a:solidFill>
                  <a:srgbClr val="0000FF"/>
                </a:solidFill>
                <a:latin typeface="Arial" panose="020B0604020202020204" pitchFamily="34" charset="0"/>
                <a:ea typeface="宋体" panose="02010600030101010101" pitchFamily="2" charset="-122"/>
              </a:rPr>
              <a:t>本安仪表防爆标志</a:t>
            </a:r>
            <a:endParaRPr lang="zh-CN" altLang="en-US" sz="2800" dirty="0">
              <a:solidFill>
                <a:srgbClr val="0000FF"/>
              </a:solidFill>
              <a:latin typeface="Arial" panose="020B0604020202020204" pitchFamily="34" charset="0"/>
              <a:ea typeface="宋体" panose="02010600030101010101" pitchFamily="2" charset="-122"/>
            </a:endParaRPr>
          </a:p>
        </p:txBody>
      </p:sp>
      <p:sp>
        <p:nvSpPr>
          <p:cNvPr id="3" name="Text Box 2"/>
          <p:cNvSpPr txBox="1"/>
          <p:nvPr/>
        </p:nvSpPr>
        <p:spPr>
          <a:xfrm>
            <a:off x="6072505" y="2322830"/>
            <a:ext cx="2900045" cy="521970"/>
          </a:xfrm>
          <a:prstGeom prst="rect">
            <a:avLst/>
          </a:prstGeom>
          <a:noFill/>
          <a:ln w="9525">
            <a:noFill/>
          </a:ln>
        </p:spPr>
        <p:txBody>
          <a:bodyPr wrap="square" anchor="t">
            <a:spAutoFit/>
          </a:bodyPr>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6</a:t>
            </a:r>
            <a:r>
              <a:rPr lang="zh-CN" altLang="en-US" sz="2800" dirty="0">
                <a:latin typeface="Arial" panose="020B0604020202020204" pitchFamily="34" charset="0"/>
                <a:ea typeface="宋体" panose="02010600030101010101" pitchFamily="2" charset="-122"/>
              </a:rPr>
              <a:t>含义 </a:t>
            </a:r>
            <a:endParaRPr lang="zh-CN" altLang="en-US" sz="2800" dirty="0">
              <a:latin typeface="Arial" panose="020B0604020202020204" pitchFamily="34" charset="0"/>
              <a:ea typeface="宋体" panose="02010600030101010101" pitchFamily="2" charset="-122"/>
            </a:endParaRPr>
          </a:p>
        </p:txBody>
      </p:sp>
      <p:pic>
        <p:nvPicPr>
          <p:cNvPr id="40966" name="Picture 2"/>
          <p:cNvPicPr>
            <a:picLocks noChangeAspect="1"/>
          </p:cNvPicPr>
          <p:nvPr/>
        </p:nvPicPr>
        <p:blipFill>
          <a:blip r:embed="rId1"/>
          <a:stretch>
            <a:fillRect/>
          </a:stretch>
        </p:blipFill>
        <p:spPr>
          <a:xfrm>
            <a:off x="8972550" y="2743835"/>
            <a:ext cx="2554605" cy="3813175"/>
          </a:xfrm>
          <a:prstGeom prst="rect">
            <a:avLst/>
          </a:prstGeom>
          <a:noFill/>
          <a:ln w="9525">
            <a:noFill/>
          </a:ln>
        </p:spPr>
      </p:pic>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2" name="文本框 1"/>
          <p:cNvSpPr txBox="1"/>
          <p:nvPr/>
        </p:nvSpPr>
        <p:spPr>
          <a:xfrm>
            <a:off x="816610" y="3118485"/>
            <a:ext cx="7321550" cy="829945"/>
          </a:xfrm>
          <a:prstGeom prst="rect">
            <a:avLst/>
          </a:prstGeom>
          <a:noFill/>
        </p:spPr>
        <p:txBody>
          <a:bodyPr wrap="square" rtlCol="0" anchor="t">
            <a:spAutoFit/>
          </a:bodyPr>
          <a:p>
            <a:r>
              <a:rPr lang="zh-CN" sz="2400">
                <a:sym typeface="+mn-ea"/>
              </a:rPr>
              <a:t>在化工、石油等易燃易爆领域，要求安装过程控制仪表为</a:t>
            </a:r>
            <a:endParaRPr lang="zh-CN" altLang="en-US" sz="2400"/>
          </a:p>
        </p:txBody>
      </p:sp>
      <p:sp>
        <p:nvSpPr>
          <p:cNvPr id="4" name="文本框 3"/>
          <p:cNvSpPr txBox="1"/>
          <p:nvPr/>
        </p:nvSpPr>
        <p:spPr>
          <a:xfrm>
            <a:off x="816610" y="4107180"/>
            <a:ext cx="7321550" cy="460375"/>
          </a:xfrm>
          <a:prstGeom prst="rect">
            <a:avLst/>
          </a:prstGeom>
          <a:noFill/>
        </p:spPr>
        <p:txBody>
          <a:bodyPr wrap="square" rtlCol="0" anchor="t">
            <a:spAutoFit/>
          </a:bodyPr>
          <a:p>
            <a:r>
              <a:rPr lang="en-US" altLang="zh-CN" sz="2400">
                <a:sym typeface="+mn-ea"/>
              </a:rPr>
              <a:t>A</a:t>
            </a:r>
            <a:r>
              <a:rPr lang="zh-CN" altLang="en-US" sz="2400">
                <a:sym typeface="+mn-ea"/>
              </a:rPr>
              <a:t>、隔爆仪表   </a:t>
            </a:r>
            <a:r>
              <a:rPr lang="en-US" altLang="zh-CN" sz="2400">
                <a:sym typeface="+mn-ea"/>
              </a:rPr>
              <a:t>B</a:t>
            </a:r>
            <a:r>
              <a:rPr lang="zh-CN" altLang="en-US" sz="2400">
                <a:sym typeface="+mn-ea"/>
              </a:rPr>
              <a:t>、本安仪表   </a:t>
            </a:r>
            <a:r>
              <a:rPr lang="en-US" altLang="zh-CN" sz="2400">
                <a:sym typeface="+mn-ea"/>
              </a:rPr>
              <a:t>C</a:t>
            </a:r>
            <a:r>
              <a:rPr lang="zh-CN" altLang="en-US" sz="2400">
                <a:sym typeface="+mn-ea"/>
              </a:rPr>
              <a:t>、正压型仪表</a:t>
            </a:r>
            <a:r>
              <a:rPr lang="zh-CN" altLang="en-US" sz="2400">
                <a:sym typeface="+mn-ea"/>
              </a:rPr>
              <a:t> </a:t>
            </a:r>
            <a:endParaRPr lang="zh-CN" altLang="en-US" sz="2400">
              <a:sym typeface="+mn-ea"/>
            </a:endParaRPr>
          </a:p>
        </p:txBody>
      </p:sp>
      <p:sp>
        <p:nvSpPr>
          <p:cNvPr id="5" name="文本框 4"/>
          <p:cNvSpPr txBox="1"/>
          <p:nvPr/>
        </p:nvSpPr>
        <p:spPr>
          <a:xfrm>
            <a:off x="703580" y="4828540"/>
            <a:ext cx="6610350" cy="460375"/>
          </a:xfrm>
          <a:prstGeom prst="rect">
            <a:avLst/>
          </a:prstGeom>
          <a:noFill/>
        </p:spPr>
        <p:txBody>
          <a:bodyPr wrap="none" rtlCol="0" anchor="t">
            <a:spAutoFit/>
          </a:bodyPr>
          <a:p>
            <a:r>
              <a:rPr lang="zh-CN" sz="2400">
                <a:sym typeface="+mn-ea"/>
              </a:rPr>
              <a:t>本安仪表在故障时其工作电流与工作电压不大于</a:t>
            </a:r>
            <a:endParaRPr lang="zh-CN" altLang="en-US" sz="2400"/>
          </a:p>
        </p:txBody>
      </p:sp>
      <p:sp>
        <p:nvSpPr>
          <p:cNvPr id="6" name="文本框 5"/>
          <p:cNvSpPr txBox="1"/>
          <p:nvPr/>
        </p:nvSpPr>
        <p:spPr>
          <a:xfrm>
            <a:off x="703580" y="5612130"/>
            <a:ext cx="7321550" cy="460375"/>
          </a:xfrm>
          <a:prstGeom prst="rect">
            <a:avLst/>
          </a:prstGeom>
          <a:noFill/>
        </p:spPr>
        <p:txBody>
          <a:bodyPr wrap="square" rtlCol="0" anchor="t">
            <a:spAutoFit/>
          </a:bodyPr>
          <a:p>
            <a:r>
              <a:rPr lang="en-US" altLang="zh-CN" sz="2400">
                <a:sym typeface="+mn-ea"/>
              </a:rPr>
              <a:t>A</a:t>
            </a:r>
            <a:r>
              <a:rPr lang="zh-CN" altLang="en-US" sz="2400">
                <a:sym typeface="+mn-ea"/>
              </a:rPr>
              <a:t>、</a:t>
            </a:r>
            <a:r>
              <a:rPr lang="en-US" sz="2400">
                <a:sym typeface="+mn-ea"/>
              </a:rPr>
              <a:t>36mA</a:t>
            </a:r>
            <a:r>
              <a:rPr lang="zh-CN" altLang="en-US" sz="2400">
                <a:sym typeface="+mn-ea"/>
              </a:rPr>
              <a:t>，</a:t>
            </a:r>
            <a:r>
              <a:rPr lang="en-US" altLang="zh-CN" sz="2400">
                <a:sym typeface="+mn-ea"/>
              </a:rPr>
              <a:t>36V   B</a:t>
            </a:r>
            <a:r>
              <a:rPr lang="zh-CN" altLang="en-US" sz="2400">
                <a:sym typeface="+mn-ea"/>
              </a:rPr>
              <a:t>、</a:t>
            </a:r>
            <a:r>
              <a:rPr lang="en-US" altLang="zh-CN" sz="2400">
                <a:sym typeface="+mn-ea"/>
              </a:rPr>
              <a:t>20mA</a:t>
            </a:r>
            <a:r>
              <a:rPr lang="zh-CN" altLang="en-US" sz="2400">
                <a:sym typeface="+mn-ea"/>
              </a:rPr>
              <a:t>，</a:t>
            </a:r>
            <a:r>
              <a:rPr lang="en-US" altLang="zh-CN" sz="2400">
                <a:sym typeface="+mn-ea"/>
              </a:rPr>
              <a:t>5V  C</a:t>
            </a:r>
            <a:r>
              <a:rPr lang="zh-CN" altLang="en-US" sz="2400">
                <a:sym typeface="+mn-ea"/>
              </a:rPr>
              <a:t>、</a:t>
            </a:r>
            <a:r>
              <a:rPr lang="en-US" altLang="zh-CN" sz="2400">
                <a:sym typeface="+mn-ea"/>
              </a:rPr>
              <a:t>35mA</a:t>
            </a:r>
            <a:r>
              <a:rPr lang="zh-CN" altLang="en-US" sz="2400">
                <a:sym typeface="+mn-ea"/>
              </a:rPr>
              <a:t>，</a:t>
            </a:r>
            <a:r>
              <a:rPr lang="en-US" altLang="zh-CN" sz="2400">
                <a:sym typeface="+mn-ea"/>
              </a:rPr>
              <a:t>35V</a:t>
            </a:r>
            <a:endParaRPr lang="en-US" altLang="zh-CN" sz="2400">
              <a:sym typeface="+mn-ea"/>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106" name="Text Box 51"/>
          <p:cNvSpPr txBox="1"/>
          <p:nvPr/>
        </p:nvSpPr>
        <p:spPr>
          <a:xfrm>
            <a:off x="2251710" y="975995"/>
            <a:ext cx="5403215" cy="521970"/>
          </a:xfrm>
          <a:prstGeom prst="rect">
            <a:avLst/>
          </a:prstGeom>
          <a:noFill/>
          <a:ln w="9525">
            <a:noFill/>
          </a:ln>
        </p:spPr>
        <p:txBody>
          <a:bodyPr wrap="square" anchor="t">
            <a:spAutoFit/>
          </a:bodyPr>
          <a:p>
            <a:r>
              <a:rPr lang="en-US" altLang="zh-CN" sz="2800" dirty="0">
                <a:latin typeface="Times New Roman" panose="02020603050405020304" pitchFamily="18" charset="0"/>
                <a:ea typeface="宋体" panose="02010600030101010101" pitchFamily="2" charset="-122"/>
              </a:rPr>
              <a:t>11. </a:t>
            </a:r>
            <a:r>
              <a:rPr lang="zh-CN" altLang="en-US" sz="2800" dirty="0">
                <a:latin typeface="Times New Roman" panose="02020603050405020304" pitchFamily="18" charset="0"/>
                <a:ea typeface="宋体" panose="02010600030101010101" pitchFamily="2" charset="-122"/>
              </a:rPr>
              <a:t>本质安全防爆系统充要条件</a:t>
            </a:r>
            <a:endParaRPr lang="zh-CN" altLang="en-US" sz="280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515235" y="1600835"/>
            <a:ext cx="6403340" cy="3171825"/>
          </a:xfrm>
          <a:prstGeom prst="rect">
            <a:avLst/>
          </a:prstGeom>
        </p:spPr>
      </p:pic>
      <p:sp>
        <p:nvSpPr>
          <p:cNvPr id="100" name="文本框 99"/>
          <p:cNvSpPr txBox="1"/>
          <p:nvPr/>
        </p:nvSpPr>
        <p:spPr>
          <a:xfrm>
            <a:off x="4036695" y="4850130"/>
            <a:ext cx="3361055" cy="460375"/>
          </a:xfrm>
          <a:prstGeom prst="rect">
            <a:avLst/>
          </a:prstGeom>
          <a:noFill/>
          <a:ln w="9525">
            <a:noFill/>
          </a:ln>
        </p:spPr>
        <p:txBody>
          <a:bodyPr wrap="square">
            <a:spAutoFit/>
          </a:bodyPr>
          <a:p>
            <a:r>
              <a:rPr lang="zh-CN" altLang="en-US" sz="2400"/>
              <a:t>图</a:t>
            </a:r>
            <a:r>
              <a:rPr lang="en-US" altLang="zh-CN" sz="2400"/>
              <a:t>8 </a:t>
            </a:r>
            <a:r>
              <a:rPr lang="zh-CN" altLang="en-US" sz="2400"/>
              <a:t>本安系统组成框图</a:t>
            </a:r>
            <a:endParaRPr lang="zh-CN" altLang="en-US" sz="2400"/>
          </a:p>
        </p:txBody>
      </p:sp>
      <p:sp>
        <p:nvSpPr>
          <p:cNvPr id="3" name="文本框 2"/>
          <p:cNvSpPr txBox="1"/>
          <p:nvPr/>
        </p:nvSpPr>
        <p:spPr>
          <a:xfrm>
            <a:off x="762635" y="5535930"/>
            <a:ext cx="10666095" cy="829945"/>
          </a:xfrm>
          <a:prstGeom prst="rect">
            <a:avLst/>
          </a:prstGeom>
          <a:noFill/>
          <a:ln w="9525">
            <a:noFill/>
          </a:ln>
        </p:spPr>
        <p:txBody>
          <a:bodyPr wrap="square">
            <a:spAutoFit/>
          </a:bodyPr>
          <a:p>
            <a:r>
              <a:rPr lang="zh-CN" sz="2400">
                <a:ea typeface="宋体" panose="02010600030101010101" pitchFamily="2" charset="-122"/>
              </a:rPr>
              <a:t>本质安全防爆系统的充要条件，危险现场使用的仪表是</a:t>
            </a:r>
            <a:r>
              <a:rPr lang="en-US" sz="2400" u="sng">
                <a:latin typeface="宋体" panose="02010600030101010101" pitchFamily="2" charset="-122"/>
              </a:rPr>
              <a:t>               </a:t>
            </a:r>
            <a:r>
              <a:rPr lang="zh-CN" sz="2400">
                <a:ea typeface="宋体" panose="02010600030101010101" pitchFamily="2" charset="-122"/>
              </a:rPr>
              <a:t>仪表，现场仪表与非危险场所之间电路连接必须经过</a:t>
            </a:r>
            <a:r>
              <a:rPr lang="en-US" sz="2400" u="sng">
                <a:latin typeface="宋体" panose="02010600030101010101" pitchFamily="2" charset="-122"/>
              </a:rPr>
              <a:t>         </a:t>
            </a:r>
            <a:r>
              <a:rPr lang="zh-CN" sz="2400">
                <a:ea typeface="宋体" panose="02010600030101010101" pitchFamily="2" charset="-122"/>
              </a:rPr>
              <a:t>。</a:t>
            </a:r>
            <a:endParaRPr lang="zh-CN" altLang="en-US" sz="2400"/>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5" name="Group 6"/>
          <p:cNvGrpSpPr/>
          <p:nvPr/>
        </p:nvGrpSpPr>
        <p:grpSpPr>
          <a:xfrm>
            <a:off x="2517458" y="2765108"/>
            <a:ext cx="7037387" cy="3052763"/>
            <a:chOff x="163" y="42"/>
            <a:chExt cx="4311" cy="1923"/>
          </a:xfrm>
        </p:grpSpPr>
        <p:sp>
          <p:nvSpPr>
            <p:cNvPr id="46086" name="Text Box 7"/>
            <p:cNvSpPr txBox="1"/>
            <p:nvPr/>
          </p:nvSpPr>
          <p:spPr>
            <a:xfrm>
              <a:off x="3455" y="671"/>
              <a:ext cx="414" cy="290"/>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i</a:t>
              </a:r>
              <a:endParaRPr lang="zh-CN" altLang="en-US" sz="2400" baseline="-25000" dirty="0">
                <a:latin typeface="Times New Roman" panose="02020603050405020304" pitchFamily="18" charset="0"/>
                <a:ea typeface="宋体" panose="02010600030101010101" pitchFamily="2" charset="-122"/>
              </a:endParaRPr>
            </a:p>
          </p:txBody>
        </p:sp>
        <p:sp>
          <p:nvSpPr>
            <p:cNvPr id="46087" name="Rectangle 8"/>
            <p:cNvSpPr/>
            <p:nvPr/>
          </p:nvSpPr>
          <p:spPr>
            <a:xfrm>
              <a:off x="1121" y="277"/>
              <a:ext cx="415" cy="107"/>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6088" name="Line 10"/>
            <p:cNvSpPr/>
            <p:nvPr/>
          </p:nvSpPr>
          <p:spPr>
            <a:xfrm>
              <a:off x="1536" y="330"/>
              <a:ext cx="629" cy="0"/>
            </a:xfrm>
            <a:prstGeom prst="line">
              <a:avLst/>
            </a:prstGeom>
            <a:ln w="28575" cap="flat" cmpd="sng">
              <a:solidFill>
                <a:schemeClr val="tx1"/>
              </a:solidFill>
              <a:prstDash val="solid"/>
              <a:round/>
              <a:headEnd type="none" w="med" len="med"/>
              <a:tailEnd type="none" w="med" len="med"/>
            </a:ln>
          </p:spPr>
        </p:sp>
        <p:grpSp>
          <p:nvGrpSpPr>
            <p:cNvPr id="46089" name="Group 11"/>
            <p:cNvGrpSpPr/>
            <p:nvPr/>
          </p:nvGrpSpPr>
          <p:grpSpPr>
            <a:xfrm>
              <a:off x="1743" y="330"/>
              <a:ext cx="208" cy="1081"/>
              <a:chOff x="0" y="0"/>
              <a:chExt cx="192" cy="960"/>
            </a:xfrm>
          </p:grpSpPr>
          <p:sp>
            <p:nvSpPr>
              <p:cNvPr id="46090" name="Line 12"/>
              <p:cNvSpPr/>
              <p:nvPr/>
            </p:nvSpPr>
            <p:spPr>
              <a:xfrm>
                <a:off x="0" y="336"/>
                <a:ext cx="192" cy="0"/>
              </a:xfrm>
              <a:prstGeom prst="line">
                <a:avLst/>
              </a:prstGeom>
              <a:ln w="28575" cap="flat" cmpd="sng">
                <a:solidFill>
                  <a:schemeClr val="tx1"/>
                </a:solidFill>
                <a:prstDash val="solid"/>
                <a:round/>
                <a:headEnd type="none" w="med" len="med"/>
                <a:tailEnd type="none" w="med" len="med"/>
              </a:ln>
            </p:spPr>
          </p:sp>
          <p:sp>
            <p:nvSpPr>
              <p:cNvPr id="46091" name="Line 13"/>
              <p:cNvSpPr/>
              <p:nvPr/>
            </p:nvSpPr>
            <p:spPr>
              <a:xfrm>
                <a:off x="0" y="528"/>
                <a:ext cx="192" cy="0"/>
              </a:xfrm>
              <a:prstGeom prst="line">
                <a:avLst/>
              </a:prstGeom>
              <a:ln w="28575" cap="flat" cmpd="sng">
                <a:solidFill>
                  <a:schemeClr val="tx1"/>
                </a:solidFill>
                <a:prstDash val="solid"/>
                <a:round/>
                <a:headEnd type="none" w="med" len="med"/>
                <a:tailEnd type="none" w="med" len="med"/>
              </a:ln>
            </p:spPr>
          </p:sp>
          <p:sp>
            <p:nvSpPr>
              <p:cNvPr id="46092" name="Line 14"/>
              <p:cNvSpPr/>
              <p:nvPr/>
            </p:nvSpPr>
            <p:spPr>
              <a:xfrm>
                <a:off x="96" y="0"/>
                <a:ext cx="0" cy="960"/>
              </a:xfrm>
              <a:prstGeom prst="line">
                <a:avLst/>
              </a:prstGeom>
              <a:ln w="28575" cap="flat" cmpd="sng">
                <a:solidFill>
                  <a:schemeClr val="tx1"/>
                </a:solidFill>
                <a:prstDash val="solid"/>
                <a:round/>
                <a:headEnd type="none" w="med" len="med"/>
                <a:tailEnd type="none" w="med" len="med"/>
              </a:ln>
            </p:spPr>
          </p:sp>
          <p:sp>
            <p:nvSpPr>
              <p:cNvPr id="46093" name="Line 15"/>
              <p:cNvSpPr/>
              <p:nvPr/>
            </p:nvSpPr>
            <p:spPr>
              <a:xfrm flipH="1">
                <a:off x="0" y="336"/>
                <a:ext cx="96" cy="192"/>
              </a:xfrm>
              <a:prstGeom prst="line">
                <a:avLst/>
              </a:prstGeom>
              <a:ln w="28575" cap="flat" cmpd="sng">
                <a:solidFill>
                  <a:schemeClr val="tx1"/>
                </a:solidFill>
                <a:prstDash val="solid"/>
                <a:round/>
                <a:headEnd type="none" w="med" len="med"/>
                <a:tailEnd type="none" w="med" len="med"/>
              </a:ln>
            </p:spPr>
          </p:sp>
          <p:sp>
            <p:nvSpPr>
              <p:cNvPr id="46094" name="Line 16"/>
              <p:cNvSpPr/>
              <p:nvPr/>
            </p:nvSpPr>
            <p:spPr>
              <a:xfrm>
                <a:off x="96" y="336"/>
                <a:ext cx="96" cy="192"/>
              </a:xfrm>
              <a:prstGeom prst="line">
                <a:avLst/>
              </a:prstGeom>
              <a:ln w="28575" cap="flat" cmpd="sng">
                <a:solidFill>
                  <a:schemeClr val="tx1"/>
                </a:solidFill>
                <a:prstDash val="solid"/>
                <a:round/>
                <a:headEnd type="none" w="med" len="med"/>
                <a:tailEnd type="none" w="med" len="med"/>
              </a:ln>
            </p:spPr>
          </p:sp>
          <p:sp>
            <p:nvSpPr>
              <p:cNvPr id="46095" name="Line 17"/>
              <p:cNvSpPr/>
              <p:nvPr/>
            </p:nvSpPr>
            <p:spPr>
              <a:xfrm>
                <a:off x="192" y="336"/>
                <a:ext cx="0" cy="48"/>
              </a:xfrm>
              <a:prstGeom prst="line">
                <a:avLst/>
              </a:prstGeom>
              <a:ln w="28575" cap="flat" cmpd="sng">
                <a:solidFill>
                  <a:schemeClr val="tx1"/>
                </a:solidFill>
                <a:prstDash val="solid"/>
                <a:round/>
                <a:headEnd type="none" w="med" len="med"/>
                <a:tailEnd type="none" w="med" len="med"/>
              </a:ln>
            </p:spPr>
          </p:sp>
        </p:grpSp>
        <p:sp>
          <p:nvSpPr>
            <p:cNvPr id="46096" name="Line 18"/>
            <p:cNvSpPr/>
            <p:nvPr/>
          </p:nvSpPr>
          <p:spPr>
            <a:xfrm>
              <a:off x="655" y="330"/>
              <a:ext cx="466" cy="0"/>
            </a:xfrm>
            <a:prstGeom prst="line">
              <a:avLst/>
            </a:prstGeom>
            <a:ln w="28575" cap="flat" cmpd="sng">
              <a:solidFill>
                <a:schemeClr val="tx1"/>
              </a:solidFill>
              <a:prstDash val="solid"/>
              <a:round/>
              <a:headEnd type="oval" w="med" len="med"/>
              <a:tailEnd type="none" w="med" len="med"/>
            </a:ln>
          </p:spPr>
        </p:sp>
        <p:sp>
          <p:nvSpPr>
            <p:cNvPr id="46097" name="Line 19"/>
            <p:cNvSpPr/>
            <p:nvPr/>
          </p:nvSpPr>
          <p:spPr>
            <a:xfrm>
              <a:off x="2566" y="330"/>
              <a:ext cx="1148" cy="0"/>
            </a:xfrm>
            <a:prstGeom prst="line">
              <a:avLst/>
            </a:prstGeom>
            <a:ln w="28575" cap="flat" cmpd="sng">
              <a:solidFill>
                <a:schemeClr val="tx1"/>
              </a:solidFill>
              <a:prstDash val="solid"/>
              <a:round/>
              <a:headEnd type="none" w="med" len="med"/>
              <a:tailEnd type="oval" w="med" len="med"/>
            </a:ln>
          </p:spPr>
        </p:sp>
        <p:sp>
          <p:nvSpPr>
            <p:cNvPr id="46098" name="Line 20"/>
            <p:cNvSpPr/>
            <p:nvPr/>
          </p:nvSpPr>
          <p:spPr>
            <a:xfrm>
              <a:off x="655" y="1411"/>
              <a:ext cx="3110" cy="0"/>
            </a:xfrm>
            <a:prstGeom prst="line">
              <a:avLst/>
            </a:prstGeom>
            <a:ln w="28575" cap="flat" cmpd="sng">
              <a:solidFill>
                <a:schemeClr val="tx1"/>
              </a:solidFill>
              <a:prstDash val="solid"/>
              <a:round/>
              <a:headEnd type="oval" w="med" len="med"/>
              <a:tailEnd type="oval" w="med" len="med"/>
            </a:ln>
          </p:spPr>
        </p:sp>
        <p:sp>
          <p:nvSpPr>
            <p:cNvPr id="46099" name="Rectangle 28"/>
            <p:cNvSpPr/>
            <p:nvPr/>
          </p:nvSpPr>
          <p:spPr>
            <a:xfrm>
              <a:off x="3091" y="276"/>
              <a:ext cx="363" cy="108"/>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6100" name="Text Box 30"/>
            <p:cNvSpPr txBox="1"/>
            <p:nvPr/>
          </p:nvSpPr>
          <p:spPr>
            <a:xfrm>
              <a:off x="1328" y="600"/>
              <a:ext cx="711" cy="29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VD</a:t>
              </a:r>
              <a:r>
                <a:rPr lang="zh-CN" altLang="en-US"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46101" name="Text Box 31"/>
            <p:cNvSpPr txBox="1"/>
            <p:nvPr/>
          </p:nvSpPr>
          <p:spPr>
            <a:xfrm>
              <a:off x="3055" y="42"/>
              <a:ext cx="534" cy="251"/>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FU</a:t>
              </a:r>
              <a:r>
                <a:rPr lang="en-US" altLang="zh-CN" sz="2000" dirty="0">
                  <a:latin typeface="Times New Roman" panose="02020603050405020304" pitchFamily="18" charset="0"/>
                  <a:ea typeface="宋体" panose="02010600030101010101" pitchFamily="2" charset="-122"/>
                </a:rPr>
                <a:t>SE</a:t>
              </a:r>
              <a:endParaRPr lang="en-US" altLang="zh-CN" sz="2000" baseline="-25000" dirty="0">
                <a:latin typeface="Times New Roman" panose="02020603050405020304" pitchFamily="18" charset="0"/>
                <a:ea typeface="宋体" panose="02010600030101010101" pitchFamily="2" charset="-122"/>
              </a:endParaRPr>
            </a:p>
          </p:txBody>
        </p:sp>
        <p:sp>
          <p:nvSpPr>
            <p:cNvPr id="46102" name="Text Box 32"/>
            <p:cNvSpPr txBox="1"/>
            <p:nvPr/>
          </p:nvSpPr>
          <p:spPr>
            <a:xfrm>
              <a:off x="499" y="709"/>
              <a:ext cx="711" cy="29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0</a:t>
              </a:r>
              <a:endParaRPr lang="zh-CN" altLang="en-US" sz="2400" baseline="-25000" dirty="0">
                <a:latin typeface="Times New Roman" panose="02020603050405020304" pitchFamily="18" charset="0"/>
                <a:ea typeface="宋体" panose="02010600030101010101" pitchFamily="2" charset="-122"/>
              </a:endParaRPr>
            </a:p>
          </p:txBody>
        </p:sp>
        <p:sp>
          <p:nvSpPr>
            <p:cNvPr id="46103" name="Line 37"/>
            <p:cNvSpPr/>
            <p:nvPr/>
          </p:nvSpPr>
          <p:spPr>
            <a:xfrm>
              <a:off x="1484" y="1411"/>
              <a:ext cx="0" cy="108"/>
            </a:xfrm>
            <a:prstGeom prst="line">
              <a:avLst/>
            </a:prstGeom>
            <a:ln w="28575" cap="flat" cmpd="sng">
              <a:solidFill>
                <a:schemeClr val="tx1"/>
              </a:solidFill>
              <a:prstDash val="solid"/>
              <a:round/>
              <a:headEnd type="none" w="med" len="med"/>
              <a:tailEnd type="none" w="med" len="med"/>
            </a:ln>
          </p:spPr>
        </p:sp>
        <p:sp>
          <p:nvSpPr>
            <p:cNvPr id="46104" name="Line 38"/>
            <p:cNvSpPr/>
            <p:nvPr/>
          </p:nvSpPr>
          <p:spPr>
            <a:xfrm>
              <a:off x="1432" y="1519"/>
              <a:ext cx="104" cy="0"/>
            </a:xfrm>
            <a:prstGeom prst="line">
              <a:avLst/>
            </a:prstGeom>
            <a:ln w="28575" cap="flat" cmpd="sng">
              <a:solidFill>
                <a:schemeClr val="tx1"/>
              </a:solidFill>
              <a:prstDash val="solid"/>
              <a:round/>
              <a:headEnd type="none" w="med" len="med"/>
              <a:tailEnd type="none" w="med" len="med"/>
            </a:ln>
          </p:spPr>
        </p:sp>
        <p:sp>
          <p:nvSpPr>
            <p:cNvPr id="46105" name="Line 39"/>
            <p:cNvSpPr/>
            <p:nvPr/>
          </p:nvSpPr>
          <p:spPr>
            <a:xfrm>
              <a:off x="3091" y="1411"/>
              <a:ext cx="0" cy="108"/>
            </a:xfrm>
            <a:prstGeom prst="line">
              <a:avLst/>
            </a:prstGeom>
            <a:ln w="28575" cap="flat" cmpd="sng">
              <a:solidFill>
                <a:schemeClr val="tx1"/>
              </a:solidFill>
              <a:prstDash val="solid"/>
              <a:round/>
              <a:headEnd type="none" w="med" len="med"/>
              <a:tailEnd type="none" w="med" len="med"/>
            </a:ln>
          </p:spPr>
        </p:sp>
        <p:sp>
          <p:nvSpPr>
            <p:cNvPr id="46106" name="Text Box 41"/>
            <p:cNvSpPr txBox="1"/>
            <p:nvPr/>
          </p:nvSpPr>
          <p:spPr>
            <a:xfrm>
              <a:off x="163" y="433"/>
              <a:ext cx="336" cy="9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危</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险</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侧</a:t>
              </a:r>
              <a:endParaRPr lang="zh-CN" altLang="en-US" sz="2400" dirty="0">
                <a:latin typeface="Times New Roman" panose="02020603050405020304" pitchFamily="18" charset="0"/>
                <a:ea typeface="宋体" panose="02010600030101010101" pitchFamily="2" charset="-122"/>
              </a:endParaRPr>
            </a:p>
          </p:txBody>
        </p:sp>
        <p:sp>
          <p:nvSpPr>
            <p:cNvPr id="46107" name="Text Box 42"/>
            <p:cNvSpPr txBox="1"/>
            <p:nvPr/>
          </p:nvSpPr>
          <p:spPr>
            <a:xfrm>
              <a:off x="3869" y="392"/>
              <a:ext cx="240" cy="9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安</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全</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侧</a:t>
              </a:r>
              <a:endParaRPr lang="zh-CN" altLang="en-US" sz="2400" dirty="0">
                <a:latin typeface="Times New Roman" panose="02020603050405020304" pitchFamily="18" charset="0"/>
                <a:ea typeface="宋体" panose="02010600030101010101" pitchFamily="2" charset="-122"/>
              </a:endParaRPr>
            </a:p>
          </p:txBody>
        </p:sp>
        <p:sp>
          <p:nvSpPr>
            <p:cNvPr id="46108" name="Text Box 43"/>
            <p:cNvSpPr txBox="1"/>
            <p:nvPr/>
          </p:nvSpPr>
          <p:spPr>
            <a:xfrm>
              <a:off x="1210" y="1675"/>
              <a:ext cx="3264" cy="29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sz="2400" dirty="0">
                  <a:latin typeface="Times New Roman" panose="02020603050405020304" pitchFamily="18" charset="0"/>
                  <a:ea typeface="宋体" panose="02010600030101010101" pitchFamily="2" charset="-122"/>
                </a:rPr>
                <a:t>9 </a:t>
              </a:r>
              <a:r>
                <a:rPr lang="zh-CN" altLang="en-US" sz="2400" dirty="0">
                  <a:latin typeface="Times New Roman" panose="02020603050405020304" pitchFamily="18" charset="0"/>
                  <a:ea typeface="宋体" panose="02010600030101010101" pitchFamily="2" charset="-122"/>
                </a:rPr>
                <a:t>齐纳安全栅原理图</a:t>
              </a:r>
              <a:endParaRPr lang="zh-CN" altLang="en-US" sz="2400" dirty="0">
                <a:latin typeface="Times New Roman" panose="02020603050405020304" pitchFamily="18" charset="0"/>
                <a:ea typeface="宋体" panose="02010600030101010101" pitchFamily="2" charset="-122"/>
              </a:endParaRPr>
            </a:p>
          </p:txBody>
        </p:sp>
      </p:grpSp>
      <p:sp>
        <p:nvSpPr>
          <p:cNvPr id="2" name="Rectangle 8"/>
          <p:cNvSpPr/>
          <p:nvPr/>
        </p:nvSpPr>
        <p:spPr>
          <a:xfrm>
            <a:off x="5785485" y="3138170"/>
            <a:ext cx="655320" cy="184150"/>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45106" name="Text Box 51"/>
          <p:cNvSpPr txBox="1"/>
          <p:nvPr/>
        </p:nvSpPr>
        <p:spPr>
          <a:xfrm>
            <a:off x="2286000" y="871855"/>
            <a:ext cx="3208655" cy="521970"/>
          </a:xfrm>
          <a:prstGeom prst="rect">
            <a:avLst/>
          </a:prstGeom>
          <a:noFill/>
          <a:ln w="9525">
            <a:noFill/>
          </a:ln>
        </p:spPr>
        <p:txBody>
          <a:bodyPr wrap="square" anchor="t">
            <a:spAutoFit/>
          </a:bodyPr>
          <a:p>
            <a:r>
              <a:rPr lang="en-US" sz="2800" dirty="0">
                <a:latin typeface="Times New Roman" panose="02020603050405020304" pitchFamily="18" charset="0"/>
                <a:ea typeface="宋体" panose="02010600030101010101" pitchFamily="2" charset="-122"/>
              </a:rPr>
              <a:t>12. </a:t>
            </a:r>
            <a:r>
              <a:rPr lang="zh-CN" altLang="en-US" sz="2800" dirty="0">
                <a:latin typeface="Times New Roman" panose="02020603050405020304" pitchFamily="18" charset="0"/>
                <a:ea typeface="宋体" panose="02010600030101010101" pitchFamily="2" charset="-122"/>
              </a:rPr>
              <a:t>安全栅</a:t>
            </a:r>
            <a:endParaRPr lang="zh-CN" altLang="en-US" sz="2800" dirty="0">
              <a:latin typeface="Times New Roman" panose="02020603050405020304" pitchFamily="18" charset="0"/>
              <a:ea typeface="宋体" panose="02010600030101010101" pitchFamily="2" charset="-122"/>
            </a:endParaRPr>
          </a:p>
        </p:txBody>
      </p:sp>
      <p:sp>
        <p:nvSpPr>
          <p:cNvPr id="3" name="Text Box 51"/>
          <p:cNvSpPr txBox="1"/>
          <p:nvPr/>
        </p:nvSpPr>
        <p:spPr>
          <a:xfrm>
            <a:off x="2214245" y="1393825"/>
            <a:ext cx="2934335" cy="521970"/>
          </a:xfrm>
          <a:prstGeom prst="rect">
            <a:avLst/>
          </a:prstGeom>
          <a:noFill/>
          <a:ln w="9525">
            <a:noFill/>
          </a:ln>
        </p:spPr>
        <p:txBody>
          <a:bodyPr wrap="square" anchor="t">
            <a:spAutoFit/>
          </a:bodyPr>
          <a:p>
            <a:r>
              <a:rPr lang="en-US"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齐纳</a:t>
            </a:r>
            <a:r>
              <a:rPr lang="zh-CN" altLang="en-US" sz="2800" dirty="0">
                <a:latin typeface="Times New Roman" panose="02020603050405020304" pitchFamily="18" charset="0"/>
                <a:ea typeface="宋体" panose="02010600030101010101" pitchFamily="2" charset="-122"/>
              </a:rPr>
              <a:t>安全栅</a:t>
            </a:r>
            <a:endParaRPr lang="zh-CN" altLang="en-US" sz="2800" dirty="0">
              <a:latin typeface="Times New Roman" panose="02020603050405020304" pitchFamily="18" charset="0"/>
              <a:ea typeface="宋体" panose="02010600030101010101" pitchFamily="2" charset="-122"/>
            </a:endParaRPr>
          </a:p>
        </p:txBody>
      </p:sp>
      <p:sp>
        <p:nvSpPr>
          <p:cNvPr id="4" name="Text Box 31"/>
          <p:cNvSpPr txBox="1"/>
          <p:nvPr/>
        </p:nvSpPr>
        <p:spPr>
          <a:xfrm>
            <a:off x="5883275" y="2765425"/>
            <a:ext cx="580390" cy="398780"/>
          </a:xfrm>
          <a:prstGeom prst="rect">
            <a:avLst/>
          </a:prstGeom>
          <a:noFill/>
          <a:ln w="9525">
            <a:noFill/>
          </a:ln>
        </p:spPr>
        <p:txBody>
          <a:bodyPr wrap="square" anchor="t">
            <a:spAutoFit/>
          </a:bodyPr>
          <a:p>
            <a:pPr>
              <a:spcBef>
                <a:spcPct val="50000"/>
              </a:spcBef>
            </a:pPr>
            <a:r>
              <a:rPr lang="en-US" sz="2000" dirty="0">
                <a:latin typeface="Times New Roman" panose="02020603050405020304" pitchFamily="18" charset="0"/>
                <a:ea typeface="宋体" panose="02010600030101010101" pitchFamily="2" charset="-122"/>
              </a:rPr>
              <a:t>R</a:t>
            </a:r>
            <a:endParaRPr lang="en-US" sz="2000" baseline="-25000" dirty="0">
              <a:latin typeface="Times New Roman" panose="02020603050405020304" pitchFamily="18" charset="0"/>
              <a:ea typeface="宋体" panose="02010600030101010101" pitchFamily="2" charset="-122"/>
            </a:endParaRPr>
          </a:p>
        </p:txBody>
      </p:sp>
      <p:sp>
        <p:nvSpPr>
          <p:cNvPr id="5" name="文本框 4"/>
          <p:cNvSpPr txBox="1"/>
          <p:nvPr/>
        </p:nvSpPr>
        <p:spPr>
          <a:xfrm>
            <a:off x="2070735" y="2159635"/>
            <a:ext cx="8395970" cy="460375"/>
          </a:xfrm>
          <a:prstGeom prst="rect">
            <a:avLst/>
          </a:prstGeom>
          <a:noFill/>
        </p:spPr>
        <p:txBody>
          <a:bodyPr wrap="none" rtlCol="0" anchor="t">
            <a:spAutoFit/>
          </a:bodyPr>
          <a:p>
            <a:r>
              <a:rPr lang="zh-CN" altLang="en-US" sz="2400" dirty="0">
                <a:latin typeface="Times New Roman" panose="02020603050405020304" pitchFamily="18" charset="0"/>
                <a:sym typeface="+mn-ea"/>
              </a:rPr>
              <a:t>利用齐纳二极管击穿电压特性进行限压，利用电阻进行限流</a:t>
            </a:r>
            <a:r>
              <a:rPr lang="zh-CN" altLang="en-US" sz="2000" dirty="0">
                <a:latin typeface="Times New Roman" panose="02020603050405020304" pitchFamily="18" charset="0"/>
                <a:sym typeface="+mn-ea"/>
              </a:rPr>
              <a:t>。</a:t>
            </a:r>
            <a:endParaRPr lang="zh-CN" altLang="en-US" sz="2000"/>
          </a:p>
        </p:txBody>
      </p:sp>
      <p:sp>
        <p:nvSpPr>
          <p:cNvPr id="6" name="Line 38"/>
          <p:cNvSpPr/>
          <p:nvPr/>
        </p:nvSpPr>
        <p:spPr>
          <a:xfrm>
            <a:off x="7238226" y="5109845"/>
            <a:ext cx="169772" cy="0"/>
          </a:xfrm>
          <a:prstGeom prst="line">
            <a:avLst/>
          </a:prstGeom>
          <a:ln w="28575" cap="flat" cmpd="sng">
            <a:solidFill>
              <a:schemeClr val="tx1"/>
            </a:solidFill>
            <a:prstDash val="solid"/>
            <a:round/>
            <a:headEnd type="none" w="med" len="med"/>
            <a:tailEnd type="none" w="med" len="med"/>
          </a:ln>
        </p:spPr>
      </p:sp>
      <p:sp>
        <p:nvSpPr>
          <p:cNvPr id="7" name="Text Box 31"/>
          <p:cNvSpPr txBox="1"/>
          <p:nvPr/>
        </p:nvSpPr>
        <p:spPr>
          <a:xfrm>
            <a:off x="4093210" y="2765425"/>
            <a:ext cx="580390" cy="398780"/>
          </a:xfrm>
          <a:prstGeom prst="rect">
            <a:avLst/>
          </a:prstGeom>
          <a:noFill/>
          <a:ln w="9525">
            <a:noFill/>
          </a:ln>
        </p:spPr>
        <p:txBody>
          <a:bodyPr wrap="square" anchor="t">
            <a:spAutoFit/>
          </a:bodyPr>
          <a:p>
            <a:pPr>
              <a:spcBef>
                <a:spcPct val="50000"/>
              </a:spcBef>
            </a:pPr>
            <a:r>
              <a:rPr lang="en-US" sz="2000" dirty="0">
                <a:latin typeface="Times New Roman" panose="02020603050405020304" pitchFamily="18" charset="0"/>
                <a:ea typeface="宋体" panose="02010600030101010101" pitchFamily="2" charset="-122"/>
              </a:rPr>
              <a:t>R</a:t>
            </a:r>
            <a:r>
              <a:rPr lang="en-US" sz="2000" baseline="-25000" dirty="0">
                <a:solidFill>
                  <a:schemeClr val="tx1"/>
                </a:solidFill>
                <a:uFillTx/>
                <a:latin typeface="Times New Roman" panose="02020603050405020304" pitchFamily="18" charset="0"/>
                <a:ea typeface="宋体" panose="02010600030101010101" pitchFamily="2" charset="-122"/>
              </a:rPr>
              <a:t>Z</a:t>
            </a:r>
            <a:endParaRPr lang="en-US" sz="2000" baseline="-25000" dirty="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pic>
        <p:nvPicPr>
          <p:cNvPr id="4" name="图片 5"/>
          <p:cNvPicPr>
            <a:picLocks noChangeAspect="1"/>
          </p:cNvPicPr>
          <p:nvPr/>
        </p:nvPicPr>
        <p:blipFill>
          <a:blip r:embed="rId1"/>
          <a:srcRect b="23583"/>
          <a:stretch>
            <a:fillRect/>
          </a:stretch>
        </p:blipFill>
        <p:spPr>
          <a:xfrm>
            <a:off x="2156460" y="1820545"/>
            <a:ext cx="6594475" cy="2660015"/>
          </a:xfrm>
          <a:prstGeom prst="rect">
            <a:avLst/>
          </a:prstGeom>
          <a:noFill/>
          <a:ln>
            <a:noFill/>
          </a:ln>
        </p:spPr>
      </p:pic>
      <p:sp>
        <p:nvSpPr>
          <p:cNvPr id="100" name="文本框 99"/>
          <p:cNvSpPr txBox="1"/>
          <p:nvPr/>
        </p:nvSpPr>
        <p:spPr>
          <a:xfrm>
            <a:off x="1009650" y="990600"/>
            <a:ext cx="10062210" cy="829945"/>
          </a:xfrm>
          <a:prstGeom prst="rect">
            <a:avLst/>
          </a:prstGeom>
          <a:noFill/>
          <a:ln w="9525">
            <a:noFill/>
          </a:ln>
        </p:spPr>
        <p:txBody>
          <a:bodyPr wrap="square">
            <a:spAutoFit/>
          </a:bodyPr>
          <a:p>
            <a:r>
              <a:rPr lang="zh-CN" sz="2400">
                <a:latin typeface="Calibri" panose="020F0502020204030204" charset="0"/>
                <a:ea typeface="宋体" panose="02010600030101010101" pitchFamily="2" charset="-122"/>
              </a:rPr>
              <a:t>图为齐纳安全栅防爆电路，假设稳压管击穿时工作电流为</a:t>
            </a:r>
            <a:r>
              <a:rPr lang="en-US" sz="2400">
                <a:latin typeface="Calibri" panose="020F0502020204030204" charset="0"/>
                <a:ea typeface="宋体" panose="02010600030101010101" pitchFamily="2" charset="-122"/>
              </a:rPr>
              <a:t>50-80mA,</a:t>
            </a:r>
            <a:r>
              <a:rPr lang="zh-CN" sz="2400">
                <a:latin typeface="Calibri" panose="020F0502020204030204" charset="0"/>
                <a:ea typeface="宋体" panose="02010600030101010101" pitchFamily="2" charset="-122"/>
              </a:rPr>
              <a:t>调节器供电电压为</a:t>
            </a:r>
            <a:r>
              <a:rPr lang="en-US" sz="2400">
                <a:latin typeface="Calibri" panose="020F0502020204030204" charset="0"/>
                <a:ea typeface="宋体" panose="02010600030101010101" pitchFamily="2" charset="-122"/>
              </a:rPr>
              <a:t>28V</a:t>
            </a:r>
            <a:r>
              <a:rPr lang="zh-CN" sz="2400">
                <a:latin typeface="Calibri" panose="020F0502020204030204" charset="0"/>
                <a:ea typeface="宋体" panose="02010600030101010101" pitchFamily="2" charset="-122"/>
              </a:rPr>
              <a:t>时。设</a:t>
            </a:r>
            <a:r>
              <a:rPr lang="en-US" altLang="zh-CN" sz="2400">
                <a:latin typeface="Calibri" panose="020F0502020204030204" charset="0"/>
                <a:ea typeface="宋体" panose="02010600030101010101" pitchFamily="2" charset="-122"/>
              </a:rPr>
              <a:t>R</a:t>
            </a:r>
            <a:r>
              <a:rPr lang="en-US" altLang="zh-CN" sz="2400" baseline="-25000">
                <a:solidFill>
                  <a:schemeClr val="tx1"/>
                </a:solidFill>
                <a:uFillTx/>
                <a:latin typeface="Calibri" panose="020F0502020204030204" charset="0"/>
                <a:ea typeface="宋体" panose="02010600030101010101" pitchFamily="2" charset="-122"/>
              </a:rPr>
              <a:t>1</a:t>
            </a:r>
            <a:r>
              <a:rPr lang="en-US" altLang="zh-CN" sz="2400">
                <a:latin typeface="Calibri" panose="020F0502020204030204" charset="0"/>
                <a:ea typeface="宋体" panose="02010600030101010101" pitchFamily="2" charset="-122"/>
              </a:rPr>
              <a:t>&gt;&gt;33</a:t>
            </a:r>
            <a:r>
              <a:rPr lang="en-US" altLang="zh-CN" sz="2400">
                <a:latin typeface="宋体" panose="02010600030101010101" pitchFamily="2" charset="-122"/>
              </a:rPr>
              <a:t>Ω</a:t>
            </a:r>
            <a:r>
              <a:rPr lang="zh-CN" altLang="en-US" sz="2400">
                <a:latin typeface="宋体" panose="02010600030101010101" pitchFamily="2" charset="-122"/>
              </a:rPr>
              <a:t>。</a:t>
            </a:r>
            <a:endParaRPr lang="zh-CN" altLang="en-US" sz="2400">
              <a:latin typeface="宋体" panose="02010600030101010101" pitchFamily="2" charset="-122"/>
            </a:endParaRPr>
          </a:p>
        </p:txBody>
      </p:sp>
      <p:sp>
        <p:nvSpPr>
          <p:cNvPr id="3" name="文本框 2"/>
          <p:cNvSpPr txBox="1"/>
          <p:nvPr/>
        </p:nvSpPr>
        <p:spPr>
          <a:xfrm>
            <a:off x="1243330" y="4480560"/>
            <a:ext cx="3643630" cy="460375"/>
          </a:xfrm>
          <a:prstGeom prst="rect">
            <a:avLst/>
          </a:prstGeom>
          <a:noFill/>
        </p:spPr>
        <p:txBody>
          <a:bodyPr wrap="square" rtlCol="0" anchor="t">
            <a:spAutoFit/>
          </a:bodyPr>
          <a:p>
            <a:r>
              <a:rPr lang="en-US">
                <a:latin typeface="Calibri" panose="020F0502020204030204" charset="0"/>
                <a:sym typeface="+mn-ea"/>
              </a:rPr>
              <a:t>V</a:t>
            </a:r>
            <a:r>
              <a:rPr lang="en-US" sz="2400">
                <a:latin typeface="Calibri" panose="020F0502020204030204" charset="0"/>
                <a:sym typeface="+mn-ea"/>
              </a:rPr>
              <a:t>D</a:t>
            </a:r>
            <a:r>
              <a:rPr lang="en-US" sz="2400" baseline="-25000">
                <a:latin typeface="Calibri" panose="020F0502020204030204" charset="0"/>
                <a:cs typeface="Times New Roman" panose="02020603050405020304" pitchFamily="18" charset="0"/>
                <a:sym typeface="+mn-ea"/>
              </a:rPr>
              <a:t>1</a:t>
            </a:r>
            <a:r>
              <a:rPr lang="zh-CN" sz="2400">
                <a:latin typeface="Calibri" panose="020F0502020204030204" charset="0"/>
                <a:sym typeface="+mn-ea"/>
              </a:rPr>
              <a:t>与</a:t>
            </a:r>
            <a:r>
              <a:rPr lang="en-US" sz="2400">
                <a:latin typeface="Calibri" panose="020F0502020204030204" charset="0"/>
                <a:cs typeface="Times New Roman" panose="02020603050405020304" pitchFamily="18" charset="0"/>
                <a:sym typeface="+mn-ea"/>
              </a:rPr>
              <a:t>VD</a:t>
            </a:r>
            <a:r>
              <a:rPr lang="en-US" sz="2400" baseline="-25000">
                <a:latin typeface="Calibri" panose="020F0502020204030204" charset="0"/>
                <a:cs typeface="Times New Roman" panose="02020603050405020304" pitchFamily="18" charset="0"/>
                <a:sym typeface="+mn-ea"/>
              </a:rPr>
              <a:t>2</a:t>
            </a:r>
            <a:r>
              <a:rPr lang="zh-CN" sz="2400">
                <a:latin typeface="Calibri" panose="020F0502020204030204" charset="0"/>
                <a:sym typeface="+mn-ea"/>
              </a:rPr>
              <a:t>工作状态为</a:t>
            </a:r>
            <a:endParaRPr lang="zh-CN" altLang="en-US" sz="2400"/>
          </a:p>
        </p:txBody>
      </p:sp>
      <p:sp>
        <p:nvSpPr>
          <p:cNvPr id="5" name="文本框 4"/>
          <p:cNvSpPr txBox="1"/>
          <p:nvPr/>
        </p:nvSpPr>
        <p:spPr>
          <a:xfrm>
            <a:off x="1009650" y="4940935"/>
            <a:ext cx="10062210" cy="460375"/>
          </a:xfrm>
          <a:prstGeom prst="rect">
            <a:avLst/>
          </a:prstGeom>
          <a:noFill/>
        </p:spPr>
        <p:txBody>
          <a:bodyPr wrap="square" rtlCol="0" anchor="t">
            <a:spAutoFit/>
          </a:bodyPr>
          <a:p>
            <a:r>
              <a:rPr lang="en-US" sz="2400">
                <a:latin typeface="Calibri" panose="020F0502020204030204" charset="0"/>
                <a:sym typeface="+mn-ea"/>
              </a:rPr>
              <a:t>A</a:t>
            </a:r>
            <a:r>
              <a:rPr lang="zh-CN" altLang="en-US" sz="2400">
                <a:latin typeface="Calibri" panose="020F0502020204030204" charset="0"/>
                <a:sym typeface="+mn-ea"/>
              </a:rPr>
              <a:t>、</a:t>
            </a:r>
            <a:r>
              <a:rPr lang="en-US" sz="2400">
                <a:latin typeface="Calibri" panose="020F0502020204030204" charset="0"/>
                <a:sym typeface="+mn-ea"/>
              </a:rPr>
              <a:t>VD</a:t>
            </a:r>
            <a:r>
              <a:rPr lang="en-US" sz="2400" baseline="-25000">
                <a:latin typeface="Calibri" panose="020F0502020204030204" charset="0"/>
                <a:cs typeface="Times New Roman" panose="02020603050405020304" pitchFamily="18" charset="0"/>
                <a:sym typeface="+mn-ea"/>
              </a:rPr>
              <a:t>1</a:t>
            </a:r>
            <a:r>
              <a:rPr lang="zh-CN" altLang="en-US" sz="2400">
                <a:solidFill>
                  <a:schemeClr val="tx1"/>
                </a:solidFill>
                <a:uFillTx/>
                <a:latin typeface="Calibri" panose="020F0502020204030204" charset="0"/>
                <a:cs typeface="Times New Roman" panose="02020603050405020304" pitchFamily="18" charset="0"/>
                <a:sym typeface="+mn-ea"/>
              </a:rPr>
              <a:t>截止，</a:t>
            </a:r>
            <a:r>
              <a:rPr lang="en-US" sz="2400">
                <a:latin typeface="Calibri" panose="020F0502020204030204" charset="0"/>
                <a:cs typeface="Times New Roman" panose="02020603050405020304" pitchFamily="18" charset="0"/>
                <a:sym typeface="+mn-ea"/>
              </a:rPr>
              <a:t>VD</a:t>
            </a:r>
            <a:r>
              <a:rPr lang="en-US" sz="2400" baseline="-25000">
                <a:latin typeface="Calibri" panose="020F0502020204030204" charset="0"/>
                <a:cs typeface="Times New Roman" panose="02020603050405020304" pitchFamily="18" charset="0"/>
                <a:sym typeface="+mn-ea"/>
              </a:rPr>
              <a:t>2</a:t>
            </a:r>
            <a:r>
              <a:rPr lang="zh-CN" sz="2400">
                <a:latin typeface="Calibri" panose="020F0502020204030204" charset="0"/>
                <a:sym typeface="+mn-ea"/>
              </a:rPr>
              <a:t>导通  </a:t>
            </a:r>
            <a:r>
              <a:rPr lang="en-US" altLang="zh-CN" sz="2400">
                <a:latin typeface="Calibri" panose="020F0502020204030204" charset="0"/>
                <a:sym typeface="+mn-ea"/>
              </a:rPr>
              <a:t>B</a:t>
            </a:r>
            <a:r>
              <a:rPr lang="zh-CN" altLang="en-US" sz="2400">
                <a:latin typeface="Calibri" panose="020F0502020204030204" charset="0"/>
                <a:sym typeface="+mn-ea"/>
              </a:rPr>
              <a:t>、</a:t>
            </a:r>
            <a:r>
              <a:rPr lang="en-US" sz="2400">
                <a:latin typeface="Calibri" panose="020F0502020204030204" charset="0"/>
                <a:sym typeface="+mn-ea"/>
              </a:rPr>
              <a:t>VD</a:t>
            </a:r>
            <a:r>
              <a:rPr lang="en-US" sz="2400" baseline="-25000">
                <a:latin typeface="Calibri" panose="020F0502020204030204" charset="0"/>
                <a:cs typeface="Times New Roman" panose="02020603050405020304" pitchFamily="18" charset="0"/>
                <a:sym typeface="+mn-ea"/>
              </a:rPr>
              <a:t>1</a:t>
            </a:r>
            <a:r>
              <a:rPr lang="zh-CN" altLang="en-US" sz="2400">
                <a:uFillTx/>
                <a:latin typeface="Calibri" panose="020F0502020204030204" charset="0"/>
                <a:cs typeface="Times New Roman" panose="02020603050405020304" pitchFamily="18" charset="0"/>
                <a:sym typeface="+mn-ea"/>
              </a:rPr>
              <a:t>截止，</a:t>
            </a:r>
            <a:r>
              <a:rPr lang="en-US" sz="2400">
                <a:latin typeface="Calibri" panose="020F0502020204030204" charset="0"/>
                <a:cs typeface="Times New Roman" panose="02020603050405020304" pitchFamily="18" charset="0"/>
                <a:sym typeface="+mn-ea"/>
              </a:rPr>
              <a:t>VD</a:t>
            </a:r>
            <a:r>
              <a:rPr lang="en-US" sz="2400" baseline="-25000">
                <a:latin typeface="Calibri" panose="020F0502020204030204" charset="0"/>
                <a:cs typeface="Times New Roman" panose="02020603050405020304" pitchFamily="18" charset="0"/>
                <a:sym typeface="+mn-ea"/>
              </a:rPr>
              <a:t>2</a:t>
            </a:r>
            <a:r>
              <a:rPr lang="zh-CN" sz="2400">
                <a:latin typeface="Calibri" panose="020F0502020204030204" charset="0"/>
                <a:sym typeface="+mn-ea"/>
              </a:rPr>
              <a:t>截止   </a:t>
            </a:r>
            <a:r>
              <a:rPr lang="en-US" altLang="zh-CN" sz="2400">
                <a:latin typeface="Calibri" panose="020F0502020204030204" charset="0"/>
                <a:sym typeface="+mn-ea"/>
              </a:rPr>
              <a:t>C</a:t>
            </a:r>
            <a:r>
              <a:rPr lang="zh-CN" altLang="en-US" sz="2400">
                <a:latin typeface="Calibri" panose="020F0502020204030204" charset="0"/>
                <a:sym typeface="+mn-ea"/>
              </a:rPr>
              <a:t>、</a:t>
            </a:r>
            <a:r>
              <a:rPr lang="en-US" altLang="zh-CN" sz="2400">
                <a:latin typeface="Calibri" panose="020F0502020204030204" charset="0"/>
                <a:sym typeface="+mn-ea"/>
              </a:rPr>
              <a:t>B</a:t>
            </a:r>
            <a:r>
              <a:rPr lang="zh-CN" altLang="en-US" sz="2400">
                <a:latin typeface="Calibri" panose="020F0502020204030204" charset="0"/>
                <a:sym typeface="+mn-ea"/>
              </a:rPr>
              <a:t>、</a:t>
            </a:r>
            <a:r>
              <a:rPr lang="en-US" sz="2400">
                <a:latin typeface="Calibri" panose="020F0502020204030204" charset="0"/>
                <a:sym typeface="+mn-ea"/>
              </a:rPr>
              <a:t>VD</a:t>
            </a:r>
            <a:r>
              <a:rPr lang="en-US" sz="2400" baseline="-25000">
                <a:latin typeface="Calibri" panose="020F0502020204030204" charset="0"/>
                <a:cs typeface="Times New Roman" panose="02020603050405020304" pitchFamily="18" charset="0"/>
                <a:sym typeface="+mn-ea"/>
              </a:rPr>
              <a:t>1</a:t>
            </a:r>
            <a:r>
              <a:rPr lang="zh-CN" altLang="en-US" sz="2400">
                <a:uFillTx/>
                <a:latin typeface="Calibri" panose="020F0502020204030204" charset="0"/>
                <a:cs typeface="Times New Roman" panose="02020603050405020304" pitchFamily="18" charset="0"/>
                <a:sym typeface="+mn-ea"/>
              </a:rPr>
              <a:t>导通，</a:t>
            </a:r>
            <a:r>
              <a:rPr lang="en-US" sz="2400">
                <a:latin typeface="Calibri" panose="020F0502020204030204" charset="0"/>
                <a:cs typeface="Times New Roman" panose="02020603050405020304" pitchFamily="18" charset="0"/>
                <a:sym typeface="+mn-ea"/>
              </a:rPr>
              <a:t>VD</a:t>
            </a:r>
            <a:r>
              <a:rPr lang="en-US" sz="2400" baseline="-25000">
                <a:latin typeface="Calibri" panose="020F0502020204030204" charset="0"/>
                <a:cs typeface="Times New Roman" panose="02020603050405020304" pitchFamily="18" charset="0"/>
                <a:sym typeface="+mn-ea"/>
              </a:rPr>
              <a:t>2</a:t>
            </a:r>
            <a:r>
              <a:rPr lang="zh-CN" altLang="en-US" sz="2400">
                <a:solidFill>
                  <a:schemeClr val="tx1"/>
                </a:solidFill>
                <a:uFillTx/>
                <a:latin typeface="Calibri" panose="020F0502020204030204" charset="0"/>
                <a:cs typeface="Times New Roman" panose="02020603050405020304" pitchFamily="18" charset="0"/>
                <a:sym typeface="+mn-ea"/>
              </a:rPr>
              <a:t>导通</a:t>
            </a:r>
            <a:r>
              <a:rPr lang="zh-CN" sz="2400">
                <a:solidFill>
                  <a:schemeClr val="tx1"/>
                </a:solidFill>
                <a:uFillTx/>
                <a:latin typeface="Calibri" panose="020F0502020204030204" charset="0"/>
                <a:sym typeface="+mn-ea"/>
              </a:rPr>
              <a:t> </a:t>
            </a:r>
            <a:r>
              <a:rPr lang="zh-CN" sz="2400">
                <a:latin typeface="Calibri" panose="020F0502020204030204" charset="0"/>
                <a:sym typeface="+mn-ea"/>
              </a:rPr>
              <a:t>  </a:t>
            </a:r>
            <a:endParaRPr lang="zh-CN" altLang="en-US" sz="2400">
              <a:latin typeface="Calibri" panose="020F0502020204030204" charset="0"/>
              <a:sym typeface="+mn-ea"/>
            </a:endParaRPr>
          </a:p>
        </p:txBody>
      </p:sp>
      <p:sp>
        <p:nvSpPr>
          <p:cNvPr id="7" name="文本框 6"/>
          <p:cNvSpPr txBox="1"/>
          <p:nvPr/>
        </p:nvSpPr>
        <p:spPr>
          <a:xfrm>
            <a:off x="1386205" y="5401310"/>
            <a:ext cx="3643630" cy="460375"/>
          </a:xfrm>
          <a:prstGeom prst="rect">
            <a:avLst/>
          </a:prstGeom>
          <a:noFill/>
        </p:spPr>
        <p:txBody>
          <a:bodyPr wrap="square" rtlCol="0" anchor="t">
            <a:spAutoFit/>
          </a:bodyPr>
          <a:p>
            <a:r>
              <a:rPr lang="en-US" sz="2400">
                <a:latin typeface="Calibri" panose="020F0502020204030204" charset="0"/>
                <a:sym typeface="+mn-ea"/>
              </a:rPr>
              <a:t>33</a:t>
            </a:r>
            <a:r>
              <a:rPr lang="en-US" sz="2400">
                <a:latin typeface="宋体" panose="02010600030101010101" pitchFamily="2" charset="-122"/>
                <a:sym typeface="+mn-ea"/>
              </a:rPr>
              <a:t>Ω</a:t>
            </a:r>
            <a:r>
              <a:rPr lang="zh-CN" altLang="en-US" sz="2400">
                <a:latin typeface="宋体" panose="02010600030101010101" pitchFamily="2" charset="-122"/>
                <a:sym typeface="+mn-ea"/>
              </a:rPr>
              <a:t>流过的电流为</a:t>
            </a:r>
            <a:endParaRPr lang="zh-CN" altLang="en-US" sz="2400">
              <a:latin typeface="宋体" panose="02010600030101010101" pitchFamily="2" charset="-122"/>
              <a:sym typeface="+mn-ea"/>
            </a:endParaRPr>
          </a:p>
        </p:txBody>
      </p:sp>
      <p:graphicFrame>
        <p:nvGraphicFramePr>
          <p:cNvPr id="8" name="对象 7">
            <a:hlinkClick r:id="" action="ppaction://ole?verb="/>
          </p:cNvPr>
          <p:cNvGraphicFramePr>
            <a:graphicFrameLocks noChangeAspect="1"/>
          </p:cNvGraphicFramePr>
          <p:nvPr/>
        </p:nvGraphicFramePr>
        <p:xfrm>
          <a:off x="3751580" y="1765935"/>
          <a:ext cx="414020" cy="504825"/>
        </p:xfrm>
        <a:graphic>
          <a:graphicData uri="http://schemas.openxmlformats.org/presentationml/2006/ole">
            <mc:AlternateContent xmlns:mc="http://schemas.openxmlformats.org/markup-compatibility/2006">
              <mc:Choice xmlns:v="urn:schemas-microsoft-com:vml" Requires="v">
                <p:oleObj spid="_x0000_s2049" name="" r:id="rId2" imgW="177165" imgH="215900" progId="Equation.KSEE3">
                  <p:embed/>
                </p:oleObj>
              </mc:Choice>
              <mc:Fallback>
                <p:oleObj name="" r:id="rId2" imgW="177165" imgH="215900" progId="Equation.KSEE3">
                  <p:embed/>
                  <p:pic>
                    <p:nvPicPr>
                      <p:cNvPr id="0" name="图片 2048"/>
                      <p:cNvPicPr/>
                      <p:nvPr/>
                    </p:nvPicPr>
                    <p:blipFill>
                      <a:blip r:embed="rId3"/>
                      <a:stretch>
                        <a:fillRect/>
                      </a:stretch>
                    </p:blipFill>
                    <p:spPr>
                      <a:xfrm>
                        <a:off x="3751580" y="1765935"/>
                        <a:ext cx="414020" cy="504825"/>
                      </a:xfrm>
                      <a:prstGeom prst="rect">
                        <a:avLst/>
                      </a:prstGeom>
                    </p:spPr>
                  </p:pic>
                </p:oleObj>
              </mc:Fallback>
            </mc:AlternateContent>
          </a:graphicData>
        </a:graphic>
      </p:graphicFrame>
      <p:sp>
        <p:nvSpPr>
          <p:cNvPr id="9" name="文本框 8"/>
          <p:cNvSpPr txBox="1"/>
          <p:nvPr/>
        </p:nvSpPr>
        <p:spPr>
          <a:xfrm>
            <a:off x="1009650" y="6002020"/>
            <a:ext cx="9523730" cy="460375"/>
          </a:xfrm>
          <a:prstGeom prst="rect">
            <a:avLst/>
          </a:prstGeom>
          <a:noFill/>
        </p:spPr>
        <p:txBody>
          <a:bodyPr wrap="square" rtlCol="0" anchor="t">
            <a:spAutoFit/>
          </a:bodyPr>
          <a:p>
            <a:r>
              <a:rPr lang="en-US" sz="2400">
                <a:latin typeface="Calibri" panose="020F0502020204030204" charset="0"/>
                <a:sym typeface="+mn-ea"/>
              </a:rPr>
              <a:t>A</a:t>
            </a:r>
            <a:r>
              <a:rPr lang="zh-CN" altLang="en-US" sz="2400">
                <a:latin typeface="Calibri" panose="020F0502020204030204" charset="0"/>
                <a:sym typeface="+mn-ea"/>
              </a:rPr>
              <a:t>、  </a:t>
            </a:r>
            <a:r>
              <a:rPr lang="en-US" altLang="zh-CN" sz="2400">
                <a:latin typeface="Calibri" panose="020F0502020204030204" charset="0"/>
                <a:sym typeface="+mn-ea"/>
              </a:rPr>
              <a:t>56.2mA      </a:t>
            </a:r>
            <a:r>
              <a:rPr lang="zh-CN" sz="2400">
                <a:latin typeface="Calibri" panose="020F0502020204030204" charset="0"/>
                <a:sym typeface="+mn-ea"/>
              </a:rPr>
              <a:t>          </a:t>
            </a:r>
            <a:r>
              <a:rPr lang="en-US" altLang="zh-CN" sz="2400">
                <a:latin typeface="Calibri" panose="020F0502020204030204" charset="0"/>
                <a:sym typeface="+mn-ea"/>
              </a:rPr>
              <a:t>B</a:t>
            </a:r>
            <a:r>
              <a:rPr lang="zh-CN" altLang="en-US" sz="2400">
                <a:latin typeface="Calibri" panose="020F0502020204030204" charset="0"/>
                <a:sym typeface="+mn-ea"/>
              </a:rPr>
              <a:t>、</a:t>
            </a:r>
            <a:r>
              <a:rPr lang="en-US" sz="2400">
                <a:latin typeface="Calibri" panose="020F0502020204030204" charset="0"/>
                <a:sym typeface="+mn-ea"/>
              </a:rPr>
              <a:t>66.5mA    </a:t>
            </a:r>
            <a:r>
              <a:rPr lang="zh-CN" sz="2400">
                <a:latin typeface="Calibri" panose="020F0502020204030204" charset="0"/>
                <a:sym typeface="+mn-ea"/>
              </a:rPr>
              <a:t>           </a:t>
            </a:r>
            <a:r>
              <a:rPr lang="en-US" altLang="zh-CN" sz="2400">
                <a:latin typeface="Calibri" panose="020F0502020204030204" charset="0"/>
                <a:sym typeface="+mn-ea"/>
              </a:rPr>
              <a:t>C</a:t>
            </a:r>
            <a:r>
              <a:rPr lang="zh-CN" altLang="en-US" sz="2400">
                <a:latin typeface="Calibri" panose="020F0502020204030204" charset="0"/>
                <a:sym typeface="+mn-ea"/>
              </a:rPr>
              <a:t>、</a:t>
            </a:r>
            <a:r>
              <a:rPr lang="en-US" altLang="zh-CN" sz="2400">
                <a:latin typeface="Calibri" panose="020F0502020204030204" charset="0"/>
                <a:sym typeface="+mn-ea"/>
              </a:rPr>
              <a:t>60.6mA</a:t>
            </a:r>
            <a:r>
              <a:rPr lang="zh-CN" sz="2400">
                <a:solidFill>
                  <a:schemeClr val="tx1"/>
                </a:solidFill>
                <a:uFillTx/>
                <a:latin typeface="Calibri" panose="020F0502020204030204" charset="0"/>
                <a:sym typeface="+mn-ea"/>
              </a:rPr>
              <a:t> </a:t>
            </a:r>
            <a:r>
              <a:rPr lang="zh-CN" sz="2400">
                <a:latin typeface="Calibri" panose="020F0502020204030204" charset="0"/>
                <a:sym typeface="+mn-ea"/>
              </a:rPr>
              <a:t>  </a:t>
            </a:r>
            <a:endParaRPr lang="zh-CN" altLang="en-US" sz="2400">
              <a:latin typeface="Calibri" panose="020F0502020204030204" charset="0"/>
              <a:sym typeface="+mn-ea"/>
            </a:endParaRPr>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616835" y="1854200"/>
            <a:ext cx="6621145" cy="3505835"/>
          </a:xfrm>
          <a:prstGeom prst="rect">
            <a:avLst/>
          </a:prstGeom>
        </p:spPr>
      </p:pic>
      <p:sp>
        <p:nvSpPr>
          <p:cNvPr id="45106" name="Text Box 51"/>
          <p:cNvSpPr txBox="1"/>
          <p:nvPr/>
        </p:nvSpPr>
        <p:spPr>
          <a:xfrm>
            <a:off x="2286000" y="871855"/>
            <a:ext cx="4819650" cy="521970"/>
          </a:xfrm>
          <a:prstGeom prst="rect">
            <a:avLst/>
          </a:prstGeom>
          <a:noFill/>
          <a:ln w="9525">
            <a:noFill/>
          </a:ln>
        </p:spPr>
        <p:txBody>
          <a:bodyPr wrap="square" anchor="t">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）变压器隔离式安全栅</a:t>
            </a:r>
            <a:endParaRPr lang="zh-CN" altLang="en-US" sz="2800" dirty="0">
              <a:latin typeface="Times New Roman" panose="02020603050405020304" pitchFamily="18"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grpSp>
        <p:nvGrpSpPr>
          <p:cNvPr id="11" name="组合 10"/>
          <p:cNvGrpSpPr/>
          <p:nvPr/>
        </p:nvGrpSpPr>
        <p:grpSpPr>
          <a:xfrm>
            <a:off x="1967230" y="5890895"/>
            <a:ext cx="8346440" cy="623570"/>
            <a:chOff x="698" y="9277"/>
            <a:chExt cx="13144" cy="982"/>
          </a:xfrm>
        </p:grpSpPr>
        <p:sp>
          <p:nvSpPr>
            <p:cNvPr id="4" name="Rectangle 8"/>
            <p:cNvSpPr/>
            <p:nvPr/>
          </p:nvSpPr>
          <p:spPr>
            <a:xfrm>
              <a:off x="698" y="9534"/>
              <a:ext cx="2099" cy="725"/>
            </a:xfrm>
            <a:prstGeom prst="rect">
              <a:avLst/>
            </a:prstGeom>
            <a:noFill/>
            <a:ln w="9525">
              <a:noFill/>
            </a:ln>
          </p:spPr>
          <p:txBody>
            <a:bodyPr wrap="square" anchor="ctr">
              <a:spAutoFit/>
            </a:bodyPr>
            <a:p>
              <a:r>
                <a:rPr lang="zh-CN" altLang="en-US" sz="2400" dirty="0">
                  <a:solidFill>
                    <a:schemeClr val="accent2"/>
                  </a:solidFill>
                  <a:latin typeface="Times New Roman" panose="02020603050405020304" pitchFamily="18" charset="0"/>
                  <a:ea typeface="宋体" panose="02010600030101010101" pitchFamily="2" charset="-122"/>
                </a:rPr>
                <a:t>信号流 </a:t>
              </a:r>
              <a:endParaRPr lang="zh-CN" altLang="en-US" sz="2400" dirty="0">
                <a:solidFill>
                  <a:schemeClr val="accent2"/>
                </a:solidFill>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2"/>
            <a:srcRect t="49567"/>
            <a:stretch>
              <a:fillRect/>
            </a:stretch>
          </p:blipFill>
          <p:spPr>
            <a:xfrm>
              <a:off x="2797" y="9277"/>
              <a:ext cx="9864" cy="982"/>
            </a:xfrm>
            <a:prstGeom prst="rect">
              <a:avLst/>
            </a:prstGeom>
          </p:spPr>
        </p:pic>
        <p:sp>
          <p:nvSpPr>
            <p:cNvPr id="6" name="Rectangle 6"/>
            <p:cNvSpPr/>
            <p:nvPr/>
          </p:nvSpPr>
          <p:spPr>
            <a:xfrm>
              <a:off x="11899" y="9437"/>
              <a:ext cx="1943" cy="822"/>
            </a:xfrm>
            <a:prstGeom prst="rect">
              <a:avLst/>
            </a:prstGeom>
            <a:noFill/>
            <a:ln w="9525">
              <a:noFill/>
            </a:ln>
          </p:spPr>
          <p:txBody>
            <a:bodyPr wrap="square" anchor="ctr">
              <a:spAutoFit/>
            </a:bodyPr>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uFillTx/>
                  <a:latin typeface="Times New Roman" panose="02020603050405020304" pitchFamily="18" charset="0"/>
                  <a:ea typeface="宋体" panose="02010600030101010101" pitchFamily="2" charset="-122"/>
                </a:rPr>
                <a:t>2</a:t>
              </a:r>
              <a:r>
                <a:rPr lang="zh-CN" altLang="en-US" sz="2400" dirty="0">
                  <a:solidFill>
                    <a:srgbClr val="0000FF"/>
                  </a:solidFill>
                  <a:latin typeface="Times New Roman" panose="02020603050405020304" pitchFamily="18" charset="0"/>
                  <a:ea typeface="宋体" panose="02010600030101010101" pitchFamily="2" charset="-122"/>
                </a:rPr>
                <a:t>作用</a:t>
              </a:r>
              <a:r>
                <a:rPr lang="zh-CN" altLang="en-US" sz="2800" dirty="0">
                  <a:solidFill>
                    <a:srgbClr val="0000FF"/>
                  </a:solidFill>
                  <a:latin typeface="Times New Roman" panose="02020603050405020304" pitchFamily="18" charset="0"/>
                  <a:ea typeface="宋体" panose="02010600030101010101" pitchFamily="2" charset="-122"/>
                </a:rPr>
                <a:t>      </a:t>
              </a:r>
              <a:endParaRPr lang="zh-CN" altLang="en-US" sz="2800" dirty="0">
                <a:solidFill>
                  <a:srgbClr val="0000FF"/>
                </a:solidFill>
                <a:latin typeface="Times New Roman" panose="02020603050405020304" pitchFamily="18" charset="0"/>
                <a:ea typeface="宋体" panose="02010600030101010101" pitchFamily="2" charset="-122"/>
              </a:endParaRPr>
            </a:p>
          </p:txBody>
        </p:sp>
      </p:grpSp>
      <p:sp>
        <p:nvSpPr>
          <p:cNvPr id="7" name="Text Box 51"/>
          <p:cNvSpPr txBox="1"/>
          <p:nvPr/>
        </p:nvSpPr>
        <p:spPr>
          <a:xfrm>
            <a:off x="2186940" y="1393825"/>
            <a:ext cx="4819650" cy="460375"/>
          </a:xfrm>
          <a:prstGeom prst="rect">
            <a:avLst/>
          </a:prstGeom>
          <a:noFill/>
          <a:ln w="9525">
            <a:noFill/>
          </a:ln>
        </p:spPr>
        <p:txBody>
          <a:bodyPr wrap="square" anchor="t">
            <a:spAutoFit/>
          </a:bodyPr>
          <a:p>
            <a:r>
              <a:rPr lang="zh-CN" altLang="en-US" sz="2400" dirty="0">
                <a:solidFill>
                  <a:srgbClr val="0000FF"/>
                </a:solidFill>
                <a:latin typeface="Calibri" panose="020F0502020204030204" charset="0"/>
                <a:ea typeface="宋体" panose="02010600030101010101" pitchFamily="2" charset="-122"/>
              </a:rPr>
              <a:t>① 检测</a:t>
            </a:r>
            <a:r>
              <a:rPr lang="zh-CN" altLang="en-US" sz="2400" dirty="0">
                <a:solidFill>
                  <a:srgbClr val="0000FF"/>
                </a:solidFill>
                <a:latin typeface="Calibri" panose="020F0502020204030204" charset="0"/>
                <a:ea typeface="宋体" panose="02010600030101010101" pitchFamily="2" charset="-122"/>
              </a:rPr>
              <a:t>端</a:t>
            </a:r>
            <a:r>
              <a:rPr lang="zh-CN" altLang="en-US" sz="2400" dirty="0">
                <a:solidFill>
                  <a:srgbClr val="0000FF"/>
                </a:solidFill>
                <a:latin typeface="Times New Roman" panose="02020603050405020304" pitchFamily="18" charset="0"/>
                <a:ea typeface="宋体" panose="02010600030101010101" pitchFamily="2" charset="-122"/>
              </a:rPr>
              <a:t>变压器隔离式安全栅</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0" name="文本框 9"/>
          <p:cNvSpPr txBox="1"/>
          <p:nvPr/>
        </p:nvSpPr>
        <p:spPr>
          <a:xfrm>
            <a:off x="3714750" y="5273040"/>
            <a:ext cx="4140835" cy="398780"/>
          </a:xfrm>
          <a:prstGeom prst="rect">
            <a:avLst/>
          </a:prstGeom>
          <a:noFill/>
        </p:spPr>
        <p:txBody>
          <a:bodyPr wrap="square" rtlCol="0" anchor="t">
            <a:spAutoFit/>
          </a:bodyPr>
          <a:p>
            <a:r>
              <a:rPr lang="zh-CN" altLang="en-US" sz="2000" dirty="0">
                <a:solidFill>
                  <a:schemeClr val="tx1"/>
                </a:solidFill>
                <a:latin typeface="Calibri" panose="020F0502020204030204" charset="0"/>
                <a:sym typeface="+mn-ea"/>
              </a:rPr>
              <a:t>图</a:t>
            </a:r>
            <a:r>
              <a:rPr lang="en-US" altLang="zh-CN" sz="2000" dirty="0">
                <a:solidFill>
                  <a:schemeClr val="tx1"/>
                </a:solidFill>
                <a:latin typeface="Calibri" panose="020F0502020204030204" charset="0"/>
                <a:sym typeface="+mn-ea"/>
              </a:rPr>
              <a:t>10  </a:t>
            </a:r>
            <a:r>
              <a:rPr lang="zh-CN" altLang="en-US" sz="2000" dirty="0">
                <a:solidFill>
                  <a:schemeClr val="tx1"/>
                </a:solidFill>
                <a:latin typeface="Calibri" panose="020F0502020204030204" charset="0"/>
                <a:sym typeface="+mn-ea"/>
              </a:rPr>
              <a:t>检测端</a:t>
            </a:r>
            <a:r>
              <a:rPr lang="zh-CN" altLang="en-US" sz="2000" dirty="0">
                <a:solidFill>
                  <a:schemeClr val="tx1"/>
                </a:solidFill>
                <a:latin typeface="Times New Roman" panose="02020603050405020304" pitchFamily="18" charset="0"/>
                <a:sym typeface="+mn-ea"/>
              </a:rPr>
              <a:t>变压器隔离式安全栅</a:t>
            </a:r>
            <a:endParaRPr lang="zh-CN" altLang="en-US" sz="2000" dirty="0">
              <a:solidFill>
                <a:schemeClr val="tx1"/>
              </a:solidFill>
              <a:latin typeface="Times New Roman" panose="02020603050405020304" pitchFamily="18" charset="0"/>
              <a:sym typeface="+mn-ea"/>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Rectangle 6"/>
          <p:cNvSpPr/>
          <p:nvPr/>
        </p:nvSpPr>
        <p:spPr>
          <a:xfrm>
            <a:off x="1910715" y="5034121"/>
            <a:ext cx="1463675" cy="521970"/>
          </a:xfrm>
          <a:prstGeom prst="rect">
            <a:avLst/>
          </a:prstGeom>
          <a:noFill/>
          <a:ln w="9525">
            <a:noFill/>
          </a:ln>
        </p:spPr>
        <p:txBody>
          <a:bodyPr wrap="square" anchor="ctr">
            <a:spAutoFit/>
          </a:bodyPr>
          <a:p>
            <a:r>
              <a:rPr lang="zh-CN" altLang="en-US" sz="2400" dirty="0">
                <a:solidFill>
                  <a:srgbClr val="FF0000"/>
                </a:solidFill>
                <a:latin typeface="Times New Roman" panose="02020603050405020304" pitchFamily="18" charset="0"/>
                <a:ea typeface="宋体" panose="02010600030101010101" pitchFamily="2" charset="-122"/>
              </a:rPr>
              <a:t>能源流</a:t>
            </a:r>
            <a:r>
              <a:rPr lang="zh-CN" altLang="en-US" sz="2800" dirty="0">
                <a:solidFill>
                  <a:srgbClr val="FF0000"/>
                </a:solidFill>
                <a:latin typeface="Times New Roman" panose="02020603050405020304" pitchFamily="18" charset="0"/>
                <a:ea typeface="宋体" panose="02010600030101010101" pitchFamily="2" charset="-122"/>
              </a:rPr>
              <a:t>            </a:t>
            </a:r>
            <a:endParaRPr lang="zh-CN" altLang="en-US" sz="2800" dirty="0">
              <a:solidFill>
                <a:srgbClr val="FF0000"/>
              </a:solidFill>
              <a:latin typeface="Times New Roman" panose="02020603050405020304" pitchFamily="18" charset="0"/>
              <a:ea typeface="宋体" panose="02010600030101010101" pitchFamily="2" charset="-122"/>
            </a:endParaRPr>
          </a:p>
        </p:txBody>
      </p:sp>
      <p:pic>
        <p:nvPicPr>
          <p:cNvPr id="50181" name="图片 1"/>
          <p:cNvPicPr>
            <a:picLocks noChangeAspect="1"/>
          </p:cNvPicPr>
          <p:nvPr/>
        </p:nvPicPr>
        <p:blipFill>
          <a:blip r:embed="rId1"/>
          <a:stretch>
            <a:fillRect/>
          </a:stretch>
        </p:blipFill>
        <p:spPr>
          <a:xfrm>
            <a:off x="2330450" y="865188"/>
            <a:ext cx="7148513" cy="3548062"/>
          </a:xfrm>
          <a:prstGeom prst="rect">
            <a:avLst/>
          </a:prstGeom>
          <a:noFill/>
          <a:ln w="9525">
            <a:noFill/>
          </a:ln>
        </p:spPr>
      </p:pic>
      <p:sp>
        <p:nvSpPr>
          <p:cNvPr id="50182" name="Rectangle 8"/>
          <p:cNvSpPr/>
          <p:nvPr/>
        </p:nvSpPr>
        <p:spPr>
          <a:xfrm>
            <a:off x="8888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调</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节</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50183" name="Rectangle 8"/>
          <p:cNvSpPr/>
          <p:nvPr/>
        </p:nvSpPr>
        <p:spPr>
          <a:xfrm>
            <a:off x="8967788" y="3244850"/>
            <a:ext cx="511175" cy="1347788"/>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变</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送</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3304540" y="4826000"/>
            <a:ext cx="6454775" cy="1651000"/>
          </a:xfrm>
          <a:prstGeom prst="rect">
            <a:avLst/>
          </a:prstGeom>
          <a:noFill/>
          <a:ln w="9525">
            <a:noFill/>
          </a:ln>
        </p:spPr>
      </p:pic>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2" name="Rectangle 6"/>
          <p:cNvSpPr/>
          <p:nvPr/>
        </p:nvSpPr>
        <p:spPr>
          <a:xfrm>
            <a:off x="2046605" y="5954872"/>
            <a:ext cx="1463675" cy="521970"/>
          </a:xfrm>
          <a:prstGeom prst="rect">
            <a:avLst/>
          </a:prstGeom>
          <a:noFill/>
          <a:ln w="9525">
            <a:noFill/>
          </a:ln>
        </p:spPr>
        <p:txBody>
          <a:bodyPr wrap="square" anchor="ctr">
            <a:spAutoFit/>
          </a:bodyPr>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uFillTx/>
                <a:latin typeface="Times New Roman" panose="02020603050405020304" pitchFamily="18" charset="0"/>
                <a:ea typeface="宋体" panose="02010600030101010101" pitchFamily="2" charset="-122"/>
              </a:rPr>
              <a:t>1</a:t>
            </a:r>
            <a:r>
              <a:rPr lang="zh-CN" altLang="en-US" sz="2400" dirty="0">
                <a:solidFill>
                  <a:srgbClr val="0000FF"/>
                </a:solidFill>
                <a:latin typeface="Times New Roman" panose="02020603050405020304" pitchFamily="18" charset="0"/>
                <a:ea typeface="宋体" panose="02010600030101010101" pitchFamily="2" charset="-122"/>
              </a:rPr>
              <a:t>作用</a:t>
            </a:r>
            <a:r>
              <a:rPr lang="zh-CN" altLang="en-US" sz="2800" dirty="0">
                <a:solidFill>
                  <a:srgbClr val="0000FF"/>
                </a:solidFill>
                <a:latin typeface="Times New Roman" panose="02020603050405020304" pitchFamily="18" charset="0"/>
                <a:ea typeface="宋体" panose="02010600030101010101" pitchFamily="2" charset="-122"/>
              </a:rPr>
              <a:t>      </a:t>
            </a:r>
            <a:endParaRPr lang="zh-CN" altLang="en-US" sz="28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8" name="Text Box 5"/>
          <p:cNvSpPr txBox="1"/>
          <p:nvPr/>
        </p:nvSpPr>
        <p:spPr>
          <a:xfrm>
            <a:off x="3183255" y="6014085"/>
            <a:ext cx="65532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 </a:t>
            </a:r>
            <a:r>
              <a:rPr lang="zh-CN" altLang="en-US" sz="2400" dirty="0">
                <a:latin typeface="Times New Roman" panose="02020603050405020304" pitchFamily="18" charset="0"/>
                <a:ea typeface="宋体" panose="02010600030101010101" pitchFamily="2" charset="-122"/>
              </a:rPr>
              <a:t>执行端隔离式安全栅构成框图</a:t>
            </a:r>
            <a:endParaRPr lang="zh-CN" altLang="en-US" sz="2400" dirty="0">
              <a:latin typeface="Times New Roman" panose="02020603050405020304" pitchFamily="18" charset="0"/>
              <a:ea typeface="宋体" panose="02010600030101010101" pitchFamily="2" charset="-122"/>
            </a:endParaRPr>
          </a:p>
        </p:txBody>
      </p:sp>
      <p:grpSp>
        <p:nvGrpSpPr>
          <p:cNvPr id="52229" name="Group 6"/>
          <p:cNvGrpSpPr/>
          <p:nvPr/>
        </p:nvGrpSpPr>
        <p:grpSpPr>
          <a:xfrm>
            <a:off x="1828800" y="1732915"/>
            <a:ext cx="8535035" cy="4030345"/>
            <a:chOff x="0" y="0"/>
            <a:chExt cx="5760" cy="2581"/>
          </a:xfrm>
        </p:grpSpPr>
        <p:sp>
          <p:nvSpPr>
            <p:cNvPr id="52230" name="Text Box 7"/>
            <p:cNvSpPr txBox="1"/>
            <p:nvPr/>
          </p:nvSpPr>
          <p:spPr>
            <a:xfrm>
              <a:off x="4215" y="911"/>
              <a:ext cx="1545" cy="531"/>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1：1电流互感器</a:t>
              </a:r>
              <a:endParaRPr lang="zh-CN" altLang="en-US" sz="2400" dirty="0">
                <a:latin typeface="Times New Roman" panose="02020603050405020304" pitchFamily="18" charset="0"/>
                <a:ea typeface="宋体" panose="02010600030101010101" pitchFamily="2" charset="-122"/>
              </a:endParaRPr>
            </a:p>
          </p:txBody>
        </p:sp>
        <p:sp>
          <p:nvSpPr>
            <p:cNvPr id="52231" name="Rectangle 8"/>
            <p:cNvSpPr/>
            <p:nvPr/>
          </p:nvSpPr>
          <p:spPr>
            <a:xfrm>
              <a:off x="3317" y="1637"/>
              <a:ext cx="948"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解调放大</a:t>
              </a:r>
              <a:endParaRPr lang="zh-CN" altLang="en-US" sz="2400" dirty="0">
                <a:latin typeface="Times New Roman" panose="02020603050405020304" pitchFamily="18" charset="0"/>
                <a:ea typeface="宋体" panose="02010600030101010101" pitchFamily="2" charset="-122"/>
              </a:endParaRPr>
            </a:p>
          </p:txBody>
        </p:sp>
        <p:sp>
          <p:nvSpPr>
            <p:cNvPr id="52232" name="Rectangle 9"/>
            <p:cNvSpPr/>
            <p:nvPr/>
          </p:nvSpPr>
          <p:spPr>
            <a:xfrm>
              <a:off x="3370" y="149"/>
              <a:ext cx="789"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调制器</a:t>
              </a:r>
              <a:endParaRPr lang="zh-CN" altLang="en-US" sz="2400" dirty="0">
                <a:latin typeface="Times New Roman" panose="02020603050405020304" pitchFamily="18" charset="0"/>
                <a:ea typeface="宋体" panose="02010600030101010101" pitchFamily="2" charset="-122"/>
              </a:endParaRPr>
            </a:p>
          </p:txBody>
        </p:sp>
        <p:sp>
          <p:nvSpPr>
            <p:cNvPr id="52233" name="Rectangle 10"/>
            <p:cNvSpPr/>
            <p:nvPr/>
          </p:nvSpPr>
          <p:spPr>
            <a:xfrm>
              <a:off x="3317" y="2213"/>
              <a:ext cx="948"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限压限流</a:t>
              </a:r>
              <a:endParaRPr lang="zh-CN" altLang="en-US" sz="2400" dirty="0">
                <a:latin typeface="Times New Roman" panose="02020603050405020304" pitchFamily="18" charset="0"/>
                <a:ea typeface="宋体" panose="02010600030101010101" pitchFamily="2" charset="-122"/>
              </a:endParaRPr>
            </a:p>
          </p:txBody>
        </p:sp>
        <p:sp>
          <p:nvSpPr>
            <p:cNvPr id="52234" name="Rectangle 11"/>
            <p:cNvSpPr/>
            <p:nvPr/>
          </p:nvSpPr>
          <p:spPr>
            <a:xfrm>
              <a:off x="2106" y="2213"/>
              <a:ext cx="895"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整流滤波</a:t>
              </a:r>
              <a:endParaRPr lang="zh-CN" altLang="en-US" sz="2400" dirty="0">
                <a:latin typeface="Times New Roman" panose="02020603050405020304" pitchFamily="18" charset="0"/>
                <a:ea typeface="宋体" panose="02010600030101010101" pitchFamily="2" charset="-122"/>
              </a:endParaRPr>
            </a:p>
          </p:txBody>
        </p:sp>
        <p:grpSp>
          <p:nvGrpSpPr>
            <p:cNvPr id="52235" name="Group 12"/>
            <p:cNvGrpSpPr/>
            <p:nvPr/>
          </p:nvGrpSpPr>
          <p:grpSpPr>
            <a:xfrm>
              <a:off x="737" y="466"/>
              <a:ext cx="895" cy="768"/>
              <a:chOff x="0" y="0"/>
              <a:chExt cx="816" cy="768"/>
            </a:xfrm>
          </p:grpSpPr>
          <p:sp>
            <p:nvSpPr>
              <p:cNvPr id="52236" name="Rectangle 13"/>
              <p:cNvSpPr/>
              <p:nvPr/>
            </p:nvSpPr>
            <p:spPr>
              <a:xfrm>
                <a:off x="0" y="0"/>
                <a:ext cx="816" cy="768"/>
              </a:xfrm>
              <a:prstGeom prst="rect">
                <a:avLst/>
              </a:prstGeom>
              <a:noFill/>
              <a:ln w="1905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52237" name="未知"/>
              <p:cNvSpPr/>
              <p:nvPr/>
            </p:nvSpPr>
            <p:spPr>
              <a:xfrm>
                <a:off x="144" y="144"/>
                <a:ext cx="144" cy="49"/>
              </a:xfrm>
              <a:custGeom>
                <a:avLst/>
                <a:gdLst/>
                <a:ahLst/>
                <a:cxnLst>
                  <a:cxn ang="0">
                    <a:pos x="0" y="0"/>
                  </a:cxn>
                  <a:cxn ang="0">
                    <a:pos x="288" y="0"/>
                  </a:cxn>
                </a:cxnLst>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38" name="未知"/>
              <p:cNvSpPr/>
              <p:nvPr/>
            </p:nvSpPr>
            <p:spPr>
              <a:xfrm>
                <a:off x="288" y="144"/>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39" name="未知"/>
              <p:cNvSpPr/>
              <p:nvPr/>
            </p:nvSpPr>
            <p:spPr>
              <a:xfrm>
                <a:off x="288" y="240"/>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0" name="未知"/>
              <p:cNvSpPr/>
              <p:nvPr/>
            </p:nvSpPr>
            <p:spPr>
              <a:xfrm>
                <a:off x="288" y="336"/>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1" name="未知"/>
              <p:cNvSpPr/>
              <p:nvPr/>
            </p:nvSpPr>
            <p:spPr>
              <a:xfrm>
                <a:off x="288" y="432"/>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2" name="Line 19"/>
              <p:cNvSpPr/>
              <p:nvPr/>
            </p:nvSpPr>
            <p:spPr>
              <a:xfrm flipH="1">
                <a:off x="144" y="528"/>
                <a:ext cx="144" cy="0"/>
              </a:xfrm>
              <a:prstGeom prst="line">
                <a:avLst/>
              </a:prstGeom>
              <a:ln w="19050" cap="flat" cmpd="sng">
                <a:solidFill>
                  <a:schemeClr val="tx1"/>
                </a:solidFill>
                <a:prstDash val="solid"/>
                <a:round/>
                <a:headEnd type="none" w="med" len="med"/>
                <a:tailEnd type="none" w="med" len="med"/>
              </a:ln>
            </p:spPr>
          </p:sp>
          <p:grpSp>
            <p:nvGrpSpPr>
              <p:cNvPr id="52243" name="Group 20"/>
              <p:cNvGrpSpPr/>
              <p:nvPr/>
            </p:nvGrpSpPr>
            <p:grpSpPr>
              <a:xfrm>
                <a:off x="528" y="48"/>
                <a:ext cx="48" cy="288"/>
                <a:chOff x="0" y="0"/>
                <a:chExt cx="48" cy="288"/>
              </a:xfrm>
            </p:grpSpPr>
            <p:sp>
              <p:nvSpPr>
                <p:cNvPr id="52244"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5"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6"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grpSp>
          <p:grpSp>
            <p:nvGrpSpPr>
              <p:cNvPr id="52247" name="Group 24"/>
              <p:cNvGrpSpPr/>
              <p:nvPr/>
            </p:nvGrpSpPr>
            <p:grpSpPr>
              <a:xfrm>
                <a:off x="528" y="432"/>
                <a:ext cx="48" cy="288"/>
                <a:chOff x="0" y="0"/>
                <a:chExt cx="48" cy="288"/>
              </a:xfrm>
            </p:grpSpPr>
            <p:sp>
              <p:nvSpPr>
                <p:cNvPr id="52248"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9"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50"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grpSp>
          <p:sp>
            <p:nvSpPr>
              <p:cNvPr id="52251" name="Line 28"/>
              <p:cNvSpPr/>
              <p:nvPr/>
            </p:nvSpPr>
            <p:spPr>
              <a:xfrm>
                <a:off x="384" y="96"/>
                <a:ext cx="0" cy="528"/>
              </a:xfrm>
              <a:prstGeom prst="line">
                <a:avLst/>
              </a:prstGeom>
              <a:ln w="19050" cap="flat" cmpd="sng">
                <a:solidFill>
                  <a:schemeClr val="tx1"/>
                </a:solidFill>
                <a:prstDash val="solid"/>
                <a:round/>
                <a:headEnd type="none" w="med" len="med"/>
                <a:tailEnd type="none" w="med" len="med"/>
              </a:ln>
            </p:spPr>
          </p:sp>
          <p:sp>
            <p:nvSpPr>
              <p:cNvPr id="52252" name="Line 29"/>
              <p:cNvSpPr/>
              <p:nvPr/>
            </p:nvSpPr>
            <p:spPr>
              <a:xfrm>
                <a:off x="432" y="96"/>
                <a:ext cx="0" cy="528"/>
              </a:xfrm>
              <a:prstGeom prst="line">
                <a:avLst/>
              </a:prstGeom>
              <a:ln w="19050" cap="flat" cmpd="sng">
                <a:solidFill>
                  <a:schemeClr val="tx1"/>
                </a:solidFill>
                <a:prstDash val="solid"/>
                <a:round/>
                <a:headEnd type="none" w="med" len="med"/>
                <a:tailEnd type="none" w="med" len="med"/>
              </a:ln>
            </p:spPr>
          </p:sp>
          <p:sp>
            <p:nvSpPr>
              <p:cNvPr id="52253" name="Line 30"/>
              <p:cNvSpPr/>
              <p:nvPr/>
            </p:nvSpPr>
            <p:spPr>
              <a:xfrm>
                <a:off x="576" y="48"/>
                <a:ext cx="96" cy="0"/>
              </a:xfrm>
              <a:prstGeom prst="line">
                <a:avLst/>
              </a:prstGeom>
              <a:ln w="19050" cap="flat" cmpd="sng">
                <a:solidFill>
                  <a:schemeClr val="tx1"/>
                </a:solidFill>
                <a:prstDash val="solid"/>
                <a:round/>
                <a:headEnd type="none" w="med" len="med"/>
                <a:tailEnd type="none" w="med" len="med"/>
              </a:ln>
            </p:spPr>
          </p:sp>
          <p:sp>
            <p:nvSpPr>
              <p:cNvPr id="52254" name="Line 31"/>
              <p:cNvSpPr/>
              <p:nvPr/>
            </p:nvSpPr>
            <p:spPr>
              <a:xfrm>
                <a:off x="576" y="336"/>
                <a:ext cx="96" cy="0"/>
              </a:xfrm>
              <a:prstGeom prst="line">
                <a:avLst/>
              </a:prstGeom>
              <a:ln w="19050" cap="flat" cmpd="sng">
                <a:solidFill>
                  <a:schemeClr val="tx1"/>
                </a:solidFill>
                <a:prstDash val="solid"/>
                <a:round/>
                <a:headEnd type="none" w="med" len="med"/>
                <a:tailEnd type="none" w="med" len="med"/>
              </a:ln>
            </p:spPr>
          </p:sp>
          <p:sp>
            <p:nvSpPr>
              <p:cNvPr id="52255" name="Line 32"/>
              <p:cNvSpPr/>
              <p:nvPr/>
            </p:nvSpPr>
            <p:spPr>
              <a:xfrm>
                <a:off x="576" y="432"/>
                <a:ext cx="96" cy="0"/>
              </a:xfrm>
              <a:prstGeom prst="line">
                <a:avLst/>
              </a:prstGeom>
              <a:ln w="19050" cap="flat" cmpd="sng">
                <a:solidFill>
                  <a:schemeClr val="tx1"/>
                </a:solidFill>
                <a:prstDash val="solid"/>
                <a:round/>
                <a:headEnd type="none" w="med" len="med"/>
                <a:tailEnd type="none" w="med" len="med"/>
              </a:ln>
            </p:spPr>
          </p:sp>
          <p:sp>
            <p:nvSpPr>
              <p:cNvPr id="52256" name="Line 33"/>
              <p:cNvSpPr/>
              <p:nvPr/>
            </p:nvSpPr>
            <p:spPr>
              <a:xfrm>
                <a:off x="576" y="720"/>
                <a:ext cx="96" cy="0"/>
              </a:xfrm>
              <a:prstGeom prst="line">
                <a:avLst/>
              </a:prstGeom>
              <a:ln w="19050" cap="flat" cmpd="sng">
                <a:solidFill>
                  <a:schemeClr val="tx1"/>
                </a:solidFill>
                <a:prstDash val="solid"/>
                <a:round/>
                <a:headEnd type="none" w="med" len="med"/>
                <a:tailEnd type="none" w="med" len="med"/>
              </a:ln>
            </p:spPr>
          </p:sp>
        </p:grpSp>
        <p:sp>
          <p:nvSpPr>
            <p:cNvPr id="52257" name="Line 34"/>
            <p:cNvSpPr/>
            <p:nvPr/>
          </p:nvSpPr>
          <p:spPr>
            <a:xfrm>
              <a:off x="369" y="898"/>
              <a:ext cx="368" cy="0"/>
            </a:xfrm>
            <a:prstGeom prst="line">
              <a:avLst/>
            </a:prstGeom>
            <a:ln w="19050" cap="flat" cmpd="sng">
              <a:solidFill>
                <a:schemeClr val="tx1"/>
              </a:solidFill>
              <a:prstDash val="solid"/>
              <a:round/>
              <a:headEnd type="none" w="med" len="med"/>
              <a:tailEnd type="triangle" w="med" len="med"/>
            </a:ln>
          </p:spPr>
        </p:sp>
        <p:grpSp>
          <p:nvGrpSpPr>
            <p:cNvPr id="52258" name="Group 35"/>
            <p:cNvGrpSpPr/>
            <p:nvPr/>
          </p:nvGrpSpPr>
          <p:grpSpPr>
            <a:xfrm>
              <a:off x="3423" y="773"/>
              <a:ext cx="736" cy="624"/>
              <a:chOff x="0" y="0"/>
              <a:chExt cx="672" cy="624"/>
            </a:xfrm>
          </p:grpSpPr>
          <p:sp>
            <p:nvSpPr>
              <p:cNvPr id="52259" name="Rectangle 36"/>
              <p:cNvSpPr/>
              <p:nvPr/>
            </p:nvSpPr>
            <p:spPr>
              <a:xfrm rot="5400000">
                <a:off x="24" y="-24"/>
                <a:ext cx="624" cy="672"/>
              </a:xfrm>
              <a:prstGeom prst="rect">
                <a:avLst/>
              </a:prstGeom>
              <a:noFill/>
              <a:ln w="19050" cap="flat" cmpd="sng">
                <a:solidFill>
                  <a:schemeClr val="tx1"/>
                </a:solidFill>
                <a:prstDash val="solid"/>
                <a:miter/>
                <a:headEnd type="none" w="med" len="med"/>
                <a:tailEnd type="none" w="med" len="med"/>
              </a:ln>
            </p:spPr>
            <p:txBody>
              <a:bodyPr rot="10800000" vert="eaVert"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52260" name="未知"/>
              <p:cNvSpPr/>
              <p:nvPr/>
            </p:nvSpPr>
            <p:spPr>
              <a:xfrm rot="5400000">
                <a:off x="431" y="96"/>
                <a:ext cx="144" cy="49"/>
              </a:xfrm>
              <a:custGeom>
                <a:avLst/>
                <a:gdLst/>
                <a:ahLst/>
                <a:cxnLst>
                  <a:cxn ang="0">
                    <a:pos x="0" y="0"/>
                  </a:cxn>
                  <a:cxn ang="0">
                    <a:pos x="288" y="0"/>
                  </a:cxn>
                </a:cxnLst>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1" name="未知"/>
              <p:cNvSpPr/>
              <p:nvPr/>
            </p:nvSpPr>
            <p:spPr>
              <a:xfrm rot="5400000">
                <a:off x="479"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2" name="未知"/>
              <p:cNvSpPr/>
              <p:nvPr/>
            </p:nvSpPr>
            <p:spPr>
              <a:xfrm rot="5400000">
                <a:off x="383"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3" name="未知"/>
              <p:cNvSpPr/>
              <p:nvPr/>
            </p:nvSpPr>
            <p:spPr>
              <a:xfrm rot="5400000">
                <a:off x="287"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4" name="未知"/>
              <p:cNvSpPr/>
              <p:nvPr/>
            </p:nvSpPr>
            <p:spPr>
              <a:xfrm rot="5400000">
                <a:off x="191"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5" name="Line 42"/>
              <p:cNvSpPr/>
              <p:nvPr/>
            </p:nvSpPr>
            <p:spPr>
              <a:xfrm rot="5400000" flipH="1">
                <a:off x="95" y="143"/>
                <a:ext cx="144" cy="0"/>
              </a:xfrm>
              <a:prstGeom prst="line">
                <a:avLst/>
              </a:prstGeom>
              <a:ln w="19050" cap="flat" cmpd="sng">
                <a:solidFill>
                  <a:schemeClr val="tx1"/>
                </a:solidFill>
                <a:prstDash val="solid"/>
                <a:round/>
                <a:headEnd type="none" w="med" len="med"/>
                <a:tailEnd type="none" w="med" len="med"/>
              </a:ln>
            </p:spPr>
          </p:sp>
          <p:sp>
            <p:nvSpPr>
              <p:cNvPr id="52266" name="未知"/>
              <p:cNvSpPr/>
              <p:nvPr/>
            </p:nvSpPr>
            <p:spPr>
              <a:xfrm rot="5400000">
                <a:off x="359"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7" name="未知"/>
              <p:cNvSpPr/>
              <p:nvPr/>
            </p:nvSpPr>
            <p:spPr>
              <a:xfrm rot="5400000">
                <a:off x="264"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8" name="未知"/>
              <p:cNvSpPr/>
              <p:nvPr/>
            </p:nvSpPr>
            <p:spPr>
              <a:xfrm rot="5400000">
                <a:off x="167"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9" name="Line 46"/>
              <p:cNvSpPr/>
              <p:nvPr/>
            </p:nvSpPr>
            <p:spPr>
              <a:xfrm rot="5400000">
                <a:off x="335" y="47"/>
                <a:ext cx="0" cy="528"/>
              </a:xfrm>
              <a:prstGeom prst="line">
                <a:avLst/>
              </a:prstGeom>
              <a:ln w="19050" cap="flat" cmpd="sng">
                <a:solidFill>
                  <a:schemeClr val="tx1"/>
                </a:solidFill>
                <a:prstDash val="solid"/>
                <a:round/>
                <a:headEnd type="none" w="med" len="med"/>
                <a:tailEnd type="none" w="med" len="med"/>
              </a:ln>
            </p:spPr>
          </p:sp>
          <p:sp>
            <p:nvSpPr>
              <p:cNvPr id="52270" name="Line 47"/>
              <p:cNvSpPr/>
              <p:nvPr/>
            </p:nvSpPr>
            <p:spPr>
              <a:xfrm rot="5400000">
                <a:off x="335" y="95"/>
                <a:ext cx="0" cy="528"/>
              </a:xfrm>
              <a:prstGeom prst="line">
                <a:avLst/>
              </a:prstGeom>
              <a:ln w="19050" cap="flat" cmpd="sng">
                <a:solidFill>
                  <a:schemeClr val="tx1"/>
                </a:solidFill>
                <a:prstDash val="solid"/>
                <a:round/>
                <a:headEnd type="none" w="med" len="med"/>
                <a:tailEnd type="none" w="med" len="med"/>
              </a:ln>
            </p:spPr>
          </p:sp>
          <p:sp>
            <p:nvSpPr>
              <p:cNvPr id="52271" name="Line 48"/>
              <p:cNvSpPr/>
              <p:nvPr/>
            </p:nvSpPr>
            <p:spPr>
              <a:xfrm rot="5400000">
                <a:off x="96" y="528"/>
                <a:ext cx="96" cy="0"/>
              </a:xfrm>
              <a:prstGeom prst="line">
                <a:avLst/>
              </a:prstGeom>
              <a:ln w="19050" cap="flat" cmpd="sng">
                <a:solidFill>
                  <a:schemeClr val="tx1"/>
                </a:solidFill>
                <a:prstDash val="solid"/>
                <a:round/>
                <a:headEnd type="none" w="med" len="med"/>
                <a:tailEnd type="none" w="med" len="med"/>
              </a:ln>
            </p:spPr>
          </p:sp>
          <p:sp>
            <p:nvSpPr>
              <p:cNvPr id="52272" name="未知"/>
              <p:cNvSpPr/>
              <p:nvPr/>
            </p:nvSpPr>
            <p:spPr>
              <a:xfrm rot="5400000">
                <a:off x="456"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73" name="Line 50"/>
              <p:cNvSpPr/>
              <p:nvPr/>
            </p:nvSpPr>
            <p:spPr>
              <a:xfrm>
                <a:off x="528" y="480"/>
                <a:ext cx="0" cy="96"/>
              </a:xfrm>
              <a:prstGeom prst="line">
                <a:avLst/>
              </a:prstGeom>
              <a:ln w="19050" cap="flat" cmpd="sng">
                <a:solidFill>
                  <a:schemeClr val="tx1"/>
                </a:solidFill>
                <a:prstDash val="solid"/>
                <a:round/>
                <a:headEnd type="none" w="med" len="med"/>
                <a:tailEnd type="none" w="med" len="med"/>
              </a:ln>
            </p:spPr>
          </p:sp>
        </p:grpSp>
        <p:sp>
          <p:nvSpPr>
            <p:cNvPr id="52274" name="Line 51"/>
            <p:cNvSpPr/>
            <p:nvPr/>
          </p:nvSpPr>
          <p:spPr>
            <a:xfrm>
              <a:off x="1632" y="658"/>
              <a:ext cx="263" cy="0"/>
            </a:xfrm>
            <a:prstGeom prst="line">
              <a:avLst/>
            </a:prstGeom>
            <a:ln w="28575" cap="flat" cmpd="sng">
              <a:solidFill>
                <a:srgbClr val="FF0000"/>
              </a:solidFill>
              <a:prstDash val="solid"/>
              <a:round/>
              <a:headEnd type="none" w="med" len="med"/>
              <a:tailEnd type="none" w="med" len="med"/>
            </a:ln>
          </p:spPr>
        </p:sp>
        <p:sp>
          <p:nvSpPr>
            <p:cNvPr id="52275" name="Line 52"/>
            <p:cNvSpPr/>
            <p:nvPr/>
          </p:nvSpPr>
          <p:spPr>
            <a:xfrm flipV="1">
              <a:off x="1895" y="322"/>
              <a:ext cx="0" cy="336"/>
            </a:xfrm>
            <a:prstGeom prst="line">
              <a:avLst/>
            </a:prstGeom>
            <a:ln w="28575" cap="flat" cmpd="sng">
              <a:solidFill>
                <a:srgbClr val="FF0000"/>
              </a:solidFill>
              <a:prstDash val="solid"/>
              <a:round/>
              <a:headEnd type="none" w="med" len="med"/>
              <a:tailEnd type="none" w="med" len="med"/>
            </a:ln>
          </p:spPr>
        </p:sp>
        <p:sp>
          <p:nvSpPr>
            <p:cNvPr id="52276" name="Line 53"/>
            <p:cNvSpPr/>
            <p:nvPr/>
          </p:nvSpPr>
          <p:spPr>
            <a:xfrm>
              <a:off x="1632" y="1090"/>
              <a:ext cx="263" cy="0"/>
            </a:xfrm>
            <a:prstGeom prst="line">
              <a:avLst/>
            </a:prstGeom>
            <a:ln w="28575" cap="flat" cmpd="sng">
              <a:solidFill>
                <a:srgbClr val="FF0000"/>
              </a:solidFill>
              <a:prstDash val="solid"/>
              <a:round/>
              <a:headEnd type="none" w="med" len="med"/>
              <a:tailEnd type="none" w="med" len="med"/>
            </a:ln>
          </p:spPr>
        </p:sp>
        <p:sp>
          <p:nvSpPr>
            <p:cNvPr id="52277" name="Line 54"/>
            <p:cNvSpPr/>
            <p:nvPr/>
          </p:nvSpPr>
          <p:spPr>
            <a:xfrm>
              <a:off x="1895" y="2357"/>
              <a:ext cx="211" cy="0"/>
            </a:xfrm>
            <a:prstGeom prst="line">
              <a:avLst/>
            </a:prstGeom>
            <a:ln w="28575" cap="flat" cmpd="sng">
              <a:solidFill>
                <a:srgbClr val="FF0000"/>
              </a:solidFill>
              <a:prstDash val="solid"/>
              <a:round/>
              <a:headEnd type="none" w="med" len="med"/>
              <a:tailEnd type="triangle" w="med" len="med"/>
            </a:ln>
          </p:spPr>
        </p:sp>
        <p:sp>
          <p:nvSpPr>
            <p:cNvPr id="52278" name="Line 55"/>
            <p:cNvSpPr/>
            <p:nvPr/>
          </p:nvSpPr>
          <p:spPr>
            <a:xfrm>
              <a:off x="4265" y="2453"/>
              <a:ext cx="368" cy="0"/>
            </a:xfrm>
            <a:prstGeom prst="line">
              <a:avLst/>
            </a:prstGeom>
            <a:ln w="28575" cap="flat" cmpd="sng">
              <a:solidFill>
                <a:srgbClr val="FF0000"/>
              </a:solidFill>
              <a:prstDash val="solid"/>
              <a:round/>
              <a:headEnd type="none" w="med" len="med"/>
              <a:tailEnd type="triangle" w="med" len="med"/>
            </a:ln>
          </p:spPr>
        </p:sp>
        <p:grpSp>
          <p:nvGrpSpPr>
            <p:cNvPr id="52279" name="Group 56"/>
            <p:cNvGrpSpPr/>
            <p:nvPr/>
          </p:nvGrpSpPr>
          <p:grpSpPr>
            <a:xfrm>
              <a:off x="4265" y="2309"/>
              <a:ext cx="262" cy="0"/>
              <a:chOff x="0" y="0"/>
              <a:chExt cx="240" cy="0"/>
            </a:xfrm>
          </p:grpSpPr>
          <p:sp>
            <p:nvSpPr>
              <p:cNvPr id="52280" name="Line 57"/>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1" name="Line 58"/>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82" name="Line 59"/>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grpSp>
          <p:nvGrpSpPr>
            <p:cNvPr id="52283" name="Group 60"/>
            <p:cNvGrpSpPr/>
            <p:nvPr/>
          </p:nvGrpSpPr>
          <p:grpSpPr>
            <a:xfrm rot="-10800000" flipH="1">
              <a:off x="3738" y="485"/>
              <a:ext cx="52" cy="269"/>
              <a:chOff x="0" y="0"/>
              <a:chExt cx="0" cy="288"/>
            </a:xfrm>
          </p:grpSpPr>
          <p:sp>
            <p:nvSpPr>
              <p:cNvPr id="52284" name="Line 61"/>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285" name="Line 62"/>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286" name="Line 63"/>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grpSp>
          <p:nvGrpSpPr>
            <p:cNvPr id="52287" name="Group 64"/>
            <p:cNvGrpSpPr/>
            <p:nvPr/>
          </p:nvGrpSpPr>
          <p:grpSpPr>
            <a:xfrm>
              <a:off x="4317" y="341"/>
              <a:ext cx="263" cy="0"/>
              <a:chOff x="0" y="0"/>
              <a:chExt cx="240" cy="0"/>
            </a:xfrm>
          </p:grpSpPr>
          <p:sp>
            <p:nvSpPr>
              <p:cNvPr id="52288" name="Line 65"/>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9" name="Line 66"/>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90" name="Line 67"/>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sp>
          <p:nvSpPr>
            <p:cNvPr id="52291" name="Text Box 68"/>
            <p:cNvSpPr txBox="1"/>
            <p:nvPr/>
          </p:nvSpPr>
          <p:spPr>
            <a:xfrm>
              <a:off x="0" y="610"/>
              <a:ext cx="790"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24VDC</a:t>
              </a:r>
              <a:endParaRPr lang="zh-CN" altLang="en-US" sz="2400" dirty="0">
                <a:latin typeface="Times New Roman" panose="02020603050405020304" pitchFamily="18" charset="0"/>
                <a:ea typeface="宋体" panose="02010600030101010101" pitchFamily="2" charset="-122"/>
              </a:endParaRPr>
            </a:p>
          </p:txBody>
        </p:sp>
        <p:sp>
          <p:nvSpPr>
            <p:cNvPr id="52292" name="Text Box 69"/>
            <p:cNvSpPr txBox="1"/>
            <p:nvPr/>
          </p:nvSpPr>
          <p:spPr>
            <a:xfrm>
              <a:off x="737" y="130"/>
              <a:ext cx="789"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DC/AC</a:t>
              </a:r>
              <a:endParaRPr lang="zh-CN" altLang="en-US" sz="2400" dirty="0">
                <a:latin typeface="Times New Roman" panose="02020603050405020304" pitchFamily="18" charset="0"/>
                <a:ea typeface="宋体" panose="02010600030101010101" pitchFamily="2" charset="-122"/>
              </a:endParaRPr>
            </a:p>
          </p:txBody>
        </p:sp>
        <p:sp>
          <p:nvSpPr>
            <p:cNvPr id="52293" name="Text Box 70"/>
            <p:cNvSpPr txBox="1"/>
            <p:nvPr/>
          </p:nvSpPr>
          <p:spPr>
            <a:xfrm>
              <a:off x="1000" y="1186"/>
              <a:ext cx="526"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52294" name="Text Box 71"/>
            <p:cNvSpPr txBox="1"/>
            <p:nvPr/>
          </p:nvSpPr>
          <p:spPr>
            <a:xfrm>
              <a:off x="3054" y="946"/>
              <a:ext cx="526"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graphicFrame>
          <p:nvGraphicFramePr>
            <p:cNvPr id="52295" name="对象 41031"/>
            <p:cNvGraphicFramePr>
              <a:graphicFrameLocks noChangeAspect="1"/>
            </p:cNvGraphicFramePr>
            <p:nvPr/>
          </p:nvGraphicFramePr>
          <p:xfrm>
            <a:off x="4212" y="0"/>
            <a:ext cx="946" cy="241"/>
          </p:xfrm>
          <a:graphic>
            <a:graphicData uri="http://schemas.openxmlformats.org/presentationml/2006/ole">
              <mc:AlternateContent xmlns:mc="http://schemas.openxmlformats.org/markup-compatibility/2006">
                <mc:Choice xmlns:v="urn:schemas-microsoft-com:vml" Requires="v">
                  <p:oleObj spid="_x0000_s3086" name="" r:id="rId1" imgW="545465" imgH="152400" progId="Equation.DSMT4">
                    <p:embed/>
                  </p:oleObj>
                </mc:Choice>
                <mc:Fallback>
                  <p:oleObj name="" r:id="rId1" imgW="545465" imgH="152400" progId="Equation.DSMT4">
                    <p:embed/>
                    <p:pic>
                      <p:nvPicPr>
                        <p:cNvPr id="0" name="图片 3085"/>
                        <p:cNvPicPr/>
                        <p:nvPr/>
                      </p:nvPicPr>
                      <p:blipFill>
                        <a:blip r:embed="rId2"/>
                        <a:stretch>
                          <a:fillRect/>
                        </a:stretch>
                      </p:blipFill>
                      <p:spPr>
                        <a:xfrm>
                          <a:off x="4212" y="0"/>
                          <a:ext cx="946" cy="241"/>
                        </a:xfrm>
                        <a:prstGeom prst="rect">
                          <a:avLst/>
                        </a:prstGeom>
                        <a:noFill/>
                        <a:ln w="38100">
                          <a:noFill/>
                          <a:miter/>
                        </a:ln>
                      </p:spPr>
                    </p:pic>
                  </p:oleObj>
                </mc:Fallback>
              </mc:AlternateContent>
            </a:graphicData>
          </a:graphic>
        </p:graphicFrame>
        <p:graphicFrame>
          <p:nvGraphicFramePr>
            <p:cNvPr id="52296" name="对象 41032"/>
            <p:cNvGraphicFramePr>
              <a:graphicFrameLocks noChangeAspect="1"/>
            </p:cNvGraphicFramePr>
            <p:nvPr/>
          </p:nvGraphicFramePr>
          <p:xfrm>
            <a:off x="4265" y="2017"/>
            <a:ext cx="939" cy="240"/>
          </p:xfrm>
          <a:graphic>
            <a:graphicData uri="http://schemas.openxmlformats.org/presentationml/2006/ole">
              <mc:AlternateContent xmlns:mc="http://schemas.openxmlformats.org/markup-compatibility/2006">
                <mc:Choice xmlns:v="urn:schemas-microsoft-com:vml" Requires="v">
                  <p:oleObj spid="_x0000_s3088" name="" r:id="rId3" imgW="545465" imgH="152400" progId="Equation.DSMT4">
                    <p:embed/>
                  </p:oleObj>
                </mc:Choice>
                <mc:Fallback>
                  <p:oleObj name="" r:id="rId3" imgW="545465" imgH="152400" progId="Equation.DSMT4">
                    <p:embed/>
                    <p:pic>
                      <p:nvPicPr>
                        <p:cNvPr id="0" name="图片 3087"/>
                        <p:cNvPicPr/>
                        <p:nvPr/>
                      </p:nvPicPr>
                      <p:blipFill>
                        <a:blip r:embed="rId2"/>
                        <a:stretch>
                          <a:fillRect/>
                        </a:stretch>
                      </p:blipFill>
                      <p:spPr>
                        <a:xfrm>
                          <a:off x="4265" y="2017"/>
                          <a:ext cx="939" cy="240"/>
                        </a:xfrm>
                        <a:prstGeom prst="rect">
                          <a:avLst/>
                        </a:prstGeom>
                        <a:noFill/>
                        <a:ln w="38100">
                          <a:noFill/>
                          <a:miter/>
                        </a:ln>
                      </p:spPr>
                    </p:pic>
                  </p:oleObj>
                </mc:Fallback>
              </mc:AlternateContent>
            </a:graphicData>
          </a:graphic>
        </p:graphicFrame>
        <p:graphicFrame>
          <p:nvGraphicFramePr>
            <p:cNvPr id="52297" name="对象 41033"/>
            <p:cNvGraphicFramePr>
              <a:graphicFrameLocks noChangeAspect="1"/>
            </p:cNvGraphicFramePr>
            <p:nvPr/>
          </p:nvGraphicFramePr>
          <p:xfrm>
            <a:off x="4265" y="426"/>
            <a:ext cx="1410" cy="302"/>
          </p:xfrm>
          <a:graphic>
            <a:graphicData uri="http://schemas.openxmlformats.org/presentationml/2006/ole">
              <mc:AlternateContent xmlns:mc="http://schemas.openxmlformats.org/markup-compatibility/2006">
                <mc:Choice xmlns:v="urn:schemas-microsoft-com:vml" Requires="v">
                  <p:oleObj spid="_x0000_s3087" name="" r:id="rId4" imgW="812165" imgH="190500" progId="Equation.DSMT4">
                    <p:embed/>
                  </p:oleObj>
                </mc:Choice>
                <mc:Fallback>
                  <p:oleObj name="" r:id="rId4" imgW="812165" imgH="190500" progId="Equation.DSMT4">
                    <p:embed/>
                    <p:pic>
                      <p:nvPicPr>
                        <p:cNvPr id="0" name="图片 3086"/>
                        <p:cNvPicPr/>
                        <p:nvPr/>
                      </p:nvPicPr>
                      <p:blipFill>
                        <a:blip r:embed="rId5"/>
                        <a:stretch>
                          <a:fillRect/>
                        </a:stretch>
                      </p:blipFill>
                      <p:spPr>
                        <a:xfrm>
                          <a:off x="4265" y="426"/>
                          <a:ext cx="1410" cy="302"/>
                        </a:xfrm>
                        <a:prstGeom prst="rect">
                          <a:avLst/>
                        </a:prstGeom>
                        <a:noFill/>
                        <a:ln w="38100">
                          <a:noFill/>
                          <a:miter/>
                        </a:ln>
                      </p:spPr>
                    </p:pic>
                  </p:oleObj>
                </mc:Fallback>
              </mc:AlternateContent>
            </a:graphicData>
          </a:graphic>
        </p:graphicFrame>
        <p:graphicFrame>
          <p:nvGraphicFramePr>
            <p:cNvPr id="52298" name="对象 41034"/>
            <p:cNvGraphicFramePr>
              <a:graphicFrameLocks noChangeAspect="1"/>
            </p:cNvGraphicFramePr>
            <p:nvPr/>
          </p:nvGraphicFramePr>
          <p:xfrm>
            <a:off x="4686" y="2317"/>
            <a:ext cx="849" cy="264"/>
          </p:xfrm>
          <a:graphic>
            <a:graphicData uri="http://schemas.openxmlformats.org/presentationml/2006/ole">
              <mc:AlternateContent xmlns:mc="http://schemas.openxmlformats.org/markup-compatibility/2006">
                <mc:Choice xmlns:v="urn:schemas-microsoft-com:vml" Requires="v">
                  <p:oleObj spid="_x0000_s3089" name="" r:id="rId6" imgW="558800" imgH="190500" progId="Equation.DSMT4">
                    <p:embed/>
                  </p:oleObj>
                </mc:Choice>
                <mc:Fallback>
                  <p:oleObj name="" r:id="rId6" imgW="558800" imgH="190500" progId="Equation.DSMT4">
                    <p:embed/>
                    <p:pic>
                      <p:nvPicPr>
                        <p:cNvPr id="0" name="图片 3088"/>
                        <p:cNvPicPr/>
                        <p:nvPr/>
                      </p:nvPicPr>
                      <p:blipFill>
                        <a:blip r:embed="rId7"/>
                        <a:stretch>
                          <a:fillRect/>
                        </a:stretch>
                      </p:blipFill>
                      <p:spPr>
                        <a:xfrm>
                          <a:off x="4686" y="2317"/>
                          <a:ext cx="849" cy="264"/>
                        </a:xfrm>
                        <a:prstGeom prst="rect">
                          <a:avLst/>
                        </a:prstGeom>
                        <a:noFill/>
                        <a:ln w="38100">
                          <a:noFill/>
                          <a:miter/>
                        </a:ln>
                      </p:spPr>
                    </p:pic>
                  </p:oleObj>
                </mc:Fallback>
              </mc:AlternateContent>
            </a:graphicData>
          </a:graphic>
        </p:graphicFrame>
        <p:grpSp>
          <p:nvGrpSpPr>
            <p:cNvPr id="52299" name="Group 76"/>
            <p:cNvGrpSpPr/>
            <p:nvPr/>
          </p:nvGrpSpPr>
          <p:grpSpPr>
            <a:xfrm>
              <a:off x="790" y="2098"/>
              <a:ext cx="263" cy="0"/>
              <a:chOff x="0" y="0"/>
              <a:chExt cx="240" cy="0"/>
            </a:xfrm>
          </p:grpSpPr>
          <p:sp>
            <p:nvSpPr>
              <p:cNvPr id="52300" name="Line 77"/>
              <p:cNvSpPr/>
              <p:nvPr/>
            </p:nvSpPr>
            <p:spPr>
              <a:xfrm flipH="1">
                <a:off x="96" y="0"/>
                <a:ext cx="48" cy="0"/>
              </a:xfrm>
              <a:prstGeom prst="line">
                <a:avLst/>
              </a:prstGeom>
              <a:ln w="28575" cap="flat" cmpd="sng">
                <a:solidFill>
                  <a:schemeClr val="tx1"/>
                </a:solidFill>
                <a:prstDash val="solid"/>
                <a:round/>
                <a:headEnd type="none" w="med" len="med"/>
                <a:tailEnd type="none" w="med" len="med"/>
              </a:ln>
            </p:spPr>
          </p:sp>
          <p:sp>
            <p:nvSpPr>
              <p:cNvPr id="52301" name="Line 78"/>
              <p:cNvSpPr/>
              <p:nvPr/>
            </p:nvSpPr>
            <p:spPr>
              <a:xfrm flipH="1">
                <a:off x="192" y="0"/>
                <a:ext cx="48" cy="0"/>
              </a:xfrm>
              <a:prstGeom prst="line">
                <a:avLst/>
              </a:prstGeom>
              <a:ln w="28575" cap="flat" cmpd="sng">
                <a:solidFill>
                  <a:schemeClr val="tx1"/>
                </a:solidFill>
                <a:prstDash val="solid"/>
                <a:round/>
                <a:headEnd type="none" w="med" len="med"/>
                <a:tailEnd type="none" w="med" len="med"/>
              </a:ln>
            </p:spPr>
          </p:sp>
          <p:sp>
            <p:nvSpPr>
              <p:cNvPr id="52302" name="Line 79"/>
              <p:cNvSpPr/>
              <p:nvPr/>
            </p:nvSpPr>
            <p:spPr>
              <a:xfrm flipH="1">
                <a:off x="0" y="0"/>
                <a:ext cx="48" cy="0"/>
              </a:xfrm>
              <a:prstGeom prst="line">
                <a:avLst/>
              </a:prstGeom>
              <a:ln w="28575" cap="flat" cmpd="sng">
                <a:solidFill>
                  <a:schemeClr val="tx1"/>
                </a:solidFill>
                <a:prstDash val="solid"/>
                <a:round/>
                <a:headEnd type="none" w="med" len="med"/>
                <a:tailEnd type="none" w="med" len="med"/>
              </a:ln>
            </p:spPr>
          </p:sp>
        </p:grpSp>
        <p:sp>
          <p:nvSpPr>
            <p:cNvPr id="52303" name="Line 80"/>
            <p:cNvSpPr/>
            <p:nvPr/>
          </p:nvSpPr>
          <p:spPr>
            <a:xfrm>
              <a:off x="1106" y="2098"/>
              <a:ext cx="105" cy="0"/>
            </a:xfrm>
            <a:prstGeom prst="line">
              <a:avLst/>
            </a:prstGeom>
            <a:ln w="19050" cap="flat" cmpd="sng">
              <a:solidFill>
                <a:schemeClr val="tx1"/>
              </a:solidFill>
              <a:prstDash val="solid"/>
              <a:round/>
              <a:headEnd type="none" w="med" len="med"/>
              <a:tailEnd type="triangle" w="med" len="med"/>
            </a:ln>
          </p:spPr>
        </p:sp>
        <p:sp>
          <p:nvSpPr>
            <p:cNvPr id="52304" name="Line 81"/>
            <p:cNvSpPr/>
            <p:nvPr/>
          </p:nvSpPr>
          <p:spPr>
            <a:xfrm>
              <a:off x="790" y="2338"/>
              <a:ext cx="421" cy="0"/>
            </a:xfrm>
            <a:prstGeom prst="line">
              <a:avLst/>
            </a:prstGeom>
            <a:ln w="28575" cap="flat" cmpd="sng">
              <a:solidFill>
                <a:srgbClr val="FF0000"/>
              </a:solidFill>
              <a:prstDash val="solid"/>
              <a:round/>
              <a:headEnd type="none" w="med" len="med"/>
              <a:tailEnd type="triangle" w="med" len="med"/>
            </a:ln>
          </p:spPr>
        </p:sp>
        <p:sp>
          <p:nvSpPr>
            <p:cNvPr id="52305" name="Text Box 82"/>
            <p:cNvSpPr txBox="1"/>
            <p:nvPr/>
          </p:nvSpPr>
          <p:spPr>
            <a:xfrm>
              <a:off x="264" y="1954"/>
              <a:ext cx="578"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信号</a:t>
              </a:r>
              <a:endParaRPr lang="zh-CN" altLang="en-US" sz="2400" dirty="0">
                <a:latin typeface="Times New Roman" panose="02020603050405020304" pitchFamily="18" charset="0"/>
                <a:ea typeface="宋体" panose="02010600030101010101" pitchFamily="2" charset="-122"/>
              </a:endParaRPr>
            </a:p>
          </p:txBody>
        </p:sp>
        <p:sp>
          <p:nvSpPr>
            <p:cNvPr id="52306" name="Text Box 83"/>
            <p:cNvSpPr txBox="1"/>
            <p:nvPr/>
          </p:nvSpPr>
          <p:spPr>
            <a:xfrm>
              <a:off x="264" y="2242"/>
              <a:ext cx="578" cy="29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能流</a:t>
              </a:r>
              <a:endParaRPr lang="zh-CN" altLang="en-US" sz="2400" dirty="0">
                <a:latin typeface="Times New Roman" panose="02020603050405020304" pitchFamily="18" charset="0"/>
                <a:ea typeface="宋体" panose="02010600030101010101" pitchFamily="2" charset="-122"/>
              </a:endParaRPr>
            </a:p>
          </p:txBody>
        </p:sp>
        <p:sp>
          <p:nvSpPr>
            <p:cNvPr id="52307" name="Line 84"/>
            <p:cNvSpPr/>
            <p:nvPr/>
          </p:nvSpPr>
          <p:spPr>
            <a:xfrm>
              <a:off x="1895" y="341"/>
              <a:ext cx="1475" cy="0"/>
            </a:xfrm>
            <a:prstGeom prst="line">
              <a:avLst/>
            </a:prstGeom>
            <a:ln w="28575" cap="flat" cmpd="sng">
              <a:solidFill>
                <a:srgbClr val="FF0000"/>
              </a:solidFill>
              <a:prstDash val="solid"/>
              <a:round/>
              <a:headEnd type="none" w="med" len="med"/>
              <a:tailEnd type="triangle" w="med" len="med"/>
            </a:ln>
          </p:spPr>
        </p:sp>
        <p:sp>
          <p:nvSpPr>
            <p:cNvPr id="52308" name="Line 85"/>
            <p:cNvSpPr/>
            <p:nvPr/>
          </p:nvSpPr>
          <p:spPr>
            <a:xfrm flipH="1">
              <a:off x="4159" y="341"/>
              <a:ext cx="158" cy="0"/>
            </a:xfrm>
            <a:prstGeom prst="line">
              <a:avLst/>
            </a:prstGeom>
            <a:ln w="19050" cap="flat" cmpd="sng">
              <a:solidFill>
                <a:schemeClr val="tx1"/>
              </a:solidFill>
              <a:prstDash val="solid"/>
              <a:round/>
              <a:headEnd type="none" w="med" len="med"/>
              <a:tailEnd type="triangle" w="med" len="med"/>
            </a:ln>
          </p:spPr>
        </p:sp>
        <p:grpSp>
          <p:nvGrpSpPr>
            <p:cNvPr id="52309" name="Group 86"/>
            <p:cNvGrpSpPr/>
            <p:nvPr/>
          </p:nvGrpSpPr>
          <p:grpSpPr>
            <a:xfrm rot="-10800000" flipH="1">
              <a:off x="3738" y="1397"/>
              <a:ext cx="51" cy="240"/>
              <a:chOff x="0" y="0"/>
              <a:chExt cx="0" cy="288"/>
            </a:xfrm>
          </p:grpSpPr>
          <p:sp>
            <p:nvSpPr>
              <p:cNvPr id="52310" name="Line 87"/>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1" name="Line 88"/>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2" name="Line 89"/>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3" name="Line 90"/>
            <p:cNvSpPr/>
            <p:nvPr/>
          </p:nvSpPr>
          <p:spPr>
            <a:xfrm>
              <a:off x="1895" y="1109"/>
              <a:ext cx="0" cy="1248"/>
            </a:xfrm>
            <a:prstGeom prst="line">
              <a:avLst/>
            </a:prstGeom>
            <a:ln w="28575" cap="flat" cmpd="sng">
              <a:solidFill>
                <a:srgbClr val="FF0000"/>
              </a:solidFill>
              <a:prstDash val="solid"/>
              <a:round/>
              <a:headEnd type="none" w="med" len="med"/>
              <a:tailEnd type="none" w="med" len="med"/>
            </a:ln>
          </p:spPr>
        </p:sp>
        <p:grpSp>
          <p:nvGrpSpPr>
            <p:cNvPr id="52314" name="Group 91"/>
            <p:cNvGrpSpPr/>
            <p:nvPr/>
          </p:nvGrpSpPr>
          <p:grpSpPr>
            <a:xfrm rot="-10800000" flipH="1">
              <a:off x="3738" y="1973"/>
              <a:ext cx="51" cy="240"/>
              <a:chOff x="0" y="0"/>
              <a:chExt cx="0" cy="288"/>
            </a:xfrm>
          </p:grpSpPr>
          <p:sp>
            <p:nvSpPr>
              <p:cNvPr id="52315" name="Line 92"/>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6" name="Line 93"/>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7" name="Line 94"/>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8" name="Line 95"/>
            <p:cNvSpPr/>
            <p:nvPr/>
          </p:nvSpPr>
          <p:spPr>
            <a:xfrm>
              <a:off x="3001" y="2405"/>
              <a:ext cx="316" cy="0"/>
            </a:xfrm>
            <a:prstGeom prst="line">
              <a:avLst/>
            </a:prstGeom>
            <a:ln w="28575" cap="flat" cmpd="sng">
              <a:solidFill>
                <a:srgbClr val="FF0000"/>
              </a:solidFill>
              <a:prstDash val="solid"/>
              <a:round/>
              <a:headEnd type="none" w="med" len="med"/>
              <a:tailEnd type="triangle" w="med" len="med"/>
            </a:ln>
          </p:spPr>
        </p:sp>
        <p:sp>
          <p:nvSpPr>
            <p:cNvPr id="52319" name="Line 96"/>
            <p:cNvSpPr/>
            <p:nvPr/>
          </p:nvSpPr>
          <p:spPr>
            <a:xfrm>
              <a:off x="4527" y="2309"/>
              <a:ext cx="106" cy="0"/>
            </a:xfrm>
            <a:prstGeom prst="line">
              <a:avLst/>
            </a:prstGeom>
            <a:ln w="19050" cap="flat" cmpd="sng">
              <a:solidFill>
                <a:schemeClr val="tx1"/>
              </a:solidFill>
              <a:prstDash val="solid"/>
              <a:round/>
              <a:headEnd type="none" w="med" len="med"/>
              <a:tailEnd type="triangle" w="med" len="med"/>
            </a:ln>
          </p:spPr>
        </p:sp>
        <p:graphicFrame>
          <p:nvGraphicFramePr>
            <p:cNvPr id="52320" name="对象 41056"/>
            <p:cNvGraphicFramePr>
              <a:graphicFrameLocks noChangeAspect="1"/>
            </p:cNvGraphicFramePr>
            <p:nvPr/>
          </p:nvGraphicFramePr>
          <p:xfrm>
            <a:off x="2208" y="1774"/>
            <a:ext cx="847" cy="285"/>
          </p:xfrm>
          <a:graphic>
            <a:graphicData uri="http://schemas.openxmlformats.org/presentationml/2006/ole">
              <mc:AlternateContent xmlns:mc="http://schemas.openxmlformats.org/markup-compatibility/2006">
                <mc:Choice xmlns:v="urn:schemas-microsoft-com:vml" Requires="v">
                  <p:oleObj spid="_x0000_s3094" name="" r:id="rId8" imgW="546100" imgH="190500" progId="Equation.DSMT4">
                    <p:embed/>
                  </p:oleObj>
                </mc:Choice>
                <mc:Fallback>
                  <p:oleObj name="" r:id="rId8" imgW="546100" imgH="190500" progId="Equation.DSMT4">
                    <p:embed/>
                    <p:pic>
                      <p:nvPicPr>
                        <p:cNvPr id="0" name="图片 3093"/>
                        <p:cNvPicPr/>
                        <p:nvPr/>
                      </p:nvPicPr>
                      <p:blipFill>
                        <a:blip r:embed="rId9"/>
                        <a:stretch>
                          <a:fillRect/>
                        </a:stretch>
                      </p:blipFill>
                      <p:spPr>
                        <a:xfrm>
                          <a:off x="2208" y="1774"/>
                          <a:ext cx="847" cy="285"/>
                        </a:xfrm>
                        <a:prstGeom prst="rect">
                          <a:avLst/>
                        </a:prstGeom>
                        <a:noFill/>
                        <a:ln w="38100">
                          <a:noFill/>
                          <a:miter/>
                        </a:ln>
                      </p:spPr>
                    </p:pic>
                  </p:oleObj>
                </mc:Fallback>
              </mc:AlternateContent>
            </a:graphicData>
          </a:graphic>
        </p:graphicFrame>
        <p:graphicFrame>
          <p:nvGraphicFramePr>
            <p:cNvPr id="52321" name="对象 41057"/>
            <p:cNvGraphicFramePr>
              <a:graphicFrameLocks noChangeAspect="1"/>
            </p:cNvGraphicFramePr>
            <p:nvPr/>
          </p:nvGraphicFramePr>
          <p:xfrm>
            <a:off x="2237" y="36"/>
            <a:ext cx="872" cy="294"/>
          </p:xfrm>
          <a:graphic>
            <a:graphicData uri="http://schemas.openxmlformats.org/presentationml/2006/ole">
              <mc:AlternateContent xmlns:mc="http://schemas.openxmlformats.org/markup-compatibility/2006">
                <mc:Choice xmlns:v="urn:schemas-microsoft-com:vml" Requires="v">
                  <p:oleObj spid="_x0000_s3092" name="" r:id="rId10" imgW="546100" imgH="190500" progId="Equation.DSMT4">
                    <p:embed/>
                  </p:oleObj>
                </mc:Choice>
                <mc:Fallback>
                  <p:oleObj name="" r:id="rId10" imgW="546100" imgH="190500" progId="Equation.DSMT4">
                    <p:embed/>
                    <p:pic>
                      <p:nvPicPr>
                        <p:cNvPr id="0" name="图片 3091"/>
                        <p:cNvPicPr/>
                        <p:nvPr/>
                      </p:nvPicPr>
                      <p:blipFill>
                        <a:blip r:embed="rId11"/>
                        <a:stretch>
                          <a:fillRect/>
                        </a:stretch>
                      </p:blipFill>
                      <p:spPr>
                        <a:xfrm>
                          <a:off x="2237" y="36"/>
                          <a:ext cx="872" cy="294"/>
                        </a:xfrm>
                        <a:prstGeom prst="rect">
                          <a:avLst/>
                        </a:prstGeom>
                        <a:noFill/>
                        <a:ln w="38100">
                          <a:noFill/>
                          <a:miter/>
                        </a:ln>
                      </p:spPr>
                    </p:pic>
                  </p:oleObj>
                </mc:Fallback>
              </mc:AlternateContent>
            </a:graphicData>
          </a:graphic>
        </p:graphicFrame>
      </p:grpSp>
      <p:sp>
        <p:nvSpPr>
          <p:cNvPr id="52322" name="Rectangle 5"/>
          <p:cNvSpPr/>
          <p:nvPr/>
        </p:nvSpPr>
        <p:spPr>
          <a:xfrm>
            <a:off x="2109788" y="991235"/>
            <a:ext cx="7704137" cy="521970"/>
          </a:xfrm>
          <a:prstGeom prst="rect">
            <a:avLst/>
          </a:prstGeom>
          <a:noFill/>
          <a:ln w="9525">
            <a:noFill/>
          </a:ln>
        </p:spPr>
        <p:txBody>
          <a:bodyPr anchor="ctr">
            <a:spAutoFit/>
          </a:bodyPr>
          <a:p>
            <a:r>
              <a:rPr lang="zh-CN" altLang="en-US" sz="2800" dirty="0">
                <a:solidFill>
                  <a:srgbClr val="0000FF"/>
                </a:solidFill>
                <a:latin typeface="Calibri" panose="020F0502020204030204" charset="0"/>
                <a:ea typeface="宋体" panose="02010600030101010101" pitchFamily="2" charset="-122"/>
              </a:rPr>
              <a:t>② </a:t>
            </a:r>
            <a:r>
              <a:rPr lang="zh-CN" altLang="en-US" sz="2800" dirty="0">
                <a:solidFill>
                  <a:srgbClr val="0000FF"/>
                </a:solidFill>
                <a:latin typeface="Times New Roman" panose="02020603050405020304" pitchFamily="18" charset="0"/>
                <a:ea typeface="宋体" panose="02010600030101010101" pitchFamily="2" charset="-122"/>
              </a:rPr>
              <a:t>执行端隔离式防爆栅</a:t>
            </a:r>
            <a:endParaRPr lang="zh-CN" altLang="en-US" sz="2400" dirty="0">
              <a:latin typeface="Times New Roman" panose="02020603050405020304" pitchFamily="18" charset="0"/>
              <a:ea typeface="宋体" panose="02010600030101010101" pitchFamily="2" charset="-122"/>
            </a:endParaRPr>
          </a:p>
        </p:txBody>
      </p:sp>
      <p:sp>
        <p:nvSpPr>
          <p:cNvPr id="52323" name="Line 55"/>
          <p:cNvSpPr/>
          <p:nvPr/>
        </p:nvSpPr>
        <p:spPr>
          <a:xfrm flipV="1">
            <a:off x="6459538" y="4827588"/>
            <a:ext cx="350837" cy="6350"/>
          </a:xfrm>
          <a:prstGeom prst="line">
            <a:avLst/>
          </a:prstGeom>
          <a:ln w="28575" cap="flat" cmpd="sng">
            <a:solidFill>
              <a:srgbClr val="FF0000"/>
            </a:solidFill>
            <a:prstDash val="solid"/>
            <a:round/>
            <a:headEnd type="none" w="med" len="med"/>
            <a:tailEnd type="triangle" w="med" len="med"/>
          </a:ln>
        </p:spPr>
      </p:sp>
      <p:cxnSp>
        <p:nvCxnSpPr>
          <p:cNvPr id="102" name="直接连接符 101"/>
          <p:cNvCxnSpPr>
            <a:stCxn id="52323" idx="0"/>
          </p:cNvCxnSpPr>
          <p:nvPr/>
        </p:nvCxnSpPr>
        <p:spPr>
          <a:xfrm>
            <a:off x="6459538" y="4833938"/>
            <a:ext cx="0" cy="928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pic>
        <p:nvPicPr>
          <p:cNvPr id="2" name="图片 2"/>
          <p:cNvPicPr>
            <a:picLocks noChangeAspect="1"/>
          </p:cNvPicPr>
          <p:nvPr>
            <p:custDataLst>
              <p:tags r:id="rId1"/>
            </p:custDataLst>
          </p:nvPr>
        </p:nvPicPr>
        <p:blipFill>
          <a:blip r:embed="rId2"/>
          <a:stretch>
            <a:fillRect/>
          </a:stretch>
        </p:blipFill>
        <p:spPr>
          <a:xfrm>
            <a:off x="2196465" y="5030470"/>
            <a:ext cx="4022090" cy="1385570"/>
          </a:xfrm>
          <a:prstGeom prst="rect">
            <a:avLst/>
          </a:prstGeom>
          <a:noFill/>
          <a:ln>
            <a:noFill/>
          </a:ln>
        </p:spPr>
      </p:pic>
      <p:sp>
        <p:nvSpPr>
          <p:cNvPr id="100" name="文本框 99"/>
          <p:cNvSpPr txBox="1"/>
          <p:nvPr/>
        </p:nvSpPr>
        <p:spPr>
          <a:xfrm>
            <a:off x="2009140" y="1029335"/>
            <a:ext cx="7959090" cy="4154170"/>
          </a:xfrm>
          <a:prstGeom prst="rect">
            <a:avLst/>
          </a:prstGeom>
          <a:noFill/>
          <a:ln w="9525">
            <a:noFill/>
          </a:ln>
        </p:spPr>
        <p:txBody>
          <a:bodyPr wrap="square">
            <a:spAutoFit/>
          </a:bodyPr>
          <a:p>
            <a:r>
              <a:rPr lang="zh-CN" sz="2400">
                <a:latin typeface="Calibri" panose="020F0502020204030204" charset="0"/>
                <a:ea typeface="宋体" panose="02010600030101010101" pitchFamily="2" charset="-122"/>
              </a:rPr>
              <a:t>综合练习题：钢化玻璃生产示意图如图。传送带上的玻璃在电机的拖动下被送到加热炉加热，加热炉的炉温与时间成一定的斜率变化。加热一定时间后，玻璃被送到淬火炉按一定斜率急冷淬火一段时间，最后玻璃被送到保温炉保温一段时间，变为钢化玻璃。假设玻璃温度变化曲线如图。控制器采用西门子可编程控制器。回答下列问题。（1）可采用什么控制系统对生产过程进行控制。（2）如果对保温炉进行恒值温度控制，试绘制过程控制系统框图。（3）加热炉和淬火炉控制是什么控制？是否需要检测炉温</a:t>
            </a:r>
            <a:r>
              <a:rPr lang="zh-CN" sz="2400" b="0">
                <a:latin typeface="Calibri" panose="020F0502020204030204" charset="0"/>
                <a:ea typeface="宋体" panose="02010600030101010101" pitchFamily="2" charset="-122"/>
              </a:rPr>
              <a:t>？</a:t>
            </a:r>
            <a:endParaRPr lang="zh-CN" altLang="en-US" sz="2400"/>
          </a:p>
        </p:txBody>
      </p:sp>
      <p:graphicFrame>
        <p:nvGraphicFramePr>
          <p:cNvPr id="4" name="对象 3"/>
          <p:cNvGraphicFramePr/>
          <p:nvPr>
            <p:custDataLst>
              <p:tags r:id="rId3"/>
            </p:custDataLst>
          </p:nvPr>
        </p:nvGraphicFramePr>
        <p:xfrm>
          <a:off x="6990080" y="4862195"/>
          <a:ext cx="2479675" cy="1995805"/>
        </p:xfrm>
        <a:graphic>
          <a:graphicData uri="http://schemas.openxmlformats.org/presentationml/2006/ole">
            <mc:AlternateContent xmlns:mc="http://schemas.openxmlformats.org/markup-compatibility/2006">
              <mc:Choice xmlns:v="urn:schemas-microsoft-com:vml" Requires="v">
                <p:oleObj spid="_x0000_s5" name="" r:id="rId4" imgW="2990850" imgH="2428875" progId="Paint.Picture">
                  <p:embed/>
                </p:oleObj>
              </mc:Choice>
              <mc:Fallback>
                <p:oleObj name="" r:id="rId4" imgW="2990850" imgH="2428875" progId="Paint.Picture">
                  <p:embed/>
                  <p:pic>
                    <p:nvPicPr>
                      <p:cNvPr id="0" name="图片 4"/>
                      <p:cNvPicPr/>
                      <p:nvPr/>
                    </p:nvPicPr>
                    <p:blipFill>
                      <a:blip r:embed="rId5"/>
                      <a:stretch>
                        <a:fillRect/>
                      </a:stretch>
                    </p:blipFill>
                    <p:spPr>
                      <a:xfrm>
                        <a:off x="6990080" y="4862195"/>
                        <a:ext cx="2479675" cy="1995805"/>
                      </a:xfrm>
                      <a:prstGeom prst="rect">
                        <a:avLst/>
                      </a:prstGeom>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46935" y="939800"/>
            <a:ext cx="7898765" cy="1568450"/>
          </a:xfrm>
          <a:prstGeom prst="rect">
            <a:avLst/>
          </a:prstGeom>
          <a:noFill/>
          <a:ln w="9525">
            <a:noFill/>
          </a:ln>
        </p:spPr>
        <p:txBody>
          <a:bodyPr wrap="square">
            <a:spAutoFit/>
          </a:bodyPr>
          <a:p>
            <a:r>
              <a:rPr lang="zh-CN" sz="2400" b="0">
                <a:latin typeface="Calibri" panose="020F0502020204030204" charset="0"/>
                <a:ea typeface="宋体" panose="02010600030101010101" pitchFamily="2" charset="-122"/>
              </a:rPr>
              <a:t>（1）采用批量控制系统对生产过程进行控制。即采用可编程控制器进行过程控制加顺序控制。（2）对保温炉进行恒值温度控制，过程控制系统框图如图。</a:t>
            </a:r>
            <a:endParaRPr lang="zh-CN" altLang="en-US" sz="2400"/>
          </a:p>
        </p:txBody>
      </p:sp>
      <p:pic>
        <p:nvPicPr>
          <p:cNvPr id="2" name="图片 1"/>
          <p:cNvPicPr/>
          <p:nvPr/>
        </p:nvPicPr>
        <p:blipFill>
          <a:blip r:embed="rId1"/>
          <a:stretch>
            <a:fillRect/>
          </a:stretch>
        </p:blipFill>
        <p:spPr>
          <a:xfrm>
            <a:off x="2765425" y="4572000"/>
            <a:ext cx="4799330" cy="1835785"/>
          </a:xfrm>
          <a:prstGeom prst="rect">
            <a:avLst/>
          </a:prstGeom>
          <a:noFill/>
          <a:ln w="9525">
            <a:noFill/>
          </a:ln>
        </p:spPr>
      </p:pic>
      <p:sp>
        <p:nvSpPr>
          <p:cNvPr id="101" name="文本框 100"/>
          <p:cNvSpPr txBox="1"/>
          <p:nvPr/>
        </p:nvSpPr>
        <p:spPr>
          <a:xfrm>
            <a:off x="2146935" y="2419985"/>
            <a:ext cx="7772400" cy="2468880"/>
          </a:xfrm>
          <a:prstGeom prst="rect">
            <a:avLst/>
          </a:prstGeom>
          <a:noFill/>
          <a:ln w="9525">
            <a:noFill/>
          </a:ln>
        </p:spPr>
        <p:txBody>
          <a:bodyPr wrap="square">
            <a:spAutoFit/>
          </a:bodyPr>
          <a:p>
            <a:r>
              <a:rPr lang="en-US" sz="1050" b="0">
                <a:latin typeface="Calibri" panose="020F0502020204030204" charset="0"/>
                <a:ea typeface="宋体" panose="02010600030101010101" pitchFamily="2" charset="-122"/>
                <a:cs typeface="Times New Roman" panose="02020603050405020304" pitchFamily="18" charset="0"/>
              </a:rPr>
              <a:t> </a:t>
            </a:r>
            <a:r>
              <a:rPr lang="zh-CN" sz="2400" b="0">
                <a:latin typeface="Calibri" panose="020F0502020204030204" charset="0"/>
                <a:ea typeface="宋体" panose="02010600030101010101" pitchFamily="2" charset="-122"/>
              </a:rPr>
              <a:t>（3）加热炉和淬火炉控制是程序控制。温度调节器按一定的升温曲线控制加热炉炉温。温度调节器按一定的降温曲线控制淬火炉炉温。如果出现控制较精确可不加温度检测。如果需要显示或记录温度变化曲线，需要加温度检测。</a:t>
            </a:r>
            <a:r>
              <a:rPr lang="en-US" sz="2400" b="0">
                <a:latin typeface="Calibri" panose="020F0502020204030204" charset="0"/>
                <a:ea typeface="宋体" panose="02010600030101010101" pitchFamily="2" charset="-122"/>
                <a:cs typeface="Times New Roman" panose="02020603050405020304" pitchFamily="18" charset="0"/>
              </a:rPr>
              <a:t> </a:t>
            </a:r>
            <a:endParaRPr lang="zh-CN" altLang="en-US" sz="2400"/>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05" name="矩形 2"/>
          <p:cNvSpPr/>
          <p:nvPr/>
        </p:nvSpPr>
        <p:spPr>
          <a:xfrm>
            <a:off x="1304925" y="865505"/>
            <a:ext cx="7414260" cy="460375"/>
          </a:xfrm>
          <a:prstGeom prst="rect">
            <a:avLst/>
          </a:prstGeom>
          <a:noFill/>
          <a:ln w="9525">
            <a:noFill/>
          </a:ln>
        </p:spPr>
        <p:txBody>
          <a:bodyPr wrap="square" anchor="t">
            <a:spAutoFit/>
          </a:bodyPr>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2. </a:t>
            </a:r>
            <a:r>
              <a:rPr lang="zh-CN" altLang="en-US" sz="2400" dirty="0">
                <a:solidFill>
                  <a:schemeClr val="tx1"/>
                </a:solidFill>
                <a:latin typeface="Times New Roman" panose="02020603050405020304" pitchFamily="18" charset="0"/>
                <a:ea typeface="宋体" panose="02010600030101010101" pitchFamily="2" charset="-122"/>
              </a:rPr>
              <a:t>由生产过程控制系统原理图画出过程控制系统框图</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pic>
        <p:nvPicPr>
          <p:cNvPr id="2" name="图片 1"/>
          <p:cNvPicPr>
            <a:picLocks noChangeAspect="1"/>
          </p:cNvPicPr>
          <p:nvPr>
            <p:custDataLst>
              <p:tags r:id="rId1"/>
            </p:custDataLst>
          </p:nvPr>
        </p:nvPicPr>
        <p:blipFill>
          <a:blip r:embed="rId2"/>
          <a:srcRect b="12616"/>
          <a:stretch>
            <a:fillRect/>
          </a:stretch>
        </p:blipFill>
        <p:spPr>
          <a:xfrm>
            <a:off x="887095" y="2863850"/>
            <a:ext cx="4388485" cy="2858770"/>
          </a:xfrm>
          <a:prstGeom prst="rect">
            <a:avLst/>
          </a:prstGeom>
        </p:spPr>
      </p:pic>
      <p:sp>
        <p:nvSpPr>
          <p:cNvPr id="3" name="文本框 2"/>
          <p:cNvSpPr txBox="1"/>
          <p:nvPr/>
        </p:nvSpPr>
        <p:spPr>
          <a:xfrm>
            <a:off x="2071370" y="6009005"/>
            <a:ext cx="2223770" cy="398780"/>
          </a:xfrm>
          <a:prstGeom prst="rect">
            <a:avLst/>
          </a:prstGeom>
          <a:noFill/>
        </p:spPr>
        <p:txBody>
          <a:bodyPr wrap="none" rtlCol="0" anchor="t">
            <a:spAutoFit/>
          </a:bodyPr>
          <a:p>
            <a:r>
              <a:rPr lang="zh-CN" altLang="en-US" sz="2000" dirty="0">
                <a:latin typeface="Times New Roman" panose="02020603050405020304" pitchFamily="18" charset="0"/>
                <a:sym typeface="+mn-ea"/>
              </a:rPr>
              <a:t>图</a:t>
            </a:r>
            <a:r>
              <a:rPr lang="en-US" altLang="zh-CN" sz="2000" dirty="0">
                <a:latin typeface="Times New Roman" panose="02020603050405020304" pitchFamily="18" charset="0"/>
                <a:sym typeface="+mn-ea"/>
              </a:rPr>
              <a:t>1</a:t>
            </a:r>
            <a:r>
              <a:rPr lang="zh-CN" altLang="en-US" sz="2000" dirty="0">
                <a:latin typeface="Times New Roman" panose="02020603050405020304" pitchFamily="18" charset="0"/>
                <a:sym typeface="+mn-ea"/>
              </a:rPr>
              <a:t>  换热器原理图</a:t>
            </a:r>
            <a:endParaRPr lang="zh-CN" altLang="en-US" sz="2000"/>
          </a:p>
        </p:txBody>
      </p:sp>
      <p:sp>
        <p:nvSpPr>
          <p:cNvPr id="5" name="文本框 4"/>
          <p:cNvSpPr txBox="1"/>
          <p:nvPr/>
        </p:nvSpPr>
        <p:spPr>
          <a:xfrm>
            <a:off x="1155700" y="1549400"/>
            <a:ext cx="9709785" cy="829945"/>
          </a:xfrm>
          <a:prstGeom prst="rect">
            <a:avLst/>
          </a:prstGeom>
          <a:noFill/>
        </p:spPr>
        <p:txBody>
          <a:bodyPr wrap="square" rtlCol="0" anchor="t">
            <a:spAutoFit/>
          </a:bodyPr>
          <a:p>
            <a:r>
              <a:rPr lang="zh-CN" altLang="en-US" sz="2400" dirty="0">
                <a:latin typeface="Times New Roman" panose="02020603050405020304" pitchFamily="18" charset="0"/>
                <a:sym typeface="+mn-ea"/>
              </a:rPr>
              <a:t>例</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：图</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为换热器原理图。欲控制换热器热水出口温度，试画出过程控制系统框图。说明其变送器、调节器、执行器的功能。</a:t>
            </a:r>
            <a:endParaRPr lang="zh-CN" altLang="en-US" sz="2400"/>
          </a:p>
        </p:txBody>
      </p:sp>
      <p:pic>
        <p:nvPicPr>
          <p:cNvPr id="6" name="图片 5"/>
          <p:cNvPicPr>
            <a:picLocks noChangeAspect="1"/>
          </p:cNvPicPr>
          <p:nvPr/>
        </p:nvPicPr>
        <p:blipFill>
          <a:blip r:embed="rId3"/>
          <a:srcRect b="18723"/>
          <a:stretch>
            <a:fillRect/>
          </a:stretch>
        </p:blipFill>
        <p:spPr>
          <a:xfrm>
            <a:off x="5939155" y="2553970"/>
            <a:ext cx="6113145" cy="1558290"/>
          </a:xfrm>
          <a:prstGeom prst="rect">
            <a:avLst/>
          </a:prstGeom>
        </p:spPr>
      </p:pic>
      <p:sp>
        <p:nvSpPr>
          <p:cNvPr id="7" name="文本框 6"/>
          <p:cNvSpPr txBox="1"/>
          <p:nvPr/>
        </p:nvSpPr>
        <p:spPr>
          <a:xfrm>
            <a:off x="5807710" y="5885815"/>
            <a:ext cx="5989955" cy="645160"/>
          </a:xfrm>
          <a:prstGeom prst="rect">
            <a:avLst/>
          </a:prstGeom>
          <a:noFill/>
        </p:spPr>
        <p:txBody>
          <a:bodyPr wrap="square" rtlCol="0" anchor="t">
            <a:spAutoFit/>
          </a:bodyPr>
          <a:p>
            <a:r>
              <a:rPr lang="zh-CN">
                <a:latin typeface="Calibri" panose="020F0502020204030204" charset="0"/>
                <a:sym typeface="+mn-ea"/>
              </a:rPr>
              <a:t>温度执行器功能是接收调节器的控制信号，</a:t>
            </a:r>
            <a:endParaRPr lang="zh-CN">
              <a:latin typeface="Calibri" panose="020F0502020204030204" charset="0"/>
              <a:sym typeface="+mn-ea"/>
            </a:endParaRPr>
          </a:p>
          <a:p>
            <a:r>
              <a:rPr lang="zh-CN">
                <a:latin typeface="Calibri" panose="020F0502020204030204" charset="0"/>
                <a:sym typeface="+mn-ea"/>
              </a:rPr>
              <a:t>根据控制信号改变蒸汽阀门的开度，调节蒸汽流量。</a:t>
            </a:r>
            <a:endParaRPr lang="zh-CN" altLang="en-US"/>
          </a:p>
        </p:txBody>
      </p:sp>
      <p:sp>
        <p:nvSpPr>
          <p:cNvPr id="4" name="文本框 3"/>
          <p:cNvSpPr txBox="1"/>
          <p:nvPr/>
        </p:nvSpPr>
        <p:spPr>
          <a:xfrm>
            <a:off x="5807710" y="4286250"/>
            <a:ext cx="5800725" cy="368300"/>
          </a:xfrm>
          <a:prstGeom prst="rect">
            <a:avLst/>
          </a:prstGeom>
          <a:noFill/>
        </p:spPr>
        <p:txBody>
          <a:bodyPr wrap="square" rtlCol="0" anchor="t">
            <a:spAutoFit/>
          </a:bodyPr>
          <a:p>
            <a:r>
              <a:rPr lang="zh-CN">
                <a:latin typeface="Calibri" panose="020F0502020204030204" charset="0"/>
                <a:sym typeface="+mn-ea"/>
              </a:rPr>
              <a:t>温度变送器功能是将温度转换为标准的电信号。</a:t>
            </a:r>
            <a:endParaRPr lang="zh-CN" altLang="en-US"/>
          </a:p>
        </p:txBody>
      </p:sp>
      <p:sp>
        <p:nvSpPr>
          <p:cNvPr id="8" name="文本框 7"/>
          <p:cNvSpPr txBox="1"/>
          <p:nvPr/>
        </p:nvSpPr>
        <p:spPr>
          <a:xfrm>
            <a:off x="5807710" y="4810125"/>
            <a:ext cx="5706110" cy="1198880"/>
          </a:xfrm>
          <a:prstGeom prst="rect">
            <a:avLst/>
          </a:prstGeom>
          <a:noFill/>
        </p:spPr>
        <p:txBody>
          <a:bodyPr wrap="square" rtlCol="0" anchor="t">
            <a:spAutoFit/>
          </a:bodyPr>
          <a:p>
            <a:r>
              <a:rPr lang="zh-CN">
                <a:latin typeface="Calibri" panose="020F0502020204030204" charset="0"/>
                <a:sym typeface="+mn-ea"/>
              </a:rPr>
              <a:t>温度调节器功能是接收温度变送器的输出信号，</a:t>
            </a:r>
            <a:endParaRPr lang="zh-CN">
              <a:latin typeface="Calibri" panose="020F0502020204030204" charset="0"/>
              <a:sym typeface="+mn-ea"/>
            </a:endParaRPr>
          </a:p>
          <a:p>
            <a:r>
              <a:rPr lang="zh-CN">
                <a:latin typeface="Calibri" panose="020F0502020204030204" charset="0"/>
                <a:sym typeface="+mn-ea"/>
              </a:rPr>
              <a:t>与设定值比较，对偏差进行</a:t>
            </a:r>
            <a:r>
              <a:rPr lang="en-US">
                <a:latin typeface="Calibri" panose="020F0502020204030204" charset="0"/>
                <a:cs typeface="Times New Roman" panose="02020603050405020304" pitchFamily="18" charset="0"/>
                <a:sym typeface="+mn-ea"/>
              </a:rPr>
              <a:t>PID</a:t>
            </a:r>
            <a:r>
              <a:rPr lang="zh-CN">
                <a:latin typeface="Calibri" panose="020F0502020204030204" charset="0"/>
                <a:sym typeface="+mn-ea"/>
              </a:rPr>
              <a:t>运算，输出控制信号给执行器。</a:t>
            </a:r>
            <a:endParaRPr lang="zh-CN">
              <a:latin typeface="Calibri" panose="020F0502020204030204" charset="0"/>
              <a:sym typeface="+mn-ea"/>
            </a:endParaRPr>
          </a:p>
          <a:p>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pic>
        <p:nvPicPr>
          <p:cNvPr id="2" name="图片 1"/>
          <p:cNvPicPr>
            <a:picLocks noChangeAspect="1"/>
          </p:cNvPicPr>
          <p:nvPr/>
        </p:nvPicPr>
        <p:blipFill>
          <a:blip r:embed="rId1"/>
          <a:stretch>
            <a:fillRect/>
          </a:stretch>
        </p:blipFill>
        <p:spPr>
          <a:xfrm>
            <a:off x="810260" y="3348355"/>
            <a:ext cx="4672965" cy="2959735"/>
          </a:xfrm>
          <a:prstGeom prst="rect">
            <a:avLst/>
          </a:prstGeom>
          <a:noFill/>
          <a:ln>
            <a:noFill/>
          </a:ln>
        </p:spPr>
      </p:pic>
      <p:sp>
        <p:nvSpPr>
          <p:cNvPr id="100" name="文本框 99"/>
          <p:cNvSpPr txBox="1"/>
          <p:nvPr/>
        </p:nvSpPr>
        <p:spPr>
          <a:xfrm>
            <a:off x="702945" y="865505"/>
            <a:ext cx="10961370" cy="2306955"/>
          </a:xfrm>
          <a:prstGeom prst="rect">
            <a:avLst/>
          </a:prstGeom>
          <a:noFill/>
          <a:ln w="9525">
            <a:noFill/>
          </a:ln>
        </p:spPr>
        <p:txBody>
          <a:bodyPr wrap="square">
            <a:spAutoFit/>
          </a:bodyPr>
          <a:p>
            <a:r>
              <a:rPr lang="zh-CN" sz="2400" b="0">
                <a:latin typeface="Calibri" panose="020F0502020204030204" charset="0"/>
                <a:ea typeface="宋体" panose="02010600030101010101" pitchFamily="2" charset="-122"/>
              </a:rPr>
              <a:t>例</a:t>
            </a:r>
            <a:r>
              <a:rPr lang="en-US" altLang="zh-CN" sz="2400" b="0">
                <a:latin typeface="Calibri" panose="020F0502020204030204" charset="0"/>
                <a:ea typeface="宋体" panose="02010600030101010101" pitchFamily="2" charset="-122"/>
              </a:rPr>
              <a:t>2</a:t>
            </a:r>
            <a:r>
              <a:rPr lang="zh-CN" alt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图</a:t>
            </a:r>
            <a:r>
              <a:rPr lang="en-US" altLang="zh-CN" sz="2400" b="0">
                <a:latin typeface="Calibri" panose="020F0502020204030204" charset="0"/>
                <a:ea typeface="宋体" panose="02010600030101010101" pitchFamily="2" charset="-122"/>
              </a:rPr>
              <a:t>2</a:t>
            </a:r>
            <a:r>
              <a:rPr lang="zh-CN" sz="2400" b="0">
                <a:latin typeface="Calibri" panose="020F0502020204030204" charset="0"/>
                <a:ea typeface="宋体" panose="02010600030101010101" pitchFamily="2" charset="-122"/>
              </a:rPr>
              <a:t>为热水锅炉控制系统。其功能是将冷水经过锅炉加热，变为热水供给用户。假设进水阀控制冷水流量，出水阀控制出水流量。锅炉内放置有电加热器和温度和液位变送器，出水流量一定，</a:t>
            </a:r>
            <a:r>
              <a:rPr lang="zh-CN" sz="2400">
                <a:solidFill>
                  <a:schemeClr val="accent6"/>
                </a:solidFill>
                <a:latin typeface="Calibri" panose="020F0502020204030204" charset="0"/>
                <a:ea typeface="宋体" panose="02010600030101010101" pitchFamily="2" charset="-122"/>
              </a:rPr>
              <a:t>需要通过控制进水阀控制锅炉液位和锅炉出水温度。</a:t>
            </a:r>
            <a:r>
              <a:rPr lang="zh-CN" sz="2400" b="0">
                <a:latin typeface="Calibri" panose="020F0502020204030204" charset="0"/>
                <a:ea typeface="宋体" panose="02010600030101010101" pitchFamily="2" charset="-122"/>
              </a:rPr>
              <a:t>试设计一套热水锅炉温度与液位控制系统，设计内容如下。（1）分别画出液位、温度过程控制系统框图。（</a:t>
            </a:r>
            <a:r>
              <a:rPr lang="en-US" altLang="zh-CN" sz="2400" b="0">
                <a:latin typeface="Calibri" panose="020F0502020204030204" charset="0"/>
                <a:ea typeface="宋体" panose="02010600030101010101" pitchFamily="2" charset="-122"/>
              </a:rPr>
              <a:t>2</a:t>
            </a:r>
            <a:r>
              <a:rPr lang="zh-CN" sz="2400" b="0">
                <a:latin typeface="Calibri" panose="020F0502020204030204" charset="0"/>
                <a:ea typeface="宋体" panose="02010600030101010101" pitchFamily="2" charset="-122"/>
              </a:rPr>
              <a:t>）从安全性考虑控制系统还应当增加什么措施？</a:t>
            </a:r>
            <a:endParaRPr lang="zh-CN" altLang="en-US" sz="2400" b="0"/>
          </a:p>
        </p:txBody>
      </p:sp>
      <p:sp>
        <p:nvSpPr>
          <p:cNvPr id="3" name="文本框 2"/>
          <p:cNvSpPr txBox="1"/>
          <p:nvPr/>
        </p:nvSpPr>
        <p:spPr>
          <a:xfrm>
            <a:off x="5855335" y="3348355"/>
            <a:ext cx="5570855" cy="1014730"/>
          </a:xfrm>
          <a:prstGeom prst="rect">
            <a:avLst/>
          </a:prstGeom>
          <a:noFill/>
          <a:ln w="9525">
            <a:noFill/>
          </a:ln>
        </p:spPr>
        <p:txBody>
          <a:bodyPr wrap="square">
            <a:spAutoFit/>
          </a:bodyPr>
          <a:p>
            <a:r>
              <a:rPr lang="zh-CN" sz="2000">
                <a:latin typeface="Calibri" panose="020F0502020204030204" charset="0"/>
                <a:ea typeface="宋体" panose="02010600030101010101" pitchFamily="2" charset="-122"/>
              </a:rPr>
              <a:t>（</a:t>
            </a:r>
            <a:r>
              <a:rPr lang="en-US" altLang="zh-CN" sz="2000">
                <a:latin typeface="Calibri" panose="020F0502020204030204" charset="0"/>
                <a:ea typeface="宋体" panose="02010600030101010101" pitchFamily="2" charset="-122"/>
              </a:rPr>
              <a:t>2</a:t>
            </a:r>
            <a:r>
              <a:rPr lang="zh-CN" sz="2000">
                <a:latin typeface="Calibri" panose="020F0502020204030204" charset="0"/>
                <a:ea typeface="宋体" panose="02010600030101010101" pitchFamily="2" charset="-122"/>
              </a:rPr>
              <a:t>）从安全性考虑控制系统还应当增加防液位过高过低措施。防温度过高措施。锅炉液位一般不低于总高度的</a:t>
            </a:r>
            <a:r>
              <a:rPr lang="en-US" sz="2000">
                <a:latin typeface="Calibri" panose="020F0502020204030204" charset="0"/>
                <a:ea typeface="宋体" panose="02010600030101010101" pitchFamily="2" charset="-122"/>
                <a:cs typeface="Times New Roman" panose="02020603050405020304" pitchFamily="18" charset="0"/>
              </a:rPr>
              <a:t>25%</a:t>
            </a:r>
            <a:r>
              <a:rPr lang="zh-CN" sz="2000">
                <a:latin typeface="Calibri" panose="020F0502020204030204" charset="0"/>
                <a:ea typeface="宋体" panose="02010600030101010101" pitchFamily="2" charset="-122"/>
              </a:rPr>
              <a:t>，不高于</a:t>
            </a:r>
            <a:r>
              <a:rPr lang="en-US" sz="2000">
                <a:latin typeface="Calibri" panose="020F0502020204030204" charset="0"/>
                <a:ea typeface="宋体" panose="02010600030101010101" pitchFamily="2" charset="-122"/>
              </a:rPr>
              <a:t>100%</a:t>
            </a:r>
            <a:r>
              <a:rPr lang="zh-CN" sz="2000">
                <a:latin typeface="Calibri" panose="020F0502020204030204" charset="0"/>
                <a:ea typeface="宋体" panose="02010600030101010101" pitchFamily="2" charset="-122"/>
              </a:rPr>
              <a:t>。</a:t>
            </a:r>
            <a:endParaRPr lang="zh-CN" altLang="en-US" sz="2000"/>
          </a:p>
        </p:txBody>
      </p:sp>
      <p:sp>
        <p:nvSpPr>
          <p:cNvPr id="4" name="文本框 3"/>
          <p:cNvSpPr txBox="1"/>
          <p:nvPr/>
        </p:nvSpPr>
        <p:spPr>
          <a:xfrm>
            <a:off x="5855335" y="4554855"/>
            <a:ext cx="5379720" cy="1753235"/>
          </a:xfrm>
          <a:prstGeom prst="rect">
            <a:avLst/>
          </a:prstGeom>
          <a:noFill/>
        </p:spPr>
        <p:txBody>
          <a:bodyPr wrap="square" rtlCol="0" anchor="t">
            <a:spAutoFit/>
          </a:bodyPr>
          <a:p>
            <a:r>
              <a:rPr lang="zh-CN">
                <a:latin typeface="Calibri" panose="020F0502020204030204" charset="0"/>
                <a:sym typeface="+mn-ea"/>
              </a:rPr>
              <a:t>当液位过低时，声光报警，提示工作人员检修，同时进水阀开度增大，多进冷水。当液位过高时，声光报警，提示工作人员检修，设置溢流阀溢流。温度过高，声光报警，提示工作人员检修。同时进水阀开度增大，多进冷水。</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14399" name="Text Box 85"/>
          <p:cNvSpPr txBox="1"/>
          <p:nvPr/>
        </p:nvSpPr>
        <p:spPr>
          <a:xfrm>
            <a:off x="2235200" y="865505"/>
            <a:ext cx="6481763" cy="521970"/>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3</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过程控制系统的分类</a:t>
            </a:r>
            <a:endParaRPr lang="zh-CN" altLang="en-US" sz="2800" dirty="0">
              <a:latin typeface="Arial" panose="020B0604020202020204" pitchFamily="34" charset="0"/>
              <a:ea typeface="宋体" panose="02010600030101010101" pitchFamily="2" charset="-122"/>
            </a:endParaRPr>
          </a:p>
        </p:txBody>
      </p:sp>
      <p:grpSp>
        <p:nvGrpSpPr>
          <p:cNvPr id="13" name="组合 12"/>
          <p:cNvGrpSpPr/>
          <p:nvPr/>
        </p:nvGrpSpPr>
        <p:grpSpPr>
          <a:xfrm>
            <a:off x="1120140" y="1557020"/>
            <a:ext cx="10038080" cy="937260"/>
            <a:chOff x="1764" y="2452"/>
            <a:chExt cx="15808" cy="1476"/>
          </a:xfrm>
        </p:grpSpPr>
        <p:sp>
          <p:nvSpPr>
            <p:cNvPr id="6" name="文本框 5"/>
            <p:cNvSpPr txBox="1"/>
            <p:nvPr/>
          </p:nvSpPr>
          <p:spPr>
            <a:xfrm>
              <a:off x="1764" y="2452"/>
              <a:ext cx="5112" cy="628"/>
            </a:xfrm>
            <a:prstGeom prst="rect">
              <a:avLst/>
            </a:prstGeom>
            <a:noFill/>
          </p:spPr>
          <p:txBody>
            <a:bodyPr wrap="none" rtlCol="0" anchor="t">
              <a:spAutoFit/>
            </a:bodyPr>
            <a:p>
              <a:r>
                <a:rPr lang="zh-CN" sz="2000">
                  <a:sym typeface="+mn-ea"/>
                </a:rPr>
                <a:t>导弹弹道轨迹控制系统属于</a:t>
              </a:r>
              <a:endParaRPr lang="zh-CN" altLang="en-US" sz="2000"/>
            </a:p>
          </p:txBody>
        </p:sp>
        <p:sp>
          <p:nvSpPr>
            <p:cNvPr id="7" name="Rectangle 21"/>
            <p:cNvSpPr/>
            <p:nvPr/>
          </p:nvSpPr>
          <p:spPr>
            <a:xfrm>
              <a:off x="1764" y="3348"/>
              <a:ext cx="15809" cy="581"/>
            </a:xfrm>
            <a:prstGeom prst="rect">
              <a:avLst/>
            </a:prstGeom>
            <a:noFill/>
            <a:ln w="9525">
              <a:noFill/>
            </a:ln>
          </p:spPr>
          <p:txBody>
            <a:bodyPr wrap="square" lIns="0" tIns="0" rIns="0" bIns="0" anchor="t">
              <a:spAutoFit/>
            </a:bodyPr>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a:t>
              </a:r>
              <a:r>
                <a:rPr lang="zh-CN" altLang="en-US" sz="2400" dirty="0">
                  <a:solidFill>
                    <a:srgbClr val="0000FF"/>
                  </a:solidFill>
                  <a:latin typeface="Comic Sans MS" panose="030F0702030302020204" pitchFamily="66" charset="0"/>
                  <a:ea typeface="宋体" panose="02010600030101010101" pitchFamily="2" charset="-122"/>
                </a:rPr>
                <a:t>程序控制系统</a:t>
              </a:r>
              <a:endParaRPr lang="zh-CN" altLang="en-US" sz="2400" dirty="0">
                <a:solidFill>
                  <a:srgbClr val="0000FF"/>
                </a:solidFill>
                <a:latin typeface="Comic Sans MS" panose="030F0702030302020204" pitchFamily="66" charset="0"/>
                <a:ea typeface="宋体" panose="02010600030101010101" pitchFamily="2" charset="-122"/>
              </a:endParaRPr>
            </a:p>
          </p:txBody>
        </p:sp>
      </p:grpSp>
      <p:grpSp>
        <p:nvGrpSpPr>
          <p:cNvPr id="14" name="组合 13"/>
          <p:cNvGrpSpPr/>
          <p:nvPr/>
        </p:nvGrpSpPr>
        <p:grpSpPr>
          <a:xfrm>
            <a:off x="1076325" y="2741295"/>
            <a:ext cx="10038080" cy="1014095"/>
            <a:chOff x="1695" y="4317"/>
            <a:chExt cx="15808" cy="1597"/>
          </a:xfrm>
        </p:grpSpPr>
        <p:sp>
          <p:nvSpPr>
            <p:cNvPr id="8" name="文本框 7"/>
            <p:cNvSpPr txBox="1"/>
            <p:nvPr/>
          </p:nvSpPr>
          <p:spPr>
            <a:xfrm>
              <a:off x="1764" y="4317"/>
              <a:ext cx="4308" cy="628"/>
            </a:xfrm>
            <a:prstGeom prst="rect">
              <a:avLst/>
            </a:prstGeom>
            <a:noFill/>
          </p:spPr>
          <p:txBody>
            <a:bodyPr wrap="none" rtlCol="0" anchor="t">
              <a:spAutoFit/>
            </a:bodyPr>
            <a:p>
              <a:r>
                <a:rPr lang="zh-CN" sz="2000">
                  <a:sym typeface="+mn-ea"/>
                </a:rPr>
                <a:t>锅炉炉温控制系统属于</a:t>
              </a:r>
              <a:endParaRPr lang="zh-CN" altLang="en-US" sz="2000">
                <a:sym typeface="+mn-ea"/>
              </a:endParaRPr>
            </a:p>
          </p:txBody>
        </p:sp>
        <p:sp>
          <p:nvSpPr>
            <p:cNvPr id="9" name="Rectangle 21"/>
            <p:cNvSpPr/>
            <p:nvPr/>
          </p:nvSpPr>
          <p:spPr>
            <a:xfrm>
              <a:off x="1695" y="5334"/>
              <a:ext cx="15809" cy="581"/>
            </a:xfrm>
            <a:prstGeom prst="rect">
              <a:avLst/>
            </a:prstGeom>
            <a:noFill/>
            <a:ln w="9525">
              <a:noFill/>
            </a:ln>
          </p:spPr>
          <p:txBody>
            <a:bodyPr wrap="square" lIns="0" tIns="0" rIns="0" bIns="0" anchor="t">
              <a:spAutoFit/>
            </a:bodyPr>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a:t>
              </a:r>
              <a:r>
                <a:rPr lang="zh-CN" altLang="en-US" sz="2400" dirty="0">
                  <a:solidFill>
                    <a:srgbClr val="0000FF"/>
                  </a:solidFill>
                  <a:latin typeface="Comic Sans MS" panose="030F0702030302020204" pitchFamily="66" charset="0"/>
                  <a:ea typeface="宋体" panose="02010600030101010101" pitchFamily="2" charset="-122"/>
                </a:rPr>
                <a:t>程序控制系统</a:t>
              </a:r>
              <a:endParaRPr lang="zh-CN" altLang="en-US" sz="2400" dirty="0">
                <a:solidFill>
                  <a:srgbClr val="0000FF"/>
                </a:solidFill>
                <a:latin typeface="Comic Sans MS" panose="030F0702030302020204" pitchFamily="66" charset="0"/>
                <a:ea typeface="宋体" panose="02010600030101010101" pitchFamily="2" charset="-122"/>
              </a:endParaRPr>
            </a:p>
          </p:txBody>
        </p:sp>
      </p:grpSp>
      <p:grpSp>
        <p:nvGrpSpPr>
          <p:cNvPr id="15" name="组合 14"/>
          <p:cNvGrpSpPr/>
          <p:nvPr/>
        </p:nvGrpSpPr>
        <p:grpSpPr>
          <a:xfrm>
            <a:off x="1076325" y="4021455"/>
            <a:ext cx="10038080" cy="937895"/>
            <a:chOff x="1695" y="6333"/>
            <a:chExt cx="15808" cy="1477"/>
          </a:xfrm>
        </p:grpSpPr>
        <p:sp>
          <p:nvSpPr>
            <p:cNvPr id="10" name="文本框 9"/>
            <p:cNvSpPr txBox="1"/>
            <p:nvPr/>
          </p:nvSpPr>
          <p:spPr>
            <a:xfrm>
              <a:off x="1695" y="6333"/>
              <a:ext cx="5916" cy="628"/>
            </a:xfrm>
            <a:prstGeom prst="rect">
              <a:avLst/>
            </a:prstGeom>
            <a:noFill/>
          </p:spPr>
          <p:txBody>
            <a:bodyPr wrap="none" rtlCol="0" anchor="t">
              <a:spAutoFit/>
            </a:bodyPr>
            <a:p>
              <a:r>
                <a:rPr lang="zh-CN" sz="2000">
                  <a:sym typeface="+mn-ea"/>
                </a:rPr>
                <a:t>工件热处理炉程控加热系统属于</a:t>
              </a:r>
              <a:endParaRPr lang="zh-CN" altLang="en-US" sz="2000"/>
            </a:p>
          </p:txBody>
        </p:sp>
        <p:sp>
          <p:nvSpPr>
            <p:cNvPr id="11" name="Rectangle 21"/>
            <p:cNvSpPr/>
            <p:nvPr/>
          </p:nvSpPr>
          <p:spPr>
            <a:xfrm>
              <a:off x="1695" y="7230"/>
              <a:ext cx="15809" cy="581"/>
            </a:xfrm>
            <a:prstGeom prst="rect">
              <a:avLst/>
            </a:prstGeom>
            <a:noFill/>
            <a:ln w="9525">
              <a:noFill/>
            </a:ln>
          </p:spPr>
          <p:txBody>
            <a:bodyPr wrap="square" lIns="0" tIns="0" rIns="0" bIns="0" anchor="t">
              <a:spAutoFit/>
            </a:bodyPr>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a:t>
              </a:r>
              <a:r>
                <a:rPr lang="zh-CN" altLang="en-US" sz="2400" dirty="0">
                  <a:solidFill>
                    <a:srgbClr val="0000FF"/>
                  </a:solidFill>
                  <a:latin typeface="Comic Sans MS" panose="030F0702030302020204" pitchFamily="66" charset="0"/>
                  <a:ea typeface="宋体" panose="02010600030101010101" pitchFamily="2" charset="-122"/>
                </a:rPr>
                <a:t>程序控制系统</a:t>
              </a:r>
              <a:endParaRPr lang="zh-CN" altLang="en-US" sz="2400" dirty="0">
                <a:solidFill>
                  <a:srgbClr val="0000FF"/>
                </a:solidFill>
                <a:latin typeface="Comic Sans MS" panose="030F0702030302020204" pitchFamily="66" charset="0"/>
                <a:ea typeface="宋体" panose="02010600030101010101" pitchFamily="2" charset="-122"/>
              </a:endParaRPr>
            </a:p>
          </p:txBody>
        </p:sp>
      </p:grpSp>
      <p:grpSp>
        <p:nvGrpSpPr>
          <p:cNvPr id="16" name="组合 15"/>
          <p:cNvGrpSpPr/>
          <p:nvPr/>
        </p:nvGrpSpPr>
        <p:grpSpPr>
          <a:xfrm>
            <a:off x="1017270" y="5259070"/>
            <a:ext cx="10038080" cy="999490"/>
            <a:chOff x="1602" y="8282"/>
            <a:chExt cx="15808" cy="1574"/>
          </a:xfrm>
        </p:grpSpPr>
        <p:sp>
          <p:nvSpPr>
            <p:cNvPr id="100" name="文本框 99"/>
            <p:cNvSpPr txBox="1"/>
            <p:nvPr/>
          </p:nvSpPr>
          <p:spPr>
            <a:xfrm>
              <a:off x="1602" y="8282"/>
              <a:ext cx="6934" cy="628"/>
            </a:xfrm>
            <a:prstGeom prst="rect">
              <a:avLst/>
            </a:prstGeom>
            <a:noFill/>
            <a:ln w="9525">
              <a:noFill/>
            </a:ln>
          </p:spPr>
          <p:txBody>
            <a:bodyPr wrap="square">
              <a:spAutoFit/>
            </a:bodyPr>
            <a:p>
              <a:r>
                <a:rPr lang="zh-CN" sz="2000">
                  <a:ea typeface="宋体" panose="02010600030101010101" pitchFamily="2" charset="-122"/>
                </a:rPr>
                <a:t>光伏太阳能板追日系统为</a:t>
              </a:r>
              <a:endParaRPr lang="zh-CN" altLang="en-US" sz="2000"/>
            </a:p>
          </p:txBody>
        </p:sp>
        <p:sp>
          <p:nvSpPr>
            <p:cNvPr id="12" name="Rectangle 21"/>
            <p:cNvSpPr/>
            <p:nvPr/>
          </p:nvSpPr>
          <p:spPr>
            <a:xfrm>
              <a:off x="1602" y="9276"/>
              <a:ext cx="15809" cy="581"/>
            </a:xfrm>
            <a:prstGeom prst="rect">
              <a:avLst/>
            </a:prstGeom>
            <a:noFill/>
            <a:ln w="9525">
              <a:noFill/>
            </a:ln>
          </p:spPr>
          <p:txBody>
            <a:bodyPr wrap="square" lIns="0" tIns="0" rIns="0" bIns="0" anchor="t">
              <a:spAutoFit/>
            </a:bodyPr>
            <a:p>
              <a:r>
                <a:rPr lang="en-US" altLang="zh-CN" sz="2400" dirty="0">
                  <a:solidFill>
                    <a:srgbClr val="0000FF"/>
                  </a:solidFill>
                  <a:latin typeface="Comic Sans MS" panose="030F0702030302020204" pitchFamily="66" charset="0"/>
                  <a:ea typeface="宋体" panose="02010600030101010101" pitchFamily="2" charset="-122"/>
                </a:rPr>
                <a:t>A</a:t>
              </a:r>
              <a:r>
                <a:rPr lang="zh-CN" altLang="en-US" sz="2400" dirty="0">
                  <a:solidFill>
                    <a:srgbClr val="0000FF"/>
                  </a:solidFill>
                  <a:latin typeface="Comic Sans MS" panose="030F0702030302020204" pitchFamily="66" charset="0"/>
                  <a:ea typeface="宋体" panose="02010600030101010101" pitchFamily="2" charset="-122"/>
                </a:rPr>
                <a:t>、定值控制系统    </a:t>
              </a:r>
              <a:r>
                <a:rPr lang="en-US" altLang="zh-CN" sz="2400" dirty="0">
                  <a:solidFill>
                    <a:srgbClr val="0000FF"/>
                  </a:solidFill>
                  <a:latin typeface="Comic Sans MS" panose="030F0702030302020204" pitchFamily="66" charset="0"/>
                  <a:ea typeface="宋体" panose="02010600030101010101" pitchFamily="2" charset="-122"/>
                </a:rPr>
                <a:t>B</a:t>
              </a:r>
              <a:r>
                <a:rPr lang="zh-CN" altLang="en-US" sz="2400" dirty="0">
                  <a:solidFill>
                    <a:srgbClr val="0000FF"/>
                  </a:solidFill>
                  <a:latin typeface="Comic Sans MS" panose="030F0702030302020204" pitchFamily="66" charset="0"/>
                  <a:ea typeface="宋体" panose="02010600030101010101" pitchFamily="2" charset="-122"/>
                </a:rPr>
                <a:t>、随动（伺服）控制系统 </a:t>
              </a:r>
              <a:r>
                <a:rPr lang="en-US" altLang="zh-CN" sz="2400" dirty="0">
                  <a:solidFill>
                    <a:srgbClr val="0000FF"/>
                  </a:solidFill>
                  <a:latin typeface="Comic Sans MS" panose="030F0702030302020204" pitchFamily="66" charset="0"/>
                  <a:ea typeface="宋体" panose="02010600030101010101" pitchFamily="2" charset="-122"/>
                </a:rPr>
                <a:t>C</a:t>
              </a:r>
              <a:r>
                <a:rPr lang="zh-CN" altLang="en-US" sz="2400" dirty="0">
                  <a:solidFill>
                    <a:srgbClr val="0000FF"/>
                  </a:solidFill>
                  <a:latin typeface="Comic Sans MS" panose="030F0702030302020204" pitchFamily="66" charset="0"/>
                  <a:ea typeface="宋体" panose="02010600030101010101" pitchFamily="2" charset="-122"/>
                </a:rPr>
                <a:t>、</a:t>
              </a:r>
              <a:r>
                <a:rPr lang="zh-CN" altLang="en-US" sz="2400" dirty="0">
                  <a:solidFill>
                    <a:srgbClr val="0000FF"/>
                  </a:solidFill>
                  <a:latin typeface="Comic Sans MS" panose="030F0702030302020204" pitchFamily="66" charset="0"/>
                  <a:ea typeface="宋体" panose="02010600030101010101" pitchFamily="2" charset="-122"/>
                </a:rPr>
                <a:t>程序控制系统</a:t>
              </a:r>
              <a:endParaRPr lang="zh-CN" altLang="en-US" sz="2400" dirty="0">
                <a:solidFill>
                  <a:srgbClr val="0000FF"/>
                </a:solidFill>
                <a:latin typeface="Comic Sans MS" panose="030F0702030302020204" pitchFamily="66" charset="0"/>
                <a:ea typeface="宋体" panose="02010600030101010101" pitchFamily="2"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2" name="Text Box 85"/>
          <p:cNvSpPr txBox="1"/>
          <p:nvPr/>
        </p:nvSpPr>
        <p:spPr>
          <a:xfrm>
            <a:off x="1222375" y="1077595"/>
            <a:ext cx="6481763" cy="521970"/>
          </a:xfrm>
          <a:prstGeom prst="rect">
            <a:avLst/>
          </a:prstGeom>
          <a:noFill/>
          <a:ln w="9525">
            <a:noFill/>
          </a:ln>
        </p:spPr>
        <p:txBody>
          <a:bodyPr anchor="t">
            <a:spAutoFit/>
          </a:bodyPr>
          <a:p>
            <a:pPr>
              <a:spcBef>
                <a:spcPct val="50000"/>
              </a:spcBef>
            </a:pPr>
            <a:r>
              <a:rPr lang="en-US" altLang="zh-CN" sz="2800" dirty="0">
                <a:latin typeface="Arial" panose="020B0604020202020204" pitchFamily="34" charset="0"/>
                <a:ea typeface="宋体" panose="02010600030101010101" pitchFamily="2" charset="-122"/>
              </a:rPr>
              <a:t>4. </a:t>
            </a:r>
            <a:r>
              <a:rPr lang="zh-CN" altLang="en-US" sz="2800" dirty="0">
                <a:latin typeface="Arial" panose="020B0604020202020204" pitchFamily="34" charset="0"/>
                <a:ea typeface="宋体" panose="02010600030101010101" pitchFamily="2" charset="-122"/>
              </a:rPr>
              <a:t>过程控制仪表的分类</a:t>
            </a:r>
            <a:endParaRPr lang="zh-CN" altLang="en-US" sz="2800" dirty="0">
              <a:latin typeface="Arial" panose="020B0604020202020204" pitchFamily="34" charset="0"/>
              <a:ea typeface="宋体" panose="02010600030101010101" pitchFamily="2" charset="-122"/>
            </a:endParaRPr>
          </a:p>
        </p:txBody>
      </p:sp>
      <p:sp>
        <p:nvSpPr>
          <p:cNvPr id="3" name="Rectangle 21"/>
          <p:cNvSpPr/>
          <p:nvPr/>
        </p:nvSpPr>
        <p:spPr>
          <a:xfrm>
            <a:off x="1222375" y="1807210"/>
            <a:ext cx="6192520" cy="368935"/>
          </a:xfrm>
          <a:prstGeom prst="rect">
            <a:avLst/>
          </a:prstGeom>
          <a:noFill/>
          <a:ln w="9525">
            <a:noFill/>
          </a:ln>
        </p:spPr>
        <p:txBody>
          <a:bodyPr wrap="square" lIns="0" tIns="0" rIns="0" bIns="0" anchor="t">
            <a:spAutoFit/>
          </a:bodyPr>
          <a:p>
            <a:r>
              <a:rPr lang="zh-CN" altLang="en-US" sz="2400" dirty="0">
                <a:solidFill>
                  <a:srgbClr val="0000FF"/>
                </a:solidFill>
                <a:latin typeface="Comic Sans MS" panose="030F0702030302020204" pitchFamily="66" charset="0"/>
                <a:ea typeface="宋体" panose="02010600030101010101" pitchFamily="2" charset="-122"/>
              </a:rPr>
              <a:t>模拟控制仪表、数字控制仪表、网络仪表</a:t>
            </a:r>
            <a:endParaRPr lang="zh-CN" altLang="en-US" sz="2400" dirty="0">
              <a:solidFill>
                <a:srgbClr val="0000FF"/>
              </a:solidFill>
              <a:latin typeface="Comic Sans MS" panose="030F0702030302020204" pitchFamily="66" charset="0"/>
              <a:ea typeface="宋体" panose="02010600030101010101" pitchFamily="2" charset="-122"/>
            </a:endParaRPr>
          </a:p>
        </p:txBody>
      </p:sp>
      <p:sp>
        <p:nvSpPr>
          <p:cNvPr id="4" name="Rectangle 21"/>
          <p:cNvSpPr/>
          <p:nvPr/>
        </p:nvSpPr>
        <p:spPr>
          <a:xfrm>
            <a:off x="1222375" y="2383790"/>
            <a:ext cx="6192520" cy="738505"/>
          </a:xfrm>
          <a:prstGeom prst="rect">
            <a:avLst/>
          </a:prstGeom>
          <a:noFill/>
          <a:ln w="9525">
            <a:noFill/>
          </a:ln>
        </p:spPr>
        <p:txBody>
          <a:bodyPr wrap="square" lIns="0" tIns="0" rIns="0" bIns="0" anchor="t">
            <a:spAutoFit/>
          </a:bodyPr>
          <a:p>
            <a:r>
              <a:rPr lang="zh-CN" altLang="en-US" sz="2400" dirty="0">
                <a:solidFill>
                  <a:schemeClr val="tx1"/>
                </a:solidFill>
                <a:latin typeface="Comic Sans MS" panose="030F0702030302020204" pitchFamily="66" charset="0"/>
                <a:ea typeface="宋体" panose="02010600030101010101" pitchFamily="2" charset="-122"/>
              </a:rPr>
              <a:t>现场仪表包括变送器、执行器。</a:t>
            </a:r>
            <a:endParaRPr lang="zh-CN" altLang="en-US" sz="2400" dirty="0">
              <a:solidFill>
                <a:schemeClr val="tx1"/>
              </a:solidFill>
              <a:latin typeface="Comic Sans MS" panose="030F0702030302020204" pitchFamily="66" charset="0"/>
              <a:ea typeface="宋体" panose="02010600030101010101" pitchFamily="2" charset="-122"/>
            </a:endParaRPr>
          </a:p>
          <a:p>
            <a:r>
              <a:rPr lang="zh-CN" altLang="en-US" sz="2400" dirty="0">
                <a:solidFill>
                  <a:schemeClr val="tx1"/>
                </a:solidFill>
                <a:latin typeface="Comic Sans MS" panose="030F0702030302020204" pitchFamily="66" charset="0"/>
                <a:ea typeface="宋体" panose="02010600030101010101" pitchFamily="2" charset="-122"/>
              </a:rPr>
              <a:t>危险场所仪表本安防爆仪表、气动仪表。</a:t>
            </a:r>
            <a:endParaRPr lang="zh-CN" altLang="en-US" sz="2400" dirty="0">
              <a:solidFill>
                <a:schemeClr val="tx1"/>
              </a:solidFill>
              <a:latin typeface="Comic Sans MS" panose="030F0702030302020204" pitchFamily="66" charset="0"/>
              <a:ea typeface="宋体" panose="02010600030101010101" pitchFamily="2" charset="-122"/>
            </a:endParaRPr>
          </a:p>
        </p:txBody>
      </p:sp>
      <p:sp>
        <p:nvSpPr>
          <p:cNvPr id="6" name="文本框 5"/>
          <p:cNvSpPr txBox="1"/>
          <p:nvPr/>
        </p:nvSpPr>
        <p:spPr>
          <a:xfrm>
            <a:off x="1080135" y="3422015"/>
            <a:ext cx="9107170" cy="460375"/>
          </a:xfrm>
          <a:prstGeom prst="rect">
            <a:avLst/>
          </a:prstGeom>
          <a:noFill/>
          <a:ln w="9525">
            <a:noFill/>
          </a:ln>
        </p:spPr>
        <p:txBody>
          <a:bodyPr wrap="square">
            <a:spAutoFit/>
          </a:bodyPr>
          <a:p>
            <a:r>
              <a:rPr lang="zh-CN" altLang="en-US" sz="2400"/>
              <a:t>下列情况属于</a:t>
            </a:r>
            <a:r>
              <a:rPr lang="zh-CN" sz="2400">
                <a:sym typeface="+mn-ea"/>
              </a:rPr>
              <a:t>生产过程对过程控制系统（仪表）的什么要求。</a:t>
            </a:r>
            <a:r>
              <a:rPr lang="en-US" sz="2400" u="sng">
                <a:latin typeface="宋体" panose="02010600030101010101" pitchFamily="2" charset="-122"/>
                <a:sym typeface="+mn-ea"/>
              </a:rPr>
              <a:t>   </a:t>
            </a:r>
            <a:endParaRPr lang="zh-CN" altLang="en-US" sz="2400"/>
          </a:p>
        </p:txBody>
      </p:sp>
      <p:sp>
        <p:nvSpPr>
          <p:cNvPr id="7" name="文本框 6"/>
          <p:cNvSpPr txBox="1"/>
          <p:nvPr/>
        </p:nvSpPr>
        <p:spPr>
          <a:xfrm>
            <a:off x="1080135" y="4197985"/>
            <a:ext cx="5639435" cy="460375"/>
          </a:xfrm>
          <a:prstGeom prst="rect">
            <a:avLst/>
          </a:prstGeom>
          <a:noFill/>
          <a:ln w="9525">
            <a:noFill/>
          </a:ln>
        </p:spPr>
        <p:txBody>
          <a:bodyPr wrap="square">
            <a:spAutoFit/>
          </a:bodyPr>
          <a:p>
            <a:r>
              <a:rPr lang="zh-CN" altLang="en-US" sz="2400"/>
              <a:t>（</a:t>
            </a:r>
            <a:r>
              <a:rPr lang="en-US" altLang="zh-CN" sz="2400"/>
              <a:t>1</a:t>
            </a:r>
            <a:r>
              <a:rPr lang="zh-CN" altLang="en-US" sz="2400"/>
              <a:t>）蒸汽锅炉炉压、水位监控。</a:t>
            </a:r>
            <a:endParaRPr lang="zh-CN" altLang="en-US" sz="2400"/>
          </a:p>
        </p:txBody>
      </p:sp>
      <p:sp>
        <p:nvSpPr>
          <p:cNvPr id="8" name="文本框 7"/>
          <p:cNvSpPr txBox="1"/>
          <p:nvPr/>
        </p:nvSpPr>
        <p:spPr>
          <a:xfrm>
            <a:off x="1080135" y="4801235"/>
            <a:ext cx="6624320" cy="460375"/>
          </a:xfrm>
          <a:prstGeom prst="rect">
            <a:avLst/>
          </a:prstGeom>
          <a:noFill/>
          <a:ln w="9525">
            <a:noFill/>
          </a:ln>
        </p:spPr>
        <p:txBody>
          <a:bodyPr wrap="square">
            <a:spAutoFit/>
          </a:bodyPr>
          <a:p>
            <a:r>
              <a:rPr lang="zh-CN" altLang="en-US" sz="2400"/>
              <a:t>（</a:t>
            </a:r>
            <a:r>
              <a:rPr lang="en-US" altLang="zh-CN" sz="2400"/>
              <a:t>2</a:t>
            </a:r>
            <a:r>
              <a:rPr lang="zh-CN" altLang="en-US" sz="2400"/>
              <a:t>）锅炉燃料与空气按一定比例控制混合。</a:t>
            </a:r>
            <a:endParaRPr lang="zh-CN" altLang="en-US" sz="2400"/>
          </a:p>
        </p:txBody>
      </p:sp>
      <p:sp>
        <p:nvSpPr>
          <p:cNvPr id="9" name="文本框 8"/>
          <p:cNvSpPr txBox="1"/>
          <p:nvPr/>
        </p:nvSpPr>
        <p:spPr>
          <a:xfrm>
            <a:off x="1080135" y="5403850"/>
            <a:ext cx="7381240" cy="460375"/>
          </a:xfrm>
          <a:prstGeom prst="rect">
            <a:avLst/>
          </a:prstGeom>
          <a:noFill/>
          <a:ln w="9525">
            <a:noFill/>
          </a:ln>
        </p:spPr>
        <p:txBody>
          <a:bodyPr wrap="square">
            <a:spAutoFit/>
          </a:bodyPr>
          <a:p>
            <a:r>
              <a:rPr lang="zh-CN" altLang="en-US" sz="2400"/>
              <a:t>（</a:t>
            </a:r>
            <a:r>
              <a:rPr lang="en-US" altLang="zh-CN" sz="2400"/>
              <a:t>3</a:t>
            </a:r>
            <a:r>
              <a:rPr lang="zh-CN" altLang="en-US" sz="2400"/>
              <a:t>）现场过程控制仪表微功耗仪表本安防爆仪表。</a:t>
            </a:r>
            <a:endParaRPr lang="zh-CN" altLang="en-US" sz="2400"/>
          </a:p>
        </p:txBody>
      </p:sp>
      <p:sp>
        <p:nvSpPr>
          <p:cNvPr id="10" name="文本框 9"/>
          <p:cNvSpPr txBox="1"/>
          <p:nvPr/>
        </p:nvSpPr>
        <p:spPr>
          <a:xfrm>
            <a:off x="1080135" y="5973445"/>
            <a:ext cx="7080250" cy="460375"/>
          </a:xfrm>
          <a:prstGeom prst="rect">
            <a:avLst/>
          </a:prstGeom>
          <a:noFill/>
          <a:ln w="9525">
            <a:noFill/>
          </a:ln>
        </p:spPr>
        <p:txBody>
          <a:bodyPr wrap="square">
            <a:spAutoFit/>
          </a:bodyPr>
          <a:p>
            <a:r>
              <a:rPr lang="zh-CN" altLang="en-US" sz="2400"/>
              <a:t>（</a:t>
            </a:r>
            <a:r>
              <a:rPr lang="en-US" altLang="zh-CN" sz="2400"/>
              <a:t>4</a:t>
            </a:r>
            <a:r>
              <a:rPr lang="zh-CN" altLang="en-US" sz="2400"/>
              <a:t>）现场过程控制仪表普遍采用可编程控制器。</a:t>
            </a:r>
            <a:endParaRPr lang="zh-CN" altLang="en-US" sz="2400"/>
          </a:p>
        </p:txBody>
      </p:sp>
      <p:sp>
        <p:nvSpPr>
          <p:cNvPr id="12" name="Rectangle 21"/>
          <p:cNvSpPr/>
          <p:nvPr/>
        </p:nvSpPr>
        <p:spPr>
          <a:xfrm>
            <a:off x="8358505" y="4243705"/>
            <a:ext cx="1415415" cy="368935"/>
          </a:xfrm>
          <a:prstGeom prst="rect">
            <a:avLst/>
          </a:prstGeom>
          <a:noFill/>
          <a:ln w="9525">
            <a:noFill/>
          </a:ln>
        </p:spPr>
        <p:txBody>
          <a:bodyPr wrap="square" lIns="0" tIns="0" rIns="0" bIns="0" anchor="t">
            <a:spAutoFit/>
          </a:bodyPr>
          <a:p>
            <a:r>
              <a:rPr lang="zh-CN" altLang="en-US" sz="2400" dirty="0">
                <a:solidFill>
                  <a:srgbClr val="0000FF"/>
                </a:solidFill>
                <a:latin typeface="Comic Sans MS" panose="030F0702030302020204" pitchFamily="66" charset="0"/>
                <a:ea typeface="宋体" panose="02010600030101010101" pitchFamily="2" charset="-122"/>
              </a:rPr>
              <a:t>安全性</a:t>
            </a:r>
            <a:endParaRPr lang="zh-CN" altLang="en-US" sz="2400" dirty="0">
              <a:solidFill>
                <a:srgbClr val="0000FF"/>
              </a:solidFill>
              <a:latin typeface="Comic Sans MS" panose="030F0702030302020204" pitchFamily="66" charset="0"/>
              <a:ea typeface="宋体" panose="02010600030101010101" pitchFamily="2" charset="-122"/>
            </a:endParaRPr>
          </a:p>
        </p:txBody>
      </p:sp>
      <p:sp>
        <p:nvSpPr>
          <p:cNvPr id="13" name="Rectangle 21"/>
          <p:cNvSpPr/>
          <p:nvPr/>
        </p:nvSpPr>
        <p:spPr>
          <a:xfrm>
            <a:off x="8358505" y="4892675"/>
            <a:ext cx="1415415" cy="368935"/>
          </a:xfrm>
          <a:prstGeom prst="rect">
            <a:avLst/>
          </a:prstGeom>
          <a:noFill/>
          <a:ln w="9525">
            <a:noFill/>
          </a:ln>
        </p:spPr>
        <p:txBody>
          <a:bodyPr wrap="square" lIns="0" tIns="0" rIns="0" bIns="0" anchor="t">
            <a:spAutoFit/>
          </a:bodyPr>
          <a:p>
            <a:r>
              <a:rPr lang="zh-CN" altLang="en-US" sz="2400" dirty="0">
                <a:solidFill>
                  <a:srgbClr val="0000FF"/>
                </a:solidFill>
                <a:latin typeface="Comic Sans MS" panose="030F0702030302020204" pitchFamily="66" charset="0"/>
                <a:ea typeface="宋体" panose="02010600030101010101" pitchFamily="2" charset="-122"/>
              </a:rPr>
              <a:t>经济性</a:t>
            </a:r>
            <a:endParaRPr lang="zh-CN" altLang="en-US" sz="2400" dirty="0">
              <a:solidFill>
                <a:srgbClr val="0000FF"/>
              </a:solidFill>
              <a:latin typeface="Comic Sans MS" panose="030F0702030302020204" pitchFamily="66" charset="0"/>
              <a:ea typeface="宋体" panose="02010600030101010101" pitchFamily="2" charset="-122"/>
            </a:endParaRPr>
          </a:p>
        </p:txBody>
      </p:sp>
      <p:sp>
        <p:nvSpPr>
          <p:cNvPr id="14" name="Rectangle 21"/>
          <p:cNvSpPr/>
          <p:nvPr/>
        </p:nvSpPr>
        <p:spPr>
          <a:xfrm>
            <a:off x="8358505" y="5495290"/>
            <a:ext cx="2792730" cy="368935"/>
          </a:xfrm>
          <a:prstGeom prst="rect">
            <a:avLst/>
          </a:prstGeom>
          <a:noFill/>
          <a:ln w="9525">
            <a:noFill/>
          </a:ln>
        </p:spPr>
        <p:txBody>
          <a:bodyPr wrap="square" lIns="0" tIns="0" rIns="0" bIns="0" anchor="t">
            <a:spAutoFit/>
          </a:bodyPr>
          <a:p>
            <a:r>
              <a:rPr lang="zh-CN" altLang="en-US" sz="2400" dirty="0">
                <a:solidFill>
                  <a:srgbClr val="0000FF"/>
                </a:solidFill>
                <a:latin typeface="Comic Sans MS" panose="030F0702030302020204" pitchFamily="66" charset="0"/>
                <a:ea typeface="宋体" panose="02010600030101010101" pitchFamily="2" charset="-122"/>
              </a:rPr>
              <a:t>安全性、经济性</a:t>
            </a:r>
            <a:endParaRPr lang="zh-CN" altLang="en-US" sz="2400" dirty="0">
              <a:solidFill>
                <a:srgbClr val="0000FF"/>
              </a:solidFill>
              <a:latin typeface="Comic Sans MS" panose="030F0702030302020204" pitchFamily="66" charset="0"/>
              <a:ea typeface="宋体" panose="02010600030101010101" pitchFamily="2" charset="-122"/>
            </a:endParaRPr>
          </a:p>
        </p:txBody>
      </p:sp>
      <p:sp>
        <p:nvSpPr>
          <p:cNvPr id="15" name="Rectangle 21"/>
          <p:cNvSpPr/>
          <p:nvPr/>
        </p:nvSpPr>
        <p:spPr>
          <a:xfrm>
            <a:off x="8358505" y="6064885"/>
            <a:ext cx="3204845" cy="368935"/>
          </a:xfrm>
          <a:prstGeom prst="rect">
            <a:avLst/>
          </a:prstGeom>
          <a:noFill/>
          <a:ln w="9525">
            <a:noFill/>
          </a:ln>
        </p:spPr>
        <p:txBody>
          <a:bodyPr wrap="square" lIns="0" tIns="0" rIns="0" bIns="0" anchor="t">
            <a:spAutoFit/>
          </a:bodyPr>
          <a:p>
            <a:r>
              <a:rPr lang="zh-CN" altLang="en-US" sz="2400" dirty="0">
                <a:solidFill>
                  <a:srgbClr val="0000FF"/>
                </a:solidFill>
                <a:latin typeface="Comic Sans MS" panose="030F0702030302020204" pitchFamily="66" charset="0"/>
                <a:ea typeface="宋体" panose="02010600030101010101" pitchFamily="2" charset="-122"/>
              </a:rPr>
              <a:t>可靠性、稳定性</a:t>
            </a:r>
            <a:endParaRPr lang="zh-CN" altLang="en-US" sz="2400" dirty="0">
              <a:solidFill>
                <a:srgbClr val="0000FF"/>
              </a:solidFill>
              <a:latin typeface="Comic Sans MS" panose="030F0702030302020204" pitchFamily="66"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矩形 34"/>
          <p:cNvSpPr/>
          <p:nvPr/>
        </p:nvSpPr>
        <p:spPr>
          <a:xfrm>
            <a:off x="2152650" y="952500"/>
            <a:ext cx="3817938" cy="52197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5. </a:t>
            </a:r>
            <a:r>
              <a:rPr lang="zh-CN" altLang="en-US" sz="2800" dirty="0">
                <a:latin typeface="Times New Roman" panose="02020603050405020304" pitchFamily="18" charset="0"/>
                <a:ea typeface="宋体" panose="02010600030101010101" pitchFamily="2" charset="-122"/>
              </a:rPr>
              <a:t>仪表之间</a:t>
            </a:r>
            <a:r>
              <a:rPr lang="zh-CN" altLang="en-US" sz="2800" dirty="0">
                <a:latin typeface="Times New Roman" panose="02020603050405020304" pitchFamily="18" charset="0"/>
                <a:ea typeface="宋体" panose="02010600030101010101" pitchFamily="2" charset="-122"/>
              </a:rPr>
              <a:t>联络信号</a:t>
            </a:r>
            <a:endParaRPr lang="zh-CN" altLang="en-US" sz="2800" dirty="0">
              <a:latin typeface="Times New Roman" panose="02020603050405020304" pitchFamily="18" charset="0"/>
              <a:ea typeface="宋体" panose="02010600030101010101" pitchFamily="2" charset="-122"/>
            </a:endParaRPr>
          </a:p>
        </p:txBody>
      </p:sp>
      <p:grpSp>
        <p:nvGrpSpPr>
          <p:cNvPr id="22534" name="组合 1"/>
          <p:cNvGrpSpPr/>
          <p:nvPr/>
        </p:nvGrpSpPr>
        <p:grpSpPr>
          <a:xfrm>
            <a:off x="2135188" y="5402263"/>
            <a:ext cx="6589712" cy="469900"/>
            <a:chOff x="639763" y="4749800"/>
            <a:chExt cx="6589712" cy="469900"/>
          </a:xfrm>
        </p:grpSpPr>
        <p:sp>
          <p:nvSpPr>
            <p:cNvPr id="25606" name="矩形 36"/>
            <p:cNvSpPr/>
            <p:nvPr/>
          </p:nvSpPr>
          <p:spPr>
            <a:xfrm>
              <a:off x="639763" y="4759325"/>
              <a:ext cx="1165860" cy="460375"/>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rPr>
                <a:t>DDZ-II </a:t>
              </a:r>
              <a:endParaRPr lang="zh-CN" altLang="en-US" sz="2400" dirty="0">
                <a:latin typeface="Times New Roman" panose="02020603050405020304" pitchFamily="18" charset="0"/>
                <a:ea typeface="宋体" panose="02010600030101010101" pitchFamily="2" charset="-122"/>
              </a:endParaRPr>
            </a:p>
          </p:txBody>
        </p:sp>
        <p:sp>
          <p:nvSpPr>
            <p:cNvPr id="25607" name="Text Box 11"/>
            <p:cNvSpPr txBox="1"/>
            <p:nvPr/>
          </p:nvSpPr>
          <p:spPr>
            <a:xfrm>
              <a:off x="1784350" y="4749800"/>
              <a:ext cx="5445125"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0～10mADC    0 ～2VDC  R=200</a:t>
              </a:r>
              <a:r>
                <a:rPr lang="el-GR" altLang="en-US" sz="2400" dirty="0">
                  <a:latin typeface="Times New Roman" panose="02020603050405020304" pitchFamily="18" charset="0"/>
                  <a:ea typeface="宋体" panose="02010600030101010101" pitchFamily="2" charset="-122"/>
                </a:rPr>
                <a:t>Ω</a:t>
              </a:r>
              <a:endParaRPr lang="el-GR" altLang="en-US" sz="2400" dirty="0">
                <a:latin typeface="Times New Roman" panose="02020603050405020304" pitchFamily="18" charset="0"/>
                <a:ea typeface="Times New Roman" panose="02020603050405020304" pitchFamily="18" charset="0"/>
              </a:endParaRPr>
            </a:p>
          </p:txBody>
        </p:sp>
      </p:grpSp>
      <p:grpSp>
        <p:nvGrpSpPr>
          <p:cNvPr id="25608" name="组合 3"/>
          <p:cNvGrpSpPr/>
          <p:nvPr/>
        </p:nvGrpSpPr>
        <p:grpSpPr>
          <a:xfrm>
            <a:off x="1981200" y="2173288"/>
            <a:ext cx="8229600" cy="2511425"/>
            <a:chOff x="504825" y="1668541"/>
            <a:chExt cx="8229600" cy="2512189"/>
          </a:xfrm>
        </p:grpSpPr>
        <p:grpSp>
          <p:nvGrpSpPr>
            <p:cNvPr id="25609" name="Group 5"/>
            <p:cNvGrpSpPr/>
            <p:nvPr/>
          </p:nvGrpSpPr>
          <p:grpSpPr>
            <a:xfrm>
              <a:off x="504825" y="1668541"/>
              <a:ext cx="8229600" cy="2512188"/>
              <a:chOff x="0" y="327"/>
              <a:chExt cx="5616" cy="1653"/>
            </a:xfrm>
          </p:grpSpPr>
          <p:sp>
            <p:nvSpPr>
              <p:cNvPr id="25610"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25611"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调节器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2"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执行器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3"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锅炉</a:t>
                </a:r>
                <a:endParaRPr lang="zh-CN" altLang="en-US" sz="2400" dirty="0">
                  <a:latin typeface="Times New Roman" panose="02020603050405020304" pitchFamily="18" charset="0"/>
                  <a:ea typeface="宋体" panose="02010600030101010101" pitchFamily="2" charset="-122"/>
                </a:endParaRPr>
              </a:p>
            </p:txBody>
          </p:sp>
          <p:sp>
            <p:nvSpPr>
              <p:cNvPr id="25614"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5"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16"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5617"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5618"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5619"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5620"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5621"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5622"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5623"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5624" name="Text Box 25"/>
              <p:cNvSpPr txBox="1"/>
              <p:nvPr/>
            </p:nvSpPr>
            <p:spPr>
              <a:xfrm>
                <a:off x="830" y="327"/>
                <a:ext cx="456" cy="344"/>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25625" name="Text Box 26"/>
              <p:cNvSpPr txBox="1"/>
              <p:nvPr/>
            </p:nvSpPr>
            <p:spPr>
              <a:xfrm>
                <a:off x="982" y="1034"/>
                <a:ext cx="457" cy="344"/>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5626" name="Text Box 27"/>
              <p:cNvSpPr txBox="1"/>
              <p:nvPr/>
            </p:nvSpPr>
            <p:spPr>
              <a:xfrm>
                <a:off x="1328" y="327"/>
                <a:ext cx="457" cy="344"/>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25627" name="Text Box 28"/>
              <p:cNvSpPr txBox="1"/>
              <p:nvPr/>
            </p:nvSpPr>
            <p:spPr>
              <a:xfrm>
                <a:off x="5001" y="327"/>
                <a:ext cx="615" cy="30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液位</a:t>
                </a:r>
                <a:endParaRPr lang="zh-CN" altLang="en-US" sz="2400" dirty="0">
                  <a:latin typeface="Times New Roman" panose="02020603050405020304" pitchFamily="18" charset="0"/>
                  <a:ea typeface="宋体" panose="02010600030101010101" pitchFamily="2" charset="-122"/>
                </a:endParaRPr>
              </a:p>
            </p:txBody>
          </p:sp>
          <p:sp>
            <p:nvSpPr>
              <p:cNvPr id="25628"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29" name="Rectangle 31"/>
              <p:cNvSpPr/>
              <p:nvPr/>
            </p:nvSpPr>
            <p:spPr>
              <a:xfrm>
                <a:off x="1400" y="1738"/>
                <a:ext cx="595" cy="242"/>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25630"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5631" name="Rectangle 31"/>
          <p:cNvSpPr/>
          <p:nvPr/>
        </p:nvSpPr>
        <p:spPr>
          <a:xfrm>
            <a:off x="5708650" y="2298700"/>
            <a:ext cx="872490" cy="36830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5632" name="Rectangle 31"/>
          <p:cNvSpPr/>
          <p:nvPr/>
        </p:nvSpPr>
        <p:spPr>
          <a:xfrm>
            <a:off x="3876675" y="2587625"/>
            <a:ext cx="872490" cy="36830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5634" name="Text Box 28"/>
          <p:cNvSpPr txBox="1"/>
          <p:nvPr/>
        </p:nvSpPr>
        <p:spPr>
          <a:xfrm>
            <a:off x="7542213" y="2127250"/>
            <a:ext cx="901700" cy="706755"/>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阀门开度</a:t>
            </a:r>
            <a:endParaRPr lang="zh-CN" altLang="en-US" sz="2000" dirty="0">
              <a:latin typeface="Times New Roman" panose="02020603050405020304" pitchFamily="18" charset="0"/>
              <a:ea typeface="宋体" panose="02010600030101010101" pitchFamily="2" charset="-122"/>
            </a:endParaRPr>
          </a:p>
        </p:txBody>
      </p:sp>
      <p:sp>
        <p:nvSpPr>
          <p:cNvPr id="25635" name="矩形 35"/>
          <p:cNvSpPr/>
          <p:nvPr/>
        </p:nvSpPr>
        <p:spPr>
          <a:xfrm>
            <a:off x="3719513" y="4813300"/>
            <a:ext cx="4119562"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2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电动仪表联络信号</a:t>
            </a:r>
            <a:endParaRPr lang="zh-CN" altLang="en-US" sz="2400" dirty="0">
              <a:latin typeface="Times New Roman" panose="02020603050405020304" pitchFamily="18" charset="0"/>
              <a:ea typeface="宋体" panose="02010600030101010101" pitchFamily="2" charset="-122"/>
            </a:endParaRPr>
          </a:p>
        </p:txBody>
      </p:sp>
      <p:sp>
        <p:nvSpPr>
          <p:cNvPr id="3" name="矩形 38"/>
          <p:cNvSpPr/>
          <p:nvPr/>
        </p:nvSpPr>
        <p:spPr>
          <a:xfrm>
            <a:off x="2135188" y="6007100"/>
            <a:ext cx="7439025" cy="460375"/>
          </a:xfrm>
          <a:prstGeom prst="rect">
            <a:avLst/>
          </a:prstGeom>
          <a:noFill/>
          <a:ln w="9525">
            <a:noFill/>
          </a:ln>
        </p:spPr>
        <p:txBody>
          <a:bodyPr anchor="t">
            <a:spAutoFit/>
          </a:bodyPr>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DDZ-III   </a:t>
            </a:r>
            <a:r>
              <a:rPr lang="en-US" altLang="zh-CN" sz="2400" dirty="0">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4～20mADC   </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 1 ～5VDC  R=250</a:t>
            </a:r>
            <a:r>
              <a:rPr lang="el-GR" altLang="en-US" sz="2400" dirty="0">
                <a:solidFill>
                  <a:srgbClr val="FF0000"/>
                </a:solidFill>
                <a:latin typeface="Times New Roman" panose="02020603050405020304" pitchFamily="18" charset="0"/>
                <a:ea typeface="宋体" panose="02010600030101010101" pitchFamily="2" charset="-122"/>
              </a:rPr>
              <a:t>Ω</a:t>
            </a:r>
            <a:endParaRPr lang="el-GR" altLang="en-US" sz="2400" dirty="0">
              <a:solidFill>
                <a:srgbClr val="FF0000"/>
              </a:solidFill>
              <a:latin typeface="Times New Roman" panose="02020603050405020304" pitchFamily="18" charset="0"/>
              <a:ea typeface="Times New Roman" panose="02020603050405020304" pitchFamily="18" charset="0"/>
            </a:endParaRPr>
          </a:p>
        </p:txBody>
      </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
        <p:nvSpPr>
          <p:cNvPr id="2" name="矩形 34"/>
          <p:cNvSpPr/>
          <p:nvPr/>
        </p:nvSpPr>
        <p:spPr>
          <a:xfrm>
            <a:off x="1800225" y="1474470"/>
            <a:ext cx="5932805" cy="52197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电动</a:t>
            </a:r>
            <a:r>
              <a:rPr lang="zh-CN" altLang="en-US" sz="2800" dirty="0">
                <a:latin typeface="Times New Roman" panose="02020603050405020304" pitchFamily="18" charset="0"/>
                <a:ea typeface="宋体" panose="02010600030101010101" pitchFamily="2" charset="-122"/>
              </a:rPr>
              <a:t>仪表之间</a:t>
            </a:r>
            <a:r>
              <a:rPr lang="zh-CN" altLang="en-US" sz="2800" dirty="0">
                <a:latin typeface="Times New Roman" panose="02020603050405020304" pitchFamily="18" charset="0"/>
                <a:ea typeface="宋体" panose="02010600030101010101" pitchFamily="2" charset="-122"/>
              </a:rPr>
              <a:t>联络信号</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par>
    </p:tnLst>
    <p:bldLst>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6" name="Text Box 4"/>
          <p:cNvSpPr txBox="1"/>
          <p:nvPr/>
        </p:nvSpPr>
        <p:spPr>
          <a:xfrm>
            <a:off x="2205673" y="4765040"/>
            <a:ext cx="5054600" cy="1014730"/>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FF0000"/>
                </a:solidFill>
                <a:latin typeface="Times New Roman" panose="02020603050405020304" pitchFamily="18" charset="0"/>
                <a:ea typeface="宋体" panose="02010600030101010101" pitchFamily="2" charset="-122"/>
              </a:rPr>
              <a:t>0.2～1.0kg/cm</a:t>
            </a:r>
            <a:r>
              <a:rPr lang="zh-CN" altLang="en-US" sz="2400" baseline="30000" dirty="0">
                <a:solidFill>
                  <a:srgbClr val="FF0000"/>
                </a:solidFill>
                <a:latin typeface="Times New Roman" panose="02020603050405020304" pitchFamily="18" charset="0"/>
                <a:ea typeface="宋体" panose="02010600030101010101" pitchFamily="2" charset="-122"/>
              </a:rPr>
              <a:t>2</a:t>
            </a:r>
            <a:r>
              <a:rPr lang="zh-CN" altLang="en-US" sz="2400" dirty="0">
                <a:solidFill>
                  <a:srgbClr val="FF0000"/>
                </a:solidFill>
                <a:latin typeface="Times New Roman" panose="02020603050405020304" pitchFamily="18" charset="0"/>
                <a:ea typeface="宋体" panose="02010600030101010101" pitchFamily="2" charset="-122"/>
              </a:rPr>
              <a:t> 或 2 0～100kPa。</a:t>
            </a:r>
            <a:endParaRPr lang="zh-CN" altLang="en-US" sz="2400" dirty="0">
              <a:solidFill>
                <a:srgbClr val="FF0000"/>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对应电流信号</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20mADC</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6658" name="矩形 35"/>
          <p:cNvSpPr/>
          <p:nvPr/>
        </p:nvSpPr>
        <p:spPr>
          <a:xfrm>
            <a:off x="1981200" y="865188"/>
            <a:ext cx="5192713" cy="52197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）气动仪表联络信号</a:t>
            </a:r>
            <a:endParaRPr lang="zh-CN" altLang="en-US" sz="2800" dirty="0">
              <a:latin typeface="Times New Roman" panose="02020603050405020304" pitchFamily="18" charset="0"/>
              <a:ea typeface="宋体" panose="02010600030101010101" pitchFamily="2" charset="-122"/>
            </a:endParaRPr>
          </a:p>
        </p:txBody>
      </p:sp>
      <p:sp>
        <p:nvSpPr>
          <p:cNvPr id="26660" name="矩形 35"/>
          <p:cNvSpPr/>
          <p:nvPr/>
        </p:nvSpPr>
        <p:spPr>
          <a:xfrm>
            <a:off x="4151948" y="4045903"/>
            <a:ext cx="4119562"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气动仪表联络信号</a:t>
            </a:r>
            <a:endParaRPr lang="zh-CN" altLang="en-US" sz="2400" dirty="0">
              <a:latin typeface="Times New Roman" panose="02020603050405020304" pitchFamily="18" charset="0"/>
              <a:ea typeface="宋体" panose="02010600030101010101" pitchFamily="2" charset="-122"/>
            </a:endParaRPr>
          </a:p>
        </p:txBody>
      </p:sp>
      <p:grpSp>
        <p:nvGrpSpPr>
          <p:cNvPr id="57" name="组合 56"/>
          <p:cNvGrpSpPr/>
          <p:nvPr/>
        </p:nvGrpSpPr>
        <p:grpSpPr>
          <a:xfrm>
            <a:off x="2205990" y="1501775"/>
            <a:ext cx="8229600" cy="2345055"/>
            <a:chOff x="1348" y="3122"/>
            <a:chExt cx="12960" cy="3693"/>
          </a:xfrm>
        </p:grpSpPr>
        <p:grpSp>
          <p:nvGrpSpPr>
            <p:cNvPr id="26628" name="Group 5"/>
            <p:cNvGrpSpPr/>
            <p:nvPr/>
          </p:nvGrpSpPr>
          <p:grpSpPr>
            <a:xfrm rot="0">
              <a:off x="1348" y="3122"/>
              <a:ext cx="12960" cy="3693"/>
              <a:chOff x="0" y="327"/>
              <a:chExt cx="5616" cy="1543"/>
            </a:xfrm>
          </p:grpSpPr>
          <p:sp>
            <p:nvSpPr>
              <p:cNvPr id="26629"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26630" name="Rectangle 7"/>
              <p:cNvSpPr/>
              <p:nvPr/>
            </p:nvSpPr>
            <p:spPr>
              <a:xfrm>
                <a:off x="1679" y="753"/>
                <a:ext cx="711" cy="275"/>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6631" name="Rectangle 8"/>
              <p:cNvSpPr/>
              <p:nvPr/>
            </p:nvSpPr>
            <p:spPr>
              <a:xfrm>
                <a:off x="3491" y="752"/>
                <a:ext cx="912" cy="27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气动执行器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6632" name="Rectangle 9"/>
              <p:cNvSpPr/>
              <p:nvPr/>
            </p:nvSpPr>
            <p:spPr>
              <a:xfrm>
                <a:off x="4635" y="717"/>
                <a:ext cx="559" cy="297"/>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对象</a:t>
                </a:r>
                <a:endParaRPr lang="zh-CN" altLang="en-US" sz="2000" dirty="0">
                  <a:latin typeface="Times New Roman" panose="02020603050405020304" pitchFamily="18" charset="0"/>
                  <a:ea typeface="宋体" panose="02010600030101010101" pitchFamily="2" charset="-122"/>
                </a:endParaRPr>
              </a:p>
            </p:txBody>
          </p:sp>
          <p:sp>
            <p:nvSpPr>
              <p:cNvPr id="26633" name="Rectangle 10"/>
              <p:cNvSpPr/>
              <p:nvPr/>
            </p:nvSpPr>
            <p:spPr>
              <a:xfrm>
                <a:off x="3562" y="1565"/>
                <a:ext cx="841" cy="26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气动变送器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6634"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6635"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6636" name="Line 13"/>
              <p:cNvSpPr/>
              <p:nvPr/>
            </p:nvSpPr>
            <p:spPr>
              <a:xfrm>
                <a:off x="1439" y="890"/>
                <a:ext cx="240" cy="0"/>
              </a:xfrm>
              <a:prstGeom prst="line">
                <a:avLst/>
              </a:prstGeom>
              <a:ln w="28575" cap="flat" cmpd="sng">
                <a:solidFill>
                  <a:schemeClr val="tx1"/>
                </a:solidFill>
                <a:prstDash val="solid"/>
                <a:round/>
                <a:headEnd type="none" w="med" len="med"/>
                <a:tailEnd type="triangle" w="med" len="med"/>
              </a:ln>
            </p:spPr>
          </p:sp>
          <p:sp>
            <p:nvSpPr>
              <p:cNvPr id="26637" name="Line 14"/>
              <p:cNvSpPr/>
              <p:nvPr/>
            </p:nvSpPr>
            <p:spPr>
              <a:xfrm flipV="1">
                <a:off x="4403" y="866"/>
                <a:ext cx="232" cy="0"/>
              </a:xfrm>
              <a:prstGeom prst="line">
                <a:avLst/>
              </a:prstGeom>
              <a:ln w="28575" cap="flat" cmpd="sng">
                <a:solidFill>
                  <a:schemeClr val="tx1"/>
                </a:solidFill>
                <a:prstDash val="solid"/>
                <a:round/>
                <a:headEnd type="none" w="med" len="med"/>
                <a:tailEnd type="triangle" w="med" len="med"/>
              </a:ln>
            </p:spPr>
          </p:sp>
          <p:sp>
            <p:nvSpPr>
              <p:cNvPr id="26638"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6639"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6640" name="Line 17"/>
              <p:cNvSpPr/>
              <p:nvPr/>
            </p:nvSpPr>
            <p:spPr>
              <a:xfrm flipH="1">
                <a:off x="4403" y="1706"/>
                <a:ext cx="892" cy="0"/>
              </a:xfrm>
              <a:prstGeom prst="line">
                <a:avLst/>
              </a:prstGeom>
              <a:ln w="28575" cap="flat" cmpd="sng">
                <a:solidFill>
                  <a:schemeClr val="tx1"/>
                </a:solidFill>
                <a:prstDash val="solid"/>
                <a:round/>
                <a:headEnd type="none" w="med" len="med"/>
                <a:tailEnd type="triangle" w="med" len="med"/>
              </a:ln>
            </p:spPr>
          </p:sp>
          <p:sp>
            <p:nvSpPr>
              <p:cNvPr id="26641" name="Line 18"/>
              <p:cNvSpPr/>
              <p:nvPr/>
            </p:nvSpPr>
            <p:spPr>
              <a:xfrm flipH="1">
                <a:off x="1337" y="1722"/>
                <a:ext cx="816" cy="0"/>
              </a:xfrm>
              <a:prstGeom prst="line">
                <a:avLst/>
              </a:prstGeom>
              <a:ln w="28575" cap="flat" cmpd="sng">
                <a:solidFill>
                  <a:schemeClr val="tx1"/>
                </a:solidFill>
                <a:prstDash val="solid"/>
                <a:round/>
                <a:headEnd type="none" w="med" len="med"/>
                <a:tailEnd type="none" w="med" len="med"/>
              </a:ln>
            </p:spPr>
          </p:sp>
          <p:sp>
            <p:nvSpPr>
              <p:cNvPr id="26642"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6643" name="Rectangle 20"/>
              <p:cNvSpPr/>
              <p:nvPr/>
            </p:nvSpPr>
            <p:spPr>
              <a:xfrm>
                <a:off x="2570" y="759"/>
                <a:ext cx="761" cy="26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电气转换</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6648" name="Text Box 25"/>
              <p:cNvSpPr txBox="1"/>
              <p:nvPr/>
            </p:nvSpPr>
            <p:spPr>
              <a:xfrm>
                <a:off x="881" y="410"/>
                <a:ext cx="456" cy="343"/>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26649" name="Text Box 26"/>
              <p:cNvSpPr txBox="1"/>
              <p:nvPr/>
            </p:nvSpPr>
            <p:spPr>
              <a:xfrm>
                <a:off x="982" y="1034"/>
                <a:ext cx="457" cy="343"/>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6650" name="Text Box 27"/>
              <p:cNvSpPr txBox="1"/>
              <p:nvPr/>
            </p:nvSpPr>
            <p:spPr>
              <a:xfrm>
                <a:off x="1337" y="410"/>
                <a:ext cx="457" cy="343"/>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26651" name="Text Box 28"/>
              <p:cNvSpPr txBox="1"/>
              <p:nvPr/>
            </p:nvSpPr>
            <p:spPr>
              <a:xfrm>
                <a:off x="5001" y="327"/>
                <a:ext cx="615" cy="303"/>
              </a:xfrm>
              <a:prstGeom prst="rect">
                <a:avLst/>
              </a:prstGeom>
              <a:noFill/>
              <a:ln w="9525">
                <a:noFill/>
              </a:ln>
            </p:spPr>
            <p:txBody>
              <a:bodyPr anchor="t">
                <a:spAutoFit/>
              </a:bodyPr>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26652"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6653" name="Rectangle 30"/>
              <p:cNvSpPr/>
              <p:nvPr/>
            </p:nvSpPr>
            <p:spPr>
              <a:xfrm>
                <a:off x="2067" y="480"/>
                <a:ext cx="752" cy="242"/>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电动信号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6655" name="Rectangle 32"/>
              <p:cNvSpPr/>
              <p:nvPr/>
            </p:nvSpPr>
            <p:spPr>
              <a:xfrm>
                <a:off x="3176" y="458"/>
                <a:ext cx="752" cy="242"/>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气动信号</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50" name="Line 14"/>
            <p:cNvSpPr/>
            <p:nvPr/>
          </p:nvSpPr>
          <p:spPr>
            <a:xfrm flipV="1">
              <a:off x="9035" y="4442"/>
              <a:ext cx="369" cy="6"/>
            </a:xfrm>
            <a:prstGeom prst="line">
              <a:avLst/>
            </a:prstGeom>
            <a:ln w="28575" cap="flat" cmpd="sng">
              <a:solidFill>
                <a:schemeClr val="tx1"/>
              </a:solidFill>
              <a:prstDash val="solid"/>
              <a:round/>
              <a:headEnd type="none" w="med" len="med"/>
              <a:tailEnd type="triangle" w="med" len="med"/>
            </a:ln>
          </p:spPr>
        </p:sp>
        <p:sp>
          <p:nvSpPr>
            <p:cNvPr id="51" name="Line 14"/>
            <p:cNvSpPr/>
            <p:nvPr/>
          </p:nvSpPr>
          <p:spPr>
            <a:xfrm flipV="1">
              <a:off x="6910" y="4448"/>
              <a:ext cx="369" cy="6"/>
            </a:xfrm>
            <a:prstGeom prst="line">
              <a:avLst/>
            </a:prstGeom>
            <a:ln w="28575" cap="flat" cmpd="sng">
              <a:solidFill>
                <a:schemeClr val="tx1"/>
              </a:solidFill>
              <a:prstDash val="solid"/>
              <a:round/>
              <a:headEnd type="none" w="med" len="med"/>
              <a:tailEnd type="triangle" w="med" len="med"/>
            </a:ln>
          </p:spPr>
        </p:sp>
        <p:sp>
          <p:nvSpPr>
            <p:cNvPr id="52" name="Rectangle 10"/>
            <p:cNvSpPr/>
            <p:nvPr/>
          </p:nvSpPr>
          <p:spPr>
            <a:xfrm>
              <a:off x="6317" y="6084"/>
              <a:ext cx="1765" cy="62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气电转换</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53" name="Line 17"/>
            <p:cNvSpPr/>
            <p:nvPr/>
          </p:nvSpPr>
          <p:spPr>
            <a:xfrm flipH="1">
              <a:off x="8083" y="6421"/>
              <a:ext cx="1486" cy="15"/>
            </a:xfrm>
            <a:prstGeom prst="line">
              <a:avLst/>
            </a:prstGeom>
            <a:ln w="28575" cap="flat" cmpd="sng">
              <a:solidFill>
                <a:schemeClr val="tx1"/>
              </a:solidFill>
              <a:prstDash val="solid"/>
              <a:round/>
              <a:headEnd type="none" w="med" len="med"/>
              <a:tailEnd type="triangle" w="med" len="med"/>
            </a:ln>
          </p:spPr>
        </p:sp>
        <p:sp>
          <p:nvSpPr>
            <p:cNvPr id="54" name="Rectangle 32"/>
            <p:cNvSpPr/>
            <p:nvPr/>
          </p:nvSpPr>
          <p:spPr>
            <a:xfrm>
              <a:off x="8082" y="5786"/>
              <a:ext cx="1736"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气动信号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55" name="Rectangle 30"/>
            <p:cNvSpPr/>
            <p:nvPr/>
          </p:nvSpPr>
          <p:spPr>
            <a:xfrm>
              <a:off x="4668" y="5883"/>
              <a:ext cx="1736"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电动信号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56" name="Rectangle 32"/>
            <p:cNvSpPr/>
            <p:nvPr/>
          </p:nvSpPr>
          <p:spPr>
            <a:xfrm>
              <a:off x="12662" y="3421"/>
              <a:ext cx="1374" cy="580"/>
            </a:xfrm>
            <a:prstGeom prst="rect">
              <a:avLst/>
            </a:prstGeom>
            <a:noFill/>
            <a:ln w="9525">
              <a:noFill/>
            </a:ln>
          </p:spPr>
          <p:txBody>
            <a:bodyPr wrap="none" anchor="t">
              <a:spAutoFit/>
            </a:bodyPr>
            <a:p>
              <a:r>
                <a:rPr lang="zh-CN" altLang="en-US" dirty="0">
                  <a:solidFill>
                    <a:schemeClr val="tx1"/>
                  </a:solidFill>
                  <a:latin typeface="Arial" panose="020B0604020202020204" pitchFamily="34" charset="0"/>
                  <a:ea typeface="宋体" panose="02010600030101010101" pitchFamily="2" charset="-122"/>
                </a:rPr>
                <a:t>被控量</a:t>
              </a:r>
              <a:endParaRPr lang="zh-CN" altLang="en-US" dirty="0">
                <a:solidFill>
                  <a:schemeClr val="tx1"/>
                </a:solidFill>
                <a:latin typeface="Arial" panose="020B0604020202020204" pitchFamily="34" charset="0"/>
                <a:ea typeface="宋体" panose="02010600030101010101" pitchFamily="2" charset="-122"/>
              </a:endParaRPr>
            </a:p>
          </p:txBody>
        </p:sp>
      </p:grpSp>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2135188" y="836613"/>
            <a:ext cx="5473700" cy="52197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6. </a:t>
            </a:r>
            <a:r>
              <a:rPr lang="zh-CN" altLang="en-US" sz="2800" dirty="0">
                <a:latin typeface="Times New Roman" panose="02020603050405020304" pitchFamily="18" charset="0"/>
                <a:ea typeface="宋体" panose="02010600030101010101" pitchFamily="2" charset="-122"/>
              </a:rPr>
              <a:t>电信号的传输方式</a:t>
            </a:r>
            <a:endParaRPr lang="zh-CN" altLang="en-US" sz="2800" dirty="0">
              <a:latin typeface="Times New Roman" panose="02020603050405020304" pitchFamily="18" charset="0"/>
              <a:ea typeface="宋体" panose="02010600030101010101" pitchFamily="2" charset="-122"/>
            </a:endParaRPr>
          </a:p>
        </p:txBody>
      </p:sp>
      <p:sp>
        <p:nvSpPr>
          <p:cNvPr id="27650" name="Text Box 39"/>
          <p:cNvSpPr txBox="1"/>
          <p:nvPr/>
        </p:nvSpPr>
        <p:spPr>
          <a:xfrm>
            <a:off x="1978025" y="1385888"/>
            <a:ext cx="3316288" cy="521970"/>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）电流信号传输</a:t>
            </a:r>
            <a:endParaRPr lang="zh-CN" altLang="en-US" sz="2800" dirty="0">
              <a:latin typeface="Times New Roman" panose="02020603050405020304" pitchFamily="18" charset="0"/>
              <a:ea typeface="宋体" panose="02010600030101010101" pitchFamily="2" charset="-122"/>
            </a:endParaRPr>
          </a:p>
        </p:txBody>
      </p:sp>
      <p:grpSp>
        <p:nvGrpSpPr>
          <p:cNvPr id="27654" name="组合 32"/>
          <p:cNvGrpSpPr/>
          <p:nvPr/>
        </p:nvGrpSpPr>
        <p:grpSpPr>
          <a:xfrm>
            <a:off x="1771650" y="1908175"/>
            <a:ext cx="8583613" cy="1071563"/>
            <a:chOff x="389" y="3004"/>
            <a:chExt cx="13518" cy="1688"/>
          </a:xfrm>
        </p:grpSpPr>
        <p:sp>
          <p:nvSpPr>
            <p:cNvPr id="27655" name="Rectangle 7"/>
            <p:cNvSpPr/>
            <p:nvPr/>
          </p:nvSpPr>
          <p:spPr>
            <a:xfrm>
              <a:off x="4461"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1</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56" name="Rectangle 7"/>
            <p:cNvSpPr/>
            <p:nvPr/>
          </p:nvSpPr>
          <p:spPr>
            <a:xfrm>
              <a:off x="799"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变送器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57" name="Rectangle 7"/>
            <p:cNvSpPr/>
            <p:nvPr/>
          </p:nvSpPr>
          <p:spPr>
            <a:xfrm>
              <a:off x="6773"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2</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58" name="Rectangle 7"/>
            <p:cNvSpPr/>
            <p:nvPr/>
          </p:nvSpPr>
          <p:spPr>
            <a:xfrm>
              <a:off x="9164"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显示器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59" name="Rectangle 7"/>
            <p:cNvSpPr/>
            <p:nvPr/>
          </p:nvSpPr>
          <p:spPr>
            <a:xfrm>
              <a:off x="11502"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记录仪</a:t>
              </a:r>
              <a:endParaRPr lang="zh-CN" altLang="en-US" sz="2000" dirty="0">
                <a:solidFill>
                  <a:srgbClr val="0000FF"/>
                </a:solidFill>
                <a:latin typeface="Times New Roman" panose="02020603050405020304" pitchFamily="18" charset="0"/>
                <a:ea typeface="宋体" panose="02010600030101010101" pitchFamily="2" charset="-122"/>
              </a:endParaRPr>
            </a:p>
          </p:txBody>
        </p:sp>
        <p:cxnSp>
          <p:nvCxnSpPr>
            <p:cNvPr id="7" name="直接箭头连接符 6"/>
            <p:cNvCxnSpPr/>
            <p:nvPr/>
          </p:nvCxnSpPr>
          <p:spPr>
            <a:xfrm>
              <a:off x="2689" y="3814"/>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352" y="3814"/>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717" y="3832"/>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1054" y="3849"/>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89" y="3867"/>
              <a:ext cx="410"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3392" y="3814"/>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92" y="4672"/>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9" y="387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3839" y="386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69" name="文本框 15"/>
            <p:cNvSpPr txBox="1"/>
            <p:nvPr/>
          </p:nvSpPr>
          <p:spPr>
            <a:xfrm>
              <a:off x="2639" y="3004"/>
              <a:ext cx="1374"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长距离</a:t>
              </a:r>
              <a:endParaRPr lang="zh-CN" altLang="en-US" dirty="0">
                <a:solidFill>
                  <a:srgbClr val="FF0000"/>
                </a:solidFill>
                <a:latin typeface="Arial" panose="020B0604020202020204" pitchFamily="34" charset="0"/>
                <a:ea typeface="宋体" panose="02010600030101010101" pitchFamily="2" charset="-122"/>
              </a:endParaRPr>
            </a:p>
          </p:txBody>
        </p:sp>
      </p:grpSp>
      <p:grpSp>
        <p:nvGrpSpPr>
          <p:cNvPr id="27670" name="组合 31"/>
          <p:cNvGrpSpPr/>
          <p:nvPr/>
        </p:nvGrpSpPr>
        <p:grpSpPr>
          <a:xfrm>
            <a:off x="1751013" y="3116263"/>
            <a:ext cx="8583612" cy="1071562"/>
            <a:chOff x="389" y="5253"/>
            <a:chExt cx="13518" cy="1688"/>
          </a:xfrm>
        </p:grpSpPr>
        <p:sp>
          <p:nvSpPr>
            <p:cNvPr id="27671" name="Rectangle 7"/>
            <p:cNvSpPr/>
            <p:nvPr/>
          </p:nvSpPr>
          <p:spPr>
            <a:xfrm>
              <a:off x="4461"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1</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72" name="Rectangle 7"/>
            <p:cNvSpPr/>
            <p:nvPr/>
          </p:nvSpPr>
          <p:spPr>
            <a:xfrm>
              <a:off x="799"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73" name="Rectangle 7"/>
            <p:cNvSpPr/>
            <p:nvPr/>
          </p:nvSpPr>
          <p:spPr>
            <a:xfrm>
              <a:off x="6773"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2</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74" name="Rectangle 7"/>
            <p:cNvSpPr/>
            <p:nvPr/>
          </p:nvSpPr>
          <p:spPr>
            <a:xfrm>
              <a:off x="9164"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显示器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75" name="Rectangle 7"/>
            <p:cNvSpPr/>
            <p:nvPr/>
          </p:nvSpPr>
          <p:spPr>
            <a:xfrm>
              <a:off x="11502"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记录仪</a:t>
              </a:r>
              <a:endParaRPr lang="zh-CN" altLang="en-US" sz="2000" dirty="0">
                <a:solidFill>
                  <a:srgbClr val="0000FF"/>
                </a:solidFill>
                <a:latin typeface="Times New Roman" panose="02020603050405020304" pitchFamily="18" charset="0"/>
                <a:ea typeface="宋体" panose="02010600030101010101" pitchFamily="2" charset="-122"/>
              </a:endParaRPr>
            </a:p>
          </p:txBody>
        </p:sp>
        <p:cxnSp>
          <p:nvCxnSpPr>
            <p:cNvPr id="22" name="直接箭头连接符 21"/>
            <p:cNvCxnSpPr/>
            <p:nvPr/>
          </p:nvCxnSpPr>
          <p:spPr>
            <a:xfrm>
              <a:off x="2689" y="6063"/>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52" y="6063"/>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717" y="6081"/>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54" y="6098"/>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89" y="6116"/>
              <a:ext cx="410"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3392" y="6063"/>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1" y="6921"/>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89" y="612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839" y="611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85" name="文本框 30"/>
            <p:cNvSpPr txBox="1"/>
            <p:nvPr/>
          </p:nvSpPr>
          <p:spPr>
            <a:xfrm>
              <a:off x="2639" y="5253"/>
              <a:ext cx="1374"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长距离</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27686" name="Text Box 39"/>
          <p:cNvSpPr txBox="1"/>
          <p:nvPr/>
        </p:nvSpPr>
        <p:spPr>
          <a:xfrm>
            <a:off x="1751013" y="4408488"/>
            <a:ext cx="1970087" cy="460375"/>
          </a:xfrm>
          <a:prstGeom prst="rect">
            <a:avLst/>
          </a:prstGeom>
          <a:noFill/>
          <a:ln w="9525">
            <a:noFill/>
          </a:ln>
        </p:spPr>
        <p:txBody>
          <a:bodyPr anchor="t">
            <a:spAutoFit/>
          </a:bodyPr>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等效模型</a:t>
            </a:r>
            <a:endParaRPr lang="zh-CN" altLang="en-US" sz="2400" dirty="0">
              <a:solidFill>
                <a:srgbClr val="0000FF"/>
              </a:solidFill>
              <a:latin typeface="Times New Roman" panose="02020603050405020304" pitchFamily="18" charset="0"/>
              <a:ea typeface="宋体" panose="02010600030101010101" pitchFamily="2" charset="-122"/>
            </a:endParaRPr>
          </a:p>
        </p:txBody>
      </p:sp>
      <p:graphicFrame>
        <p:nvGraphicFramePr>
          <p:cNvPr id="27687" name="对象 98"/>
          <p:cNvGraphicFramePr/>
          <p:nvPr/>
        </p:nvGraphicFramePr>
        <p:xfrm>
          <a:off x="4454525" y="4408488"/>
          <a:ext cx="5041900" cy="1730375"/>
        </p:xfrm>
        <a:graphic>
          <a:graphicData uri="http://schemas.openxmlformats.org/presentationml/2006/ole">
            <mc:AlternateContent xmlns:mc="http://schemas.openxmlformats.org/markup-compatibility/2006">
              <mc:Choice xmlns:v="urn:schemas-microsoft-com:vml" Requires="v">
                <p:oleObj spid="_x0000_s3077" name="" r:id="rId1" imgW="5286375" imgH="2076450" progId="Paint.Picture">
                  <p:embed/>
                </p:oleObj>
              </mc:Choice>
              <mc:Fallback>
                <p:oleObj name="" r:id="rId1" imgW="5286375" imgH="2076450" progId="Paint.Picture">
                  <p:embed/>
                  <p:pic>
                    <p:nvPicPr>
                      <p:cNvPr id="0" name="图片 3076"/>
                      <p:cNvPicPr/>
                      <p:nvPr/>
                    </p:nvPicPr>
                    <p:blipFill>
                      <a:blip r:embed="rId2"/>
                      <a:stretch>
                        <a:fillRect/>
                      </a:stretch>
                    </p:blipFill>
                    <p:spPr>
                      <a:xfrm>
                        <a:off x="4454525" y="4408488"/>
                        <a:ext cx="5041900" cy="1730375"/>
                      </a:xfrm>
                      <a:prstGeom prst="rect">
                        <a:avLst/>
                      </a:prstGeom>
                      <a:noFill/>
                      <a:ln w="38100">
                        <a:noFill/>
                        <a:miter/>
                      </a:ln>
                    </p:spPr>
                  </p:pic>
                </p:oleObj>
              </mc:Fallback>
            </mc:AlternateContent>
          </a:graphicData>
        </a:graphic>
      </p:graphicFrame>
      <p:sp>
        <p:nvSpPr>
          <p:cNvPr id="27688" name="文本框 100"/>
          <p:cNvSpPr txBox="1"/>
          <p:nvPr/>
        </p:nvSpPr>
        <p:spPr>
          <a:xfrm>
            <a:off x="2998788" y="5178425"/>
            <a:ext cx="1357312" cy="398780"/>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发送仪表</a:t>
            </a:r>
            <a:endParaRPr lang="zh-CN" altLang="en-US" sz="2000" dirty="0">
              <a:latin typeface="Arial" panose="020B0604020202020204" pitchFamily="34" charset="0"/>
              <a:ea typeface="宋体" panose="02010600030101010101" pitchFamily="2" charset="-122"/>
            </a:endParaRPr>
          </a:p>
        </p:txBody>
      </p:sp>
      <p:sp>
        <p:nvSpPr>
          <p:cNvPr id="27689" name="文本框 101"/>
          <p:cNvSpPr txBox="1"/>
          <p:nvPr/>
        </p:nvSpPr>
        <p:spPr>
          <a:xfrm>
            <a:off x="9239250" y="5178425"/>
            <a:ext cx="1358900" cy="398780"/>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接收仪表</a:t>
            </a:r>
            <a:endParaRPr lang="zh-CN" altLang="en-US" sz="2000" dirty="0">
              <a:latin typeface="Arial" panose="020B0604020202020204" pitchFamily="34" charset="0"/>
              <a:ea typeface="宋体" panose="02010600030101010101" pitchFamily="2" charset="-122"/>
            </a:endParaRPr>
          </a:p>
        </p:txBody>
      </p:sp>
      <p:sp>
        <p:nvSpPr>
          <p:cNvPr id="27690" name="Text Box 38"/>
          <p:cNvSpPr txBox="1"/>
          <p:nvPr/>
        </p:nvSpPr>
        <p:spPr>
          <a:xfrm>
            <a:off x="5257800" y="6138863"/>
            <a:ext cx="38862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 </a:t>
            </a:r>
            <a:r>
              <a:rPr lang="en-US" altLang="zh-CN" sz="2400" dirty="0">
                <a:latin typeface="Times New Roman" panose="02020603050405020304" pitchFamily="18" charset="0"/>
                <a:ea typeface="宋体" panose="02010600030101010101" pitchFamily="2" charset="-122"/>
              </a:rPr>
              <a:t>4</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串联</a:t>
            </a:r>
            <a:endParaRPr lang="zh-CN" altLang="en-US" sz="2400" dirty="0">
              <a:solidFill>
                <a:srgbClr val="0000FF"/>
              </a:solidFill>
              <a:latin typeface="Times New Roman" panose="02020603050405020304" pitchFamily="18" charset="0"/>
              <a:ea typeface="宋体" panose="02010600030101010101" pitchFamily="2" charset="-122"/>
            </a:endParaRPr>
          </a:p>
        </p:txBody>
      </p:sp>
      <p:graphicFrame>
        <p:nvGraphicFramePr>
          <p:cNvPr id="28705" name="对象 2">
            <a:hlinkClick r:id="" action="ppaction://ole?verb="/>
          </p:cNvPr>
          <p:cNvGraphicFramePr>
            <a:graphicFrameLocks noChangeAspect="1"/>
          </p:cNvGraphicFramePr>
          <p:nvPr/>
        </p:nvGraphicFramePr>
        <p:xfrm>
          <a:off x="2254885" y="5728018"/>
          <a:ext cx="1797050" cy="741362"/>
        </p:xfrm>
        <a:graphic>
          <a:graphicData uri="http://schemas.openxmlformats.org/presentationml/2006/ole">
            <mc:AlternateContent xmlns:mc="http://schemas.openxmlformats.org/markup-compatibility/2006">
              <mc:Choice xmlns:v="urn:schemas-microsoft-com:vml" Requires="v">
                <p:oleObj spid="_x0000_s3078" name="" r:id="rId3" imgW="952500" imgH="393700" progId="Equation.KSEE3">
                  <p:embed/>
                </p:oleObj>
              </mc:Choice>
              <mc:Fallback>
                <p:oleObj name="" r:id="rId3" imgW="952500" imgH="393700" progId="Equation.KSEE3">
                  <p:embed/>
                  <p:pic>
                    <p:nvPicPr>
                      <p:cNvPr id="0" name="图片 3077"/>
                      <p:cNvPicPr/>
                      <p:nvPr/>
                    </p:nvPicPr>
                    <p:blipFill>
                      <a:blip r:embed="rId4"/>
                      <a:stretch>
                        <a:fillRect/>
                      </a:stretch>
                    </p:blipFill>
                    <p:spPr>
                      <a:xfrm>
                        <a:off x="2254885" y="5728018"/>
                        <a:ext cx="1797050" cy="741362"/>
                      </a:xfrm>
                      <a:prstGeom prst="rect">
                        <a:avLst/>
                      </a:prstGeom>
                      <a:noFill/>
                      <a:ln w="38100">
                        <a:noFill/>
                        <a:miter/>
                      </a:ln>
                    </p:spPr>
                  </p:pic>
                </p:oleObj>
              </mc:Fallback>
            </mc:AlternateContent>
          </a:graphicData>
        </a:graphic>
      </p:graphicFrame>
      <p:sp>
        <p:nvSpPr>
          <p:cNvPr id="3096" name="AutoShape 25"/>
          <p:cNvSpPr/>
          <p:nvPr/>
        </p:nvSpPr>
        <p:spPr>
          <a:xfrm>
            <a:off x="299180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5" name="Rectangle 24"/>
          <p:cNvSpPr>
            <a:spLocks noGrp="1"/>
          </p:cNvSpPr>
          <p:nvPr/>
        </p:nvSpPr>
        <p:spPr>
          <a:xfrm>
            <a:off x="4455160" y="172085"/>
            <a:ext cx="4153535" cy="358775"/>
          </a:xfrm>
          <a:prstGeom prst="rect">
            <a:avLst/>
          </a:prstGeom>
          <a:gradFill rotWithShape="1">
            <a:gsLst>
              <a:gs pos="0">
                <a:srgbClr val="3399FF"/>
              </a:gs>
              <a:gs pos="100000">
                <a:srgbClr val="0000FF"/>
              </a:gs>
            </a:gsLst>
            <a:lin ang="5400000" scaled="1"/>
            <a:tileRect/>
          </a:gradFill>
          <a:ln w="9525">
            <a:noFill/>
          </a:ln>
        </p:spPr>
        <p:txBody>
          <a:bodyPr wrap="square" lIns="91440" tIns="45720" rIns="91440" bIns="45720" anchor="ct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a:lstStyle>
          <a:p>
            <a:pPr eaLnBrk="1" hangingPunct="1"/>
            <a:r>
              <a:rPr lang="zh-CN" altLang="en-US" dirty="0"/>
              <a:t>绪论</a:t>
            </a:r>
            <a:endParaRPr lang="zh-CN" altLang="en-US" dirty="0"/>
          </a:p>
        </p:txBody>
      </p:sp>
    </p:spTree>
  </p:cSld>
  <p:clrMapOvr>
    <a:masterClrMapping/>
  </p:clrMapOvr>
  <p:transition advClick="0"/>
</p:sld>
</file>

<file path=ppt/tags/tag1.xml><?xml version="1.0" encoding="utf-8"?>
<p:tagLst xmlns:p="http://schemas.openxmlformats.org/presentationml/2006/main">
  <p:tag name="REFSHAPE" val="457441044"/>
  <p:tag name="KSO_WM_UNIT_PLACING_PICTURE_USER_VIEWPORT" val="{&quot;height&quot;:3723,&quot;width&quot;:12099}"/>
</p:tagLst>
</file>

<file path=ppt/tags/tag2.xml><?xml version="1.0" encoding="utf-8"?>
<p:tagLst xmlns:p="http://schemas.openxmlformats.org/presentationml/2006/main">
  <p:tag name="KSO_WM_UNIT_PLACING_PICTURE_USER_VIEWPORT" val="{&quot;height&quot;:5580,&quot;width&quot;:7485}"/>
</p:tagLst>
</file>

<file path=ppt/tags/tag3.xml><?xml version="1.0" encoding="utf-8"?>
<p:tagLst xmlns:p="http://schemas.openxmlformats.org/presentationml/2006/main">
  <p:tag name="REFSHAPE" val="297405404"/>
  <p:tag name="KSO_WM_UNIT_PLACING_PICTURE_USER_VIEWPORT" val="{&quot;height&quot;:21600,&quot;width&quot;:16200}"/>
</p:tagLst>
</file>

<file path=ppt/tags/tag4.xml><?xml version="1.0" encoding="utf-8"?>
<p:tagLst xmlns:p="http://schemas.openxmlformats.org/presentationml/2006/main">
  <p:tag name="KSO_WM_UNIT_PLACING_PICTURE_USER_VIEWPORT" val="{&quot;height&quot;:2182,&quot;width&quot;:6334}"/>
</p:tagLst>
</file>

<file path=ppt/tags/tag5.xml><?xml version="1.0" encoding="utf-8"?>
<p:tagLst xmlns:p="http://schemas.openxmlformats.org/presentationml/2006/main">
  <p:tag name="REFSHAPE" val="329270676"/>
  <p:tag name="KSO_WM_UNIT_PLACING_PICTURE_USER_VIEWPORT" val="{&quot;height&quot;:3828,&quot;width&quot;:4714}"/>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4245</Words>
  <Application>WPS 演示</Application>
  <PresentationFormat>全屏显示(4:3)</PresentationFormat>
  <Paragraphs>664</Paragraphs>
  <Slides>28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19</vt:i4>
      </vt:variant>
      <vt:variant>
        <vt:lpstr>幻灯片标题</vt:lpstr>
      </vt:variant>
      <vt:variant>
        <vt:i4>28</vt:i4>
      </vt:variant>
    </vt:vector>
  </HeadingPairs>
  <TitlesOfParts>
    <vt:vector size="57" baseType="lpstr">
      <vt:lpstr>Arial</vt:lpstr>
      <vt:lpstr>宋体</vt:lpstr>
      <vt:lpstr>Wingdings</vt:lpstr>
      <vt:lpstr>Times New Roman</vt:lpstr>
      <vt:lpstr>Calibri</vt:lpstr>
      <vt:lpstr>Comic Sans MS</vt:lpstr>
      <vt:lpstr>微软雅黑</vt:lpstr>
      <vt:lpstr>Arial Unicode MS</vt:lpstr>
      <vt:lpstr>Wingdings</vt:lpstr>
      <vt:lpstr>默认设计模板</vt:lpstr>
      <vt:lpstr>Paint.Picture</vt:lpstr>
      <vt:lpstr>Equation.KSEE3</vt:lpstr>
      <vt:lpstr>Equation.KSEE3</vt:lpstr>
      <vt:lpstr>Equation.KSEE3</vt:lpstr>
      <vt:lpstr>Equation.DSMT4</vt:lpstr>
      <vt:lpstr>Equation.DSMT4</vt:lpstr>
      <vt:lpstr>Equation.DSMT4</vt:lpstr>
      <vt:lpstr>Equation.DSMT4</vt:lpstr>
      <vt:lpstr>Equation.DSMT4</vt:lpstr>
      <vt:lpstr>Equation.DSMT4</vt:lpstr>
      <vt:lpstr>Paint.Picture</vt:lpstr>
      <vt:lpstr>Paint.Picture</vt:lpstr>
      <vt:lpstr>Equation.KSEE3</vt:lpstr>
      <vt:lpstr>Equation.KSEE3</vt:lpstr>
      <vt:lpstr>Equation.KSEE3</vt:lpstr>
      <vt:lpstr>Equation.KSEE3</vt:lpstr>
      <vt:lpstr>Equation.KSEE3</vt:lpstr>
      <vt:lpstr>Equation.KSEE3</vt:lpstr>
      <vt:lpstr>Equation.KSEE3</vt:lpstr>
      <vt:lpstr>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
  <cp:lastModifiedBy>齐皓</cp:lastModifiedBy>
  <cp:revision>101</cp:revision>
  <dcterms:created xsi:type="dcterms:W3CDTF">2018-02-23T07:03:00Z</dcterms:created>
  <dcterms:modified xsi:type="dcterms:W3CDTF">2020-03-04T08:46:35Z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