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30" r:id="rId3"/>
    <p:sldId id="549" r:id="rId4"/>
    <p:sldId id="550" r:id="rId5"/>
    <p:sldId id="551" r:id="rId6"/>
    <p:sldId id="552" r:id="rId7"/>
    <p:sldId id="553" r:id="rId8"/>
    <p:sldId id="554" r:id="rId9"/>
    <p:sldId id="555" r:id="rId10"/>
    <p:sldId id="556" r:id="rId11"/>
    <p:sldId id="557" r:id="rId12"/>
    <p:sldId id="558" r:id="rId13"/>
    <p:sldId id="559" r:id="rId14"/>
    <p:sldId id="561" r:id="rId15"/>
    <p:sldId id="560" r:id="rId16"/>
    <p:sldId id="562" r:id="rId17"/>
    <p:sldId id="563" r:id="rId18"/>
    <p:sldId id="564" r:id="rId19"/>
    <p:sldId id="566" r:id="rId20"/>
    <p:sldId id="567" r:id="rId21"/>
    <p:sldId id="568" r:id="rId22"/>
    <p:sldId id="569" r:id="rId23"/>
    <p:sldId id="570" r:id="rId24"/>
    <p:sldId id="571" r:id="rId25"/>
    <p:sldId id="572" r:id="rId26"/>
    <p:sldId id="573" r:id="rId27"/>
    <p:sldId id="575" r:id="rId28"/>
    <p:sldId id="576" r:id="rId29"/>
    <p:sldId id="577" r:id="rId30"/>
    <p:sldId id="578" r:id="rId31"/>
  </p:sldIdLst>
  <p:sldSz cx="12192000" cy="6858000"/>
  <p:notesSz cx="6858000" cy="9144000"/>
  <p:custDataLst>
    <p:tags r:id="rId35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CCFF"/>
    <a:srgbClr val="3366FF"/>
    <a:srgbClr val="33CCCC"/>
    <a:srgbClr val="FFFF00"/>
    <a:srgbClr val="FFCC66"/>
    <a:srgbClr val="FF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67" d="100"/>
          <a:sy n="67" d="100"/>
        </p:scale>
        <p:origin x="-1440" y="-96"/>
      </p:cViewPr>
      <p:guideLst>
        <p:guide orient="horz" pos="2215"/>
        <p:guide pos="37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gs" Target="tags/tag3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52.wmf"/><Relationship Id="rId3" Type="http://schemas.openxmlformats.org/officeDocument/2006/relationships/image" Target="../media/image51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7" Type="http://schemas.openxmlformats.org/officeDocument/2006/relationships/image" Target="../media/image14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6.wmf"/><Relationship Id="rId8" Type="http://schemas.openxmlformats.org/officeDocument/2006/relationships/image" Target="../media/image25.wmf"/><Relationship Id="rId7" Type="http://schemas.openxmlformats.org/officeDocument/2006/relationships/image" Target="../media/image24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4" Type="http://schemas.openxmlformats.org/officeDocument/2006/relationships/image" Target="../media/image31.wmf"/><Relationship Id="rId13" Type="http://schemas.openxmlformats.org/officeDocument/2006/relationships/image" Target="../media/image30.wmf"/><Relationship Id="rId12" Type="http://schemas.openxmlformats.org/officeDocument/2006/relationships/image" Target="../media/image29.wmf"/><Relationship Id="rId11" Type="http://schemas.openxmlformats.org/officeDocument/2006/relationships/image" Target="../media/image28.wmf"/><Relationship Id="rId10" Type="http://schemas.openxmlformats.org/officeDocument/2006/relationships/image" Target="../media/image27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40.wmf"/><Relationship Id="rId8" Type="http://schemas.openxmlformats.org/officeDocument/2006/relationships/image" Target="../media/image39.wmf"/><Relationship Id="rId7" Type="http://schemas.openxmlformats.org/officeDocument/2006/relationships/image" Target="../media/image38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45.wmf"/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47.wmf"/><Relationship Id="rId4" Type="http://schemas.openxmlformats.org/officeDocument/2006/relationships/image" Target="../media/image46.wmf"/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49267" y="260350"/>
            <a:ext cx="2743200" cy="5561013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9667" y="260350"/>
            <a:ext cx="8070573" cy="556101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19667" y="260350"/>
            <a:ext cx="10972800" cy="556101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9667" y="1628775"/>
            <a:ext cx="5376672" cy="4192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15795" y="1628775"/>
            <a:ext cx="5376672" cy="4192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>
    <p:wedg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openxmlformats.org/officeDocument/2006/relationships/image" Target="../media/image2.pn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1025" descr="图片1"/>
          <p:cNvPicPr>
            <a:picLocks noChangeAspect="1"/>
          </p:cNvPicPr>
          <p:nvPr userDrawn="1"/>
        </p:nvPicPr>
        <p:blipFill>
          <a:blip r:embed="rId13">
            <a:lum bright="12000"/>
          </a:blip>
          <a:srcRect t="22249" b="6903"/>
          <a:stretch>
            <a:fillRect/>
          </a:stretch>
        </p:blipFill>
        <p:spPr>
          <a:xfrm>
            <a:off x="0" y="476250"/>
            <a:ext cx="12192000" cy="59769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图片 1026"/>
          <p:cNvPicPr>
            <a:picLocks noChangeAspect="1"/>
          </p:cNvPicPr>
          <p:nvPr userDrawn="1"/>
        </p:nvPicPr>
        <p:blipFill>
          <a:blip r:embed="rId14"/>
          <a:srcRect l="19189" t="96094" r="14372"/>
          <a:stretch>
            <a:fillRect/>
          </a:stretch>
        </p:blipFill>
        <p:spPr>
          <a:xfrm>
            <a:off x="0" y="6453188"/>
            <a:ext cx="12192000" cy="4048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文本框 1027"/>
          <p:cNvSpPr txBox="1">
            <a:spLocks noChangeArrowheads="1"/>
          </p:cNvSpPr>
          <p:nvPr/>
        </p:nvSpPr>
        <p:spPr bwMode="auto">
          <a:xfrm>
            <a:off x="0" y="0"/>
            <a:ext cx="12192000" cy="706755"/>
          </a:xfrm>
          <a:prstGeom prst="rect">
            <a:avLst/>
          </a:prstGeom>
          <a:gradFill rotWithShape="1">
            <a:gsLst>
              <a:gs pos="0">
                <a:srgbClr val="030EE9"/>
              </a:gs>
              <a:gs pos="50000">
                <a:srgbClr val="3399FF">
                  <a:alpha val="95999"/>
                </a:srgbClr>
              </a:gs>
              <a:gs pos="100000">
                <a:srgbClr val="030EE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1029" name="文本占位符 1028"/>
          <p:cNvSpPr>
            <a:spLocks noGrp="1"/>
          </p:cNvSpPr>
          <p:nvPr>
            <p:ph type="body"/>
          </p:nvPr>
        </p:nvSpPr>
        <p:spPr>
          <a:xfrm>
            <a:off x="719667" y="1628775"/>
            <a:ext cx="10972800" cy="41925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30" name="日期占位符 1029"/>
          <p:cNvSpPr>
            <a:spLocks noGrp="1"/>
          </p:cNvSpPr>
          <p:nvPr>
            <p:ph type="dt" sz="half" idx="2"/>
          </p:nvPr>
        </p:nvSpPr>
        <p:spPr>
          <a:xfrm>
            <a:off x="0" y="6381750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400" b="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030"/>
          <p:cNvSpPr>
            <a:spLocks noGrp="1"/>
          </p:cNvSpPr>
          <p:nvPr>
            <p:ph type="sldNum" sz="quarter" idx="4"/>
          </p:nvPr>
        </p:nvSpPr>
        <p:spPr>
          <a:xfrm>
            <a:off x="9347200" y="6381750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/>
            </a:lvl1pPr>
          </a:lstStyle>
          <a:p>
            <a:pPr lvl="0" eaLnBrk="1" fontAlgn="base" hangingPunct="1">
              <a:buChar char="•"/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1032" name="直接连接符 1031"/>
          <p:cNvSpPr/>
          <p:nvPr userDrawn="1"/>
        </p:nvSpPr>
        <p:spPr>
          <a:xfrm>
            <a:off x="0" y="6858000"/>
            <a:ext cx="12192000" cy="0"/>
          </a:xfrm>
          <a:prstGeom prst="line">
            <a:avLst/>
          </a:prstGeom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3" name="直接连接符 1032"/>
          <p:cNvSpPr/>
          <p:nvPr userDrawn="1"/>
        </p:nvSpPr>
        <p:spPr>
          <a:xfrm>
            <a:off x="0" y="0"/>
            <a:ext cx="12192000" cy="0"/>
          </a:xfrm>
          <a:prstGeom prst="line">
            <a:avLst/>
          </a:prstGeom>
          <a:ln w="57150" cap="flat" cmpd="thinThick">
            <a:solidFill>
              <a:srgbClr val="3399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4" name="直接连接符 1033"/>
          <p:cNvSpPr/>
          <p:nvPr userDrawn="1"/>
        </p:nvSpPr>
        <p:spPr>
          <a:xfrm>
            <a:off x="0" y="6851650"/>
            <a:ext cx="12192000" cy="6350"/>
          </a:xfrm>
          <a:prstGeom prst="line">
            <a:avLst/>
          </a:prstGeom>
          <a:ln w="57150" cap="flat" cmpd="thinThick">
            <a:solidFill>
              <a:srgbClr val="3399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5" name="直接连接符 1034"/>
          <p:cNvSpPr/>
          <p:nvPr userDrawn="1"/>
        </p:nvSpPr>
        <p:spPr>
          <a:xfrm>
            <a:off x="-42333" y="765175"/>
            <a:ext cx="12234333" cy="0"/>
          </a:xfrm>
          <a:prstGeom prst="line">
            <a:avLst/>
          </a:prstGeom>
          <a:ln w="101600" cap="flat" cmpd="sng">
            <a:solidFill>
              <a:srgbClr val="FFCC00">
                <a:alpha val="65097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6" name="直接连接符 1035"/>
          <p:cNvSpPr/>
          <p:nvPr userDrawn="1"/>
        </p:nvSpPr>
        <p:spPr>
          <a:xfrm flipV="1">
            <a:off x="-42333" y="692150"/>
            <a:ext cx="12234333" cy="1588"/>
          </a:xfrm>
          <a:prstGeom prst="line">
            <a:avLst/>
          </a:prstGeom>
          <a:ln w="57150" cap="flat" cmpd="thinThick">
            <a:solidFill>
              <a:srgbClr val="3399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7" name="标题 1036"/>
          <p:cNvSpPr>
            <a:spLocks noGrp="1"/>
          </p:cNvSpPr>
          <p:nvPr>
            <p:ph type="title"/>
          </p:nvPr>
        </p:nvSpPr>
        <p:spPr>
          <a:xfrm>
            <a:off x="1678517" y="260350"/>
            <a:ext cx="8257116" cy="35877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00FF"/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038" name="组合 1037"/>
          <p:cNvGrpSpPr/>
          <p:nvPr userDrawn="1"/>
        </p:nvGrpSpPr>
        <p:grpSpPr>
          <a:xfrm>
            <a:off x="-88900" y="1196975"/>
            <a:ext cx="12280900" cy="647700"/>
            <a:chOff x="0" y="0"/>
            <a:chExt cx="5805" cy="408"/>
          </a:xfrm>
        </p:grpSpPr>
        <p:sp>
          <p:nvSpPr>
            <p:cNvPr id="1039" name="直接连接符 1038"/>
            <p:cNvSpPr/>
            <p:nvPr userDrawn="1"/>
          </p:nvSpPr>
          <p:spPr>
            <a:xfrm>
              <a:off x="23" y="0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40" name="直接连接符 1039"/>
            <p:cNvSpPr/>
            <p:nvPr userDrawn="1"/>
          </p:nvSpPr>
          <p:spPr>
            <a:xfrm>
              <a:off x="45" y="136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41" name="直接连接符 1040"/>
            <p:cNvSpPr/>
            <p:nvPr userDrawn="1"/>
          </p:nvSpPr>
          <p:spPr>
            <a:xfrm>
              <a:off x="0" y="272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42" name="直接连接符 1041"/>
            <p:cNvSpPr/>
            <p:nvPr userDrawn="1"/>
          </p:nvSpPr>
          <p:spPr>
            <a:xfrm>
              <a:off x="45" y="272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43" name="直接连接符 1042"/>
            <p:cNvSpPr/>
            <p:nvPr userDrawn="1"/>
          </p:nvSpPr>
          <p:spPr>
            <a:xfrm>
              <a:off x="45" y="408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sp>
        <p:nvSpPr>
          <p:cNvPr id="1044" name="直接连接符 1043"/>
          <p:cNvSpPr/>
          <p:nvPr userDrawn="1"/>
        </p:nvSpPr>
        <p:spPr>
          <a:xfrm>
            <a:off x="46567" y="2205038"/>
            <a:ext cx="12192000" cy="0"/>
          </a:xfrm>
          <a:prstGeom prst="line">
            <a:avLst/>
          </a:prstGeom>
          <a:ln w="3175" cap="rnd" cmpd="sng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1045" name="直接连接符 1044"/>
          <p:cNvSpPr/>
          <p:nvPr userDrawn="1"/>
        </p:nvSpPr>
        <p:spPr>
          <a:xfrm>
            <a:off x="-42333" y="2708275"/>
            <a:ext cx="12185651" cy="0"/>
          </a:xfrm>
          <a:prstGeom prst="line">
            <a:avLst/>
          </a:prstGeom>
          <a:ln w="3175" cap="rnd" cmpd="sng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</p:spPr>
      </p:sp>
      <p:grpSp>
        <p:nvGrpSpPr>
          <p:cNvPr id="1046" name="组合 1045"/>
          <p:cNvGrpSpPr/>
          <p:nvPr userDrawn="1"/>
        </p:nvGrpSpPr>
        <p:grpSpPr>
          <a:xfrm>
            <a:off x="-42333" y="2925763"/>
            <a:ext cx="12280900" cy="647700"/>
            <a:chOff x="0" y="0"/>
            <a:chExt cx="5805" cy="408"/>
          </a:xfrm>
        </p:grpSpPr>
        <p:sp>
          <p:nvSpPr>
            <p:cNvPr id="1047" name="直接连接符 1046"/>
            <p:cNvSpPr/>
            <p:nvPr userDrawn="1"/>
          </p:nvSpPr>
          <p:spPr>
            <a:xfrm>
              <a:off x="23" y="0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48" name="直接连接符 1047"/>
            <p:cNvSpPr/>
            <p:nvPr userDrawn="1"/>
          </p:nvSpPr>
          <p:spPr>
            <a:xfrm>
              <a:off x="45" y="136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49" name="直接连接符 1048"/>
            <p:cNvSpPr/>
            <p:nvPr userDrawn="1"/>
          </p:nvSpPr>
          <p:spPr>
            <a:xfrm>
              <a:off x="0" y="272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50" name="直接连接符 1049"/>
            <p:cNvSpPr/>
            <p:nvPr userDrawn="1"/>
          </p:nvSpPr>
          <p:spPr>
            <a:xfrm>
              <a:off x="45" y="272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51" name="直接连接符 1050"/>
            <p:cNvSpPr/>
            <p:nvPr userDrawn="1"/>
          </p:nvSpPr>
          <p:spPr>
            <a:xfrm>
              <a:off x="45" y="408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grpSp>
        <p:nvGrpSpPr>
          <p:cNvPr id="1052" name="组合 1051"/>
          <p:cNvGrpSpPr/>
          <p:nvPr userDrawn="1"/>
        </p:nvGrpSpPr>
        <p:grpSpPr>
          <a:xfrm>
            <a:off x="-40216" y="3789363"/>
            <a:ext cx="12280900" cy="647700"/>
            <a:chOff x="0" y="0"/>
            <a:chExt cx="5805" cy="408"/>
          </a:xfrm>
        </p:grpSpPr>
        <p:sp>
          <p:nvSpPr>
            <p:cNvPr id="1053" name="直接连接符 1052"/>
            <p:cNvSpPr/>
            <p:nvPr userDrawn="1"/>
          </p:nvSpPr>
          <p:spPr>
            <a:xfrm>
              <a:off x="23" y="0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54" name="直接连接符 1053"/>
            <p:cNvSpPr/>
            <p:nvPr userDrawn="1"/>
          </p:nvSpPr>
          <p:spPr>
            <a:xfrm>
              <a:off x="45" y="136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55" name="直接连接符 1054"/>
            <p:cNvSpPr/>
            <p:nvPr userDrawn="1"/>
          </p:nvSpPr>
          <p:spPr>
            <a:xfrm>
              <a:off x="0" y="272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56" name="直接连接符 1055"/>
            <p:cNvSpPr/>
            <p:nvPr userDrawn="1"/>
          </p:nvSpPr>
          <p:spPr>
            <a:xfrm>
              <a:off x="45" y="272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57" name="直接连接符 1056"/>
            <p:cNvSpPr/>
            <p:nvPr userDrawn="1"/>
          </p:nvSpPr>
          <p:spPr>
            <a:xfrm>
              <a:off x="45" y="408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grpSp>
        <p:nvGrpSpPr>
          <p:cNvPr id="1058" name="组合 1057"/>
          <p:cNvGrpSpPr/>
          <p:nvPr userDrawn="1"/>
        </p:nvGrpSpPr>
        <p:grpSpPr>
          <a:xfrm>
            <a:off x="-40216" y="5013325"/>
            <a:ext cx="12280900" cy="647700"/>
            <a:chOff x="0" y="0"/>
            <a:chExt cx="5805" cy="408"/>
          </a:xfrm>
        </p:grpSpPr>
        <p:sp>
          <p:nvSpPr>
            <p:cNvPr id="1059" name="直接连接符 1058"/>
            <p:cNvSpPr/>
            <p:nvPr userDrawn="1"/>
          </p:nvSpPr>
          <p:spPr>
            <a:xfrm>
              <a:off x="23" y="0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60" name="直接连接符 1059"/>
            <p:cNvSpPr/>
            <p:nvPr userDrawn="1"/>
          </p:nvSpPr>
          <p:spPr>
            <a:xfrm>
              <a:off x="45" y="136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61" name="直接连接符 1060"/>
            <p:cNvSpPr/>
            <p:nvPr userDrawn="1"/>
          </p:nvSpPr>
          <p:spPr>
            <a:xfrm>
              <a:off x="0" y="272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62" name="直接连接符 1061"/>
            <p:cNvSpPr/>
            <p:nvPr userDrawn="1"/>
          </p:nvSpPr>
          <p:spPr>
            <a:xfrm>
              <a:off x="45" y="272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63" name="直接连接符 1062"/>
            <p:cNvSpPr/>
            <p:nvPr userDrawn="1"/>
          </p:nvSpPr>
          <p:spPr>
            <a:xfrm>
              <a:off x="45" y="408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grpSp>
        <p:nvGrpSpPr>
          <p:cNvPr id="1064" name="组合 1063"/>
          <p:cNvGrpSpPr/>
          <p:nvPr userDrawn="1"/>
        </p:nvGrpSpPr>
        <p:grpSpPr>
          <a:xfrm>
            <a:off x="-88900" y="5661025"/>
            <a:ext cx="12280900" cy="647700"/>
            <a:chOff x="0" y="0"/>
            <a:chExt cx="5805" cy="408"/>
          </a:xfrm>
        </p:grpSpPr>
        <p:sp>
          <p:nvSpPr>
            <p:cNvPr id="1065" name="直接连接符 1064"/>
            <p:cNvSpPr/>
            <p:nvPr userDrawn="1"/>
          </p:nvSpPr>
          <p:spPr>
            <a:xfrm>
              <a:off x="23" y="0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66" name="直接连接符 1065"/>
            <p:cNvSpPr/>
            <p:nvPr userDrawn="1"/>
          </p:nvSpPr>
          <p:spPr>
            <a:xfrm>
              <a:off x="45" y="136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67" name="直接连接符 1066"/>
            <p:cNvSpPr/>
            <p:nvPr userDrawn="1"/>
          </p:nvSpPr>
          <p:spPr>
            <a:xfrm>
              <a:off x="0" y="272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68" name="直接连接符 1067"/>
            <p:cNvSpPr/>
            <p:nvPr userDrawn="1"/>
          </p:nvSpPr>
          <p:spPr>
            <a:xfrm>
              <a:off x="45" y="272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69" name="直接连接符 1068"/>
            <p:cNvSpPr/>
            <p:nvPr userDrawn="1"/>
          </p:nvSpPr>
          <p:spPr>
            <a:xfrm>
              <a:off x="45" y="408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sp>
        <p:nvSpPr>
          <p:cNvPr id="1070" name="直接连接符 1069"/>
          <p:cNvSpPr/>
          <p:nvPr userDrawn="1"/>
        </p:nvSpPr>
        <p:spPr>
          <a:xfrm>
            <a:off x="0" y="6453188"/>
            <a:ext cx="12192000" cy="0"/>
          </a:xfrm>
          <a:prstGeom prst="line">
            <a:avLst/>
          </a:prstGeom>
          <a:ln w="101600" cap="flat" cmpd="sng">
            <a:solidFill>
              <a:srgbClr val="FFCC00">
                <a:alpha val="65097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071" name="图片 1070" descr="banner01"/>
          <p:cNvPicPr>
            <a:picLocks noChangeAspect="1"/>
          </p:cNvPicPr>
          <p:nvPr userDrawn="1"/>
        </p:nvPicPr>
        <p:blipFill>
          <a:blip r:embed="rId15">
            <a:lum bright="92001" contrast="41999"/>
          </a:blip>
          <a:srcRect l="2313" t="-11906" r="80125"/>
          <a:stretch>
            <a:fillRect/>
          </a:stretch>
        </p:blipFill>
        <p:spPr>
          <a:xfrm>
            <a:off x="0" y="5178425"/>
            <a:ext cx="2063751" cy="1185863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 advClick="0">
    <p:wedge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image" Target="../media/image21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9.wmf"/><Relationship Id="rId30" Type="http://schemas.openxmlformats.org/officeDocument/2006/relationships/vmlDrawing" Target="../drawings/vmlDrawing5.vml"/><Relationship Id="rId3" Type="http://schemas.openxmlformats.org/officeDocument/2006/relationships/oleObject" Target="../embeddings/oleObject12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31.wmf"/><Relationship Id="rId27" Type="http://schemas.openxmlformats.org/officeDocument/2006/relationships/oleObject" Target="../embeddings/oleObject24.bin"/><Relationship Id="rId26" Type="http://schemas.openxmlformats.org/officeDocument/2006/relationships/image" Target="../media/image30.wmf"/><Relationship Id="rId25" Type="http://schemas.openxmlformats.org/officeDocument/2006/relationships/oleObject" Target="../embeddings/oleObject23.bin"/><Relationship Id="rId24" Type="http://schemas.openxmlformats.org/officeDocument/2006/relationships/image" Target="../media/image29.wmf"/><Relationship Id="rId23" Type="http://schemas.openxmlformats.org/officeDocument/2006/relationships/oleObject" Target="../embeddings/oleObject22.bin"/><Relationship Id="rId22" Type="http://schemas.openxmlformats.org/officeDocument/2006/relationships/image" Target="../media/image28.wmf"/><Relationship Id="rId21" Type="http://schemas.openxmlformats.org/officeDocument/2006/relationships/oleObject" Target="../embeddings/oleObject21.bin"/><Relationship Id="rId20" Type="http://schemas.openxmlformats.org/officeDocument/2006/relationships/image" Target="../media/image27.wmf"/><Relationship Id="rId2" Type="http://schemas.openxmlformats.org/officeDocument/2006/relationships/image" Target="../media/image18.wmf"/><Relationship Id="rId19" Type="http://schemas.openxmlformats.org/officeDocument/2006/relationships/oleObject" Target="../embeddings/oleObject20.bin"/><Relationship Id="rId18" Type="http://schemas.openxmlformats.org/officeDocument/2006/relationships/image" Target="../media/image26.wmf"/><Relationship Id="rId17" Type="http://schemas.openxmlformats.org/officeDocument/2006/relationships/oleObject" Target="../embeddings/oleObject19.bin"/><Relationship Id="rId16" Type="http://schemas.openxmlformats.org/officeDocument/2006/relationships/image" Target="../media/image25.wmf"/><Relationship Id="rId15" Type="http://schemas.openxmlformats.org/officeDocument/2006/relationships/oleObject" Target="../embeddings/oleObject18.bin"/><Relationship Id="rId14" Type="http://schemas.openxmlformats.org/officeDocument/2006/relationships/image" Target="../media/image24.wmf"/><Relationship Id="rId13" Type="http://schemas.openxmlformats.org/officeDocument/2006/relationships/oleObject" Target="../embeddings/oleObject17.bin"/><Relationship Id="rId12" Type="http://schemas.openxmlformats.org/officeDocument/2006/relationships/image" Target="../media/image23.wmf"/><Relationship Id="rId11" Type="http://schemas.openxmlformats.org/officeDocument/2006/relationships/oleObject" Target="../embeddings/oleObject16.bin"/><Relationship Id="rId10" Type="http://schemas.openxmlformats.org/officeDocument/2006/relationships/image" Target="../media/image22.wmf"/><Relationship Id="rId1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.bin"/><Relationship Id="rId8" Type="http://schemas.openxmlformats.org/officeDocument/2006/relationships/image" Target="../media/image35.w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3.wmf"/><Relationship Id="rId3" Type="http://schemas.openxmlformats.org/officeDocument/2006/relationships/oleObject" Target="../embeddings/oleObject26.bin"/><Relationship Id="rId20" Type="http://schemas.openxmlformats.org/officeDocument/2006/relationships/vmlDrawing" Target="../drawings/vmlDrawing6.vml"/><Relationship Id="rId2" Type="http://schemas.openxmlformats.org/officeDocument/2006/relationships/image" Target="../media/image32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40.wmf"/><Relationship Id="rId17" Type="http://schemas.openxmlformats.org/officeDocument/2006/relationships/oleObject" Target="../embeddings/oleObject33.bin"/><Relationship Id="rId16" Type="http://schemas.openxmlformats.org/officeDocument/2006/relationships/image" Target="../media/image39.wmf"/><Relationship Id="rId15" Type="http://schemas.openxmlformats.org/officeDocument/2006/relationships/oleObject" Target="../embeddings/oleObject32.bin"/><Relationship Id="rId14" Type="http://schemas.openxmlformats.org/officeDocument/2006/relationships/image" Target="../media/image38.wmf"/><Relationship Id="rId13" Type="http://schemas.openxmlformats.org/officeDocument/2006/relationships/oleObject" Target="../embeddings/oleObject31.bin"/><Relationship Id="rId12" Type="http://schemas.openxmlformats.org/officeDocument/2006/relationships/image" Target="../media/image37.wmf"/><Relationship Id="rId11" Type="http://schemas.openxmlformats.org/officeDocument/2006/relationships/oleObject" Target="../embeddings/oleObject30.bin"/><Relationship Id="rId10" Type="http://schemas.openxmlformats.org/officeDocument/2006/relationships/image" Target="../media/image36.wmf"/><Relationship Id="rId1" Type="http://schemas.openxmlformats.org/officeDocument/2006/relationships/oleObject" Target="../embeddings/oleObject25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5.wmf"/><Relationship Id="rId7" Type="http://schemas.openxmlformats.org/officeDocument/2006/relationships/oleObject" Target="../embeddings/oleObject37.bin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3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42.wmf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34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2.bin"/><Relationship Id="rId8" Type="http://schemas.openxmlformats.org/officeDocument/2006/relationships/image" Target="../media/image46.wmf"/><Relationship Id="rId7" Type="http://schemas.openxmlformats.org/officeDocument/2006/relationships/oleObject" Target="../embeddings/oleObject41.bin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3.w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42.wmf"/><Relationship Id="rId12" Type="http://schemas.openxmlformats.org/officeDocument/2006/relationships/vmlDrawing" Target="../drawings/vmlDrawing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7.wmf"/><Relationship Id="rId1" Type="http://schemas.openxmlformats.org/officeDocument/2006/relationships/oleObject" Target="../embeddings/oleObject3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9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48.wmf"/><Relationship Id="rId1" Type="http://schemas.openxmlformats.org/officeDocument/2006/relationships/oleObject" Target="../embeddings/oleObject43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2.wmf"/><Relationship Id="rId7" Type="http://schemas.openxmlformats.org/officeDocument/2006/relationships/oleObject" Target="../embeddings/oleObject49.bin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9.w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48.w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4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3.wmf"/><Relationship Id="rId1" Type="http://schemas.openxmlformats.org/officeDocument/2006/relationships/oleObject" Target="../embeddings/oleObject50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2.vml"/><Relationship Id="rId4" Type="http://schemas.openxmlformats.org/officeDocument/2006/relationships/slideLayout" Target="../slideLayouts/slideLayout7.xml"/><Relationship Id="rId3" Type="http://schemas.openxmlformats.org/officeDocument/2006/relationships/oleObject" Target="../embeddings/oleObject52.bin"/><Relationship Id="rId2" Type="http://schemas.openxmlformats.org/officeDocument/2006/relationships/image" Target="../media/image54.wmf"/><Relationship Id="rId1" Type="http://schemas.openxmlformats.org/officeDocument/2006/relationships/oleObject" Target="../embeddings/oleObject51.bin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6.png"/><Relationship Id="rId3" Type="http://schemas.openxmlformats.org/officeDocument/2006/relationships/tags" Target="../tags/tag2.xml"/><Relationship Id="rId2" Type="http://schemas.openxmlformats.org/officeDocument/2006/relationships/image" Target="../media/image55.png"/><Relationship Id="rId1" Type="http://schemas.openxmlformats.org/officeDocument/2006/relationships/tags" Target="../tags/tag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11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8.wmf"/><Relationship Id="rId16" Type="http://schemas.openxmlformats.org/officeDocument/2006/relationships/vmlDrawing" Target="../drawings/vmlDrawing3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4.wmf"/><Relationship Id="rId13" Type="http://schemas.openxmlformats.org/officeDocument/2006/relationships/oleObject" Target="../embeddings/oleObject9.bin"/><Relationship Id="rId12" Type="http://schemas.openxmlformats.org/officeDocument/2006/relationships/image" Target="../media/image13.wmf"/><Relationship Id="rId11" Type="http://schemas.openxmlformats.org/officeDocument/2006/relationships/oleObject" Target="../embeddings/oleObject8.bin"/><Relationship Id="rId10" Type="http://schemas.openxmlformats.org/officeDocument/2006/relationships/image" Target="../media/image12.wmf"/><Relationship Id="rId1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798570" y="106045"/>
            <a:ext cx="447103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5.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智能变送器和阀门定位器</a:t>
            </a:r>
            <a:endParaRPr lang="zh-CN" altLang="en-US"/>
          </a:p>
        </p:txBody>
      </p:sp>
      <p:sp>
        <p:nvSpPr>
          <p:cNvPr id="3" name="矩形 3074"/>
          <p:cNvSpPr>
            <a:spLocks noChangeArrowheads="1"/>
          </p:cNvSpPr>
          <p:nvPr/>
        </p:nvSpPr>
        <p:spPr bwMode="auto">
          <a:xfrm>
            <a:off x="2543175" y="915670"/>
            <a:ext cx="60960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Tx/>
              <a:buFont typeface="Monotype Sorts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智能差压变送器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矩形 3078"/>
          <p:cNvSpPr>
            <a:spLocks noChangeArrowheads="1"/>
          </p:cNvSpPr>
          <p:nvPr/>
        </p:nvSpPr>
        <p:spPr bwMode="auto">
          <a:xfrm>
            <a:off x="2482850" y="4511675"/>
            <a:ext cx="60960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Tx/>
              <a:buFont typeface="Monotype Sorts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智能电气阀门定位器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1"/>
          <p:cNvSpPr/>
          <p:nvPr/>
        </p:nvSpPr>
        <p:spPr>
          <a:xfrm>
            <a:off x="2494757" y="1725930"/>
            <a:ext cx="2685415" cy="521970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Tx/>
              <a:buFont typeface="Monotype Sorts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智能温度变送器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3" name="矩形 3074"/>
          <p:cNvSpPr/>
          <p:nvPr/>
        </p:nvSpPr>
        <p:spPr>
          <a:xfrm>
            <a:off x="2595245" y="2525395"/>
            <a:ext cx="7418070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just" eaLnBrk="0" hangingPunct="0">
              <a:spcBef>
                <a:spcPct val="50000"/>
              </a:spcBef>
              <a:buClr>
                <a:schemeClr val="bg2"/>
              </a:buClr>
              <a:buFont typeface="Monotype Sorts" pitchFamily="2" charset="2"/>
            </a:pPr>
            <a:r>
              <a:rPr lang="zh-CN" altLang="en-US" b="1" dirty="0">
                <a:latin typeface="Times New Roman" panose="02020603050405020304" pitchFamily="18" charset="0"/>
              </a:rPr>
              <a:t>功能，组成结构，传递信号，组态方式，应用举例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2055" name="矩形 3074"/>
          <p:cNvSpPr/>
          <p:nvPr/>
        </p:nvSpPr>
        <p:spPr>
          <a:xfrm>
            <a:off x="2543175" y="5300663"/>
            <a:ext cx="7142163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 eaLnBrk="0" hangingPunct="0">
              <a:spcBef>
                <a:spcPct val="50000"/>
              </a:spcBef>
              <a:buClr>
                <a:schemeClr val="bg2"/>
              </a:buClr>
              <a:buFont typeface="Monotype Sorts" pitchFamily="2" charset="2"/>
            </a:pPr>
            <a:r>
              <a:rPr lang="zh-CN" altLang="en-US" b="1" dirty="0">
                <a:latin typeface="Times New Roman" panose="02020603050405020304" pitchFamily="18" charset="0"/>
              </a:rPr>
              <a:t>组成结构，功能，工作原理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6" name="矩形 3078"/>
          <p:cNvSpPr>
            <a:spLocks noChangeArrowheads="1"/>
          </p:cNvSpPr>
          <p:nvPr/>
        </p:nvSpPr>
        <p:spPr bwMode="auto">
          <a:xfrm>
            <a:off x="2543175" y="3673475"/>
            <a:ext cx="60960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Tx/>
              <a:buFont typeface="Monotype Sorts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模拟阀门定位器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807460" y="114935"/>
            <a:ext cx="447103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5.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智能变送器和阀门定位器</a:t>
            </a:r>
            <a:endParaRPr lang="zh-CN" altLang="en-US"/>
          </a:p>
        </p:txBody>
      </p:sp>
      <p:sp>
        <p:nvSpPr>
          <p:cNvPr id="10241" name="文本框 10241"/>
          <p:cNvSpPr txBox="1"/>
          <p:nvPr/>
        </p:nvSpPr>
        <p:spPr>
          <a:xfrm>
            <a:off x="1847850" y="925830"/>
            <a:ext cx="9540240" cy="48615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  <a:latin typeface="Calibri" panose="020F0502020204030204" charset="0"/>
              </a:rPr>
              <a:t>② 变送器远程组态与监视</a:t>
            </a:r>
            <a:endParaRPr lang="zh-CN" altLang="en-US" b="1" dirty="0">
              <a:solidFill>
                <a:schemeClr val="tx1"/>
              </a:solidFill>
              <a:latin typeface="Calibri" panose="020F0502020204030204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变送器组态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选择设置变送器的地址号、零点、量程、输出形式、补偿值、滤波时间等，将参数传输到变送器</a:t>
            </a:r>
            <a:r>
              <a:rPr lang="en-US" altLang="zh-CN" sz="2400" b="1" dirty="0">
                <a:latin typeface="Times New Roman" panose="02020603050405020304" pitchFamily="18" charset="0"/>
              </a:rPr>
              <a:t>EEPROM</a:t>
            </a:r>
            <a:r>
              <a:rPr lang="zh-CN" altLang="en-US" sz="2400" b="1" dirty="0">
                <a:latin typeface="Times New Roman" panose="02020603050405020304" pitchFamily="18" charset="0"/>
              </a:rPr>
              <a:t>中。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诊断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对组态参数、通信状态、变送器的运行状态进行诊断，显示故障代码。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抄表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读取并显示变送器中</a:t>
            </a:r>
            <a:r>
              <a:rPr lang="zh-CN" altLang="en-US" sz="2400" b="1" dirty="0">
                <a:latin typeface="Times New Roman" panose="02020603050405020304" pitchFamily="18" charset="0"/>
              </a:rPr>
              <a:t>存储的重要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信息</a:t>
            </a:r>
            <a:r>
              <a:rPr lang="zh-CN" altLang="en-US" sz="2400" b="1" dirty="0">
                <a:latin typeface="Times New Roman" panose="02020603050405020304" pitchFamily="18" charset="0"/>
              </a:rPr>
              <a:t>。（变送器地址号、过程参量、零点、量程等）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矩形 11266"/>
          <p:cNvSpPr/>
          <p:nvPr/>
        </p:nvSpPr>
        <p:spPr>
          <a:xfrm>
            <a:off x="2011363" y="846773"/>
            <a:ext cx="6408737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Calibri" panose="020F0502020204030204" charset="0"/>
              </a:rPr>
              <a:t>③ 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一种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HART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协议的智能差压变送器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pSp>
        <p:nvGrpSpPr>
          <p:cNvPr id="11268" name="组合 11268"/>
          <p:cNvGrpSpPr/>
          <p:nvPr/>
        </p:nvGrpSpPr>
        <p:grpSpPr>
          <a:xfrm>
            <a:off x="2011680" y="1480185"/>
            <a:ext cx="8168640" cy="4526280"/>
            <a:chOff x="0" y="0"/>
            <a:chExt cx="5254" cy="3024"/>
          </a:xfrm>
        </p:grpSpPr>
        <p:sp>
          <p:nvSpPr>
            <p:cNvPr id="11269" name="矩形 11269"/>
            <p:cNvSpPr/>
            <p:nvPr/>
          </p:nvSpPr>
          <p:spPr>
            <a:xfrm>
              <a:off x="864" y="0"/>
              <a:ext cx="720" cy="1680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</a:rPr>
                <a:t>AD7715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270" name="矩形 11270"/>
            <p:cNvSpPr/>
            <p:nvPr/>
          </p:nvSpPr>
          <p:spPr>
            <a:xfrm>
              <a:off x="2160" y="240"/>
              <a:ext cx="768" cy="1056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400" b="1" dirty="0">
                  <a:latin typeface="Times New Roman" panose="02020603050405020304" pitchFamily="18" charset="0"/>
                </a:rPr>
                <a:t>微处理器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271" name="矩形 11271"/>
            <p:cNvSpPr/>
            <p:nvPr/>
          </p:nvSpPr>
          <p:spPr>
            <a:xfrm>
              <a:off x="3456" y="240"/>
              <a:ext cx="720" cy="1008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</a:rPr>
                <a:t>AD421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272" name="矩形 11272"/>
            <p:cNvSpPr/>
            <p:nvPr/>
          </p:nvSpPr>
          <p:spPr>
            <a:xfrm>
              <a:off x="2496" y="1920"/>
              <a:ext cx="1200" cy="384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400" b="1" dirty="0">
                  <a:latin typeface="Times New Roman" panose="02020603050405020304" pitchFamily="18" charset="0"/>
                </a:rPr>
                <a:t>波形形成电路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273" name="矩形 11273"/>
            <p:cNvSpPr/>
            <p:nvPr/>
          </p:nvSpPr>
          <p:spPr>
            <a:xfrm>
              <a:off x="3456" y="2496"/>
              <a:ext cx="1008" cy="336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400" b="1" dirty="0">
                  <a:latin typeface="Times New Roman" panose="02020603050405020304" pitchFamily="18" charset="0"/>
                </a:rPr>
                <a:t>带通滤波器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274" name="矩形 11274"/>
            <p:cNvSpPr/>
            <p:nvPr/>
          </p:nvSpPr>
          <p:spPr>
            <a:xfrm>
              <a:off x="1344" y="2352"/>
              <a:ext cx="1056" cy="480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</a:rPr>
                <a:t>HART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400" b="1" dirty="0">
                  <a:latin typeface="Times New Roman" panose="02020603050405020304" pitchFamily="18" charset="0"/>
                </a:rPr>
                <a:t>调制解调器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275" name="直接连接符 11275"/>
            <p:cNvSpPr/>
            <p:nvPr/>
          </p:nvSpPr>
          <p:spPr>
            <a:xfrm>
              <a:off x="1584" y="480"/>
              <a:ext cx="57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76" name="直接连接符 11276"/>
            <p:cNvSpPr/>
            <p:nvPr/>
          </p:nvSpPr>
          <p:spPr>
            <a:xfrm>
              <a:off x="1584" y="672"/>
              <a:ext cx="57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77" name="直接连接符 11277"/>
            <p:cNvSpPr/>
            <p:nvPr/>
          </p:nvSpPr>
          <p:spPr>
            <a:xfrm>
              <a:off x="1584" y="864"/>
              <a:ext cx="57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78" name="直接连接符 11278"/>
            <p:cNvSpPr/>
            <p:nvPr/>
          </p:nvSpPr>
          <p:spPr>
            <a:xfrm>
              <a:off x="1584" y="1056"/>
              <a:ext cx="57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79" name="直接连接符 11279"/>
            <p:cNvSpPr/>
            <p:nvPr/>
          </p:nvSpPr>
          <p:spPr>
            <a:xfrm>
              <a:off x="384" y="1152"/>
              <a:ext cx="48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80" name="直接连接符 11280"/>
            <p:cNvSpPr/>
            <p:nvPr/>
          </p:nvSpPr>
          <p:spPr>
            <a:xfrm>
              <a:off x="576" y="1152"/>
              <a:ext cx="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81" name="直接连接符 11281"/>
            <p:cNvSpPr/>
            <p:nvPr/>
          </p:nvSpPr>
          <p:spPr>
            <a:xfrm>
              <a:off x="480" y="1296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82" name="矩形 11282"/>
            <p:cNvSpPr/>
            <p:nvPr/>
          </p:nvSpPr>
          <p:spPr>
            <a:xfrm>
              <a:off x="480" y="1344"/>
              <a:ext cx="192" cy="48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283" name="直接连接符 11283"/>
            <p:cNvSpPr/>
            <p:nvPr/>
          </p:nvSpPr>
          <p:spPr>
            <a:xfrm>
              <a:off x="480" y="1440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84" name="直接连接符 11284"/>
            <p:cNvSpPr/>
            <p:nvPr/>
          </p:nvSpPr>
          <p:spPr>
            <a:xfrm>
              <a:off x="576" y="1440"/>
              <a:ext cx="0" cy="1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85" name="直接连接符 11285"/>
            <p:cNvSpPr/>
            <p:nvPr/>
          </p:nvSpPr>
          <p:spPr>
            <a:xfrm>
              <a:off x="384" y="1632"/>
              <a:ext cx="48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86" name="直接连接符 11286"/>
            <p:cNvSpPr/>
            <p:nvPr/>
          </p:nvSpPr>
          <p:spPr>
            <a:xfrm>
              <a:off x="384" y="1056"/>
              <a:ext cx="0" cy="1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87" name="直接连接符 11287"/>
            <p:cNvSpPr/>
            <p:nvPr/>
          </p:nvSpPr>
          <p:spPr>
            <a:xfrm>
              <a:off x="336" y="1056"/>
              <a:ext cx="0" cy="1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88" name="直接连接符 11288"/>
            <p:cNvSpPr/>
            <p:nvPr/>
          </p:nvSpPr>
          <p:spPr>
            <a:xfrm>
              <a:off x="384" y="1536"/>
              <a:ext cx="0" cy="1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89" name="直接连接符 11289"/>
            <p:cNvSpPr/>
            <p:nvPr/>
          </p:nvSpPr>
          <p:spPr>
            <a:xfrm>
              <a:off x="336" y="1536"/>
              <a:ext cx="0" cy="1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90" name="直接连接符 11290"/>
            <p:cNvSpPr/>
            <p:nvPr/>
          </p:nvSpPr>
          <p:spPr>
            <a:xfrm>
              <a:off x="96" y="1152"/>
              <a:ext cx="24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91" name="直接连接符 11291"/>
            <p:cNvSpPr/>
            <p:nvPr/>
          </p:nvSpPr>
          <p:spPr>
            <a:xfrm>
              <a:off x="96" y="1632"/>
              <a:ext cx="24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92" name="直接连接符 11292"/>
            <p:cNvSpPr/>
            <p:nvPr/>
          </p:nvSpPr>
          <p:spPr>
            <a:xfrm>
              <a:off x="96" y="1152"/>
              <a:ext cx="0" cy="62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93" name="直接连接符 11293"/>
            <p:cNvSpPr/>
            <p:nvPr/>
          </p:nvSpPr>
          <p:spPr>
            <a:xfrm>
              <a:off x="0" y="1776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94" name="直接连接符 11294"/>
            <p:cNvSpPr/>
            <p:nvPr/>
          </p:nvSpPr>
          <p:spPr>
            <a:xfrm>
              <a:off x="48" y="1824"/>
              <a:ext cx="9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95" name="流程图: 决策 11295"/>
            <p:cNvSpPr/>
            <p:nvPr/>
          </p:nvSpPr>
          <p:spPr>
            <a:xfrm>
              <a:off x="48" y="336"/>
              <a:ext cx="576" cy="384"/>
            </a:xfrm>
            <a:prstGeom prst="flowChartDecision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296" name="直接连接符 11296"/>
            <p:cNvSpPr/>
            <p:nvPr/>
          </p:nvSpPr>
          <p:spPr>
            <a:xfrm flipV="1">
              <a:off x="624" y="288"/>
              <a:ext cx="0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97" name="直接连接符 11297"/>
            <p:cNvSpPr/>
            <p:nvPr/>
          </p:nvSpPr>
          <p:spPr>
            <a:xfrm>
              <a:off x="48" y="528"/>
              <a:ext cx="0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98" name="直接连接符 11298"/>
            <p:cNvSpPr/>
            <p:nvPr/>
          </p:nvSpPr>
          <p:spPr>
            <a:xfrm>
              <a:off x="48" y="768"/>
              <a:ext cx="81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99" name="直接连接符 11299"/>
            <p:cNvSpPr/>
            <p:nvPr/>
          </p:nvSpPr>
          <p:spPr>
            <a:xfrm>
              <a:off x="624" y="288"/>
              <a:ext cx="24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00" name="直接连接符 11300"/>
            <p:cNvSpPr/>
            <p:nvPr/>
          </p:nvSpPr>
          <p:spPr>
            <a:xfrm flipV="1">
              <a:off x="432" y="288"/>
              <a:ext cx="48" cy="1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301" name="直接连接符 11301"/>
            <p:cNvSpPr/>
            <p:nvPr/>
          </p:nvSpPr>
          <p:spPr>
            <a:xfrm flipV="1">
              <a:off x="192" y="528"/>
              <a:ext cx="48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302" name="直接连接符 11302"/>
            <p:cNvSpPr/>
            <p:nvPr/>
          </p:nvSpPr>
          <p:spPr>
            <a:xfrm>
              <a:off x="192" y="288"/>
              <a:ext cx="0" cy="1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303" name="直接连接符 11303"/>
            <p:cNvSpPr/>
            <p:nvPr/>
          </p:nvSpPr>
          <p:spPr>
            <a:xfrm>
              <a:off x="432" y="528"/>
              <a:ext cx="0" cy="1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304" name="直接连接符 11304"/>
            <p:cNvSpPr/>
            <p:nvPr/>
          </p:nvSpPr>
          <p:spPr>
            <a:xfrm>
              <a:off x="2928" y="480"/>
              <a:ext cx="52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05" name="直接连接符 11305"/>
            <p:cNvSpPr/>
            <p:nvPr/>
          </p:nvSpPr>
          <p:spPr>
            <a:xfrm>
              <a:off x="2928" y="768"/>
              <a:ext cx="52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06" name="直接连接符 11306"/>
            <p:cNvSpPr/>
            <p:nvPr/>
          </p:nvSpPr>
          <p:spPr>
            <a:xfrm>
              <a:off x="2928" y="1056"/>
              <a:ext cx="52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07" name="直接连接符 11307"/>
            <p:cNvSpPr/>
            <p:nvPr/>
          </p:nvSpPr>
          <p:spPr>
            <a:xfrm>
              <a:off x="4176" y="480"/>
              <a:ext cx="91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08" name="直接连接符 11308"/>
            <p:cNvSpPr/>
            <p:nvPr/>
          </p:nvSpPr>
          <p:spPr>
            <a:xfrm flipV="1">
              <a:off x="3072" y="1440"/>
              <a:ext cx="0" cy="48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09" name="直接连接符 11309"/>
            <p:cNvSpPr/>
            <p:nvPr/>
          </p:nvSpPr>
          <p:spPr>
            <a:xfrm>
              <a:off x="3072" y="1440"/>
              <a:ext cx="3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10" name="直接连接符 11310"/>
            <p:cNvSpPr/>
            <p:nvPr/>
          </p:nvSpPr>
          <p:spPr>
            <a:xfrm>
              <a:off x="3408" y="1344"/>
              <a:ext cx="0" cy="1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11" name="直接连接符 11311"/>
            <p:cNvSpPr/>
            <p:nvPr/>
          </p:nvSpPr>
          <p:spPr>
            <a:xfrm>
              <a:off x="3504" y="1344"/>
              <a:ext cx="0" cy="1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12" name="直接连接符 11312"/>
            <p:cNvSpPr/>
            <p:nvPr/>
          </p:nvSpPr>
          <p:spPr>
            <a:xfrm>
              <a:off x="3504" y="1440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13" name="直接连接符 11313"/>
            <p:cNvSpPr/>
            <p:nvPr/>
          </p:nvSpPr>
          <p:spPr>
            <a:xfrm>
              <a:off x="3792" y="1584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14" name="直接连接符 11314"/>
            <p:cNvSpPr/>
            <p:nvPr/>
          </p:nvSpPr>
          <p:spPr>
            <a:xfrm>
              <a:off x="3792" y="1680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15" name="直接连接符 11315"/>
            <p:cNvSpPr/>
            <p:nvPr/>
          </p:nvSpPr>
          <p:spPr>
            <a:xfrm>
              <a:off x="3888" y="1680"/>
              <a:ext cx="0" cy="9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16" name="直接连接符 11316"/>
            <p:cNvSpPr/>
            <p:nvPr/>
          </p:nvSpPr>
          <p:spPr>
            <a:xfrm>
              <a:off x="3840" y="1776"/>
              <a:ext cx="9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17" name="直接连接符 11317"/>
            <p:cNvSpPr/>
            <p:nvPr/>
          </p:nvSpPr>
          <p:spPr>
            <a:xfrm>
              <a:off x="3984" y="2256"/>
              <a:ext cx="432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18" name="直接连接符 11318"/>
            <p:cNvSpPr/>
            <p:nvPr/>
          </p:nvSpPr>
          <p:spPr>
            <a:xfrm>
              <a:off x="4416" y="1056"/>
              <a:ext cx="0" cy="120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19" name="直接连接符 11319"/>
            <p:cNvSpPr/>
            <p:nvPr/>
          </p:nvSpPr>
          <p:spPr>
            <a:xfrm>
              <a:off x="3984" y="2256"/>
              <a:ext cx="0" cy="24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320" name="直接连接符 11320"/>
            <p:cNvSpPr/>
            <p:nvPr/>
          </p:nvSpPr>
          <p:spPr>
            <a:xfrm flipH="1">
              <a:off x="2400" y="2688"/>
              <a:ext cx="1056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321" name="直接连接符 11321"/>
            <p:cNvSpPr/>
            <p:nvPr/>
          </p:nvSpPr>
          <p:spPr>
            <a:xfrm>
              <a:off x="2400" y="2496"/>
              <a:ext cx="672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22" name="直接连接符 11322"/>
            <p:cNvSpPr/>
            <p:nvPr/>
          </p:nvSpPr>
          <p:spPr>
            <a:xfrm flipV="1">
              <a:off x="3072" y="2304"/>
              <a:ext cx="0" cy="192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323" name="直接连接符 11323"/>
            <p:cNvSpPr/>
            <p:nvPr/>
          </p:nvSpPr>
          <p:spPr>
            <a:xfrm>
              <a:off x="2112" y="1728"/>
              <a:ext cx="0" cy="624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324" name="直接连接符 11324"/>
            <p:cNvSpPr/>
            <p:nvPr/>
          </p:nvSpPr>
          <p:spPr>
            <a:xfrm>
              <a:off x="2112" y="1728"/>
              <a:ext cx="528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25" name="直接连接符 11325"/>
            <p:cNvSpPr/>
            <p:nvPr/>
          </p:nvSpPr>
          <p:spPr>
            <a:xfrm>
              <a:off x="2640" y="1296"/>
              <a:ext cx="0" cy="432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26" name="直接连接符 11326"/>
            <p:cNvSpPr/>
            <p:nvPr/>
          </p:nvSpPr>
          <p:spPr>
            <a:xfrm flipV="1">
              <a:off x="1728" y="1536"/>
              <a:ext cx="0" cy="81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27" name="直接连接符 11327"/>
            <p:cNvSpPr/>
            <p:nvPr/>
          </p:nvSpPr>
          <p:spPr>
            <a:xfrm>
              <a:off x="1728" y="1536"/>
              <a:ext cx="576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28" name="直接连接符 11328"/>
            <p:cNvSpPr/>
            <p:nvPr/>
          </p:nvSpPr>
          <p:spPr>
            <a:xfrm flipV="1">
              <a:off x="2304" y="1296"/>
              <a:ext cx="0" cy="24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329" name="直接连接符 11329"/>
            <p:cNvSpPr/>
            <p:nvPr/>
          </p:nvSpPr>
          <p:spPr>
            <a:xfrm flipV="1">
              <a:off x="3888" y="1248"/>
              <a:ext cx="0" cy="336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330" name="直接连接符 11330"/>
            <p:cNvSpPr/>
            <p:nvPr/>
          </p:nvSpPr>
          <p:spPr>
            <a:xfrm>
              <a:off x="4176" y="1056"/>
              <a:ext cx="91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11331" name="对象 11331"/>
            <p:cNvGraphicFramePr>
              <a:graphicFrameLocks noChangeAspect="1"/>
            </p:cNvGraphicFramePr>
            <p:nvPr/>
          </p:nvGraphicFramePr>
          <p:xfrm>
            <a:off x="432" y="96"/>
            <a:ext cx="432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1" imgW="446405" imgH="191135" progId="">
                    <p:embed/>
                  </p:oleObj>
                </mc:Choice>
                <mc:Fallback>
                  <p:oleObj name="" r:id="rId1" imgW="446405" imgH="191135" progId="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32" y="96"/>
                          <a:ext cx="432" cy="1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32" name="对象 11332"/>
            <p:cNvGraphicFramePr>
              <a:graphicFrameLocks noChangeAspect="1"/>
            </p:cNvGraphicFramePr>
            <p:nvPr/>
          </p:nvGraphicFramePr>
          <p:xfrm>
            <a:off x="480" y="576"/>
            <a:ext cx="420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3" imgW="433705" imgH="191135" progId="">
                    <p:embed/>
                  </p:oleObj>
                </mc:Choice>
                <mc:Fallback>
                  <p:oleObj name="" r:id="rId3" imgW="433705" imgH="191135" progId="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80" y="576"/>
                          <a:ext cx="420" cy="1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33" name="对象 11333"/>
            <p:cNvGraphicFramePr>
              <a:graphicFrameLocks noChangeAspect="1"/>
            </p:cNvGraphicFramePr>
            <p:nvPr/>
          </p:nvGraphicFramePr>
          <p:xfrm>
            <a:off x="438" y="978"/>
            <a:ext cx="420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5" imgW="433705" imgH="153035" progId="">
                    <p:embed/>
                  </p:oleObj>
                </mc:Choice>
                <mc:Fallback>
                  <p:oleObj name="" r:id="rId5" imgW="433705" imgH="153035" progId="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38" y="978"/>
                          <a:ext cx="420" cy="1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34" name="对象 11334"/>
            <p:cNvGraphicFramePr>
              <a:graphicFrameLocks noChangeAspect="1"/>
            </p:cNvGraphicFramePr>
            <p:nvPr/>
          </p:nvGraphicFramePr>
          <p:xfrm>
            <a:off x="418" y="1680"/>
            <a:ext cx="544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7" imgW="560070" imgH="153035" progId="">
                    <p:embed/>
                  </p:oleObj>
                </mc:Choice>
                <mc:Fallback>
                  <p:oleObj name="" r:id="rId7" imgW="560070" imgH="153035" progId="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18" y="1680"/>
                          <a:ext cx="544" cy="1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35" name="对象 11335"/>
            <p:cNvGraphicFramePr>
              <a:graphicFrameLocks noChangeAspect="1"/>
            </p:cNvGraphicFramePr>
            <p:nvPr/>
          </p:nvGraphicFramePr>
          <p:xfrm>
            <a:off x="1615" y="336"/>
            <a:ext cx="358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9" imgW="370205" imgH="153035" progId="">
                    <p:embed/>
                  </p:oleObj>
                </mc:Choice>
                <mc:Fallback>
                  <p:oleObj name="" r:id="rId9" imgW="370205" imgH="153035" progId="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615" y="336"/>
                          <a:ext cx="358" cy="1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36" name="对象 11336"/>
            <p:cNvGraphicFramePr>
              <a:graphicFrameLocks noChangeAspect="1"/>
            </p:cNvGraphicFramePr>
            <p:nvPr/>
          </p:nvGraphicFramePr>
          <p:xfrm>
            <a:off x="1590" y="912"/>
            <a:ext cx="407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11" imgW="421005" imgH="153035" progId="">
                    <p:embed/>
                  </p:oleObj>
                </mc:Choice>
                <mc:Fallback>
                  <p:oleObj name="" r:id="rId11" imgW="421005" imgH="153035" progId="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590" y="912"/>
                          <a:ext cx="407" cy="1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37" name="对象 11337"/>
            <p:cNvGraphicFramePr>
              <a:graphicFrameLocks noChangeAspect="1"/>
            </p:cNvGraphicFramePr>
            <p:nvPr/>
          </p:nvGraphicFramePr>
          <p:xfrm>
            <a:off x="1658" y="720"/>
            <a:ext cx="272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13" imgW="281305" imgH="153670" progId="">
                    <p:embed/>
                  </p:oleObj>
                </mc:Choice>
                <mc:Fallback>
                  <p:oleObj name="" r:id="rId13" imgW="281305" imgH="153670" progId="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658" y="720"/>
                          <a:ext cx="272" cy="1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38" name="对象 11338"/>
            <p:cNvGraphicFramePr>
              <a:graphicFrameLocks noChangeAspect="1"/>
            </p:cNvGraphicFramePr>
            <p:nvPr/>
          </p:nvGraphicFramePr>
          <p:xfrm>
            <a:off x="1695" y="528"/>
            <a:ext cx="197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15" imgW="205105" imgH="153670" progId="">
                    <p:embed/>
                  </p:oleObj>
                </mc:Choice>
                <mc:Fallback>
                  <p:oleObj name="" r:id="rId15" imgW="205105" imgH="153670" progId="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695" y="528"/>
                          <a:ext cx="197" cy="1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39" name="对象 11339"/>
            <p:cNvGraphicFramePr>
              <a:graphicFrameLocks noChangeAspect="1"/>
            </p:cNvGraphicFramePr>
            <p:nvPr/>
          </p:nvGraphicFramePr>
          <p:xfrm>
            <a:off x="3039" y="318"/>
            <a:ext cx="469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17" imgW="484505" imgH="153035" progId="">
                    <p:embed/>
                  </p:oleObj>
                </mc:Choice>
                <mc:Fallback>
                  <p:oleObj name="" r:id="rId17" imgW="484505" imgH="153035" progId="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039" y="318"/>
                          <a:ext cx="469" cy="1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40" name="对象 11340"/>
            <p:cNvGraphicFramePr>
              <a:graphicFrameLocks noChangeAspect="1"/>
            </p:cNvGraphicFramePr>
            <p:nvPr/>
          </p:nvGraphicFramePr>
          <p:xfrm>
            <a:off x="3085" y="907"/>
            <a:ext cx="358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9" imgW="370205" imgH="140335" progId="">
                    <p:embed/>
                  </p:oleObj>
                </mc:Choice>
                <mc:Fallback>
                  <p:oleObj name="" r:id="rId19" imgW="370205" imgH="140335" progId="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085" y="907"/>
                          <a:ext cx="358" cy="1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41" name="对象 11341"/>
            <p:cNvGraphicFramePr>
              <a:graphicFrameLocks noChangeAspect="1"/>
            </p:cNvGraphicFramePr>
            <p:nvPr/>
          </p:nvGraphicFramePr>
          <p:xfrm>
            <a:off x="2994" y="635"/>
            <a:ext cx="457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21" imgW="471805" imgH="153035" progId="">
                    <p:embed/>
                  </p:oleObj>
                </mc:Choice>
                <mc:Fallback>
                  <p:oleObj name="" r:id="rId21" imgW="471805" imgH="153035" progId="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994" y="635"/>
                          <a:ext cx="457" cy="1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42" name="对象 11342"/>
            <p:cNvGraphicFramePr>
              <a:graphicFrameLocks noChangeAspect="1"/>
            </p:cNvGraphicFramePr>
            <p:nvPr/>
          </p:nvGraphicFramePr>
          <p:xfrm>
            <a:off x="4176" y="912"/>
            <a:ext cx="576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23" imgW="636270" imgH="153035" progId="">
                    <p:embed/>
                  </p:oleObj>
                </mc:Choice>
                <mc:Fallback>
                  <p:oleObj name="" r:id="rId23" imgW="636270" imgH="153035" progId="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4176" y="912"/>
                          <a:ext cx="576" cy="1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43" name="对象 11343"/>
            <p:cNvGraphicFramePr>
              <a:graphicFrameLocks noChangeAspect="1"/>
            </p:cNvGraphicFramePr>
            <p:nvPr/>
          </p:nvGraphicFramePr>
          <p:xfrm>
            <a:off x="4262" y="270"/>
            <a:ext cx="319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25" imgW="293370" imgH="153035" progId="">
                    <p:embed/>
                  </p:oleObj>
                </mc:Choice>
                <mc:Fallback>
                  <p:oleObj name="" r:id="rId25" imgW="293370" imgH="153035" progId="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4262" y="270"/>
                          <a:ext cx="319" cy="1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44" name="对象 11344"/>
            <p:cNvGraphicFramePr>
              <a:graphicFrameLocks noChangeAspect="1"/>
            </p:cNvGraphicFramePr>
            <p:nvPr/>
          </p:nvGraphicFramePr>
          <p:xfrm>
            <a:off x="4219" y="726"/>
            <a:ext cx="1035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27" imgW="725170" imgH="153035" progId="">
                    <p:embed/>
                  </p:oleObj>
                </mc:Choice>
                <mc:Fallback>
                  <p:oleObj name="" r:id="rId27" imgW="725170" imgH="153035" progId="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4219" y="726"/>
                          <a:ext cx="1035" cy="2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45" name="文本框 11345"/>
            <p:cNvSpPr txBox="1"/>
            <p:nvPr/>
          </p:nvSpPr>
          <p:spPr>
            <a:xfrm>
              <a:off x="1104" y="2064"/>
              <a:ext cx="624" cy="26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解调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346" name="文本框 11346"/>
            <p:cNvSpPr txBox="1"/>
            <p:nvPr/>
          </p:nvSpPr>
          <p:spPr>
            <a:xfrm>
              <a:off x="1769" y="1316"/>
              <a:ext cx="288" cy="26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347" name="文本框 11347"/>
            <p:cNvSpPr txBox="1"/>
            <p:nvPr/>
          </p:nvSpPr>
          <p:spPr>
            <a:xfrm>
              <a:off x="2640" y="1296"/>
              <a:ext cx="336" cy="26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D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348" name="文本框 11348"/>
            <p:cNvSpPr txBox="1"/>
            <p:nvPr/>
          </p:nvSpPr>
          <p:spPr>
            <a:xfrm>
              <a:off x="2064" y="2064"/>
              <a:ext cx="528" cy="26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调制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349" name="文本框 11349"/>
            <p:cNvSpPr txBox="1"/>
            <p:nvPr/>
          </p:nvSpPr>
          <p:spPr>
            <a:xfrm>
              <a:off x="3120" y="1680"/>
              <a:ext cx="864" cy="26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波形注入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350" name="矩形 11350"/>
            <p:cNvSpPr/>
            <p:nvPr/>
          </p:nvSpPr>
          <p:spPr>
            <a:xfrm>
              <a:off x="4560" y="1392"/>
              <a:ext cx="432" cy="720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400" b="1" dirty="0">
                  <a:latin typeface="Times New Roman" panose="02020603050405020304" pitchFamily="18" charset="0"/>
                </a:rPr>
                <a:t>设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400" b="1" dirty="0">
                  <a:latin typeface="Times New Roman" panose="02020603050405020304" pitchFamily="18" charset="0"/>
                </a:rPr>
                <a:t>定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400" b="1" dirty="0">
                  <a:latin typeface="Times New Roman" panose="02020603050405020304" pitchFamily="18" charset="0"/>
                </a:rPr>
                <a:t>器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351" name="直接连接符 11351"/>
            <p:cNvSpPr/>
            <p:nvPr/>
          </p:nvSpPr>
          <p:spPr>
            <a:xfrm flipV="1">
              <a:off x="4656" y="1056"/>
              <a:ext cx="0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11352" name="直接连接符 11352"/>
            <p:cNvSpPr/>
            <p:nvPr/>
          </p:nvSpPr>
          <p:spPr>
            <a:xfrm flipV="1">
              <a:off x="4848" y="480"/>
              <a:ext cx="0" cy="91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11353" name="矩形 11353"/>
            <p:cNvSpPr/>
            <p:nvPr/>
          </p:nvSpPr>
          <p:spPr>
            <a:xfrm>
              <a:off x="864" y="1872"/>
              <a:ext cx="3648" cy="1152"/>
            </a:xfrm>
            <a:prstGeom prst="rect">
              <a:avLst/>
            </a:prstGeom>
            <a:noFill/>
            <a:ln w="9525" cap="flat" cmpd="sng">
              <a:solidFill>
                <a:srgbClr val="6666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354" name="矩形 11354"/>
            <p:cNvSpPr/>
            <p:nvPr/>
          </p:nvSpPr>
          <p:spPr>
            <a:xfrm>
              <a:off x="2450" y="2676"/>
              <a:ext cx="887" cy="2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HT2012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807460" y="114935"/>
            <a:ext cx="447103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5.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智能变送器和阀门定位器</a:t>
            </a:r>
            <a:endParaRPr lang="zh-CN" altLang="en-US"/>
          </a:p>
        </p:txBody>
      </p:sp>
      <p:sp>
        <p:nvSpPr>
          <p:cNvPr id="3" name="矩形 11266"/>
          <p:cNvSpPr/>
          <p:nvPr/>
        </p:nvSpPr>
        <p:spPr>
          <a:xfrm>
            <a:off x="3518535" y="6006465"/>
            <a:ext cx="489712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图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5-4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一种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HART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协议的智能差压变送器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807460" y="114935"/>
            <a:ext cx="447103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5.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智能变送器和阀门定位器</a:t>
            </a:r>
            <a:endParaRPr lang="zh-CN" altLang="en-US"/>
          </a:p>
        </p:txBody>
      </p:sp>
      <p:sp>
        <p:nvSpPr>
          <p:cNvPr id="13313" name="矩形 13313"/>
          <p:cNvSpPr/>
          <p:nvPr/>
        </p:nvSpPr>
        <p:spPr>
          <a:xfrm>
            <a:off x="2071370" y="980440"/>
            <a:ext cx="738568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zh-CN" altLang="en-US" b="1" dirty="0">
                <a:latin typeface="Times New Roman" panose="02020603050405020304" pitchFamily="18" charset="0"/>
              </a:rPr>
              <a:t>将过程量转换为</a:t>
            </a:r>
            <a:r>
              <a:rPr lang="en-US" altLang="zh-CN" b="1" dirty="0">
                <a:latin typeface="Times New Roman" panose="02020603050405020304" pitchFamily="18" charset="0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</a:rPr>
              <a:t>～</a:t>
            </a:r>
            <a:r>
              <a:rPr lang="en-US" altLang="zh-CN" b="1" dirty="0">
                <a:latin typeface="Times New Roman" panose="02020603050405020304" pitchFamily="18" charset="0"/>
              </a:rPr>
              <a:t>20mADC</a:t>
            </a:r>
            <a:r>
              <a:rPr lang="zh-CN" altLang="en-US" b="1" dirty="0">
                <a:latin typeface="Times New Roman" panose="02020603050405020304" pitchFamily="18" charset="0"/>
              </a:rPr>
              <a:t>电流信号。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70025" y="1671955"/>
            <a:ext cx="969518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扩散硅差压传感器输出信号经过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AD7715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内部可编程增益放大器放大，送入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A/D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转换器。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1612900" y="2731135"/>
            <a:ext cx="937831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16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位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A/D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转换，将模拟量转换为数字量，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AD7715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与单片机通过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SPI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串行口进行数字通信。</a:t>
            </a:r>
            <a:endParaRPr lang="zh-CN" altLang="en-US" sz="2400" dirty="0">
              <a:latin typeface="Times New Roman" panose="02020603050405020304" pitchFamily="18" charset="0"/>
              <a:sym typeface="+mn-ea"/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AD7715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初始化命令字（增益、时钟频率、转换通道等）由单片机写入，转换值由单片机读取。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613535" y="4713605"/>
            <a:ext cx="937768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将对应差压信号数字量经过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SPI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串行口写入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AD421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，进行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D/A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转换，输出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4-20mA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模拟量。</a:t>
            </a:r>
            <a:endParaRPr lang="zh-CN" altLang="en-US" sz="2400"/>
          </a:p>
        </p:txBody>
      </p:sp>
    </p:spTree>
  </p:cSld>
  <p:clrMapOvr>
    <a:masterClrMapping/>
  </p:clrMapOvr>
  <p:transition spd="slow" advClick="0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807460" y="114935"/>
            <a:ext cx="447103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5.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智能变送器和阀门定位器</a:t>
            </a:r>
            <a:endParaRPr lang="zh-CN" altLang="en-US"/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29760" y="2590800"/>
          <a:ext cx="1403350" cy="451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711200" imgH="228600" progId="Equation.KSEE3">
                  <p:embed/>
                </p:oleObj>
              </mc:Choice>
              <mc:Fallback>
                <p:oleObj name="" r:id="rId1" imgW="7112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29760" y="2590800"/>
                        <a:ext cx="1403350" cy="451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89930" y="3079750"/>
          <a:ext cx="3144520" cy="833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1485900" imgH="393700" progId="Equation.KSEE3">
                  <p:embed/>
                </p:oleObj>
              </mc:Choice>
              <mc:Fallback>
                <p:oleObj name="" r:id="rId3" imgW="14859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89930" y="3079750"/>
                        <a:ext cx="3144520" cy="833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259840" y="4272280"/>
            <a:ext cx="26492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D/A</a:t>
            </a:r>
            <a:r>
              <a:rPr lang="zh-CN" altLang="en-US" sz="2400"/>
              <a:t>转换器</a:t>
            </a:r>
            <a:endParaRPr lang="zh-CN" altLang="en-US" sz="2400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48038" y="4077970"/>
          <a:ext cx="5388610" cy="848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2743200" imgH="431800" progId="Equation.KSEE3">
                  <p:embed/>
                </p:oleObj>
              </mc:Choice>
              <mc:Fallback>
                <p:oleObj name="" r:id="rId5" imgW="2743200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48038" y="4077970"/>
                        <a:ext cx="5388610" cy="848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78685" y="2590800"/>
          <a:ext cx="1403350" cy="451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7" imgW="711200" imgH="228600" progId="Equation.KSEE3">
                  <p:embed/>
                </p:oleObj>
              </mc:Choice>
              <mc:Fallback>
                <p:oleObj name="" r:id="rId7" imgW="7112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78685" y="2590800"/>
                        <a:ext cx="1403350" cy="451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48355" y="4926330"/>
          <a:ext cx="5210810" cy="938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9" imgW="2540000" imgH="457200" progId="Equation.KSEE3">
                  <p:embed/>
                </p:oleObj>
              </mc:Choice>
              <mc:Fallback>
                <p:oleObj name="" r:id="rId9" imgW="2540000" imgH="457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48355" y="4926330"/>
                        <a:ext cx="5210810" cy="938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1259840" y="1160145"/>
            <a:ext cx="1255395" cy="1322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2000">
                <a:solidFill>
                  <a:schemeClr val="tx1"/>
                </a:solidFill>
              </a:rPr>
              <a:t>扩散硅差压变送器</a:t>
            </a:r>
            <a:endParaRPr lang="zh-CN" altLang="zh-CN" sz="200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429260" y="1818005"/>
            <a:ext cx="830580" cy="69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515235" y="1835150"/>
            <a:ext cx="988695" cy="95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4470" y="1336993"/>
          <a:ext cx="476250" cy="326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1" imgW="241300" imgH="165100" progId="Equation.KSEE3">
                  <p:embed/>
                </p:oleObj>
              </mc:Choice>
              <mc:Fallback>
                <p:oleObj name="" r:id="rId11" imgW="2413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4470" y="1336993"/>
                        <a:ext cx="476250" cy="326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/>
          <p:cNvSpPr/>
          <p:nvPr/>
        </p:nvSpPr>
        <p:spPr>
          <a:xfrm>
            <a:off x="3503930" y="1177290"/>
            <a:ext cx="1212215" cy="1322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2000">
                <a:solidFill>
                  <a:schemeClr val="tx1"/>
                </a:solidFill>
              </a:rPr>
              <a:t>可编程</a:t>
            </a:r>
            <a:endParaRPr lang="zh-CN" altLang="zh-CN" sz="2000">
              <a:solidFill>
                <a:schemeClr val="tx1"/>
              </a:solidFill>
            </a:endParaRPr>
          </a:p>
          <a:p>
            <a:pPr algn="ctr"/>
            <a:r>
              <a:rPr lang="zh-CN" altLang="zh-CN" sz="2000">
                <a:solidFill>
                  <a:schemeClr val="tx1"/>
                </a:solidFill>
              </a:rPr>
              <a:t>放大器</a:t>
            </a:r>
            <a:endParaRPr lang="zh-CN" altLang="zh-CN" sz="20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570855" y="1160145"/>
            <a:ext cx="1078865" cy="1322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A/D</a:t>
            </a:r>
            <a:endParaRPr lang="en-US" altLang="zh-CN" sz="2000">
              <a:solidFill>
                <a:schemeClr val="tx1"/>
              </a:solidFill>
            </a:endParaRPr>
          </a:p>
          <a:p>
            <a:pPr algn="ctr"/>
            <a:r>
              <a:rPr lang="zh-CN" altLang="en-US" sz="2000">
                <a:solidFill>
                  <a:schemeClr val="tx1"/>
                </a:solidFill>
              </a:rPr>
              <a:t>转换器</a:t>
            </a:r>
            <a:endParaRPr lang="zh-CN" altLang="en-US" sz="200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6649720" y="1842135"/>
            <a:ext cx="830580" cy="69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7480300" y="1160145"/>
            <a:ext cx="1078865" cy="1322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</a:rPr>
              <a:t>微机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389745" y="1160145"/>
            <a:ext cx="1078865" cy="1322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</a:rPr>
              <a:t>D/A</a:t>
            </a:r>
            <a:endParaRPr lang="en-US" altLang="zh-CN" sz="2000">
              <a:solidFill>
                <a:schemeClr val="tx1"/>
              </a:solidFill>
            </a:endParaRPr>
          </a:p>
          <a:p>
            <a:pPr algn="ctr"/>
            <a:r>
              <a:rPr lang="zh-CN" altLang="en-US" sz="2000">
                <a:solidFill>
                  <a:schemeClr val="tx1"/>
                </a:solidFill>
              </a:rPr>
              <a:t>转换器</a:t>
            </a:r>
            <a:endParaRPr lang="zh-CN" altLang="en-US" sz="200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4716145" y="1849120"/>
            <a:ext cx="830580" cy="69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8559165" y="1824990"/>
            <a:ext cx="830580" cy="69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10468610" y="1811020"/>
            <a:ext cx="830580" cy="69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对象 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07120" y="1980565"/>
          <a:ext cx="50038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13" imgW="190500" imgH="190500" progId="Equation.KSEE3">
                  <p:embed/>
                </p:oleObj>
              </mc:Choice>
              <mc:Fallback>
                <p:oleObj name="" r:id="rId13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707120" y="1980565"/>
                        <a:ext cx="500380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74985" y="2010410"/>
          <a:ext cx="418465" cy="580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" name="" r:id="rId15" imgW="165100" imgH="228600" progId="Equation.KSEE3">
                  <p:embed/>
                </p:oleObj>
              </mc:Choice>
              <mc:Fallback>
                <p:oleObj name="" r:id="rId15" imgW="1651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674985" y="2010410"/>
                        <a:ext cx="418465" cy="580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01380" y="1160145"/>
          <a:ext cx="735965" cy="503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" name="" r:id="rId17" imgW="241300" imgH="165100" progId="Equation.KSEE3">
                  <p:embed/>
                </p:oleObj>
              </mc:Choice>
              <mc:Fallback>
                <p:oleObj name="" r:id="rId17" imgW="2413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501380" y="1160145"/>
                        <a:ext cx="735965" cy="503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直接连接符 39"/>
          <p:cNvCxnSpPr/>
          <p:nvPr/>
        </p:nvCxnSpPr>
        <p:spPr>
          <a:xfrm flipV="1">
            <a:off x="6791960" y="1988820"/>
            <a:ext cx="240030" cy="11544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408430" y="5864860"/>
            <a:ext cx="9269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将过程量</a:t>
            </a:r>
            <a:r>
              <a:rPr lang="zh-CN" altLang="en-US">
                <a:latin typeface="宋体" panose="02010600030101010101" pitchFamily="2" charset="-122"/>
              </a:rPr>
              <a:t>△</a:t>
            </a:r>
            <a:r>
              <a:rPr lang="en-US" altLang="zh-CN">
                <a:latin typeface="宋体" panose="02010600030101010101" pitchFamily="2" charset="-122"/>
              </a:rPr>
              <a:t>P</a:t>
            </a:r>
            <a:r>
              <a:rPr lang="zh-CN" altLang="en-US"/>
              <a:t>转换为</a:t>
            </a:r>
            <a:r>
              <a:rPr lang="en-US" altLang="zh-CN"/>
              <a:t>4~20mA</a:t>
            </a:r>
            <a:r>
              <a:rPr lang="zh-CN" altLang="en-US"/>
              <a:t>或</a:t>
            </a:r>
            <a:r>
              <a:rPr lang="en-US" altLang="zh-CN"/>
              <a:t>1~5V</a:t>
            </a:r>
            <a:r>
              <a:rPr lang="zh-CN" altLang="en-US"/>
              <a:t>输出。</a:t>
            </a:r>
            <a:endParaRPr lang="zh-CN" altLang="en-US"/>
          </a:p>
        </p:txBody>
      </p:sp>
    </p:spTree>
  </p:cSld>
  <p:clrMapOvr>
    <a:masterClrMapping/>
  </p:clrMapOvr>
  <p:transition spd="slow" advClick="0"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807460" y="114935"/>
            <a:ext cx="447103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5.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智能变送器和阀门定位器</a:t>
            </a:r>
            <a:endParaRPr lang="zh-CN" altLang="en-US"/>
          </a:p>
        </p:txBody>
      </p:sp>
      <p:sp>
        <p:nvSpPr>
          <p:cNvPr id="13313" name="矩形 13313"/>
          <p:cNvSpPr/>
          <p:nvPr/>
        </p:nvSpPr>
        <p:spPr>
          <a:xfrm>
            <a:off x="2165985" y="911860"/>
            <a:ext cx="738568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B</a:t>
            </a:r>
            <a:r>
              <a:rPr lang="zh-CN" altLang="en-US" b="1" dirty="0">
                <a:latin typeface="Times New Roman" panose="02020603050405020304" pitchFamily="18" charset="0"/>
              </a:rPr>
              <a:t>、与</a:t>
            </a:r>
            <a:r>
              <a:rPr lang="en-US" altLang="zh-CN" b="1" dirty="0">
                <a:latin typeface="Times New Roman" panose="02020603050405020304" pitchFamily="18" charset="0"/>
              </a:rPr>
              <a:t>PC</a:t>
            </a:r>
            <a:r>
              <a:rPr lang="zh-CN" altLang="en-US" b="1" dirty="0">
                <a:latin typeface="Times New Roman" panose="02020603050405020304" pitchFamily="18" charset="0"/>
              </a:rPr>
              <a:t>机远程数据通信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10740" y="1604645"/>
            <a:ext cx="804862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数据接收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带通滤波器将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～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20mA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环路上的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±0.5mA HART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调频电流信号转换为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HART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电压信号，经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HT2012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解调变为数字信号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，再送入单片机串行通信接口中，从而完成数据的接收任务。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2092960" y="3667760"/>
            <a:ext cx="838454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数据发送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发送的数据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经调制器变为频率信号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f,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通过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HT2012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波形行程电路变为电压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，经过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D421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的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V/I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变换，变为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±0.5mA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电流信号。 此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±0.5mA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电流信号叠加到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～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20mA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环路上。</a:t>
            </a:r>
            <a:endParaRPr lang="zh-CN" altLang="en-US" sz="2400"/>
          </a:p>
        </p:txBody>
      </p:sp>
    </p:spTree>
  </p:cSld>
  <p:clrMapOvr>
    <a:masterClrMapping/>
  </p:clrMapOvr>
  <p:transition spd="slow" advClick="0">
    <p:wedg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807460" y="114935"/>
            <a:ext cx="447103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5.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智能变送器和阀门定位器</a:t>
            </a:r>
            <a:endParaRPr lang="zh-CN" altLang="en-US"/>
          </a:p>
        </p:txBody>
      </p:sp>
      <p:pic>
        <p:nvPicPr>
          <p:cNvPr id="15362" name="图片 153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8333" y="1187768"/>
            <a:ext cx="3524250" cy="20669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5366" name="组合 15366"/>
          <p:cNvGrpSpPr/>
          <p:nvPr/>
        </p:nvGrpSpPr>
        <p:grpSpPr>
          <a:xfrm>
            <a:off x="2273300" y="3627438"/>
            <a:ext cx="7848600" cy="2754312"/>
            <a:chOff x="0" y="0"/>
            <a:chExt cx="4944" cy="1735"/>
          </a:xfrm>
        </p:grpSpPr>
        <p:sp>
          <p:nvSpPr>
            <p:cNvPr id="15367" name="直接连接符 15367"/>
            <p:cNvSpPr/>
            <p:nvPr/>
          </p:nvSpPr>
          <p:spPr>
            <a:xfrm flipH="1">
              <a:off x="66" y="763"/>
              <a:ext cx="95" cy="20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368" name="直接连接符 15368"/>
            <p:cNvSpPr/>
            <p:nvPr/>
          </p:nvSpPr>
          <p:spPr>
            <a:xfrm>
              <a:off x="173" y="752"/>
              <a:ext cx="1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369" name="直接连接符 15369"/>
            <p:cNvSpPr/>
            <p:nvPr/>
          </p:nvSpPr>
          <p:spPr>
            <a:xfrm>
              <a:off x="173" y="1176"/>
              <a:ext cx="1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370" name="矩形 15370"/>
            <p:cNvSpPr/>
            <p:nvPr/>
          </p:nvSpPr>
          <p:spPr>
            <a:xfrm>
              <a:off x="427" y="861"/>
              <a:ext cx="68" cy="20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371" name="直接连接符 15371"/>
            <p:cNvSpPr/>
            <p:nvPr/>
          </p:nvSpPr>
          <p:spPr>
            <a:xfrm flipH="1" flipV="1">
              <a:off x="74" y="961"/>
              <a:ext cx="95" cy="20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372" name="直接连接符 15372"/>
            <p:cNvSpPr/>
            <p:nvPr/>
          </p:nvSpPr>
          <p:spPr>
            <a:xfrm>
              <a:off x="453" y="742"/>
              <a:ext cx="0" cy="11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373" name="直接连接符 15373"/>
            <p:cNvSpPr/>
            <p:nvPr/>
          </p:nvSpPr>
          <p:spPr>
            <a:xfrm>
              <a:off x="453" y="1075"/>
              <a:ext cx="0" cy="11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374" name="直接连接符 15374"/>
            <p:cNvSpPr/>
            <p:nvPr/>
          </p:nvSpPr>
          <p:spPr>
            <a:xfrm>
              <a:off x="453" y="742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375" name="直接连接符 15375"/>
            <p:cNvSpPr/>
            <p:nvPr/>
          </p:nvSpPr>
          <p:spPr>
            <a:xfrm>
              <a:off x="453" y="801"/>
              <a:ext cx="1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376" name="直接连接符 15376"/>
            <p:cNvSpPr/>
            <p:nvPr/>
          </p:nvSpPr>
          <p:spPr>
            <a:xfrm>
              <a:off x="453" y="1134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377" name="直接连接符 15377"/>
            <p:cNvSpPr/>
            <p:nvPr/>
          </p:nvSpPr>
          <p:spPr>
            <a:xfrm>
              <a:off x="453" y="1187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378" name="矩形 15378"/>
            <p:cNvSpPr/>
            <p:nvPr/>
          </p:nvSpPr>
          <p:spPr>
            <a:xfrm>
              <a:off x="1327" y="713"/>
              <a:ext cx="453" cy="45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379" name="直接连接符 15379"/>
            <p:cNvSpPr/>
            <p:nvPr/>
          </p:nvSpPr>
          <p:spPr>
            <a:xfrm flipH="1">
              <a:off x="1327" y="724"/>
              <a:ext cx="453" cy="4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380" name="矩形 15380"/>
            <p:cNvSpPr/>
            <p:nvPr/>
          </p:nvSpPr>
          <p:spPr>
            <a:xfrm>
              <a:off x="2255" y="713"/>
              <a:ext cx="453" cy="45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381" name="直接连接符 15381"/>
            <p:cNvSpPr/>
            <p:nvPr/>
          </p:nvSpPr>
          <p:spPr>
            <a:xfrm>
              <a:off x="1785" y="857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382" name="直接连接符 15382"/>
            <p:cNvSpPr/>
            <p:nvPr/>
          </p:nvSpPr>
          <p:spPr>
            <a:xfrm>
              <a:off x="1785" y="1034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383" name="矩形 15383"/>
            <p:cNvSpPr/>
            <p:nvPr/>
          </p:nvSpPr>
          <p:spPr>
            <a:xfrm>
              <a:off x="1892" y="857"/>
              <a:ext cx="91" cy="181"/>
            </a:xfrm>
            <a:prstGeom prst="rect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384" name="直接连接符 15384"/>
            <p:cNvSpPr/>
            <p:nvPr/>
          </p:nvSpPr>
          <p:spPr>
            <a:xfrm>
              <a:off x="2068" y="857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385" name="直接连接符 15385"/>
            <p:cNvSpPr/>
            <p:nvPr/>
          </p:nvSpPr>
          <p:spPr>
            <a:xfrm>
              <a:off x="2068" y="1034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386" name="矩形 15386"/>
            <p:cNvSpPr/>
            <p:nvPr/>
          </p:nvSpPr>
          <p:spPr>
            <a:xfrm>
              <a:off x="2048" y="857"/>
              <a:ext cx="91" cy="181"/>
            </a:xfrm>
            <a:prstGeom prst="rect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387" name="矩形 15387"/>
            <p:cNvSpPr/>
            <p:nvPr/>
          </p:nvSpPr>
          <p:spPr>
            <a:xfrm>
              <a:off x="2900" y="713"/>
              <a:ext cx="453" cy="45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388" name="直接连接符 15388"/>
            <p:cNvSpPr/>
            <p:nvPr/>
          </p:nvSpPr>
          <p:spPr>
            <a:xfrm flipH="1">
              <a:off x="2900" y="724"/>
              <a:ext cx="453" cy="4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389" name="直接连接符 15389"/>
            <p:cNvSpPr/>
            <p:nvPr/>
          </p:nvSpPr>
          <p:spPr>
            <a:xfrm>
              <a:off x="2708" y="857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390" name="直接连接符 15390"/>
            <p:cNvSpPr/>
            <p:nvPr/>
          </p:nvSpPr>
          <p:spPr>
            <a:xfrm>
              <a:off x="2708" y="1023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391" name="矩形 15391"/>
            <p:cNvSpPr/>
            <p:nvPr/>
          </p:nvSpPr>
          <p:spPr>
            <a:xfrm>
              <a:off x="4445" y="726"/>
              <a:ext cx="499" cy="43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调节器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5392" name="文本框 15392"/>
            <p:cNvSpPr txBox="1"/>
            <p:nvPr/>
          </p:nvSpPr>
          <p:spPr>
            <a:xfrm>
              <a:off x="1369" y="761"/>
              <a:ext cx="192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18000" tIns="0" rIns="18000" bIns="0" anchor="t"/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en-US" altLang="zh-CN" sz="2000" dirty="0">
                  <a:latin typeface="Times New Roman" panose="02020603050405020304" pitchFamily="18" charset="0"/>
                </a:rPr>
                <a:t>A</a:t>
              </a:r>
              <a:endParaRPr lang="en-US" altLang="zh-CN" b="1" dirty="0">
                <a:solidFill>
                  <a:srgbClr val="0099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93" name="文本框 15393"/>
            <p:cNvSpPr txBox="1"/>
            <p:nvPr/>
          </p:nvSpPr>
          <p:spPr>
            <a:xfrm>
              <a:off x="1561" y="953"/>
              <a:ext cx="192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18000" tIns="0" rIns="18000" bIns="0" anchor="t"/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en-US" altLang="zh-CN" sz="2000" dirty="0">
                  <a:latin typeface="Times New Roman" panose="02020603050405020304" pitchFamily="18" charset="0"/>
                </a:rPr>
                <a:t>D</a:t>
              </a:r>
              <a:endParaRPr lang="en-US" altLang="zh-CN" b="1" dirty="0">
                <a:solidFill>
                  <a:srgbClr val="0099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94" name="文本框 15394"/>
            <p:cNvSpPr txBox="1"/>
            <p:nvPr/>
          </p:nvSpPr>
          <p:spPr>
            <a:xfrm>
              <a:off x="2964" y="750"/>
              <a:ext cx="192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18000" tIns="0" rIns="18000" bIns="0" anchor="t"/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en-US" altLang="zh-CN" sz="2000" dirty="0">
                  <a:latin typeface="Times New Roman" panose="02020603050405020304" pitchFamily="18" charset="0"/>
                </a:rPr>
                <a:t>D</a:t>
              </a:r>
              <a:endParaRPr lang="en-US" altLang="zh-CN" b="1" dirty="0">
                <a:solidFill>
                  <a:srgbClr val="0099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95" name="文本框 15395"/>
            <p:cNvSpPr txBox="1"/>
            <p:nvPr/>
          </p:nvSpPr>
          <p:spPr>
            <a:xfrm>
              <a:off x="3156" y="942"/>
              <a:ext cx="192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18000" tIns="0" rIns="18000" bIns="0" anchor="t"/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en-US" altLang="zh-CN" sz="2000" dirty="0">
                  <a:latin typeface="Times New Roman" panose="02020603050405020304" pitchFamily="18" charset="0"/>
                </a:rPr>
                <a:t>A</a:t>
              </a:r>
              <a:endParaRPr lang="en-US" altLang="zh-CN" b="1" dirty="0">
                <a:solidFill>
                  <a:srgbClr val="0099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96" name="文本框 15396"/>
            <p:cNvSpPr txBox="1"/>
            <p:nvPr/>
          </p:nvSpPr>
          <p:spPr>
            <a:xfrm>
              <a:off x="2340" y="831"/>
              <a:ext cx="288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18000" tIns="0" rIns="18000" bIns="0" anchor="t"/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zh-CN" altLang="en-US" sz="20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 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P</a:t>
              </a:r>
              <a:endParaRPr lang="en-US" altLang="zh-CN" sz="2000" b="1" dirty="0">
                <a:solidFill>
                  <a:srgbClr val="0099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97" name="矩形 15397"/>
            <p:cNvSpPr/>
            <p:nvPr/>
          </p:nvSpPr>
          <p:spPr>
            <a:xfrm>
              <a:off x="1225" y="499"/>
              <a:ext cx="2256" cy="793"/>
            </a:xfrm>
            <a:prstGeom prst="rect">
              <a:avLst/>
            </a:prstGeom>
            <a:noFill/>
            <a:ln w="9525" cap="flat" cmpd="sng">
              <a:solidFill>
                <a:schemeClr val="folHlink"/>
              </a:solidFill>
              <a:prstDash val="lgDash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398" name="文本框 15398"/>
            <p:cNvSpPr txBox="1"/>
            <p:nvPr/>
          </p:nvSpPr>
          <p:spPr>
            <a:xfrm>
              <a:off x="0" y="454"/>
              <a:ext cx="192" cy="1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36000" tIns="0" rIns="36000" bIns="0" anchor="t"/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TC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5399" name="文本框 15399"/>
            <p:cNvSpPr txBox="1"/>
            <p:nvPr/>
          </p:nvSpPr>
          <p:spPr>
            <a:xfrm>
              <a:off x="363" y="454"/>
              <a:ext cx="192" cy="1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36000" tIns="0" rIns="36000" bIns="0" anchor="t"/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RTD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5400" name="直接连接符 15400"/>
            <p:cNvSpPr/>
            <p:nvPr/>
          </p:nvSpPr>
          <p:spPr>
            <a:xfrm flipH="1">
              <a:off x="95" y="768"/>
              <a:ext cx="95" cy="20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401" name="文本框 15401"/>
            <p:cNvSpPr txBox="1"/>
            <p:nvPr/>
          </p:nvSpPr>
          <p:spPr>
            <a:xfrm>
              <a:off x="453" y="1406"/>
              <a:ext cx="3901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图</a:t>
              </a:r>
              <a:r>
                <a:rPr lang="en-US" altLang="zh-CN" b="1" dirty="0">
                  <a:latin typeface="Times New Roman" panose="02020603050405020304" pitchFamily="18" charset="0"/>
                </a:rPr>
                <a:t>5-5  </a:t>
              </a:r>
              <a:r>
                <a:rPr lang="zh-CN" altLang="en-US" b="1" dirty="0">
                  <a:latin typeface="Times New Roman" panose="02020603050405020304" pitchFamily="18" charset="0"/>
                </a:rPr>
                <a:t>智能</a:t>
              </a:r>
              <a:r>
                <a:rPr lang="zh-CN" altLang="en-US" b="1" dirty="0">
                  <a:latin typeface="Times New Roman" panose="02020603050405020304" pitchFamily="18" charset="0"/>
                </a:rPr>
                <a:t>温度变送器组成框图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5402" name="直接连接符 15402"/>
            <p:cNvSpPr/>
            <p:nvPr/>
          </p:nvSpPr>
          <p:spPr>
            <a:xfrm>
              <a:off x="3357" y="817"/>
              <a:ext cx="10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403" name="直接连接符 15403"/>
            <p:cNvSpPr/>
            <p:nvPr/>
          </p:nvSpPr>
          <p:spPr>
            <a:xfrm>
              <a:off x="3357" y="1043"/>
              <a:ext cx="10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404" name="矩形 15404"/>
            <p:cNvSpPr/>
            <p:nvPr/>
          </p:nvSpPr>
          <p:spPr>
            <a:xfrm>
              <a:off x="3719" y="0"/>
              <a:ext cx="499" cy="43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数据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设定器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5405" name="直接连接符 15405"/>
            <p:cNvSpPr/>
            <p:nvPr/>
          </p:nvSpPr>
          <p:spPr>
            <a:xfrm>
              <a:off x="3855" y="454"/>
              <a:ext cx="0" cy="3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406" name="直接连接符 15406"/>
            <p:cNvSpPr/>
            <p:nvPr/>
          </p:nvSpPr>
          <p:spPr>
            <a:xfrm>
              <a:off x="4082" y="454"/>
              <a:ext cx="0" cy="58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407" name="矩形 15407"/>
            <p:cNvSpPr/>
            <p:nvPr/>
          </p:nvSpPr>
          <p:spPr>
            <a:xfrm>
              <a:off x="635" y="590"/>
              <a:ext cx="454" cy="72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信号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调理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5408" name="直接连接符 15408"/>
            <p:cNvSpPr/>
            <p:nvPr/>
          </p:nvSpPr>
          <p:spPr>
            <a:xfrm>
              <a:off x="1089" y="862"/>
              <a:ext cx="22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409" name="直接连接符 15409"/>
            <p:cNvSpPr/>
            <p:nvPr/>
          </p:nvSpPr>
          <p:spPr>
            <a:xfrm>
              <a:off x="1089" y="1089"/>
              <a:ext cx="22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5410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3" name="矩形 15361"/>
          <p:cNvSpPr/>
          <p:nvPr/>
        </p:nvSpPr>
        <p:spPr>
          <a:xfrm>
            <a:off x="2179003" y="860743"/>
            <a:ext cx="4681537" cy="57626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p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、智能温度变送器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矩形 15361"/>
          <p:cNvSpPr/>
          <p:nvPr/>
        </p:nvSpPr>
        <p:spPr>
          <a:xfrm>
            <a:off x="1891348" y="1679258"/>
            <a:ext cx="4681537" cy="57626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p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）智能温度变送器组成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矩形 15361"/>
          <p:cNvSpPr/>
          <p:nvPr/>
        </p:nvSpPr>
        <p:spPr>
          <a:xfrm>
            <a:off x="2273300" y="2483485"/>
            <a:ext cx="4496435" cy="57594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p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输入、数据处理、输出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807460" y="114935"/>
            <a:ext cx="447103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5.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智能变送器和阀门定位器</a:t>
            </a:r>
            <a:endParaRPr lang="zh-CN" altLang="en-US"/>
          </a:p>
        </p:txBody>
      </p:sp>
      <p:sp>
        <p:nvSpPr>
          <p:cNvPr id="4" name="矩形 15361"/>
          <p:cNvSpPr/>
          <p:nvPr/>
        </p:nvSpPr>
        <p:spPr>
          <a:xfrm>
            <a:off x="2329498" y="889318"/>
            <a:ext cx="4681537" cy="57626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p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</a:rPr>
              <a:t>（</a:t>
            </a: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</a:rPr>
              <a:t>2</a:t>
            </a: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</a:rPr>
              <a:t>）智能温度变送器功能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" name="矩形 15361"/>
          <p:cNvSpPr/>
          <p:nvPr/>
        </p:nvSpPr>
        <p:spPr>
          <a:xfrm>
            <a:off x="2505710" y="1465580"/>
            <a:ext cx="3258185" cy="57594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p>
            <a:r>
              <a:rPr lang="zh-CN" altLang="en-US" sz="2400" b="1" dirty="0">
                <a:solidFill>
                  <a:srgbClr val="0000FF"/>
                </a:solidFill>
                <a:latin typeface="Calibri" panose="020F0502020204030204" charset="0"/>
              </a:rPr>
              <a:t>① </a:t>
            </a: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</a:rPr>
              <a:t>铂电阻温度检测</a:t>
            </a:r>
            <a:endParaRPr lang="zh-CN" altLang="en-US" sz="2400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88895" y="2206625"/>
            <a:ext cx="25615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Bef>
                <a:spcPct val="50000"/>
              </a:spcBef>
            </a:pPr>
            <a:r>
              <a:rPr lang="zh-CN" sz="2400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电阻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~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电压转换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36198" y="2220278"/>
          <a:ext cx="1263015" cy="502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45465" imgH="215900" progId="Equation.KSEE3">
                  <p:embed/>
                </p:oleObj>
              </mc:Choice>
              <mc:Fallback>
                <p:oleObj name="" r:id="rId1" imgW="545465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36198" y="2220278"/>
                        <a:ext cx="1263015" cy="502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588895" y="2817495"/>
            <a:ext cx="25615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A/D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转换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19041" y="2736215"/>
          <a:ext cx="1496695" cy="773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762000" imgH="393700" progId="Equation.KSEE3">
                  <p:embed/>
                </p:oleObj>
              </mc:Choice>
              <mc:Fallback>
                <p:oleObj name="" r:id="rId3" imgW="7620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19041" y="2736215"/>
                        <a:ext cx="1496695" cy="773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15361"/>
          <p:cNvSpPr/>
          <p:nvPr/>
        </p:nvSpPr>
        <p:spPr>
          <a:xfrm>
            <a:off x="2505710" y="5961380"/>
            <a:ext cx="5068570" cy="57594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p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</a:rPr>
              <a:t>R</a:t>
            </a:r>
            <a:r>
              <a:rPr lang="en-US" altLang="zh-CN" sz="2400" b="1" baseline="-25000" dirty="0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T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</a:rPr>
              <a:t>~T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分度表存储在微机存储器。</a:t>
            </a: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05710" y="4743450"/>
            <a:ext cx="58826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查热电阻分度表线性插值计算温度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505710" y="3509645"/>
            <a:ext cx="40259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标度变换计算热电阻值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97669" y="3970020"/>
          <a:ext cx="4066540" cy="773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5" imgW="2070100" imgH="393700" progId="Equation.KSEE3">
                  <p:embed/>
                </p:oleObj>
              </mc:Choice>
              <mc:Fallback>
                <p:oleObj name="" r:id="rId5" imgW="20701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97669" y="3970020"/>
                        <a:ext cx="4066540" cy="773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97985" y="5203825"/>
          <a:ext cx="3559175" cy="859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7" imgW="1841500" imgH="444500" progId="Equation.KSEE3">
                  <p:embed/>
                </p:oleObj>
              </mc:Choice>
              <mc:Fallback>
                <p:oleObj name="" r:id="rId7" imgW="1841500" imgH="444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97985" y="5203825"/>
                        <a:ext cx="3559175" cy="859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>
    <p:wedg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807460" y="114935"/>
            <a:ext cx="447103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5.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智能变送器和阀门定位器</a:t>
            </a:r>
            <a:endParaRPr lang="zh-CN" altLang="en-US"/>
          </a:p>
        </p:txBody>
      </p:sp>
      <p:sp>
        <p:nvSpPr>
          <p:cNvPr id="4" name="矩形 15361"/>
          <p:cNvSpPr/>
          <p:nvPr/>
        </p:nvSpPr>
        <p:spPr>
          <a:xfrm>
            <a:off x="2505393" y="882333"/>
            <a:ext cx="4681537" cy="57626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p>
            <a:r>
              <a:rPr lang="zh-CN" altLang="en-US" sz="2400" b="1" dirty="0">
                <a:solidFill>
                  <a:srgbClr val="0000FF"/>
                </a:solidFill>
                <a:latin typeface="Calibri" panose="020F0502020204030204" charset="0"/>
              </a:rPr>
              <a:t>② </a:t>
            </a: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</a:rPr>
              <a:t>铂电阻温度变送器信号转换</a:t>
            </a:r>
            <a:endParaRPr lang="zh-CN" altLang="en-US" sz="2400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05710" y="1691640"/>
            <a:ext cx="25615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Bef>
                <a:spcPct val="50000"/>
              </a:spcBef>
            </a:pPr>
            <a:r>
              <a:rPr lang="zh-CN" sz="2400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电阻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~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电压转换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53013" y="1705293"/>
          <a:ext cx="1263015" cy="502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45465" imgH="215900" progId="Equation.KSEE3">
                  <p:embed/>
                </p:oleObj>
              </mc:Choice>
              <mc:Fallback>
                <p:oleObj name="" r:id="rId1" imgW="545465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53013" y="1705293"/>
                        <a:ext cx="1263015" cy="502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505710" y="2302510"/>
            <a:ext cx="25615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A/D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转换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35856" y="2221230"/>
          <a:ext cx="1496695" cy="773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762000" imgH="393700" progId="Equation.KSEE3">
                  <p:embed/>
                </p:oleObj>
              </mc:Choice>
              <mc:Fallback>
                <p:oleObj name="" r:id="rId3" imgW="7620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35856" y="2221230"/>
                        <a:ext cx="1496695" cy="773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2422525" y="2994660"/>
            <a:ext cx="40259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标度变换计算热电阻值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483" y="3455035"/>
          <a:ext cx="4066540" cy="773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5" imgW="2070100" imgH="393700" progId="Equation.KSEE3">
                  <p:embed/>
                </p:oleObj>
              </mc:Choice>
              <mc:Fallback>
                <p:oleObj name="" r:id="rId5" imgW="20701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14483" y="3455035"/>
                        <a:ext cx="4066540" cy="773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505710" y="4228465"/>
            <a:ext cx="25615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D/A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转换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07143" y="4688840"/>
          <a:ext cx="5264150" cy="848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7" imgW="2679700" imgH="431800" progId="Equation.KSEE3">
                  <p:embed/>
                </p:oleObj>
              </mc:Choice>
              <mc:Fallback>
                <p:oleObj name="" r:id="rId7" imgW="2679700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07143" y="4688840"/>
                        <a:ext cx="5264150" cy="848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82061" y="5537200"/>
          <a:ext cx="5314315" cy="848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9" imgW="2705100" imgH="431800" progId="Equation.KSEE3">
                  <p:embed/>
                </p:oleObj>
              </mc:Choice>
              <mc:Fallback>
                <p:oleObj name="" r:id="rId9" imgW="2705100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82061" y="5537200"/>
                        <a:ext cx="5314315" cy="848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>
    <p:wedg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807460" y="114935"/>
            <a:ext cx="447103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5.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智能变送器和阀门定位器</a:t>
            </a:r>
            <a:endParaRPr lang="zh-CN" altLang="en-US"/>
          </a:p>
        </p:txBody>
      </p:sp>
      <p:sp>
        <p:nvSpPr>
          <p:cNvPr id="3" name="矩形 15361"/>
          <p:cNvSpPr/>
          <p:nvPr/>
        </p:nvSpPr>
        <p:spPr>
          <a:xfrm>
            <a:off x="2629535" y="774065"/>
            <a:ext cx="3258185" cy="57594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p>
            <a:r>
              <a:rPr lang="zh-CN" altLang="en-US" sz="2400" b="1" dirty="0">
                <a:solidFill>
                  <a:srgbClr val="0000FF"/>
                </a:solidFill>
                <a:latin typeface="Calibri" panose="020F0502020204030204" charset="0"/>
              </a:rPr>
              <a:t>③ 热电偶</a:t>
            </a: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</a:rPr>
              <a:t>温度检测</a:t>
            </a:r>
            <a:endParaRPr lang="zh-CN" altLang="en-US" sz="2400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22880" y="1995805"/>
            <a:ext cx="36722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热电偶冷端温度补偿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87720" y="1926590"/>
          <a:ext cx="4012565" cy="529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841500" imgH="241300" progId="Equation.KSEE3">
                  <p:embed/>
                </p:oleObj>
              </mc:Choice>
              <mc:Fallback>
                <p:oleObj name="" r:id="rId1" imgW="18415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87720" y="1926590"/>
                        <a:ext cx="4012565" cy="529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860040" y="2612390"/>
            <a:ext cx="40792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A/D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转换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计算热电势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45661" y="3072765"/>
          <a:ext cx="2794635" cy="773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1422400" imgH="393700" progId="Equation.KSEE3">
                  <p:embed/>
                </p:oleObj>
              </mc:Choice>
              <mc:Fallback>
                <p:oleObj name="" r:id="rId3" imgW="14224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5661" y="3072765"/>
                        <a:ext cx="2794635" cy="773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15361"/>
          <p:cNvSpPr/>
          <p:nvPr/>
        </p:nvSpPr>
        <p:spPr>
          <a:xfrm>
            <a:off x="2722880" y="5582285"/>
            <a:ext cx="5068570" cy="57594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p>
            <a:r>
              <a:rPr lang="en-US" altLang="zh-CN" sz="2400" b="1" dirty="0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E</a:t>
            </a:r>
            <a:r>
              <a:rPr lang="en-US" altLang="zh-CN" sz="2400" b="1" baseline="-25000" dirty="0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T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</a:rPr>
              <a:t>~T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分度表存储在微机存储器。</a:t>
            </a: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60040" y="3862070"/>
            <a:ext cx="58826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查热电势分度表线性插值计算温度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86923" y="4545965"/>
          <a:ext cx="3583940" cy="859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5" imgW="1854200" imgH="444500" progId="Equation.KSEE3">
                  <p:embed/>
                </p:oleObj>
              </mc:Choice>
              <mc:Fallback>
                <p:oleObj name="" r:id="rId5" imgW="1854200" imgH="444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86923" y="4545965"/>
                        <a:ext cx="3583940" cy="859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743835" y="1466215"/>
            <a:ext cx="72701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根据配接各种标准的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热电偶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B\S\K\E\T\N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型号</a:t>
            </a:r>
            <a:endParaRPr lang="zh-CN" altLang="en-US" sz="2400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807460" y="114935"/>
            <a:ext cx="447103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5.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智能变送器和阀门定位器</a:t>
            </a:r>
            <a:endParaRPr lang="zh-CN" altLang="en-US"/>
          </a:p>
        </p:txBody>
      </p:sp>
      <p:sp>
        <p:nvSpPr>
          <p:cNvPr id="3" name="矩形 15361"/>
          <p:cNvSpPr/>
          <p:nvPr/>
        </p:nvSpPr>
        <p:spPr>
          <a:xfrm>
            <a:off x="2629535" y="774065"/>
            <a:ext cx="3258185" cy="57594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p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④ </a:t>
            </a:r>
            <a:r>
              <a:rPr lang="zh-CN" altLang="en-US" sz="2400" b="1" dirty="0">
                <a:solidFill>
                  <a:srgbClr val="0000FF"/>
                </a:solidFill>
                <a:latin typeface="Calibri" panose="020F0502020204030204" charset="0"/>
              </a:rPr>
              <a:t>热电偶</a:t>
            </a: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</a:rPr>
              <a:t>温度变送</a:t>
            </a:r>
            <a:endParaRPr lang="zh-CN" altLang="en-US" sz="2400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22880" y="1995805"/>
            <a:ext cx="36722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热电偶冷端温度补偿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87720" y="1926590"/>
          <a:ext cx="4012565" cy="529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841500" imgH="241300" progId="Equation.KSEE3">
                  <p:embed/>
                </p:oleObj>
              </mc:Choice>
              <mc:Fallback>
                <p:oleObj name="" r:id="rId1" imgW="18415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87720" y="1926590"/>
                        <a:ext cx="4012565" cy="529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860040" y="2612390"/>
            <a:ext cx="40792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A/D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转换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计算热电势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45661" y="3072765"/>
          <a:ext cx="2794635" cy="773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1422400" imgH="393700" progId="Equation.KSEE3">
                  <p:embed/>
                </p:oleObj>
              </mc:Choice>
              <mc:Fallback>
                <p:oleObj name="" r:id="rId3" imgW="14224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5661" y="3072765"/>
                        <a:ext cx="2794635" cy="773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743835" y="1466215"/>
            <a:ext cx="72701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根据配接各种标准的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热电偶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B\S\K\E\T\N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型号</a:t>
            </a:r>
            <a:endParaRPr lang="zh-CN" altLang="en-US" sz="2400" dirty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60040" y="3846195"/>
            <a:ext cx="25615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D/A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转换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69678" y="4306570"/>
          <a:ext cx="5288280" cy="848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5" imgW="2691765" imgH="431800" progId="Equation.KSEE3">
                  <p:embed/>
                </p:oleObj>
              </mc:Choice>
              <mc:Fallback>
                <p:oleObj name="" r:id="rId5" imgW="2691765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69678" y="4306570"/>
                        <a:ext cx="5288280" cy="848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09036" y="5306695"/>
          <a:ext cx="5339715" cy="848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7" imgW="2717800" imgH="431800" progId="Equation.KSEE3">
                  <p:embed/>
                </p:oleObj>
              </mc:Choice>
              <mc:Fallback>
                <p:oleObj name="" r:id="rId7" imgW="2717800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09036" y="5306695"/>
                        <a:ext cx="5339715" cy="848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798570" y="106045"/>
            <a:ext cx="447103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5.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智能变送器和阀门定位器</a:t>
            </a:r>
            <a:endParaRPr lang="zh-CN" altLang="en-US"/>
          </a:p>
        </p:txBody>
      </p:sp>
      <p:pic>
        <p:nvPicPr>
          <p:cNvPr id="3074" name="图片 4098" descr="电容式智能差压变送器（FH3051）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0750" y="3824288"/>
            <a:ext cx="2176463" cy="2728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矩形 4099"/>
          <p:cNvSpPr/>
          <p:nvPr/>
        </p:nvSpPr>
        <p:spPr>
          <a:xfrm>
            <a:off x="2190750" y="765175"/>
            <a:ext cx="489267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  <a:buClr>
                <a:schemeClr val="bg2"/>
              </a:buClr>
              <a:buFont typeface="Monotype Sorts" pitchFamily="2" charset="2"/>
            </a:pP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、智能差压变送器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pic>
        <p:nvPicPr>
          <p:cNvPr id="3076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945" y="3646805"/>
            <a:ext cx="5145405" cy="30473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7" name="矩形 4099"/>
          <p:cNvSpPr/>
          <p:nvPr/>
        </p:nvSpPr>
        <p:spPr>
          <a:xfrm>
            <a:off x="2190750" y="1401445"/>
            <a:ext cx="6506845" cy="22453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Bef>
                <a:spcPct val="50000"/>
              </a:spcBef>
              <a:buClr>
                <a:schemeClr val="bg2"/>
              </a:buClr>
              <a:buFont typeface="Monotype Sorts" pitchFamily="2" charset="2"/>
            </a:pPr>
            <a:r>
              <a:rPr lang="zh-CN" altLang="en-US" sz="2000" b="1" dirty="0">
                <a:latin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</a:rPr>
              <a:t>）功能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eaLnBrk="0" hangingPunct="0">
              <a:spcBef>
                <a:spcPct val="50000"/>
              </a:spcBef>
              <a:buClr>
                <a:schemeClr val="bg2"/>
              </a:buClr>
              <a:buFont typeface="Monotype Sorts" pitchFamily="2" charset="2"/>
            </a:pPr>
            <a:r>
              <a:rPr lang="zh-CN" altLang="en-US" sz="2000" b="1" dirty="0">
                <a:latin typeface="Times New Roman" panose="02020603050405020304" pitchFamily="18" charset="0"/>
              </a:rPr>
              <a:t>将差压信号转换为标准的电流及电压信号。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eaLnBrk="0" hangingPunct="0">
              <a:spcBef>
                <a:spcPct val="50000"/>
              </a:spcBef>
              <a:buClr>
                <a:schemeClr val="bg2"/>
              </a:buClr>
              <a:buFont typeface="Monotype Sorts" pitchFamily="2" charset="2"/>
            </a:pPr>
            <a:r>
              <a:rPr lang="zh-CN" altLang="en-US" sz="2000" b="1" dirty="0">
                <a:latin typeface="Times New Roman" panose="02020603050405020304" pitchFamily="18" charset="0"/>
              </a:rPr>
              <a:t>即可传输模拟信号又可传输数字信号。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eaLnBrk="0" hangingPunct="0">
              <a:spcBef>
                <a:spcPct val="50000"/>
              </a:spcBef>
              <a:buClr>
                <a:schemeClr val="bg2"/>
              </a:buClr>
              <a:buFont typeface="Monotype Sorts" pitchFamily="2" charset="2"/>
            </a:pPr>
            <a:r>
              <a:rPr lang="zh-CN" altLang="en-US" sz="2000" b="1" dirty="0">
                <a:latin typeface="Times New Roman" panose="02020603050405020304" pitchFamily="18" charset="0"/>
              </a:rPr>
              <a:t>可通过</a:t>
            </a:r>
            <a:r>
              <a:rPr lang="en-US" altLang="zh-CN" sz="2000" b="1" dirty="0">
                <a:latin typeface="Times New Roman" panose="02020603050405020304" pitchFamily="18" charset="0"/>
              </a:rPr>
              <a:t>PC</a:t>
            </a:r>
            <a:r>
              <a:rPr lang="zh-CN" altLang="en-US" sz="2000" b="1" dirty="0">
                <a:latin typeface="Times New Roman" panose="02020603050405020304" pitchFamily="18" charset="0"/>
              </a:rPr>
              <a:t>或手操器远程对变送器进行组态及读表。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eaLnBrk="0" hangingPunct="0">
              <a:spcBef>
                <a:spcPct val="50000"/>
              </a:spcBef>
              <a:buClr>
                <a:schemeClr val="bg2"/>
              </a:buClr>
              <a:buFont typeface="Monotype Sorts" pitchFamily="2" charset="2"/>
            </a:pPr>
            <a:r>
              <a:rPr lang="zh-CN" altLang="en-US" sz="2000" b="1" dirty="0">
                <a:latin typeface="Times New Roman" panose="02020603050405020304" pitchFamily="18" charset="0"/>
              </a:rPr>
              <a:t>可远程对变送器的工作状态进行诊断。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807460" y="114935"/>
            <a:ext cx="447103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5.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智能变送器和阀门定位器</a:t>
            </a:r>
            <a:endParaRPr lang="zh-CN" altLang="en-US"/>
          </a:p>
        </p:txBody>
      </p:sp>
      <p:sp>
        <p:nvSpPr>
          <p:cNvPr id="17410" name="矩形 17410"/>
          <p:cNvSpPr/>
          <p:nvPr/>
        </p:nvSpPr>
        <p:spPr>
          <a:xfrm>
            <a:off x="2721610" y="2529523"/>
            <a:ext cx="89789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组态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7411" name="对象 17411"/>
          <p:cNvGraphicFramePr>
            <a:graphicFrameLocks noChangeAspect="1"/>
          </p:cNvGraphicFramePr>
          <p:nvPr/>
        </p:nvGraphicFramePr>
        <p:xfrm>
          <a:off x="3620135" y="1780858"/>
          <a:ext cx="1079500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166370" imgH="217170" progId="">
                  <p:embed/>
                </p:oleObj>
              </mc:Choice>
              <mc:Fallback>
                <p:oleObj name="" r:id="rId1" imgW="166370" imgH="217170" progId="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20135" y="1780858"/>
                        <a:ext cx="1079500" cy="2016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矩形 17412"/>
          <p:cNvSpPr/>
          <p:nvPr/>
        </p:nvSpPr>
        <p:spPr>
          <a:xfrm>
            <a:off x="4232592" y="1781175"/>
            <a:ext cx="3455988" cy="2676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</a:rPr>
              <a:t>仪表编号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</a:rPr>
              <a:t>测温元件输入类型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</a:rPr>
              <a:t>输出形式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</a:rPr>
              <a:t>滤波时间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</a:rPr>
              <a:t>测量范围（上下限）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</a:rPr>
              <a:t>工程单位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7413" name="矩形 17413"/>
          <p:cNvSpPr/>
          <p:nvPr/>
        </p:nvSpPr>
        <p:spPr>
          <a:xfrm>
            <a:off x="2631440" y="4220210"/>
            <a:ext cx="89789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诊断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4" name="矩形 17414"/>
          <p:cNvSpPr/>
          <p:nvPr/>
        </p:nvSpPr>
        <p:spPr>
          <a:xfrm>
            <a:off x="2874328" y="4872990"/>
            <a:ext cx="7129462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</a:rPr>
              <a:t>传感器、</a:t>
            </a:r>
            <a:r>
              <a:rPr lang="en-US" altLang="zh-CN" b="1" dirty="0">
                <a:latin typeface="Times New Roman" panose="02020603050405020304" pitchFamily="18" charset="0"/>
              </a:rPr>
              <a:t>A/D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D/A</a:t>
            </a:r>
            <a:r>
              <a:rPr lang="zh-CN" altLang="en-US" b="1" dirty="0">
                <a:latin typeface="Times New Roman" panose="02020603050405020304" pitchFamily="18" charset="0"/>
              </a:rPr>
              <a:t>、通信等故障检测报警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7415" name="矩形 17415"/>
          <p:cNvSpPr/>
          <p:nvPr/>
        </p:nvSpPr>
        <p:spPr>
          <a:xfrm>
            <a:off x="2631440" y="5392420"/>
            <a:ext cx="10795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校验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6" name="矩形 17416"/>
          <p:cNvSpPr/>
          <p:nvPr/>
        </p:nvSpPr>
        <p:spPr>
          <a:xfrm>
            <a:off x="2945765" y="5911850"/>
            <a:ext cx="705802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</a:rPr>
              <a:t>给定对应温度电阻或电压，转换结果的精度</a:t>
            </a:r>
            <a:endParaRPr lang="zh-CN" altLang="en-US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8" name="矩形 17418"/>
          <p:cNvSpPr/>
          <p:nvPr/>
        </p:nvSpPr>
        <p:spPr>
          <a:xfrm>
            <a:off x="2136458" y="947738"/>
            <a:ext cx="475297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）智能变送器组态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752975" y="3168015"/>
            <a:ext cx="268541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智能阀门定位器</a:t>
            </a:r>
            <a:endParaRPr lang="zh-CN" altLang="en-US"/>
          </a:p>
        </p:txBody>
      </p:sp>
      <p:sp>
        <p:nvSpPr>
          <p:cNvPr id="18434" name="矩形 18434"/>
          <p:cNvSpPr/>
          <p:nvPr/>
        </p:nvSpPr>
        <p:spPr>
          <a:xfrm>
            <a:off x="991235" y="783590"/>
            <a:ext cx="10226040" cy="12604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、阀门定位器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）功能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具有阀门快速定位功能，使阀门开度精确对应于调节器输出的控制信号。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8435" name="矩形 18435"/>
          <p:cNvSpPr/>
          <p:nvPr/>
        </p:nvSpPr>
        <p:spPr>
          <a:xfrm>
            <a:off x="1034415" y="2976880"/>
            <a:ext cx="1013904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）工作原理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调节器输出信号与阀位传感器的反馈进行比较后送入微机，微处理器根据偏差的大小和方向进行控制计算，向压电阀发出电控指令使供气与排气阀门开大或关小。 使气动执行器阀杆精确定位。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8436" name="矩形 18436"/>
          <p:cNvSpPr/>
          <p:nvPr/>
        </p:nvSpPr>
        <p:spPr>
          <a:xfrm>
            <a:off x="1034415" y="4832668"/>
            <a:ext cx="7921625" cy="11988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）控制方式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</a:rPr>
              <a:t>、调节器控制值与反馈值偏差控制。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</a:rPr>
              <a:t>、数据设定器给定的设定值与反馈值偏差控制。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8437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27693" y="2190750"/>
            <a:ext cx="1008063" cy="576263"/>
          </a:xfrm>
          <a:prstGeom prst="rect">
            <a:avLst/>
          </a:prstGeom>
          <a:noFill/>
          <a:ln w="222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2000" b="1" strike="noStrike" noProof="1">
                <a:solidFill>
                  <a:schemeClr val="tx1"/>
                </a:solidFill>
                <a:uFillTx/>
              </a:rPr>
              <a:t>调节器</a:t>
            </a:r>
            <a:endParaRPr lang="zh-CN" altLang="en-US" sz="2000" b="1" strike="noStrike" noProof="1">
              <a:solidFill>
                <a:schemeClr val="tx1"/>
              </a:solidFill>
              <a:uFillTx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13605" y="2190750"/>
            <a:ext cx="1008063" cy="576263"/>
          </a:xfrm>
          <a:prstGeom prst="rect">
            <a:avLst/>
          </a:prstGeom>
          <a:noFill/>
          <a:ln w="222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2000" b="1" strike="noStrike" noProof="1">
                <a:solidFill>
                  <a:schemeClr val="tx1"/>
                </a:solidFill>
                <a:uFillTx/>
              </a:rPr>
              <a:t>定位器</a:t>
            </a:r>
            <a:endParaRPr lang="zh-CN" altLang="en-US" sz="2000" b="1" strike="noStrike" noProof="1">
              <a:solidFill>
                <a:schemeClr val="tx1"/>
              </a:solidFill>
              <a:uFillTx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43955" y="2190750"/>
            <a:ext cx="1008063" cy="576263"/>
          </a:xfrm>
          <a:prstGeom prst="rect">
            <a:avLst/>
          </a:prstGeom>
          <a:noFill/>
          <a:ln w="222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2000" b="1" strike="noStrike" noProof="1">
                <a:solidFill>
                  <a:schemeClr val="tx1"/>
                </a:solidFill>
                <a:uFillTx/>
              </a:rPr>
              <a:t>执行器</a:t>
            </a:r>
            <a:endParaRPr lang="zh-CN" altLang="en-US" sz="2000" b="1" strike="noStrike" noProof="1">
              <a:solidFill>
                <a:schemeClr val="tx1"/>
              </a:solidFill>
              <a:uFillTx/>
            </a:endParaRPr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>
            <a:off x="4136390" y="2479040"/>
            <a:ext cx="5772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3"/>
            <a:endCxn id="5" idx="1"/>
          </p:cNvCxnSpPr>
          <p:nvPr/>
        </p:nvCxnSpPr>
        <p:spPr>
          <a:xfrm>
            <a:off x="4136390" y="2479040"/>
            <a:ext cx="5772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3"/>
            <a:endCxn id="5" idx="1"/>
          </p:cNvCxnSpPr>
          <p:nvPr/>
        </p:nvCxnSpPr>
        <p:spPr>
          <a:xfrm>
            <a:off x="4136073" y="2479040"/>
            <a:ext cx="5772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>
            <a:off x="4136391" y="2479040"/>
            <a:ext cx="5772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807460" y="114935"/>
            <a:ext cx="447103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5.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智能变送器和阀门定位器</a:t>
            </a:r>
            <a:endParaRPr lang="zh-CN" altLang="en-US"/>
          </a:p>
        </p:txBody>
      </p:sp>
    </p:spTree>
  </p:cSld>
  <p:clrMapOvr>
    <a:masterClrMapping/>
  </p:clrMapOvr>
  <p:transition spd="slow" advClick="0">
    <p:wedg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113530" y="114935"/>
            <a:ext cx="447103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5.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智能变送器和阀门定位器</a:t>
            </a:r>
            <a:endParaRPr lang="zh-CN" altLang="en-US"/>
          </a:p>
        </p:txBody>
      </p:sp>
      <p:grpSp>
        <p:nvGrpSpPr>
          <p:cNvPr id="19457" name="组合 19457"/>
          <p:cNvGrpSpPr/>
          <p:nvPr/>
        </p:nvGrpSpPr>
        <p:grpSpPr>
          <a:xfrm>
            <a:off x="1944370" y="756887"/>
            <a:ext cx="8060055" cy="5996021"/>
            <a:chOff x="630" y="1090"/>
            <a:chExt cx="12693" cy="9443"/>
          </a:xfrm>
        </p:grpSpPr>
        <p:grpSp>
          <p:nvGrpSpPr>
            <p:cNvPr id="19459" name="组合 19459"/>
            <p:cNvGrpSpPr/>
            <p:nvPr/>
          </p:nvGrpSpPr>
          <p:grpSpPr>
            <a:xfrm>
              <a:off x="630" y="1090"/>
              <a:ext cx="12693" cy="9443"/>
              <a:chOff x="0" y="0"/>
              <a:chExt cx="12693" cy="9443"/>
            </a:xfrm>
          </p:grpSpPr>
          <p:sp>
            <p:nvSpPr>
              <p:cNvPr id="19460" name="矩形 19460"/>
              <p:cNvSpPr/>
              <p:nvPr/>
            </p:nvSpPr>
            <p:spPr>
              <a:xfrm>
                <a:off x="1762" y="1705"/>
                <a:ext cx="1528" cy="1020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p>
                <a:pPr algn="ctr"/>
                <a:r>
                  <a:rPr lang="en-US" altLang="zh-CN" sz="2400" b="1" dirty="0">
                    <a:latin typeface="Arial" panose="020B0604020202020204" pitchFamily="34" charset="0"/>
                  </a:rPr>
                  <a:t>A/D</a:t>
                </a:r>
                <a:endParaRPr lang="zh-CN" altLang="en-US" sz="2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461" name="直接连接符 19461"/>
              <p:cNvSpPr/>
              <p:nvPr/>
            </p:nvSpPr>
            <p:spPr>
              <a:xfrm>
                <a:off x="6815" y="4315"/>
                <a:ext cx="0" cy="90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462" name="矩形 19462"/>
              <p:cNvSpPr/>
              <p:nvPr/>
            </p:nvSpPr>
            <p:spPr>
              <a:xfrm>
                <a:off x="5875" y="1252"/>
                <a:ext cx="3877" cy="1133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488" tIns="44450" rIns="90488" bIns="44450" anchor="ctr"/>
              <a:p>
                <a:pPr algn="ctr"/>
                <a:r>
                  <a:rPr lang="zh-CN" altLang="en-US" sz="2400" b="1" dirty="0">
                    <a:latin typeface="Arial" panose="020B0604020202020204" pitchFamily="34" charset="0"/>
                  </a:rPr>
                  <a:t>微处理器</a:t>
                </a:r>
                <a:endParaRPr lang="zh-CN" altLang="en-US" sz="2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463" name="矩形 19463"/>
              <p:cNvSpPr/>
              <p:nvPr/>
            </p:nvSpPr>
            <p:spPr>
              <a:xfrm>
                <a:off x="5522" y="0"/>
                <a:ext cx="2350" cy="727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488" tIns="44450" rIns="90488" bIns="44450" anchor="ctr"/>
              <a:p>
                <a:pPr algn="ctr"/>
                <a:r>
                  <a:rPr lang="en-US" altLang="zh-CN" sz="2000" b="1" dirty="0">
                    <a:latin typeface="Arial" panose="020B0604020202020204" pitchFamily="34" charset="0"/>
                  </a:rPr>
                  <a:t>LCD</a:t>
                </a:r>
                <a:r>
                  <a:rPr lang="zh-CN" altLang="en-US" sz="2000" b="1" dirty="0">
                    <a:latin typeface="Arial" panose="020B0604020202020204" pitchFamily="34" charset="0"/>
                  </a:rPr>
                  <a:t>显示</a:t>
                </a:r>
                <a:endParaRPr lang="zh-CN" altLang="en-US" sz="20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464" name="直接连接符 19464"/>
              <p:cNvSpPr/>
              <p:nvPr/>
            </p:nvSpPr>
            <p:spPr>
              <a:xfrm>
                <a:off x="8697" y="792"/>
                <a:ext cx="0" cy="46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9465" name="矩形 19465"/>
              <p:cNvSpPr/>
              <p:nvPr/>
            </p:nvSpPr>
            <p:spPr>
              <a:xfrm>
                <a:off x="1645" y="345"/>
                <a:ext cx="1937" cy="907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488" tIns="44450" rIns="90488" bIns="44450" anchor="ctr"/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数字通信</a:t>
                </a:r>
                <a:endParaRPr lang="zh-CN" altLang="en-US" sz="20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466" name="矩形 19466"/>
              <p:cNvSpPr/>
              <p:nvPr/>
            </p:nvSpPr>
            <p:spPr>
              <a:xfrm>
                <a:off x="9402" y="4767"/>
                <a:ext cx="1055" cy="908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488" tIns="44450" rIns="90488" bIns="44450" anchor="ctr"/>
              <a:p>
                <a:pPr algn="ctr"/>
                <a:endParaRPr lang="zh-CN" altLang="en-US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467" name="直接连接符 19467"/>
              <p:cNvSpPr/>
              <p:nvPr/>
            </p:nvSpPr>
            <p:spPr>
              <a:xfrm>
                <a:off x="7050" y="792"/>
                <a:ext cx="0" cy="46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sp>
          <p:sp>
            <p:nvSpPr>
              <p:cNvPr id="19468" name="矩形 19468"/>
              <p:cNvSpPr/>
              <p:nvPr/>
            </p:nvSpPr>
            <p:spPr>
              <a:xfrm>
                <a:off x="7872" y="0"/>
                <a:ext cx="1645" cy="727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488" tIns="44450" rIns="90488" bIns="44450" anchor="ctr"/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按键</a:t>
                </a:r>
                <a:endParaRPr lang="zh-CN" altLang="en-US" sz="20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469" name="直接连接符 19469"/>
              <p:cNvSpPr/>
              <p:nvPr/>
            </p:nvSpPr>
            <p:spPr>
              <a:xfrm>
                <a:off x="6815" y="2380"/>
                <a:ext cx="0" cy="79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9470" name="直接连接符 19470"/>
              <p:cNvSpPr/>
              <p:nvPr/>
            </p:nvSpPr>
            <p:spPr>
              <a:xfrm>
                <a:off x="8930" y="2380"/>
                <a:ext cx="0" cy="79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grpSp>
            <p:nvGrpSpPr>
              <p:cNvPr id="19471" name="组合 19471"/>
              <p:cNvGrpSpPr/>
              <p:nvPr/>
            </p:nvGrpSpPr>
            <p:grpSpPr>
              <a:xfrm>
                <a:off x="6110" y="3175"/>
                <a:ext cx="1530" cy="1132"/>
                <a:chOff x="0" y="0"/>
                <a:chExt cx="590" cy="453"/>
              </a:xfrm>
            </p:grpSpPr>
            <p:sp>
              <p:nvSpPr>
                <p:cNvPr id="19472" name="矩形 19472"/>
                <p:cNvSpPr/>
                <p:nvPr/>
              </p:nvSpPr>
              <p:spPr>
                <a:xfrm>
                  <a:off x="0" y="0"/>
                  <a:ext cx="590" cy="453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0488" tIns="44450" rIns="90488" bIns="44450" anchor="ctr"/>
                <a:p>
                  <a:pPr algn="ctr"/>
                  <a:endParaRPr lang="zh-CN" altLang="en-US" sz="1800" b="1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473" name="矩形 19473"/>
                <p:cNvSpPr/>
                <p:nvPr/>
              </p:nvSpPr>
              <p:spPr>
                <a:xfrm>
                  <a:off x="0" y="0"/>
                  <a:ext cx="363" cy="2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8" tIns="44450" rIns="90488" bIns="44450" anchor="ctr"/>
                <a:p>
                  <a:pPr algn="ctr"/>
                  <a:r>
                    <a:rPr lang="en-US" altLang="zh-CN" sz="1800" b="1" dirty="0">
                      <a:latin typeface="Arial" panose="020B0604020202020204" pitchFamily="34" charset="0"/>
                    </a:rPr>
                    <a:t>3V</a:t>
                  </a:r>
                  <a:endParaRPr lang="en-US" altLang="zh-CN" sz="1800" b="1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474" name="直接连接符 19474"/>
                <p:cNvSpPr/>
                <p:nvPr/>
              </p:nvSpPr>
              <p:spPr>
                <a:xfrm flipH="1">
                  <a:off x="0" y="0"/>
                  <a:ext cx="590" cy="453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9475" name="矩形 19475"/>
                <p:cNvSpPr/>
                <p:nvPr/>
              </p:nvSpPr>
              <p:spPr>
                <a:xfrm>
                  <a:off x="227" y="181"/>
                  <a:ext cx="363" cy="2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8" tIns="44450" rIns="90488" bIns="44450" anchor="ctr"/>
                <a:p>
                  <a:pPr algn="ctr"/>
                  <a:r>
                    <a:rPr lang="en-US" altLang="zh-CN" sz="1800" b="1" dirty="0">
                      <a:latin typeface="Arial" panose="020B0604020202020204" pitchFamily="34" charset="0"/>
                    </a:rPr>
                    <a:t>24V</a:t>
                  </a:r>
                  <a:endParaRPr lang="en-US" altLang="zh-CN" sz="1800" b="1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9476" name="组合 19476"/>
              <p:cNvGrpSpPr/>
              <p:nvPr/>
            </p:nvGrpSpPr>
            <p:grpSpPr>
              <a:xfrm>
                <a:off x="8225" y="3175"/>
                <a:ext cx="1527" cy="1132"/>
                <a:chOff x="0" y="0"/>
                <a:chExt cx="590" cy="453"/>
              </a:xfrm>
            </p:grpSpPr>
            <p:sp>
              <p:nvSpPr>
                <p:cNvPr id="19477" name="矩形 19477"/>
                <p:cNvSpPr/>
                <p:nvPr/>
              </p:nvSpPr>
              <p:spPr>
                <a:xfrm>
                  <a:off x="0" y="0"/>
                  <a:ext cx="590" cy="453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0488" tIns="44450" rIns="90488" bIns="44450" anchor="ctr"/>
                <a:p>
                  <a:pPr algn="ctr"/>
                  <a:endParaRPr lang="zh-CN" altLang="en-US" sz="1800" b="1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478" name="矩形 19478"/>
                <p:cNvSpPr/>
                <p:nvPr/>
              </p:nvSpPr>
              <p:spPr>
                <a:xfrm>
                  <a:off x="0" y="0"/>
                  <a:ext cx="363" cy="2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8" tIns="44450" rIns="90488" bIns="44450" anchor="ctr"/>
                <a:p>
                  <a:pPr algn="ctr"/>
                  <a:r>
                    <a:rPr lang="en-US" altLang="zh-CN" sz="1800" b="1" dirty="0">
                      <a:latin typeface="Arial" panose="020B0604020202020204" pitchFamily="34" charset="0"/>
                    </a:rPr>
                    <a:t>3V</a:t>
                  </a:r>
                  <a:endParaRPr lang="en-US" altLang="zh-CN" sz="1800" b="1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479" name="直接连接符 19479"/>
                <p:cNvSpPr/>
                <p:nvPr/>
              </p:nvSpPr>
              <p:spPr>
                <a:xfrm flipH="1">
                  <a:off x="0" y="0"/>
                  <a:ext cx="590" cy="453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9480" name="矩形 19480"/>
                <p:cNvSpPr/>
                <p:nvPr/>
              </p:nvSpPr>
              <p:spPr>
                <a:xfrm>
                  <a:off x="227" y="181"/>
                  <a:ext cx="363" cy="2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8" tIns="44450" rIns="90488" bIns="44450" anchor="ctr"/>
                <a:p>
                  <a:pPr algn="ctr"/>
                  <a:r>
                    <a:rPr lang="en-US" altLang="zh-CN" sz="1800" b="1" dirty="0">
                      <a:latin typeface="Arial" panose="020B0604020202020204" pitchFamily="34" charset="0"/>
                    </a:rPr>
                    <a:t>24V</a:t>
                  </a:r>
                  <a:endParaRPr lang="en-US" altLang="zh-CN" sz="1800" b="1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9481" name="直接连接符 19481"/>
              <p:cNvSpPr/>
              <p:nvPr/>
            </p:nvSpPr>
            <p:spPr>
              <a:xfrm>
                <a:off x="8932" y="4315"/>
                <a:ext cx="0" cy="90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482" name="矩形 19482"/>
              <p:cNvSpPr/>
              <p:nvPr/>
            </p:nvSpPr>
            <p:spPr>
              <a:xfrm>
                <a:off x="9752" y="4992"/>
                <a:ext cx="353" cy="568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488" tIns="44450" rIns="90488" bIns="44450" anchor="ctr"/>
              <a:p>
                <a:pPr algn="ctr"/>
                <a:endParaRPr lang="zh-CN" altLang="en-US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483" name="直接连接符 19483"/>
              <p:cNvSpPr/>
              <p:nvPr/>
            </p:nvSpPr>
            <p:spPr>
              <a:xfrm>
                <a:off x="9637" y="4992"/>
                <a:ext cx="0" cy="56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484" name="直接连接符 19484"/>
              <p:cNvSpPr/>
              <p:nvPr/>
            </p:nvSpPr>
            <p:spPr>
              <a:xfrm>
                <a:off x="10225" y="4992"/>
                <a:ext cx="0" cy="56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485" name="直接连接符 19485"/>
              <p:cNvSpPr/>
              <p:nvPr/>
            </p:nvSpPr>
            <p:spPr>
              <a:xfrm flipH="1">
                <a:off x="8931" y="5222"/>
                <a:ext cx="705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486" name="直接连接符 19486"/>
              <p:cNvSpPr/>
              <p:nvPr/>
            </p:nvSpPr>
            <p:spPr>
              <a:xfrm>
                <a:off x="10225" y="5222"/>
                <a:ext cx="705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487" name="直接连接符 19487"/>
              <p:cNvSpPr/>
              <p:nvPr/>
            </p:nvSpPr>
            <p:spPr>
              <a:xfrm>
                <a:off x="10930" y="5107"/>
                <a:ext cx="0" cy="22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488" name="矩形 19488"/>
              <p:cNvSpPr/>
              <p:nvPr/>
            </p:nvSpPr>
            <p:spPr>
              <a:xfrm>
                <a:off x="5287" y="4655"/>
                <a:ext cx="1058" cy="907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488" tIns="44450" rIns="90488" bIns="44450" anchor="ctr"/>
              <a:p>
                <a:pPr algn="ctr"/>
                <a:endParaRPr lang="zh-CN" altLang="en-US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489" name="矩形 19489"/>
              <p:cNvSpPr/>
              <p:nvPr/>
            </p:nvSpPr>
            <p:spPr>
              <a:xfrm>
                <a:off x="5640" y="4880"/>
                <a:ext cx="352" cy="567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488" tIns="44450" rIns="90488" bIns="44450" anchor="ctr"/>
              <a:p>
                <a:pPr algn="ctr"/>
                <a:endParaRPr lang="zh-CN" altLang="en-US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490" name="直接连接符 19490"/>
              <p:cNvSpPr/>
              <p:nvPr/>
            </p:nvSpPr>
            <p:spPr>
              <a:xfrm>
                <a:off x="5525" y="4880"/>
                <a:ext cx="0" cy="56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491" name="直接连接符 19491"/>
              <p:cNvSpPr/>
              <p:nvPr/>
            </p:nvSpPr>
            <p:spPr>
              <a:xfrm>
                <a:off x="6112" y="4880"/>
                <a:ext cx="0" cy="56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492" name="直接连接符 19492"/>
              <p:cNvSpPr/>
              <p:nvPr/>
            </p:nvSpPr>
            <p:spPr>
              <a:xfrm>
                <a:off x="6817" y="4995"/>
                <a:ext cx="0" cy="22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493" name="直接连接符 19493"/>
              <p:cNvSpPr/>
              <p:nvPr/>
            </p:nvSpPr>
            <p:spPr>
              <a:xfrm flipH="1">
                <a:off x="6109" y="5222"/>
                <a:ext cx="705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494" name="直接连接符 19494"/>
              <p:cNvSpPr/>
              <p:nvPr/>
            </p:nvSpPr>
            <p:spPr>
              <a:xfrm flipH="1">
                <a:off x="4816" y="5222"/>
                <a:ext cx="705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495" name="直接连接符 19495"/>
              <p:cNvSpPr/>
              <p:nvPr/>
            </p:nvSpPr>
            <p:spPr>
              <a:xfrm>
                <a:off x="4817" y="5107"/>
                <a:ext cx="0" cy="22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496" name="直接连接符 19496"/>
              <p:cNvSpPr/>
              <p:nvPr/>
            </p:nvSpPr>
            <p:spPr>
              <a:xfrm>
                <a:off x="4817" y="1592"/>
                <a:ext cx="106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9497" name="直接连接符 19497"/>
              <p:cNvSpPr/>
              <p:nvPr/>
            </p:nvSpPr>
            <p:spPr>
              <a:xfrm>
                <a:off x="3290" y="2047"/>
                <a:ext cx="2585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9498" name="直接连接符 19498"/>
              <p:cNvSpPr/>
              <p:nvPr/>
            </p:nvSpPr>
            <p:spPr>
              <a:xfrm flipH="1">
                <a:off x="820" y="8170"/>
                <a:ext cx="682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499" name="直接连接符 19499"/>
              <p:cNvSpPr/>
              <p:nvPr/>
            </p:nvSpPr>
            <p:spPr>
              <a:xfrm>
                <a:off x="820" y="4995"/>
                <a:ext cx="0" cy="317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500" name="矩形 19500"/>
              <p:cNvSpPr/>
              <p:nvPr/>
            </p:nvSpPr>
            <p:spPr>
              <a:xfrm>
                <a:off x="1469" y="4084"/>
                <a:ext cx="2041" cy="1360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p>
                <a:pPr algn="ctr"/>
                <a:r>
                  <a:rPr lang="zh-CN" altLang="en-US" sz="2400" b="1" dirty="0">
                    <a:latin typeface="Arial" panose="020B0604020202020204" pitchFamily="34" charset="0"/>
                  </a:rPr>
                  <a:t>位置</a:t>
                </a:r>
                <a:endParaRPr lang="zh-CN" altLang="en-US" sz="2400" b="1" dirty="0">
                  <a:latin typeface="Arial" panose="020B0604020202020204" pitchFamily="34" charset="0"/>
                </a:endParaRPr>
              </a:p>
              <a:p>
                <a:pPr algn="ctr"/>
                <a:r>
                  <a:rPr lang="zh-CN" altLang="en-US" sz="2400" b="1" dirty="0">
                    <a:latin typeface="Arial" panose="020B0604020202020204" pitchFamily="34" charset="0"/>
                  </a:rPr>
                  <a:t>传感器</a:t>
                </a:r>
                <a:endParaRPr lang="zh-CN" altLang="en-US" sz="2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501" name="直接连接符 19501"/>
              <p:cNvSpPr/>
              <p:nvPr/>
            </p:nvSpPr>
            <p:spPr>
              <a:xfrm>
                <a:off x="901" y="4991"/>
                <a:ext cx="587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9502" name="直接连接符 19502"/>
              <p:cNvSpPr/>
              <p:nvPr/>
            </p:nvSpPr>
            <p:spPr>
              <a:xfrm flipV="1">
                <a:off x="2582" y="2727"/>
                <a:ext cx="0" cy="136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9503" name="直接连接符 19503"/>
              <p:cNvSpPr/>
              <p:nvPr/>
            </p:nvSpPr>
            <p:spPr>
              <a:xfrm>
                <a:off x="3522" y="800"/>
                <a:ext cx="1295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504" name="直接连接符 19504"/>
              <p:cNvSpPr/>
              <p:nvPr/>
            </p:nvSpPr>
            <p:spPr>
              <a:xfrm>
                <a:off x="4817" y="800"/>
                <a:ext cx="0" cy="79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505" name="直接连接符 19505"/>
              <p:cNvSpPr/>
              <p:nvPr/>
            </p:nvSpPr>
            <p:spPr>
              <a:xfrm>
                <a:off x="585" y="800"/>
                <a:ext cx="106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9506" name="矩形 19506"/>
              <p:cNvSpPr/>
              <p:nvPr/>
            </p:nvSpPr>
            <p:spPr>
              <a:xfrm>
                <a:off x="3875" y="117"/>
                <a:ext cx="1177" cy="5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ctr"/>
              <a:p>
                <a:pPr algn="ctr"/>
                <a:r>
                  <a:rPr lang="zh-CN" altLang="en-US" sz="2400" b="1" dirty="0">
                    <a:latin typeface="Arial" panose="020B0604020202020204" pitchFamily="34" charset="0"/>
                  </a:rPr>
                  <a:t>设定</a:t>
                </a:r>
                <a:endParaRPr lang="zh-CN" altLang="en-US" sz="2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507" name="直接连接符 19507"/>
              <p:cNvSpPr/>
              <p:nvPr/>
            </p:nvSpPr>
            <p:spPr>
              <a:xfrm>
                <a:off x="705" y="2160"/>
                <a:ext cx="1057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9508" name="矩形 19508"/>
              <p:cNvSpPr/>
              <p:nvPr/>
            </p:nvSpPr>
            <p:spPr>
              <a:xfrm>
                <a:off x="2702" y="3067"/>
                <a:ext cx="1175" cy="5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ctr"/>
              <a:p>
                <a:pPr algn="ctr"/>
                <a:r>
                  <a:rPr lang="zh-CN" altLang="en-US" sz="2400" b="1" dirty="0">
                    <a:latin typeface="Arial" panose="020B0604020202020204" pitchFamily="34" charset="0"/>
                  </a:rPr>
                  <a:t>反馈</a:t>
                </a:r>
                <a:endParaRPr lang="zh-CN" altLang="en-US" sz="2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509" name="矩形 19509"/>
              <p:cNvSpPr/>
              <p:nvPr/>
            </p:nvSpPr>
            <p:spPr>
              <a:xfrm>
                <a:off x="0" y="2272"/>
                <a:ext cx="1175" cy="5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ctr"/>
              <a:p>
                <a:pPr algn="ctr"/>
                <a:r>
                  <a:rPr lang="zh-CN" altLang="en-US" sz="2400" b="1" dirty="0">
                    <a:latin typeface="Arial" panose="020B0604020202020204" pitchFamily="34" charset="0"/>
                  </a:rPr>
                  <a:t>输入</a:t>
                </a:r>
                <a:endParaRPr lang="zh-CN" altLang="en-US" sz="2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510" name="矩形 19510"/>
              <p:cNvSpPr/>
              <p:nvPr/>
            </p:nvSpPr>
            <p:spPr>
              <a:xfrm>
                <a:off x="11165" y="4767"/>
                <a:ext cx="1177" cy="5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ctr"/>
              <a:p>
                <a:pPr algn="ctr"/>
                <a:r>
                  <a:rPr lang="zh-CN" altLang="en-US" sz="2400" b="1" dirty="0">
                    <a:latin typeface="Arial" panose="020B0604020202020204" pitchFamily="34" charset="0"/>
                  </a:rPr>
                  <a:t>压电阀</a:t>
                </a:r>
                <a:endParaRPr lang="zh-CN" altLang="en-US" sz="2400" b="1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19511" name="组合 19511"/>
              <p:cNvGrpSpPr/>
              <p:nvPr/>
            </p:nvGrpSpPr>
            <p:grpSpPr>
              <a:xfrm>
                <a:off x="2582" y="5562"/>
                <a:ext cx="10111" cy="3881"/>
                <a:chOff x="0" y="0"/>
                <a:chExt cx="4044" cy="1552"/>
              </a:xfrm>
            </p:grpSpPr>
            <p:sp>
              <p:nvSpPr>
                <p:cNvPr id="19512" name="直接连接符 19512"/>
                <p:cNvSpPr/>
                <p:nvPr/>
              </p:nvSpPr>
              <p:spPr>
                <a:xfrm flipH="1">
                  <a:off x="424" y="272"/>
                  <a:ext cx="282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</p:sp>
            <p:sp>
              <p:nvSpPr>
                <p:cNvPr id="19513" name="矩形 19513"/>
                <p:cNvSpPr/>
                <p:nvPr/>
              </p:nvSpPr>
              <p:spPr>
                <a:xfrm>
                  <a:off x="3339" y="408"/>
                  <a:ext cx="471" cy="2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 anchor="ctr"/>
                <a:p>
                  <a:pPr algn="ctr"/>
                  <a:r>
                    <a:rPr lang="zh-CN" altLang="en-US" sz="2400" b="1" dirty="0">
                      <a:latin typeface="Arial" panose="020B0604020202020204" pitchFamily="34" charset="0"/>
                    </a:rPr>
                    <a:t>排气</a:t>
                  </a:r>
                  <a:endParaRPr lang="zh-CN" altLang="en-US" sz="2400" b="1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514" name="直接连接符 19514"/>
                <p:cNvSpPr/>
                <p:nvPr/>
              </p:nvSpPr>
              <p:spPr>
                <a:xfrm>
                  <a:off x="1270" y="0"/>
                  <a:ext cx="0" cy="181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9515" name="直接连接符 19515"/>
                <p:cNvSpPr/>
                <p:nvPr/>
              </p:nvSpPr>
              <p:spPr>
                <a:xfrm>
                  <a:off x="2916" y="45"/>
                  <a:ext cx="0" cy="181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9516" name="直接连接符 19516"/>
                <p:cNvSpPr/>
                <p:nvPr/>
              </p:nvSpPr>
              <p:spPr>
                <a:xfrm>
                  <a:off x="1129" y="136"/>
                  <a:ext cx="282" cy="13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9517" name="直接连接符 19517"/>
                <p:cNvSpPr/>
                <p:nvPr/>
              </p:nvSpPr>
              <p:spPr>
                <a:xfrm flipH="1">
                  <a:off x="1129" y="136"/>
                  <a:ext cx="282" cy="13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9518" name="直接连接符 19518"/>
                <p:cNvSpPr/>
                <p:nvPr/>
              </p:nvSpPr>
              <p:spPr>
                <a:xfrm>
                  <a:off x="1129" y="136"/>
                  <a:ext cx="0" cy="13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9519" name="直接连接符 19519"/>
                <p:cNvSpPr/>
                <p:nvPr/>
              </p:nvSpPr>
              <p:spPr>
                <a:xfrm>
                  <a:off x="1411" y="136"/>
                  <a:ext cx="0" cy="13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9520" name="矩形 19520"/>
                <p:cNvSpPr/>
                <p:nvPr/>
              </p:nvSpPr>
              <p:spPr>
                <a:xfrm>
                  <a:off x="330" y="181"/>
                  <a:ext cx="799" cy="45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521" name="直接连接符 19521"/>
                <p:cNvSpPr/>
                <p:nvPr/>
              </p:nvSpPr>
              <p:spPr>
                <a:xfrm>
                  <a:off x="2775" y="136"/>
                  <a:ext cx="282" cy="13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9522" name="直接连接符 19522"/>
                <p:cNvSpPr/>
                <p:nvPr/>
              </p:nvSpPr>
              <p:spPr>
                <a:xfrm flipH="1">
                  <a:off x="2775" y="136"/>
                  <a:ext cx="282" cy="13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9523" name="直接连接符 19523"/>
                <p:cNvSpPr/>
                <p:nvPr/>
              </p:nvSpPr>
              <p:spPr>
                <a:xfrm>
                  <a:off x="2775" y="136"/>
                  <a:ext cx="0" cy="13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9524" name="直接连接符 19524"/>
                <p:cNvSpPr/>
                <p:nvPr/>
              </p:nvSpPr>
              <p:spPr>
                <a:xfrm>
                  <a:off x="3057" y="136"/>
                  <a:ext cx="0" cy="13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9525" name="矩形 19525"/>
                <p:cNvSpPr/>
                <p:nvPr/>
              </p:nvSpPr>
              <p:spPr>
                <a:xfrm>
                  <a:off x="1411" y="181"/>
                  <a:ext cx="1364" cy="46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526" name="矩形 19526"/>
                <p:cNvSpPr/>
                <p:nvPr/>
              </p:nvSpPr>
              <p:spPr>
                <a:xfrm>
                  <a:off x="3057" y="181"/>
                  <a:ext cx="987" cy="46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527" name="直接连接符 19527"/>
                <p:cNvSpPr/>
                <p:nvPr/>
              </p:nvSpPr>
              <p:spPr>
                <a:xfrm flipV="1">
                  <a:off x="1646" y="408"/>
                  <a:ext cx="94" cy="13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9528" name="直接连接符 19528"/>
                <p:cNvSpPr/>
                <p:nvPr/>
              </p:nvSpPr>
              <p:spPr>
                <a:xfrm>
                  <a:off x="1740" y="408"/>
                  <a:ext cx="611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9529" name="直接连接符 19529"/>
                <p:cNvSpPr/>
                <p:nvPr/>
              </p:nvSpPr>
              <p:spPr>
                <a:xfrm>
                  <a:off x="2351" y="408"/>
                  <a:ext cx="94" cy="13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9530" name="直接连接符 19530"/>
                <p:cNvSpPr/>
                <p:nvPr/>
              </p:nvSpPr>
              <p:spPr>
                <a:xfrm>
                  <a:off x="1740" y="499"/>
                  <a:ext cx="611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9531" name="直接连接符 19531"/>
                <p:cNvSpPr/>
                <p:nvPr/>
              </p:nvSpPr>
              <p:spPr>
                <a:xfrm>
                  <a:off x="1552" y="544"/>
                  <a:ext cx="141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9532" name="任意多边形 19532"/>
                <p:cNvSpPr/>
                <p:nvPr/>
              </p:nvSpPr>
              <p:spPr>
                <a:xfrm>
                  <a:off x="1693" y="499"/>
                  <a:ext cx="54" cy="97"/>
                </a:xfrm>
                <a:custGeom>
                  <a:avLst/>
                  <a:gdLst/>
                  <a:ahLst/>
                  <a:cxnLst>
                    <a:cxn ang="0">
                      <a:pos x="0" y="45"/>
                    </a:cxn>
                    <a:cxn ang="0">
                      <a:pos x="47" y="90"/>
                    </a:cxn>
                    <a:cxn ang="0">
                      <a:pos x="47" y="0"/>
                    </a:cxn>
                  </a:cxnLst>
                  <a:pathLst>
                    <a:path w="52" h="97">
                      <a:moveTo>
                        <a:pt x="0" y="45"/>
                      </a:moveTo>
                      <a:cubicBezTo>
                        <a:pt x="19" y="71"/>
                        <a:pt x="38" y="97"/>
                        <a:pt x="45" y="90"/>
                      </a:cubicBezTo>
                      <a:cubicBezTo>
                        <a:pt x="52" y="83"/>
                        <a:pt x="48" y="41"/>
                        <a:pt x="45" y="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9533" name="直接连接符 19533"/>
                <p:cNvSpPr/>
                <p:nvPr/>
              </p:nvSpPr>
              <p:spPr>
                <a:xfrm>
                  <a:off x="2398" y="544"/>
                  <a:ext cx="141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9534" name="任意多边形 19534"/>
                <p:cNvSpPr/>
                <p:nvPr/>
              </p:nvSpPr>
              <p:spPr>
                <a:xfrm flipH="1">
                  <a:off x="2351" y="499"/>
                  <a:ext cx="47" cy="97"/>
                </a:xfrm>
                <a:custGeom>
                  <a:avLst/>
                  <a:gdLst/>
                  <a:ahLst/>
                  <a:cxnLst>
                    <a:cxn ang="0">
                      <a:pos x="0" y="45"/>
                    </a:cxn>
                    <a:cxn ang="0">
                      <a:pos x="41" y="90"/>
                    </a:cxn>
                    <a:cxn ang="0">
                      <a:pos x="41" y="0"/>
                    </a:cxn>
                  </a:cxnLst>
                  <a:pathLst>
                    <a:path w="52" h="97">
                      <a:moveTo>
                        <a:pt x="0" y="45"/>
                      </a:moveTo>
                      <a:cubicBezTo>
                        <a:pt x="19" y="71"/>
                        <a:pt x="38" y="97"/>
                        <a:pt x="45" y="90"/>
                      </a:cubicBezTo>
                      <a:cubicBezTo>
                        <a:pt x="52" y="83"/>
                        <a:pt x="48" y="41"/>
                        <a:pt x="45" y="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9535" name="直接连接符 19535"/>
                <p:cNvSpPr/>
                <p:nvPr/>
              </p:nvSpPr>
              <p:spPr>
                <a:xfrm>
                  <a:off x="1646" y="544"/>
                  <a:ext cx="94" cy="137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9536" name="直接连接符 19536"/>
                <p:cNvSpPr/>
                <p:nvPr/>
              </p:nvSpPr>
              <p:spPr>
                <a:xfrm flipH="1">
                  <a:off x="2351" y="544"/>
                  <a:ext cx="95" cy="13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9537" name="直接连接符 19537"/>
                <p:cNvSpPr/>
                <p:nvPr/>
              </p:nvSpPr>
              <p:spPr>
                <a:xfrm>
                  <a:off x="1740" y="680"/>
                  <a:ext cx="141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9538" name="直接连接符 19538"/>
                <p:cNvSpPr/>
                <p:nvPr/>
              </p:nvSpPr>
              <p:spPr>
                <a:xfrm>
                  <a:off x="2210" y="680"/>
                  <a:ext cx="141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9539" name="直接连接符 19539"/>
                <p:cNvSpPr/>
                <p:nvPr/>
              </p:nvSpPr>
              <p:spPr>
                <a:xfrm>
                  <a:off x="1881" y="680"/>
                  <a:ext cx="0" cy="227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9540" name="直接连接符 19540"/>
                <p:cNvSpPr/>
                <p:nvPr/>
              </p:nvSpPr>
              <p:spPr>
                <a:xfrm>
                  <a:off x="2210" y="680"/>
                  <a:ext cx="0" cy="227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9541" name="直接连接符 19541"/>
                <p:cNvSpPr/>
                <p:nvPr/>
              </p:nvSpPr>
              <p:spPr>
                <a:xfrm>
                  <a:off x="1881" y="907"/>
                  <a:ext cx="329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9542" name="矩形 19542"/>
                <p:cNvSpPr/>
                <p:nvPr/>
              </p:nvSpPr>
              <p:spPr>
                <a:xfrm flipH="1">
                  <a:off x="2022" y="499"/>
                  <a:ext cx="46" cy="725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543" name="直接连接符 19543"/>
                <p:cNvSpPr/>
                <p:nvPr/>
              </p:nvSpPr>
              <p:spPr>
                <a:xfrm flipH="1">
                  <a:off x="1928" y="499"/>
                  <a:ext cx="188" cy="9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9544" name="直接连接符 19544"/>
                <p:cNvSpPr/>
                <p:nvPr/>
              </p:nvSpPr>
              <p:spPr>
                <a:xfrm flipH="1">
                  <a:off x="1928" y="635"/>
                  <a:ext cx="236" cy="91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9545" name="直接连接符 19545"/>
                <p:cNvSpPr/>
                <p:nvPr/>
              </p:nvSpPr>
              <p:spPr>
                <a:xfrm>
                  <a:off x="1928" y="589"/>
                  <a:ext cx="236" cy="4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9546" name="直接连接符 19546"/>
                <p:cNvSpPr/>
                <p:nvPr/>
              </p:nvSpPr>
              <p:spPr>
                <a:xfrm>
                  <a:off x="1928" y="726"/>
                  <a:ext cx="236" cy="45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9547" name="直接连接符 19547"/>
                <p:cNvSpPr/>
                <p:nvPr/>
              </p:nvSpPr>
              <p:spPr>
                <a:xfrm flipH="1">
                  <a:off x="1928" y="771"/>
                  <a:ext cx="236" cy="91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9548" name="直接连接符 19548"/>
                <p:cNvSpPr/>
                <p:nvPr/>
              </p:nvSpPr>
              <p:spPr>
                <a:xfrm>
                  <a:off x="1928" y="862"/>
                  <a:ext cx="188" cy="45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9549" name="直接连接符 19549"/>
                <p:cNvSpPr/>
                <p:nvPr/>
              </p:nvSpPr>
              <p:spPr>
                <a:xfrm>
                  <a:off x="1881" y="1134"/>
                  <a:ext cx="282" cy="13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9550" name="直接连接符 19550"/>
                <p:cNvSpPr/>
                <p:nvPr/>
              </p:nvSpPr>
              <p:spPr>
                <a:xfrm flipH="1">
                  <a:off x="1881" y="1134"/>
                  <a:ext cx="283" cy="13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9551" name="直接连接符 19551"/>
                <p:cNvSpPr/>
                <p:nvPr/>
              </p:nvSpPr>
              <p:spPr>
                <a:xfrm>
                  <a:off x="1881" y="1134"/>
                  <a:ext cx="0" cy="13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9552" name="直接连接符 19552"/>
                <p:cNvSpPr/>
                <p:nvPr/>
              </p:nvSpPr>
              <p:spPr>
                <a:xfrm>
                  <a:off x="2164" y="1134"/>
                  <a:ext cx="0" cy="13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9553" name="矩形 19553"/>
                <p:cNvSpPr/>
                <p:nvPr/>
              </p:nvSpPr>
              <p:spPr>
                <a:xfrm>
                  <a:off x="1081" y="1179"/>
                  <a:ext cx="800" cy="45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554" name="矩形 19554"/>
                <p:cNvSpPr/>
                <p:nvPr/>
              </p:nvSpPr>
              <p:spPr>
                <a:xfrm>
                  <a:off x="2164" y="1179"/>
                  <a:ext cx="799" cy="45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555" name="矩形 19555"/>
                <p:cNvSpPr/>
                <p:nvPr/>
              </p:nvSpPr>
              <p:spPr>
                <a:xfrm>
                  <a:off x="2023" y="226"/>
                  <a:ext cx="46" cy="182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556" name="直接连接符 19556"/>
                <p:cNvSpPr/>
                <p:nvPr/>
              </p:nvSpPr>
              <p:spPr>
                <a:xfrm flipV="1">
                  <a:off x="1693" y="90"/>
                  <a:ext cx="189" cy="227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19557" name="直接连接符 19557"/>
                <p:cNvSpPr/>
                <p:nvPr/>
              </p:nvSpPr>
              <p:spPr>
                <a:xfrm flipV="1">
                  <a:off x="2351" y="90"/>
                  <a:ext cx="189" cy="227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19558" name="直接连接符 19558"/>
                <p:cNvSpPr/>
                <p:nvPr/>
              </p:nvSpPr>
              <p:spPr>
                <a:xfrm flipH="1">
                  <a:off x="3433" y="317"/>
                  <a:ext cx="282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</p:sp>
            <p:sp>
              <p:nvSpPr>
                <p:cNvPr id="19559" name="直接连接符 19559"/>
                <p:cNvSpPr/>
                <p:nvPr/>
              </p:nvSpPr>
              <p:spPr>
                <a:xfrm flipV="1">
                  <a:off x="2117" y="952"/>
                  <a:ext cx="0" cy="91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19560" name="直接连接符 19560"/>
                <p:cNvSpPr/>
                <p:nvPr/>
              </p:nvSpPr>
              <p:spPr>
                <a:xfrm>
                  <a:off x="2117" y="998"/>
                  <a:ext cx="0" cy="9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19561" name="矩形 19561"/>
                <p:cNvSpPr/>
                <p:nvPr/>
              </p:nvSpPr>
              <p:spPr>
                <a:xfrm>
                  <a:off x="283" y="317"/>
                  <a:ext cx="471" cy="2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 anchor="ctr"/>
                <a:p>
                  <a:pPr algn="ctr"/>
                  <a:r>
                    <a:rPr lang="zh-CN" altLang="en-US" sz="2400" b="1" dirty="0">
                      <a:latin typeface="Arial" panose="020B0604020202020204" pitchFamily="34" charset="0"/>
                    </a:rPr>
                    <a:t>供气</a:t>
                  </a:r>
                  <a:endParaRPr lang="zh-CN" altLang="en-US" sz="2400" b="1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562" name="矩形 19562"/>
                <p:cNvSpPr/>
                <p:nvPr/>
              </p:nvSpPr>
              <p:spPr>
                <a:xfrm>
                  <a:off x="2305" y="771"/>
                  <a:ext cx="1222" cy="2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 anchor="ctr"/>
                <a:p>
                  <a:pPr algn="ctr"/>
                  <a:r>
                    <a:rPr lang="zh-CN" altLang="en-US" sz="2400" b="1" dirty="0">
                      <a:latin typeface="Arial" panose="020B0604020202020204" pitchFamily="34" charset="0"/>
                    </a:rPr>
                    <a:t>气动执行器</a:t>
                  </a:r>
                  <a:endParaRPr lang="zh-CN" altLang="en-US" sz="2400" b="1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563" name="矩形 19563"/>
                <p:cNvSpPr/>
                <p:nvPr/>
              </p:nvSpPr>
              <p:spPr>
                <a:xfrm>
                  <a:off x="0" y="725"/>
                  <a:ext cx="1222" cy="2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 anchor="ctr"/>
                <a:p>
                  <a:pPr algn="ctr"/>
                  <a:r>
                    <a:rPr lang="zh-CN" altLang="en-US" sz="2400" b="1" dirty="0">
                      <a:latin typeface="Arial" panose="020B0604020202020204" pitchFamily="34" charset="0"/>
                    </a:rPr>
                    <a:t>阀位检测</a:t>
                  </a:r>
                  <a:endParaRPr lang="zh-CN" altLang="en-US" sz="2400" b="1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564" name="文本框 19564"/>
                <p:cNvSpPr txBox="1"/>
                <p:nvPr/>
              </p:nvSpPr>
              <p:spPr>
                <a:xfrm>
                  <a:off x="325" y="1223"/>
                  <a:ext cx="2812" cy="32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zh-CN" altLang="en-US" b="1" dirty="0">
                      <a:latin typeface="Times New Roman" panose="02020603050405020304" pitchFamily="18" charset="0"/>
                    </a:rPr>
                    <a:t>图</a:t>
                  </a:r>
                  <a:r>
                    <a:rPr lang="en-US" altLang="zh-CN" b="1" dirty="0">
                      <a:latin typeface="Times New Roman" panose="02020603050405020304" pitchFamily="18" charset="0"/>
                    </a:rPr>
                    <a:t>5-6</a:t>
                  </a:r>
                  <a:r>
                    <a:rPr lang="en-US" altLang="zh-CN" b="1" dirty="0">
                      <a:latin typeface="Times New Roman" panose="02020603050405020304" pitchFamily="18" charset="0"/>
                    </a:rPr>
                    <a:t> </a:t>
                  </a:r>
                  <a:r>
                    <a:rPr lang="zh-CN" altLang="en-US" b="1" dirty="0">
                      <a:latin typeface="Times New Roman" panose="02020603050405020304" pitchFamily="18" charset="0"/>
                    </a:rPr>
                    <a:t>阀门定位器结构图</a:t>
                  </a:r>
                  <a:endParaRPr lang="zh-CN" altLang="en-US" b="1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9565" name="文本框 19565"/>
            <p:cNvSpPr txBox="1"/>
            <p:nvPr/>
          </p:nvSpPr>
          <p:spPr>
            <a:xfrm>
              <a:off x="10602" y="4380"/>
              <a:ext cx="1896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000" b="1" dirty="0">
                  <a:latin typeface="Arial" panose="020B0604020202020204" pitchFamily="34" charset="0"/>
                </a:rPr>
                <a:t>升压模块</a:t>
              </a:r>
              <a:endParaRPr lang="zh-CN" altLang="en-US" sz="2000" b="1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19566" name="对象 1956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541" y="5854"/>
            <a:ext cx="907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421005" imgH="178435" progId="">
                    <p:embed/>
                  </p:oleObj>
                </mc:Choice>
                <mc:Fallback>
                  <p:oleObj name="" r:id="rId1" imgW="421005" imgH="178435" progId="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541" y="5854"/>
                          <a:ext cx="907" cy="3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67" name="对象 1956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8675" y="5854"/>
            <a:ext cx="907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3" imgW="421005" imgH="178435" progId="">
                    <p:embed/>
                  </p:oleObj>
                </mc:Choice>
                <mc:Fallback>
                  <p:oleObj name="" r:id="rId3" imgW="421005" imgH="178435" progId="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8675" y="5854"/>
                          <a:ext cx="907" cy="3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 advClick="0">
    <p:wedg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113530" y="114935"/>
            <a:ext cx="447103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5.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智能变送器和阀门定位器</a:t>
            </a:r>
            <a:endParaRPr lang="zh-CN" altLang="en-US"/>
          </a:p>
        </p:txBody>
      </p:sp>
      <p:sp>
        <p:nvSpPr>
          <p:cNvPr id="20482" name="文本框 20482"/>
          <p:cNvSpPr txBox="1"/>
          <p:nvPr/>
        </p:nvSpPr>
        <p:spPr>
          <a:xfrm>
            <a:off x="1955800" y="1063943"/>
            <a:ext cx="8280400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压电阀：压电陶瓷片在电压作用下产生弯曲变形原理制成的两位式控制阀。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pic>
        <p:nvPicPr>
          <p:cNvPr id="20483" name="图片 2048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55800" y="2648268"/>
            <a:ext cx="3960813" cy="2625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4" name="图片 2048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492875" y="2859405"/>
            <a:ext cx="3311525" cy="23574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Click="0">
    <p:wedg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113530" y="114935"/>
            <a:ext cx="447103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5.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智能变送器和阀门定位器</a:t>
            </a:r>
            <a:endParaRPr lang="zh-CN" altLang="en-US"/>
          </a:p>
        </p:txBody>
      </p:sp>
      <p:sp>
        <p:nvSpPr>
          <p:cNvPr id="21505" name="矩形 21505"/>
          <p:cNvSpPr/>
          <p:nvPr/>
        </p:nvSpPr>
        <p:spPr>
          <a:xfrm>
            <a:off x="1925955" y="1078230"/>
            <a:ext cx="379412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latin typeface="Calibri" panose="020F0502020204030204" charset="0"/>
                <a:sym typeface="Arial" panose="020B0604020202020204" pitchFamily="34" charset="0"/>
              </a:rPr>
              <a:t>① </a:t>
            </a:r>
            <a:r>
              <a:rPr lang="zh-CN" altLang="en-US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（排气，阀回原位）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21506" name="组合 21506"/>
          <p:cNvGrpSpPr/>
          <p:nvPr/>
        </p:nvGrpSpPr>
        <p:grpSpPr>
          <a:xfrm>
            <a:off x="1565593" y="1798955"/>
            <a:ext cx="8453437" cy="5040313"/>
            <a:chOff x="0" y="0"/>
            <a:chExt cx="5325" cy="3175"/>
          </a:xfrm>
        </p:grpSpPr>
        <p:sp>
          <p:nvSpPr>
            <p:cNvPr id="21508" name="文本框 21508"/>
            <p:cNvSpPr txBox="1"/>
            <p:nvPr/>
          </p:nvSpPr>
          <p:spPr>
            <a:xfrm>
              <a:off x="1497" y="318"/>
              <a:ext cx="90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陶瓷片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509" name="矩形 21509"/>
            <p:cNvSpPr/>
            <p:nvPr/>
          </p:nvSpPr>
          <p:spPr>
            <a:xfrm>
              <a:off x="363" y="726"/>
              <a:ext cx="1769" cy="725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510" name="直接连接符 21510"/>
            <p:cNvSpPr/>
            <p:nvPr/>
          </p:nvSpPr>
          <p:spPr>
            <a:xfrm>
              <a:off x="1859" y="726"/>
              <a:ext cx="0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11" name="直接连接符 21511"/>
            <p:cNvSpPr/>
            <p:nvPr/>
          </p:nvSpPr>
          <p:spPr>
            <a:xfrm>
              <a:off x="1950" y="726"/>
              <a:ext cx="0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12" name="直接连接符 21512"/>
            <p:cNvSpPr/>
            <p:nvPr/>
          </p:nvSpPr>
          <p:spPr>
            <a:xfrm>
              <a:off x="635" y="1315"/>
              <a:ext cx="0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13" name="直接连接符 21513"/>
            <p:cNvSpPr/>
            <p:nvPr/>
          </p:nvSpPr>
          <p:spPr>
            <a:xfrm>
              <a:off x="726" y="1315"/>
              <a:ext cx="0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14" name="直接连接符 21514"/>
            <p:cNvSpPr/>
            <p:nvPr/>
          </p:nvSpPr>
          <p:spPr>
            <a:xfrm>
              <a:off x="1859" y="1315"/>
              <a:ext cx="0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15" name="直接连接符 21515"/>
            <p:cNvSpPr/>
            <p:nvPr/>
          </p:nvSpPr>
          <p:spPr>
            <a:xfrm>
              <a:off x="1950" y="1315"/>
              <a:ext cx="0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16" name="直接连接符 21516"/>
            <p:cNvSpPr/>
            <p:nvPr/>
          </p:nvSpPr>
          <p:spPr>
            <a:xfrm>
              <a:off x="453" y="862"/>
              <a:ext cx="140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17" name="直接连接符 21517"/>
            <p:cNvSpPr/>
            <p:nvPr/>
          </p:nvSpPr>
          <p:spPr>
            <a:xfrm>
              <a:off x="453" y="1315"/>
              <a:ext cx="140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18" name="直接连接符 21518"/>
            <p:cNvSpPr/>
            <p:nvPr/>
          </p:nvSpPr>
          <p:spPr>
            <a:xfrm>
              <a:off x="453" y="862"/>
              <a:ext cx="0" cy="45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19" name="直接连接符 21519"/>
            <p:cNvSpPr/>
            <p:nvPr/>
          </p:nvSpPr>
          <p:spPr>
            <a:xfrm>
              <a:off x="1860" y="862"/>
              <a:ext cx="45" cy="4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20" name="直接连接符 21520"/>
            <p:cNvSpPr/>
            <p:nvPr/>
          </p:nvSpPr>
          <p:spPr>
            <a:xfrm flipH="1">
              <a:off x="1905" y="862"/>
              <a:ext cx="45" cy="4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21" name="直接连接符 21521"/>
            <p:cNvSpPr/>
            <p:nvPr/>
          </p:nvSpPr>
          <p:spPr>
            <a:xfrm flipH="1" flipV="1">
              <a:off x="1905" y="1270"/>
              <a:ext cx="45" cy="4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22" name="直接连接符 21522"/>
            <p:cNvSpPr/>
            <p:nvPr/>
          </p:nvSpPr>
          <p:spPr>
            <a:xfrm flipV="1">
              <a:off x="1860" y="1270"/>
              <a:ext cx="45" cy="4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23" name="直接连接符 21523"/>
            <p:cNvSpPr/>
            <p:nvPr/>
          </p:nvSpPr>
          <p:spPr>
            <a:xfrm>
              <a:off x="1950" y="862"/>
              <a:ext cx="9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24" name="直接连接符 21524"/>
            <p:cNvSpPr/>
            <p:nvPr/>
          </p:nvSpPr>
          <p:spPr>
            <a:xfrm>
              <a:off x="1950" y="1315"/>
              <a:ext cx="9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25" name="直接连接符 21525"/>
            <p:cNvSpPr/>
            <p:nvPr/>
          </p:nvSpPr>
          <p:spPr>
            <a:xfrm>
              <a:off x="2041" y="862"/>
              <a:ext cx="0" cy="45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26" name="直接连接符 21526"/>
            <p:cNvSpPr/>
            <p:nvPr/>
          </p:nvSpPr>
          <p:spPr>
            <a:xfrm>
              <a:off x="680" y="998"/>
              <a:ext cx="72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27" name="直接连接符 21527"/>
            <p:cNvSpPr/>
            <p:nvPr/>
          </p:nvSpPr>
          <p:spPr>
            <a:xfrm>
              <a:off x="544" y="1043"/>
              <a:ext cx="86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28" name="直接连接符 21528"/>
            <p:cNvSpPr/>
            <p:nvPr/>
          </p:nvSpPr>
          <p:spPr>
            <a:xfrm>
              <a:off x="544" y="1089"/>
              <a:ext cx="86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29" name="直接连接符 21529"/>
            <p:cNvSpPr/>
            <p:nvPr/>
          </p:nvSpPr>
          <p:spPr>
            <a:xfrm>
              <a:off x="544" y="1043"/>
              <a:ext cx="0" cy="4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30" name="直接连接符 21530"/>
            <p:cNvSpPr/>
            <p:nvPr/>
          </p:nvSpPr>
          <p:spPr>
            <a:xfrm>
              <a:off x="680" y="998"/>
              <a:ext cx="0" cy="4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31" name="直接连接符 21531"/>
            <p:cNvSpPr/>
            <p:nvPr/>
          </p:nvSpPr>
          <p:spPr>
            <a:xfrm>
              <a:off x="1406" y="1043"/>
              <a:ext cx="499" cy="18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32" name="直接连接符 21532"/>
            <p:cNvSpPr/>
            <p:nvPr/>
          </p:nvSpPr>
          <p:spPr>
            <a:xfrm>
              <a:off x="1406" y="1089"/>
              <a:ext cx="499" cy="18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33" name="直接连接符 21533"/>
            <p:cNvSpPr/>
            <p:nvPr/>
          </p:nvSpPr>
          <p:spPr>
            <a:xfrm>
              <a:off x="1406" y="998"/>
              <a:ext cx="499" cy="18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34" name="直接连接符 21534"/>
            <p:cNvSpPr/>
            <p:nvPr/>
          </p:nvSpPr>
          <p:spPr>
            <a:xfrm>
              <a:off x="1905" y="1179"/>
              <a:ext cx="0" cy="4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35" name="直接连接符 21535"/>
            <p:cNvSpPr/>
            <p:nvPr/>
          </p:nvSpPr>
          <p:spPr>
            <a:xfrm>
              <a:off x="1905" y="1225"/>
              <a:ext cx="0" cy="4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36" name="矩形 21536"/>
            <p:cNvSpPr/>
            <p:nvPr/>
          </p:nvSpPr>
          <p:spPr>
            <a:xfrm>
              <a:off x="816" y="408"/>
              <a:ext cx="363" cy="91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537" name="直接连接符 21537"/>
            <p:cNvSpPr/>
            <p:nvPr/>
          </p:nvSpPr>
          <p:spPr>
            <a:xfrm flipV="1">
              <a:off x="590" y="136"/>
              <a:ext cx="0" cy="90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38" name="直接连接符 21538"/>
            <p:cNvSpPr/>
            <p:nvPr/>
          </p:nvSpPr>
          <p:spPr>
            <a:xfrm flipH="1">
              <a:off x="590" y="454"/>
              <a:ext cx="22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39" name="直接连接符 21539"/>
            <p:cNvSpPr/>
            <p:nvPr/>
          </p:nvSpPr>
          <p:spPr>
            <a:xfrm flipH="1">
              <a:off x="1179" y="454"/>
              <a:ext cx="18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40" name="直接连接符 21540"/>
            <p:cNvSpPr/>
            <p:nvPr/>
          </p:nvSpPr>
          <p:spPr>
            <a:xfrm>
              <a:off x="771" y="45"/>
              <a:ext cx="0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41" name="直接连接符 21541"/>
            <p:cNvSpPr/>
            <p:nvPr/>
          </p:nvSpPr>
          <p:spPr>
            <a:xfrm>
              <a:off x="816" y="0"/>
              <a:ext cx="0" cy="22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42" name="直接连接符 21542"/>
            <p:cNvSpPr/>
            <p:nvPr/>
          </p:nvSpPr>
          <p:spPr>
            <a:xfrm flipH="1">
              <a:off x="590" y="136"/>
              <a:ext cx="18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43" name="直接连接符 21543"/>
            <p:cNvSpPr/>
            <p:nvPr/>
          </p:nvSpPr>
          <p:spPr>
            <a:xfrm flipH="1">
              <a:off x="1179" y="136"/>
              <a:ext cx="18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44" name="直接连接符 21544"/>
            <p:cNvSpPr/>
            <p:nvPr/>
          </p:nvSpPr>
          <p:spPr>
            <a:xfrm>
              <a:off x="1361" y="136"/>
              <a:ext cx="0" cy="86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1545" name="组合 21545"/>
            <p:cNvGrpSpPr/>
            <p:nvPr/>
          </p:nvGrpSpPr>
          <p:grpSpPr>
            <a:xfrm>
              <a:off x="363" y="726"/>
              <a:ext cx="407" cy="136"/>
              <a:chOff x="0" y="0"/>
              <a:chExt cx="407" cy="136"/>
            </a:xfrm>
          </p:grpSpPr>
          <p:sp>
            <p:nvSpPr>
              <p:cNvPr id="21546" name="直接连接符 21546"/>
              <p:cNvSpPr/>
              <p:nvPr/>
            </p:nvSpPr>
            <p:spPr>
              <a:xfrm flipH="1">
                <a:off x="0" y="0"/>
                <a:ext cx="90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547" name="直接连接符 21547"/>
              <p:cNvSpPr/>
              <p:nvPr/>
            </p:nvSpPr>
            <p:spPr>
              <a:xfrm flipH="1">
                <a:off x="181" y="0"/>
                <a:ext cx="90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548" name="直接连接符 21548"/>
              <p:cNvSpPr/>
              <p:nvPr/>
            </p:nvSpPr>
            <p:spPr>
              <a:xfrm flipH="1">
                <a:off x="317" y="0"/>
                <a:ext cx="90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1549" name="组合 21549"/>
            <p:cNvGrpSpPr/>
            <p:nvPr/>
          </p:nvGrpSpPr>
          <p:grpSpPr>
            <a:xfrm>
              <a:off x="816" y="726"/>
              <a:ext cx="407" cy="136"/>
              <a:chOff x="0" y="0"/>
              <a:chExt cx="407" cy="136"/>
            </a:xfrm>
          </p:grpSpPr>
          <p:sp>
            <p:nvSpPr>
              <p:cNvPr id="21550" name="直接连接符 21550"/>
              <p:cNvSpPr/>
              <p:nvPr/>
            </p:nvSpPr>
            <p:spPr>
              <a:xfrm flipH="1">
                <a:off x="0" y="0"/>
                <a:ext cx="90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551" name="直接连接符 21551"/>
              <p:cNvSpPr/>
              <p:nvPr/>
            </p:nvSpPr>
            <p:spPr>
              <a:xfrm flipH="1">
                <a:off x="181" y="0"/>
                <a:ext cx="90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552" name="直接连接符 21552"/>
              <p:cNvSpPr/>
              <p:nvPr/>
            </p:nvSpPr>
            <p:spPr>
              <a:xfrm flipH="1">
                <a:off x="317" y="0"/>
                <a:ext cx="90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1553" name="组合 21553"/>
            <p:cNvGrpSpPr/>
            <p:nvPr/>
          </p:nvGrpSpPr>
          <p:grpSpPr>
            <a:xfrm>
              <a:off x="1315" y="726"/>
              <a:ext cx="407" cy="136"/>
              <a:chOff x="0" y="0"/>
              <a:chExt cx="407" cy="136"/>
            </a:xfrm>
          </p:grpSpPr>
          <p:sp>
            <p:nvSpPr>
              <p:cNvPr id="21554" name="直接连接符 21554"/>
              <p:cNvSpPr/>
              <p:nvPr/>
            </p:nvSpPr>
            <p:spPr>
              <a:xfrm flipH="1">
                <a:off x="0" y="0"/>
                <a:ext cx="90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555" name="直接连接符 21555"/>
              <p:cNvSpPr/>
              <p:nvPr/>
            </p:nvSpPr>
            <p:spPr>
              <a:xfrm flipH="1">
                <a:off x="181" y="0"/>
                <a:ext cx="90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556" name="直接连接符 21556"/>
              <p:cNvSpPr/>
              <p:nvPr/>
            </p:nvSpPr>
            <p:spPr>
              <a:xfrm flipH="1">
                <a:off x="317" y="0"/>
                <a:ext cx="90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1557" name="组合 21557"/>
            <p:cNvGrpSpPr/>
            <p:nvPr/>
          </p:nvGrpSpPr>
          <p:grpSpPr>
            <a:xfrm>
              <a:off x="862" y="1315"/>
              <a:ext cx="407" cy="136"/>
              <a:chOff x="0" y="0"/>
              <a:chExt cx="407" cy="136"/>
            </a:xfrm>
          </p:grpSpPr>
          <p:sp>
            <p:nvSpPr>
              <p:cNvPr id="21558" name="直接连接符 21558"/>
              <p:cNvSpPr/>
              <p:nvPr/>
            </p:nvSpPr>
            <p:spPr>
              <a:xfrm flipH="1">
                <a:off x="0" y="0"/>
                <a:ext cx="90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559" name="直接连接符 21559"/>
              <p:cNvSpPr/>
              <p:nvPr/>
            </p:nvSpPr>
            <p:spPr>
              <a:xfrm flipH="1">
                <a:off x="181" y="0"/>
                <a:ext cx="90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560" name="直接连接符 21560"/>
              <p:cNvSpPr/>
              <p:nvPr/>
            </p:nvSpPr>
            <p:spPr>
              <a:xfrm flipH="1">
                <a:off x="317" y="0"/>
                <a:ext cx="90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1561" name="组合 21561"/>
            <p:cNvGrpSpPr/>
            <p:nvPr/>
          </p:nvGrpSpPr>
          <p:grpSpPr>
            <a:xfrm>
              <a:off x="1361" y="1315"/>
              <a:ext cx="407" cy="136"/>
              <a:chOff x="0" y="0"/>
              <a:chExt cx="407" cy="136"/>
            </a:xfrm>
          </p:grpSpPr>
          <p:sp>
            <p:nvSpPr>
              <p:cNvPr id="21562" name="直接连接符 21562"/>
              <p:cNvSpPr/>
              <p:nvPr/>
            </p:nvSpPr>
            <p:spPr>
              <a:xfrm flipH="1">
                <a:off x="0" y="0"/>
                <a:ext cx="90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563" name="直接连接符 21563"/>
              <p:cNvSpPr/>
              <p:nvPr/>
            </p:nvSpPr>
            <p:spPr>
              <a:xfrm flipH="1">
                <a:off x="181" y="0"/>
                <a:ext cx="90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564" name="直接连接符 21564"/>
              <p:cNvSpPr/>
              <p:nvPr/>
            </p:nvSpPr>
            <p:spPr>
              <a:xfrm flipH="1">
                <a:off x="317" y="0"/>
                <a:ext cx="90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21565" name="直接连接符 21565"/>
            <p:cNvSpPr/>
            <p:nvPr/>
          </p:nvSpPr>
          <p:spPr>
            <a:xfrm flipH="1">
              <a:off x="2041" y="726"/>
              <a:ext cx="90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66" name="直接连接符 21566"/>
            <p:cNvSpPr/>
            <p:nvPr/>
          </p:nvSpPr>
          <p:spPr>
            <a:xfrm flipH="1">
              <a:off x="2041" y="953"/>
              <a:ext cx="90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67" name="直接连接符 21567"/>
            <p:cNvSpPr/>
            <p:nvPr/>
          </p:nvSpPr>
          <p:spPr>
            <a:xfrm flipH="1">
              <a:off x="2041" y="1134"/>
              <a:ext cx="90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68" name="直接连接符 21568"/>
            <p:cNvSpPr/>
            <p:nvPr/>
          </p:nvSpPr>
          <p:spPr>
            <a:xfrm flipH="1">
              <a:off x="363" y="953"/>
              <a:ext cx="90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69" name="直接连接符 21569"/>
            <p:cNvSpPr/>
            <p:nvPr/>
          </p:nvSpPr>
          <p:spPr>
            <a:xfrm flipH="1">
              <a:off x="363" y="1179"/>
              <a:ext cx="90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70" name="直接连接符 21570"/>
            <p:cNvSpPr/>
            <p:nvPr/>
          </p:nvSpPr>
          <p:spPr>
            <a:xfrm flipH="1">
              <a:off x="453" y="1315"/>
              <a:ext cx="90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71" name="直接连接符 21571"/>
            <p:cNvSpPr/>
            <p:nvPr/>
          </p:nvSpPr>
          <p:spPr>
            <a:xfrm flipH="1">
              <a:off x="2041" y="1315"/>
              <a:ext cx="90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72" name="直接连接符 21572"/>
            <p:cNvSpPr/>
            <p:nvPr/>
          </p:nvSpPr>
          <p:spPr>
            <a:xfrm flipV="1">
              <a:off x="1497" y="544"/>
              <a:ext cx="181" cy="49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73" name="直接连接符 21573"/>
            <p:cNvSpPr/>
            <p:nvPr/>
          </p:nvSpPr>
          <p:spPr>
            <a:xfrm flipH="1">
              <a:off x="45" y="1860"/>
              <a:ext cx="28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21574" name="矩形 21574"/>
            <p:cNvSpPr/>
            <p:nvPr/>
          </p:nvSpPr>
          <p:spPr>
            <a:xfrm>
              <a:off x="4854" y="680"/>
              <a:ext cx="471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 algn="ctr"/>
              <a:r>
                <a:rPr lang="zh-CN" altLang="en-US" sz="2400" b="1" dirty="0">
                  <a:latin typeface="Arial" panose="020B0604020202020204" pitchFamily="34" charset="0"/>
                </a:rPr>
                <a:t>排气</a:t>
              </a:r>
              <a:endParaRPr lang="zh-CN" altLang="en-US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21575" name="直接连接符 21575"/>
            <p:cNvSpPr/>
            <p:nvPr/>
          </p:nvSpPr>
          <p:spPr>
            <a:xfrm flipV="1">
              <a:off x="2113" y="2313"/>
              <a:ext cx="94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76" name="直接连接符 21576"/>
            <p:cNvSpPr/>
            <p:nvPr/>
          </p:nvSpPr>
          <p:spPr>
            <a:xfrm>
              <a:off x="2207" y="2313"/>
              <a:ext cx="61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77" name="直接连接符 21577"/>
            <p:cNvSpPr/>
            <p:nvPr/>
          </p:nvSpPr>
          <p:spPr>
            <a:xfrm>
              <a:off x="2818" y="2313"/>
              <a:ext cx="94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78" name="直接连接符 21578"/>
            <p:cNvSpPr/>
            <p:nvPr/>
          </p:nvSpPr>
          <p:spPr>
            <a:xfrm>
              <a:off x="2207" y="2404"/>
              <a:ext cx="61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79" name="直接连接符 21579"/>
            <p:cNvSpPr/>
            <p:nvPr/>
          </p:nvSpPr>
          <p:spPr>
            <a:xfrm>
              <a:off x="2019" y="2449"/>
              <a:ext cx="14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80" name="任意多边形 21580"/>
            <p:cNvSpPr/>
            <p:nvPr/>
          </p:nvSpPr>
          <p:spPr>
            <a:xfrm>
              <a:off x="2160" y="2404"/>
              <a:ext cx="54" cy="97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7" y="90"/>
                </a:cxn>
                <a:cxn ang="0">
                  <a:pos x="47" y="0"/>
                </a:cxn>
              </a:cxnLst>
              <a:pathLst>
                <a:path w="52" h="97">
                  <a:moveTo>
                    <a:pt x="0" y="45"/>
                  </a:moveTo>
                  <a:cubicBezTo>
                    <a:pt x="19" y="71"/>
                    <a:pt x="38" y="97"/>
                    <a:pt x="45" y="90"/>
                  </a:cubicBezTo>
                  <a:cubicBezTo>
                    <a:pt x="52" y="83"/>
                    <a:pt x="48" y="41"/>
                    <a:pt x="45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81" name="直接连接符 21581"/>
            <p:cNvSpPr/>
            <p:nvPr/>
          </p:nvSpPr>
          <p:spPr>
            <a:xfrm>
              <a:off x="2865" y="2449"/>
              <a:ext cx="14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82" name="任意多边形 21582"/>
            <p:cNvSpPr/>
            <p:nvPr/>
          </p:nvSpPr>
          <p:spPr>
            <a:xfrm flipH="1">
              <a:off x="2818" y="2404"/>
              <a:ext cx="47" cy="97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1" y="90"/>
                </a:cxn>
                <a:cxn ang="0">
                  <a:pos x="41" y="0"/>
                </a:cxn>
              </a:cxnLst>
              <a:pathLst>
                <a:path w="52" h="97">
                  <a:moveTo>
                    <a:pt x="0" y="45"/>
                  </a:moveTo>
                  <a:cubicBezTo>
                    <a:pt x="19" y="71"/>
                    <a:pt x="38" y="97"/>
                    <a:pt x="45" y="90"/>
                  </a:cubicBezTo>
                  <a:cubicBezTo>
                    <a:pt x="52" y="83"/>
                    <a:pt x="48" y="41"/>
                    <a:pt x="45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83" name="直接连接符 21583"/>
            <p:cNvSpPr/>
            <p:nvPr/>
          </p:nvSpPr>
          <p:spPr>
            <a:xfrm>
              <a:off x="2113" y="2449"/>
              <a:ext cx="94" cy="13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84" name="直接连接符 21584"/>
            <p:cNvSpPr/>
            <p:nvPr/>
          </p:nvSpPr>
          <p:spPr>
            <a:xfrm flipH="1">
              <a:off x="2818" y="2449"/>
              <a:ext cx="95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85" name="直接连接符 21585"/>
            <p:cNvSpPr/>
            <p:nvPr/>
          </p:nvSpPr>
          <p:spPr>
            <a:xfrm>
              <a:off x="2207" y="2585"/>
              <a:ext cx="14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86" name="直接连接符 21586"/>
            <p:cNvSpPr/>
            <p:nvPr/>
          </p:nvSpPr>
          <p:spPr>
            <a:xfrm>
              <a:off x="2677" y="2585"/>
              <a:ext cx="14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87" name="直接连接符 21587"/>
            <p:cNvSpPr/>
            <p:nvPr/>
          </p:nvSpPr>
          <p:spPr>
            <a:xfrm>
              <a:off x="2348" y="2585"/>
              <a:ext cx="0" cy="22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88" name="直接连接符 21588"/>
            <p:cNvSpPr/>
            <p:nvPr/>
          </p:nvSpPr>
          <p:spPr>
            <a:xfrm>
              <a:off x="2677" y="2585"/>
              <a:ext cx="0" cy="22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89" name="直接连接符 21589"/>
            <p:cNvSpPr/>
            <p:nvPr/>
          </p:nvSpPr>
          <p:spPr>
            <a:xfrm>
              <a:off x="2348" y="2812"/>
              <a:ext cx="32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90" name="矩形 21590"/>
            <p:cNvSpPr/>
            <p:nvPr/>
          </p:nvSpPr>
          <p:spPr>
            <a:xfrm flipH="1">
              <a:off x="2489" y="2404"/>
              <a:ext cx="46" cy="725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591" name="直接连接符 21591"/>
            <p:cNvSpPr/>
            <p:nvPr/>
          </p:nvSpPr>
          <p:spPr>
            <a:xfrm flipH="1">
              <a:off x="2395" y="2404"/>
              <a:ext cx="188" cy="9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92" name="直接连接符 21592"/>
            <p:cNvSpPr/>
            <p:nvPr/>
          </p:nvSpPr>
          <p:spPr>
            <a:xfrm flipH="1">
              <a:off x="2395" y="2540"/>
              <a:ext cx="236" cy="9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93" name="直接连接符 21593"/>
            <p:cNvSpPr/>
            <p:nvPr/>
          </p:nvSpPr>
          <p:spPr>
            <a:xfrm>
              <a:off x="2395" y="2494"/>
              <a:ext cx="236" cy="4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94" name="直接连接符 21594"/>
            <p:cNvSpPr/>
            <p:nvPr/>
          </p:nvSpPr>
          <p:spPr>
            <a:xfrm>
              <a:off x="2395" y="2631"/>
              <a:ext cx="236" cy="4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95" name="直接连接符 21595"/>
            <p:cNvSpPr/>
            <p:nvPr/>
          </p:nvSpPr>
          <p:spPr>
            <a:xfrm flipH="1">
              <a:off x="2395" y="2676"/>
              <a:ext cx="236" cy="9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96" name="直接连接符 21596"/>
            <p:cNvSpPr/>
            <p:nvPr/>
          </p:nvSpPr>
          <p:spPr>
            <a:xfrm>
              <a:off x="2395" y="2767"/>
              <a:ext cx="188" cy="4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97" name="直接连接符 21597"/>
            <p:cNvSpPr/>
            <p:nvPr/>
          </p:nvSpPr>
          <p:spPr>
            <a:xfrm>
              <a:off x="2348" y="3039"/>
              <a:ext cx="282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98" name="直接连接符 21598"/>
            <p:cNvSpPr/>
            <p:nvPr/>
          </p:nvSpPr>
          <p:spPr>
            <a:xfrm flipH="1">
              <a:off x="2348" y="3039"/>
              <a:ext cx="283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99" name="直接连接符 21599"/>
            <p:cNvSpPr/>
            <p:nvPr/>
          </p:nvSpPr>
          <p:spPr>
            <a:xfrm>
              <a:off x="2348" y="3039"/>
              <a:ext cx="0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600" name="直接连接符 21600"/>
            <p:cNvSpPr/>
            <p:nvPr/>
          </p:nvSpPr>
          <p:spPr>
            <a:xfrm>
              <a:off x="2631" y="3039"/>
              <a:ext cx="0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601" name="矩形 21601"/>
            <p:cNvSpPr/>
            <p:nvPr/>
          </p:nvSpPr>
          <p:spPr>
            <a:xfrm>
              <a:off x="1548" y="3084"/>
              <a:ext cx="800" cy="45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602" name="矩形 21602"/>
            <p:cNvSpPr/>
            <p:nvPr/>
          </p:nvSpPr>
          <p:spPr>
            <a:xfrm>
              <a:off x="2631" y="3084"/>
              <a:ext cx="799" cy="45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603" name="直接连接符 21603"/>
            <p:cNvSpPr/>
            <p:nvPr/>
          </p:nvSpPr>
          <p:spPr>
            <a:xfrm flipV="1">
              <a:off x="2160" y="1995"/>
              <a:ext cx="189" cy="22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1604" name="直接连接符 21604"/>
            <p:cNvSpPr/>
            <p:nvPr/>
          </p:nvSpPr>
          <p:spPr>
            <a:xfrm flipV="1">
              <a:off x="2818" y="1995"/>
              <a:ext cx="189" cy="22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1605" name="直接连接符 21605"/>
            <p:cNvSpPr/>
            <p:nvPr/>
          </p:nvSpPr>
          <p:spPr>
            <a:xfrm flipV="1">
              <a:off x="2584" y="2857"/>
              <a:ext cx="0" cy="9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1606" name="直接连接符 21606"/>
            <p:cNvSpPr/>
            <p:nvPr/>
          </p:nvSpPr>
          <p:spPr>
            <a:xfrm>
              <a:off x="2584" y="2903"/>
              <a:ext cx="0" cy="9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1607" name="矩形 21607"/>
            <p:cNvSpPr/>
            <p:nvPr/>
          </p:nvSpPr>
          <p:spPr>
            <a:xfrm>
              <a:off x="91" y="1996"/>
              <a:ext cx="471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 algn="ctr"/>
              <a:r>
                <a:rPr lang="zh-CN" altLang="en-US" sz="2400" b="1" dirty="0">
                  <a:latin typeface="Arial" panose="020B0604020202020204" pitchFamily="34" charset="0"/>
                </a:rPr>
                <a:t>供气</a:t>
              </a:r>
              <a:endParaRPr lang="zh-CN" altLang="en-US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21608" name="矩形 21608"/>
            <p:cNvSpPr/>
            <p:nvPr/>
          </p:nvSpPr>
          <p:spPr>
            <a:xfrm>
              <a:off x="2772" y="2676"/>
              <a:ext cx="1222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 algn="ctr"/>
              <a:r>
                <a:rPr lang="zh-CN" altLang="en-US" sz="2400" b="1" dirty="0">
                  <a:latin typeface="Arial" panose="020B0604020202020204" pitchFamily="34" charset="0"/>
                </a:rPr>
                <a:t>气动执行器</a:t>
              </a:r>
              <a:endParaRPr lang="zh-CN" altLang="en-US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21609" name="矩形 21609"/>
            <p:cNvSpPr/>
            <p:nvPr/>
          </p:nvSpPr>
          <p:spPr>
            <a:xfrm>
              <a:off x="2994" y="726"/>
              <a:ext cx="1769" cy="725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610" name="直接连接符 21610"/>
            <p:cNvSpPr/>
            <p:nvPr/>
          </p:nvSpPr>
          <p:spPr>
            <a:xfrm>
              <a:off x="4490" y="726"/>
              <a:ext cx="0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611" name="直接连接符 21611"/>
            <p:cNvSpPr/>
            <p:nvPr/>
          </p:nvSpPr>
          <p:spPr>
            <a:xfrm>
              <a:off x="4581" y="726"/>
              <a:ext cx="0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612" name="直接连接符 21612"/>
            <p:cNvSpPr/>
            <p:nvPr/>
          </p:nvSpPr>
          <p:spPr>
            <a:xfrm>
              <a:off x="3266" y="1315"/>
              <a:ext cx="0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613" name="直接连接符 21613"/>
            <p:cNvSpPr/>
            <p:nvPr/>
          </p:nvSpPr>
          <p:spPr>
            <a:xfrm>
              <a:off x="3357" y="1315"/>
              <a:ext cx="0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614" name="直接连接符 21614"/>
            <p:cNvSpPr/>
            <p:nvPr/>
          </p:nvSpPr>
          <p:spPr>
            <a:xfrm>
              <a:off x="4490" y="1315"/>
              <a:ext cx="0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615" name="直接连接符 21615"/>
            <p:cNvSpPr/>
            <p:nvPr/>
          </p:nvSpPr>
          <p:spPr>
            <a:xfrm>
              <a:off x="4581" y="1315"/>
              <a:ext cx="0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616" name="直接连接符 21616"/>
            <p:cNvSpPr/>
            <p:nvPr/>
          </p:nvSpPr>
          <p:spPr>
            <a:xfrm>
              <a:off x="3084" y="862"/>
              <a:ext cx="140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617" name="直接连接符 21617"/>
            <p:cNvSpPr/>
            <p:nvPr/>
          </p:nvSpPr>
          <p:spPr>
            <a:xfrm>
              <a:off x="3084" y="1315"/>
              <a:ext cx="140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618" name="直接连接符 21618"/>
            <p:cNvSpPr/>
            <p:nvPr/>
          </p:nvSpPr>
          <p:spPr>
            <a:xfrm>
              <a:off x="3084" y="862"/>
              <a:ext cx="0" cy="45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619" name="直接连接符 21619"/>
            <p:cNvSpPr/>
            <p:nvPr/>
          </p:nvSpPr>
          <p:spPr>
            <a:xfrm>
              <a:off x="4491" y="862"/>
              <a:ext cx="45" cy="4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620" name="直接连接符 21620"/>
            <p:cNvSpPr/>
            <p:nvPr/>
          </p:nvSpPr>
          <p:spPr>
            <a:xfrm flipH="1">
              <a:off x="4536" y="862"/>
              <a:ext cx="45" cy="4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621" name="直接连接符 21621"/>
            <p:cNvSpPr/>
            <p:nvPr/>
          </p:nvSpPr>
          <p:spPr>
            <a:xfrm flipH="1" flipV="1">
              <a:off x="4536" y="1270"/>
              <a:ext cx="45" cy="4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622" name="直接连接符 21622"/>
            <p:cNvSpPr/>
            <p:nvPr/>
          </p:nvSpPr>
          <p:spPr>
            <a:xfrm flipV="1">
              <a:off x="4491" y="1270"/>
              <a:ext cx="45" cy="4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623" name="直接连接符 21623"/>
            <p:cNvSpPr/>
            <p:nvPr/>
          </p:nvSpPr>
          <p:spPr>
            <a:xfrm>
              <a:off x="4581" y="862"/>
              <a:ext cx="9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624" name="直接连接符 21624"/>
            <p:cNvSpPr/>
            <p:nvPr/>
          </p:nvSpPr>
          <p:spPr>
            <a:xfrm>
              <a:off x="4581" y="1315"/>
              <a:ext cx="9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625" name="直接连接符 21625"/>
            <p:cNvSpPr/>
            <p:nvPr/>
          </p:nvSpPr>
          <p:spPr>
            <a:xfrm>
              <a:off x="4672" y="862"/>
              <a:ext cx="0" cy="45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626" name="直接连接符 21626"/>
            <p:cNvSpPr/>
            <p:nvPr/>
          </p:nvSpPr>
          <p:spPr>
            <a:xfrm>
              <a:off x="3311" y="998"/>
              <a:ext cx="72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627" name="直接连接符 21627"/>
            <p:cNvSpPr/>
            <p:nvPr/>
          </p:nvSpPr>
          <p:spPr>
            <a:xfrm>
              <a:off x="3175" y="1043"/>
              <a:ext cx="86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628" name="直接连接符 21628"/>
            <p:cNvSpPr/>
            <p:nvPr/>
          </p:nvSpPr>
          <p:spPr>
            <a:xfrm>
              <a:off x="3175" y="1089"/>
              <a:ext cx="86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629" name="直接连接符 21629"/>
            <p:cNvSpPr/>
            <p:nvPr/>
          </p:nvSpPr>
          <p:spPr>
            <a:xfrm>
              <a:off x="3175" y="1043"/>
              <a:ext cx="0" cy="4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630" name="直接连接符 21630"/>
            <p:cNvSpPr/>
            <p:nvPr/>
          </p:nvSpPr>
          <p:spPr>
            <a:xfrm>
              <a:off x="3311" y="998"/>
              <a:ext cx="0" cy="4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631" name="直接连接符 21631"/>
            <p:cNvSpPr/>
            <p:nvPr/>
          </p:nvSpPr>
          <p:spPr>
            <a:xfrm>
              <a:off x="4037" y="1043"/>
              <a:ext cx="499" cy="18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632" name="直接连接符 21632"/>
            <p:cNvSpPr/>
            <p:nvPr/>
          </p:nvSpPr>
          <p:spPr>
            <a:xfrm>
              <a:off x="4037" y="1089"/>
              <a:ext cx="499" cy="18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633" name="直接连接符 21633"/>
            <p:cNvSpPr/>
            <p:nvPr/>
          </p:nvSpPr>
          <p:spPr>
            <a:xfrm>
              <a:off x="4037" y="998"/>
              <a:ext cx="499" cy="18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634" name="直接连接符 21634"/>
            <p:cNvSpPr/>
            <p:nvPr/>
          </p:nvSpPr>
          <p:spPr>
            <a:xfrm>
              <a:off x="4536" y="1179"/>
              <a:ext cx="0" cy="4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635" name="直接连接符 21635"/>
            <p:cNvSpPr/>
            <p:nvPr/>
          </p:nvSpPr>
          <p:spPr>
            <a:xfrm>
              <a:off x="4536" y="1225"/>
              <a:ext cx="0" cy="4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636" name="矩形 21636"/>
            <p:cNvSpPr/>
            <p:nvPr/>
          </p:nvSpPr>
          <p:spPr>
            <a:xfrm>
              <a:off x="3447" y="408"/>
              <a:ext cx="363" cy="91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637" name="直接连接符 21637"/>
            <p:cNvSpPr/>
            <p:nvPr/>
          </p:nvSpPr>
          <p:spPr>
            <a:xfrm flipV="1">
              <a:off x="3221" y="136"/>
              <a:ext cx="0" cy="90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638" name="直接连接符 21638"/>
            <p:cNvSpPr/>
            <p:nvPr/>
          </p:nvSpPr>
          <p:spPr>
            <a:xfrm flipH="1">
              <a:off x="3221" y="454"/>
              <a:ext cx="22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639" name="直接连接符 21639"/>
            <p:cNvSpPr/>
            <p:nvPr/>
          </p:nvSpPr>
          <p:spPr>
            <a:xfrm flipH="1">
              <a:off x="3810" y="454"/>
              <a:ext cx="18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640" name="直接连接符 21640"/>
            <p:cNvSpPr/>
            <p:nvPr/>
          </p:nvSpPr>
          <p:spPr>
            <a:xfrm>
              <a:off x="3356" y="45"/>
              <a:ext cx="0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641" name="直接连接符 21641"/>
            <p:cNvSpPr/>
            <p:nvPr/>
          </p:nvSpPr>
          <p:spPr>
            <a:xfrm>
              <a:off x="3402" y="0"/>
              <a:ext cx="0" cy="22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642" name="直接连接符 21642"/>
            <p:cNvSpPr/>
            <p:nvPr/>
          </p:nvSpPr>
          <p:spPr>
            <a:xfrm flipH="1">
              <a:off x="3221" y="136"/>
              <a:ext cx="13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643" name="直接连接符 21643"/>
            <p:cNvSpPr/>
            <p:nvPr/>
          </p:nvSpPr>
          <p:spPr>
            <a:xfrm flipH="1">
              <a:off x="3765" y="136"/>
              <a:ext cx="22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644" name="直接连接符 21644"/>
            <p:cNvSpPr/>
            <p:nvPr/>
          </p:nvSpPr>
          <p:spPr>
            <a:xfrm>
              <a:off x="3992" y="136"/>
              <a:ext cx="0" cy="86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1645" name="组合 21645"/>
            <p:cNvGrpSpPr/>
            <p:nvPr/>
          </p:nvGrpSpPr>
          <p:grpSpPr>
            <a:xfrm>
              <a:off x="2994" y="726"/>
              <a:ext cx="407" cy="136"/>
              <a:chOff x="0" y="0"/>
              <a:chExt cx="407" cy="136"/>
            </a:xfrm>
          </p:grpSpPr>
          <p:sp>
            <p:nvSpPr>
              <p:cNvPr id="21646" name="直接连接符 21646"/>
              <p:cNvSpPr/>
              <p:nvPr/>
            </p:nvSpPr>
            <p:spPr>
              <a:xfrm flipH="1">
                <a:off x="0" y="0"/>
                <a:ext cx="90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647" name="直接连接符 21647"/>
              <p:cNvSpPr/>
              <p:nvPr/>
            </p:nvSpPr>
            <p:spPr>
              <a:xfrm flipH="1">
                <a:off x="181" y="0"/>
                <a:ext cx="90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648" name="直接连接符 21648"/>
              <p:cNvSpPr/>
              <p:nvPr/>
            </p:nvSpPr>
            <p:spPr>
              <a:xfrm flipH="1">
                <a:off x="317" y="0"/>
                <a:ext cx="90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1649" name="组合 21649"/>
            <p:cNvGrpSpPr/>
            <p:nvPr/>
          </p:nvGrpSpPr>
          <p:grpSpPr>
            <a:xfrm>
              <a:off x="3447" y="726"/>
              <a:ext cx="407" cy="136"/>
              <a:chOff x="0" y="0"/>
              <a:chExt cx="407" cy="136"/>
            </a:xfrm>
          </p:grpSpPr>
          <p:sp>
            <p:nvSpPr>
              <p:cNvPr id="21650" name="直接连接符 21650"/>
              <p:cNvSpPr/>
              <p:nvPr/>
            </p:nvSpPr>
            <p:spPr>
              <a:xfrm flipH="1">
                <a:off x="0" y="0"/>
                <a:ext cx="90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651" name="直接连接符 21651"/>
              <p:cNvSpPr/>
              <p:nvPr/>
            </p:nvSpPr>
            <p:spPr>
              <a:xfrm flipH="1">
                <a:off x="181" y="0"/>
                <a:ext cx="90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652" name="直接连接符 21652"/>
              <p:cNvSpPr/>
              <p:nvPr/>
            </p:nvSpPr>
            <p:spPr>
              <a:xfrm flipH="1">
                <a:off x="317" y="0"/>
                <a:ext cx="90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1653" name="组合 21653"/>
            <p:cNvGrpSpPr/>
            <p:nvPr/>
          </p:nvGrpSpPr>
          <p:grpSpPr>
            <a:xfrm>
              <a:off x="3946" y="726"/>
              <a:ext cx="407" cy="136"/>
              <a:chOff x="0" y="0"/>
              <a:chExt cx="407" cy="136"/>
            </a:xfrm>
          </p:grpSpPr>
          <p:sp>
            <p:nvSpPr>
              <p:cNvPr id="21654" name="直接连接符 21654"/>
              <p:cNvSpPr/>
              <p:nvPr/>
            </p:nvSpPr>
            <p:spPr>
              <a:xfrm flipH="1">
                <a:off x="0" y="0"/>
                <a:ext cx="90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655" name="直接连接符 21655"/>
              <p:cNvSpPr/>
              <p:nvPr/>
            </p:nvSpPr>
            <p:spPr>
              <a:xfrm flipH="1">
                <a:off x="181" y="0"/>
                <a:ext cx="90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656" name="直接连接符 21656"/>
              <p:cNvSpPr/>
              <p:nvPr/>
            </p:nvSpPr>
            <p:spPr>
              <a:xfrm flipH="1">
                <a:off x="317" y="0"/>
                <a:ext cx="90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1657" name="组合 21657"/>
            <p:cNvGrpSpPr/>
            <p:nvPr/>
          </p:nvGrpSpPr>
          <p:grpSpPr>
            <a:xfrm>
              <a:off x="3493" y="1315"/>
              <a:ext cx="407" cy="136"/>
              <a:chOff x="0" y="0"/>
              <a:chExt cx="407" cy="136"/>
            </a:xfrm>
          </p:grpSpPr>
          <p:sp>
            <p:nvSpPr>
              <p:cNvPr id="21658" name="直接连接符 21658"/>
              <p:cNvSpPr/>
              <p:nvPr/>
            </p:nvSpPr>
            <p:spPr>
              <a:xfrm flipH="1">
                <a:off x="0" y="0"/>
                <a:ext cx="90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659" name="直接连接符 21659"/>
              <p:cNvSpPr/>
              <p:nvPr/>
            </p:nvSpPr>
            <p:spPr>
              <a:xfrm flipH="1">
                <a:off x="181" y="0"/>
                <a:ext cx="90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660" name="直接连接符 21660"/>
              <p:cNvSpPr/>
              <p:nvPr/>
            </p:nvSpPr>
            <p:spPr>
              <a:xfrm flipH="1">
                <a:off x="317" y="0"/>
                <a:ext cx="90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1661" name="组合 21661"/>
            <p:cNvGrpSpPr/>
            <p:nvPr/>
          </p:nvGrpSpPr>
          <p:grpSpPr>
            <a:xfrm>
              <a:off x="3992" y="1315"/>
              <a:ext cx="407" cy="136"/>
              <a:chOff x="0" y="0"/>
              <a:chExt cx="407" cy="136"/>
            </a:xfrm>
          </p:grpSpPr>
          <p:sp>
            <p:nvSpPr>
              <p:cNvPr id="21662" name="直接连接符 21662"/>
              <p:cNvSpPr/>
              <p:nvPr/>
            </p:nvSpPr>
            <p:spPr>
              <a:xfrm flipH="1">
                <a:off x="0" y="0"/>
                <a:ext cx="90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663" name="直接连接符 21663"/>
              <p:cNvSpPr/>
              <p:nvPr/>
            </p:nvSpPr>
            <p:spPr>
              <a:xfrm flipH="1">
                <a:off x="181" y="0"/>
                <a:ext cx="90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664" name="直接连接符 21664"/>
              <p:cNvSpPr/>
              <p:nvPr/>
            </p:nvSpPr>
            <p:spPr>
              <a:xfrm flipH="1">
                <a:off x="317" y="0"/>
                <a:ext cx="90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21665" name="直接连接符 21665"/>
            <p:cNvSpPr/>
            <p:nvPr/>
          </p:nvSpPr>
          <p:spPr>
            <a:xfrm flipH="1">
              <a:off x="4672" y="726"/>
              <a:ext cx="90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666" name="直接连接符 21666"/>
            <p:cNvSpPr/>
            <p:nvPr/>
          </p:nvSpPr>
          <p:spPr>
            <a:xfrm flipH="1">
              <a:off x="4672" y="953"/>
              <a:ext cx="90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667" name="直接连接符 21667"/>
            <p:cNvSpPr/>
            <p:nvPr/>
          </p:nvSpPr>
          <p:spPr>
            <a:xfrm flipH="1">
              <a:off x="4672" y="1134"/>
              <a:ext cx="90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668" name="直接连接符 21668"/>
            <p:cNvSpPr/>
            <p:nvPr/>
          </p:nvSpPr>
          <p:spPr>
            <a:xfrm flipH="1">
              <a:off x="2994" y="953"/>
              <a:ext cx="90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669" name="直接连接符 21669"/>
            <p:cNvSpPr/>
            <p:nvPr/>
          </p:nvSpPr>
          <p:spPr>
            <a:xfrm flipH="1">
              <a:off x="2994" y="1179"/>
              <a:ext cx="90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670" name="直接连接符 21670"/>
            <p:cNvSpPr/>
            <p:nvPr/>
          </p:nvSpPr>
          <p:spPr>
            <a:xfrm flipH="1">
              <a:off x="3084" y="1315"/>
              <a:ext cx="90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671" name="直接连接符 21671"/>
            <p:cNvSpPr/>
            <p:nvPr/>
          </p:nvSpPr>
          <p:spPr>
            <a:xfrm flipH="1">
              <a:off x="4672" y="1315"/>
              <a:ext cx="90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672" name="直接连接符 21672"/>
            <p:cNvSpPr/>
            <p:nvPr/>
          </p:nvSpPr>
          <p:spPr>
            <a:xfrm flipV="1">
              <a:off x="4128" y="544"/>
              <a:ext cx="181" cy="49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673" name="直接连接符 21673"/>
            <p:cNvSpPr/>
            <p:nvPr/>
          </p:nvSpPr>
          <p:spPr>
            <a:xfrm>
              <a:off x="635" y="1451"/>
              <a:ext cx="0" cy="22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674" name="直接连接符 21674"/>
            <p:cNvSpPr/>
            <p:nvPr/>
          </p:nvSpPr>
          <p:spPr>
            <a:xfrm flipH="1">
              <a:off x="0" y="1678"/>
              <a:ext cx="63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675" name="直接连接符 21675"/>
            <p:cNvSpPr/>
            <p:nvPr/>
          </p:nvSpPr>
          <p:spPr>
            <a:xfrm flipH="1">
              <a:off x="0" y="1769"/>
              <a:ext cx="72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676" name="直接连接符 21676"/>
            <p:cNvSpPr/>
            <p:nvPr/>
          </p:nvSpPr>
          <p:spPr>
            <a:xfrm>
              <a:off x="726" y="1451"/>
              <a:ext cx="0" cy="31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677" name="直接连接符 21677"/>
            <p:cNvSpPr/>
            <p:nvPr/>
          </p:nvSpPr>
          <p:spPr>
            <a:xfrm>
              <a:off x="1860" y="1451"/>
              <a:ext cx="0" cy="6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678" name="直接连接符 21678"/>
            <p:cNvSpPr/>
            <p:nvPr/>
          </p:nvSpPr>
          <p:spPr>
            <a:xfrm>
              <a:off x="1951" y="1451"/>
              <a:ext cx="0" cy="59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679" name="直接连接符 21679"/>
            <p:cNvSpPr/>
            <p:nvPr/>
          </p:nvSpPr>
          <p:spPr>
            <a:xfrm flipH="1">
              <a:off x="1860" y="2132"/>
              <a:ext cx="59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680" name="直接连接符 21680"/>
            <p:cNvSpPr/>
            <p:nvPr/>
          </p:nvSpPr>
          <p:spPr>
            <a:xfrm>
              <a:off x="1951" y="2041"/>
              <a:ext cx="131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681" name="直接连接符 21681"/>
            <p:cNvSpPr/>
            <p:nvPr/>
          </p:nvSpPr>
          <p:spPr>
            <a:xfrm>
              <a:off x="2541" y="2132"/>
              <a:ext cx="81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682" name="直接连接符 21682"/>
            <p:cNvSpPr/>
            <p:nvPr/>
          </p:nvSpPr>
          <p:spPr>
            <a:xfrm>
              <a:off x="2450" y="2132"/>
              <a:ext cx="0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683" name="直接连接符 21683"/>
            <p:cNvSpPr/>
            <p:nvPr/>
          </p:nvSpPr>
          <p:spPr>
            <a:xfrm>
              <a:off x="2541" y="2132"/>
              <a:ext cx="0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684" name="直接连接符 21684"/>
            <p:cNvSpPr/>
            <p:nvPr/>
          </p:nvSpPr>
          <p:spPr>
            <a:xfrm>
              <a:off x="3266" y="1451"/>
              <a:ext cx="0" cy="59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685" name="直接连接符 21685"/>
            <p:cNvSpPr/>
            <p:nvPr/>
          </p:nvSpPr>
          <p:spPr>
            <a:xfrm>
              <a:off x="3357" y="1451"/>
              <a:ext cx="0" cy="6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686" name="直接连接符 21686"/>
            <p:cNvSpPr/>
            <p:nvPr/>
          </p:nvSpPr>
          <p:spPr>
            <a:xfrm flipV="1">
              <a:off x="4491" y="318"/>
              <a:ext cx="0" cy="40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687" name="直接连接符 21687"/>
            <p:cNvSpPr/>
            <p:nvPr/>
          </p:nvSpPr>
          <p:spPr>
            <a:xfrm flipV="1">
              <a:off x="4582" y="408"/>
              <a:ext cx="0" cy="31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688" name="直接连接符 21688"/>
            <p:cNvSpPr/>
            <p:nvPr/>
          </p:nvSpPr>
          <p:spPr>
            <a:xfrm>
              <a:off x="4491" y="318"/>
              <a:ext cx="59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689" name="直接连接符 21689"/>
            <p:cNvSpPr/>
            <p:nvPr/>
          </p:nvSpPr>
          <p:spPr>
            <a:xfrm>
              <a:off x="4582" y="408"/>
              <a:ext cx="49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690" name="直接连接符 21690"/>
            <p:cNvSpPr/>
            <p:nvPr/>
          </p:nvSpPr>
          <p:spPr>
            <a:xfrm>
              <a:off x="4809" y="544"/>
              <a:ext cx="31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1691" name="直接连接符 21691"/>
            <p:cNvSpPr/>
            <p:nvPr/>
          </p:nvSpPr>
          <p:spPr>
            <a:xfrm>
              <a:off x="816" y="136"/>
              <a:ext cx="18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692" name="直接连接符 21692"/>
            <p:cNvSpPr/>
            <p:nvPr/>
          </p:nvSpPr>
          <p:spPr>
            <a:xfrm flipV="1">
              <a:off x="998" y="91"/>
              <a:ext cx="181" cy="4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693" name="直接连接符 21693"/>
            <p:cNvSpPr/>
            <p:nvPr/>
          </p:nvSpPr>
          <p:spPr>
            <a:xfrm>
              <a:off x="3402" y="136"/>
              <a:ext cx="18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694" name="直接连接符 21694"/>
            <p:cNvSpPr/>
            <p:nvPr/>
          </p:nvSpPr>
          <p:spPr>
            <a:xfrm flipV="1">
              <a:off x="3583" y="45"/>
              <a:ext cx="182" cy="9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1695" name="矩形 21695"/>
          <p:cNvSpPr/>
          <p:nvPr/>
        </p:nvSpPr>
        <p:spPr>
          <a:xfrm>
            <a:off x="1854518" y="601980"/>
            <a:ext cx="217170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）控制过程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696" name="日期占位符 1"/>
          <p:cNvSpPr>
            <a:spLocks noGrp="1"/>
          </p:cNvSpPr>
          <p:nvPr>
            <p:ph type="dt" sz="half" idx="10"/>
          </p:nvPr>
        </p:nvSpPr>
        <p:spPr>
          <a:xfrm>
            <a:off x="1170305" y="6983730"/>
            <a:ext cx="2844800" cy="476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21697" name="文本框 1"/>
          <p:cNvSpPr txBox="1"/>
          <p:nvPr/>
        </p:nvSpPr>
        <p:spPr>
          <a:xfrm>
            <a:off x="5455285" y="891540"/>
            <a:ext cx="634619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压电陶瓷进气阀，排气阀状态。</a:t>
            </a:r>
            <a:r>
              <a:rPr lang="zh-CN" altLang="en-US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两个压电阀加电平。</a:t>
            </a:r>
            <a:r>
              <a:rPr lang="zh-CN" altLang="en-US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113530" y="114935"/>
            <a:ext cx="447103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5.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智能变送器和阀门定位器</a:t>
            </a:r>
            <a:endParaRPr lang="zh-CN" altLang="en-US"/>
          </a:p>
        </p:txBody>
      </p:sp>
      <p:grpSp>
        <p:nvGrpSpPr>
          <p:cNvPr id="22529" name="组合 22529"/>
          <p:cNvGrpSpPr/>
          <p:nvPr/>
        </p:nvGrpSpPr>
        <p:grpSpPr>
          <a:xfrm>
            <a:off x="2917825" y="1334770"/>
            <a:ext cx="8453438" cy="5040313"/>
            <a:chOff x="0" y="0"/>
            <a:chExt cx="5325" cy="3175"/>
          </a:xfrm>
        </p:grpSpPr>
        <p:sp>
          <p:nvSpPr>
            <p:cNvPr id="22531" name="文本框 22531"/>
            <p:cNvSpPr txBox="1"/>
            <p:nvPr/>
          </p:nvSpPr>
          <p:spPr>
            <a:xfrm>
              <a:off x="1497" y="318"/>
              <a:ext cx="90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陶瓷片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2532" name="矩形 22532"/>
            <p:cNvSpPr/>
            <p:nvPr/>
          </p:nvSpPr>
          <p:spPr>
            <a:xfrm>
              <a:off x="363" y="726"/>
              <a:ext cx="1769" cy="7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533" name="直接连接符 22533"/>
            <p:cNvSpPr/>
            <p:nvPr/>
          </p:nvSpPr>
          <p:spPr>
            <a:xfrm>
              <a:off x="1859" y="726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34" name="直接连接符 22534"/>
            <p:cNvSpPr/>
            <p:nvPr/>
          </p:nvSpPr>
          <p:spPr>
            <a:xfrm>
              <a:off x="1950" y="726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35" name="直接连接符 22535"/>
            <p:cNvSpPr/>
            <p:nvPr/>
          </p:nvSpPr>
          <p:spPr>
            <a:xfrm>
              <a:off x="635" y="1315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36" name="直接连接符 22536"/>
            <p:cNvSpPr/>
            <p:nvPr/>
          </p:nvSpPr>
          <p:spPr>
            <a:xfrm>
              <a:off x="726" y="1315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37" name="直接连接符 22537"/>
            <p:cNvSpPr/>
            <p:nvPr/>
          </p:nvSpPr>
          <p:spPr>
            <a:xfrm>
              <a:off x="1859" y="1315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38" name="直接连接符 22538"/>
            <p:cNvSpPr/>
            <p:nvPr/>
          </p:nvSpPr>
          <p:spPr>
            <a:xfrm>
              <a:off x="1950" y="1315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39" name="直接连接符 22539"/>
            <p:cNvSpPr/>
            <p:nvPr/>
          </p:nvSpPr>
          <p:spPr>
            <a:xfrm>
              <a:off x="453" y="862"/>
              <a:ext cx="140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40" name="直接连接符 22540"/>
            <p:cNvSpPr/>
            <p:nvPr/>
          </p:nvSpPr>
          <p:spPr>
            <a:xfrm>
              <a:off x="453" y="1315"/>
              <a:ext cx="140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41" name="直接连接符 22541"/>
            <p:cNvSpPr/>
            <p:nvPr/>
          </p:nvSpPr>
          <p:spPr>
            <a:xfrm>
              <a:off x="453" y="862"/>
              <a:ext cx="0" cy="4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42" name="直接连接符 22542"/>
            <p:cNvSpPr/>
            <p:nvPr/>
          </p:nvSpPr>
          <p:spPr>
            <a:xfrm>
              <a:off x="1860" y="862"/>
              <a:ext cx="45" cy="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43" name="直接连接符 22543"/>
            <p:cNvSpPr/>
            <p:nvPr/>
          </p:nvSpPr>
          <p:spPr>
            <a:xfrm flipH="1">
              <a:off x="1905" y="862"/>
              <a:ext cx="45" cy="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44" name="直接连接符 22544"/>
            <p:cNvSpPr/>
            <p:nvPr/>
          </p:nvSpPr>
          <p:spPr>
            <a:xfrm flipH="1" flipV="1">
              <a:off x="1905" y="1270"/>
              <a:ext cx="45" cy="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45" name="直接连接符 22545"/>
            <p:cNvSpPr/>
            <p:nvPr/>
          </p:nvSpPr>
          <p:spPr>
            <a:xfrm flipV="1">
              <a:off x="1860" y="1270"/>
              <a:ext cx="45" cy="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46" name="直接连接符 22546"/>
            <p:cNvSpPr/>
            <p:nvPr/>
          </p:nvSpPr>
          <p:spPr>
            <a:xfrm>
              <a:off x="1950" y="862"/>
              <a:ext cx="9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47" name="直接连接符 22547"/>
            <p:cNvSpPr/>
            <p:nvPr/>
          </p:nvSpPr>
          <p:spPr>
            <a:xfrm>
              <a:off x="1950" y="1315"/>
              <a:ext cx="9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48" name="直接连接符 22548"/>
            <p:cNvSpPr/>
            <p:nvPr/>
          </p:nvSpPr>
          <p:spPr>
            <a:xfrm>
              <a:off x="2041" y="862"/>
              <a:ext cx="0" cy="4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49" name="直接连接符 22549"/>
            <p:cNvSpPr/>
            <p:nvPr/>
          </p:nvSpPr>
          <p:spPr>
            <a:xfrm>
              <a:off x="680" y="998"/>
              <a:ext cx="72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50" name="直接连接符 22550"/>
            <p:cNvSpPr/>
            <p:nvPr/>
          </p:nvSpPr>
          <p:spPr>
            <a:xfrm>
              <a:off x="544" y="1043"/>
              <a:ext cx="86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51" name="直接连接符 22551"/>
            <p:cNvSpPr/>
            <p:nvPr/>
          </p:nvSpPr>
          <p:spPr>
            <a:xfrm>
              <a:off x="544" y="1089"/>
              <a:ext cx="86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52" name="直接连接符 22552"/>
            <p:cNvSpPr/>
            <p:nvPr/>
          </p:nvSpPr>
          <p:spPr>
            <a:xfrm>
              <a:off x="544" y="1043"/>
              <a:ext cx="0" cy="4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53" name="直接连接符 22553"/>
            <p:cNvSpPr/>
            <p:nvPr/>
          </p:nvSpPr>
          <p:spPr>
            <a:xfrm>
              <a:off x="680" y="998"/>
              <a:ext cx="0" cy="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54" name="直接连接符 22554"/>
            <p:cNvSpPr/>
            <p:nvPr/>
          </p:nvSpPr>
          <p:spPr>
            <a:xfrm flipV="1">
              <a:off x="1406" y="952"/>
              <a:ext cx="499" cy="9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55" name="直接连接符 22555"/>
            <p:cNvSpPr/>
            <p:nvPr/>
          </p:nvSpPr>
          <p:spPr>
            <a:xfrm flipV="1">
              <a:off x="1406" y="998"/>
              <a:ext cx="499" cy="9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56" name="直接连接符 22556"/>
            <p:cNvSpPr/>
            <p:nvPr/>
          </p:nvSpPr>
          <p:spPr>
            <a:xfrm flipV="1">
              <a:off x="1406" y="907"/>
              <a:ext cx="499" cy="9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57" name="直接连接符 22557"/>
            <p:cNvSpPr/>
            <p:nvPr/>
          </p:nvSpPr>
          <p:spPr>
            <a:xfrm>
              <a:off x="1905" y="907"/>
              <a:ext cx="0" cy="4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58" name="直接连接符 22558"/>
            <p:cNvSpPr/>
            <p:nvPr/>
          </p:nvSpPr>
          <p:spPr>
            <a:xfrm>
              <a:off x="1905" y="952"/>
              <a:ext cx="0" cy="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59" name="矩形 22559"/>
            <p:cNvSpPr/>
            <p:nvPr/>
          </p:nvSpPr>
          <p:spPr>
            <a:xfrm>
              <a:off x="816" y="408"/>
              <a:ext cx="363" cy="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560" name="直接连接符 22560"/>
            <p:cNvSpPr/>
            <p:nvPr/>
          </p:nvSpPr>
          <p:spPr>
            <a:xfrm flipV="1">
              <a:off x="590" y="136"/>
              <a:ext cx="0" cy="90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61" name="直接连接符 22561"/>
            <p:cNvSpPr/>
            <p:nvPr/>
          </p:nvSpPr>
          <p:spPr>
            <a:xfrm flipH="1">
              <a:off x="590" y="454"/>
              <a:ext cx="22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62" name="直接连接符 22562"/>
            <p:cNvSpPr/>
            <p:nvPr/>
          </p:nvSpPr>
          <p:spPr>
            <a:xfrm flipH="1">
              <a:off x="1179" y="454"/>
              <a:ext cx="18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63" name="直接连接符 22563"/>
            <p:cNvSpPr/>
            <p:nvPr/>
          </p:nvSpPr>
          <p:spPr>
            <a:xfrm>
              <a:off x="952" y="45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64" name="直接连接符 22564"/>
            <p:cNvSpPr/>
            <p:nvPr/>
          </p:nvSpPr>
          <p:spPr>
            <a:xfrm>
              <a:off x="1043" y="0"/>
              <a:ext cx="0" cy="22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65" name="直接连接符 22565"/>
            <p:cNvSpPr/>
            <p:nvPr/>
          </p:nvSpPr>
          <p:spPr>
            <a:xfrm flipH="1">
              <a:off x="590" y="136"/>
              <a:ext cx="36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66" name="直接连接符 22566"/>
            <p:cNvSpPr/>
            <p:nvPr/>
          </p:nvSpPr>
          <p:spPr>
            <a:xfrm flipH="1">
              <a:off x="1089" y="136"/>
              <a:ext cx="2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67" name="直接连接符 22567"/>
            <p:cNvSpPr/>
            <p:nvPr/>
          </p:nvSpPr>
          <p:spPr>
            <a:xfrm>
              <a:off x="1361" y="136"/>
              <a:ext cx="0" cy="86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2568" name="组合 22568"/>
            <p:cNvGrpSpPr/>
            <p:nvPr/>
          </p:nvGrpSpPr>
          <p:grpSpPr>
            <a:xfrm>
              <a:off x="363" y="726"/>
              <a:ext cx="407" cy="136"/>
              <a:chOff x="0" y="0"/>
              <a:chExt cx="407" cy="136"/>
            </a:xfrm>
          </p:grpSpPr>
          <p:sp>
            <p:nvSpPr>
              <p:cNvPr id="22569" name="直接连接符 22569"/>
              <p:cNvSpPr/>
              <p:nvPr/>
            </p:nvSpPr>
            <p:spPr>
              <a:xfrm flipH="1">
                <a:off x="0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2570" name="直接连接符 22570"/>
              <p:cNvSpPr/>
              <p:nvPr/>
            </p:nvSpPr>
            <p:spPr>
              <a:xfrm flipH="1">
                <a:off x="181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2571" name="直接连接符 22571"/>
              <p:cNvSpPr/>
              <p:nvPr/>
            </p:nvSpPr>
            <p:spPr>
              <a:xfrm flipH="1">
                <a:off x="317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2572" name="组合 22572"/>
            <p:cNvGrpSpPr/>
            <p:nvPr/>
          </p:nvGrpSpPr>
          <p:grpSpPr>
            <a:xfrm>
              <a:off x="816" y="726"/>
              <a:ext cx="407" cy="136"/>
              <a:chOff x="0" y="0"/>
              <a:chExt cx="407" cy="136"/>
            </a:xfrm>
          </p:grpSpPr>
          <p:sp>
            <p:nvSpPr>
              <p:cNvPr id="22573" name="直接连接符 22573"/>
              <p:cNvSpPr/>
              <p:nvPr/>
            </p:nvSpPr>
            <p:spPr>
              <a:xfrm flipH="1">
                <a:off x="0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2574" name="直接连接符 22574"/>
              <p:cNvSpPr/>
              <p:nvPr/>
            </p:nvSpPr>
            <p:spPr>
              <a:xfrm flipH="1">
                <a:off x="181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2575" name="直接连接符 22575"/>
              <p:cNvSpPr/>
              <p:nvPr/>
            </p:nvSpPr>
            <p:spPr>
              <a:xfrm flipH="1">
                <a:off x="317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2576" name="组合 22576"/>
            <p:cNvGrpSpPr/>
            <p:nvPr/>
          </p:nvGrpSpPr>
          <p:grpSpPr>
            <a:xfrm>
              <a:off x="1315" y="726"/>
              <a:ext cx="407" cy="136"/>
              <a:chOff x="0" y="0"/>
              <a:chExt cx="407" cy="136"/>
            </a:xfrm>
          </p:grpSpPr>
          <p:sp>
            <p:nvSpPr>
              <p:cNvPr id="22577" name="直接连接符 22577"/>
              <p:cNvSpPr/>
              <p:nvPr/>
            </p:nvSpPr>
            <p:spPr>
              <a:xfrm flipH="1">
                <a:off x="0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2578" name="直接连接符 22578"/>
              <p:cNvSpPr/>
              <p:nvPr/>
            </p:nvSpPr>
            <p:spPr>
              <a:xfrm flipH="1">
                <a:off x="181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2579" name="直接连接符 22579"/>
              <p:cNvSpPr/>
              <p:nvPr/>
            </p:nvSpPr>
            <p:spPr>
              <a:xfrm flipH="1">
                <a:off x="317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2580" name="组合 22580"/>
            <p:cNvGrpSpPr/>
            <p:nvPr/>
          </p:nvGrpSpPr>
          <p:grpSpPr>
            <a:xfrm>
              <a:off x="862" y="1315"/>
              <a:ext cx="407" cy="136"/>
              <a:chOff x="0" y="0"/>
              <a:chExt cx="407" cy="136"/>
            </a:xfrm>
          </p:grpSpPr>
          <p:sp>
            <p:nvSpPr>
              <p:cNvPr id="22581" name="直接连接符 22581"/>
              <p:cNvSpPr/>
              <p:nvPr/>
            </p:nvSpPr>
            <p:spPr>
              <a:xfrm flipH="1">
                <a:off x="0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2582" name="直接连接符 22582"/>
              <p:cNvSpPr/>
              <p:nvPr/>
            </p:nvSpPr>
            <p:spPr>
              <a:xfrm flipH="1">
                <a:off x="181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2583" name="直接连接符 22583"/>
              <p:cNvSpPr/>
              <p:nvPr/>
            </p:nvSpPr>
            <p:spPr>
              <a:xfrm flipH="1">
                <a:off x="317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2584" name="组合 22584"/>
            <p:cNvGrpSpPr/>
            <p:nvPr/>
          </p:nvGrpSpPr>
          <p:grpSpPr>
            <a:xfrm>
              <a:off x="1361" y="1315"/>
              <a:ext cx="407" cy="136"/>
              <a:chOff x="0" y="0"/>
              <a:chExt cx="407" cy="136"/>
            </a:xfrm>
          </p:grpSpPr>
          <p:sp>
            <p:nvSpPr>
              <p:cNvPr id="22585" name="直接连接符 22585"/>
              <p:cNvSpPr/>
              <p:nvPr/>
            </p:nvSpPr>
            <p:spPr>
              <a:xfrm flipH="1">
                <a:off x="0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2586" name="直接连接符 22586"/>
              <p:cNvSpPr/>
              <p:nvPr/>
            </p:nvSpPr>
            <p:spPr>
              <a:xfrm flipH="1">
                <a:off x="181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2587" name="直接连接符 22587"/>
              <p:cNvSpPr/>
              <p:nvPr/>
            </p:nvSpPr>
            <p:spPr>
              <a:xfrm flipH="1">
                <a:off x="317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22588" name="直接连接符 22588"/>
            <p:cNvSpPr/>
            <p:nvPr/>
          </p:nvSpPr>
          <p:spPr>
            <a:xfrm flipH="1">
              <a:off x="2041" y="726"/>
              <a:ext cx="9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89" name="直接连接符 22589"/>
            <p:cNvSpPr/>
            <p:nvPr/>
          </p:nvSpPr>
          <p:spPr>
            <a:xfrm flipH="1">
              <a:off x="2041" y="953"/>
              <a:ext cx="9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90" name="直接连接符 22590"/>
            <p:cNvSpPr/>
            <p:nvPr/>
          </p:nvSpPr>
          <p:spPr>
            <a:xfrm flipH="1">
              <a:off x="2041" y="1134"/>
              <a:ext cx="9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91" name="直接连接符 22591"/>
            <p:cNvSpPr/>
            <p:nvPr/>
          </p:nvSpPr>
          <p:spPr>
            <a:xfrm flipH="1">
              <a:off x="363" y="953"/>
              <a:ext cx="9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92" name="直接连接符 22592"/>
            <p:cNvSpPr/>
            <p:nvPr/>
          </p:nvSpPr>
          <p:spPr>
            <a:xfrm flipH="1">
              <a:off x="363" y="1179"/>
              <a:ext cx="9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93" name="直接连接符 22593"/>
            <p:cNvSpPr/>
            <p:nvPr/>
          </p:nvSpPr>
          <p:spPr>
            <a:xfrm flipH="1">
              <a:off x="453" y="1315"/>
              <a:ext cx="9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94" name="直接连接符 22594"/>
            <p:cNvSpPr/>
            <p:nvPr/>
          </p:nvSpPr>
          <p:spPr>
            <a:xfrm flipH="1">
              <a:off x="2041" y="1315"/>
              <a:ext cx="9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95" name="直接连接符 22595"/>
            <p:cNvSpPr/>
            <p:nvPr/>
          </p:nvSpPr>
          <p:spPr>
            <a:xfrm flipV="1">
              <a:off x="1497" y="544"/>
              <a:ext cx="181" cy="49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96" name="直接连接符 22596"/>
            <p:cNvSpPr/>
            <p:nvPr/>
          </p:nvSpPr>
          <p:spPr>
            <a:xfrm flipH="1">
              <a:off x="45" y="1860"/>
              <a:ext cx="28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22597" name="矩形 22597"/>
            <p:cNvSpPr/>
            <p:nvPr/>
          </p:nvSpPr>
          <p:spPr>
            <a:xfrm>
              <a:off x="4854" y="680"/>
              <a:ext cx="471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 algn="ctr"/>
              <a:r>
                <a:rPr lang="zh-CN" altLang="en-US" sz="2400" b="1" dirty="0">
                  <a:latin typeface="Arial" panose="020B0604020202020204" pitchFamily="34" charset="0"/>
                </a:rPr>
                <a:t>排气</a:t>
              </a:r>
              <a:endParaRPr lang="zh-CN" altLang="en-US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22598" name="直接连接符 22598"/>
            <p:cNvSpPr/>
            <p:nvPr/>
          </p:nvSpPr>
          <p:spPr>
            <a:xfrm flipV="1">
              <a:off x="2113" y="2313"/>
              <a:ext cx="94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99" name="直接连接符 22599"/>
            <p:cNvSpPr/>
            <p:nvPr/>
          </p:nvSpPr>
          <p:spPr>
            <a:xfrm>
              <a:off x="2207" y="2313"/>
              <a:ext cx="61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600" name="直接连接符 22600"/>
            <p:cNvSpPr/>
            <p:nvPr/>
          </p:nvSpPr>
          <p:spPr>
            <a:xfrm>
              <a:off x="2818" y="2313"/>
              <a:ext cx="94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601" name="直接连接符 22601"/>
            <p:cNvSpPr/>
            <p:nvPr/>
          </p:nvSpPr>
          <p:spPr>
            <a:xfrm>
              <a:off x="2207" y="2404"/>
              <a:ext cx="61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602" name="直接连接符 22602"/>
            <p:cNvSpPr/>
            <p:nvPr/>
          </p:nvSpPr>
          <p:spPr>
            <a:xfrm>
              <a:off x="2019" y="2449"/>
              <a:ext cx="14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603" name="任意多边形 22603"/>
            <p:cNvSpPr/>
            <p:nvPr/>
          </p:nvSpPr>
          <p:spPr>
            <a:xfrm>
              <a:off x="2160" y="2404"/>
              <a:ext cx="54" cy="97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7" y="90"/>
                </a:cxn>
                <a:cxn ang="0">
                  <a:pos x="47" y="0"/>
                </a:cxn>
              </a:cxnLst>
              <a:pathLst>
                <a:path w="52" h="97">
                  <a:moveTo>
                    <a:pt x="0" y="45"/>
                  </a:moveTo>
                  <a:cubicBezTo>
                    <a:pt x="19" y="71"/>
                    <a:pt x="38" y="97"/>
                    <a:pt x="45" y="90"/>
                  </a:cubicBezTo>
                  <a:cubicBezTo>
                    <a:pt x="52" y="83"/>
                    <a:pt x="48" y="41"/>
                    <a:pt x="45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604" name="直接连接符 22604"/>
            <p:cNvSpPr/>
            <p:nvPr/>
          </p:nvSpPr>
          <p:spPr>
            <a:xfrm>
              <a:off x="2865" y="2449"/>
              <a:ext cx="14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605" name="任意多边形 22605"/>
            <p:cNvSpPr/>
            <p:nvPr/>
          </p:nvSpPr>
          <p:spPr>
            <a:xfrm flipH="1">
              <a:off x="2818" y="2404"/>
              <a:ext cx="47" cy="97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1" y="90"/>
                </a:cxn>
                <a:cxn ang="0">
                  <a:pos x="41" y="0"/>
                </a:cxn>
              </a:cxnLst>
              <a:pathLst>
                <a:path w="52" h="97">
                  <a:moveTo>
                    <a:pt x="0" y="45"/>
                  </a:moveTo>
                  <a:cubicBezTo>
                    <a:pt x="19" y="71"/>
                    <a:pt x="38" y="97"/>
                    <a:pt x="45" y="90"/>
                  </a:cubicBezTo>
                  <a:cubicBezTo>
                    <a:pt x="52" y="83"/>
                    <a:pt x="48" y="41"/>
                    <a:pt x="45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606" name="直接连接符 22606"/>
            <p:cNvSpPr/>
            <p:nvPr/>
          </p:nvSpPr>
          <p:spPr>
            <a:xfrm>
              <a:off x="2113" y="2449"/>
              <a:ext cx="94" cy="13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607" name="直接连接符 22607"/>
            <p:cNvSpPr/>
            <p:nvPr/>
          </p:nvSpPr>
          <p:spPr>
            <a:xfrm flipH="1">
              <a:off x="2818" y="2449"/>
              <a:ext cx="95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608" name="直接连接符 22608"/>
            <p:cNvSpPr/>
            <p:nvPr/>
          </p:nvSpPr>
          <p:spPr>
            <a:xfrm>
              <a:off x="2207" y="2585"/>
              <a:ext cx="14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609" name="直接连接符 22609"/>
            <p:cNvSpPr/>
            <p:nvPr/>
          </p:nvSpPr>
          <p:spPr>
            <a:xfrm>
              <a:off x="2677" y="2585"/>
              <a:ext cx="14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610" name="直接连接符 22610"/>
            <p:cNvSpPr/>
            <p:nvPr/>
          </p:nvSpPr>
          <p:spPr>
            <a:xfrm>
              <a:off x="2348" y="2585"/>
              <a:ext cx="0" cy="22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611" name="直接连接符 22611"/>
            <p:cNvSpPr/>
            <p:nvPr/>
          </p:nvSpPr>
          <p:spPr>
            <a:xfrm>
              <a:off x="2677" y="2585"/>
              <a:ext cx="0" cy="22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612" name="直接连接符 22612"/>
            <p:cNvSpPr/>
            <p:nvPr/>
          </p:nvSpPr>
          <p:spPr>
            <a:xfrm>
              <a:off x="2348" y="2812"/>
              <a:ext cx="32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613" name="矩形 22613"/>
            <p:cNvSpPr/>
            <p:nvPr/>
          </p:nvSpPr>
          <p:spPr>
            <a:xfrm flipH="1">
              <a:off x="2489" y="2404"/>
              <a:ext cx="46" cy="725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614" name="直接连接符 22614"/>
            <p:cNvSpPr/>
            <p:nvPr/>
          </p:nvSpPr>
          <p:spPr>
            <a:xfrm flipH="1">
              <a:off x="2395" y="2404"/>
              <a:ext cx="188" cy="9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615" name="直接连接符 22615"/>
            <p:cNvSpPr/>
            <p:nvPr/>
          </p:nvSpPr>
          <p:spPr>
            <a:xfrm flipH="1">
              <a:off x="2395" y="2540"/>
              <a:ext cx="236" cy="9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616" name="直接连接符 22616"/>
            <p:cNvSpPr/>
            <p:nvPr/>
          </p:nvSpPr>
          <p:spPr>
            <a:xfrm>
              <a:off x="2395" y="2494"/>
              <a:ext cx="236" cy="4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617" name="直接连接符 22617"/>
            <p:cNvSpPr/>
            <p:nvPr/>
          </p:nvSpPr>
          <p:spPr>
            <a:xfrm>
              <a:off x="2395" y="2631"/>
              <a:ext cx="236" cy="4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618" name="直接连接符 22618"/>
            <p:cNvSpPr/>
            <p:nvPr/>
          </p:nvSpPr>
          <p:spPr>
            <a:xfrm flipH="1">
              <a:off x="2395" y="2676"/>
              <a:ext cx="236" cy="9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619" name="直接连接符 22619"/>
            <p:cNvSpPr/>
            <p:nvPr/>
          </p:nvSpPr>
          <p:spPr>
            <a:xfrm>
              <a:off x="2395" y="2767"/>
              <a:ext cx="188" cy="4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620" name="直接连接符 22620"/>
            <p:cNvSpPr/>
            <p:nvPr/>
          </p:nvSpPr>
          <p:spPr>
            <a:xfrm>
              <a:off x="2348" y="3039"/>
              <a:ext cx="282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621" name="直接连接符 22621"/>
            <p:cNvSpPr/>
            <p:nvPr/>
          </p:nvSpPr>
          <p:spPr>
            <a:xfrm flipH="1">
              <a:off x="2348" y="3039"/>
              <a:ext cx="283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622" name="直接连接符 22622"/>
            <p:cNvSpPr/>
            <p:nvPr/>
          </p:nvSpPr>
          <p:spPr>
            <a:xfrm>
              <a:off x="2348" y="3039"/>
              <a:ext cx="0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623" name="直接连接符 22623"/>
            <p:cNvSpPr/>
            <p:nvPr/>
          </p:nvSpPr>
          <p:spPr>
            <a:xfrm>
              <a:off x="2631" y="3039"/>
              <a:ext cx="0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624" name="矩形 22624"/>
            <p:cNvSpPr/>
            <p:nvPr/>
          </p:nvSpPr>
          <p:spPr>
            <a:xfrm>
              <a:off x="1548" y="3084"/>
              <a:ext cx="800" cy="45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625" name="矩形 22625"/>
            <p:cNvSpPr/>
            <p:nvPr/>
          </p:nvSpPr>
          <p:spPr>
            <a:xfrm>
              <a:off x="2631" y="3084"/>
              <a:ext cx="799" cy="45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626" name="直接连接符 22626"/>
            <p:cNvSpPr/>
            <p:nvPr/>
          </p:nvSpPr>
          <p:spPr>
            <a:xfrm flipV="1">
              <a:off x="2160" y="1995"/>
              <a:ext cx="189" cy="22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2627" name="直接连接符 22627"/>
            <p:cNvSpPr/>
            <p:nvPr/>
          </p:nvSpPr>
          <p:spPr>
            <a:xfrm flipV="1">
              <a:off x="2818" y="1995"/>
              <a:ext cx="189" cy="22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2628" name="直接连接符 22628"/>
            <p:cNvSpPr/>
            <p:nvPr/>
          </p:nvSpPr>
          <p:spPr>
            <a:xfrm flipV="1">
              <a:off x="2584" y="2857"/>
              <a:ext cx="0" cy="9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2629" name="直接连接符 22629"/>
            <p:cNvSpPr/>
            <p:nvPr/>
          </p:nvSpPr>
          <p:spPr>
            <a:xfrm>
              <a:off x="2584" y="2903"/>
              <a:ext cx="0" cy="9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2630" name="矩形 22630"/>
            <p:cNvSpPr/>
            <p:nvPr/>
          </p:nvSpPr>
          <p:spPr>
            <a:xfrm>
              <a:off x="91" y="1996"/>
              <a:ext cx="471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 algn="ctr"/>
              <a:r>
                <a:rPr lang="zh-CN" altLang="en-US" sz="2400" b="1" dirty="0">
                  <a:latin typeface="Arial" panose="020B0604020202020204" pitchFamily="34" charset="0"/>
                </a:rPr>
                <a:t>供气</a:t>
              </a:r>
              <a:endParaRPr lang="zh-CN" altLang="en-US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22631" name="矩形 22631"/>
            <p:cNvSpPr/>
            <p:nvPr/>
          </p:nvSpPr>
          <p:spPr>
            <a:xfrm>
              <a:off x="2772" y="2676"/>
              <a:ext cx="1222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 algn="ctr"/>
              <a:r>
                <a:rPr lang="zh-CN" altLang="en-US" sz="2400" b="1" dirty="0">
                  <a:latin typeface="Arial" panose="020B0604020202020204" pitchFamily="34" charset="0"/>
                </a:rPr>
                <a:t>气动执行器</a:t>
              </a:r>
              <a:endParaRPr lang="zh-CN" altLang="en-US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22632" name="矩形 22632"/>
            <p:cNvSpPr/>
            <p:nvPr/>
          </p:nvSpPr>
          <p:spPr>
            <a:xfrm>
              <a:off x="2994" y="726"/>
              <a:ext cx="1769" cy="7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633" name="直接连接符 22633"/>
            <p:cNvSpPr/>
            <p:nvPr/>
          </p:nvSpPr>
          <p:spPr>
            <a:xfrm>
              <a:off x="4490" y="726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634" name="直接连接符 22634"/>
            <p:cNvSpPr/>
            <p:nvPr/>
          </p:nvSpPr>
          <p:spPr>
            <a:xfrm>
              <a:off x="4581" y="726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635" name="直接连接符 22635"/>
            <p:cNvSpPr/>
            <p:nvPr/>
          </p:nvSpPr>
          <p:spPr>
            <a:xfrm>
              <a:off x="3266" y="1315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636" name="直接连接符 22636"/>
            <p:cNvSpPr/>
            <p:nvPr/>
          </p:nvSpPr>
          <p:spPr>
            <a:xfrm>
              <a:off x="3357" y="1315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637" name="直接连接符 22637"/>
            <p:cNvSpPr/>
            <p:nvPr/>
          </p:nvSpPr>
          <p:spPr>
            <a:xfrm>
              <a:off x="4490" y="1315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638" name="直接连接符 22638"/>
            <p:cNvSpPr/>
            <p:nvPr/>
          </p:nvSpPr>
          <p:spPr>
            <a:xfrm>
              <a:off x="4581" y="1315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639" name="直接连接符 22639"/>
            <p:cNvSpPr/>
            <p:nvPr/>
          </p:nvSpPr>
          <p:spPr>
            <a:xfrm>
              <a:off x="3084" y="862"/>
              <a:ext cx="140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640" name="直接连接符 22640"/>
            <p:cNvSpPr/>
            <p:nvPr/>
          </p:nvSpPr>
          <p:spPr>
            <a:xfrm>
              <a:off x="3084" y="1315"/>
              <a:ext cx="140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641" name="直接连接符 22641"/>
            <p:cNvSpPr/>
            <p:nvPr/>
          </p:nvSpPr>
          <p:spPr>
            <a:xfrm>
              <a:off x="3084" y="862"/>
              <a:ext cx="0" cy="4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642" name="直接连接符 22642"/>
            <p:cNvSpPr/>
            <p:nvPr/>
          </p:nvSpPr>
          <p:spPr>
            <a:xfrm>
              <a:off x="4491" y="862"/>
              <a:ext cx="45" cy="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643" name="直接连接符 22643"/>
            <p:cNvSpPr/>
            <p:nvPr/>
          </p:nvSpPr>
          <p:spPr>
            <a:xfrm flipH="1">
              <a:off x="4536" y="862"/>
              <a:ext cx="45" cy="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644" name="直接连接符 22644"/>
            <p:cNvSpPr/>
            <p:nvPr/>
          </p:nvSpPr>
          <p:spPr>
            <a:xfrm flipH="1" flipV="1">
              <a:off x="4536" y="1270"/>
              <a:ext cx="45" cy="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645" name="直接连接符 22645"/>
            <p:cNvSpPr/>
            <p:nvPr/>
          </p:nvSpPr>
          <p:spPr>
            <a:xfrm flipV="1">
              <a:off x="4491" y="1270"/>
              <a:ext cx="45" cy="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646" name="直接连接符 22646"/>
            <p:cNvSpPr/>
            <p:nvPr/>
          </p:nvSpPr>
          <p:spPr>
            <a:xfrm>
              <a:off x="4581" y="862"/>
              <a:ext cx="9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647" name="直接连接符 22647"/>
            <p:cNvSpPr/>
            <p:nvPr/>
          </p:nvSpPr>
          <p:spPr>
            <a:xfrm>
              <a:off x="4581" y="1315"/>
              <a:ext cx="9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648" name="直接连接符 22648"/>
            <p:cNvSpPr/>
            <p:nvPr/>
          </p:nvSpPr>
          <p:spPr>
            <a:xfrm>
              <a:off x="4672" y="862"/>
              <a:ext cx="0" cy="4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649" name="直接连接符 22649"/>
            <p:cNvSpPr/>
            <p:nvPr/>
          </p:nvSpPr>
          <p:spPr>
            <a:xfrm>
              <a:off x="3311" y="998"/>
              <a:ext cx="72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650" name="直接连接符 22650"/>
            <p:cNvSpPr/>
            <p:nvPr/>
          </p:nvSpPr>
          <p:spPr>
            <a:xfrm>
              <a:off x="3175" y="1043"/>
              <a:ext cx="86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651" name="直接连接符 22651"/>
            <p:cNvSpPr/>
            <p:nvPr/>
          </p:nvSpPr>
          <p:spPr>
            <a:xfrm>
              <a:off x="3175" y="1089"/>
              <a:ext cx="86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652" name="直接连接符 22652"/>
            <p:cNvSpPr/>
            <p:nvPr/>
          </p:nvSpPr>
          <p:spPr>
            <a:xfrm>
              <a:off x="3175" y="1043"/>
              <a:ext cx="0" cy="4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653" name="直接连接符 22653"/>
            <p:cNvSpPr/>
            <p:nvPr/>
          </p:nvSpPr>
          <p:spPr>
            <a:xfrm>
              <a:off x="3311" y="998"/>
              <a:ext cx="0" cy="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654" name="直接连接符 22654"/>
            <p:cNvSpPr/>
            <p:nvPr/>
          </p:nvSpPr>
          <p:spPr>
            <a:xfrm flipV="1">
              <a:off x="4037" y="952"/>
              <a:ext cx="499" cy="9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655" name="直接连接符 22655"/>
            <p:cNvSpPr/>
            <p:nvPr/>
          </p:nvSpPr>
          <p:spPr>
            <a:xfrm flipV="1">
              <a:off x="4037" y="998"/>
              <a:ext cx="499" cy="9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656" name="直接连接符 22656"/>
            <p:cNvSpPr/>
            <p:nvPr/>
          </p:nvSpPr>
          <p:spPr>
            <a:xfrm flipV="1">
              <a:off x="4037" y="907"/>
              <a:ext cx="499" cy="9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657" name="直接连接符 22657"/>
            <p:cNvSpPr/>
            <p:nvPr/>
          </p:nvSpPr>
          <p:spPr>
            <a:xfrm>
              <a:off x="4536" y="907"/>
              <a:ext cx="0" cy="4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658" name="直接连接符 22658"/>
            <p:cNvSpPr/>
            <p:nvPr/>
          </p:nvSpPr>
          <p:spPr>
            <a:xfrm>
              <a:off x="4536" y="952"/>
              <a:ext cx="0" cy="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659" name="矩形 22659"/>
            <p:cNvSpPr/>
            <p:nvPr/>
          </p:nvSpPr>
          <p:spPr>
            <a:xfrm>
              <a:off x="3447" y="408"/>
              <a:ext cx="363" cy="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660" name="直接连接符 22660"/>
            <p:cNvSpPr/>
            <p:nvPr/>
          </p:nvSpPr>
          <p:spPr>
            <a:xfrm flipV="1">
              <a:off x="3221" y="136"/>
              <a:ext cx="0" cy="90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661" name="直接连接符 22661"/>
            <p:cNvSpPr/>
            <p:nvPr/>
          </p:nvSpPr>
          <p:spPr>
            <a:xfrm flipH="1">
              <a:off x="3221" y="454"/>
              <a:ext cx="22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662" name="直接连接符 22662"/>
            <p:cNvSpPr/>
            <p:nvPr/>
          </p:nvSpPr>
          <p:spPr>
            <a:xfrm flipH="1">
              <a:off x="3810" y="454"/>
              <a:ext cx="18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663" name="直接连接符 22663"/>
            <p:cNvSpPr/>
            <p:nvPr/>
          </p:nvSpPr>
          <p:spPr>
            <a:xfrm>
              <a:off x="3583" y="45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664" name="直接连接符 22664"/>
            <p:cNvSpPr/>
            <p:nvPr/>
          </p:nvSpPr>
          <p:spPr>
            <a:xfrm>
              <a:off x="3674" y="0"/>
              <a:ext cx="0" cy="22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665" name="直接连接符 22665"/>
            <p:cNvSpPr/>
            <p:nvPr/>
          </p:nvSpPr>
          <p:spPr>
            <a:xfrm flipH="1">
              <a:off x="3221" y="136"/>
              <a:ext cx="36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666" name="直接连接符 22666"/>
            <p:cNvSpPr/>
            <p:nvPr/>
          </p:nvSpPr>
          <p:spPr>
            <a:xfrm flipH="1">
              <a:off x="3720" y="136"/>
              <a:ext cx="2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667" name="直接连接符 22667"/>
            <p:cNvSpPr/>
            <p:nvPr/>
          </p:nvSpPr>
          <p:spPr>
            <a:xfrm>
              <a:off x="3992" y="136"/>
              <a:ext cx="0" cy="86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2668" name="组合 22668"/>
            <p:cNvGrpSpPr/>
            <p:nvPr/>
          </p:nvGrpSpPr>
          <p:grpSpPr>
            <a:xfrm>
              <a:off x="2994" y="726"/>
              <a:ext cx="407" cy="136"/>
              <a:chOff x="0" y="0"/>
              <a:chExt cx="407" cy="136"/>
            </a:xfrm>
          </p:grpSpPr>
          <p:sp>
            <p:nvSpPr>
              <p:cNvPr id="22669" name="直接连接符 22669"/>
              <p:cNvSpPr/>
              <p:nvPr/>
            </p:nvSpPr>
            <p:spPr>
              <a:xfrm flipH="1">
                <a:off x="0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2670" name="直接连接符 22670"/>
              <p:cNvSpPr/>
              <p:nvPr/>
            </p:nvSpPr>
            <p:spPr>
              <a:xfrm flipH="1">
                <a:off x="181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2671" name="直接连接符 22671"/>
              <p:cNvSpPr/>
              <p:nvPr/>
            </p:nvSpPr>
            <p:spPr>
              <a:xfrm flipH="1">
                <a:off x="317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2672" name="组合 22672"/>
            <p:cNvGrpSpPr/>
            <p:nvPr/>
          </p:nvGrpSpPr>
          <p:grpSpPr>
            <a:xfrm>
              <a:off x="3447" y="726"/>
              <a:ext cx="407" cy="136"/>
              <a:chOff x="0" y="0"/>
              <a:chExt cx="407" cy="136"/>
            </a:xfrm>
          </p:grpSpPr>
          <p:sp>
            <p:nvSpPr>
              <p:cNvPr id="22673" name="直接连接符 22673"/>
              <p:cNvSpPr/>
              <p:nvPr/>
            </p:nvSpPr>
            <p:spPr>
              <a:xfrm flipH="1">
                <a:off x="0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2674" name="直接连接符 22674"/>
              <p:cNvSpPr/>
              <p:nvPr/>
            </p:nvSpPr>
            <p:spPr>
              <a:xfrm flipH="1">
                <a:off x="181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2675" name="直接连接符 22675"/>
              <p:cNvSpPr/>
              <p:nvPr/>
            </p:nvSpPr>
            <p:spPr>
              <a:xfrm flipH="1">
                <a:off x="317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2676" name="组合 22676"/>
            <p:cNvGrpSpPr/>
            <p:nvPr/>
          </p:nvGrpSpPr>
          <p:grpSpPr>
            <a:xfrm>
              <a:off x="3946" y="726"/>
              <a:ext cx="407" cy="136"/>
              <a:chOff x="0" y="0"/>
              <a:chExt cx="407" cy="136"/>
            </a:xfrm>
          </p:grpSpPr>
          <p:sp>
            <p:nvSpPr>
              <p:cNvPr id="22677" name="直接连接符 22677"/>
              <p:cNvSpPr/>
              <p:nvPr/>
            </p:nvSpPr>
            <p:spPr>
              <a:xfrm flipH="1">
                <a:off x="0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2678" name="直接连接符 22678"/>
              <p:cNvSpPr/>
              <p:nvPr/>
            </p:nvSpPr>
            <p:spPr>
              <a:xfrm flipH="1">
                <a:off x="181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2679" name="直接连接符 22679"/>
              <p:cNvSpPr/>
              <p:nvPr/>
            </p:nvSpPr>
            <p:spPr>
              <a:xfrm flipH="1">
                <a:off x="317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2680" name="组合 22680"/>
            <p:cNvGrpSpPr/>
            <p:nvPr/>
          </p:nvGrpSpPr>
          <p:grpSpPr>
            <a:xfrm>
              <a:off x="3493" y="1315"/>
              <a:ext cx="407" cy="136"/>
              <a:chOff x="0" y="0"/>
              <a:chExt cx="407" cy="136"/>
            </a:xfrm>
          </p:grpSpPr>
          <p:sp>
            <p:nvSpPr>
              <p:cNvPr id="22681" name="直接连接符 22681"/>
              <p:cNvSpPr/>
              <p:nvPr/>
            </p:nvSpPr>
            <p:spPr>
              <a:xfrm flipH="1">
                <a:off x="0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2682" name="直接连接符 22682"/>
              <p:cNvSpPr/>
              <p:nvPr/>
            </p:nvSpPr>
            <p:spPr>
              <a:xfrm flipH="1">
                <a:off x="181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2683" name="直接连接符 22683"/>
              <p:cNvSpPr/>
              <p:nvPr/>
            </p:nvSpPr>
            <p:spPr>
              <a:xfrm flipH="1">
                <a:off x="317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2684" name="组合 22684"/>
            <p:cNvGrpSpPr/>
            <p:nvPr/>
          </p:nvGrpSpPr>
          <p:grpSpPr>
            <a:xfrm>
              <a:off x="3992" y="1315"/>
              <a:ext cx="407" cy="136"/>
              <a:chOff x="0" y="0"/>
              <a:chExt cx="407" cy="136"/>
            </a:xfrm>
          </p:grpSpPr>
          <p:sp>
            <p:nvSpPr>
              <p:cNvPr id="22685" name="直接连接符 22685"/>
              <p:cNvSpPr/>
              <p:nvPr/>
            </p:nvSpPr>
            <p:spPr>
              <a:xfrm flipH="1">
                <a:off x="0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2686" name="直接连接符 22686"/>
              <p:cNvSpPr/>
              <p:nvPr/>
            </p:nvSpPr>
            <p:spPr>
              <a:xfrm flipH="1">
                <a:off x="181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2687" name="直接连接符 22687"/>
              <p:cNvSpPr/>
              <p:nvPr/>
            </p:nvSpPr>
            <p:spPr>
              <a:xfrm flipH="1">
                <a:off x="317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22688" name="直接连接符 22688"/>
            <p:cNvSpPr/>
            <p:nvPr/>
          </p:nvSpPr>
          <p:spPr>
            <a:xfrm flipH="1">
              <a:off x="4672" y="726"/>
              <a:ext cx="9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689" name="直接连接符 22689"/>
            <p:cNvSpPr/>
            <p:nvPr/>
          </p:nvSpPr>
          <p:spPr>
            <a:xfrm flipH="1">
              <a:off x="4672" y="953"/>
              <a:ext cx="9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690" name="直接连接符 22690"/>
            <p:cNvSpPr/>
            <p:nvPr/>
          </p:nvSpPr>
          <p:spPr>
            <a:xfrm flipH="1">
              <a:off x="4672" y="1134"/>
              <a:ext cx="9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691" name="直接连接符 22691"/>
            <p:cNvSpPr/>
            <p:nvPr/>
          </p:nvSpPr>
          <p:spPr>
            <a:xfrm flipH="1">
              <a:off x="2994" y="953"/>
              <a:ext cx="9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692" name="直接连接符 22692"/>
            <p:cNvSpPr/>
            <p:nvPr/>
          </p:nvSpPr>
          <p:spPr>
            <a:xfrm flipH="1">
              <a:off x="2994" y="1179"/>
              <a:ext cx="9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693" name="直接连接符 22693"/>
            <p:cNvSpPr/>
            <p:nvPr/>
          </p:nvSpPr>
          <p:spPr>
            <a:xfrm flipH="1">
              <a:off x="3084" y="1315"/>
              <a:ext cx="9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694" name="直接连接符 22694"/>
            <p:cNvSpPr/>
            <p:nvPr/>
          </p:nvSpPr>
          <p:spPr>
            <a:xfrm flipH="1">
              <a:off x="4672" y="1315"/>
              <a:ext cx="9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695" name="直接连接符 22695"/>
            <p:cNvSpPr/>
            <p:nvPr/>
          </p:nvSpPr>
          <p:spPr>
            <a:xfrm flipV="1">
              <a:off x="4128" y="544"/>
              <a:ext cx="181" cy="49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696" name="直接连接符 22696"/>
            <p:cNvSpPr/>
            <p:nvPr/>
          </p:nvSpPr>
          <p:spPr>
            <a:xfrm>
              <a:off x="635" y="1451"/>
              <a:ext cx="0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697" name="直接连接符 22697"/>
            <p:cNvSpPr/>
            <p:nvPr/>
          </p:nvSpPr>
          <p:spPr>
            <a:xfrm flipH="1">
              <a:off x="0" y="1678"/>
              <a:ext cx="63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698" name="直接连接符 22698"/>
            <p:cNvSpPr/>
            <p:nvPr/>
          </p:nvSpPr>
          <p:spPr>
            <a:xfrm flipH="1">
              <a:off x="0" y="1769"/>
              <a:ext cx="72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699" name="直接连接符 22699"/>
            <p:cNvSpPr/>
            <p:nvPr/>
          </p:nvSpPr>
          <p:spPr>
            <a:xfrm>
              <a:off x="726" y="1451"/>
              <a:ext cx="0" cy="31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700" name="直接连接符 22700"/>
            <p:cNvSpPr/>
            <p:nvPr/>
          </p:nvSpPr>
          <p:spPr>
            <a:xfrm>
              <a:off x="1860" y="1451"/>
              <a:ext cx="0" cy="6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701" name="直接连接符 22701"/>
            <p:cNvSpPr/>
            <p:nvPr/>
          </p:nvSpPr>
          <p:spPr>
            <a:xfrm>
              <a:off x="1951" y="1451"/>
              <a:ext cx="0" cy="59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702" name="直接连接符 22702"/>
            <p:cNvSpPr/>
            <p:nvPr/>
          </p:nvSpPr>
          <p:spPr>
            <a:xfrm flipH="1">
              <a:off x="1860" y="2132"/>
              <a:ext cx="59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703" name="直接连接符 22703"/>
            <p:cNvSpPr/>
            <p:nvPr/>
          </p:nvSpPr>
          <p:spPr>
            <a:xfrm>
              <a:off x="1951" y="2041"/>
              <a:ext cx="131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704" name="直接连接符 22704"/>
            <p:cNvSpPr/>
            <p:nvPr/>
          </p:nvSpPr>
          <p:spPr>
            <a:xfrm>
              <a:off x="2541" y="2132"/>
              <a:ext cx="81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705" name="直接连接符 22705"/>
            <p:cNvSpPr/>
            <p:nvPr/>
          </p:nvSpPr>
          <p:spPr>
            <a:xfrm>
              <a:off x="2450" y="2132"/>
              <a:ext cx="0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706" name="直接连接符 22706"/>
            <p:cNvSpPr/>
            <p:nvPr/>
          </p:nvSpPr>
          <p:spPr>
            <a:xfrm>
              <a:off x="2541" y="2132"/>
              <a:ext cx="0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707" name="直接连接符 22707"/>
            <p:cNvSpPr/>
            <p:nvPr/>
          </p:nvSpPr>
          <p:spPr>
            <a:xfrm>
              <a:off x="3266" y="1451"/>
              <a:ext cx="0" cy="59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708" name="直接连接符 22708"/>
            <p:cNvSpPr/>
            <p:nvPr/>
          </p:nvSpPr>
          <p:spPr>
            <a:xfrm>
              <a:off x="3357" y="1451"/>
              <a:ext cx="0" cy="6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709" name="直接连接符 22709"/>
            <p:cNvSpPr/>
            <p:nvPr/>
          </p:nvSpPr>
          <p:spPr>
            <a:xfrm flipV="1">
              <a:off x="4491" y="318"/>
              <a:ext cx="0" cy="4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710" name="直接连接符 22710"/>
            <p:cNvSpPr/>
            <p:nvPr/>
          </p:nvSpPr>
          <p:spPr>
            <a:xfrm flipV="1">
              <a:off x="4582" y="408"/>
              <a:ext cx="0" cy="31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711" name="直接连接符 22711"/>
            <p:cNvSpPr/>
            <p:nvPr/>
          </p:nvSpPr>
          <p:spPr>
            <a:xfrm>
              <a:off x="4491" y="318"/>
              <a:ext cx="59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712" name="直接连接符 22712"/>
            <p:cNvSpPr/>
            <p:nvPr/>
          </p:nvSpPr>
          <p:spPr>
            <a:xfrm>
              <a:off x="4582" y="408"/>
              <a:ext cx="49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713" name="直接连接符 22713"/>
            <p:cNvSpPr/>
            <p:nvPr/>
          </p:nvSpPr>
          <p:spPr>
            <a:xfrm>
              <a:off x="4809" y="544"/>
              <a:ext cx="31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22714" name="矩形 22714"/>
          <p:cNvSpPr/>
          <p:nvPr/>
        </p:nvSpPr>
        <p:spPr>
          <a:xfrm>
            <a:off x="983298" y="743903"/>
            <a:ext cx="7380287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latin typeface="Calibri" panose="020F0502020204030204" charset="0"/>
                <a:sym typeface="Arial" panose="020B0604020202020204" pitchFamily="34" charset="0"/>
              </a:rPr>
              <a:t>②</a:t>
            </a:r>
            <a:r>
              <a:rPr lang="zh-CN" altLang="en-US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（偏差很大，快速增压，阀快速下降，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快进气</a:t>
            </a:r>
            <a:r>
              <a:rPr lang="zh-CN" altLang="en-US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）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2715" name="日期占位符 1"/>
          <p:cNvSpPr>
            <a:spLocks noGrp="1"/>
          </p:cNvSpPr>
          <p:nvPr>
            <p:ph type="dt" sz="half" idx="10"/>
          </p:nvPr>
        </p:nvSpPr>
        <p:spPr>
          <a:xfrm>
            <a:off x="1837055" y="6496050"/>
            <a:ext cx="2844800" cy="476250"/>
          </a:xfrm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22716" name="文本框 1"/>
          <p:cNvSpPr txBox="1"/>
          <p:nvPr/>
        </p:nvSpPr>
        <p:spPr>
          <a:xfrm>
            <a:off x="966470" y="5040630"/>
            <a:ext cx="449389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压电陶瓷进气阀，排气阀状态。</a:t>
            </a:r>
            <a:endParaRPr lang="zh-CN" altLang="en-US" sz="24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两个压电阀加电平。 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113530" y="114935"/>
            <a:ext cx="447103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5.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智能变送器和阀门定位器</a:t>
            </a:r>
            <a:endParaRPr lang="zh-CN" altLang="en-US"/>
          </a:p>
        </p:txBody>
      </p:sp>
      <p:sp>
        <p:nvSpPr>
          <p:cNvPr id="23553" name="矩形 23553"/>
          <p:cNvSpPr/>
          <p:nvPr/>
        </p:nvSpPr>
        <p:spPr>
          <a:xfrm>
            <a:off x="1352868" y="804545"/>
            <a:ext cx="8497887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solidFill>
                  <a:schemeClr val="tx1"/>
                </a:solidFill>
                <a:latin typeface="Calibri" panose="020F0502020204030204" charset="0"/>
                <a:sym typeface="Arial" panose="020B0604020202020204" pitchFamily="34" charset="0"/>
              </a:rPr>
              <a:t>③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（快进气）</a:t>
            </a:r>
            <a:r>
              <a:rPr lang="zh-CN" altLang="en-US" sz="2400" b="1" dirty="0">
                <a:latin typeface="Times New Roman" panose="02020603050405020304" pitchFamily="18" charset="0"/>
              </a:rPr>
              <a:t>设定阀位与反馈阀位偏差较大时。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3554" name="组合 23554"/>
          <p:cNvGrpSpPr/>
          <p:nvPr/>
        </p:nvGrpSpPr>
        <p:grpSpPr>
          <a:xfrm>
            <a:off x="1960245" y="1430973"/>
            <a:ext cx="8777288" cy="4968875"/>
            <a:chOff x="0" y="0"/>
            <a:chExt cx="5529" cy="3130"/>
          </a:xfrm>
        </p:grpSpPr>
        <p:sp>
          <p:nvSpPr>
            <p:cNvPr id="23556" name="文本框 23556"/>
            <p:cNvSpPr txBox="1"/>
            <p:nvPr/>
          </p:nvSpPr>
          <p:spPr>
            <a:xfrm>
              <a:off x="1701" y="273"/>
              <a:ext cx="90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陶瓷片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3557" name="矩形 23557"/>
            <p:cNvSpPr/>
            <p:nvPr/>
          </p:nvSpPr>
          <p:spPr>
            <a:xfrm>
              <a:off x="567" y="681"/>
              <a:ext cx="1769" cy="7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558" name="直接连接符 23558"/>
            <p:cNvSpPr/>
            <p:nvPr/>
          </p:nvSpPr>
          <p:spPr>
            <a:xfrm>
              <a:off x="2063" y="681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59" name="直接连接符 23559"/>
            <p:cNvSpPr/>
            <p:nvPr/>
          </p:nvSpPr>
          <p:spPr>
            <a:xfrm>
              <a:off x="2154" y="681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60" name="直接连接符 23560"/>
            <p:cNvSpPr/>
            <p:nvPr/>
          </p:nvSpPr>
          <p:spPr>
            <a:xfrm>
              <a:off x="839" y="1270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61" name="直接连接符 23561"/>
            <p:cNvSpPr/>
            <p:nvPr/>
          </p:nvSpPr>
          <p:spPr>
            <a:xfrm>
              <a:off x="930" y="1270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62" name="直接连接符 23562"/>
            <p:cNvSpPr/>
            <p:nvPr/>
          </p:nvSpPr>
          <p:spPr>
            <a:xfrm>
              <a:off x="2063" y="1270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63" name="直接连接符 23563"/>
            <p:cNvSpPr/>
            <p:nvPr/>
          </p:nvSpPr>
          <p:spPr>
            <a:xfrm>
              <a:off x="2154" y="1270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64" name="直接连接符 23564"/>
            <p:cNvSpPr/>
            <p:nvPr/>
          </p:nvSpPr>
          <p:spPr>
            <a:xfrm>
              <a:off x="657" y="817"/>
              <a:ext cx="140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65" name="直接连接符 23565"/>
            <p:cNvSpPr/>
            <p:nvPr/>
          </p:nvSpPr>
          <p:spPr>
            <a:xfrm>
              <a:off x="657" y="1270"/>
              <a:ext cx="140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66" name="直接连接符 23566"/>
            <p:cNvSpPr/>
            <p:nvPr/>
          </p:nvSpPr>
          <p:spPr>
            <a:xfrm>
              <a:off x="657" y="817"/>
              <a:ext cx="0" cy="4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67" name="直接连接符 23567"/>
            <p:cNvSpPr/>
            <p:nvPr/>
          </p:nvSpPr>
          <p:spPr>
            <a:xfrm>
              <a:off x="2064" y="817"/>
              <a:ext cx="45" cy="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68" name="直接连接符 23568"/>
            <p:cNvSpPr/>
            <p:nvPr/>
          </p:nvSpPr>
          <p:spPr>
            <a:xfrm flipH="1">
              <a:off x="2109" y="817"/>
              <a:ext cx="45" cy="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69" name="直接连接符 23569"/>
            <p:cNvSpPr/>
            <p:nvPr/>
          </p:nvSpPr>
          <p:spPr>
            <a:xfrm flipH="1" flipV="1">
              <a:off x="2109" y="1225"/>
              <a:ext cx="45" cy="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70" name="直接连接符 23570"/>
            <p:cNvSpPr/>
            <p:nvPr/>
          </p:nvSpPr>
          <p:spPr>
            <a:xfrm flipV="1">
              <a:off x="2064" y="1225"/>
              <a:ext cx="45" cy="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71" name="直接连接符 23571"/>
            <p:cNvSpPr/>
            <p:nvPr/>
          </p:nvSpPr>
          <p:spPr>
            <a:xfrm>
              <a:off x="2154" y="817"/>
              <a:ext cx="9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72" name="直接连接符 23572"/>
            <p:cNvSpPr/>
            <p:nvPr/>
          </p:nvSpPr>
          <p:spPr>
            <a:xfrm>
              <a:off x="2154" y="1270"/>
              <a:ext cx="9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73" name="直接连接符 23573"/>
            <p:cNvSpPr/>
            <p:nvPr/>
          </p:nvSpPr>
          <p:spPr>
            <a:xfrm>
              <a:off x="2245" y="817"/>
              <a:ext cx="0" cy="4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74" name="直接连接符 23574"/>
            <p:cNvSpPr/>
            <p:nvPr/>
          </p:nvSpPr>
          <p:spPr>
            <a:xfrm>
              <a:off x="884" y="953"/>
              <a:ext cx="72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75" name="直接连接符 23575"/>
            <p:cNvSpPr/>
            <p:nvPr/>
          </p:nvSpPr>
          <p:spPr>
            <a:xfrm>
              <a:off x="748" y="998"/>
              <a:ext cx="86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76" name="直接连接符 23576"/>
            <p:cNvSpPr/>
            <p:nvPr/>
          </p:nvSpPr>
          <p:spPr>
            <a:xfrm>
              <a:off x="748" y="1044"/>
              <a:ext cx="86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77" name="直接连接符 23577"/>
            <p:cNvSpPr/>
            <p:nvPr/>
          </p:nvSpPr>
          <p:spPr>
            <a:xfrm>
              <a:off x="748" y="998"/>
              <a:ext cx="0" cy="4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78" name="直接连接符 23578"/>
            <p:cNvSpPr/>
            <p:nvPr/>
          </p:nvSpPr>
          <p:spPr>
            <a:xfrm>
              <a:off x="884" y="953"/>
              <a:ext cx="0" cy="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79" name="直接连接符 23579"/>
            <p:cNvSpPr/>
            <p:nvPr/>
          </p:nvSpPr>
          <p:spPr>
            <a:xfrm flipV="1">
              <a:off x="1610" y="953"/>
              <a:ext cx="499" cy="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80" name="直接连接符 23580"/>
            <p:cNvSpPr/>
            <p:nvPr/>
          </p:nvSpPr>
          <p:spPr>
            <a:xfrm flipV="1">
              <a:off x="1610" y="998"/>
              <a:ext cx="499" cy="4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81" name="直接连接符 23581"/>
            <p:cNvSpPr/>
            <p:nvPr/>
          </p:nvSpPr>
          <p:spPr>
            <a:xfrm flipV="1">
              <a:off x="1610" y="907"/>
              <a:ext cx="499" cy="4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82" name="直接连接符 23582"/>
            <p:cNvSpPr/>
            <p:nvPr/>
          </p:nvSpPr>
          <p:spPr>
            <a:xfrm>
              <a:off x="2109" y="953"/>
              <a:ext cx="0" cy="4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83" name="直接连接符 23583"/>
            <p:cNvSpPr/>
            <p:nvPr/>
          </p:nvSpPr>
          <p:spPr>
            <a:xfrm>
              <a:off x="2109" y="907"/>
              <a:ext cx="0" cy="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84" name="矩形 23584"/>
            <p:cNvSpPr/>
            <p:nvPr/>
          </p:nvSpPr>
          <p:spPr>
            <a:xfrm>
              <a:off x="1020" y="363"/>
              <a:ext cx="363" cy="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585" name="直接连接符 23585"/>
            <p:cNvSpPr/>
            <p:nvPr/>
          </p:nvSpPr>
          <p:spPr>
            <a:xfrm flipH="1" flipV="1">
              <a:off x="793" y="227"/>
              <a:ext cx="1" cy="77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86" name="直接连接符 23586"/>
            <p:cNvSpPr/>
            <p:nvPr/>
          </p:nvSpPr>
          <p:spPr>
            <a:xfrm flipH="1">
              <a:off x="794" y="409"/>
              <a:ext cx="22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87" name="直接连接符 23587"/>
            <p:cNvSpPr/>
            <p:nvPr/>
          </p:nvSpPr>
          <p:spPr>
            <a:xfrm flipH="1">
              <a:off x="1383" y="409"/>
              <a:ext cx="18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88" name="直接连接符 23588"/>
            <p:cNvSpPr/>
            <p:nvPr/>
          </p:nvSpPr>
          <p:spPr>
            <a:xfrm>
              <a:off x="1565" y="227"/>
              <a:ext cx="0" cy="72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3589" name="组合 23589"/>
            <p:cNvGrpSpPr/>
            <p:nvPr/>
          </p:nvGrpSpPr>
          <p:grpSpPr>
            <a:xfrm>
              <a:off x="567" y="681"/>
              <a:ext cx="407" cy="136"/>
              <a:chOff x="0" y="0"/>
              <a:chExt cx="407" cy="136"/>
            </a:xfrm>
          </p:grpSpPr>
          <p:sp>
            <p:nvSpPr>
              <p:cNvPr id="23590" name="直接连接符 23590"/>
              <p:cNvSpPr/>
              <p:nvPr/>
            </p:nvSpPr>
            <p:spPr>
              <a:xfrm flipH="1">
                <a:off x="0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591" name="直接连接符 23591"/>
              <p:cNvSpPr/>
              <p:nvPr/>
            </p:nvSpPr>
            <p:spPr>
              <a:xfrm flipH="1">
                <a:off x="181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592" name="直接连接符 23592"/>
              <p:cNvSpPr/>
              <p:nvPr/>
            </p:nvSpPr>
            <p:spPr>
              <a:xfrm flipH="1">
                <a:off x="317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3593" name="组合 23593"/>
            <p:cNvGrpSpPr/>
            <p:nvPr/>
          </p:nvGrpSpPr>
          <p:grpSpPr>
            <a:xfrm>
              <a:off x="1020" y="681"/>
              <a:ext cx="407" cy="136"/>
              <a:chOff x="0" y="0"/>
              <a:chExt cx="407" cy="136"/>
            </a:xfrm>
          </p:grpSpPr>
          <p:sp>
            <p:nvSpPr>
              <p:cNvPr id="23594" name="直接连接符 23594"/>
              <p:cNvSpPr/>
              <p:nvPr/>
            </p:nvSpPr>
            <p:spPr>
              <a:xfrm flipH="1">
                <a:off x="0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595" name="直接连接符 23595"/>
              <p:cNvSpPr/>
              <p:nvPr/>
            </p:nvSpPr>
            <p:spPr>
              <a:xfrm flipH="1">
                <a:off x="181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596" name="直接连接符 23596"/>
              <p:cNvSpPr/>
              <p:nvPr/>
            </p:nvSpPr>
            <p:spPr>
              <a:xfrm flipH="1">
                <a:off x="317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3597" name="组合 23597"/>
            <p:cNvGrpSpPr/>
            <p:nvPr/>
          </p:nvGrpSpPr>
          <p:grpSpPr>
            <a:xfrm>
              <a:off x="1519" y="681"/>
              <a:ext cx="407" cy="136"/>
              <a:chOff x="0" y="0"/>
              <a:chExt cx="407" cy="136"/>
            </a:xfrm>
          </p:grpSpPr>
          <p:sp>
            <p:nvSpPr>
              <p:cNvPr id="23598" name="直接连接符 23598"/>
              <p:cNvSpPr/>
              <p:nvPr/>
            </p:nvSpPr>
            <p:spPr>
              <a:xfrm flipH="1">
                <a:off x="0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599" name="直接连接符 23599"/>
              <p:cNvSpPr/>
              <p:nvPr/>
            </p:nvSpPr>
            <p:spPr>
              <a:xfrm flipH="1">
                <a:off x="181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600" name="直接连接符 23600"/>
              <p:cNvSpPr/>
              <p:nvPr/>
            </p:nvSpPr>
            <p:spPr>
              <a:xfrm flipH="1">
                <a:off x="317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3601" name="组合 23601"/>
            <p:cNvGrpSpPr/>
            <p:nvPr/>
          </p:nvGrpSpPr>
          <p:grpSpPr>
            <a:xfrm>
              <a:off x="1066" y="1270"/>
              <a:ext cx="407" cy="136"/>
              <a:chOff x="0" y="0"/>
              <a:chExt cx="407" cy="136"/>
            </a:xfrm>
          </p:grpSpPr>
          <p:sp>
            <p:nvSpPr>
              <p:cNvPr id="23602" name="直接连接符 23602"/>
              <p:cNvSpPr/>
              <p:nvPr/>
            </p:nvSpPr>
            <p:spPr>
              <a:xfrm flipH="1">
                <a:off x="0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603" name="直接连接符 23603"/>
              <p:cNvSpPr/>
              <p:nvPr/>
            </p:nvSpPr>
            <p:spPr>
              <a:xfrm flipH="1">
                <a:off x="181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604" name="直接连接符 23604"/>
              <p:cNvSpPr/>
              <p:nvPr/>
            </p:nvSpPr>
            <p:spPr>
              <a:xfrm flipH="1">
                <a:off x="317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3605" name="组合 23605"/>
            <p:cNvGrpSpPr/>
            <p:nvPr/>
          </p:nvGrpSpPr>
          <p:grpSpPr>
            <a:xfrm>
              <a:off x="1565" y="1270"/>
              <a:ext cx="407" cy="136"/>
              <a:chOff x="0" y="0"/>
              <a:chExt cx="407" cy="136"/>
            </a:xfrm>
          </p:grpSpPr>
          <p:sp>
            <p:nvSpPr>
              <p:cNvPr id="23606" name="直接连接符 23606"/>
              <p:cNvSpPr/>
              <p:nvPr/>
            </p:nvSpPr>
            <p:spPr>
              <a:xfrm flipH="1">
                <a:off x="0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607" name="直接连接符 23607"/>
              <p:cNvSpPr/>
              <p:nvPr/>
            </p:nvSpPr>
            <p:spPr>
              <a:xfrm flipH="1">
                <a:off x="181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608" name="直接连接符 23608"/>
              <p:cNvSpPr/>
              <p:nvPr/>
            </p:nvSpPr>
            <p:spPr>
              <a:xfrm flipH="1">
                <a:off x="317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23609" name="直接连接符 23609"/>
            <p:cNvSpPr/>
            <p:nvPr/>
          </p:nvSpPr>
          <p:spPr>
            <a:xfrm flipH="1">
              <a:off x="2245" y="681"/>
              <a:ext cx="9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10" name="直接连接符 23610"/>
            <p:cNvSpPr/>
            <p:nvPr/>
          </p:nvSpPr>
          <p:spPr>
            <a:xfrm flipH="1">
              <a:off x="2245" y="908"/>
              <a:ext cx="9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11" name="直接连接符 23611"/>
            <p:cNvSpPr/>
            <p:nvPr/>
          </p:nvSpPr>
          <p:spPr>
            <a:xfrm flipH="1">
              <a:off x="2245" y="1089"/>
              <a:ext cx="9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12" name="直接连接符 23612"/>
            <p:cNvSpPr/>
            <p:nvPr/>
          </p:nvSpPr>
          <p:spPr>
            <a:xfrm flipH="1">
              <a:off x="567" y="908"/>
              <a:ext cx="9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13" name="直接连接符 23613"/>
            <p:cNvSpPr/>
            <p:nvPr/>
          </p:nvSpPr>
          <p:spPr>
            <a:xfrm flipH="1">
              <a:off x="567" y="1134"/>
              <a:ext cx="9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14" name="直接连接符 23614"/>
            <p:cNvSpPr/>
            <p:nvPr/>
          </p:nvSpPr>
          <p:spPr>
            <a:xfrm flipH="1">
              <a:off x="657" y="1270"/>
              <a:ext cx="9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15" name="直接连接符 23615"/>
            <p:cNvSpPr/>
            <p:nvPr/>
          </p:nvSpPr>
          <p:spPr>
            <a:xfrm flipH="1">
              <a:off x="2245" y="1270"/>
              <a:ext cx="9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16" name="直接连接符 23616"/>
            <p:cNvSpPr/>
            <p:nvPr/>
          </p:nvSpPr>
          <p:spPr>
            <a:xfrm flipV="1">
              <a:off x="1701" y="499"/>
              <a:ext cx="181" cy="49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17" name="直接连接符 23617"/>
            <p:cNvSpPr/>
            <p:nvPr/>
          </p:nvSpPr>
          <p:spPr>
            <a:xfrm flipH="1">
              <a:off x="249" y="1815"/>
              <a:ext cx="28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23618" name="矩形 23618"/>
            <p:cNvSpPr/>
            <p:nvPr/>
          </p:nvSpPr>
          <p:spPr>
            <a:xfrm>
              <a:off x="5058" y="635"/>
              <a:ext cx="471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 algn="ctr"/>
              <a:r>
                <a:rPr lang="zh-CN" altLang="en-US" sz="2400" b="1" dirty="0">
                  <a:latin typeface="Arial" panose="020B0604020202020204" pitchFamily="34" charset="0"/>
                </a:rPr>
                <a:t>排气</a:t>
              </a:r>
              <a:endParaRPr lang="zh-CN" altLang="en-US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23619" name="直接连接符 23619"/>
            <p:cNvSpPr/>
            <p:nvPr/>
          </p:nvSpPr>
          <p:spPr>
            <a:xfrm flipV="1">
              <a:off x="2317" y="2268"/>
              <a:ext cx="94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20" name="直接连接符 23620"/>
            <p:cNvSpPr/>
            <p:nvPr/>
          </p:nvSpPr>
          <p:spPr>
            <a:xfrm>
              <a:off x="2411" y="2268"/>
              <a:ext cx="61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21" name="直接连接符 23621"/>
            <p:cNvSpPr/>
            <p:nvPr/>
          </p:nvSpPr>
          <p:spPr>
            <a:xfrm>
              <a:off x="3022" y="2268"/>
              <a:ext cx="94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22" name="直接连接符 23622"/>
            <p:cNvSpPr/>
            <p:nvPr/>
          </p:nvSpPr>
          <p:spPr>
            <a:xfrm>
              <a:off x="2411" y="2359"/>
              <a:ext cx="61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23" name="直接连接符 23623"/>
            <p:cNvSpPr/>
            <p:nvPr/>
          </p:nvSpPr>
          <p:spPr>
            <a:xfrm>
              <a:off x="2223" y="2404"/>
              <a:ext cx="14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24" name="任意多边形 23624"/>
            <p:cNvSpPr/>
            <p:nvPr/>
          </p:nvSpPr>
          <p:spPr>
            <a:xfrm>
              <a:off x="2364" y="2359"/>
              <a:ext cx="54" cy="97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7" y="90"/>
                </a:cxn>
                <a:cxn ang="0">
                  <a:pos x="47" y="0"/>
                </a:cxn>
              </a:cxnLst>
              <a:pathLst>
                <a:path w="52" h="97">
                  <a:moveTo>
                    <a:pt x="0" y="45"/>
                  </a:moveTo>
                  <a:cubicBezTo>
                    <a:pt x="19" y="71"/>
                    <a:pt x="38" y="97"/>
                    <a:pt x="45" y="90"/>
                  </a:cubicBezTo>
                  <a:cubicBezTo>
                    <a:pt x="52" y="83"/>
                    <a:pt x="48" y="41"/>
                    <a:pt x="45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625" name="直接连接符 23625"/>
            <p:cNvSpPr/>
            <p:nvPr/>
          </p:nvSpPr>
          <p:spPr>
            <a:xfrm>
              <a:off x="3069" y="2404"/>
              <a:ext cx="14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26" name="任意多边形 23626"/>
            <p:cNvSpPr/>
            <p:nvPr/>
          </p:nvSpPr>
          <p:spPr>
            <a:xfrm flipH="1">
              <a:off x="3022" y="2359"/>
              <a:ext cx="47" cy="97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1" y="90"/>
                </a:cxn>
                <a:cxn ang="0">
                  <a:pos x="41" y="0"/>
                </a:cxn>
              </a:cxnLst>
              <a:pathLst>
                <a:path w="52" h="97">
                  <a:moveTo>
                    <a:pt x="0" y="45"/>
                  </a:moveTo>
                  <a:cubicBezTo>
                    <a:pt x="19" y="71"/>
                    <a:pt x="38" y="97"/>
                    <a:pt x="45" y="90"/>
                  </a:cubicBezTo>
                  <a:cubicBezTo>
                    <a:pt x="52" y="83"/>
                    <a:pt x="48" y="41"/>
                    <a:pt x="45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627" name="直接连接符 23627"/>
            <p:cNvSpPr/>
            <p:nvPr/>
          </p:nvSpPr>
          <p:spPr>
            <a:xfrm>
              <a:off x="2317" y="2404"/>
              <a:ext cx="94" cy="13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28" name="直接连接符 23628"/>
            <p:cNvSpPr/>
            <p:nvPr/>
          </p:nvSpPr>
          <p:spPr>
            <a:xfrm flipH="1">
              <a:off x="3022" y="2404"/>
              <a:ext cx="95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29" name="直接连接符 23629"/>
            <p:cNvSpPr/>
            <p:nvPr/>
          </p:nvSpPr>
          <p:spPr>
            <a:xfrm>
              <a:off x="2411" y="2540"/>
              <a:ext cx="14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30" name="直接连接符 23630"/>
            <p:cNvSpPr/>
            <p:nvPr/>
          </p:nvSpPr>
          <p:spPr>
            <a:xfrm>
              <a:off x="2881" y="2540"/>
              <a:ext cx="14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31" name="直接连接符 23631"/>
            <p:cNvSpPr/>
            <p:nvPr/>
          </p:nvSpPr>
          <p:spPr>
            <a:xfrm>
              <a:off x="2552" y="2540"/>
              <a:ext cx="0" cy="22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32" name="直接连接符 23632"/>
            <p:cNvSpPr/>
            <p:nvPr/>
          </p:nvSpPr>
          <p:spPr>
            <a:xfrm>
              <a:off x="2881" y="2540"/>
              <a:ext cx="0" cy="22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33" name="直接连接符 23633"/>
            <p:cNvSpPr/>
            <p:nvPr/>
          </p:nvSpPr>
          <p:spPr>
            <a:xfrm>
              <a:off x="2552" y="2767"/>
              <a:ext cx="32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34" name="矩形 23634"/>
            <p:cNvSpPr/>
            <p:nvPr/>
          </p:nvSpPr>
          <p:spPr>
            <a:xfrm flipH="1">
              <a:off x="2693" y="2359"/>
              <a:ext cx="46" cy="725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635" name="直接连接符 23635"/>
            <p:cNvSpPr/>
            <p:nvPr/>
          </p:nvSpPr>
          <p:spPr>
            <a:xfrm flipH="1">
              <a:off x="2599" y="2359"/>
              <a:ext cx="188" cy="9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36" name="直接连接符 23636"/>
            <p:cNvSpPr/>
            <p:nvPr/>
          </p:nvSpPr>
          <p:spPr>
            <a:xfrm flipH="1">
              <a:off x="2599" y="2495"/>
              <a:ext cx="236" cy="9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37" name="直接连接符 23637"/>
            <p:cNvSpPr/>
            <p:nvPr/>
          </p:nvSpPr>
          <p:spPr>
            <a:xfrm>
              <a:off x="2599" y="2449"/>
              <a:ext cx="236" cy="4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38" name="直接连接符 23638"/>
            <p:cNvSpPr/>
            <p:nvPr/>
          </p:nvSpPr>
          <p:spPr>
            <a:xfrm>
              <a:off x="2599" y="2586"/>
              <a:ext cx="236" cy="4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39" name="直接连接符 23639"/>
            <p:cNvSpPr/>
            <p:nvPr/>
          </p:nvSpPr>
          <p:spPr>
            <a:xfrm flipH="1">
              <a:off x="2599" y="2631"/>
              <a:ext cx="236" cy="9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40" name="直接连接符 23640"/>
            <p:cNvSpPr/>
            <p:nvPr/>
          </p:nvSpPr>
          <p:spPr>
            <a:xfrm>
              <a:off x="2599" y="2722"/>
              <a:ext cx="188" cy="4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41" name="直接连接符 23641"/>
            <p:cNvSpPr/>
            <p:nvPr/>
          </p:nvSpPr>
          <p:spPr>
            <a:xfrm>
              <a:off x="2552" y="2994"/>
              <a:ext cx="282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42" name="直接连接符 23642"/>
            <p:cNvSpPr/>
            <p:nvPr/>
          </p:nvSpPr>
          <p:spPr>
            <a:xfrm flipH="1">
              <a:off x="2552" y="2994"/>
              <a:ext cx="283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43" name="直接连接符 23643"/>
            <p:cNvSpPr/>
            <p:nvPr/>
          </p:nvSpPr>
          <p:spPr>
            <a:xfrm>
              <a:off x="2552" y="2994"/>
              <a:ext cx="0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44" name="直接连接符 23644"/>
            <p:cNvSpPr/>
            <p:nvPr/>
          </p:nvSpPr>
          <p:spPr>
            <a:xfrm>
              <a:off x="2835" y="2994"/>
              <a:ext cx="0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45" name="矩形 23645"/>
            <p:cNvSpPr/>
            <p:nvPr/>
          </p:nvSpPr>
          <p:spPr>
            <a:xfrm>
              <a:off x="1752" y="3039"/>
              <a:ext cx="800" cy="45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646" name="矩形 23646"/>
            <p:cNvSpPr/>
            <p:nvPr/>
          </p:nvSpPr>
          <p:spPr>
            <a:xfrm>
              <a:off x="2835" y="3039"/>
              <a:ext cx="799" cy="45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647" name="直接连接符 23647"/>
            <p:cNvSpPr/>
            <p:nvPr/>
          </p:nvSpPr>
          <p:spPr>
            <a:xfrm flipV="1">
              <a:off x="2364" y="1950"/>
              <a:ext cx="189" cy="22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3648" name="直接连接符 23648"/>
            <p:cNvSpPr/>
            <p:nvPr/>
          </p:nvSpPr>
          <p:spPr>
            <a:xfrm flipV="1">
              <a:off x="3022" y="1950"/>
              <a:ext cx="189" cy="22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3649" name="直接连接符 23649"/>
            <p:cNvSpPr/>
            <p:nvPr/>
          </p:nvSpPr>
          <p:spPr>
            <a:xfrm flipV="1">
              <a:off x="2788" y="2812"/>
              <a:ext cx="0" cy="9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3650" name="直接连接符 23650"/>
            <p:cNvSpPr/>
            <p:nvPr/>
          </p:nvSpPr>
          <p:spPr>
            <a:xfrm>
              <a:off x="2788" y="2858"/>
              <a:ext cx="0" cy="9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3651" name="矩形 23651"/>
            <p:cNvSpPr/>
            <p:nvPr/>
          </p:nvSpPr>
          <p:spPr>
            <a:xfrm>
              <a:off x="295" y="1951"/>
              <a:ext cx="471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 algn="ctr"/>
              <a:r>
                <a:rPr lang="zh-CN" altLang="en-US" sz="2400" b="1" dirty="0">
                  <a:latin typeface="Arial" panose="020B0604020202020204" pitchFamily="34" charset="0"/>
                </a:rPr>
                <a:t>供气</a:t>
              </a:r>
              <a:endParaRPr lang="zh-CN" altLang="en-US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23652" name="矩形 23652"/>
            <p:cNvSpPr/>
            <p:nvPr/>
          </p:nvSpPr>
          <p:spPr>
            <a:xfrm>
              <a:off x="2976" y="2631"/>
              <a:ext cx="1222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 algn="ctr"/>
              <a:r>
                <a:rPr lang="zh-CN" altLang="en-US" sz="2400" b="1" dirty="0">
                  <a:latin typeface="Arial" panose="020B0604020202020204" pitchFamily="34" charset="0"/>
                </a:rPr>
                <a:t>气动执行器</a:t>
              </a:r>
              <a:endParaRPr lang="zh-CN" altLang="en-US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23653" name="矩形 23653"/>
            <p:cNvSpPr/>
            <p:nvPr/>
          </p:nvSpPr>
          <p:spPr>
            <a:xfrm>
              <a:off x="3198" y="681"/>
              <a:ext cx="1769" cy="7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654" name="直接连接符 23654"/>
            <p:cNvSpPr/>
            <p:nvPr/>
          </p:nvSpPr>
          <p:spPr>
            <a:xfrm>
              <a:off x="4694" y="681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55" name="直接连接符 23655"/>
            <p:cNvSpPr/>
            <p:nvPr/>
          </p:nvSpPr>
          <p:spPr>
            <a:xfrm>
              <a:off x="4785" y="681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56" name="直接连接符 23656"/>
            <p:cNvSpPr/>
            <p:nvPr/>
          </p:nvSpPr>
          <p:spPr>
            <a:xfrm>
              <a:off x="3470" y="1270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57" name="直接连接符 23657"/>
            <p:cNvSpPr/>
            <p:nvPr/>
          </p:nvSpPr>
          <p:spPr>
            <a:xfrm>
              <a:off x="3561" y="1270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58" name="直接连接符 23658"/>
            <p:cNvSpPr/>
            <p:nvPr/>
          </p:nvSpPr>
          <p:spPr>
            <a:xfrm>
              <a:off x="4694" y="1270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59" name="直接连接符 23659"/>
            <p:cNvSpPr/>
            <p:nvPr/>
          </p:nvSpPr>
          <p:spPr>
            <a:xfrm>
              <a:off x="4785" y="1270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60" name="直接连接符 23660"/>
            <p:cNvSpPr/>
            <p:nvPr/>
          </p:nvSpPr>
          <p:spPr>
            <a:xfrm>
              <a:off x="3288" y="817"/>
              <a:ext cx="140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61" name="直接连接符 23661"/>
            <p:cNvSpPr/>
            <p:nvPr/>
          </p:nvSpPr>
          <p:spPr>
            <a:xfrm>
              <a:off x="3288" y="1270"/>
              <a:ext cx="140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62" name="直接连接符 23662"/>
            <p:cNvSpPr/>
            <p:nvPr/>
          </p:nvSpPr>
          <p:spPr>
            <a:xfrm>
              <a:off x="3288" y="817"/>
              <a:ext cx="0" cy="4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63" name="直接连接符 23663"/>
            <p:cNvSpPr/>
            <p:nvPr/>
          </p:nvSpPr>
          <p:spPr>
            <a:xfrm>
              <a:off x="4695" y="817"/>
              <a:ext cx="45" cy="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64" name="直接连接符 23664"/>
            <p:cNvSpPr/>
            <p:nvPr/>
          </p:nvSpPr>
          <p:spPr>
            <a:xfrm flipH="1">
              <a:off x="4740" y="817"/>
              <a:ext cx="45" cy="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65" name="直接连接符 23665"/>
            <p:cNvSpPr/>
            <p:nvPr/>
          </p:nvSpPr>
          <p:spPr>
            <a:xfrm flipH="1" flipV="1">
              <a:off x="4740" y="1225"/>
              <a:ext cx="45" cy="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66" name="直接连接符 23666"/>
            <p:cNvSpPr/>
            <p:nvPr/>
          </p:nvSpPr>
          <p:spPr>
            <a:xfrm flipV="1">
              <a:off x="4695" y="1225"/>
              <a:ext cx="45" cy="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67" name="直接连接符 23667"/>
            <p:cNvSpPr/>
            <p:nvPr/>
          </p:nvSpPr>
          <p:spPr>
            <a:xfrm>
              <a:off x="4785" y="817"/>
              <a:ext cx="9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68" name="直接连接符 23668"/>
            <p:cNvSpPr/>
            <p:nvPr/>
          </p:nvSpPr>
          <p:spPr>
            <a:xfrm>
              <a:off x="4785" y="1270"/>
              <a:ext cx="9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69" name="直接连接符 23669"/>
            <p:cNvSpPr/>
            <p:nvPr/>
          </p:nvSpPr>
          <p:spPr>
            <a:xfrm>
              <a:off x="4876" y="817"/>
              <a:ext cx="0" cy="4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70" name="直接连接符 23670"/>
            <p:cNvSpPr/>
            <p:nvPr/>
          </p:nvSpPr>
          <p:spPr>
            <a:xfrm>
              <a:off x="3515" y="953"/>
              <a:ext cx="72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71" name="直接连接符 23671"/>
            <p:cNvSpPr/>
            <p:nvPr/>
          </p:nvSpPr>
          <p:spPr>
            <a:xfrm>
              <a:off x="3379" y="998"/>
              <a:ext cx="86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72" name="直接连接符 23672"/>
            <p:cNvSpPr/>
            <p:nvPr/>
          </p:nvSpPr>
          <p:spPr>
            <a:xfrm>
              <a:off x="3379" y="1044"/>
              <a:ext cx="86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73" name="直接连接符 23673"/>
            <p:cNvSpPr/>
            <p:nvPr/>
          </p:nvSpPr>
          <p:spPr>
            <a:xfrm>
              <a:off x="3379" y="998"/>
              <a:ext cx="0" cy="4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74" name="直接连接符 23674"/>
            <p:cNvSpPr/>
            <p:nvPr/>
          </p:nvSpPr>
          <p:spPr>
            <a:xfrm>
              <a:off x="3515" y="953"/>
              <a:ext cx="0" cy="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75" name="直接连接符 23675"/>
            <p:cNvSpPr/>
            <p:nvPr/>
          </p:nvSpPr>
          <p:spPr>
            <a:xfrm flipV="1">
              <a:off x="4241" y="953"/>
              <a:ext cx="499" cy="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76" name="直接连接符 23676"/>
            <p:cNvSpPr/>
            <p:nvPr/>
          </p:nvSpPr>
          <p:spPr>
            <a:xfrm flipV="1">
              <a:off x="4241" y="998"/>
              <a:ext cx="499" cy="4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77" name="直接连接符 23677"/>
            <p:cNvSpPr/>
            <p:nvPr/>
          </p:nvSpPr>
          <p:spPr>
            <a:xfrm flipV="1">
              <a:off x="4241" y="907"/>
              <a:ext cx="499" cy="4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78" name="直接连接符 23678"/>
            <p:cNvSpPr/>
            <p:nvPr/>
          </p:nvSpPr>
          <p:spPr>
            <a:xfrm>
              <a:off x="4740" y="907"/>
              <a:ext cx="0" cy="4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79" name="直接连接符 23679"/>
            <p:cNvSpPr/>
            <p:nvPr/>
          </p:nvSpPr>
          <p:spPr>
            <a:xfrm>
              <a:off x="4740" y="953"/>
              <a:ext cx="0" cy="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80" name="矩形 23680"/>
            <p:cNvSpPr/>
            <p:nvPr/>
          </p:nvSpPr>
          <p:spPr>
            <a:xfrm>
              <a:off x="3651" y="363"/>
              <a:ext cx="363" cy="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681" name="直接连接符 23681"/>
            <p:cNvSpPr/>
            <p:nvPr/>
          </p:nvSpPr>
          <p:spPr>
            <a:xfrm flipH="1" flipV="1">
              <a:off x="3424" y="227"/>
              <a:ext cx="1" cy="77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82" name="直接连接符 23682"/>
            <p:cNvSpPr/>
            <p:nvPr/>
          </p:nvSpPr>
          <p:spPr>
            <a:xfrm flipH="1">
              <a:off x="3425" y="409"/>
              <a:ext cx="22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83" name="直接连接符 23683"/>
            <p:cNvSpPr/>
            <p:nvPr/>
          </p:nvSpPr>
          <p:spPr>
            <a:xfrm flipH="1">
              <a:off x="4014" y="409"/>
              <a:ext cx="18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684" name="直接连接符 23684"/>
            <p:cNvSpPr/>
            <p:nvPr/>
          </p:nvSpPr>
          <p:spPr>
            <a:xfrm>
              <a:off x="4195" y="227"/>
              <a:ext cx="1" cy="72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3685" name="组合 23685"/>
            <p:cNvGrpSpPr/>
            <p:nvPr/>
          </p:nvGrpSpPr>
          <p:grpSpPr>
            <a:xfrm>
              <a:off x="3198" y="681"/>
              <a:ext cx="407" cy="136"/>
              <a:chOff x="0" y="0"/>
              <a:chExt cx="407" cy="136"/>
            </a:xfrm>
          </p:grpSpPr>
          <p:sp>
            <p:nvSpPr>
              <p:cNvPr id="23686" name="直接连接符 23686"/>
              <p:cNvSpPr/>
              <p:nvPr/>
            </p:nvSpPr>
            <p:spPr>
              <a:xfrm flipH="1">
                <a:off x="0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687" name="直接连接符 23687"/>
              <p:cNvSpPr/>
              <p:nvPr/>
            </p:nvSpPr>
            <p:spPr>
              <a:xfrm flipH="1">
                <a:off x="181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688" name="直接连接符 23688"/>
              <p:cNvSpPr/>
              <p:nvPr/>
            </p:nvSpPr>
            <p:spPr>
              <a:xfrm flipH="1">
                <a:off x="317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3689" name="组合 23689"/>
            <p:cNvGrpSpPr/>
            <p:nvPr/>
          </p:nvGrpSpPr>
          <p:grpSpPr>
            <a:xfrm>
              <a:off x="3651" y="681"/>
              <a:ext cx="407" cy="136"/>
              <a:chOff x="0" y="0"/>
              <a:chExt cx="407" cy="136"/>
            </a:xfrm>
          </p:grpSpPr>
          <p:sp>
            <p:nvSpPr>
              <p:cNvPr id="23690" name="直接连接符 23690"/>
              <p:cNvSpPr/>
              <p:nvPr/>
            </p:nvSpPr>
            <p:spPr>
              <a:xfrm flipH="1">
                <a:off x="0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691" name="直接连接符 23691"/>
              <p:cNvSpPr/>
              <p:nvPr/>
            </p:nvSpPr>
            <p:spPr>
              <a:xfrm flipH="1">
                <a:off x="181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692" name="直接连接符 23692"/>
              <p:cNvSpPr/>
              <p:nvPr/>
            </p:nvSpPr>
            <p:spPr>
              <a:xfrm flipH="1">
                <a:off x="317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3693" name="组合 23693"/>
            <p:cNvGrpSpPr/>
            <p:nvPr/>
          </p:nvGrpSpPr>
          <p:grpSpPr>
            <a:xfrm>
              <a:off x="4150" y="681"/>
              <a:ext cx="407" cy="136"/>
              <a:chOff x="0" y="0"/>
              <a:chExt cx="407" cy="136"/>
            </a:xfrm>
          </p:grpSpPr>
          <p:sp>
            <p:nvSpPr>
              <p:cNvPr id="23694" name="直接连接符 23694"/>
              <p:cNvSpPr/>
              <p:nvPr/>
            </p:nvSpPr>
            <p:spPr>
              <a:xfrm flipH="1">
                <a:off x="0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695" name="直接连接符 23695"/>
              <p:cNvSpPr/>
              <p:nvPr/>
            </p:nvSpPr>
            <p:spPr>
              <a:xfrm flipH="1">
                <a:off x="181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696" name="直接连接符 23696"/>
              <p:cNvSpPr/>
              <p:nvPr/>
            </p:nvSpPr>
            <p:spPr>
              <a:xfrm flipH="1">
                <a:off x="317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3697" name="组合 23697"/>
            <p:cNvGrpSpPr/>
            <p:nvPr/>
          </p:nvGrpSpPr>
          <p:grpSpPr>
            <a:xfrm>
              <a:off x="3697" y="1270"/>
              <a:ext cx="407" cy="136"/>
              <a:chOff x="0" y="0"/>
              <a:chExt cx="407" cy="136"/>
            </a:xfrm>
          </p:grpSpPr>
          <p:sp>
            <p:nvSpPr>
              <p:cNvPr id="23698" name="直接连接符 23698"/>
              <p:cNvSpPr/>
              <p:nvPr/>
            </p:nvSpPr>
            <p:spPr>
              <a:xfrm flipH="1">
                <a:off x="0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699" name="直接连接符 23699"/>
              <p:cNvSpPr/>
              <p:nvPr/>
            </p:nvSpPr>
            <p:spPr>
              <a:xfrm flipH="1">
                <a:off x="181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700" name="直接连接符 23700"/>
              <p:cNvSpPr/>
              <p:nvPr/>
            </p:nvSpPr>
            <p:spPr>
              <a:xfrm flipH="1">
                <a:off x="317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3701" name="组合 23701"/>
            <p:cNvGrpSpPr/>
            <p:nvPr/>
          </p:nvGrpSpPr>
          <p:grpSpPr>
            <a:xfrm>
              <a:off x="4196" y="1270"/>
              <a:ext cx="407" cy="136"/>
              <a:chOff x="0" y="0"/>
              <a:chExt cx="407" cy="136"/>
            </a:xfrm>
          </p:grpSpPr>
          <p:sp>
            <p:nvSpPr>
              <p:cNvPr id="23702" name="直接连接符 23702"/>
              <p:cNvSpPr/>
              <p:nvPr/>
            </p:nvSpPr>
            <p:spPr>
              <a:xfrm flipH="1">
                <a:off x="0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703" name="直接连接符 23703"/>
              <p:cNvSpPr/>
              <p:nvPr/>
            </p:nvSpPr>
            <p:spPr>
              <a:xfrm flipH="1">
                <a:off x="181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704" name="直接连接符 23704"/>
              <p:cNvSpPr/>
              <p:nvPr/>
            </p:nvSpPr>
            <p:spPr>
              <a:xfrm flipH="1">
                <a:off x="317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23705" name="直接连接符 23705"/>
            <p:cNvSpPr/>
            <p:nvPr/>
          </p:nvSpPr>
          <p:spPr>
            <a:xfrm flipH="1">
              <a:off x="4876" y="681"/>
              <a:ext cx="9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706" name="直接连接符 23706"/>
            <p:cNvSpPr/>
            <p:nvPr/>
          </p:nvSpPr>
          <p:spPr>
            <a:xfrm flipH="1">
              <a:off x="4876" y="908"/>
              <a:ext cx="9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707" name="直接连接符 23707"/>
            <p:cNvSpPr/>
            <p:nvPr/>
          </p:nvSpPr>
          <p:spPr>
            <a:xfrm flipH="1">
              <a:off x="4876" y="1089"/>
              <a:ext cx="9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708" name="直接连接符 23708"/>
            <p:cNvSpPr/>
            <p:nvPr/>
          </p:nvSpPr>
          <p:spPr>
            <a:xfrm flipH="1">
              <a:off x="3198" y="908"/>
              <a:ext cx="9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709" name="直接连接符 23709"/>
            <p:cNvSpPr/>
            <p:nvPr/>
          </p:nvSpPr>
          <p:spPr>
            <a:xfrm flipH="1">
              <a:off x="3198" y="1134"/>
              <a:ext cx="9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710" name="直接连接符 23710"/>
            <p:cNvSpPr/>
            <p:nvPr/>
          </p:nvSpPr>
          <p:spPr>
            <a:xfrm flipH="1">
              <a:off x="3288" y="1270"/>
              <a:ext cx="9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711" name="直接连接符 23711"/>
            <p:cNvSpPr/>
            <p:nvPr/>
          </p:nvSpPr>
          <p:spPr>
            <a:xfrm flipH="1">
              <a:off x="4876" y="1270"/>
              <a:ext cx="9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712" name="直接连接符 23712"/>
            <p:cNvSpPr/>
            <p:nvPr/>
          </p:nvSpPr>
          <p:spPr>
            <a:xfrm flipV="1">
              <a:off x="4332" y="499"/>
              <a:ext cx="181" cy="49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713" name="直接连接符 23713"/>
            <p:cNvSpPr/>
            <p:nvPr/>
          </p:nvSpPr>
          <p:spPr>
            <a:xfrm>
              <a:off x="839" y="1406"/>
              <a:ext cx="0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714" name="直接连接符 23714"/>
            <p:cNvSpPr/>
            <p:nvPr/>
          </p:nvSpPr>
          <p:spPr>
            <a:xfrm flipH="1">
              <a:off x="204" y="1633"/>
              <a:ext cx="63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715" name="直接连接符 23715"/>
            <p:cNvSpPr/>
            <p:nvPr/>
          </p:nvSpPr>
          <p:spPr>
            <a:xfrm flipH="1">
              <a:off x="204" y="1724"/>
              <a:ext cx="72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716" name="直接连接符 23716"/>
            <p:cNvSpPr/>
            <p:nvPr/>
          </p:nvSpPr>
          <p:spPr>
            <a:xfrm>
              <a:off x="930" y="1406"/>
              <a:ext cx="0" cy="31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717" name="直接连接符 23717"/>
            <p:cNvSpPr/>
            <p:nvPr/>
          </p:nvSpPr>
          <p:spPr>
            <a:xfrm>
              <a:off x="2064" y="1406"/>
              <a:ext cx="0" cy="6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718" name="直接连接符 23718"/>
            <p:cNvSpPr/>
            <p:nvPr/>
          </p:nvSpPr>
          <p:spPr>
            <a:xfrm>
              <a:off x="2155" y="1406"/>
              <a:ext cx="0" cy="59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719" name="直接连接符 23719"/>
            <p:cNvSpPr/>
            <p:nvPr/>
          </p:nvSpPr>
          <p:spPr>
            <a:xfrm flipH="1">
              <a:off x="2064" y="2087"/>
              <a:ext cx="59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720" name="直接连接符 23720"/>
            <p:cNvSpPr/>
            <p:nvPr/>
          </p:nvSpPr>
          <p:spPr>
            <a:xfrm>
              <a:off x="2155" y="1996"/>
              <a:ext cx="131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721" name="直接连接符 23721"/>
            <p:cNvSpPr/>
            <p:nvPr/>
          </p:nvSpPr>
          <p:spPr>
            <a:xfrm>
              <a:off x="2745" y="2087"/>
              <a:ext cx="81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722" name="直接连接符 23722"/>
            <p:cNvSpPr/>
            <p:nvPr/>
          </p:nvSpPr>
          <p:spPr>
            <a:xfrm>
              <a:off x="2654" y="2087"/>
              <a:ext cx="0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723" name="直接连接符 23723"/>
            <p:cNvSpPr/>
            <p:nvPr/>
          </p:nvSpPr>
          <p:spPr>
            <a:xfrm>
              <a:off x="2745" y="2087"/>
              <a:ext cx="0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724" name="直接连接符 23724"/>
            <p:cNvSpPr/>
            <p:nvPr/>
          </p:nvSpPr>
          <p:spPr>
            <a:xfrm>
              <a:off x="3470" y="1406"/>
              <a:ext cx="0" cy="59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725" name="直接连接符 23725"/>
            <p:cNvSpPr/>
            <p:nvPr/>
          </p:nvSpPr>
          <p:spPr>
            <a:xfrm>
              <a:off x="3561" y="1406"/>
              <a:ext cx="0" cy="6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726" name="直接连接符 23726"/>
            <p:cNvSpPr/>
            <p:nvPr/>
          </p:nvSpPr>
          <p:spPr>
            <a:xfrm flipV="1">
              <a:off x="4695" y="273"/>
              <a:ext cx="0" cy="4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727" name="直接连接符 23727"/>
            <p:cNvSpPr/>
            <p:nvPr/>
          </p:nvSpPr>
          <p:spPr>
            <a:xfrm flipV="1">
              <a:off x="4786" y="363"/>
              <a:ext cx="0" cy="31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728" name="直接连接符 23728"/>
            <p:cNvSpPr/>
            <p:nvPr/>
          </p:nvSpPr>
          <p:spPr>
            <a:xfrm>
              <a:off x="4695" y="273"/>
              <a:ext cx="59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729" name="直接连接符 23729"/>
            <p:cNvSpPr/>
            <p:nvPr/>
          </p:nvSpPr>
          <p:spPr>
            <a:xfrm>
              <a:off x="4786" y="363"/>
              <a:ext cx="49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730" name="直接连接符 23730"/>
            <p:cNvSpPr/>
            <p:nvPr/>
          </p:nvSpPr>
          <p:spPr>
            <a:xfrm>
              <a:off x="5013" y="499"/>
              <a:ext cx="31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3731" name="文本框 23731"/>
            <p:cNvSpPr txBox="1"/>
            <p:nvPr/>
          </p:nvSpPr>
          <p:spPr>
            <a:xfrm>
              <a:off x="0" y="272"/>
              <a:ext cx="79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宽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PWM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3732" name="矩形 23732"/>
            <p:cNvSpPr/>
            <p:nvPr/>
          </p:nvSpPr>
          <p:spPr>
            <a:xfrm>
              <a:off x="748" y="0"/>
              <a:ext cx="907" cy="22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脉冲源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3733" name="矩形 23733"/>
            <p:cNvSpPr/>
            <p:nvPr/>
          </p:nvSpPr>
          <p:spPr>
            <a:xfrm>
              <a:off x="3334" y="0"/>
              <a:ext cx="952" cy="22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脉冲源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3734" name="文本框 23734"/>
            <p:cNvSpPr txBox="1"/>
            <p:nvPr/>
          </p:nvSpPr>
          <p:spPr>
            <a:xfrm>
              <a:off x="2562" y="272"/>
              <a:ext cx="79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宽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PWM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3736" name="文本框 1"/>
          <p:cNvSpPr txBox="1"/>
          <p:nvPr/>
        </p:nvSpPr>
        <p:spPr>
          <a:xfrm>
            <a:off x="668020" y="5496560"/>
            <a:ext cx="355790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压电陶瓷进气阀，排气阀状态。两个压电阀加电平。 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113530" y="114935"/>
            <a:ext cx="447103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5.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智能变送器和阀门定位器</a:t>
            </a:r>
            <a:endParaRPr lang="zh-CN" altLang="en-US"/>
          </a:p>
        </p:txBody>
      </p:sp>
      <p:sp>
        <p:nvSpPr>
          <p:cNvPr id="24577" name="矩形 24577"/>
          <p:cNvSpPr/>
          <p:nvPr/>
        </p:nvSpPr>
        <p:spPr>
          <a:xfrm>
            <a:off x="724853" y="787083"/>
            <a:ext cx="4437062" cy="4603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④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（慢进气）</a:t>
            </a:r>
            <a:r>
              <a:rPr lang="zh-CN" altLang="en-US" sz="2400" b="1" dirty="0">
                <a:latin typeface="Times New Roman" panose="02020603050405020304" pitchFamily="18" charset="0"/>
              </a:rPr>
              <a:t>偏差较小时。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文本框 1"/>
          <p:cNvSpPr txBox="1"/>
          <p:nvPr/>
        </p:nvSpPr>
        <p:spPr>
          <a:xfrm>
            <a:off x="725170" y="5267960"/>
            <a:ext cx="370332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压电陶瓷进气阀，排气阀状态。两个压电阀加电平。 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pSp>
        <p:nvGrpSpPr>
          <p:cNvPr id="24578" name="组合 24578"/>
          <p:cNvGrpSpPr/>
          <p:nvPr/>
        </p:nvGrpSpPr>
        <p:grpSpPr>
          <a:xfrm>
            <a:off x="2324735" y="1268413"/>
            <a:ext cx="8777288" cy="4968875"/>
            <a:chOff x="0" y="0"/>
            <a:chExt cx="5529" cy="3130"/>
          </a:xfrm>
        </p:grpSpPr>
        <p:sp>
          <p:nvSpPr>
            <p:cNvPr id="24580" name="文本框 24580"/>
            <p:cNvSpPr txBox="1"/>
            <p:nvPr/>
          </p:nvSpPr>
          <p:spPr>
            <a:xfrm>
              <a:off x="1701" y="273"/>
              <a:ext cx="90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陶瓷片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4581" name="矩形 24581"/>
            <p:cNvSpPr/>
            <p:nvPr/>
          </p:nvSpPr>
          <p:spPr>
            <a:xfrm>
              <a:off x="567" y="681"/>
              <a:ext cx="1769" cy="7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4582" name="直接连接符 24582"/>
            <p:cNvSpPr/>
            <p:nvPr/>
          </p:nvSpPr>
          <p:spPr>
            <a:xfrm>
              <a:off x="2063" y="681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583" name="直接连接符 24583"/>
            <p:cNvSpPr/>
            <p:nvPr/>
          </p:nvSpPr>
          <p:spPr>
            <a:xfrm>
              <a:off x="2154" y="681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584" name="直接连接符 24584"/>
            <p:cNvSpPr/>
            <p:nvPr/>
          </p:nvSpPr>
          <p:spPr>
            <a:xfrm>
              <a:off x="839" y="1270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585" name="直接连接符 24585"/>
            <p:cNvSpPr/>
            <p:nvPr/>
          </p:nvSpPr>
          <p:spPr>
            <a:xfrm>
              <a:off x="930" y="1270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586" name="直接连接符 24586"/>
            <p:cNvSpPr/>
            <p:nvPr/>
          </p:nvSpPr>
          <p:spPr>
            <a:xfrm>
              <a:off x="2063" y="1270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587" name="直接连接符 24587"/>
            <p:cNvSpPr/>
            <p:nvPr/>
          </p:nvSpPr>
          <p:spPr>
            <a:xfrm>
              <a:off x="2154" y="1270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588" name="直接连接符 24588"/>
            <p:cNvSpPr/>
            <p:nvPr/>
          </p:nvSpPr>
          <p:spPr>
            <a:xfrm>
              <a:off x="657" y="817"/>
              <a:ext cx="140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589" name="直接连接符 24589"/>
            <p:cNvSpPr/>
            <p:nvPr/>
          </p:nvSpPr>
          <p:spPr>
            <a:xfrm>
              <a:off x="657" y="1270"/>
              <a:ext cx="140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590" name="直接连接符 24590"/>
            <p:cNvSpPr/>
            <p:nvPr/>
          </p:nvSpPr>
          <p:spPr>
            <a:xfrm>
              <a:off x="657" y="817"/>
              <a:ext cx="0" cy="4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591" name="直接连接符 24591"/>
            <p:cNvSpPr/>
            <p:nvPr/>
          </p:nvSpPr>
          <p:spPr>
            <a:xfrm>
              <a:off x="2064" y="817"/>
              <a:ext cx="45" cy="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592" name="直接连接符 24592"/>
            <p:cNvSpPr/>
            <p:nvPr/>
          </p:nvSpPr>
          <p:spPr>
            <a:xfrm flipH="1">
              <a:off x="2109" y="817"/>
              <a:ext cx="45" cy="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593" name="直接连接符 24593"/>
            <p:cNvSpPr/>
            <p:nvPr/>
          </p:nvSpPr>
          <p:spPr>
            <a:xfrm flipH="1" flipV="1">
              <a:off x="2109" y="1225"/>
              <a:ext cx="45" cy="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594" name="直接连接符 24594"/>
            <p:cNvSpPr/>
            <p:nvPr/>
          </p:nvSpPr>
          <p:spPr>
            <a:xfrm flipV="1">
              <a:off x="2064" y="1225"/>
              <a:ext cx="45" cy="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595" name="直接连接符 24595"/>
            <p:cNvSpPr/>
            <p:nvPr/>
          </p:nvSpPr>
          <p:spPr>
            <a:xfrm>
              <a:off x="2154" y="817"/>
              <a:ext cx="9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596" name="直接连接符 24596"/>
            <p:cNvSpPr/>
            <p:nvPr/>
          </p:nvSpPr>
          <p:spPr>
            <a:xfrm>
              <a:off x="2154" y="1270"/>
              <a:ext cx="9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597" name="直接连接符 24597"/>
            <p:cNvSpPr/>
            <p:nvPr/>
          </p:nvSpPr>
          <p:spPr>
            <a:xfrm>
              <a:off x="2245" y="817"/>
              <a:ext cx="0" cy="4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598" name="直接连接符 24598"/>
            <p:cNvSpPr/>
            <p:nvPr/>
          </p:nvSpPr>
          <p:spPr>
            <a:xfrm>
              <a:off x="884" y="953"/>
              <a:ext cx="72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599" name="直接连接符 24599"/>
            <p:cNvSpPr/>
            <p:nvPr/>
          </p:nvSpPr>
          <p:spPr>
            <a:xfrm>
              <a:off x="748" y="998"/>
              <a:ext cx="86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00" name="直接连接符 24600"/>
            <p:cNvSpPr/>
            <p:nvPr/>
          </p:nvSpPr>
          <p:spPr>
            <a:xfrm>
              <a:off x="748" y="1044"/>
              <a:ext cx="86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01" name="直接连接符 24601"/>
            <p:cNvSpPr/>
            <p:nvPr/>
          </p:nvSpPr>
          <p:spPr>
            <a:xfrm>
              <a:off x="748" y="998"/>
              <a:ext cx="0" cy="4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02" name="直接连接符 24602"/>
            <p:cNvSpPr/>
            <p:nvPr/>
          </p:nvSpPr>
          <p:spPr>
            <a:xfrm>
              <a:off x="884" y="953"/>
              <a:ext cx="0" cy="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03" name="直接连接符 24603"/>
            <p:cNvSpPr/>
            <p:nvPr/>
          </p:nvSpPr>
          <p:spPr>
            <a:xfrm>
              <a:off x="1610" y="998"/>
              <a:ext cx="499" cy="9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04" name="直接连接符 24604"/>
            <p:cNvSpPr/>
            <p:nvPr/>
          </p:nvSpPr>
          <p:spPr>
            <a:xfrm>
              <a:off x="1610" y="1044"/>
              <a:ext cx="499" cy="9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05" name="直接连接符 24605"/>
            <p:cNvSpPr/>
            <p:nvPr/>
          </p:nvSpPr>
          <p:spPr>
            <a:xfrm>
              <a:off x="1610" y="953"/>
              <a:ext cx="499" cy="9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06" name="直接连接符 24606"/>
            <p:cNvSpPr/>
            <p:nvPr/>
          </p:nvSpPr>
          <p:spPr>
            <a:xfrm>
              <a:off x="2109" y="1089"/>
              <a:ext cx="0" cy="4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07" name="直接连接符 24607"/>
            <p:cNvSpPr/>
            <p:nvPr/>
          </p:nvSpPr>
          <p:spPr>
            <a:xfrm>
              <a:off x="2109" y="1043"/>
              <a:ext cx="0" cy="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08" name="矩形 24608"/>
            <p:cNvSpPr/>
            <p:nvPr/>
          </p:nvSpPr>
          <p:spPr>
            <a:xfrm>
              <a:off x="1020" y="363"/>
              <a:ext cx="363" cy="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4609" name="直接连接符 24609"/>
            <p:cNvSpPr/>
            <p:nvPr/>
          </p:nvSpPr>
          <p:spPr>
            <a:xfrm flipH="1" flipV="1">
              <a:off x="793" y="227"/>
              <a:ext cx="1" cy="77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10" name="直接连接符 24610"/>
            <p:cNvSpPr/>
            <p:nvPr/>
          </p:nvSpPr>
          <p:spPr>
            <a:xfrm flipH="1">
              <a:off x="794" y="409"/>
              <a:ext cx="22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11" name="直接连接符 24611"/>
            <p:cNvSpPr/>
            <p:nvPr/>
          </p:nvSpPr>
          <p:spPr>
            <a:xfrm flipH="1">
              <a:off x="1383" y="409"/>
              <a:ext cx="18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12" name="直接连接符 24612"/>
            <p:cNvSpPr/>
            <p:nvPr/>
          </p:nvSpPr>
          <p:spPr>
            <a:xfrm>
              <a:off x="1565" y="227"/>
              <a:ext cx="0" cy="72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4613" name="组合 24613"/>
            <p:cNvGrpSpPr/>
            <p:nvPr/>
          </p:nvGrpSpPr>
          <p:grpSpPr>
            <a:xfrm>
              <a:off x="567" y="681"/>
              <a:ext cx="407" cy="136"/>
              <a:chOff x="0" y="0"/>
              <a:chExt cx="407" cy="136"/>
            </a:xfrm>
          </p:grpSpPr>
          <p:sp>
            <p:nvSpPr>
              <p:cNvPr id="24614" name="直接连接符 24614"/>
              <p:cNvSpPr/>
              <p:nvPr/>
            </p:nvSpPr>
            <p:spPr>
              <a:xfrm flipH="1">
                <a:off x="0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615" name="直接连接符 24615"/>
              <p:cNvSpPr/>
              <p:nvPr/>
            </p:nvSpPr>
            <p:spPr>
              <a:xfrm flipH="1">
                <a:off x="181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616" name="直接连接符 24616"/>
              <p:cNvSpPr/>
              <p:nvPr/>
            </p:nvSpPr>
            <p:spPr>
              <a:xfrm flipH="1">
                <a:off x="317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4617" name="组合 24617"/>
            <p:cNvGrpSpPr/>
            <p:nvPr/>
          </p:nvGrpSpPr>
          <p:grpSpPr>
            <a:xfrm>
              <a:off x="1020" y="681"/>
              <a:ext cx="407" cy="136"/>
              <a:chOff x="0" y="0"/>
              <a:chExt cx="407" cy="136"/>
            </a:xfrm>
          </p:grpSpPr>
          <p:sp>
            <p:nvSpPr>
              <p:cNvPr id="24618" name="直接连接符 24618"/>
              <p:cNvSpPr/>
              <p:nvPr/>
            </p:nvSpPr>
            <p:spPr>
              <a:xfrm flipH="1">
                <a:off x="0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619" name="直接连接符 24619"/>
              <p:cNvSpPr/>
              <p:nvPr/>
            </p:nvSpPr>
            <p:spPr>
              <a:xfrm flipH="1">
                <a:off x="181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620" name="直接连接符 24620"/>
              <p:cNvSpPr/>
              <p:nvPr/>
            </p:nvSpPr>
            <p:spPr>
              <a:xfrm flipH="1">
                <a:off x="317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4621" name="组合 24621"/>
            <p:cNvGrpSpPr/>
            <p:nvPr/>
          </p:nvGrpSpPr>
          <p:grpSpPr>
            <a:xfrm>
              <a:off x="1519" y="681"/>
              <a:ext cx="407" cy="136"/>
              <a:chOff x="0" y="0"/>
              <a:chExt cx="407" cy="136"/>
            </a:xfrm>
          </p:grpSpPr>
          <p:sp>
            <p:nvSpPr>
              <p:cNvPr id="24622" name="直接连接符 24622"/>
              <p:cNvSpPr/>
              <p:nvPr/>
            </p:nvSpPr>
            <p:spPr>
              <a:xfrm flipH="1">
                <a:off x="0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623" name="直接连接符 24623"/>
              <p:cNvSpPr/>
              <p:nvPr/>
            </p:nvSpPr>
            <p:spPr>
              <a:xfrm flipH="1">
                <a:off x="181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624" name="直接连接符 24624"/>
              <p:cNvSpPr/>
              <p:nvPr/>
            </p:nvSpPr>
            <p:spPr>
              <a:xfrm flipH="1">
                <a:off x="317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4625" name="组合 24625"/>
            <p:cNvGrpSpPr/>
            <p:nvPr/>
          </p:nvGrpSpPr>
          <p:grpSpPr>
            <a:xfrm>
              <a:off x="1066" y="1270"/>
              <a:ext cx="407" cy="136"/>
              <a:chOff x="0" y="0"/>
              <a:chExt cx="407" cy="136"/>
            </a:xfrm>
          </p:grpSpPr>
          <p:sp>
            <p:nvSpPr>
              <p:cNvPr id="24626" name="直接连接符 24626"/>
              <p:cNvSpPr/>
              <p:nvPr/>
            </p:nvSpPr>
            <p:spPr>
              <a:xfrm flipH="1">
                <a:off x="0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627" name="直接连接符 24627"/>
              <p:cNvSpPr/>
              <p:nvPr/>
            </p:nvSpPr>
            <p:spPr>
              <a:xfrm flipH="1">
                <a:off x="181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628" name="直接连接符 24628"/>
              <p:cNvSpPr/>
              <p:nvPr/>
            </p:nvSpPr>
            <p:spPr>
              <a:xfrm flipH="1">
                <a:off x="317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4629" name="组合 24629"/>
            <p:cNvGrpSpPr/>
            <p:nvPr/>
          </p:nvGrpSpPr>
          <p:grpSpPr>
            <a:xfrm>
              <a:off x="1565" y="1270"/>
              <a:ext cx="407" cy="136"/>
              <a:chOff x="0" y="0"/>
              <a:chExt cx="407" cy="136"/>
            </a:xfrm>
          </p:grpSpPr>
          <p:sp>
            <p:nvSpPr>
              <p:cNvPr id="24630" name="直接连接符 24630"/>
              <p:cNvSpPr/>
              <p:nvPr/>
            </p:nvSpPr>
            <p:spPr>
              <a:xfrm flipH="1">
                <a:off x="0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631" name="直接连接符 24631"/>
              <p:cNvSpPr/>
              <p:nvPr/>
            </p:nvSpPr>
            <p:spPr>
              <a:xfrm flipH="1">
                <a:off x="181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632" name="直接连接符 24632"/>
              <p:cNvSpPr/>
              <p:nvPr/>
            </p:nvSpPr>
            <p:spPr>
              <a:xfrm flipH="1">
                <a:off x="317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24633" name="直接连接符 24633"/>
            <p:cNvSpPr/>
            <p:nvPr/>
          </p:nvSpPr>
          <p:spPr>
            <a:xfrm flipH="1">
              <a:off x="2245" y="681"/>
              <a:ext cx="9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34" name="直接连接符 24634"/>
            <p:cNvSpPr/>
            <p:nvPr/>
          </p:nvSpPr>
          <p:spPr>
            <a:xfrm flipH="1">
              <a:off x="2245" y="908"/>
              <a:ext cx="9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35" name="直接连接符 24635"/>
            <p:cNvSpPr/>
            <p:nvPr/>
          </p:nvSpPr>
          <p:spPr>
            <a:xfrm flipH="1">
              <a:off x="2245" y="1089"/>
              <a:ext cx="9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36" name="直接连接符 24636"/>
            <p:cNvSpPr/>
            <p:nvPr/>
          </p:nvSpPr>
          <p:spPr>
            <a:xfrm flipH="1">
              <a:off x="567" y="908"/>
              <a:ext cx="9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37" name="直接连接符 24637"/>
            <p:cNvSpPr/>
            <p:nvPr/>
          </p:nvSpPr>
          <p:spPr>
            <a:xfrm flipH="1">
              <a:off x="567" y="1134"/>
              <a:ext cx="9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38" name="直接连接符 24638"/>
            <p:cNvSpPr/>
            <p:nvPr/>
          </p:nvSpPr>
          <p:spPr>
            <a:xfrm flipH="1">
              <a:off x="657" y="1270"/>
              <a:ext cx="9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39" name="直接连接符 24639"/>
            <p:cNvSpPr/>
            <p:nvPr/>
          </p:nvSpPr>
          <p:spPr>
            <a:xfrm flipH="1">
              <a:off x="2245" y="1270"/>
              <a:ext cx="9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40" name="直接连接符 24640"/>
            <p:cNvSpPr/>
            <p:nvPr/>
          </p:nvSpPr>
          <p:spPr>
            <a:xfrm flipV="1">
              <a:off x="1701" y="499"/>
              <a:ext cx="181" cy="49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41" name="直接连接符 24641"/>
            <p:cNvSpPr/>
            <p:nvPr/>
          </p:nvSpPr>
          <p:spPr>
            <a:xfrm flipH="1">
              <a:off x="249" y="1815"/>
              <a:ext cx="28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24642" name="矩形 24642"/>
            <p:cNvSpPr/>
            <p:nvPr/>
          </p:nvSpPr>
          <p:spPr>
            <a:xfrm>
              <a:off x="5058" y="635"/>
              <a:ext cx="471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 algn="ctr"/>
              <a:r>
                <a:rPr lang="zh-CN" altLang="en-US" sz="2400" b="1" dirty="0">
                  <a:latin typeface="Arial" panose="020B0604020202020204" pitchFamily="34" charset="0"/>
                </a:rPr>
                <a:t>排气</a:t>
              </a:r>
              <a:endParaRPr lang="zh-CN" altLang="en-US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24643" name="直接连接符 24643"/>
            <p:cNvSpPr/>
            <p:nvPr/>
          </p:nvSpPr>
          <p:spPr>
            <a:xfrm flipV="1">
              <a:off x="2317" y="2268"/>
              <a:ext cx="94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44" name="直接连接符 24644"/>
            <p:cNvSpPr/>
            <p:nvPr/>
          </p:nvSpPr>
          <p:spPr>
            <a:xfrm>
              <a:off x="2411" y="2268"/>
              <a:ext cx="61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45" name="直接连接符 24645"/>
            <p:cNvSpPr/>
            <p:nvPr/>
          </p:nvSpPr>
          <p:spPr>
            <a:xfrm>
              <a:off x="3022" y="2268"/>
              <a:ext cx="94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46" name="直接连接符 24646"/>
            <p:cNvSpPr/>
            <p:nvPr/>
          </p:nvSpPr>
          <p:spPr>
            <a:xfrm>
              <a:off x="2411" y="2359"/>
              <a:ext cx="61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47" name="直接连接符 24647"/>
            <p:cNvSpPr/>
            <p:nvPr/>
          </p:nvSpPr>
          <p:spPr>
            <a:xfrm>
              <a:off x="2223" y="2404"/>
              <a:ext cx="14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48" name="任意多边形 24648"/>
            <p:cNvSpPr/>
            <p:nvPr/>
          </p:nvSpPr>
          <p:spPr>
            <a:xfrm>
              <a:off x="2364" y="2359"/>
              <a:ext cx="54" cy="97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7" y="90"/>
                </a:cxn>
                <a:cxn ang="0">
                  <a:pos x="47" y="0"/>
                </a:cxn>
              </a:cxnLst>
              <a:pathLst>
                <a:path w="52" h="97">
                  <a:moveTo>
                    <a:pt x="0" y="45"/>
                  </a:moveTo>
                  <a:cubicBezTo>
                    <a:pt x="19" y="71"/>
                    <a:pt x="38" y="97"/>
                    <a:pt x="45" y="90"/>
                  </a:cubicBezTo>
                  <a:cubicBezTo>
                    <a:pt x="52" y="83"/>
                    <a:pt x="48" y="41"/>
                    <a:pt x="45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49" name="直接连接符 24649"/>
            <p:cNvSpPr/>
            <p:nvPr/>
          </p:nvSpPr>
          <p:spPr>
            <a:xfrm>
              <a:off x="3069" y="2404"/>
              <a:ext cx="14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50" name="任意多边形 24650"/>
            <p:cNvSpPr/>
            <p:nvPr/>
          </p:nvSpPr>
          <p:spPr>
            <a:xfrm flipH="1">
              <a:off x="3022" y="2359"/>
              <a:ext cx="47" cy="97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1" y="90"/>
                </a:cxn>
                <a:cxn ang="0">
                  <a:pos x="41" y="0"/>
                </a:cxn>
              </a:cxnLst>
              <a:pathLst>
                <a:path w="52" h="97">
                  <a:moveTo>
                    <a:pt x="0" y="45"/>
                  </a:moveTo>
                  <a:cubicBezTo>
                    <a:pt x="19" y="71"/>
                    <a:pt x="38" y="97"/>
                    <a:pt x="45" y="90"/>
                  </a:cubicBezTo>
                  <a:cubicBezTo>
                    <a:pt x="52" y="83"/>
                    <a:pt x="48" y="41"/>
                    <a:pt x="45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51" name="直接连接符 24651"/>
            <p:cNvSpPr/>
            <p:nvPr/>
          </p:nvSpPr>
          <p:spPr>
            <a:xfrm>
              <a:off x="2317" y="2404"/>
              <a:ext cx="94" cy="13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52" name="直接连接符 24652"/>
            <p:cNvSpPr/>
            <p:nvPr/>
          </p:nvSpPr>
          <p:spPr>
            <a:xfrm flipH="1">
              <a:off x="3022" y="2404"/>
              <a:ext cx="95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53" name="直接连接符 24653"/>
            <p:cNvSpPr/>
            <p:nvPr/>
          </p:nvSpPr>
          <p:spPr>
            <a:xfrm>
              <a:off x="2411" y="2540"/>
              <a:ext cx="14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54" name="直接连接符 24654"/>
            <p:cNvSpPr/>
            <p:nvPr/>
          </p:nvSpPr>
          <p:spPr>
            <a:xfrm>
              <a:off x="2881" y="2540"/>
              <a:ext cx="14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55" name="直接连接符 24655"/>
            <p:cNvSpPr/>
            <p:nvPr/>
          </p:nvSpPr>
          <p:spPr>
            <a:xfrm>
              <a:off x="2552" y="2540"/>
              <a:ext cx="0" cy="22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56" name="直接连接符 24656"/>
            <p:cNvSpPr/>
            <p:nvPr/>
          </p:nvSpPr>
          <p:spPr>
            <a:xfrm>
              <a:off x="2881" y="2540"/>
              <a:ext cx="0" cy="22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57" name="直接连接符 24657"/>
            <p:cNvSpPr/>
            <p:nvPr/>
          </p:nvSpPr>
          <p:spPr>
            <a:xfrm>
              <a:off x="2552" y="2767"/>
              <a:ext cx="32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58" name="矩形 24658"/>
            <p:cNvSpPr/>
            <p:nvPr/>
          </p:nvSpPr>
          <p:spPr>
            <a:xfrm flipH="1">
              <a:off x="2693" y="2359"/>
              <a:ext cx="46" cy="725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4659" name="直接连接符 24659"/>
            <p:cNvSpPr/>
            <p:nvPr/>
          </p:nvSpPr>
          <p:spPr>
            <a:xfrm flipH="1">
              <a:off x="2599" y="2359"/>
              <a:ext cx="188" cy="9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60" name="直接连接符 24660"/>
            <p:cNvSpPr/>
            <p:nvPr/>
          </p:nvSpPr>
          <p:spPr>
            <a:xfrm flipH="1">
              <a:off x="2599" y="2495"/>
              <a:ext cx="236" cy="9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61" name="直接连接符 24661"/>
            <p:cNvSpPr/>
            <p:nvPr/>
          </p:nvSpPr>
          <p:spPr>
            <a:xfrm>
              <a:off x="2599" y="2449"/>
              <a:ext cx="236" cy="4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62" name="直接连接符 24662"/>
            <p:cNvSpPr/>
            <p:nvPr/>
          </p:nvSpPr>
          <p:spPr>
            <a:xfrm>
              <a:off x="2599" y="2586"/>
              <a:ext cx="236" cy="4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63" name="直接连接符 24663"/>
            <p:cNvSpPr/>
            <p:nvPr/>
          </p:nvSpPr>
          <p:spPr>
            <a:xfrm flipH="1">
              <a:off x="2599" y="2631"/>
              <a:ext cx="236" cy="9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64" name="直接连接符 24664"/>
            <p:cNvSpPr/>
            <p:nvPr/>
          </p:nvSpPr>
          <p:spPr>
            <a:xfrm>
              <a:off x="2599" y="2722"/>
              <a:ext cx="188" cy="4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65" name="直接连接符 24665"/>
            <p:cNvSpPr/>
            <p:nvPr/>
          </p:nvSpPr>
          <p:spPr>
            <a:xfrm>
              <a:off x="2552" y="2994"/>
              <a:ext cx="282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66" name="直接连接符 24666"/>
            <p:cNvSpPr/>
            <p:nvPr/>
          </p:nvSpPr>
          <p:spPr>
            <a:xfrm flipH="1">
              <a:off x="2552" y="2994"/>
              <a:ext cx="283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67" name="直接连接符 24667"/>
            <p:cNvSpPr/>
            <p:nvPr/>
          </p:nvSpPr>
          <p:spPr>
            <a:xfrm>
              <a:off x="2552" y="2994"/>
              <a:ext cx="0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68" name="直接连接符 24668"/>
            <p:cNvSpPr/>
            <p:nvPr/>
          </p:nvSpPr>
          <p:spPr>
            <a:xfrm>
              <a:off x="2835" y="2994"/>
              <a:ext cx="0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69" name="矩形 24669"/>
            <p:cNvSpPr/>
            <p:nvPr/>
          </p:nvSpPr>
          <p:spPr>
            <a:xfrm>
              <a:off x="1752" y="3039"/>
              <a:ext cx="800" cy="45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4670" name="矩形 24670"/>
            <p:cNvSpPr/>
            <p:nvPr/>
          </p:nvSpPr>
          <p:spPr>
            <a:xfrm>
              <a:off x="2835" y="3039"/>
              <a:ext cx="799" cy="45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4671" name="直接连接符 24671"/>
            <p:cNvSpPr/>
            <p:nvPr/>
          </p:nvSpPr>
          <p:spPr>
            <a:xfrm flipV="1">
              <a:off x="2364" y="1950"/>
              <a:ext cx="189" cy="22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4672" name="直接连接符 24672"/>
            <p:cNvSpPr/>
            <p:nvPr/>
          </p:nvSpPr>
          <p:spPr>
            <a:xfrm flipV="1">
              <a:off x="3022" y="1950"/>
              <a:ext cx="189" cy="22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4673" name="直接连接符 24673"/>
            <p:cNvSpPr/>
            <p:nvPr/>
          </p:nvSpPr>
          <p:spPr>
            <a:xfrm flipV="1">
              <a:off x="2788" y="2812"/>
              <a:ext cx="0" cy="9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4674" name="直接连接符 24674"/>
            <p:cNvSpPr/>
            <p:nvPr/>
          </p:nvSpPr>
          <p:spPr>
            <a:xfrm>
              <a:off x="2788" y="2858"/>
              <a:ext cx="0" cy="9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4675" name="矩形 24675"/>
            <p:cNvSpPr/>
            <p:nvPr/>
          </p:nvSpPr>
          <p:spPr>
            <a:xfrm>
              <a:off x="295" y="1951"/>
              <a:ext cx="471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 algn="ctr"/>
              <a:r>
                <a:rPr lang="zh-CN" altLang="en-US" sz="2400" b="1" dirty="0">
                  <a:latin typeface="Arial" panose="020B0604020202020204" pitchFamily="34" charset="0"/>
                </a:rPr>
                <a:t>供气</a:t>
              </a:r>
              <a:endParaRPr lang="zh-CN" altLang="en-US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24676" name="矩形 24676"/>
            <p:cNvSpPr/>
            <p:nvPr/>
          </p:nvSpPr>
          <p:spPr>
            <a:xfrm>
              <a:off x="2976" y="2631"/>
              <a:ext cx="1222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 algn="ctr"/>
              <a:r>
                <a:rPr lang="zh-CN" altLang="en-US" sz="2400" b="1" dirty="0">
                  <a:latin typeface="Arial" panose="020B0604020202020204" pitchFamily="34" charset="0"/>
                </a:rPr>
                <a:t>气动执行器</a:t>
              </a:r>
              <a:endParaRPr lang="zh-CN" altLang="en-US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24677" name="矩形 24677"/>
            <p:cNvSpPr/>
            <p:nvPr/>
          </p:nvSpPr>
          <p:spPr>
            <a:xfrm>
              <a:off x="3198" y="681"/>
              <a:ext cx="1769" cy="7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4678" name="直接连接符 24678"/>
            <p:cNvSpPr/>
            <p:nvPr/>
          </p:nvSpPr>
          <p:spPr>
            <a:xfrm>
              <a:off x="4694" y="681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79" name="直接连接符 24679"/>
            <p:cNvSpPr/>
            <p:nvPr/>
          </p:nvSpPr>
          <p:spPr>
            <a:xfrm>
              <a:off x="4785" y="681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80" name="直接连接符 24680"/>
            <p:cNvSpPr/>
            <p:nvPr/>
          </p:nvSpPr>
          <p:spPr>
            <a:xfrm>
              <a:off x="3470" y="1270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81" name="直接连接符 24681"/>
            <p:cNvSpPr/>
            <p:nvPr/>
          </p:nvSpPr>
          <p:spPr>
            <a:xfrm>
              <a:off x="3561" y="1270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82" name="直接连接符 24682"/>
            <p:cNvSpPr/>
            <p:nvPr/>
          </p:nvSpPr>
          <p:spPr>
            <a:xfrm>
              <a:off x="4694" y="1270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83" name="直接连接符 24683"/>
            <p:cNvSpPr/>
            <p:nvPr/>
          </p:nvSpPr>
          <p:spPr>
            <a:xfrm>
              <a:off x="4785" y="1270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84" name="直接连接符 24684"/>
            <p:cNvSpPr/>
            <p:nvPr/>
          </p:nvSpPr>
          <p:spPr>
            <a:xfrm>
              <a:off x="3288" y="817"/>
              <a:ext cx="140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85" name="直接连接符 24685"/>
            <p:cNvSpPr/>
            <p:nvPr/>
          </p:nvSpPr>
          <p:spPr>
            <a:xfrm>
              <a:off x="3288" y="1270"/>
              <a:ext cx="140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86" name="直接连接符 24686"/>
            <p:cNvSpPr/>
            <p:nvPr/>
          </p:nvSpPr>
          <p:spPr>
            <a:xfrm>
              <a:off x="3288" y="817"/>
              <a:ext cx="0" cy="4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87" name="直接连接符 24687"/>
            <p:cNvSpPr/>
            <p:nvPr/>
          </p:nvSpPr>
          <p:spPr>
            <a:xfrm>
              <a:off x="4695" y="817"/>
              <a:ext cx="45" cy="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88" name="直接连接符 24688"/>
            <p:cNvSpPr/>
            <p:nvPr/>
          </p:nvSpPr>
          <p:spPr>
            <a:xfrm flipH="1">
              <a:off x="4740" y="817"/>
              <a:ext cx="45" cy="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89" name="直接连接符 24689"/>
            <p:cNvSpPr/>
            <p:nvPr/>
          </p:nvSpPr>
          <p:spPr>
            <a:xfrm flipH="1" flipV="1">
              <a:off x="4740" y="1225"/>
              <a:ext cx="45" cy="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90" name="直接连接符 24690"/>
            <p:cNvSpPr/>
            <p:nvPr/>
          </p:nvSpPr>
          <p:spPr>
            <a:xfrm flipV="1">
              <a:off x="4695" y="1225"/>
              <a:ext cx="45" cy="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91" name="直接连接符 24691"/>
            <p:cNvSpPr/>
            <p:nvPr/>
          </p:nvSpPr>
          <p:spPr>
            <a:xfrm>
              <a:off x="4785" y="817"/>
              <a:ext cx="9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92" name="直接连接符 24692"/>
            <p:cNvSpPr/>
            <p:nvPr/>
          </p:nvSpPr>
          <p:spPr>
            <a:xfrm>
              <a:off x="4785" y="1270"/>
              <a:ext cx="9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93" name="直接连接符 24693"/>
            <p:cNvSpPr/>
            <p:nvPr/>
          </p:nvSpPr>
          <p:spPr>
            <a:xfrm>
              <a:off x="4876" y="817"/>
              <a:ext cx="0" cy="4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94" name="直接连接符 24694"/>
            <p:cNvSpPr/>
            <p:nvPr/>
          </p:nvSpPr>
          <p:spPr>
            <a:xfrm>
              <a:off x="3515" y="953"/>
              <a:ext cx="72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95" name="直接连接符 24695"/>
            <p:cNvSpPr/>
            <p:nvPr/>
          </p:nvSpPr>
          <p:spPr>
            <a:xfrm>
              <a:off x="3379" y="998"/>
              <a:ext cx="86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96" name="直接连接符 24696"/>
            <p:cNvSpPr/>
            <p:nvPr/>
          </p:nvSpPr>
          <p:spPr>
            <a:xfrm>
              <a:off x="3379" y="1044"/>
              <a:ext cx="86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97" name="直接连接符 24697"/>
            <p:cNvSpPr/>
            <p:nvPr/>
          </p:nvSpPr>
          <p:spPr>
            <a:xfrm>
              <a:off x="3379" y="998"/>
              <a:ext cx="0" cy="4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98" name="直接连接符 24698"/>
            <p:cNvSpPr/>
            <p:nvPr/>
          </p:nvSpPr>
          <p:spPr>
            <a:xfrm>
              <a:off x="3515" y="953"/>
              <a:ext cx="0" cy="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99" name="直接连接符 24699"/>
            <p:cNvSpPr/>
            <p:nvPr/>
          </p:nvSpPr>
          <p:spPr>
            <a:xfrm flipV="1">
              <a:off x="4241" y="953"/>
              <a:ext cx="499" cy="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700" name="直接连接符 24700"/>
            <p:cNvSpPr/>
            <p:nvPr/>
          </p:nvSpPr>
          <p:spPr>
            <a:xfrm flipV="1">
              <a:off x="4241" y="998"/>
              <a:ext cx="499" cy="4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701" name="直接连接符 24701"/>
            <p:cNvSpPr/>
            <p:nvPr/>
          </p:nvSpPr>
          <p:spPr>
            <a:xfrm flipV="1">
              <a:off x="4241" y="907"/>
              <a:ext cx="499" cy="4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702" name="直接连接符 24702"/>
            <p:cNvSpPr/>
            <p:nvPr/>
          </p:nvSpPr>
          <p:spPr>
            <a:xfrm>
              <a:off x="4740" y="907"/>
              <a:ext cx="0" cy="4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703" name="直接连接符 24703"/>
            <p:cNvSpPr/>
            <p:nvPr/>
          </p:nvSpPr>
          <p:spPr>
            <a:xfrm>
              <a:off x="4740" y="953"/>
              <a:ext cx="0" cy="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704" name="矩形 24704"/>
            <p:cNvSpPr/>
            <p:nvPr/>
          </p:nvSpPr>
          <p:spPr>
            <a:xfrm>
              <a:off x="3651" y="363"/>
              <a:ext cx="363" cy="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4705" name="直接连接符 24705"/>
            <p:cNvSpPr/>
            <p:nvPr/>
          </p:nvSpPr>
          <p:spPr>
            <a:xfrm flipH="1" flipV="1">
              <a:off x="3424" y="227"/>
              <a:ext cx="1" cy="77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706" name="直接连接符 24706"/>
            <p:cNvSpPr/>
            <p:nvPr/>
          </p:nvSpPr>
          <p:spPr>
            <a:xfrm flipH="1">
              <a:off x="3425" y="409"/>
              <a:ext cx="22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707" name="直接连接符 24707"/>
            <p:cNvSpPr/>
            <p:nvPr/>
          </p:nvSpPr>
          <p:spPr>
            <a:xfrm flipH="1">
              <a:off x="4014" y="409"/>
              <a:ext cx="18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708" name="直接连接符 24708"/>
            <p:cNvSpPr/>
            <p:nvPr/>
          </p:nvSpPr>
          <p:spPr>
            <a:xfrm>
              <a:off x="4195" y="227"/>
              <a:ext cx="1" cy="72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4709" name="组合 24709"/>
            <p:cNvGrpSpPr/>
            <p:nvPr/>
          </p:nvGrpSpPr>
          <p:grpSpPr>
            <a:xfrm>
              <a:off x="3198" y="681"/>
              <a:ext cx="407" cy="136"/>
              <a:chOff x="0" y="0"/>
              <a:chExt cx="407" cy="136"/>
            </a:xfrm>
          </p:grpSpPr>
          <p:sp>
            <p:nvSpPr>
              <p:cNvPr id="24710" name="直接连接符 24710"/>
              <p:cNvSpPr/>
              <p:nvPr/>
            </p:nvSpPr>
            <p:spPr>
              <a:xfrm flipH="1">
                <a:off x="0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711" name="直接连接符 24711"/>
              <p:cNvSpPr/>
              <p:nvPr/>
            </p:nvSpPr>
            <p:spPr>
              <a:xfrm flipH="1">
                <a:off x="181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712" name="直接连接符 24712"/>
              <p:cNvSpPr/>
              <p:nvPr/>
            </p:nvSpPr>
            <p:spPr>
              <a:xfrm flipH="1">
                <a:off x="317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4713" name="组合 24713"/>
            <p:cNvGrpSpPr/>
            <p:nvPr/>
          </p:nvGrpSpPr>
          <p:grpSpPr>
            <a:xfrm>
              <a:off x="3651" y="681"/>
              <a:ext cx="407" cy="136"/>
              <a:chOff x="0" y="0"/>
              <a:chExt cx="407" cy="136"/>
            </a:xfrm>
          </p:grpSpPr>
          <p:sp>
            <p:nvSpPr>
              <p:cNvPr id="24714" name="直接连接符 24714"/>
              <p:cNvSpPr/>
              <p:nvPr/>
            </p:nvSpPr>
            <p:spPr>
              <a:xfrm flipH="1">
                <a:off x="0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715" name="直接连接符 24715"/>
              <p:cNvSpPr/>
              <p:nvPr/>
            </p:nvSpPr>
            <p:spPr>
              <a:xfrm flipH="1">
                <a:off x="181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716" name="直接连接符 24716"/>
              <p:cNvSpPr/>
              <p:nvPr/>
            </p:nvSpPr>
            <p:spPr>
              <a:xfrm flipH="1">
                <a:off x="317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4717" name="组合 24717"/>
            <p:cNvGrpSpPr/>
            <p:nvPr/>
          </p:nvGrpSpPr>
          <p:grpSpPr>
            <a:xfrm>
              <a:off x="4150" y="681"/>
              <a:ext cx="407" cy="136"/>
              <a:chOff x="0" y="0"/>
              <a:chExt cx="407" cy="136"/>
            </a:xfrm>
          </p:grpSpPr>
          <p:sp>
            <p:nvSpPr>
              <p:cNvPr id="24718" name="直接连接符 24718"/>
              <p:cNvSpPr/>
              <p:nvPr/>
            </p:nvSpPr>
            <p:spPr>
              <a:xfrm flipH="1">
                <a:off x="0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719" name="直接连接符 24719"/>
              <p:cNvSpPr/>
              <p:nvPr/>
            </p:nvSpPr>
            <p:spPr>
              <a:xfrm flipH="1">
                <a:off x="181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720" name="直接连接符 24720"/>
              <p:cNvSpPr/>
              <p:nvPr/>
            </p:nvSpPr>
            <p:spPr>
              <a:xfrm flipH="1">
                <a:off x="317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4721" name="组合 24721"/>
            <p:cNvGrpSpPr/>
            <p:nvPr/>
          </p:nvGrpSpPr>
          <p:grpSpPr>
            <a:xfrm>
              <a:off x="3697" y="1270"/>
              <a:ext cx="407" cy="136"/>
              <a:chOff x="0" y="0"/>
              <a:chExt cx="407" cy="136"/>
            </a:xfrm>
          </p:grpSpPr>
          <p:sp>
            <p:nvSpPr>
              <p:cNvPr id="24722" name="直接连接符 24722"/>
              <p:cNvSpPr/>
              <p:nvPr/>
            </p:nvSpPr>
            <p:spPr>
              <a:xfrm flipH="1">
                <a:off x="0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723" name="直接连接符 24723"/>
              <p:cNvSpPr/>
              <p:nvPr/>
            </p:nvSpPr>
            <p:spPr>
              <a:xfrm flipH="1">
                <a:off x="181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724" name="直接连接符 24724"/>
              <p:cNvSpPr/>
              <p:nvPr/>
            </p:nvSpPr>
            <p:spPr>
              <a:xfrm flipH="1">
                <a:off x="317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4725" name="组合 24725"/>
            <p:cNvGrpSpPr/>
            <p:nvPr/>
          </p:nvGrpSpPr>
          <p:grpSpPr>
            <a:xfrm>
              <a:off x="4196" y="1270"/>
              <a:ext cx="407" cy="136"/>
              <a:chOff x="0" y="0"/>
              <a:chExt cx="407" cy="136"/>
            </a:xfrm>
          </p:grpSpPr>
          <p:sp>
            <p:nvSpPr>
              <p:cNvPr id="24726" name="直接连接符 24726"/>
              <p:cNvSpPr/>
              <p:nvPr/>
            </p:nvSpPr>
            <p:spPr>
              <a:xfrm flipH="1">
                <a:off x="0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727" name="直接连接符 24727"/>
              <p:cNvSpPr/>
              <p:nvPr/>
            </p:nvSpPr>
            <p:spPr>
              <a:xfrm flipH="1">
                <a:off x="181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728" name="直接连接符 24728"/>
              <p:cNvSpPr/>
              <p:nvPr/>
            </p:nvSpPr>
            <p:spPr>
              <a:xfrm flipH="1">
                <a:off x="317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24729" name="直接连接符 24729"/>
            <p:cNvSpPr/>
            <p:nvPr/>
          </p:nvSpPr>
          <p:spPr>
            <a:xfrm flipH="1">
              <a:off x="4876" y="681"/>
              <a:ext cx="9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730" name="直接连接符 24730"/>
            <p:cNvSpPr/>
            <p:nvPr/>
          </p:nvSpPr>
          <p:spPr>
            <a:xfrm flipH="1">
              <a:off x="4876" y="908"/>
              <a:ext cx="9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731" name="直接连接符 24731"/>
            <p:cNvSpPr/>
            <p:nvPr/>
          </p:nvSpPr>
          <p:spPr>
            <a:xfrm flipH="1">
              <a:off x="4876" y="1089"/>
              <a:ext cx="9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732" name="直接连接符 24732"/>
            <p:cNvSpPr/>
            <p:nvPr/>
          </p:nvSpPr>
          <p:spPr>
            <a:xfrm flipH="1">
              <a:off x="3198" y="908"/>
              <a:ext cx="9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733" name="直接连接符 24733"/>
            <p:cNvSpPr/>
            <p:nvPr/>
          </p:nvSpPr>
          <p:spPr>
            <a:xfrm flipH="1">
              <a:off x="3198" y="1134"/>
              <a:ext cx="9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734" name="直接连接符 24734"/>
            <p:cNvSpPr/>
            <p:nvPr/>
          </p:nvSpPr>
          <p:spPr>
            <a:xfrm flipH="1">
              <a:off x="3288" y="1270"/>
              <a:ext cx="9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735" name="直接连接符 24735"/>
            <p:cNvSpPr/>
            <p:nvPr/>
          </p:nvSpPr>
          <p:spPr>
            <a:xfrm flipH="1">
              <a:off x="4876" y="1270"/>
              <a:ext cx="9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736" name="直接连接符 24736"/>
            <p:cNvSpPr/>
            <p:nvPr/>
          </p:nvSpPr>
          <p:spPr>
            <a:xfrm flipV="1">
              <a:off x="4332" y="499"/>
              <a:ext cx="181" cy="49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737" name="直接连接符 24737"/>
            <p:cNvSpPr/>
            <p:nvPr/>
          </p:nvSpPr>
          <p:spPr>
            <a:xfrm>
              <a:off x="839" y="1406"/>
              <a:ext cx="0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738" name="直接连接符 24738"/>
            <p:cNvSpPr/>
            <p:nvPr/>
          </p:nvSpPr>
          <p:spPr>
            <a:xfrm flipH="1">
              <a:off x="204" y="1633"/>
              <a:ext cx="63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739" name="直接连接符 24739"/>
            <p:cNvSpPr/>
            <p:nvPr/>
          </p:nvSpPr>
          <p:spPr>
            <a:xfrm flipH="1">
              <a:off x="204" y="1724"/>
              <a:ext cx="72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740" name="直接连接符 24740"/>
            <p:cNvSpPr/>
            <p:nvPr/>
          </p:nvSpPr>
          <p:spPr>
            <a:xfrm>
              <a:off x="930" y="1406"/>
              <a:ext cx="0" cy="31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741" name="直接连接符 24741"/>
            <p:cNvSpPr/>
            <p:nvPr/>
          </p:nvSpPr>
          <p:spPr>
            <a:xfrm>
              <a:off x="2064" y="1406"/>
              <a:ext cx="0" cy="6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742" name="直接连接符 24742"/>
            <p:cNvSpPr/>
            <p:nvPr/>
          </p:nvSpPr>
          <p:spPr>
            <a:xfrm>
              <a:off x="2155" y="1406"/>
              <a:ext cx="0" cy="59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743" name="直接连接符 24743"/>
            <p:cNvSpPr/>
            <p:nvPr/>
          </p:nvSpPr>
          <p:spPr>
            <a:xfrm flipH="1">
              <a:off x="2064" y="2087"/>
              <a:ext cx="59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744" name="直接连接符 24744"/>
            <p:cNvSpPr/>
            <p:nvPr/>
          </p:nvSpPr>
          <p:spPr>
            <a:xfrm>
              <a:off x="2155" y="1996"/>
              <a:ext cx="131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745" name="直接连接符 24745"/>
            <p:cNvSpPr/>
            <p:nvPr/>
          </p:nvSpPr>
          <p:spPr>
            <a:xfrm>
              <a:off x="2745" y="2087"/>
              <a:ext cx="81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746" name="直接连接符 24746"/>
            <p:cNvSpPr/>
            <p:nvPr/>
          </p:nvSpPr>
          <p:spPr>
            <a:xfrm>
              <a:off x="2654" y="2087"/>
              <a:ext cx="0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747" name="直接连接符 24747"/>
            <p:cNvSpPr/>
            <p:nvPr/>
          </p:nvSpPr>
          <p:spPr>
            <a:xfrm>
              <a:off x="2745" y="2087"/>
              <a:ext cx="0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748" name="直接连接符 24748"/>
            <p:cNvSpPr/>
            <p:nvPr/>
          </p:nvSpPr>
          <p:spPr>
            <a:xfrm>
              <a:off x="3470" y="1406"/>
              <a:ext cx="0" cy="59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749" name="直接连接符 24749"/>
            <p:cNvSpPr/>
            <p:nvPr/>
          </p:nvSpPr>
          <p:spPr>
            <a:xfrm>
              <a:off x="3561" y="1406"/>
              <a:ext cx="0" cy="6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750" name="直接连接符 24750"/>
            <p:cNvSpPr/>
            <p:nvPr/>
          </p:nvSpPr>
          <p:spPr>
            <a:xfrm flipV="1">
              <a:off x="4695" y="273"/>
              <a:ext cx="0" cy="4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751" name="直接连接符 24751"/>
            <p:cNvSpPr/>
            <p:nvPr/>
          </p:nvSpPr>
          <p:spPr>
            <a:xfrm flipV="1">
              <a:off x="4786" y="363"/>
              <a:ext cx="0" cy="31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752" name="直接连接符 24752"/>
            <p:cNvSpPr/>
            <p:nvPr/>
          </p:nvSpPr>
          <p:spPr>
            <a:xfrm>
              <a:off x="4695" y="273"/>
              <a:ext cx="59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753" name="直接连接符 24753"/>
            <p:cNvSpPr/>
            <p:nvPr/>
          </p:nvSpPr>
          <p:spPr>
            <a:xfrm>
              <a:off x="4786" y="363"/>
              <a:ext cx="49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754" name="直接连接符 24754"/>
            <p:cNvSpPr/>
            <p:nvPr/>
          </p:nvSpPr>
          <p:spPr>
            <a:xfrm>
              <a:off x="5013" y="499"/>
              <a:ext cx="31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4755" name="文本框 24755"/>
            <p:cNvSpPr txBox="1"/>
            <p:nvPr/>
          </p:nvSpPr>
          <p:spPr>
            <a:xfrm>
              <a:off x="0" y="272"/>
              <a:ext cx="79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窄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PWM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4756" name="矩形 24756"/>
            <p:cNvSpPr/>
            <p:nvPr/>
          </p:nvSpPr>
          <p:spPr>
            <a:xfrm>
              <a:off x="748" y="0"/>
              <a:ext cx="907" cy="22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脉冲源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4757" name="矩形 24757"/>
            <p:cNvSpPr/>
            <p:nvPr/>
          </p:nvSpPr>
          <p:spPr>
            <a:xfrm>
              <a:off x="3334" y="0"/>
              <a:ext cx="952" cy="22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脉冲源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4758" name="文本框 24758"/>
            <p:cNvSpPr txBox="1"/>
            <p:nvPr/>
          </p:nvSpPr>
          <p:spPr>
            <a:xfrm>
              <a:off x="2562" y="272"/>
              <a:ext cx="79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宽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PWM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 advClick="0">
    <p:wedg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113530" y="114935"/>
            <a:ext cx="447103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5.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智能变送器和阀门定位器</a:t>
            </a:r>
            <a:endParaRPr lang="zh-CN" altLang="en-US"/>
          </a:p>
        </p:txBody>
      </p:sp>
      <p:sp>
        <p:nvSpPr>
          <p:cNvPr id="25601" name="矩形 25601"/>
          <p:cNvSpPr/>
          <p:nvPr/>
        </p:nvSpPr>
        <p:spPr>
          <a:xfrm>
            <a:off x="1652270" y="904240"/>
            <a:ext cx="494919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 dirty="0">
                <a:latin typeface="宋体" panose="02010600030101010101" pitchFamily="2" charset="-122"/>
                <a:sym typeface="Arial" panose="020B0604020202020204" pitchFamily="34" charset="0"/>
              </a:rPr>
              <a:t>⑤</a:t>
            </a:r>
            <a:r>
              <a:rPr lang="zh-CN" altLang="en-US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（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保压</a:t>
            </a:r>
            <a:r>
              <a:rPr lang="zh-CN" altLang="en-US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）偏差为</a:t>
            </a:r>
            <a:r>
              <a:rPr lang="en-US" altLang="zh-CN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0</a:t>
            </a:r>
            <a:endParaRPr lang="en-US" altLang="zh-CN" sz="2400" b="1" dirty="0">
              <a:latin typeface="Times New Roman" panose="02020603050405020304" pitchFamily="18" charset="0"/>
              <a:sym typeface="Arial" panose="020B0604020202020204" pitchFamily="34" charset="0"/>
            </a:endParaRPr>
          </a:p>
        </p:txBody>
      </p:sp>
      <p:grpSp>
        <p:nvGrpSpPr>
          <p:cNvPr id="25602" name="组合 25602"/>
          <p:cNvGrpSpPr/>
          <p:nvPr/>
        </p:nvGrpSpPr>
        <p:grpSpPr>
          <a:xfrm>
            <a:off x="2649220" y="1146175"/>
            <a:ext cx="8453438" cy="5040313"/>
            <a:chOff x="0" y="0"/>
            <a:chExt cx="5325" cy="3175"/>
          </a:xfrm>
        </p:grpSpPr>
        <p:sp>
          <p:nvSpPr>
            <p:cNvPr id="25604" name="文本框 25604"/>
            <p:cNvSpPr txBox="1"/>
            <p:nvPr/>
          </p:nvSpPr>
          <p:spPr>
            <a:xfrm>
              <a:off x="1497" y="318"/>
              <a:ext cx="90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陶瓷片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5605" name="矩形 25605"/>
            <p:cNvSpPr/>
            <p:nvPr/>
          </p:nvSpPr>
          <p:spPr>
            <a:xfrm>
              <a:off x="363" y="726"/>
              <a:ext cx="1769" cy="725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606" name="直接连接符 25606"/>
            <p:cNvSpPr/>
            <p:nvPr/>
          </p:nvSpPr>
          <p:spPr>
            <a:xfrm>
              <a:off x="1859" y="726"/>
              <a:ext cx="0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07" name="直接连接符 25607"/>
            <p:cNvSpPr/>
            <p:nvPr/>
          </p:nvSpPr>
          <p:spPr>
            <a:xfrm>
              <a:off x="1950" y="726"/>
              <a:ext cx="0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08" name="直接连接符 25608"/>
            <p:cNvSpPr/>
            <p:nvPr/>
          </p:nvSpPr>
          <p:spPr>
            <a:xfrm>
              <a:off x="635" y="1315"/>
              <a:ext cx="0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09" name="直接连接符 25609"/>
            <p:cNvSpPr/>
            <p:nvPr/>
          </p:nvSpPr>
          <p:spPr>
            <a:xfrm>
              <a:off x="726" y="1315"/>
              <a:ext cx="0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10" name="直接连接符 25610"/>
            <p:cNvSpPr/>
            <p:nvPr/>
          </p:nvSpPr>
          <p:spPr>
            <a:xfrm>
              <a:off x="1859" y="1315"/>
              <a:ext cx="0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11" name="直接连接符 25611"/>
            <p:cNvSpPr/>
            <p:nvPr/>
          </p:nvSpPr>
          <p:spPr>
            <a:xfrm>
              <a:off x="1950" y="1315"/>
              <a:ext cx="0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12" name="直接连接符 25612"/>
            <p:cNvSpPr/>
            <p:nvPr/>
          </p:nvSpPr>
          <p:spPr>
            <a:xfrm>
              <a:off x="453" y="862"/>
              <a:ext cx="140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13" name="直接连接符 25613"/>
            <p:cNvSpPr/>
            <p:nvPr/>
          </p:nvSpPr>
          <p:spPr>
            <a:xfrm>
              <a:off x="453" y="1315"/>
              <a:ext cx="140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14" name="直接连接符 25614"/>
            <p:cNvSpPr/>
            <p:nvPr/>
          </p:nvSpPr>
          <p:spPr>
            <a:xfrm>
              <a:off x="453" y="862"/>
              <a:ext cx="0" cy="45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15" name="直接连接符 25615"/>
            <p:cNvSpPr/>
            <p:nvPr/>
          </p:nvSpPr>
          <p:spPr>
            <a:xfrm>
              <a:off x="1860" y="862"/>
              <a:ext cx="45" cy="4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16" name="直接连接符 25616"/>
            <p:cNvSpPr/>
            <p:nvPr/>
          </p:nvSpPr>
          <p:spPr>
            <a:xfrm flipH="1">
              <a:off x="1905" y="862"/>
              <a:ext cx="45" cy="4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17" name="直接连接符 25617"/>
            <p:cNvSpPr/>
            <p:nvPr/>
          </p:nvSpPr>
          <p:spPr>
            <a:xfrm flipH="1" flipV="1">
              <a:off x="1905" y="1270"/>
              <a:ext cx="45" cy="4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18" name="直接连接符 25618"/>
            <p:cNvSpPr/>
            <p:nvPr/>
          </p:nvSpPr>
          <p:spPr>
            <a:xfrm flipV="1">
              <a:off x="1860" y="1270"/>
              <a:ext cx="45" cy="4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19" name="直接连接符 25619"/>
            <p:cNvSpPr/>
            <p:nvPr/>
          </p:nvSpPr>
          <p:spPr>
            <a:xfrm>
              <a:off x="1950" y="862"/>
              <a:ext cx="9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20" name="直接连接符 25620"/>
            <p:cNvSpPr/>
            <p:nvPr/>
          </p:nvSpPr>
          <p:spPr>
            <a:xfrm>
              <a:off x="1950" y="1315"/>
              <a:ext cx="9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21" name="直接连接符 25621"/>
            <p:cNvSpPr/>
            <p:nvPr/>
          </p:nvSpPr>
          <p:spPr>
            <a:xfrm>
              <a:off x="2041" y="862"/>
              <a:ext cx="0" cy="45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22" name="直接连接符 25622"/>
            <p:cNvSpPr/>
            <p:nvPr/>
          </p:nvSpPr>
          <p:spPr>
            <a:xfrm>
              <a:off x="680" y="998"/>
              <a:ext cx="72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23" name="直接连接符 25623"/>
            <p:cNvSpPr/>
            <p:nvPr/>
          </p:nvSpPr>
          <p:spPr>
            <a:xfrm>
              <a:off x="544" y="1043"/>
              <a:ext cx="86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24" name="直接连接符 25624"/>
            <p:cNvSpPr/>
            <p:nvPr/>
          </p:nvSpPr>
          <p:spPr>
            <a:xfrm>
              <a:off x="544" y="1089"/>
              <a:ext cx="86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25" name="直接连接符 25625"/>
            <p:cNvSpPr/>
            <p:nvPr/>
          </p:nvSpPr>
          <p:spPr>
            <a:xfrm>
              <a:off x="544" y="1043"/>
              <a:ext cx="0" cy="4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26" name="直接连接符 25626"/>
            <p:cNvSpPr/>
            <p:nvPr/>
          </p:nvSpPr>
          <p:spPr>
            <a:xfrm>
              <a:off x="680" y="998"/>
              <a:ext cx="0" cy="4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27" name="直接连接符 25627"/>
            <p:cNvSpPr/>
            <p:nvPr/>
          </p:nvSpPr>
          <p:spPr>
            <a:xfrm>
              <a:off x="1406" y="1043"/>
              <a:ext cx="499" cy="18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28" name="直接连接符 25628"/>
            <p:cNvSpPr/>
            <p:nvPr/>
          </p:nvSpPr>
          <p:spPr>
            <a:xfrm>
              <a:off x="1406" y="1089"/>
              <a:ext cx="499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29" name="直接连接符 25629"/>
            <p:cNvSpPr/>
            <p:nvPr/>
          </p:nvSpPr>
          <p:spPr>
            <a:xfrm>
              <a:off x="1406" y="998"/>
              <a:ext cx="499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30" name="直接连接符 25630"/>
            <p:cNvSpPr/>
            <p:nvPr/>
          </p:nvSpPr>
          <p:spPr>
            <a:xfrm>
              <a:off x="1905" y="1225"/>
              <a:ext cx="0" cy="4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31" name="直接连接符 25631"/>
            <p:cNvSpPr/>
            <p:nvPr/>
          </p:nvSpPr>
          <p:spPr>
            <a:xfrm>
              <a:off x="1905" y="1179"/>
              <a:ext cx="0" cy="4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32" name="矩形 25632"/>
            <p:cNvSpPr/>
            <p:nvPr/>
          </p:nvSpPr>
          <p:spPr>
            <a:xfrm>
              <a:off x="816" y="408"/>
              <a:ext cx="363" cy="91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633" name="直接连接符 25633"/>
            <p:cNvSpPr/>
            <p:nvPr/>
          </p:nvSpPr>
          <p:spPr>
            <a:xfrm flipV="1">
              <a:off x="590" y="136"/>
              <a:ext cx="0" cy="90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34" name="直接连接符 25634"/>
            <p:cNvSpPr/>
            <p:nvPr/>
          </p:nvSpPr>
          <p:spPr>
            <a:xfrm flipH="1">
              <a:off x="590" y="454"/>
              <a:ext cx="22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35" name="直接连接符 25635"/>
            <p:cNvSpPr/>
            <p:nvPr/>
          </p:nvSpPr>
          <p:spPr>
            <a:xfrm flipH="1">
              <a:off x="1179" y="454"/>
              <a:ext cx="18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36" name="直接连接符 25636"/>
            <p:cNvSpPr/>
            <p:nvPr/>
          </p:nvSpPr>
          <p:spPr>
            <a:xfrm>
              <a:off x="771" y="45"/>
              <a:ext cx="0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37" name="直接连接符 25637"/>
            <p:cNvSpPr/>
            <p:nvPr/>
          </p:nvSpPr>
          <p:spPr>
            <a:xfrm>
              <a:off x="816" y="0"/>
              <a:ext cx="0" cy="22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38" name="直接连接符 25638"/>
            <p:cNvSpPr/>
            <p:nvPr/>
          </p:nvSpPr>
          <p:spPr>
            <a:xfrm flipH="1">
              <a:off x="590" y="136"/>
              <a:ext cx="18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39" name="直接连接符 25639"/>
            <p:cNvSpPr/>
            <p:nvPr/>
          </p:nvSpPr>
          <p:spPr>
            <a:xfrm flipH="1">
              <a:off x="1179" y="136"/>
              <a:ext cx="18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40" name="直接连接符 25640"/>
            <p:cNvSpPr/>
            <p:nvPr/>
          </p:nvSpPr>
          <p:spPr>
            <a:xfrm>
              <a:off x="1361" y="136"/>
              <a:ext cx="0" cy="86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5641" name="组合 25641"/>
            <p:cNvGrpSpPr/>
            <p:nvPr/>
          </p:nvGrpSpPr>
          <p:grpSpPr>
            <a:xfrm>
              <a:off x="363" y="726"/>
              <a:ext cx="407" cy="136"/>
              <a:chOff x="0" y="0"/>
              <a:chExt cx="407" cy="136"/>
            </a:xfrm>
          </p:grpSpPr>
          <p:sp>
            <p:nvSpPr>
              <p:cNvPr id="25642" name="直接连接符 25642"/>
              <p:cNvSpPr/>
              <p:nvPr/>
            </p:nvSpPr>
            <p:spPr>
              <a:xfrm flipH="1">
                <a:off x="0" y="0"/>
                <a:ext cx="90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643" name="直接连接符 25643"/>
              <p:cNvSpPr/>
              <p:nvPr/>
            </p:nvSpPr>
            <p:spPr>
              <a:xfrm flipH="1">
                <a:off x="181" y="0"/>
                <a:ext cx="90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644" name="直接连接符 25644"/>
              <p:cNvSpPr/>
              <p:nvPr/>
            </p:nvSpPr>
            <p:spPr>
              <a:xfrm flipH="1">
                <a:off x="317" y="0"/>
                <a:ext cx="90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5645" name="组合 25645"/>
            <p:cNvGrpSpPr/>
            <p:nvPr/>
          </p:nvGrpSpPr>
          <p:grpSpPr>
            <a:xfrm>
              <a:off x="816" y="726"/>
              <a:ext cx="407" cy="136"/>
              <a:chOff x="0" y="0"/>
              <a:chExt cx="407" cy="136"/>
            </a:xfrm>
          </p:grpSpPr>
          <p:sp>
            <p:nvSpPr>
              <p:cNvPr id="25646" name="直接连接符 25646"/>
              <p:cNvSpPr/>
              <p:nvPr/>
            </p:nvSpPr>
            <p:spPr>
              <a:xfrm flipH="1">
                <a:off x="0" y="0"/>
                <a:ext cx="90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647" name="直接连接符 25647"/>
              <p:cNvSpPr/>
              <p:nvPr/>
            </p:nvSpPr>
            <p:spPr>
              <a:xfrm flipH="1">
                <a:off x="181" y="0"/>
                <a:ext cx="90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648" name="直接连接符 25648"/>
              <p:cNvSpPr/>
              <p:nvPr/>
            </p:nvSpPr>
            <p:spPr>
              <a:xfrm flipH="1">
                <a:off x="317" y="0"/>
                <a:ext cx="90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5649" name="组合 25649"/>
            <p:cNvGrpSpPr/>
            <p:nvPr/>
          </p:nvGrpSpPr>
          <p:grpSpPr>
            <a:xfrm>
              <a:off x="1315" y="726"/>
              <a:ext cx="407" cy="136"/>
              <a:chOff x="0" y="0"/>
              <a:chExt cx="407" cy="136"/>
            </a:xfrm>
          </p:grpSpPr>
          <p:sp>
            <p:nvSpPr>
              <p:cNvPr id="25650" name="直接连接符 25650"/>
              <p:cNvSpPr/>
              <p:nvPr/>
            </p:nvSpPr>
            <p:spPr>
              <a:xfrm flipH="1">
                <a:off x="0" y="0"/>
                <a:ext cx="90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651" name="直接连接符 25651"/>
              <p:cNvSpPr/>
              <p:nvPr/>
            </p:nvSpPr>
            <p:spPr>
              <a:xfrm flipH="1">
                <a:off x="181" y="0"/>
                <a:ext cx="90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652" name="直接连接符 25652"/>
              <p:cNvSpPr/>
              <p:nvPr/>
            </p:nvSpPr>
            <p:spPr>
              <a:xfrm flipH="1">
                <a:off x="317" y="0"/>
                <a:ext cx="90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5653" name="组合 25653"/>
            <p:cNvGrpSpPr/>
            <p:nvPr/>
          </p:nvGrpSpPr>
          <p:grpSpPr>
            <a:xfrm>
              <a:off x="862" y="1315"/>
              <a:ext cx="407" cy="136"/>
              <a:chOff x="0" y="0"/>
              <a:chExt cx="407" cy="136"/>
            </a:xfrm>
          </p:grpSpPr>
          <p:sp>
            <p:nvSpPr>
              <p:cNvPr id="25654" name="直接连接符 25654"/>
              <p:cNvSpPr/>
              <p:nvPr/>
            </p:nvSpPr>
            <p:spPr>
              <a:xfrm flipH="1">
                <a:off x="0" y="0"/>
                <a:ext cx="90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655" name="直接连接符 25655"/>
              <p:cNvSpPr/>
              <p:nvPr/>
            </p:nvSpPr>
            <p:spPr>
              <a:xfrm flipH="1">
                <a:off x="181" y="0"/>
                <a:ext cx="90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656" name="直接连接符 25656"/>
              <p:cNvSpPr/>
              <p:nvPr/>
            </p:nvSpPr>
            <p:spPr>
              <a:xfrm flipH="1">
                <a:off x="317" y="0"/>
                <a:ext cx="90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5657" name="组合 25657"/>
            <p:cNvGrpSpPr/>
            <p:nvPr/>
          </p:nvGrpSpPr>
          <p:grpSpPr>
            <a:xfrm>
              <a:off x="1361" y="1315"/>
              <a:ext cx="407" cy="136"/>
              <a:chOff x="0" y="0"/>
              <a:chExt cx="407" cy="136"/>
            </a:xfrm>
          </p:grpSpPr>
          <p:sp>
            <p:nvSpPr>
              <p:cNvPr id="25658" name="直接连接符 25658"/>
              <p:cNvSpPr/>
              <p:nvPr/>
            </p:nvSpPr>
            <p:spPr>
              <a:xfrm flipH="1">
                <a:off x="0" y="0"/>
                <a:ext cx="90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659" name="直接连接符 25659"/>
              <p:cNvSpPr/>
              <p:nvPr/>
            </p:nvSpPr>
            <p:spPr>
              <a:xfrm flipH="1">
                <a:off x="181" y="0"/>
                <a:ext cx="90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660" name="直接连接符 25660"/>
              <p:cNvSpPr/>
              <p:nvPr/>
            </p:nvSpPr>
            <p:spPr>
              <a:xfrm flipH="1">
                <a:off x="317" y="0"/>
                <a:ext cx="90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25661" name="直接连接符 25661"/>
            <p:cNvSpPr/>
            <p:nvPr/>
          </p:nvSpPr>
          <p:spPr>
            <a:xfrm flipH="1">
              <a:off x="2041" y="726"/>
              <a:ext cx="90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62" name="直接连接符 25662"/>
            <p:cNvSpPr/>
            <p:nvPr/>
          </p:nvSpPr>
          <p:spPr>
            <a:xfrm flipH="1">
              <a:off x="2041" y="953"/>
              <a:ext cx="90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63" name="直接连接符 25663"/>
            <p:cNvSpPr/>
            <p:nvPr/>
          </p:nvSpPr>
          <p:spPr>
            <a:xfrm flipH="1">
              <a:off x="2041" y="1134"/>
              <a:ext cx="90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64" name="直接连接符 25664"/>
            <p:cNvSpPr/>
            <p:nvPr/>
          </p:nvSpPr>
          <p:spPr>
            <a:xfrm flipH="1">
              <a:off x="363" y="953"/>
              <a:ext cx="90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65" name="直接连接符 25665"/>
            <p:cNvSpPr/>
            <p:nvPr/>
          </p:nvSpPr>
          <p:spPr>
            <a:xfrm flipH="1">
              <a:off x="363" y="1179"/>
              <a:ext cx="90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66" name="直接连接符 25666"/>
            <p:cNvSpPr/>
            <p:nvPr/>
          </p:nvSpPr>
          <p:spPr>
            <a:xfrm flipH="1">
              <a:off x="453" y="1315"/>
              <a:ext cx="90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67" name="直接连接符 25667"/>
            <p:cNvSpPr/>
            <p:nvPr/>
          </p:nvSpPr>
          <p:spPr>
            <a:xfrm flipH="1">
              <a:off x="2041" y="1315"/>
              <a:ext cx="90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68" name="直接连接符 25668"/>
            <p:cNvSpPr/>
            <p:nvPr/>
          </p:nvSpPr>
          <p:spPr>
            <a:xfrm flipV="1">
              <a:off x="1497" y="544"/>
              <a:ext cx="181" cy="49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69" name="直接连接符 25669"/>
            <p:cNvSpPr/>
            <p:nvPr/>
          </p:nvSpPr>
          <p:spPr>
            <a:xfrm flipH="1">
              <a:off x="45" y="1860"/>
              <a:ext cx="28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25670" name="矩形 25670"/>
            <p:cNvSpPr/>
            <p:nvPr/>
          </p:nvSpPr>
          <p:spPr>
            <a:xfrm>
              <a:off x="4854" y="680"/>
              <a:ext cx="471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 algn="ctr"/>
              <a:r>
                <a:rPr lang="zh-CN" altLang="en-US" sz="2400" b="1" dirty="0">
                  <a:latin typeface="Arial" panose="020B0604020202020204" pitchFamily="34" charset="0"/>
                </a:rPr>
                <a:t>排气</a:t>
              </a:r>
              <a:endParaRPr lang="zh-CN" altLang="en-US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25671" name="直接连接符 25671"/>
            <p:cNvSpPr/>
            <p:nvPr/>
          </p:nvSpPr>
          <p:spPr>
            <a:xfrm flipV="1">
              <a:off x="2113" y="2313"/>
              <a:ext cx="94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72" name="直接连接符 25672"/>
            <p:cNvSpPr/>
            <p:nvPr/>
          </p:nvSpPr>
          <p:spPr>
            <a:xfrm>
              <a:off x="2207" y="2313"/>
              <a:ext cx="61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73" name="直接连接符 25673"/>
            <p:cNvSpPr/>
            <p:nvPr/>
          </p:nvSpPr>
          <p:spPr>
            <a:xfrm>
              <a:off x="2818" y="2313"/>
              <a:ext cx="94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74" name="直接连接符 25674"/>
            <p:cNvSpPr/>
            <p:nvPr/>
          </p:nvSpPr>
          <p:spPr>
            <a:xfrm>
              <a:off x="2207" y="2404"/>
              <a:ext cx="61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75" name="直接连接符 25675"/>
            <p:cNvSpPr/>
            <p:nvPr/>
          </p:nvSpPr>
          <p:spPr>
            <a:xfrm>
              <a:off x="2019" y="2449"/>
              <a:ext cx="14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76" name="任意多边形 25676"/>
            <p:cNvSpPr/>
            <p:nvPr/>
          </p:nvSpPr>
          <p:spPr>
            <a:xfrm>
              <a:off x="2160" y="2404"/>
              <a:ext cx="54" cy="97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7" y="90"/>
                </a:cxn>
                <a:cxn ang="0">
                  <a:pos x="47" y="0"/>
                </a:cxn>
              </a:cxnLst>
              <a:pathLst>
                <a:path w="52" h="97">
                  <a:moveTo>
                    <a:pt x="0" y="45"/>
                  </a:moveTo>
                  <a:cubicBezTo>
                    <a:pt x="19" y="71"/>
                    <a:pt x="38" y="97"/>
                    <a:pt x="45" y="90"/>
                  </a:cubicBezTo>
                  <a:cubicBezTo>
                    <a:pt x="52" y="83"/>
                    <a:pt x="48" y="41"/>
                    <a:pt x="45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77" name="直接连接符 25677"/>
            <p:cNvSpPr/>
            <p:nvPr/>
          </p:nvSpPr>
          <p:spPr>
            <a:xfrm>
              <a:off x="2865" y="2449"/>
              <a:ext cx="14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78" name="任意多边形 25678"/>
            <p:cNvSpPr/>
            <p:nvPr/>
          </p:nvSpPr>
          <p:spPr>
            <a:xfrm flipH="1">
              <a:off x="2818" y="2404"/>
              <a:ext cx="47" cy="97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1" y="90"/>
                </a:cxn>
                <a:cxn ang="0">
                  <a:pos x="41" y="0"/>
                </a:cxn>
              </a:cxnLst>
              <a:pathLst>
                <a:path w="52" h="97">
                  <a:moveTo>
                    <a:pt x="0" y="45"/>
                  </a:moveTo>
                  <a:cubicBezTo>
                    <a:pt x="19" y="71"/>
                    <a:pt x="38" y="97"/>
                    <a:pt x="45" y="90"/>
                  </a:cubicBezTo>
                  <a:cubicBezTo>
                    <a:pt x="52" y="83"/>
                    <a:pt x="48" y="41"/>
                    <a:pt x="45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79" name="直接连接符 25679"/>
            <p:cNvSpPr/>
            <p:nvPr/>
          </p:nvSpPr>
          <p:spPr>
            <a:xfrm>
              <a:off x="2113" y="2449"/>
              <a:ext cx="94" cy="13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80" name="直接连接符 25680"/>
            <p:cNvSpPr/>
            <p:nvPr/>
          </p:nvSpPr>
          <p:spPr>
            <a:xfrm flipH="1">
              <a:off x="2818" y="2449"/>
              <a:ext cx="95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81" name="直接连接符 25681"/>
            <p:cNvSpPr/>
            <p:nvPr/>
          </p:nvSpPr>
          <p:spPr>
            <a:xfrm>
              <a:off x="2207" y="2585"/>
              <a:ext cx="14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82" name="直接连接符 25682"/>
            <p:cNvSpPr/>
            <p:nvPr/>
          </p:nvSpPr>
          <p:spPr>
            <a:xfrm>
              <a:off x="2677" y="2585"/>
              <a:ext cx="14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83" name="直接连接符 25683"/>
            <p:cNvSpPr/>
            <p:nvPr/>
          </p:nvSpPr>
          <p:spPr>
            <a:xfrm>
              <a:off x="2348" y="2585"/>
              <a:ext cx="0" cy="22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84" name="直接连接符 25684"/>
            <p:cNvSpPr/>
            <p:nvPr/>
          </p:nvSpPr>
          <p:spPr>
            <a:xfrm>
              <a:off x="2677" y="2585"/>
              <a:ext cx="0" cy="22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85" name="直接连接符 25685"/>
            <p:cNvSpPr/>
            <p:nvPr/>
          </p:nvSpPr>
          <p:spPr>
            <a:xfrm>
              <a:off x="2348" y="2812"/>
              <a:ext cx="32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86" name="矩形 25686"/>
            <p:cNvSpPr/>
            <p:nvPr/>
          </p:nvSpPr>
          <p:spPr>
            <a:xfrm flipH="1">
              <a:off x="2489" y="2404"/>
              <a:ext cx="46" cy="725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687" name="直接连接符 25687"/>
            <p:cNvSpPr/>
            <p:nvPr/>
          </p:nvSpPr>
          <p:spPr>
            <a:xfrm flipH="1">
              <a:off x="2395" y="2404"/>
              <a:ext cx="188" cy="9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88" name="直接连接符 25688"/>
            <p:cNvSpPr/>
            <p:nvPr/>
          </p:nvSpPr>
          <p:spPr>
            <a:xfrm flipH="1">
              <a:off x="2395" y="2540"/>
              <a:ext cx="236" cy="9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89" name="直接连接符 25689"/>
            <p:cNvSpPr/>
            <p:nvPr/>
          </p:nvSpPr>
          <p:spPr>
            <a:xfrm>
              <a:off x="2395" y="2494"/>
              <a:ext cx="236" cy="4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90" name="直接连接符 25690"/>
            <p:cNvSpPr/>
            <p:nvPr/>
          </p:nvSpPr>
          <p:spPr>
            <a:xfrm>
              <a:off x="2395" y="2631"/>
              <a:ext cx="236" cy="4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91" name="直接连接符 25691"/>
            <p:cNvSpPr/>
            <p:nvPr/>
          </p:nvSpPr>
          <p:spPr>
            <a:xfrm flipH="1">
              <a:off x="2395" y="2676"/>
              <a:ext cx="236" cy="9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92" name="直接连接符 25692"/>
            <p:cNvSpPr/>
            <p:nvPr/>
          </p:nvSpPr>
          <p:spPr>
            <a:xfrm>
              <a:off x="2395" y="2767"/>
              <a:ext cx="188" cy="4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93" name="直接连接符 25693"/>
            <p:cNvSpPr/>
            <p:nvPr/>
          </p:nvSpPr>
          <p:spPr>
            <a:xfrm>
              <a:off x="2348" y="3039"/>
              <a:ext cx="282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94" name="直接连接符 25694"/>
            <p:cNvSpPr/>
            <p:nvPr/>
          </p:nvSpPr>
          <p:spPr>
            <a:xfrm flipH="1">
              <a:off x="2348" y="3039"/>
              <a:ext cx="283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95" name="直接连接符 25695"/>
            <p:cNvSpPr/>
            <p:nvPr/>
          </p:nvSpPr>
          <p:spPr>
            <a:xfrm>
              <a:off x="2348" y="3039"/>
              <a:ext cx="0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96" name="直接连接符 25696"/>
            <p:cNvSpPr/>
            <p:nvPr/>
          </p:nvSpPr>
          <p:spPr>
            <a:xfrm>
              <a:off x="2631" y="3039"/>
              <a:ext cx="0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97" name="矩形 25697"/>
            <p:cNvSpPr/>
            <p:nvPr/>
          </p:nvSpPr>
          <p:spPr>
            <a:xfrm>
              <a:off x="1548" y="3084"/>
              <a:ext cx="800" cy="45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698" name="矩形 25698"/>
            <p:cNvSpPr/>
            <p:nvPr/>
          </p:nvSpPr>
          <p:spPr>
            <a:xfrm>
              <a:off x="2631" y="3084"/>
              <a:ext cx="799" cy="45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699" name="直接连接符 25699"/>
            <p:cNvSpPr/>
            <p:nvPr/>
          </p:nvSpPr>
          <p:spPr>
            <a:xfrm flipV="1">
              <a:off x="2160" y="1995"/>
              <a:ext cx="189" cy="22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5700" name="直接连接符 25700"/>
            <p:cNvSpPr/>
            <p:nvPr/>
          </p:nvSpPr>
          <p:spPr>
            <a:xfrm flipV="1">
              <a:off x="2818" y="1995"/>
              <a:ext cx="189" cy="22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5701" name="直接连接符 25701"/>
            <p:cNvSpPr/>
            <p:nvPr/>
          </p:nvSpPr>
          <p:spPr>
            <a:xfrm flipV="1">
              <a:off x="2584" y="2857"/>
              <a:ext cx="0" cy="9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5702" name="直接连接符 25702"/>
            <p:cNvSpPr/>
            <p:nvPr/>
          </p:nvSpPr>
          <p:spPr>
            <a:xfrm>
              <a:off x="2584" y="2903"/>
              <a:ext cx="0" cy="9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5703" name="矩形 25703"/>
            <p:cNvSpPr/>
            <p:nvPr/>
          </p:nvSpPr>
          <p:spPr>
            <a:xfrm>
              <a:off x="91" y="1996"/>
              <a:ext cx="471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 algn="ctr"/>
              <a:r>
                <a:rPr lang="zh-CN" altLang="en-US" sz="2400" b="1" dirty="0">
                  <a:latin typeface="Arial" panose="020B0604020202020204" pitchFamily="34" charset="0"/>
                </a:rPr>
                <a:t>供气</a:t>
              </a:r>
              <a:endParaRPr lang="zh-CN" altLang="en-US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25704" name="矩形 25704"/>
            <p:cNvSpPr/>
            <p:nvPr/>
          </p:nvSpPr>
          <p:spPr>
            <a:xfrm>
              <a:off x="2772" y="2676"/>
              <a:ext cx="1222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 algn="ctr"/>
              <a:r>
                <a:rPr lang="zh-CN" altLang="en-US" sz="2400" b="1" dirty="0">
                  <a:latin typeface="Arial" panose="020B0604020202020204" pitchFamily="34" charset="0"/>
                </a:rPr>
                <a:t>气动执行器</a:t>
              </a:r>
              <a:endParaRPr lang="zh-CN" altLang="en-US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25705" name="矩形 25705"/>
            <p:cNvSpPr/>
            <p:nvPr/>
          </p:nvSpPr>
          <p:spPr>
            <a:xfrm>
              <a:off x="2994" y="726"/>
              <a:ext cx="1769" cy="725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706" name="直接连接符 25706"/>
            <p:cNvSpPr/>
            <p:nvPr/>
          </p:nvSpPr>
          <p:spPr>
            <a:xfrm>
              <a:off x="4490" y="726"/>
              <a:ext cx="0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707" name="直接连接符 25707"/>
            <p:cNvSpPr/>
            <p:nvPr/>
          </p:nvSpPr>
          <p:spPr>
            <a:xfrm>
              <a:off x="4581" y="726"/>
              <a:ext cx="0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708" name="直接连接符 25708"/>
            <p:cNvSpPr/>
            <p:nvPr/>
          </p:nvSpPr>
          <p:spPr>
            <a:xfrm>
              <a:off x="3266" y="1315"/>
              <a:ext cx="0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709" name="直接连接符 25709"/>
            <p:cNvSpPr/>
            <p:nvPr/>
          </p:nvSpPr>
          <p:spPr>
            <a:xfrm>
              <a:off x="3357" y="1315"/>
              <a:ext cx="0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710" name="直接连接符 25710"/>
            <p:cNvSpPr/>
            <p:nvPr/>
          </p:nvSpPr>
          <p:spPr>
            <a:xfrm>
              <a:off x="4490" y="1315"/>
              <a:ext cx="0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711" name="直接连接符 25711"/>
            <p:cNvSpPr/>
            <p:nvPr/>
          </p:nvSpPr>
          <p:spPr>
            <a:xfrm>
              <a:off x="4581" y="1315"/>
              <a:ext cx="0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712" name="直接连接符 25712"/>
            <p:cNvSpPr/>
            <p:nvPr/>
          </p:nvSpPr>
          <p:spPr>
            <a:xfrm>
              <a:off x="3084" y="862"/>
              <a:ext cx="140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713" name="直接连接符 25713"/>
            <p:cNvSpPr/>
            <p:nvPr/>
          </p:nvSpPr>
          <p:spPr>
            <a:xfrm>
              <a:off x="3084" y="1315"/>
              <a:ext cx="140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714" name="直接连接符 25714"/>
            <p:cNvSpPr/>
            <p:nvPr/>
          </p:nvSpPr>
          <p:spPr>
            <a:xfrm>
              <a:off x="3084" y="862"/>
              <a:ext cx="0" cy="45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715" name="直接连接符 25715"/>
            <p:cNvSpPr/>
            <p:nvPr/>
          </p:nvSpPr>
          <p:spPr>
            <a:xfrm>
              <a:off x="4491" y="862"/>
              <a:ext cx="45" cy="4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716" name="直接连接符 25716"/>
            <p:cNvSpPr/>
            <p:nvPr/>
          </p:nvSpPr>
          <p:spPr>
            <a:xfrm flipH="1">
              <a:off x="4536" y="862"/>
              <a:ext cx="45" cy="4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717" name="直接连接符 25717"/>
            <p:cNvSpPr/>
            <p:nvPr/>
          </p:nvSpPr>
          <p:spPr>
            <a:xfrm flipH="1" flipV="1">
              <a:off x="4536" y="1270"/>
              <a:ext cx="45" cy="4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718" name="直接连接符 25718"/>
            <p:cNvSpPr/>
            <p:nvPr/>
          </p:nvSpPr>
          <p:spPr>
            <a:xfrm flipV="1">
              <a:off x="4491" y="1270"/>
              <a:ext cx="45" cy="4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719" name="直接连接符 25719"/>
            <p:cNvSpPr/>
            <p:nvPr/>
          </p:nvSpPr>
          <p:spPr>
            <a:xfrm>
              <a:off x="4581" y="862"/>
              <a:ext cx="9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720" name="直接连接符 25720"/>
            <p:cNvSpPr/>
            <p:nvPr/>
          </p:nvSpPr>
          <p:spPr>
            <a:xfrm>
              <a:off x="4581" y="1315"/>
              <a:ext cx="9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721" name="直接连接符 25721"/>
            <p:cNvSpPr/>
            <p:nvPr/>
          </p:nvSpPr>
          <p:spPr>
            <a:xfrm>
              <a:off x="4672" y="862"/>
              <a:ext cx="0" cy="45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722" name="直接连接符 25722"/>
            <p:cNvSpPr/>
            <p:nvPr/>
          </p:nvSpPr>
          <p:spPr>
            <a:xfrm>
              <a:off x="3311" y="998"/>
              <a:ext cx="72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723" name="直接连接符 25723"/>
            <p:cNvSpPr/>
            <p:nvPr/>
          </p:nvSpPr>
          <p:spPr>
            <a:xfrm>
              <a:off x="3175" y="1043"/>
              <a:ext cx="86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724" name="直接连接符 25724"/>
            <p:cNvSpPr/>
            <p:nvPr/>
          </p:nvSpPr>
          <p:spPr>
            <a:xfrm>
              <a:off x="3175" y="1089"/>
              <a:ext cx="86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725" name="直接连接符 25725"/>
            <p:cNvSpPr/>
            <p:nvPr/>
          </p:nvSpPr>
          <p:spPr>
            <a:xfrm>
              <a:off x="3175" y="1043"/>
              <a:ext cx="0" cy="4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726" name="直接连接符 25726"/>
            <p:cNvSpPr/>
            <p:nvPr/>
          </p:nvSpPr>
          <p:spPr>
            <a:xfrm>
              <a:off x="3311" y="998"/>
              <a:ext cx="0" cy="4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727" name="直接连接符 25727"/>
            <p:cNvSpPr/>
            <p:nvPr/>
          </p:nvSpPr>
          <p:spPr>
            <a:xfrm flipV="1">
              <a:off x="4037" y="952"/>
              <a:ext cx="499" cy="9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728" name="直接连接符 25728"/>
            <p:cNvSpPr/>
            <p:nvPr/>
          </p:nvSpPr>
          <p:spPr>
            <a:xfrm flipV="1">
              <a:off x="4037" y="998"/>
              <a:ext cx="499" cy="9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729" name="直接连接符 25729"/>
            <p:cNvSpPr/>
            <p:nvPr/>
          </p:nvSpPr>
          <p:spPr>
            <a:xfrm flipV="1">
              <a:off x="4037" y="907"/>
              <a:ext cx="499" cy="9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730" name="直接连接符 25730"/>
            <p:cNvSpPr/>
            <p:nvPr/>
          </p:nvSpPr>
          <p:spPr>
            <a:xfrm>
              <a:off x="4536" y="907"/>
              <a:ext cx="0" cy="4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731" name="直接连接符 25731"/>
            <p:cNvSpPr/>
            <p:nvPr/>
          </p:nvSpPr>
          <p:spPr>
            <a:xfrm>
              <a:off x="4536" y="952"/>
              <a:ext cx="0" cy="4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732" name="矩形 25732"/>
            <p:cNvSpPr/>
            <p:nvPr/>
          </p:nvSpPr>
          <p:spPr>
            <a:xfrm>
              <a:off x="3447" y="408"/>
              <a:ext cx="363" cy="91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733" name="直接连接符 25733"/>
            <p:cNvSpPr/>
            <p:nvPr/>
          </p:nvSpPr>
          <p:spPr>
            <a:xfrm flipV="1">
              <a:off x="3221" y="136"/>
              <a:ext cx="0" cy="90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734" name="直接连接符 25734"/>
            <p:cNvSpPr/>
            <p:nvPr/>
          </p:nvSpPr>
          <p:spPr>
            <a:xfrm flipH="1">
              <a:off x="3221" y="454"/>
              <a:ext cx="22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735" name="直接连接符 25735"/>
            <p:cNvSpPr/>
            <p:nvPr/>
          </p:nvSpPr>
          <p:spPr>
            <a:xfrm flipH="1">
              <a:off x="3810" y="454"/>
              <a:ext cx="18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736" name="直接连接符 25736"/>
            <p:cNvSpPr/>
            <p:nvPr/>
          </p:nvSpPr>
          <p:spPr>
            <a:xfrm>
              <a:off x="3583" y="45"/>
              <a:ext cx="0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737" name="直接连接符 25737"/>
            <p:cNvSpPr/>
            <p:nvPr/>
          </p:nvSpPr>
          <p:spPr>
            <a:xfrm>
              <a:off x="3674" y="0"/>
              <a:ext cx="0" cy="22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738" name="直接连接符 25738"/>
            <p:cNvSpPr/>
            <p:nvPr/>
          </p:nvSpPr>
          <p:spPr>
            <a:xfrm flipH="1">
              <a:off x="3221" y="136"/>
              <a:ext cx="36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739" name="直接连接符 25739"/>
            <p:cNvSpPr/>
            <p:nvPr/>
          </p:nvSpPr>
          <p:spPr>
            <a:xfrm flipH="1">
              <a:off x="3720" y="136"/>
              <a:ext cx="27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740" name="直接连接符 25740"/>
            <p:cNvSpPr/>
            <p:nvPr/>
          </p:nvSpPr>
          <p:spPr>
            <a:xfrm>
              <a:off x="3992" y="136"/>
              <a:ext cx="0" cy="86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5741" name="组合 25741"/>
            <p:cNvGrpSpPr/>
            <p:nvPr/>
          </p:nvGrpSpPr>
          <p:grpSpPr>
            <a:xfrm>
              <a:off x="2994" y="726"/>
              <a:ext cx="407" cy="136"/>
              <a:chOff x="0" y="0"/>
              <a:chExt cx="407" cy="136"/>
            </a:xfrm>
          </p:grpSpPr>
          <p:sp>
            <p:nvSpPr>
              <p:cNvPr id="25742" name="直接连接符 25742"/>
              <p:cNvSpPr/>
              <p:nvPr/>
            </p:nvSpPr>
            <p:spPr>
              <a:xfrm flipH="1">
                <a:off x="0" y="0"/>
                <a:ext cx="90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743" name="直接连接符 25743"/>
              <p:cNvSpPr/>
              <p:nvPr/>
            </p:nvSpPr>
            <p:spPr>
              <a:xfrm flipH="1">
                <a:off x="181" y="0"/>
                <a:ext cx="90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744" name="直接连接符 25744"/>
              <p:cNvSpPr/>
              <p:nvPr/>
            </p:nvSpPr>
            <p:spPr>
              <a:xfrm flipH="1">
                <a:off x="317" y="0"/>
                <a:ext cx="90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5745" name="组合 25745"/>
            <p:cNvGrpSpPr/>
            <p:nvPr/>
          </p:nvGrpSpPr>
          <p:grpSpPr>
            <a:xfrm>
              <a:off x="3447" y="726"/>
              <a:ext cx="407" cy="136"/>
              <a:chOff x="0" y="0"/>
              <a:chExt cx="407" cy="136"/>
            </a:xfrm>
          </p:grpSpPr>
          <p:sp>
            <p:nvSpPr>
              <p:cNvPr id="25746" name="直接连接符 25746"/>
              <p:cNvSpPr/>
              <p:nvPr/>
            </p:nvSpPr>
            <p:spPr>
              <a:xfrm flipH="1">
                <a:off x="0" y="0"/>
                <a:ext cx="90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747" name="直接连接符 25747"/>
              <p:cNvSpPr/>
              <p:nvPr/>
            </p:nvSpPr>
            <p:spPr>
              <a:xfrm flipH="1">
                <a:off x="181" y="0"/>
                <a:ext cx="90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748" name="直接连接符 25748"/>
              <p:cNvSpPr/>
              <p:nvPr/>
            </p:nvSpPr>
            <p:spPr>
              <a:xfrm flipH="1">
                <a:off x="317" y="0"/>
                <a:ext cx="90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5749" name="组合 25749"/>
            <p:cNvGrpSpPr/>
            <p:nvPr/>
          </p:nvGrpSpPr>
          <p:grpSpPr>
            <a:xfrm>
              <a:off x="3946" y="726"/>
              <a:ext cx="407" cy="136"/>
              <a:chOff x="0" y="0"/>
              <a:chExt cx="407" cy="136"/>
            </a:xfrm>
          </p:grpSpPr>
          <p:sp>
            <p:nvSpPr>
              <p:cNvPr id="25750" name="直接连接符 25750"/>
              <p:cNvSpPr/>
              <p:nvPr/>
            </p:nvSpPr>
            <p:spPr>
              <a:xfrm flipH="1">
                <a:off x="0" y="0"/>
                <a:ext cx="90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751" name="直接连接符 25751"/>
              <p:cNvSpPr/>
              <p:nvPr/>
            </p:nvSpPr>
            <p:spPr>
              <a:xfrm flipH="1">
                <a:off x="181" y="0"/>
                <a:ext cx="90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752" name="直接连接符 25752"/>
              <p:cNvSpPr/>
              <p:nvPr/>
            </p:nvSpPr>
            <p:spPr>
              <a:xfrm flipH="1">
                <a:off x="317" y="0"/>
                <a:ext cx="90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5753" name="组合 25753"/>
            <p:cNvGrpSpPr/>
            <p:nvPr/>
          </p:nvGrpSpPr>
          <p:grpSpPr>
            <a:xfrm>
              <a:off x="3493" y="1315"/>
              <a:ext cx="407" cy="136"/>
              <a:chOff x="0" y="0"/>
              <a:chExt cx="407" cy="136"/>
            </a:xfrm>
          </p:grpSpPr>
          <p:sp>
            <p:nvSpPr>
              <p:cNvPr id="25754" name="直接连接符 25754"/>
              <p:cNvSpPr/>
              <p:nvPr/>
            </p:nvSpPr>
            <p:spPr>
              <a:xfrm flipH="1">
                <a:off x="0" y="0"/>
                <a:ext cx="90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755" name="直接连接符 25755"/>
              <p:cNvSpPr/>
              <p:nvPr/>
            </p:nvSpPr>
            <p:spPr>
              <a:xfrm flipH="1">
                <a:off x="181" y="0"/>
                <a:ext cx="90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756" name="直接连接符 25756"/>
              <p:cNvSpPr/>
              <p:nvPr/>
            </p:nvSpPr>
            <p:spPr>
              <a:xfrm flipH="1">
                <a:off x="317" y="0"/>
                <a:ext cx="90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5757" name="组合 25757"/>
            <p:cNvGrpSpPr/>
            <p:nvPr/>
          </p:nvGrpSpPr>
          <p:grpSpPr>
            <a:xfrm>
              <a:off x="3992" y="1315"/>
              <a:ext cx="407" cy="136"/>
              <a:chOff x="0" y="0"/>
              <a:chExt cx="407" cy="136"/>
            </a:xfrm>
          </p:grpSpPr>
          <p:sp>
            <p:nvSpPr>
              <p:cNvPr id="25758" name="直接连接符 25758"/>
              <p:cNvSpPr/>
              <p:nvPr/>
            </p:nvSpPr>
            <p:spPr>
              <a:xfrm flipH="1">
                <a:off x="0" y="0"/>
                <a:ext cx="90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759" name="直接连接符 25759"/>
              <p:cNvSpPr/>
              <p:nvPr/>
            </p:nvSpPr>
            <p:spPr>
              <a:xfrm flipH="1">
                <a:off x="181" y="0"/>
                <a:ext cx="90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760" name="直接连接符 25760"/>
              <p:cNvSpPr/>
              <p:nvPr/>
            </p:nvSpPr>
            <p:spPr>
              <a:xfrm flipH="1">
                <a:off x="317" y="0"/>
                <a:ext cx="90" cy="1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25761" name="直接连接符 25761"/>
            <p:cNvSpPr/>
            <p:nvPr/>
          </p:nvSpPr>
          <p:spPr>
            <a:xfrm flipH="1">
              <a:off x="4672" y="726"/>
              <a:ext cx="90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762" name="直接连接符 25762"/>
            <p:cNvSpPr/>
            <p:nvPr/>
          </p:nvSpPr>
          <p:spPr>
            <a:xfrm flipH="1">
              <a:off x="4672" y="953"/>
              <a:ext cx="90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763" name="直接连接符 25763"/>
            <p:cNvSpPr/>
            <p:nvPr/>
          </p:nvSpPr>
          <p:spPr>
            <a:xfrm flipH="1">
              <a:off x="4672" y="1134"/>
              <a:ext cx="90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764" name="直接连接符 25764"/>
            <p:cNvSpPr/>
            <p:nvPr/>
          </p:nvSpPr>
          <p:spPr>
            <a:xfrm flipH="1">
              <a:off x="2994" y="953"/>
              <a:ext cx="90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765" name="直接连接符 25765"/>
            <p:cNvSpPr/>
            <p:nvPr/>
          </p:nvSpPr>
          <p:spPr>
            <a:xfrm flipH="1">
              <a:off x="2994" y="1179"/>
              <a:ext cx="90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766" name="直接连接符 25766"/>
            <p:cNvSpPr/>
            <p:nvPr/>
          </p:nvSpPr>
          <p:spPr>
            <a:xfrm flipH="1">
              <a:off x="3084" y="1315"/>
              <a:ext cx="90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767" name="直接连接符 25767"/>
            <p:cNvSpPr/>
            <p:nvPr/>
          </p:nvSpPr>
          <p:spPr>
            <a:xfrm flipH="1">
              <a:off x="4672" y="1315"/>
              <a:ext cx="90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768" name="直接连接符 25768"/>
            <p:cNvSpPr/>
            <p:nvPr/>
          </p:nvSpPr>
          <p:spPr>
            <a:xfrm flipV="1">
              <a:off x="4128" y="544"/>
              <a:ext cx="181" cy="49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769" name="直接连接符 25769"/>
            <p:cNvSpPr/>
            <p:nvPr/>
          </p:nvSpPr>
          <p:spPr>
            <a:xfrm>
              <a:off x="635" y="1451"/>
              <a:ext cx="0" cy="22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770" name="直接连接符 25770"/>
            <p:cNvSpPr/>
            <p:nvPr/>
          </p:nvSpPr>
          <p:spPr>
            <a:xfrm flipH="1">
              <a:off x="0" y="1678"/>
              <a:ext cx="63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771" name="直接连接符 25771"/>
            <p:cNvSpPr/>
            <p:nvPr/>
          </p:nvSpPr>
          <p:spPr>
            <a:xfrm flipH="1">
              <a:off x="0" y="1769"/>
              <a:ext cx="72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772" name="直接连接符 25772"/>
            <p:cNvSpPr/>
            <p:nvPr/>
          </p:nvSpPr>
          <p:spPr>
            <a:xfrm>
              <a:off x="726" y="1451"/>
              <a:ext cx="0" cy="31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773" name="直接连接符 25773"/>
            <p:cNvSpPr/>
            <p:nvPr/>
          </p:nvSpPr>
          <p:spPr>
            <a:xfrm>
              <a:off x="1860" y="1451"/>
              <a:ext cx="0" cy="6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774" name="直接连接符 25774"/>
            <p:cNvSpPr/>
            <p:nvPr/>
          </p:nvSpPr>
          <p:spPr>
            <a:xfrm>
              <a:off x="1951" y="1451"/>
              <a:ext cx="0" cy="59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775" name="直接连接符 25775"/>
            <p:cNvSpPr/>
            <p:nvPr/>
          </p:nvSpPr>
          <p:spPr>
            <a:xfrm flipH="1">
              <a:off x="1860" y="2132"/>
              <a:ext cx="59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776" name="直接连接符 25776"/>
            <p:cNvSpPr/>
            <p:nvPr/>
          </p:nvSpPr>
          <p:spPr>
            <a:xfrm>
              <a:off x="1951" y="2041"/>
              <a:ext cx="131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777" name="直接连接符 25777"/>
            <p:cNvSpPr/>
            <p:nvPr/>
          </p:nvSpPr>
          <p:spPr>
            <a:xfrm>
              <a:off x="2541" y="2132"/>
              <a:ext cx="81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778" name="直接连接符 25778"/>
            <p:cNvSpPr/>
            <p:nvPr/>
          </p:nvSpPr>
          <p:spPr>
            <a:xfrm>
              <a:off x="2450" y="2132"/>
              <a:ext cx="0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779" name="直接连接符 25779"/>
            <p:cNvSpPr/>
            <p:nvPr/>
          </p:nvSpPr>
          <p:spPr>
            <a:xfrm>
              <a:off x="2541" y="2132"/>
              <a:ext cx="0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780" name="直接连接符 25780"/>
            <p:cNvSpPr/>
            <p:nvPr/>
          </p:nvSpPr>
          <p:spPr>
            <a:xfrm>
              <a:off x="3266" y="1451"/>
              <a:ext cx="0" cy="59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781" name="直接连接符 25781"/>
            <p:cNvSpPr/>
            <p:nvPr/>
          </p:nvSpPr>
          <p:spPr>
            <a:xfrm>
              <a:off x="3357" y="1451"/>
              <a:ext cx="0" cy="6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782" name="直接连接符 25782"/>
            <p:cNvSpPr/>
            <p:nvPr/>
          </p:nvSpPr>
          <p:spPr>
            <a:xfrm flipV="1">
              <a:off x="4491" y="318"/>
              <a:ext cx="0" cy="40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783" name="直接连接符 25783"/>
            <p:cNvSpPr/>
            <p:nvPr/>
          </p:nvSpPr>
          <p:spPr>
            <a:xfrm flipV="1">
              <a:off x="4582" y="408"/>
              <a:ext cx="0" cy="31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784" name="直接连接符 25784"/>
            <p:cNvSpPr/>
            <p:nvPr/>
          </p:nvSpPr>
          <p:spPr>
            <a:xfrm>
              <a:off x="4491" y="318"/>
              <a:ext cx="59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785" name="直接连接符 25785"/>
            <p:cNvSpPr/>
            <p:nvPr/>
          </p:nvSpPr>
          <p:spPr>
            <a:xfrm>
              <a:off x="4582" y="408"/>
              <a:ext cx="49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786" name="直接连接符 25786"/>
            <p:cNvSpPr/>
            <p:nvPr/>
          </p:nvSpPr>
          <p:spPr>
            <a:xfrm>
              <a:off x="4809" y="544"/>
              <a:ext cx="31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5787" name="直接连接符 25787"/>
            <p:cNvSpPr/>
            <p:nvPr/>
          </p:nvSpPr>
          <p:spPr>
            <a:xfrm>
              <a:off x="816" y="136"/>
              <a:ext cx="18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788" name="直接连接符 25788"/>
            <p:cNvSpPr/>
            <p:nvPr/>
          </p:nvSpPr>
          <p:spPr>
            <a:xfrm flipV="1">
              <a:off x="998" y="45"/>
              <a:ext cx="181" cy="9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5790" name="文本框 1"/>
          <p:cNvSpPr txBox="1"/>
          <p:nvPr/>
        </p:nvSpPr>
        <p:spPr>
          <a:xfrm>
            <a:off x="342265" y="5356860"/>
            <a:ext cx="388937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压电陶瓷进气阀，排气阀状态。两个压电阀加的电平。 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113530" y="114935"/>
            <a:ext cx="447103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5.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智能变送器和阀门定位器</a:t>
            </a:r>
            <a:endParaRPr lang="zh-CN" altLang="en-US"/>
          </a:p>
        </p:txBody>
      </p:sp>
      <p:sp>
        <p:nvSpPr>
          <p:cNvPr id="27649" name="矩形 27649"/>
          <p:cNvSpPr/>
          <p:nvPr/>
        </p:nvSpPr>
        <p:spPr>
          <a:xfrm>
            <a:off x="1859915" y="833755"/>
            <a:ext cx="553974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⑥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放气，</a:t>
            </a:r>
            <a:r>
              <a:rPr lang="zh-CN" altLang="en-US" sz="2400" b="1" dirty="0">
                <a:latin typeface="Times New Roman" panose="02020603050405020304" pitchFamily="18" charset="0"/>
              </a:rPr>
              <a:t>偏差为负时。</a:t>
            </a:r>
            <a:r>
              <a:rPr lang="zh-CN" altLang="en-US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少进气多排气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27650" name="组合 27650"/>
          <p:cNvGrpSpPr/>
          <p:nvPr/>
        </p:nvGrpSpPr>
        <p:grpSpPr>
          <a:xfrm>
            <a:off x="2179955" y="1512253"/>
            <a:ext cx="8777288" cy="4968875"/>
            <a:chOff x="0" y="0"/>
            <a:chExt cx="5529" cy="3130"/>
          </a:xfrm>
        </p:grpSpPr>
        <p:sp>
          <p:nvSpPr>
            <p:cNvPr id="27652" name="文本框 27652"/>
            <p:cNvSpPr txBox="1"/>
            <p:nvPr/>
          </p:nvSpPr>
          <p:spPr>
            <a:xfrm>
              <a:off x="1701" y="273"/>
              <a:ext cx="90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陶瓷片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7653" name="矩形 27653"/>
            <p:cNvSpPr/>
            <p:nvPr/>
          </p:nvSpPr>
          <p:spPr>
            <a:xfrm>
              <a:off x="567" y="681"/>
              <a:ext cx="1769" cy="7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7654" name="直接连接符 27654"/>
            <p:cNvSpPr/>
            <p:nvPr/>
          </p:nvSpPr>
          <p:spPr>
            <a:xfrm>
              <a:off x="2063" y="681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55" name="直接连接符 27655"/>
            <p:cNvSpPr/>
            <p:nvPr/>
          </p:nvSpPr>
          <p:spPr>
            <a:xfrm>
              <a:off x="2154" y="681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56" name="直接连接符 27656"/>
            <p:cNvSpPr/>
            <p:nvPr/>
          </p:nvSpPr>
          <p:spPr>
            <a:xfrm>
              <a:off x="839" y="1270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57" name="直接连接符 27657"/>
            <p:cNvSpPr/>
            <p:nvPr/>
          </p:nvSpPr>
          <p:spPr>
            <a:xfrm>
              <a:off x="930" y="1270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58" name="直接连接符 27658"/>
            <p:cNvSpPr/>
            <p:nvPr/>
          </p:nvSpPr>
          <p:spPr>
            <a:xfrm>
              <a:off x="2063" y="1270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59" name="直接连接符 27659"/>
            <p:cNvSpPr/>
            <p:nvPr/>
          </p:nvSpPr>
          <p:spPr>
            <a:xfrm>
              <a:off x="2154" y="1270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60" name="直接连接符 27660"/>
            <p:cNvSpPr/>
            <p:nvPr/>
          </p:nvSpPr>
          <p:spPr>
            <a:xfrm>
              <a:off x="657" y="817"/>
              <a:ext cx="140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61" name="直接连接符 27661"/>
            <p:cNvSpPr/>
            <p:nvPr/>
          </p:nvSpPr>
          <p:spPr>
            <a:xfrm>
              <a:off x="657" y="1270"/>
              <a:ext cx="140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62" name="直接连接符 27662"/>
            <p:cNvSpPr/>
            <p:nvPr/>
          </p:nvSpPr>
          <p:spPr>
            <a:xfrm>
              <a:off x="657" y="817"/>
              <a:ext cx="0" cy="4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63" name="直接连接符 27663"/>
            <p:cNvSpPr/>
            <p:nvPr/>
          </p:nvSpPr>
          <p:spPr>
            <a:xfrm>
              <a:off x="2064" y="817"/>
              <a:ext cx="45" cy="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64" name="直接连接符 27664"/>
            <p:cNvSpPr/>
            <p:nvPr/>
          </p:nvSpPr>
          <p:spPr>
            <a:xfrm flipH="1">
              <a:off x="2109" y="817"/>
              <a:ext cx="45" cy="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65" name="直接连接符 27665"/>
            <p:cNvSpPr/>
            <p:nvPr/>
          </p:nvSpPr>
          <p:spPr>
            <a:xfrm flipH="1" flipV="1">
              <a:off x="2109" y="1225"/>
              <a:ext cx="45" cy="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66" name="直接连接符 27666"/>
            <p:cNvSpPr/>
            <p:nvPr/>
          </p:nvSpPr>
          <p:spPr>
            <a:xfrm flipV="1">
              <a:off x="2064" y="1225"/>
              <a:ext cx="45" cy="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67" name="直接连接符 27667"/>
            <p:cNvSpPr/>
            <p:nvPr/>
          </p:nvSpPr>
          <p:spPr>
            <a:xfrm>
              <a:off x="2154" y="817"/>
              <a:ext cx="9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68" name="直接连接符 27668"/>
            <p:cNvSpPr/>
            <p:nvPr/>
          </p:nvSpPr>
          <p:spPr>
            <a:xfrm>
              <a:off x="2154" y="1270"/>
              <a:ext cx="9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69" name="直接连接符 27669"/>
            <p:cNvSpPr/>
            <p:nvPr/>
          </p:nvSpPr>
          <p:spPr>
            <a:xfrm>
              <a:off x="2245" y="817"/>
              <a:ext cx="0" cy="4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70" name="直接连接符 27670"/>
            <p:cNvSpPr/>
            <p:nvPr/>
          </p:nvSpPr>
          <p:spPr>
            <a:xfrm>
              <a:off x="884" y="953"/>
              <a:ext cx="72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71" name="直接连接符 27671"/>
            <p:cNvSpPr/>
            <p:nvPr/>
          </p:nvSpPr>
          <p:spPr>
            <a:xfrm>
              <a:off x="748" y="998"/>
              <a:ext cx="86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72" name="直接连接符 27672"/>
            <p:cNvSpPr/>
            <p:nvPr/>
          </p:nvSpPr>
          <p:spPr>
            <a:xfrm>
              <a:off x="748" y="1044"/>
              <a:ext cx="86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73" name="直接连接符 27673"/>
            <p:cNvSpPr/>
            <p:nvPr/>
          </p:nvSpPr>
          <p:spPr>
            <a:xfrm>
              <a:off x="748" y="998"/>
              <a:ext cx="0" cy="4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74" name="直接连接符 27674"/>
            <p:cNvSpPr/>
            <p:nvPr/>
          </p:nvSpPr>
          <p:spPr>
            <a:xfrm>
              <a:off x="884" y="953"/>
              <a:ext cx="0" cy="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75" name="直接连接符 27675"/>
            <p:cNvSpPr/>
            <p:nvPr/>
          </p:nvSpPr>
          <p:spPr>
            <a:xfrm>
              <a:off x="1610" y="998"/>
              <a:ext cx="499" cy="9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76" name="直接连接符 27676"/>
            <p:cNvSpPr/>
            <p:nvPr/>
          </p:nvSpPr>
          <p:spPr>
            <a:xfrm>
              <a:off x="1610" y="1044"/>
              <a:ext cx="499" cy="9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77" name="直接连接符 27677"/>
            <p:cNvSpPr/>
            <p:nvPr/>
          </p:nvSpPr>
          <p:spPr>
            <a:xfrm>
              <a:off x="1610" y="953"/>
              <a:ext cx="499" cy="9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78" name="直接连接符 27678"/>
            <p:cNvSpPr/>
            <p:nvPr/>
          </p:nvSpPr>
          <p:spPr>
            <a:xfrm>
              <a:off x="2109" y="1089"/>
              <a:ext cx="0" cy="4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79" name="直接连接符 27679"/>
            <p:cNvSpPr/>
            <p:nvPr/>
          </p:nvSpPr>
          <p:spPr>
            <a:xfrm>
              <a:off x="2109" y="1043"/>
              <a:ext cx="0" cy="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80" name="矩形 27680"/>
            <p:cNvSpPr/>
            <p:nvPr/>
          </p:nvSpPr>
          <p:spPr>
            <a:xfrm>
              <a:off x="1020" y="363"/>
              <a:ext cx="363" cy="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7681" name="直接连接符 27681"/>
            <p:cNvSpPr/>
            <p:nvPr/>
          </p:nvSpPr>
          <p:spPr>
            <a:xfrm flipH="1" flipV="1">
              <a:off x="793" y="227"/>
              <a:ext cx="1" cy="77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82" name="直接连接符 27682"/>
            <p:cNvSpPr/>
            <p:nvPr/>
          </p:nvSpPr>
          <p:spPr>
            <a:xfrm flipH="1">
              <a:off x="794" y="409"/>
              <a:ext cx="22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83" name="直接连接符 27683"/>
            <p:cNvSpPr/>
            <p:nvPr/>
          </p:nvSpPr>
          <p:spPr>
            <a:xfrm flipH="1">
              <a:off x="1383" y="409"/>
              <a:ext cx="18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84" name="直接连接符 27684"/>
            <p:cNvSpPr/>
            <p:nvPr/>
          </p:nvSpPr>
          <p:spPr>
            <a:xfrm>
              <a:off x="1565" y="227"/>
              <a:ext cx="0" cy="72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7685" name="组合 27685"/>
            <p:cNvGrpSpPr/>
            <p:nvPr/>
          </p:nvGrpSpPr>
          <p:grpSpPr>
            <a:xfrm>
              <a:off x="567" y="681"/>
              <a:ext cx="407" cy="136"/>
              <a:chOff x="0" y="0"/>
              <a:chExt cx="407" cy="136"/>
            </a:xfrm>
          </p:grpSpPr>
          <p:sp>
            <p:nvSpPr>
              <p:cNvPr id="27686" name="直接连接符 27686"/>
              <p:cNvSpPr/>
              <p:nvPr/>
            </p:nvSpPr>
            <p:spPr>
              <a:xfrm flipH="1">
                <a:off x="0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7687" name="直接连接符 27687"/>
              <p:cNvSpPr/>
              <p:nvPr/>
            </p:nvSpPr>
            <p:spPr>
              <a:xfrm flipH="1">
                <a:off x="181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7688" name="直接连接符 27688"/>
              <p:cNvSpPr/>
              <p:nvPr/>
            </p:nvSpPr>
            <p:spPr>
              <a:xfrm flipH="1">
                <a:off x="317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7689" name="组合 27689"/>
            <p:cNvGrpSpPr/>
            <p:nvPr/>
          </p:nvGrpSpPr>
          <p:grpSpPr>
            <a:xfrm>
              <a:off x="1020" y="681"/>
              <a:ext cx="407" cy="136"/>
              <a:chOff x="0" y="0"/>
              <a:chExt cx="407" cy="136"/>
            </a:xfrm>
          </p:grpSpPr>
          <p:sp>
            <p:nvSpPr>
              <p:cNvPr id="27690" name="直接连接符 27690"/>
              <p:cNvSpPr/>
              <p:nvPr/>
            </p:nvSpPr>
            <p:spPr>
              <a:xfrm flipH="1">
                <a:off x="0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7691" name="直接连接符 27691"/>
              <p:cNvSpPr/>
              <p:nvPr/>
            </p:nvSpPr>
            <p:spPr>
              <a:xfrm flipH="1">
                <a:off x="181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7692" name="直接连接符 27692"/>
              <p:cNvSpPr/>
              <p:nvPr/>
            </p:nvSpPr>
            <p:spPr>
              <a:xfrm flipH="1">
                <a:off x="317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7693" name="组合 27693"/>
            <p:cNvGrpSpPr/>
            <p:nvPr/>
          </p:nvGrpSpPr>
          <p:grpSpPr>
            <a:xfrm>
              <a:off x="1519" y="681"/>
              <a:ext cx="407" cy="136"/>
              <a:chOff x="0" y="0"/>
              <a:chExt cx="407" cy="136"/>
            </a:xfrm>
          </p:grpSpPr>
          <p:sp>
            <p:nvSpPr>
              <p:cNvPr id="27694" name="直接连接符 27694"/>
              <p:cNvSpPr/>
              <p:nvPr/>
            </p:nvSpPr>
            <p:spPr>
              <a:xfrm flipH="1">
                <a:off x="0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7695" name="直接连接符 27695"/>
              <p:cNvSpPr/>
              <p:nvPr/>
            </p:nvSpPr>
            <p:spPr>
              <a:xfrm flipH="1">
                <a:off x="181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7696" name="直接连接符 27696"/>
              <p:cNvSpPr/>
              <p:nvPr/>
            </p:nvSpPr>
            <p:spPr>
              <a:xfrm flipH="1">
                <a:off x="317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7697" name="组合 27697"/>
            <p:cNvGrpSpPr/>
            <p:nvPr/>
          </p:nvGrpSpPr>
          <p:grpSpPr>
            <a:xfrm>
              <a:off x="1066" y="1270"/>
              <a:ext cx="407" cy="136"/>
              <a:chOff x="0" y="0"/>
              <a:chExt cx="407" cy="136"/>
            </a:xfrm>
          </p:grpSpPr>
          <p:sp>
            <p:nvSpPr>
              <p:cNvPr id="27698" name="直接连接符 27698"/>
              <p:cNvSpPr/>
              <p:nvPr/>
            </p:nvSpPr>
            <p:spPr>
              <a:xfrm flipH="1">
                <a:off x="0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7699" name="直接连接符 27699"/>
              <p:cNvSpPr/>
              <p:nvPr/>
            </p:nvSpPr>
            <p:spPr>
              <a:xfrm flipH="1">
                <a:off x="181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7700" name="直接连接符 27700"/>
              <p:cNvSpPr/>
              <p:nvPr/>
            </p:nvSpPr>
            <p:spPr>
              <a:xfrm flipH="1">
                <a:off x="317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7701" name="组合 27701"/>
            <p:cNvGrpSpPr/>
            <p:nvPr/>
          </p:nvGrpSpPr>
          <p:grpSpPr>
            <a:xfrm>
              <a:off x="1565" y="1270"/>
              <a:ext cx="407" cy="136"/>
              <a:chOff x="0" y="0"/>
              <a:chExt cx="407" cy="136"/>
            </a:xfrm>
          </p:grpSpPr>
          <p:sp>
            <p:nvSpPr>
              <p:cNvPr id="27702" name="直接连接符 27702"/>
              <p:cNvSpPr/>
              <p:nvPr/>
            </p:nvSpPr>
            <p:spPr>
              <a:xfrm flipH="1">
                <a:off x="0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7703" name="直接连接符 27703"/>
              <p:cNvSpPr/>
              <p:nvPr/>
            </p:nvSpPr>
            <p:spPr>
              <a:xfrm flipH="1">
                <a:off x="181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7704" name="直接连接符 27704"/>
              <p:cNvSpPr/>
              <p:nvPr/>
            </p:nvSpPr>
            <p:spPr>
              <a:xfrm flipH="1">
                <a:off x="317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27705" name="直接连接符 27705"/>
            <p:cNvSpPr/>
            <p:nvPr/>
          </p:nvSpPr>
          <p:spPr>
            <a:xfrm flipH="1">
              <a:off x="2245" y="681"/>
              <a:ext cx="9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06" name="直接连接符 27706"/>
            <p:cNvSpPr/>
            <p:nvPr/>
          </p:nvSpPr>
          <p:spPr>
            <a:xfrm flipH="1">
              <a:off x="2245" y="908"/>
              <a:ext cx="9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07" name="直接连接符 27707"/>
            <p:cNvSpPr/>
            <p:nvPr/>
          </p:nvSpPr>
          <p:spPr>
            <a:xfrm flipH="1">
              <a:off x="2245" y="1089"/>
              <a:ext cx="9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08" name="直接连接符 27708"/>
            <p:cNvSpPr/>
            <p:nvPr/>
          </p:nvSpPr>
          <p:spPr>
            <a:xfrm flipH="1">
              <a:off x="567" y="908"/>
              <a:ext cx="9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09" name="直接连接符 27709"/>
            <p:cNvSpPr/>
            <p:nvPr/>
          </p:nvSpPr>
          <p:spPr>
            <a:xfrm flipH="1">
              <a:off x="567" y="1134"/>
              <a:ext cx="9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10" name="直接连接符 27710"/>
            <p:cNvSpPr/>
            <p:nvPr/>
          </p:nvSpPr>
          <p:spPr>
            <a:xfrm flipH="1">
              <a:off x="657" y="1270"/>
              <a:ext cx="9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11" name="直接连接符 27711"/>
            <p:cNvSpPr/>
            <p:nvPr/>
          </p:nvSpPr>
          <p:spPr>
            <a:xfrm flipH="1">
              <a:off x="2245" y="1270"/>
              <a:ext cx="9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12" name="直接连接符 27712"/>
            <p:cNvSpPr/>
            <p:nvPr/>
          </p:nvSpPr>
          <p:spPr>
            <a:xfrm flipV="1">
              <a:off x="1701" y="499"/>
              <a:ext cx="181" cy="49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13" name="直接连接符 27713"/>
            <p:cNvSpPr/>
            <p:nvPr/>
          </p:nvSpPr>
          <p:spPr>
            <a:xfrm flipH="1">
              <a:off x="249" y="1815"/>
              <a:ext cx="28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27714" name="矩形 27714"/>
            <p:cNvSpPr/>
            <p:nvPr/>
          </p:nvSpPr>
          <p:spPr>
            <a:xfrm>
              <a:off x="5058" y="635"/>
              <a:ext cx="471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 algn="ctr"/>
              <a:r>
                <a:rPr lang="zh-CN" altLang="en-US" sz="2400" b="1" dirty="0">
                  <a:latin typeface="Arial" panose="020B0604020202020204" pitchFamily="34" charset="0"/>
                </a:rPr>
                <a:t>排气</a:t>
              </a:r>
              <a:endParaRPr lang="zh-CN" altLang="en-US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27715" name="直接连接符 27715"/>
            <p:cNvSpPr/>
            <p:nvPr/>
          </p:nvSpPr>
          <p:spPr>
            <a:xfrm flipV="1">
              <a:off x="2317" y="2268"/>
              <a:ext cx="94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16" name="直接连接符 27716"/>
            <p:cNvSpPr/>
            <p:nvPr/>
          </p:nvSpPr>
          <p:spPr>
            <a:xfrm>
              <a:off x="2411" y="2268"/>
              <a:ext cx="61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17" name="直接连接符 27717"/>
            <p:cNvSpPr/>
            <p:nvPr/>
          </p:nvSpPr>
          <p:spPr>
            <a:xfrm>
              <a:off x="3022" y="2268"/>
              <a:ext cx="94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18" name="直接连接符 27718"/>
            <p:cNvSpPr/>
            <p:nvPr/>
          </p:nvSpPr>
          <p:spPr>
            <a:xfrm>
              <a:off x="2411" y="2359"/>
              <a:ext cx="61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19" name="直接连接符 27719"/>
            <p:cNvSpPr/>
            <p:nvPr/>
          </p:nvSpPr>
          <p:spPr>
            <a:xfrm>
              <a:off x="2223" y="2404"/>
              <a:ext cx="14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20" name="任意多边形 27720"/>
            <p:cNvSpPr/>
            <p:nvPr/>
          </p:nvSpPr>
          <p:spPr>
            <a:xfrm>
              <a:off x="2364" y="2359"/>
              <a:ext cx="54" cy="97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7" y="90"/>
                </a:cxn>
                <a:cxn ang="0">
                  <a:pos x="47" y="0"/>
                </a:cxn>
              </a:cxnLst>
              <a:pathLst>
                <a:path w="52" h="97">
                  <a:moveTo>
                    <a:pt x="0" y="45"/>
                  </a:moveTo>
                  <a:cubicBezTo>
                    <a:pt x="19" y="71"/>
                    <a:pt x="38" y="97"/>
                    <a:pt x="45" y="90"/>
                  </a:cubicBezTo>
                  <a:cubicBezTo>
                    <a:pt x="52" y="83"/>
                    <a:pt x="48" y="41"/>
                    <a:pt x="45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721" name="直接连接符 27721"/>
            <p:cNvSpPr/>
            <p:nvPr/>
          </p:nvSpPr>
          <p:spPr>
            <a:xfrm>
              <a:off x="3069" y="2404"/>
              <a:ext cx="14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22" name="任意多边形 27722"/>
            <p:cNvSpPr/>
            <p:nvPr/>
          </p:nvSpPr>
          <p:spPr>
            <a:xfrm flipH="1">
              <a:off x="3022" y="2359"/>
              <a:ext cx="47" cy="97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1" y="90"/>
                </a:cxn>
                <a:cxn ang="0">
                  <a:pos x="41" y="0"/>
                </a:cxn>
              </a:cxnLst>
              <a:pathLst>
                <a:path w="52" h="97">
                  <a:moveTo>
                    <a:pt x="0" y="45"/>
                  </a:moveTo>
                  <a:cubicBezTo>
                    <a:pt x="19" y="71"/>
                    <a:pt x="38" y="97"/>
                    <a:pt x="45" y="90"/>
                  </a:cubicBezTo>
                  <a:cubicBezTo>
                    <a:pt x="52" y="83"/>
                    <a:pt x="48" y="41"/>
                    <a:pt x="45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723" name="直接连接符 27723"/>
            <p:cNvSpPr/>
            <p:nvPr/>
          </p:nvSpPr>
          <p:spPr>
            <a:xfrm>
              <a:off x="2317" y="2404"/>
              <a:ext cx="94" cy="13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24" name="直接连接符 27724"/>
            <p:cNvSpPr/>
            <p:nvPr/>
          </p:nvSpPr>
          <p:spPr>
            <a:xfrm flipH="1">
              <a:off x="3022" y="2404"/>
              <a:ext cx="95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25" name="直接连接符 27725"/>
            <p:cNvSpPr/>
            <p:nvPr/>
          </p:nvSpPr>
          <p:spPr>
            <a:xfrm>
              <a:off x="2411" y="2540"/>
              <a:ext cx="14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26" name="直接连接符 27726"/>
            <p:cNvSpPr/>
            <p:nvPr/>
          </p:nvSpPr>
          <p:spPr>
            <a:xfrm>
              <a:off x="2881" y="2540"/>
              <a:ext cx="14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27" name="直接连接符 27727"/>
            <p:cNvSpPr/>
            <p:nvPr/>
          </p:nvSpPr>
          <p:spPr>
            <a:xfrm>
              <a:off x="2552" y="2540"/>
              <a:ext cx="0" cy="22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28" name="直接连接符 27728"/>
            <p:cNvSpPr/>
            <p:nvPr/>
          </p:nvSpPr>
          <p:spPr>
            <a:xfrm>
              <a:off x="2881" y="2540"/>
              <a:ext cx="0" cy="22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29" name="直接连接符 27729"/>
            <p:cNvSpPr/>
            <p:nvPr/>
          </p:nvSpPr>
          <p:spPr>
            <a:xfrm>
              <a:off x="2552" y="2767"/>
              <a:ext cx="32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30" name="矩形 27730"/>
            <p:cNvSpPr/>
            <p:nvPr/>
          </p:nvSpPr>
          <p:spPr>
            <a:xfrm flipH="1">
              <a:off x="2693" y="2359"/>
              <a:ext cx="46" cy="725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7731" name="直接连接符 27731"/>
            <p:cNvSpPr/>
            <p:nvPr/>
          </p:nvSpPr>
          <p:spPr>
            <a:xfrm flipH="1">
              <a:off x="2599" y="2359"/>
              <a:ext cx="188" cy="9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32" name="直接连接符 27732"/>
            <p:cNvSpPr/>
            <p:nvPr/>
          </p:nvSpPr>
          <p:spPr>
            <a:xfrm flipH="1">
              <a:off x="2599" y="2495"/>
              <a:ext cx="236" cy="9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33" name="直接连接符 27733"/>
            <p:cNvSpPr/>
            <p:nvPr/>
          </p:nvSpPr>
          <p:spPr>
            <a:xfrm>
              <a:off x="2599" y="2449"/>
              <a:ext cx="236" cy="4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34" name="直接连接符 27734"/>
            <p:cNvSpPr/>
            <p:nvPr/>
          </p:nvSpPr>
          <p:spPr>
            <a:xfrm>
              <a:off x="2599" y="2586"/>
              <a:ext cx="236" cy="4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35" name="直接连接符 27735"/>
            <p:cNvSpPr/>
            <p:nvPr/>
          </p:nvSpPr>
          <p:spPr>
            <a:xfrm flipH="1">
              <a:off x="2599" y="2631"/>
              <a:ext cx="236" cy="9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36" name="直接连接符 27736"/>
            <p:cNvSpPr/>
            <p:nvPr/>
          </p:nvSpPr>
          <p:spPr>
            <a:xfrm>
              <a:off x="2599" y="2722"/>
              <a:ext cx="188" cy="4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37" name="直接连接符 27737"/>
            <p:cNvSpPr/>
            <p:nvPr/>
          </p:nvSpPr>
          <p:spPr>
            <a:xfrm>
              <a:off x="2552" y="2994"/>
              <a:ext cx="282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38" name="直接连接符 27738"/>
            <p:cNvSpPr/>
            <p:nvPr/>
          </p:nvSpPr>
          <p:spPr>
            <a:xfrm flipH="1">
              <a:off x="2552" y="2994"/>
              <a:ext cx="283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39" name="直接连接符 27739"/>
            <p:cNvSpPr/>
            <p:nvPr/>
          </p:nvSpPr>
          <p:spPr>
            <a:xfrm>
              <a:off x="2552" y="2994"/>
              <a:ext cx="0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40" name="直接连接符 27740"/>
            <p:cNvSpPr/>
            <p:nvPr/>
          </p:nvSpPr>
          <p:spPr>
            <a:xfrm>
              <a:off x="2835" y="2994"/>
              <a:ext cx="0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41" name="矩形 27741"/>
            <p:cNvSpPr/>
            <p:nvPr/>
          </p:nvSpPr>
          <p:spPr>
            <a:xfrm>
              <a:off x="1752" y="3039"/>
              <a:ext cx="800" cy="45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7742" name="矩形 27742"/>
            <p:cNvSpPr/>
            <p:nvPr/>
          </p:nvSpPr>
          <p:spPr>
            <a:xfrm>
              <a:off x="2835" y="3039"/>
              <a:ext cx="799" cy="45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7743" name="直接连接符 27743"/>
            <p:cNvSpPr/>
            <p:nvPr/>
          </p:nvSpPr>
          <p:spPr>
            <a:xfrm flipV="1">
              <a:off x="2364" y="1950"/>
              <a:ext cx="189" cy="22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7744" name="直接连接符 27744"/>
            <p:cNvSpPr/>
            <p:nvPr/>
          </p:nvSpPr>
          <p:spPr>
            <a:xfrm flipV="1">
              <a:off x="3022" y="1950"/>
              <a:ext cx="189" cy="22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7745" name="直接连接符 27745"/>
            <p:cNvSpPr/>
            <p:nvPr/>
          </p:nvSpPr>
          <p:spPr>
            <a:xfrm flipV="1">
              <a:off x="2788" y="2812"/>
              <a:ext cx="0" cy="9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7746" name="直接连接符 27746"/>
            <p:cNvSpPr/>
            <p:nvPr/>
          </p:nvSpPr>
          <p:spPr>
            <a:xfrm>
              <a:off x="2788" y="2858"/>
              <a:ext cx="0" cy="9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7747" name="矩形 27747"/>
            <p:cNvSpPr/>
            <p:nvPr/>
          </p:nvSpPr>
          <p:spPr>
            <a:xfrm>
              <a:off x="295" y="1951"/>
              <a:ext cx="471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 algn="ctr"/>
              <a:r>
                <a:rPr lang="zh-CN" altLang="en-US" sz="2400" b="1" dirty="0">
                  <a:latin typeface="Arial" panose="020B0604020202020204" pitchFamily="34" charset="0"/>
                </a:rPr>
                <a:t>供气</a:t>
              </a:r>
              <a:endParaRPr lang="zh-CN" altLang="en-US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27748" name="矩形 27748"/>
            <p:cNvSpPr/>
            <p:nvPr/>
          </p:nvSpPr>
          <p:spPr>
            <a:xfrm>
              <a:off x="2976" y="2631"/>
              <a:ext cx="1222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 algn="ctr"/>
              <a:r>
                <a:rPr lang="zh-CN" altLang="en-US" sz="2400" b="1" dirty="0">
                  <a:latin typeface="Arial" panose="020B0604020202020204" pitchFamily="34" charset="0"/>
                </a:rPr>
                <a:t>气动执行器</a:t>
              </a:r>
              <a:endParaRPr lang="zh-CN" altLang="en-US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27749" name="矩形 27749"/>
            <p:cNvSpPr/>
            <p:nvPr/>
          </p:nvSpPr>
          <p:spPr>
            <a:xfrm>
              <a:off x="3198" y="681"/>
              <a:ext cx="1769" cy="7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7750" name="直接连接符 27750"/>
            <p:cNvSpPr/>
            <p:nvPr/>
          </p:nvSpPr>
          <p:spPr>
            <a:xfrm>
              <a:off x="4694" y="681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51" name="直接连接符 27751"/>
            <p:cNvSpPr/>
            <p:nvPr/>
          </p:nvSpPr>
          <p:spPr>
            <a:xfrm>
              <a:off x="4785" y="681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52" name="直接连接符 27752"/>
            <p:cNvSpPr/>
            <p:nvPr/>
          </p:nvSpPr>
          <p:spPr>
            <a:xfrm>
              <a:off x="3470" y="1270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53" name="直接连接符 27753"/>
            <p:cNvSpPr/>
            <p:nvPr/>
          </p:nvSpPr>
          <p:spPr>
            <a:xfrm>
              <a:off x="3561" y="1270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54" name="直接连接符 27754"/>
            <p:cNvSpPr/>
            <p:nvPr/>
          </p:nvSpPr>
          <p:spPr>
            <a:xfrm>
              <a:off x="4694" y="1270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55" name="直接连接符 27755"/>
            <p:cNvSpPr/>
            <p:nvPr/>
          </p:nvSpPr>
          <p:spPr>
            <a:xfrm>
              <a:off x="4785" y="1270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56" name="直接连接符 27756"/>
            <p:cNvSpPr/>
            <p:nvPr/>
          </p:nvSpPr>
          <p:spPr>
            <a:xfrm>
              <a:off x="3288" y="817"/>
              <a:ext cx="140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57" name="直接连接符 27757"/>
            <p:cNvSpPr/>
            <p:nvPr/>
          </p:nvSpPr>
          <p:spPr>
            <a:xfrm>
              <a:off x="3288" y="1270"/>
              <a:ext cx="140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58" name="直接连接符 27758"/>
            <p:cNvSpPr/>
            <p:nvPr/>
          </p:nvSpPr>
          <p:spPr>
            <a:xfrm>
              <a:off x="3288" y="817"/>
              <a:ext cx="0" cy="4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59" name="直接连接符 27759"/>
            <p:cNvSpPr/>
            <p:nvPr/>
          </p:nvSpPr>
          <p:spPr>
            <a:xfrm>
              <a:off x="4695" y="817"/>
              <a:ext cx="45" cy="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60" name="直接连接符 27760"/>
            <p:cNvSpPr/>
            <p:nvPr/>
          </p:nvSpPr>
          <p:spPr>
            <a:xfrm flipH="1">
              <a:off x="4740" y="817"/>
              <a:ext cx="45" cy="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61" name="直接连接符 27761"/>
            <p:cNvSpPr/>
            <p:nvPr/>
          </p:nvSpPr>
          <p:spPr>
            <a:xfrm flipH="1" flipV="1">
              <a:off x="4740" y="1225"/>
              <a:ext cx="45" cy="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62" name="直接连接符 27762"/>
            <p:cNvSpPr/>
            <p:nvPr/>
          </p:nvSpPr>
          <p:spPr>
            <a:xfrm flipV="1">
              <a:off x="4695" y="1225"/>
              <a:ext cx="45" cy="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63" name="直接连接符 27763"/>
            <p:cNvSpPr/>
            <p:nvPr/>
          </p:nvSpPr>
          <p:spPr>
            <a:xfrm>
              <a:off x="4785" y="817"/>
              <a:ext cx="9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64" name="直接连接符 27764"/>
            <p:cNvSpPr/>
            <p:nvPr/>
          </p:nvSpPr>
          <p:spPr>
            <a:xfrm>
              <a:off x="4785" y="1270"/>
              <a:ext cx="9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65" name="直接连接符 27765"/>
            <p:cNvSpPr/>
            <p:nvPr/>
          </p:nvSpPr>
          <p:spPr>
            <a:xfrm>
              <a:off x="4876" y="817"/>
              <a:ext cx="0" cy="4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66" name="直接连接符 27766"/>
            <p:cNvSpPr/>
            <p:nvPr/>
          </p:nvSpPr>
          <p:spPr>
            <a:xfrm>
              <a:off x="3515" y="953"/>
              <a:ext cx="72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67" name="直接连接符 27767"/>
            <p:cNvSpPr/>
            <p:nvPr/>
          </p:nvSpPr>
          <p:spPr>
            <a:xfrm>
              <a:off x="3379" y="998"/>
              <a:ext cx="86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68" name="直接连接符 27768"/>
            <p:cNvSpPr/>
            <p:nvPr/>
          </p:nvSpPr>
          <p:spPr>
            <a:xfrm>
              <a:off x="3379" y="1044"/>
              <a:ext cx="86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69" name="直接连接符 27769"/>
            <p:cNvSpPr/>
            <p:nvPr/>
          </p:nvSpPr>
          <p:spPr>
            <a:xfrm>
              <a:off x="3379" y="998"/>
              <a:ext cx="0" cy="4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70" name="直接连接符 27770"/>
            <p:cNvSpPr/>
            <p:nvPr/>
          </p:nvSpPr>
          <p:spPr>
            <a:xfrm>
              <a:off x="3515" y="953"/>
              <a:ext cx="0" cy="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71" name="直接连接符 27771"/>
            <p:cNvSpPr/>
            <p:nvPr/>
          </p:nvSpPr>
          <p:spPr>
            <a:xfrm flipV="1">
              <a:off x="4241" y="953"/>
              <a:ext cx="499" cy="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72" name="直接连接符 27772"/>
            <p:cNvSpPr/>
            <p:nvPr/>
          </p:nvSpPr>
          <p:spPr>
            <a:xfrm flipV="1">
              <a:off x="4241" y="998"/>
              <a:ext cx="499" cy="4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73" name="直接连接符 27773"/>
            <p:cNvSpPr/>
            <p:nvPr/>
          </p:nvSpPr>
          <p:spPr>
            <a:xfrm flipV="1">
              <a:off x="4241" y="907"/>
              <a:ext cx="499" cy="4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74" name="直接连接符 27774"/>
            <p:cNvSpPr/>
            <p:nvPr/>
          </p:nvSpPr>
          <p:spPr>
            <a:xfrm>
              <a:off x="4740" y="907"/>
              <a:ext cx="0" cy="4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75" name="直接连接符 27775"/>
            <p:cNvSpPr/>
            <p:nvPr/>
          </p:nvSpPr>
          <p:spPr>
            <a:xfrm>
              <a:off x="4740" y="953"/>
              <a:ext cx="0" cy="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76" name="矩形 27776"/>
            <p:cNvSpPr/>
            <p:nvPr/>
          </p:nvSpPr>
          <p:spPr>
            <a:xfrm>
              <a:off x="3651" y="363"/>
              <a:ext cx="363" cy="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7777" name="直接连接符 27777"/>
            <p:cNvSpPr/>
            <p:nvPr/>
          </p:nvSpPr>
          <p:spPr>
            <a:xfrm flipH="1" flipV="1">
              <a:off x="3424" y="227"/>
              <a:ext cx="1" cy="77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78" name="直接连接符 27778"/>
            <p:cNvSpPr/>
            <p:nvPr/>
          </p:nvSpPr>
          <p:spPr>
            <a:xfrm flipH="1">
              <a:off x="3425" y="409"/>
              <a:ext cx="22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79" name="直接连接符 27779"/>
            <p:cNvSpPr/>
            <p:nvPr/>
          </p:nvSpPr>
          <p:spPr>
            <a:xfrm flipH="1">
              <a:off x="4014" y="409"/>
              <a:ext cx="18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80" name="直接连接符 27780"/>
            <p:cNvSpPr/>
            <p:nvPr/>
          </p:nvSpPr>
          <p:spPr>
            <a:xfrm>
              <a:off x="4195" y="227"/>
              <a:ext cx="1" cy="72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7781" name="组合 27781"/>
            <p:cNvGrpSpPr/>
            <p:nvPr/>
          </p:nvGrpSpPr>
          <p:grpSpPr>
            <a:xfrm>
              <a:off x="3198" y="681"/>
              <a:ext cx="407" cy="136"/>
              <a:chOff x="0" y="0"/>
              <a:chExt cx="407" cy="136"/>
            </a:xfrm>
          </p:grpSpPr>
          <p:sp>
            <p:nvSpPr>
              <p:cNvPr id="27782" name="直接连接符 27782"/>
              <p:cNvSpPr/>
              <p:nvPr/>
            </p:nvSpPr>
            <p:spPr>
              <a:xfrm flipH="1">
                <a:off x="0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7783" name="直接连接符 27783"/>
              <p:cNvSpPr/>
              <p:nvPr/>
            </p:nvSpPr>
            <p:spPr>
              <a:xfrm flipH="1">
                <a:off x="181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7784" name="直接连接符 27784"/>
              <p:cNvSpPr/>
              <p:nvPr/>
            </p:nvSpPr>
            <p:spPr>
              <a:xfrm flipH="1">
                <a:off x="317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7785" name="组合 27785"/>
            <p:cNvGrpSpPr/>
            <p:nvPr/>
          </p:nvGrpSpPr>
          <p:grpSpPr>
            <a:xfrm>
              <a:off x="3651" y="681"/>
              <a:ext cx="407" cy="136"/>
              <a:chOff x="0" y="0"/>
              <a:chExt cx="407" cy="136"/>
            </a:xfrm>
          </p:grpSpPr>
          <p:sp>
            <p:nvSpPr>
              <p:cNvPr id="27786" name="直接连接符 27786"/>
              <p:cNvSpPr/>
              <p:nvPr/>
            </p:nvSpPr>
            <p:spPr>
              <a:xfrm flipH="1">
                <a:off x="0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7787" name="直接连接符 27787"/>
              <p:cNvSpPr/>
              <p:nvPr/>
            </p:nvSpPr>
            <p:spPr>
              <a:xfrm flipH="1">
                <a:off x="181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7788" name="直接连接符 27788"/>
              <p:cNvSpPr/>
              <p:nvPr/>
            </p:nvSpPr>
            <p:spPr>
              <a:xfrm flipH="1">
                <a:off x="317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7789" name="组合 27789"/>
            <p:cNvGrpSpPr/>
            <p:nvPr/>
          </p:nvGrpSpPr>
          <p:grpSpPr>
            <a:xfrm>
              <a:off x="4150" y="681"/>
              <a:ext cx="407" cy="136"/>
              <a:chOff x="0" y="0"/>
              <a:chExt cx="407" cy="136"/>
            </a:xfrm>
          </p:grpSpPr>
          <p:sp>
            <p:nvSpPr>
              <p:cNvPr id="27790" name="直接连接符 27790"/>
              <p:cNvSpPr/>
              <p:nvPr/>
            </p:nvSpPr>
            <p:spPr>
              <a:xfrm flipH="1">
                <a:off x="0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7791" name="直接连接符 27791"/>
              <p:cNvSpPr/>
              <p:nvPr/>
            </p:nvSpPr>
            <p:spPr>
              <a:xfrm flipH="1">
                <a:off x="181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7792" name="直接连接符 27792"/>
              <p:cNvSpPr/>
              <p:nvPr/>
            </p:nvSpPr>
            <p:spPr>
              <a:xfrm flipH="1">
                <a:off x="317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7793" name="组合 27793"/>
            <p:cNvGrpSpPr/>
            <p:nvPr/>
          </p:nvGrpSpPr>
          <p:grpSpPr>
            <a:xfrm>
              <a:off x="3697" y="1270"/>
              <a:ext cx="407" cy="136"/>
              <a:chOff x="0" y="0"/>
              <a:chExt cx="407" cy="136"/>
            </a:xfrm>
          </p:grpSpPr>
          <p:sp>
            <p:nvSpPr>
              <p:cNvPr id="27794" name="直接连接符 27794"/>
              <p:cNvSpPr/>
              <p:nvPr/>
            </p:nvSpPr>
            <p:spPr>
              <a:xfrm flipH="1">
                <a:off x="0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7795" name="直接连接符 27795"/>
              <p:cNvSpPr/>
              <p:nvPr/>
            </p:nvSpPr>
            <p:spPr>
              <a:xfrm flipH="1">
                <a:off x="181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7796" name="直接连接符 27796"/>
              <p:cNvSpPr/>
              <p:nvPr/>
            </p:nvSpPr>
            <p:spPr>
              <a:xfrm flipH="1">
                <a:off x="317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7797" name="组合 27797"/>
            <p:cNvGrpSpPr/>
            <p:nvPr/>
          </p:nvGrpSpPr>
          <p:grpSpPr>
            <a:xfrm>
              <a:off x="4196" y="1270"/>
              <a:ext cx="407" cy="136"/>
              <a:chOff x="0" y="0"/>
              <a:chExt cx="407" cy="136"/>
            </a:xfrm>
          </p:grpSpPr>
          <p:sp>
            <p:nvSpPr>
              <p:cNvPr id="27798" name="直接连接符 27798"/>
              <p:cNvSpPr/>
              <p:nvPr/>
            </p:nvSpPr>
            <p:spPr>
              <a:xfrm flipH="1">
                <a:off x="0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7799" name="直接连接符 27799"/>
              <p:cNvSpPr/>
              <p:nvPr/>
            </p:nvSpPr>
            <p:spPr>
              <a:xfrm flipH="1">
                <a:off x="181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7800" name="直接连接符 27800"/>
              <p:cNvSpPr/>
              <p:nvPr/>
            </p:nvSpPr>
            <p:spPr>
              <a:xfrm flipH="1">
                <a:off x="317" y="0"/>
                <a:ext cx="9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27801" name="直接连接符 27801"/>
            <p:cNvSpPr/>
            <p:nvPr/>
          </p:nvSpPr>
          <p:spPr>
            <a:xfrm flipH="1">
              <a:off x="4876" y="681"/>
              <a:ext cx="9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802" name="直接连接符 27802"/>
            <p:cNvSpPr/>
            <p:nvPr/>
          </p:nvSpPr>
          <p:spPr>
            <a:xfrm flipH="1">
              <a:off x="4876" y="908"/>
              <a:ext cx="9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803" name="直接连接符 27803"/>
            <p:cNvSpPr/>
            <p:nvPr/>
          </p:nvSpPr>
          <p:spPr>
            <a:xfrm flipH="1">
              <a:off x="4876" y="1089"/>
              <a:ext cx="9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804" name="直接连接符 27804"/>
            <p:cNvSpPr/>
            <p:nvPr/>
          </p:nvSpPr>
          <p:spPr>
            <a:xfrm flipH="1">
              <a:off x="3198" y="908"/>
              <a:ext cx="9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805" name="直接连接符 27805"/>
            <p:cNvSpPr/>
            <p:nvPr/>
          </p:nvSpPr>
          <p:spPr>
            <a:xfrm flipH="1">
              <a:off x="3198" y="1134"/>
              <a:ext cx="9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806" name="直接连接符 27806"/>
            <p:cNvSpPr/>
            <p:nvPr/>
          </p:nvSpPr>
          <p:spPr>
            <a:xfrm flipH="1">
              <a:off x="3288" y="1270"/>
              <a:ext cx="9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807" name="直接连接符 27807"/>
            <p:cNvSpPr/>
            <p:nvPr/>
          </p:nvSpPr>
          <p:spPr>
            <a:xfrm flipH="1">
              <a:off x="4876" y="1270"/>
              <a:ext cx="9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808" name="直接连接符 27808"/>
            <p:cNvSpPr/>
            <p:nvPr/>
          </p:nvSpPr>
          <p:spPr>
            <a:xfrm flipV="1">
              <a:off x="4332" y="499"/>
              <a:ext cx="181" cy="49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809" name="直接连接符 27809"/>
            <p:cNvSpPr/>
            <p:nvPr/>
          </p:nvSpPr>
          <p:spPr>
            <a:xfrm>
              <a:off x="839" y="1406"/>
              <a:ext cx="0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810" name="直接连接符 27810"/>
            <p:cNvSpPr/>
            <p:nvPr/>
          </p:nvSpPr>
          <p:spPr>
            <a:xfrm flipH="1">
              <a:off x="204" y="1633"/>
              <a:ext cx="63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811" name="直接连接符 27811"/>
            <p:cNvSpPr/>
            <p:nvPr/>
          </p:nvSpPr>
          <p:spPr>
            <a:xfrm flipH="1">
              <a:off x="204" y="1724"/>
              <a:ext cx="72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812" name="直接连接符 27812"/>
            <p:cNvSpPr/>
            <p:nvPr/>
          </p:nvSpPr>
          <p:spPr>
            <a:xfrm>
              <a:off x="930" y="1406"/>
              <a:ext cx="0" cy="31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813" name="直接连接符 27813"/>
            <p:cNvSpPr/>
            <p:nvPr/>
          </p:nvSpPr>
          <p:spPr>
            <a:xfrm>
              <a:off x="2064" y="1406"/>
              <a:ext cx="0" cy="6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814" name="直接连接符 27814"/>
            <p:cNvSpPr/>
            <p:nvPr/>
          </p:nvSpPr>
          <p:spPr>
            <a:xfrm>
              <a:off x="2155" y="1406"/>
              <a:ext cx="0" cy="59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815" name="直接连接符 27815"/>
            <p:cNvSpPr/>
            <p:nvPr/>
          </p:nvSpPr>
          <p:spPr>
            <a:xfrm flipH="1">
              <a:off x="2064" y="2087"/>
              <a:ext cx="59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816" name="直接连接符 27816"/>
            <p:cNvSpPr/>
            <p:nvPr/>
          </p:nvSpPr>
          <p:spPr>
            <a:xfrm>
              <a:off x="2155" y="1996"/>
              <a:ext cx="131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817" name="直接连接符 27817"/>
            <p:cNvSpPr/>
            <p:nvPr/>
          </p:nvSpPr>
          <p:spPr>
            <a:xfrm>
              <a:off x="2745" y="2087"/>
              <a:ext cx="81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818" name="直接连接符 27818"/>
            <p:cNvSpPr/>
            <p:nvPr/>
          </p:nvSpPr>
          <p:spPr>
            <a:xfrm>
              <a:off x="2654" y="2087"/>
              <a:ext cx="0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819" name="直接连接符 27819"/>
            <p:cNvSpPr/>
            <p:nvPr/>
          </p:nvSpPr>
          <p:spPr>
            <a:xfrm>
              <a:off x="2745" y="2087"/>
              <a:ext cx="0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820" name="直接连接符 27820"/>
            <p:cNvSpPr/>
            <p:nvPr/>
          </p:nvSpPr>
          <p:spPr>
            <a:xfrm>
              <a:off x="3470" y="1406"/>
              <a:ext cx="0" cy="59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821" name="直接连接符 27821"/>
            <p:cNvSpPr/>
            <p:nvPr/>
          </p:nvSpPr>
          <p:spPr>
            <a:xfrm>
              <a:off x="3561" y="1406"/>
              <a:ext cx="0" cy="6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822" name="直接连接符 27822"/>
            <p:cNvSpPr/>
            <p:nvPr/>
          </p:nvSpPr>
          <p:spPr>
            <a:xfrm flipV="1">
              <a:off x="4695" y="273"/>
              <a:ext cx="0" cy="4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823" name="直接连接符 27823"/>
            <p:cNvSpPr/>
            <p:nvPr/>
          </p:nvSpPr>
          <p:spPr>
            <a:xfrm flipV="1">
              <a:off x="4786" y="363"/>
              <a:ext cx="0" cy="31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824" name="直接连接符 27824"/>
            <p:cNvSpPr/>
            <p:nvPr/>
          </p:nvSpPr>
          <p:spPr>
            <a:xfrm>
              <a:off x="4695" y="273"/>
              <a:ext cx="59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825" name="直接连接符 27825"/>
            <p:cNvSpPr/>
            <p:nvPr/>
          </p:nvSpPr>
          <p:spPr>
            <a:xfrm>
              <a:off x="4786" y="363"/>
              <a:ext cx="49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826" name="直接连接符 27826"/>
            <p:cNvSpPr/>
            <p:nvPr/>
          </p:nvSpPr>
          <p:spPr>
            <a:xfrm>
              <a:off x="5013" y="499"/>
              <a:ext cx="31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7827" name="文本框 27827"/>
            <p:cNvSpPr txBox="1"/>
            <p:nvPr/>
          </p:nvSpPr>
          <p:spPr>
            <a:xfrm>
              <a:off x="0" y="272"/>
              <a:ext cx="79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窄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PWM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7828" name="矩形 27828"/>
            <p:cNvSpPr/>
            <p:nvPr/>
          </p:nvSpPr>
          <p:spPr>
            <a:xfrm>
              <a:off x="748" y="0"/>
              <a:ext cx="907" cy="22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脉冲源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7829" name="矩形 27829"/>
            <p:cNvSpPr/>
            <p:nvPr/>
          </p:nvSpPr>
          <p:spPr>
            <a:xfrm>
              <a:off x="3334" y="0"/>
              <a:ext cx="952" cy="22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脉冲源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7830" name="文本框 27830"/>
            <p:cNvSpPr txBox="1"/>
            <p:nvPr/>
          </p:nvSpPr>
          <p:spPr>
            <a:xfrm>
              <a:off x="2562" y="272"/>
              <a:ext cx="79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窄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PWM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 advClick="0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798570" y="106045"/>
            <a:ext cx="447103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5.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智能变送器和阀门定位器</a:t>
            </a:r>
            <a:endParaRPr lang="zh-CN" altLang="en-US"/>
          </a:p>
        </p:txBody>
      </p:sp>
      <p:sp>
        <p:nvSpPr>
          <p:cNvPr id="4097" name="矩形 5121"/>
          <p:cNvSpPr/>
          <p:nvPr/>
        </p:nvSpPr>
        <p:spPr>
          <a:xfrm>
            <a:off x="7320598" y="5805488"/>
            <a:ext cx="1224280" cy="36893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ctr" eaLnBrk="0" hangingPunct="0"/>
            <a:r>
              <a:rPr lang="zh-CN" altLang="en-US" sz="2400" b="1" dirty="0">
                <a:latin typeface="Arial" panose="020B0604020202020204" pitchFamily="34" charset="0"/>
              </a:rPr>
              <a:t>电子组件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4098" name="矩形 5122"/>
          <p:cNvSpPr/>
          <p:nvPr/>
        </p:nvSpPr>
        <p:spPr>
          <a:xfrm>
            <a:off x="2856706" y="5805488"/>
            <a:ext cx="1530350" cy="36893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ctr" eaLnBrk="0" hangingPunct="0"/>
            <a:r>
              <a:rPr lang="zh-CN" altLang="en-US" sz="2400" b="1" dirty="0">
                <a:latin typeface="Arial" panose="020B0604020202020204" pitchFamily="34" charset="0"/>
              </a:rPr>
              <a:t>传感器组件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  <p:grpSp>
        <p:nvGrpSpPr>
          <p:cNvPr id="4099" name="组合 5123"/>
          <p:cNvGrpSpPr/>
          <p:nvPr/>
        </p:nvGrpSpPr>
        <p:grpSpPr>
          <a:xfrm>
            <a:off x="2135188" y="1484313"/>
            <a:ext cx="7893050" cy="4318000"/>
            <a:chOff x="0" y="0"/>
            <a:chExt cx="4972" cy="2720"/>
          </a:xfrm>
        </p:grpSpPr>
        <p:sp>
          <p:nvSpPr>
            <p:cNvPr id="4100" name="矩形 5124"/>
            <p:cNvSpPr/>
            <p:nvPr/>
          </p:nvSpPr>
          <p:spPr>
            <a:xfrm>
              <a:off x="457" y="144"/>
              <a:ext cx="907" cy="40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8" tIns="44450" rIns="90488" bIns="44450" anchor="ctr"/>
            <a:p>
              <a:pPr algn="ctr"/>
              <a:r>
                <a:rPr lang="en-US" altLang="zh-CN" sz="1800" b="1" dirty="0">
                  <a:latin typeface="Arial" panose="020B0604020202020204" pitchFamily="34" charset="0"/>
                </a:rPr>
                <a:t>A/D</a:t>
              </a:r>
              <a:r>
                <a:rPr lang="zh-CN" altLang="en-US" sz="1800" b="1" dirty="0">
                  <a:latin typeface="Arial" panose="020B0604020202020204" pitchFamily="34" charset="0"/>
                </a:rPr>
                <a:t>转换器</a:t>
              </a: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4101" name="矩形 5125"/>
            <p:cNvSpPr/>
            <p:nvPr/>
          </p:nvSpPr>
          <p:spPr>
            <a:xfrm>
              <a:off x="172" y="936"/>
              <a:ext cx="861" cy="31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8" tIns="44450" rIns="90488" bIns="44450" anchor="ctr"/>
            <a:p>
              <a:pPr algn="ctr"/>
              <a:r>
                <a:rPr lang="zh-CN" altLang="en-US" sz="1800" b="1" dirty="0">
                  <a:latin typeface="Arial" panose="020B0604020202020204" pitchFamily="34" charset="0"/>
                </a:rPr>
                <a:t>温度传感器</a:t>
              </a: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4102" name="直接连接符 5126"/>
            <p:cNvSpPr/>
            <p:nvPr/>
          </p:nvSpPr>
          <p:spPr>
            <a:xfrm>
              <a:off x="649" y="576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4103" name="矩形 5127"/>
            <p:cNvSpPr/>
            <p:nvPr/>
          </p:nvSpPr>
          <p:spPr>
            <a:xfrm>
              <a:off x="700" y="1728"/>
              <a:ext cx="861" cy="45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8" tIns="44450" rIns="90488" bIns="44450" anchor="ctr"/>
            <a:p>
              <a:pPr algn="ctr"/>
              <a:r>
                <a:rPr lang="zh-CN" altLang="en-US" sz="1800" b="1" dirty="0">
                  <a:latin typeface="Arial" panose="020B0604020202020204" pitchFamily="34" charset="0"/>
                </a:rPr>
                <a:t>电容传感器</a:t>
              </a: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4104" name="直接连接符 5128"/>
            <p:cNvSpPr/>
            <p:nvPr/>
          </p:nvSpPr>
          <p:spPr>
            <a:xfrm>
              <a:off x="1177" y="543"/>
              <a:ext cx="0" cy="117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4105" name="直接连接符 5129"/>
            <p:cNvSpPr/>
            <p:nvPr/>
          </p:nvSpPr>
          <p:spPr>
            <a:xfrm>
              <a:off x="520" y="1944"/>
              <a:ext cx="18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106" name="直接连接符 5130"/>
            <p:cNvSpPr/>
            <p:nvPr/>
          </p:nvSpPr>
          <p:spPr>
            <a:xfrm>
              <a:off x="1561" y="1944"/>
              <a:ext cx="18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4107" name="直接连接符 5131"/>
            <p:cNvSpPr/>
            <p:nvPr/>
          </p:nvSpPr>
          <p:spPr>
            <a:xfrm>
              <a:off x="516" y="1944"/>
              <a:ext cx="0" cy="3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08" name="直接连接符 5132"/>
            <p:cNvSpPr/>
            <p:nvPr/>
          </p:nvSpPr>
          <p:spPr>
            <a:xfrm>
              <a:off x="1753" y="1944"/>
              <a:ext cx="0" cy="3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09" name="直接连接符 5133"/>
            <p:cNvSpPr/>
            <p:nvPr/>
          </p:nvSpPr>
          <p:spPr>
            <a:xfrm>
              <a:off x="1369" y="336"/>
              <a:ext cx="276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10" name="矩形 5134"/>
            <p:cNvSpPr/>
            <p:nvPr/>
          </p:nvSpPr>
          <p:spPr>
            <a:xfrm>
              <a:off x="1320" y="864"/>
              <a:ext cx="861" cy="45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8" tIns="44450" rIns="90488" bIns="44450" anchor="ctr"/>
            <a:p>
              <a:pPr algn="ctr"/>
              <a:r>
                <a:rPr lang="zh-CN" altLang="en-US" sz="1800" b="1" dirty="0">
                  <a:latin typeface="Arial" panose="020B0604020202020204" pitchFamily="34" charset="0"/>
                </a:rPr>
                <a:t>传感器组件</a:t>
              </a:r>
              <a:endParaRPr lang="zh-CN" altLang="en-US" sz="1800" b="1" dirty="0">
                <a:latin typeface="Arial" panose="020B0604020202020204" pitchFamily="34" charset="0"/>
              </a:endParaRPr>
            </a:p>
            <a:p>
              <a:pPr algn="ctr"/>
              <a:r>
                <a:rPr lang="zh-CN" altLang="en-US" sz="1800" b="1" dirty="0">
                  <a:latin typeface="Arial" panose="020B0604020202020204" pitchFamily="34" charset="0"/>
                </a:rPr>
                <a:t>存储器</a:t>
              </a: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4111" name="直接连接符 5135"/>
            <p:cNvSpPr/>
            <p:nvPr/>
          </p:nvSpPr>
          <p:spPr>
            <a:xfrm>
              <a:off x="1753" y="325"/>
              <a:ext cx="0" cy="53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4112" name="直接连接符 5136"/>
            <p:cNvSpPr/>
            <p:nvPr/>
          </p:nvSpPr>
          <p:spPr>
            <a:xfrm>
              <a:off x="2886" y="347"/>
              <a:ext cx="0" cy="52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113" name="矩形 5137"/>
            <p:cNvSpPr/>
            <p:nvPr/>
          </p:nvSpPr>
          <p:spPr>
            <a:xfrm>
              <a:off x="2454" y="864"/>
              <a:ext cx="861" cy="45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488" tIns="44450" rIns="90488" bIns="44450" anchor="ctr"/>
            <a:p>
              <a:pPr algn="ctr"/>
              <a:r>
                <a:rPr lang="zh-CN" altLang="en-US" sz="1800" b="1" dirty="0">
                  <a:latin typeface="Arial" panose="020B0604020202020204" pitchFamily="34" charset="0"/>
                </a:rPr>
                <a:t>微处理器</a:t>
              </a: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4114" name="矩形 5138"/>
            <p:cNvSpPr/>
            <p:nvPr/>
          </p:nvSpPr>
          <p:spPr>
            <a:xfrm>
              <a:off x="2454" y="1659"/>
              <a:ext cx="861" cy="45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488" tIns="44450" rIns="90488" bIns="44450" anchor="ctr"/>
            <a:p>
              <a:pPr algn="ctr"/>
              <a:r>
                <a:rPr lang="zh-CN" altLang="en-US" sz="1800" b="1" dirty="0">
                  <a:latin typeface="Arial" panose="020B0604020202020204" pitchFamily="34" charset="0"/>
                </a:rPr>
                <a:t>电子组件</a:t>
              </a:r>
              <a:endParaRPr lang="zh-CN" altLang="en-US" sz="1800" b="1" dirty="0">
                <a:latin typeface="Arial" panose="020B0604020202020204" pitchFamily="34" charset="0"/>
              </a:endParaRPr>
            </a:p>
            <a:p>
              <a:pPr algn="ctr"/>
              <a:r>
                <a:rPr lang="zh-CN" altLang="en-US" sz="1800" b="1" dirty="0">
                  <a:latin typeface="Arial" panose="020B0604020202020204" pitchFamily="34" charset="0"/>
                </a:rPr>
                <a:t>存储器</a:t>
              </a: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4115" name="直接连接符 5139"/>
            <p:cNvSpPr/>
            <p:nvPr/>
          </p:nvSpPr>
          <p:spPr>
            <a:xfrm>
              <a:off x="4119" y="336"/>
              <a:ext cx="0" cy="29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116" name="矩形 5140"/>
            <p:cNvSpPr/>
            <p:nvPr/>
          </p:nvSpPr>
          <p:spPr>
            <a:xfrm>
              <a:off x="3705" y="624"/>
              <a:ext cx="861" cy="45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488" tIns="44450" rIns="90488" bIns="44450" anchor="ctr"/>
            <a:p>
              <a:pPr algn="ctr"/>
              <a:r>
                <a:rPr lang="en-US" altLang="zh-CN" sz="1800" b="1" dirty="0">
                  <a:latin typeface="Arial" panose="020B0604020202020204" pitchFamily="34" charset="0"/>
                </a:rPr>
                <a:t>D/A</a:t>
              </a:r>
              <a:r>
                <a:rPr lang="zh-CN" altLang="en-US" sz="1800" b="1" dirty="0">
                  <a:latin typeface="Arial" panose="020B0604020202020204" pitchFamily="34" charset="0"/>
                </a:rPr>
                <a:t>转换器</a:t>
              </a: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4117" name="矩形 5141"/>
            <p:cNvSpPr/>
            <p:nvPr/>
          </p:nvSpPr>
          <p:spPr>
            <a:xfrm>
              <a:off x="3702" y="1248"/>
              <a:ext cx="748" cy="36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488" tIns="44450" rIns="90488" bIns="44450" anchor="ctr"/>
            <a:p>
              <a:pPr algn="ctr"/>
              <a:r>
                <a:rPr lang="zh-CN" altLang="en-US" sz="1800" b="1" dirty="0">
                  <a:latin typeface="Arial" panose="020B0604020202020204" pitchFamily="34" charset="0"/>
                </a:rPr>
                <a:t>数字通信</a:t>
              </a: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4118" name="矩形 5142"/>
            <p:cNvSpPr/>
            <p:nvPr/>
          </p:nvSpPr>
          <p:spPr>
            <a:xfrm>
              <a:off x="3705" y="1776"/>
              <a:ext cx="861" cy="45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488" tIns="44450" rIns="90488" bIns="44450" anchor="ctr"/>
            <a:p>
              <a:pPr algn="ctr"/>
              <a:r>
                <a:rPr lang="zh-CN" altLang="en-US" sz="1800" b="1" dirty="0">
                  <a:latin typeface="Arial" panose="020B0604020202020204" pitchFamily="34" charset="0"/>
                </a:rPr>
                <a:t>本地量程</a:t>
              </a:r>
              <a:endParaRPr lang="zh-CN" altLang="en-US" sz="1800" b="1" dirty="0">
                <a:latin typeface="Arial" panose="020B0604020202020204" pitchFamily="34" charset="0"/>
              </a:endParaRPr>
            </a:p>
            <a:p>
              <a:pPr algn="ctr"/>
              <a:r>
                <a:rPr lang="zh-CN" altLang="en-US" sz="1800" b="1" dirty="0">
                  <a:latin typeface="Arial" panose="020B0604020202020204" pitchFamily="34" charset="0"/>
                </a:rPr>
                <a:t>和零位调整</a:t>
              </a: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4119" name="直接连接符 5143"/>
            <p:cNvSpPr/>
            <p:nvPr/>
          </p:nvSpPr>
          <p:spPr>
            <a:xfrm>
              <a:off x="3465" y="1994"/>
              <a:ext cx="24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20" name="直接连接符 5144"/>
            <p:cNvSpPr/>
            <p:nvPr/>
          </p:nvSpPr>
          <p:spPr>
            <a:xfrm>
              <a:off x="3465" y="336"/>
              <a:ext cx="0" cy="165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4121" name="直接连接符 5145"/>
            <p:cNvSpPr/>
            <p:nvPr/>
          </p:nvSpPr>
          <p:spPr>
            <a:xfrm>
              <a:off x="3576" y="333"/>
              <a:ext cx="0" cy="10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22" name="直接连接符 5146"/>
            <p:cNvSpPr/>
            <p:nvPr/>
          </p:nvSpPr>
          <p:spPr>
            <a:xfrm>
              <a:off x="3583" y="1429"/>
              <a:ext cx="11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123" name="直接连接符 5147"/>
            <p:cNvSpPr/>
            <p:nvPr/>
          </p:nvSpPr>
          <p:spPr>
            <a:xfrm>
              <a:off x="4569" y="768"/>
              <a:ext cx="3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124" name="直接连接符 5148"/>
            <p:cNvSpPr/>
            <p:nvPr/>
          </p:nvSpPr>
          <p:spPr>
            <a:xfrm>
              <a:off x="4569" y="938"/>
              <a:ext cx="3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125" name="直接连接符 5149"/>
            <p:cNvSpPr/>
            <p:nvPr/>
          </p:nvSpPr>
          <p:spPr>
            <a:xfrm>
              <a:off x="4451" y="1429"/>
              <a:ext cx="20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26" name="直接连接符 5150"/>
            <p:cNvSpPr/>
            <p:nvPr/>
          </p:nvSpPr>
          <p:spPr>
            <a:xfrm>
              <a:off x="4665" y="934"/>
              <a:ext cx="0" cy="49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4127" name="矩形 5151"/>
            <p:cNvSpPr/>
            <p:nvPr/>
          </p:nvSpPr>
          <p:spPr>
            <a:xfrm>
              <a:off x="2365" y="0"/>
              <a:ext cx="2607" cy="272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128" name="矩形 5152"/>
            <p:cNvSpPr/>
            <p:nvPr/>
          </p:nvSpPr>
          <p:spPr>
            <a:xfrm>
              <a:off x="0" y="0"/>
              <a:ext cx="2290" cy="272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129" name="矩形 5153"/>
            <p:cNvSpPr/>
            <p:nvPr/>
          </p:nvSpPr>
          <p:spPr>
            <a:xfrm>
              <a:off x="306" y="2317"/>
              <a:ext cx="363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p>
              <a:pPr algn="ctr"/>
              <a:r>
                <a:rPr lang="zh-CN" altLang="en-US" sz="1800" b="1" dirty="0">
                  <a:latin typeface="Arial" panose="020B0604020202020204" pitchFamily="34" charset="0"/>
                </a:rPr>
                <a:t>压力</a:t>
              </a: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4130" name="矩形 5154"/>
            <p:cNvSpPr/>
            <p:nvPr/>
          </p:nvSpPr>
          <p:spPr>
            <a:xfrm>
              <a:off x="1559" y="2317"/>
              <a:ext cx="363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p>
              <a:pPr algn="ctr"/>
              <a:r>
                <a:rPr lang="zh-CN" altLang="en-US" sz="1800" b="1" dirty="0">
                  <a:latin typeface="Arial" panose="020B0604020202020204" pitchFamily="34" charset="0"/>
                </a:rPr>
                <a:t>压力</a:t>
              </a: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4131" name="直接连接符 5155"/>
            <p:cNvSpPr/>
            <p:nvPr/>
          </p:nvSpPr>
          <p:spPr>
            <a:xfrm>
              <a:off x="2886" y="1311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4132" name="矩形 5156"/>
            <p:cNvSpPr/>
            <p:nvPr/>
          </p:nvSpPr>
          <p:spPr>
            <a:xfrm>
              <a:off x="4609" y="480"/>
              <a:ext cx="363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 algn="ctr"/>
              <a:r>
                <a:rPr lang="zh-CN" altLang="en-US" sz="1800" b="1" dirty="0">
                  <a:latin typeface="Arial" panose="020B0604020202020204" pitchFamily="34" charset="0"/>
                </a:rPr>
                <a:t>输出</a:t>
              </a: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4133" name="矩形 5157"/>
          <p:cNvSpPr/>
          <p:nvPr/>
        </p:nvSpPr>
        <p:spPr>
          <a:xfrm>
            <a:off x="2135505" y="751205"/>
            <a:ext cx="5047615" cy="609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p>
            <a:r>
              <a:rPr lang="zh-CN" sz="2400" b="1" dirty="0">
                <a:solidFill>
                  <a:schemeClr val="accent2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400" b="1" dirty="0">
                <a:solidFill>
                  <a:schemeClr val="accent2"/>
                </a:solidFill>
                <a:latin typeface="Arial" panose="020B0604020202020204" pitchFamily="34" charset="0"/>
              </a:rPr>
              <a:t>2</a:t>
            </a:r>
            <a:r>
              <a:rPr lang="zh-CN" sz="2400" b="1" dirty="0">
                <a:solidFill>
                  <a:schemeClr val="accent2"/>
                </a:solidFill>
                <a:latin typeface="Arial" panose="020B0604020202020204" pitchFamily="34" charset="0"/>
              </a:rPr>
              <a:t>）</a:t>
            </a:r>
            <a:r>
              <a: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</a:rPr>
              <a:t>智能差压变送器组成</a:t>
            </a:r>
            <a:endParaRPr lang="zh-CN" altLang="en-US" sz="24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134" name="矩形 5158"/>
          <p:cNvSpPr/>
          <p:nvPr/>
        </p:nvSpPr>
        <p:spPr>
          <a:xfrm>
            <a:off x="2909888" y="6170613"/>
            <a:ext cx="583882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5</a:t>
            </a:r>
            <a:r>
              <a:rPr lang="en-US" altLang="zh-CN" sz="2400" b="1" dirty="0">
                <a:latin typeface="Times New Roman" panose="02020603050405020304" pitchFamily="18" charset="0"/>
              </a:rPr>
              <a:t>-1    3051C HART</a:t>
            </a:r>
            <a:r>
              <a:rPr lang="zh-CN" altLang="en-US" sz="2400" b="1" dirty="0">
                <a:latin typeface="Times New Roman" panose="02020603050405020304" pitchFamily="18" charset="0"/>
              </a:rPr>
              <a:t>差压变送器组成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798570" y="106045"/>
            <a:ext cx="447103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5.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智能变送器和阀门定位器</a:t>
            </a:r>
            <a:endParaRPr lang="zh-CN" altLang="en-US"/>
          </a:p>
        </p:txBody>
      </p:sp>
      <p:sp>
        <p:nvSpPr>
          <p:cNvPr id="5123" name="矩形 6145"/>
          <p:cNvSpPr/>
          <p:nvPr/>
        </p:nvSpPr>
        <p:spPr>
          <a:xfrm>
            <a:off x="2114550" y="4867910"/>
            <a:ext cx="796290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</a:rPr>
              <a:t>、管道的压差、温度、压力采集、转换与处理。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</a:rPr>
              <a:t>、温度、压力补偿信息存储。（补偿公式温度、压力设定值等）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C</a:t>
            </a:r>
            <a:r>
              <a:rPr lang="zh-CN" altLang="en-US" sz="2000" b="1" dirty="0">
                <a:latin typeface="Times New Roman" panose="02020603050405020304" pitchFamily="18" charset="0"/>
              </a:rPr>
              <a:t>、变送器组件物理信息（变送器标签</a:t>
            </a:r>
            <a:r>
              <a:rPr lang="en-US" altLang="zh-CN" sz="2000" b="1" dirty="0">
                <a:latin typeface="Times New Roman" panose="02020603050405020304" pitchFamily="18" charset="0"/>
              </a:rPr>
              <a:t>-</a:t>
            </a:r>
            <a:r>
              <a:rPr lang="zh-CN" altLang="en-US" sz="2000" b="1" dirty="0">
                <a:latin typeface="Times New Roman" panose="02020603050405020304" pitchFamily="18" charset="0"/>
              </a:rPr>
              <a:t>规格型号、材质、日期等）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5124" name="矩形 6146"/>
          <p:cNvSpPr/>
          <p:nvPr/>
        </p:nvSpPr>
        <p:spPr>
          <a:xfrm>
            <a:off x="2366645" y="906145"/>
            <a:ext cx="2526665" cy="36893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eaLnBrk="0" hangingPunct="0"/>
            <a:r>
              <a:rPr lang="zh-CN" altLang="en-US" sz="2400" b="1" dirty="0">
                <a:solidFill>
                  <a:schemeClr val="accent2"/>
                </a:solidFill>
                <a:latin typeface="Calibri" panose="020F0502020204030204" charset="0"/>
              </a:rPr>
              <a:t>①</a:t>
            </a:r>
            <a:r>
              <a: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</a:rPr>
              <a:t>传感器组件</a:t>
            </a:r>
            <a:endParaRPr lang="zh-CN" altLang="en-US" sz="24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2366645" y="1331595"/>
          <a:ext cx="6386830" cy="3536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381750" imgH="3533775" progId="Paint.Picture">
                  <p:embed/>
                </p:oleObj>
              </mc:Choice>
              <mc:Fallback>
                <p:oleObj name="" r:id="rId1" imgW="6381750" imgH="353377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66645" y="1331595"/>
                        <a:ext cx="6386830" cy="3536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798570" y="106045"/>
            <a:ext cx="447103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5.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智能变送器和阀门定位器</a:t>
            </a:r>
            <a:endParaRPr lang="zh-CN" altLang="en-US"/>
          </a:p>
        </p:txBody>
      </p:sp>
      <p:sp>
        <p:nvSpPr>
          <p:cNvPr id="5124" name="矩形 6146"/>
          <p:cNvSpPr/>
          <p:nvPr/>
        </p:nvSpPr>
        <p:spPr>
          <a:xfrm>
            <a:off x="2482215" y="949960"/>
            <a:ext cx="2808605" cy="36893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eaLnBrk="0" hangingPunct="0"/>
            <a:r>
              <a: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</a:rPr>
              <a:t>压差测量流量原理</a:t>
            </a:r>
            <a:endParaRPr lang="zh-CN" altLang="en-US" sz="24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grpSp>
        <p:nvGrpSpPr>
          <p:cNvPr id="3080" name="组合 4105"/>
          <p:cNvGrpSpPr/>
          <p:nvPr/>
        </p:nvGrpSpPr>
        <p:grpSpPr>
          <a:xfrm>
            <a:off x="2366328" y="1679258"/>
            <a:ext cx="7561262" cy="2574925"/>
            <a:chOff x="0" y="0"/>
            <a:chExt cx="4548" cy="1622"/>
          </a:xfrm>
        </p:grpSpPr>
        <p:sp>
          <p:nvSpPr>
            <p:cNvPr id="3081" name="文本框 4106"/>
            <p:cNvSpPr txBox="1"/>
            <p:nvPr/>
          </p:nvSpPr>
          <p:spPr>
            <a:xfrm>
              <a:off x="1224" y="625"/>
              <a:ext cx="635" cy="385"/>
            </a:xfrm>
            <a:prstGeom prst="rect">
              <a:avLst/>
            </a:prstGeom>
            <a:noFill/>
            <a:ln w="952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差压变送器</a:t>
              </a:r>
              <a:endParaRPr lang="zh-CN" altLang="en-US" sz="2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2" name="文本框 4107"/>
            <p:cNvSpPr txBox="1"/>
            <p:nvPr/>
          </p:nvSpPr>
          <p:spPr>
            <a:xfrm>
              <a:off x="300" y="625"/>
              <a:ext cx="635" cy="385"/>
            </a:xfrm>
            <a:prstGeom prst="rect">
              <a:avLst/>
            </a:prstGeom>
            <a:noFill/>
            <a:ln w="952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节流     装置</a:t>
              </a:r>
              <a:endParaRPr lang="zh-CN" altLang="en-US" sz="2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3" name="文本框 4108"/>
            <p:cNvSpPr txBox="1"/>
            <p:nvPr/>
          </p:nvSpPr>
          <p:spPr>
            <a:xfrm>
              <a:off x="2163" y="625"/>
              <a:ext cx="635" cy="385"/>
            </a:xfrm>
            <a:prstGeom prst="rect">
              <a:avLst/>
            </a:prstGeom>
            <a:noFill/>
            <a:ln w="952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开方器</a:t>
              </a:r>
              <a:endParaRPr lang="zh-CN" altLang="en-US" sz="2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4" name="文本框 4109"/>
            <p:cNvSpPr txBox="1"/>
            <p:nvPr/>
          </p:nvSpPr>
          <p:spPr>
            <a:xfrm>
              <a:off x="3207" y="0"/>
              <a:ext cx="635" cy="385"/>
            </a:xfrm>
            <a:prstGeom prst="rect">
              <a:avLst/>
            </a:prstGeom>
            <a:noFill/>
            <a:ln w="952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指示     记录仪</a:t>
              </a:r>
              <a:endParaRPr lang="zh-CN" altLang="en-US" sz="2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5" name="文本框 4110"/>
            <p:cNvSpPr txBox="1"/>
            <p:nvPr/>
          </p:nvSpPr>
          <p:spPr>
            <a:xfrm>
              <a:off x="3207" y="625"/>
              <a:ext cx="635" cy="385"/>
            </a:xfrm>
            <a:prstGeom prst="rect">
              <a:avLst/>
            </a:prstGeom>
            <a:noFill/>
            <a:ln w="9525" cap="rnd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比例      积算器</a:t>
              </a:r>
              <a:endParaRPr lang="zh-CN" altLang="en-US" sz="2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6" name="文本框 4111"/>
            <p:cNvSpPr txBox="1"/>
            <p:nvPr/>
          </p:nvSpPr>
          <p:spPr>
            <a:xfrm>
              <a:off x="3204" y="1237"/>
              <a:ext cx="635" cy="38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lgDash"/>
              <a:miter/>
              <a:headEnd type="none" w="med" len="med"/>
              <a:tailEnd type="none" w="med" len="med"/>
            </a:ln>
          </p:spPr>
          <p:txBody>
            <a:bodyPr lIns="0" tIns="0" rIns="0" bIns="0" anchor="ctr"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控制器</a:t>
              </a:r>
              <a:endParaRPr lang="zh-CN" altLang="en-US" sz="2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7" name="直接连接符 4112"/>
            <p:cNvSpPr/>
            <p:nvPr/>
          </p:nvSpPr>
          <p:spPr>
            <a:xfrm>
              <a:off x="12" y="817"/>
              <a:ext cx="288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088" name="直接连接符 4113"/>
            <p:cNvSpPr/>
            <p:nvPr/>
          </p:nvSpPr>
          <p:spPr>
            <a:xfrm>
              <a:off x="936" y="817"/>
              <a:ext cx="288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089" name="直接连接符 4114"/>
            <p:cNvSpPr/>
            <p:nvPr/>
          </p:nvSpPr>
          <p:spPr>
            <a:xfrm>
              <a:off x="1872" y="817"/>
              <a:ext cx="288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090" name="直接连接符 4115"/>
            <p:cNvSpPr/>
            <p:nvPr/>
          </p:nvSpPr>
          <p:spPr>
            <a:xfrm>
              <a:off x="2796" y="817"/>
              <a:ext cx="408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091" name="直接连接符 4116"/>
            <p:cNvSpPr/>
            <p:nvPr/>
          </p:nvSpPr>
          <p:spPr>
            <a:xfrm>
              <a:off x="2988" y="193"/>
              <a:ext cx="0" cy="1224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92" name="直接连接符 4117"/>
            <p:cNvSpPr/>
            <p:nvPr/>
          </p:nvSpPr>
          <p:spPr>
            <a:xfrm>
              <a:off x="2988" y="193"/>
              <a:ext cx="215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093" name="直接连接符 4118"/>
            <p:cNvSpPr/>
            <p:nvPr/>
          </p:nvSpPr>
          <p:spPr>
            <a:xfrm>
              <a:off x="2988" y="1392"/>
              <a:ext cx="215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094" name="文本框 4119"/>
            <p:cNvSpPr txBox="1"/>
            <p:nvPr/>
          </p:nvSpPr>
          <p:spPr>
            <a:xfrm>
              <a:off x="3913" y="85"/>
              <a:ext cx="635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</a:rPr>
                <a:t>瞬时流量</a:t>
              </a:r>
              <a:endParaRPr lang="zh-CN" altLang="en-US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5" name="文本框 4120"/>
            <p:cNvSpPr txBox="1"/>
            <p:nvPr/>
          </p:nvSpPr>
          <p:spPr>
            <a:xfrm>
              <a:off x="3900" y="709"/>
              <a:ext cx="635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</a:rPr>
                <a:t>累计流量</a:t>
              </a:r>
              <a:endParaRPr lang="zh-CN" altLang="en-US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6" name="文本框 4121"/>
            <p:cNvSpPr txBox="1"/>
            <p:nvPr/>
          </p:nvSpPr>
          <p:spPr>
            <a:xfrm>
              <a:off x="0" y="577"/>
              <a:ext cx="192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000" b="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endParaRPr lang="zh-CN" altLang="en-US" sz="2000" b="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97" name="文本框 4122"/>
            <p:cNvSpPr txBox="1"/>
            <p:nvPr/>
          </p:nvSpPr>
          <p:spPr>
            <a:xfrm>
              <a:off x="1008" y="625"/>
              <a:ext cx="192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1800" b="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</a:t>
              </a:r>
              <a:r>
                <a:rPr lang="en-US" altLang="zh-CN" sz="2000" b="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lang="zh-CN" altLang="en-US" sz="2000" b="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98" name="文本框 4123"/>
            <p:cNvSpPr txBox="1"/>
            <p:nvPr/>
          </p:nvSpPr>
          <p:spPr>
            <a:xfrm>
              <a:off x="1968" y="625"/>
              <a:ext cx="14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000" b="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zh-CN" altLang="en-US" sz="2000" b="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99" name="文本框 4124"/>
            <p:cNvSpPr txBox="1"/>
            <p:nvPr/>
          </p:nvSpPr>
          <p:spPr>
            <a:xfrm>
              <a:off x="2844" y="601"/>
              <a:ext cx="14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000" b="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zh-CN" altLang="en-US" sz="2000" b="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00" name="椭圆 4125"/>
            <p:cNvSpPr/>
            <p:nvPr/>
          </p:nvSpPr>
          <p:spPr>
            <a:xfrm>
              <a:off x="2962" y="793"/>
              <a:ext cx="50" cy="50"/>
            </a:xfrm>
            <a:prstGeom prst="ellipse">
              <a:avLst/>
            </a:prstGeom>
            <a:solidFill>
              <a:schemeClr val="tx1"/>
            </a:solidFill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4" name="内容占位符 5121"/>
          <p:cNvGraphicFramePr>
            <a:graphicFrameLocks noGrp="1" noChangeAspect="1"/>
          </p:cNvGraphicFramePr>
          <p:nvPr/>
        </p:nvGraphicFramePr>
        <p:xfrm>
          <a:off x="2482215" y="4368800"/>
          <a:ext cx="7104063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3404235" imgH="905510" progId="">
                  <p:embed/>
                </p:oleObj>
              </mc:Choice>
              <mc:Fallback>
                <p:oleObj name="" r:id="rId1" imgW="3404235" imgH="905510" progId="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FFFFFF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82215" y="4368800"/>
                        <a:ext cx="7104063" cy="19431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798570" y="123190"/>
            <a:ext cx="447103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5.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智能变送器和阀门定位器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702560" y="1430655"/>
            <a:ext cx="5566410" cy="2706370"/>
            <a:chOff x="2235" y="2253"/>
            <a:chExt cx="8766" cy="4262"/>
          </a:xfrm>
        </p:grpSpPr>
        <p:graphicFrame>
          <p:nvGraphicFramePr>
            <p:cNvPr id="4" name="对象 3"/>
            <p:cNvGraphicFramePr/>
            <p:nvPr/>
          </p:nvGraphicFramePr>
          <p:xfrm>
            <a:off x="2235" y="2253"/>
            <a:ext cx="8767" cy="4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" r:id="rId1" imgW="5562600" imgH="2705100" progId="Paint.Picture">
                    <p:embed/>
                  </p:oleObj>
                </mc:Choice>
                <mc:Fallback>
                  <p:oleObj name="" r:id="rId1" imgW="5562600" imgH="2705100" progId="Paint.Picture">
                    <p:embed/>
                    <p:pic>
                      <p:nvPicPr>
                        <p:cNvPr id="0" name="图片 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235" y="2253"/>
                          <a:ext cx="8767" cy="42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199" y="4871"/>
            <a:ext cx="841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3" imgW="279400" imgH="165100" progId="Equation.KSEE3">
                    <p:embed/>
                  </p:oleObj>
                </mc:Choice>
                <mc:Fallback>
                  <p:oleObj name="" r:id="rId3" imgW="2794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99" y="4871"/>
                          <a:ext cx="841" cy="49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文本框 7"/>
          <p:cNvSpPr txBox="1"/>
          <p:nvPr/>
        </p:nvSpPr>
        <p:spPr>
          <a:xfrm>
            <a:off x="2943225" y="908685"/>
            <a:ext cx="299974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noProof="0" dirty="0">
                <a:solidFill>
                  <a:schemeClr val="accent6"/>
                </a:solidFill>
                <a:latin typeface="Times New Roman" panose="02020603050405020304" pitchFamily="18" charset="0"/>
                <a:sym typeface="+mn-ea"/>
              </a:rPr>
              <a:t>温度、压力补偿</a:t>
            </a:r>
            <a:endParaRPr lang="zh-CN" altLang="en-US"/>
          </a:p>
        </p:txBody>
      </p:sp>
      <p:sp>
        <p:nvSpPr>
          <p:cNvPr id="30723" name="Text Box 7"/>
          <p:cNvSpPr txBox="1"/>
          <p:nvPr/>
        </p:nvSpPr>
        <p:spPr>
          <a:xfrm>
            <a:off x="2271395" y="4328160"/>
            <a:ext cx="3671888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设计条件下质量流量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0724" name="Text Box 8"/>
          <p:cNvSpPr txBox="1"/>
          <p:nvPr/>
        </p:nvSpPr>
        <p:spPr>
          <a:xfrm>
            <a:off x="2271078" y="4970463"/>
            <a:ext cx="3671887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使用条件下质量流量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0759" name="对象 1"/>
          <p:cNvGraphicFramePr>
            <a:graphicFrameLocks noChangeAspect="1"/>
          </p:cNvGraphicFramePr>
          <p:nvPr/>
        </p:nvGraphicFramePr>
        <p:xfrm>
          <a:off x="6093143" y="4231323"/>
          <a:ext cx="3554412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5" imgW="1536065" imgH="266700" progId="Equation.3">
                  <p:embed/>
                </p:oleObj>
              </mc:Choice>
              <mc:Fallback>
                <p:oleObj name="" r:id="rId5" imgW="1536065" imgH="2667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3143" y="4231323"/>
                        <a:ext cx="3554412" cy="615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0" name="对象 42"/>
          <p:cNvGraphicFramePr>
            <a:graphicFrameLocks noChangeAspect="1"/>
          </p:cNvGraphicFramePr>
          <p:nvPr/>
        </p:nvGraphicFramePr>
        <p:xfrm>
          <a:off x="6093143" y="4930775"/>
          <a:ext cx="31718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7" imgW="1374775" imgH="241935" progId="Equation.3">
                  <p:embed/>
                </p:oleObj>
              </mc:Choice>
              <mc:Fallback>
                <p:oleObj name="" r:id="rId7" imgW="1374775" imgH="241935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93143" y="4930775"/>
                        <a:ext cx="3171825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2" name="Object 3"/>
          <p:cNvGraphicFramePr>
            <a:graphicFrameLocks noChangeAspect="1"/>
          </p:cNvGraphicFramePr>
          <p:nvPr/>
        </p:nvGraphicFramePr>
        <p:xfrm>
          <a:off x="4478973" y="5606415"/>
          <a:ext cx="3013075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9" imgW="1164590" imgH="384175" progId="">
                  <p:embed/>
                </p:oleObj>
              </mc:Choice>
              <mc:Fallback>
                <p:oleObj name="" r:id="rId9" imgW="1164590" imgH="384175" progId="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78973" y="5606415"/>
                        <a:ext cx="3013075" cy="992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8"/>
          <p:cNvGraphicFramePr>
            <a:graphicFrameLocks noChangeAspect="1"/>
          </p:cNvGraphicFramePr>
          <p:nvPr/>
        </p:nvGraphicFramePr>
        <p:xfrm>
          <a:off x="2605723" y="5822315"/>
          <a:ext cx="143192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1" imgW="488315" imgH="192405" progId="">
                  <p:embed/>
                </p:oleObj>
              </mc:Choice>
              <mc:Fallback>
                <p:oleObj name="" r:id="rId11" imgW="488315" imgH="192405" progId="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05723" y="5822315"/>
                        <a:ext cx="1431925" cy="566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1" name="对象 43"/>
          <p:cNvGraphicFramePr>
            <a:graphicFrameLocks noChangeAspect="1"/>
          </p:cNvGraphicFramePr>
          <p:nvPr/>
        </p:nvGraphicFramePr>
        <p:xfrm>
          <a:off x="7561898" y="5817553"/>
          <a:ext cx="1703387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3" imgW="739140" imgH="229235" progId="Equation.3">
                  <p:embed/>
                </p:oleObj>
              </mc:Choice>
              <mc:Fallback>
                <p:oleObj name="" r:id="rId13" imgW="739140" imgH="229235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561898" y="5817553"/>
                        <a:ext cx="1703387" cy="528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798570" y="123190"/>
            <a:ext cx="447103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5.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智能变送器和阀门定位器</a:t>
            </a:r>
            <a:endParaRPr lang="zh-CN" altLang="en-US"/>
          </a:p>
        </p:txBody>
      </p:sp>
      <p:sp>
        <p:nvSpPr>
          <p:cNvPr id="6146" name="矩形 6148"/>
          <p:cNvSpPr/>
          <p:nvPr/>
        </p:nvSpPr>
        <p:spPr>
          <a:xfrm>
            <a:off x="2135188" y="836613"/>
            <a:ext cx="5110162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eaLnBrk="0" hangingPunct="0"/>
            <a:r>
              <a:rPr lang="zh-CN" altLang="en-US" b="1" dirty="0">
                <a:solidFill>
                  <a:schemeClr val="accent2"/>
                </a:solidFill>
                <a:latin typeface="Calibri" panose="020F0502020204030204" charset="0"/>
              </a:rPr>
              <a:t>② </a:t>
            </a: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</a:rPr>
              <a:t>电子组件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147" name="矩形 6149"/>
          <p:cNvSpPr/>
          <p:nvPr/>
        </p:nvSpPr>
        <p:spPr>
          <a:xfrm>
            <a:off x="1899285" y="4308475"/>
            <a:ext cx="8916035" cy="11684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</a:rPr>
              <a:t>、信号的处理（温度压力补偿、非线性校正、标度变换。零点、量程调整） 、工程量显示。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</a:rPr>
              <a:t>、将对应差压数字信号变为</a:t>
            </a:r>
            <a:r>
              <a:rPr lang="en-US" altLang="zh-CN" sz="2000" b="1" dirty="0">
                <a:latin typeface="Times New Roman" panose="02020603050405020304" pitchFamily="18" charset="0"/>
              </a:rPr>
              <a:t>4</a:t>
            </a:r>
            <a:r>
              <a:rPr lang="zh-CN" altLang="en-US" sz="2000" b="1" dirty="0">
                <a:latin typeface="Times New Roman" panose="02020603050405020304" pitchFamily="18" charset="0"/>
              </a:rPr>
              <a:t>～</a:t>
            </a:r>
            <a:r>
              <a:rPr lang="en-US" altLang="zh-CN" sz="2000" b="1" dirty="0">
                <a:latin typeface="Times New Roman" panose="02020603050405020304" pitchFamily="18" charset="0"/>
              </a:rPr>
              <a:t>20 mADC</a:t>
            </a:r>
            <a:r>
              <a:rPr lang="zh-CN" altLang="en-US" sz="2000" b="1" dirty="0">
                <a:latin typeface="Times New Roman" panose="02020603050405020304" pitchFamily="18" charset="0"/>
              </a:rPr>
              <a:t>。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6148" name="矩形 6150"/>
          <p:cNvSpPr/>
          <p:nvPr/>
        </p:nvSpPr>
        <p:spPr>
          <a:xfrm>
            <a:off x="1899285" y="5875655"/>
            <a:ext cx="969518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000" b="1" dirty="0">
                <a:latin typeface="Times New Roman" panose="02020603050405020304" pitchFamily="18" charset="0"/>
              </a:rPr>
              <a:t>D</a:t>
            </a:r>
            <a:r>
              <a:rPr lang="zh-CN" altLang="en-US" sz="2000" b="1" dirty="0">
                <a:latin typeface="Times New Roman" panose="02020603050405020304" pitchFamily="18" charset="0"/>
              </a:rPr>
              <a:t>、电子组件变送器操作信息存储。（测量范围、阻尼时间、工程单位、零点量程等）            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6150" name="矩形 1"/>
          <p:cNvSpPr/>
          <p:nvPr/>
        </p:nvSpPr>
        <p:spPr>
          <a:xfrm>
            <a:off x="1899285" y="5476875"/>
            <a:ext cx="771271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C</a:t>
            </a:r>
            <a:r>
              <a:rPr lang="zh-CN" altLang="en-US" sz="2000" b="1" dirty="0">
                <a:latin typeface="Times New Roman" panose="02020603050405020304" pitchFamily="18" charset="0"/>
              </a:rPr>
              <a:t>、通过数字通信模块 与</a:t>
            </a:r>
            <a:r>
              <a:rPr lang="en-US" altLang="zh-CN" sz="2000" b="1" dirty="0">
                <a:latin typeface="Times New Roman" panose="02020603050405020304" pitchFamily="18" charset="0"/>
              </a:rPr>
              <a:t>PC</a:t>
            </a:r>
            <a:r>
              <a:rPr lang="zh-CN" altLang="en-US" sz="2000" b="1" dirty="0">
                <a:latin typeface="Times New Roman" panose="02020603050405020304" pitchFamily="18" charset="0"/>
              </a:rPr>
              <a:t>或手操器远程组态及读表。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2135505" y="1267460"/>
          <a:ext cx="5567045" cy="3041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562600" imgH="3038475" progId="Paint.Picture">
                  <p:embed/>
                </p:oleObj>
              </mc:Choice>
              <mc:Fallback>
                <p:oleObj name="" r:id="rId1" imgW="5562600" imgH="303847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35505" y="1267460"/>
                        <a:ext cx="5567045" cy="3041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807460" y="140335"/>
            <a:ext cx="447103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5.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智能变送器和阀门定位器</a:t>
            </a:r>
            <a:endParaRPr lang="zh-CN" altLang="en-US"/>
          </a:p>
        </p:txBody>
      </p:sp>
      <p:sp>
        <p:nvSpPr>
          <p:cNvPr id="7170" name="矩形 7170"/>
          <p:cNvSpPr/>
          <p:nvPr/>
        </p:nvSpPr>
        <p:spPr>
          <a:xfrm>
            <a:off x="2142490" y="845185"/>
            <a:ext cx="6546850" cy="36893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eaLnBrk="0" hangingPunct="0"/>
            <a:r>
              <a:rPr lang="zh-CN" sz="2400" b="1" dirty="0">
                <a:solidFill>
                  <a:schemeClr val="accent2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400" b="1" dirty="0">
                <a:solidFill>
                  <a:schemeClr val="accent2"/>
                </a:solidFill>
                <a:latin typeface="Arial" panose="020B0604020202020204" pitchFamily="34" charset="0"/>
              </a:rPr>
              <a:t>3</a:t>
            </a:r>
            <a:r>
              <a:rPr lang="zh-CN" sz="2400" b="1" dirty="0">
                <a:solidFill>
                  <a:schemeClr val="accent2"/>
                </a:solidFill>
                <a:latin typeface="Arial" panose="020B0604020202020204" pitchFamily="34" charset="0"/>
              </a:rPr>
              <a:t>）</a:t>
            </a:r>
            <a:r>
              <a: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</a:rPr>
              <a:t>智能变送器与</a:t>
            </a:r>
            <a:r>
              <a:rPr lang="en-US" altLang="zh-CN" sz="2400" b="1" dirty="0">
                <a:solidFill>
                  <a:schemeClr val="accent2"/>
                </a:solidFill>
                <a:latin typeface="Arial" panose="020B0604020202020204" pitchFamily="34" charset="0"/>
              </a:rPr>
              <a:t>PC</a:t>
            </a:r>
            <a:r>
              <a: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</a:rPr>
              <a:t>机远程通信举例</a:t>
            </a:r>
            <a:endParaRPr lang="zh-CN" altLang="en-US" sz="24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矩形 7171"/>
          <p:cNvSpPr/>
          <p:nvPr/>
        </p:nvSpPr>
        <p:spPr>
          <a:xfrm>
            <a:off x="1992313" y="1341438"/>
            <a:ext cx="7993062" cy="8299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通过</a:t>
            </a:r>
            <a:r>
              <a:rPr lang="en-US" altLang="zh-CN" sz="2400" b="1" dirty="0">
                <a:latin typeface="Times New Roman" panose="02020603050405020304" pitchFamily="18" charset="0"/>
              </a:rPr>
              <a:t>HART</a:t>
            </a:r>
            <a:r>
              <a:rPr lang="zh-CN" altLang="en-US" sz="2400" b="1" dirty="0"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</a:rPr>
              <a:t>Highway Addressable Remote Transducer </a:t>
            </a:r>
            <a:r>
              <a:rPr lang="zh-CN" altLang="en-US" sz="2400" b="1" dirty="0">
                <a:latin typeface="Times New Roman" panose="02020603050405020304" pitchFamily="18" charset="0"/>
              </a:rPr>
              <a:t>）协议实现变送器与</a:t>
            </a:r>
            <a:r>
              <a:rPr lang="en-US" altLang="zh-CN" sz="2400" b="1" dirty="0">
                <a:latin typeface="Times New Roman" panose="02020603050405020304" pitchFamily="18" charset="0"/>
              </a:rPr>
              <a:t>PC</a:t>
            </a:r>
            <a:r>
              <a:rPr lang="zh-CN" altLang="en-US" sz="2400" b="1" dirty="0">
                <a:latin typeface="Times New Roman" panose="02020603050405020304" pitchFamily="18" charset="0"/>
              </a:rPr>
              <a:t>机</a:t>
            </a:r>
            <a:r>
              <a:rPr lang="zh-CN" altLang="en-US" sz="2400" b="1" dirty="0">
                <a:latin typeface="Times New Roman" panose="02020603050405020304" pitchFamily="18" charset="0"/>
              </a:rPr>
              <a:t>进行远程组态和读表。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7237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endParaRPr lang="en-US" altLang="en-US" sz="1400" dirty="0">
              <a:latin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5560" y="2012950"/>
            <a:ext cx="6826885" cy="3781425"/>
          </a:xfrm>
          <a:prstGeom prst="rect">
            <a:avLst/>
          </a:prstGeom>
        </p:spPr>
      </p:pic>
      <p:sp>
        <p:nvSpPr>
          <p:cNvPr id="4" name="矩形 7170"/>
          <p:cNvSpPr/>
          <p:nvPr/>
        </p:nvSpPr>
        <p:spPr>
          <a:xfrm>
            <a:off x="3543300" y="5939790"/>
            <a:ext cx="4596130" cy="30734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eaLnBrk="0" hangingPunct="0"/>
            <a:r>
              <a:rPr lang="zh-CN" sz="2000" b="1" dirty="0">
                <a:solidFill>
                  <a:schemeClr val="tx1"/>
                </a:solidFill>
                <a:latin typeface="Arial" panose="020B0604020202020204" pitchFamily="34" charset="0"/>
              </a:rPr>
              <a:t>图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</a:rPr>
              <a:t>5-2 </a:t>
            </a: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智能变送器与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</a:rPr>
              <a:t>PC</a:t>
            </a: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机远程通信</a:t>
            </a:r>
            <a:endParaRPr lang="zh-CN" altLang="en-US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807460" y="114935"/>
            <a:ext cx="447103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5.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智能变送器和阀门定位器</a:t>
            </a:r>
            <a:endParaRPr lang="zh-CN" altLang="en-US"/>
          </a:p>
        </p:txBody>
      </p:sp>
      <p:sp>
        <p:nvSpPr>
          <p:cNvPr id="9251" name="矩形 9251"/>
          <p:cNvSpPr/>
          <p:nvPr/>
        </p:nvSpPr>
        <p:spPr>
          <a:xfrm>
            <a:off x="1829435" y="886143"/>
            <a:ext cx="540067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HART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协议信号的特点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53" name="矩形 9253"/>
          <p:cNvSpPr/>
          <p:nvPr/>
        </p:nvSpPr>
        <p:spPr>
          <a:xfrm>
            <a:off x="1829435" y="1445260"/>
            <a:ext cx="878713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在</a:t>
            </a:r>
            <a:r>
              <a:rPr lang="en-US" altLang="zh-CN" sz="2400" b="1" dirty="0">
                <a:latin typeface="Times New Roman" panose="02020603050405020304" pitchFamily="18" charset="0"/>
              </a:rPr>
              <a:t>4-20mA</a:t>
            </a:r>
            <a:r>
              <a:rPr lang="zh-CN" altLang="en-US" sz="2400" b="1" dirty="0">
                <a:latin typeface="Times New Roman" panose="02020603050405020304" pitchFamily="18" charset="0"/>
              </a:rPr>
              <a:t>模拟信号上叠加幅度为</a:t>
            </a:r>
            <a:r>
              <a:rPr lang="en-US" altLang="zh-CN" sz="2400" b="1" dirty="0">
                <a:latin typeface="Times New Roman" panose="02020603050405020304" pitchFamily="18" charset="0"/>
              </a:rPr>
              <a:t>±0.5mA</a:t>
            </a:r>
            <a:r>
              <a:rPr lang="zh-CN" altLang="en-US" sz="2400" b="1" dirty="0">
                <a:latin typeface="Times New Roman" panose="02020603050405020304" pitchFamily="18" charset="0"/>
              </a:rPr>
              <a:t>的音频数字信号进行双向数字通讯。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9254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endParaRPr lang="en-US" altLang="en-US" sz="1400" dirty="0">
              <a:latin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5415" y="2275205"/>
            <a:ext cx="4850130" cy="3401695"/>
          </a:xfrm>
          <a:prstGeom prst="rect">
            <a:avLst/>
          </a:prstGeom>
        </p:spPr>
      </p:pic>
      <p:sp>
        <p:nvSpPr>
          <p:cNvPr id="5" name="矩形 9251"/>
          <p:cNvSpPr/>
          <p:nvPr/>
        </p:nvSpPr>
        <p:spPr>
          <a:xfrm>
            <a:off x="1687195" y="5838190"/>
            <a:ext cx="386207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图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5-3 HART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协议信号的特点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66585" y="2193290"/>
            <a:ext cx="46742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将变送器</a:t>
            </a:r>
            <a:r>
              <a:rPr lang="en-US" altLang="zh-CN" sz="2400"/>
              <a:t>10101010</a:t>
            </a:r>
            <a:r>
              <a:rPr lang="zh-CN" altLang="en-US" sz="2400"/>
              <a:t>数字信号传送到调节器，其传输过程是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6966585" y="3333750"/>
            <a:ext cx="29013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A</a:t>
            </a:r>
            <a:r>
              <a:rPr lang="zh-CN" altLang="en-US" sz="2400"/>
              <a:t>、调制、解调</a:t>
            </a:r>
            <a:endParaRPr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6966585" y="4030345"/>
            <a:ext cx="29013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B</a:t>
            </a:r>
            <a:r>
              <a:rPr lang="zh-CN" altLang="en-US" sz="2400"/>
              <a:t>、解调、调制</a:t>
            </a:r>
            <a:endParaRPr lang="zh-CN" altLang="en-US" sz="2400"/>
          </a:p>
        </p:txBody>
      </p:sp>
    </p:spTree>
  </p:cSld>
  <p:clrMapOvr>
    <a:masterClrMapping/>
  </p:clrMapOvr>
  <p:transition spd="slow" advClick="0">
    <p:wedge/>
  </p:transition>
</p:sld>
</file>

<file path=ppt/tags/tag1.xml><?xml version="1.0" encoding="utf-8"?>
<p:tagLst xmlns:p="http://schemas.openxmlformats.org/presentationml/2006/main">
  <p:tag name="KSO_WM_UNIT_PLACING_PICTURE_USER_VIEWPORT" val="{&quot;height&quot;:4135,&quot;width&quot;:6237.5007874015746}"/>
</p:tagLst>
</file>

<file path=ppt/tags/tag2.xml><?xml version="1.0" encoding="utf-8"?>
<p:tagLst xmlns:p="http://schemas.openxmlformats.org/presentationml/2006/main">
  <p:tag name="KSO_WM_UNIT_PLACING_PICTURE_USER_VIEWPORT" val="{&quot;height&quot;:3712.5007874015746,&quot;width&quot;:5215}"/>
</p:tagLst>
</file>

<file path=ppt/tags/tag3.xml><?xml version="1.0" encoding="utf-8"?>
<p:tagLst xmlns:p="http://schemas.openxmlformats.org/presentationml/2006/main">
  <p:tag name="KSO_WM_DOC_GUID" val="{6d064467-668b-4fc7-8e17-883a815c7ddd}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FF3300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2942</Words>
  <Application>WPS 演示</Application>
  <PresentationFormat>全屏显示(4:3)</PresentationFormat>
  <Paragraphs>507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32</vt:i4>
      </vt:variant>
      <vt:variant>
        <vt:lpstr>幻灯片标题</vt:lpstr>
      </vt:variant>
      <vt:variant>
        <vt:i4>29</vt:i4>
      </vt:variant>
    </vt:vector>
  </HeadingPairs>
  <TitlesOfParts>
    <vt:vector size="72" baseType="lpstr">
      <vt:lpstr>Arial</vt:lpstr>
      <vt:lpstr>宋体</vt:lpstr>
      <vt:lpstr>Wingdings</vt:lpstr>
      <vt:lpstr>Times New Roman</vt:lpstr>
      <vt:lpstr>Monotype Sorts</vt:lpstr>
      <vt:lpstr>Wingdings</vt:lpstr>
      <vt:lpstr>Calibri</vt:lpstr>
      <vt:lpstr>Symbol</vt:lpstr>
      <vt:lpstr>微软雅黑</vt:lpstr>
      <vt:lpstr>Arial Unicode MS</vt:lpstr>
      <vt:lpstr>默认设计模板</vt:lpstr>
      <vt:lpstr>Paint.Picture</vt:lpstr>
      <vt:lpstr>Paint.Picture</vt:lpstr>
      <vt:lpstr>Equation.KSEE3</vt:lpstr>
      <vt:lpstr>Equation.KSEE3</vt:lpstr>
      <vt:lpstr>Equation.KSEE3</vt:lpstr>
      <vt:lpstr>Equation.KSEE3</vt:lpstr>
      <vt:lpstr>Equation.KSEE3</vt:lpstr>
      <vt:lpstr>Paint.Picture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齐皓</cp:lastModifiedBy>
  <cp:revision>463</cp:revision>
  <dcterms:created xsi:type="dcterms:W3CDTF">2007-11-13T03:35:00Z</dcterms:created>
  <dcterms:modified xsi:type="dcterms:W3CDTF">2020-04-07T23:52:36Z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