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3"/>
    <p:sldId id="34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39" r:id="rId14"/>
    <p:sldId id="341" r:id="rId15"/>
    <p:sldId id="342" r:id="rId16"/>
    <p:sldId id="343" r:id="rId17"/>
    <p:sldId id="346" r:id="rId18"/>
    <p:sldId id="347" r:id="rId19"/>
    <p:sldId id="446" r:id="rId20"/>
    <p:sldId id="348" r:id="rId21"/>
    <p:sldId id="344" r:id="rId22"/>
    <p:sldId id="350" r:id="rId23"/>
    <p:sldId id="351" r:id="rId24"/>
    <p:sldId id="352" r:id="rId25"/>
    <p:sldId id="353" r:id="rId26"/>
    <p:sldId id="354" r:id="rId27"/>
    <p:sldId id="582" r:id="rId28"/>
    <p:sldId id="355" r:id="rId29"/>
    <p:sldId id="356" r:id="rId30"/>
    <p:sldId id="357" r:id="rId31"/>
    <p:sldId id="358" r:id="rId32"/>
    <p:sldId id="359" r:id="rId33"/>
    <p:sldId id="361" r:id="rId34"/>
    <p:sldId id="360" r:id="rId35"/>
    <p:sldId id="521" r:id="rId36"/>
    <p:sldId id="362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8" r:id="rId52"/>
    <p:sldId id="395" r:id="rId53"/>
    <p:sldId id="396" r:id="rId54"/>
    <p:sldId id="397" r:id="rId55"/>
    <p:sldId id="399" r:id="rId56"/>
    <p:sldId id="400" r:id="rId57"/>
    <p:sldId id="401" r:id="rId58"/>
    <p:sldId id="402" r:id="rId59"/>
    <p:sldId id="403" r:id="rId60"/>
    <p:sldId id="404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8" r:id="rId80"/>
    <p:sldId id="426" r:id="rId81"/>
    <p:sldId id="427" r:id="rId82"/>
    <p:sldId id="429" r:id="rId83"/>
    <p:sldId id="430" r:id="rId84"/>
    <p:sldId id="431" r:id="rId85"/>
    <p:sldId id="432" r:id="rId86"/>
    <p:sldId id="433" r:id="rId87"/>
    <p:sldId id="436" r:id="rId88"/>
    <p:sldId id="437" r:id="rId89"/>
    <p:sldId id="438" r:id="rId90"/>
    <p:sldId id="439" r:id="rId91"/>
    <p:sldId id="440" r:id="rId92"/>
    <p:sldId id="442" r:id="rId93"/>
    <p:sldId id="443" r:id="rId94"/>
    <p:sldId id="444" r:id="rId95"/>
    <p:sldId id="445" r:id="rId96"/>
  </p:sldIdLst>
  <p:sldSz cx="12192000" cy="6858000"/>
  <p:notesSz cx="6858000" cy="9144000"/>
  <p:custDataLst>
    <p:tags r:id="rId10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CCFF"/>
    <a:srgbClr val="3366FF"/>
    <a:srgbClr val="33CCCC"/>
    <a:srgbClr val="FFFF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6"/>
      </p:cViewPr>
      <p:guideLst>
        <p:guide orient="horz" pos="2159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gs" Target="tags/tag34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89.wmf"/><Relationship Id="rId2" Type="http://schemas.openxmlformats.org/officeDocument/2006/relationships/image" Target="../media/image83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45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0" Type="http://schemas.openxmlformats.org/officeDocument/2006/relationships/image" Target="../media/image118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89.wmf"/><Relationship Id="rId5" Type="http://schemas.openxmlformats.org/officeDocument/2006/relationships/image" Target="../media/image80.wmf"/><Relationship Id="rId4" Type="http://schemas.openxmlformats.org/officeDocument/2006/relationships/image" Target="../media/image81.wmf"/><Relationship Id="rId3" Type="http://schemas.openxmlformats.org/officeDocument/2006/relationships/image" Target="../media/image120.wmf"/><Relationship Id="rId2" Type="http://schemas.openxmlformats.org/officeDocument/2006/relationships/image" Target="../media/image83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45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45.wmf"/><Relationship Id="rId3" Type="http://schemas.openxmlformats.org/officeDocument/2006/relationships/image" Target="../media/image139.wmf"/><Relationship Id="rId2" Type="http://schemas.openxmlformats.org/officeDocument/2006/relationships/image" Target="../media/image133.wmf"/><Relationship Id="rId10" Type="http://schemas.openxmlformats.org/officeDocument/2006/relationships/image" Target="../media/image145.wmf"/><Relationship Id="rId1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20.wmf"/><Relationship Id="rId6" Type="http://schemas.openxmlformats.org/officeDocument/2006/relationships/image" Target="../media/image147.wmf"/><Relationship Id="rId5" Type="http://schemas.openxmlformats.org/officeDocument/2006/relationships/image" Target="../media/image45.wmf"/><Relationship Id="rId4" Type="http://schemas.openxmlformats.org/officeDocument/2006/relationships/image" Target="../media/image146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49.wmf"/><Relationship Id="rId1" Type="http://schemas.openxmlformats.org/officeDocument/2006/relationships/image" Target="../media/image150.e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48.wmf"/><Relationship Id="rId4" Type="http://schemas.openxmlformats.org/officeDocument/2006/relationships/image" Target="../media/image192.wmf"/><Relationship Id="rId3" Type="http://schemas.openxmlformats.org/officeDocument/2006/relationships/image" Target="../media/image45.wmf"/><Relationship Id="rId2" Type="http://schemas.openxmlformats.org/officeDocument/2006/relationships/image" Target="../media/image191.wmf"/><Relationship Id="rId14" Type="http://schemas.openxmlformats.org/officeDocument/2006/relationships/image" Target="../media/image202.wmf"/><Relationship Id="rId13" Type="http://schemas.openxmlformats.org/officeDocument/2006/relationships/image" Target="../media/image201.wmf"/><Relationship Id="rId12" Type="http://schemas.openxmlformats.org/officeDocument/2006/relationships/image" Target="../media/image200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9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20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image" Target="../media/image218.wmf"/><Relationship Id="rId7" Type="http://schemas.openxmlformats.org/officeDocument/2006/relationships/image" Target="../media/image222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image" Target="../media/image218.wmf"/><Relationship Id="rId7" Type="http://schemas.openxmlformats.org/officeDocument/2006/relationships/image" Target="../media/image222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9667" y="260350"/>
            <a:ext cx="10972800" cy="55610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图片1"/>
          <p:cNvPicPr>
            <a:picLocks noChangeAspect="1"/>
          </p:cNvPicPr>
          <p:nvPr userDrawn="1"/>
        </p:nvPicPr>
        <p:blipFill>
          <a:blip r:embed="rId13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 userDrawn="1"/>
        </p:nvPicPr>
        <p:blipFill>
          <a:blip r:embed="rId14"/>
          <a:srcRect l="19189" t="96094" r="14372"/>
          <a:stretch>
            <a:fillRect/>
          </a:stretch>
        </p:blipFill>
        <p:spPr>
          <a:xfrm>
            <a:off x="0" y="6453188"/>
            <a:ext cx="12192000" cy="40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0" y="0"/>
            <a:ext cx="12192000" cy="706755"/>
          </a:xfrm>
          <a:prstGeom prst="rect">
            <a:avLst/>
          </a:prstGeom>
          <a:gradFill rotWithShape="1">
            <a:gsLst>
              <a:gs pos="0">
                <a:srgbClr val="030EE9"/>
              </a:gs>
              <a:gs pos="50000">
                <a:srgbClr val="3399FF">
                  <a:alpha val="95999"/>
                </a:srgbClr>
              </a:gs>
              <a:gs pos="100000">
                <a:srgbClr val="030E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 userDrawn="1"/>
        </p:nvSpPr>
        <p:spPr>
          <a:xfrm>
            <a:off x="0" y="6858000"/>
            <a:ext cx="12192000" cy="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0" y="0"/>
            <a:ext cx="12192000" cy="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直接连接符 1033"/>
          <p:cNvSpPr/>
          <p:nvPr userDrawn="1"/>
        </p:nvSpPr>
        <p:spPr>
          <a:xfrm>
            <a:off x="0" y="6851650"/>
            <a:ext cx="12192000" cy="635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直接连接符 1034"/>
          <p:cNvSpPr/>
          <p:nvPr userDrawn="1"/>
        </p:nvSpPr>
        <p:spPr>
          <a:xfrm>
            <a:off x="-42333" y="765175"/>
            <a:ext cx="12234333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直接连接符 1035"/>
          <p:cNvSpPr/>
          <p:nvPr userDrawn="1"/>
        </p:nvSpPr>
        <p:spPr>
          <a:xfrm flipV="1">
            <a:off x="-42333" y="692150"/>
            <a:ext cx="12234333" cy="1588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8" name="组合 1037"/>
          <p:cNvGrpSpPr/>
          <p:nvPr userDrawn="1"/>
        </p:nvGrpSpPr>
        <p:grpSpPr>
          <a:xfrm>
            <a:off x="-88900" y="1196975"/>
            <a:ext cx="12280900" cy="647700"/>
            <a:chOff x="0" y="0"/>
            <a:chExt cx="5805" cy="408"/>
          </a:xfrm>
        </p:grpSpPr>
        <p:sp>
          <p:nvSpPr>
            <p:cNvPr id="1039" name="直接连接符 103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0" name="直接连接符 103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1" name="直接连接符 104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2" name="直接连接符 104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3" name="直接连接符 104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44" name="直接连接符 1043"/>
          <p:cNvSpPr/>
          <p:nvPr userDrawn="1"/>
        </p:nvSpPr>
        <p:spPr>
          <a:xfrm>
            <a:off x="46567" y="2205038"/>
            <a:ext cx="12192000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45" name="直接连接符 1044"/>
          <p:cNvSpPr/>
          <p:nvPr userDrawn="1"/>
        </p:nvSpPr>
        <p:spPr>
          <a:xfrm>
            <a:off x="-42333" y="2708275"/>
            <a:ext cx="12185651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046" name="组合 1045"/>
          <p:cNvGrpSpPr/>
          <p:nvPr userDrawn="1"/>
        </p:nvGrpSpPr>
        <p:grpSpPr>
          <a:xfrm>
            <a:off x="-42333" y="2925763"/>
            <a:ext cx="12280900" cy="647700"/>
            <a:chOff x="0" y="0"/>
            <a:chExt cx="5805" cy="408"/>
          </a:xfrm>
        </p:grpSpPr>
        <p:sp>
          <p:nvSpPr>
            <p:cNvPr id="1047" name="直接连接符 1046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0" name="直接连接符 1049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1" name="直接连接符 1050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2" name="组合 1051"/>
          <p:cNvGrpSpPr/>
          <p:nvPr userDrawn="1"/>
        </p:nvGrpSpPr>
        <p:grpSpPr>
          <a:xfrm>
            <a:off x="-40216" y="3789363"/>
            <a:ext cx="12280900" cy="647700"/>
            <a:chOff x="0" y="0"/>
            <a:chExt cx="5805" cy="408"/>
          </a:xfrm>
        </p:grpSpPr>
        <p:sp>
          <p:nvSpPr>
            <p:cNvPr id="1053" name="直接连接符 1052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5" name="直接连接符 1054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6" name="直接连接符 1055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8" name="组合 1057"/>
          <p:cNvGrpSpPr/>
          <p:nvPr userDrawn="1"/>
        </p:nvGrpSpPr>
        <p:grpSpPr>
          <a:xfrm>
            <a:off x="-40216" y="5013325"/>
            <a:ext cx="12280900" cy="647700"/>
            <a:chOff x="0" y="0"/>
            <a:chExt cx="5805" cy="408"/>
          </a:xfrm>
        </p:grpSpPr>
        <p:sp>
          <p:nvSpPr>
            <p:cNvPr id="1059" name="直接连接符 105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0" name="直接连接符 105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1" name="直接连接符 106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2" name="直接连接符 106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3" name="直接连接符 106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4" name="组合 1063"/>
          <p:cNvGrpSpPr/>
          <p:nvPr userDrawn="1"/>
        </p:nvGrpSpPr>
        <p:grpSpPr>
          <a:xfrm>
            <a:off x="-88900" y="5661025"/>
            <a:ext cx="12280900" cy="647700"/>
            <a:chOff x="0" y="0"/>
            <a:chExt cx="5805" cy="408"/>
          </a:xfrm>
        </p:grpSpPr>
        <p:sp>
          <p:nvSpPr>
            <p:cNvPr id="1065" name="直接连接符 1064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6" name="直接连接符 1065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7" name="直接连接符 1066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8" name="直接连接符 1067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9" name="直接连接符 1068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70" name="直接连接符 1069"/>
          <p:cNvSpPr/>
          <p:nvPr userDrawn="1"/>
        </p:nvSpPr>
        <p:spPr>
          <a:xfrm>
            <a:off x="0" y="6453188"/>
            <a:ext cx="12192000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71" name="图片 1070" descr="banner01"/>
          <p:cNvPicPr>
            <a:picLocks noChangeAspect="1"/>
          </p:cNvPicPr>
          <p:nvPr userDrawn="1"/>
        </p:nvPicPr>
        <p:blipFill>
          <a:blip r:embed="rId15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22.bin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4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2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52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41.bin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54.wmf"/><Relationship Id="rId10" Type="http://schemas.openxmlformats.org/officeDocument/2006/relationships/oleObject" Target="../embeddings/oleObject45.bin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55.wmf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4.wmf"/><Relationship Id="rId20" Type="http://schemas.openxmlformats.org/officeDocument/2006/relationships/oleObject" Target="../embeddings/oleObject56.bin"/><Relationship Id="rId2" Type="http://schemas.openxmlformats.org/officeDocument/2006/relationships/oleObject" Target="../embeddings/oleObject47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55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54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53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2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1.bin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8.bin"/><Relationship Id="rId3" Type="http://schemas.openxmlformats.org/officeDocument/2006/relationships/tags" Target="../tags/tag20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9" Type="http://schemas.openxmlformats.org/officeDocument/2006/relationships/image" Target="../media/image73.wmf"/><Relationship Id="rId18" Type="http://schemas.openxmlformats.org/officeDocument/2006/relationships/oleObject" Target="../embeddings/oleObject70.bin"/><Relationship Id="rId17" Type="http://schemas.openxmlformats.org/officeDocument/2006/relationships/oleObject" Target="../embeddings/oleObject69.bin"/><Relationship Id="rId16" Type="http://schemas.openxmlformats.org/officeDocument/2006/relationships/oleObject" Target="../embeddings/oleObject68.bin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67.bin"/><Relationship Id="rId13" Type="http://schemas.openxmlformats.org/officeDocument/2006/relationships/oleObject" Target="../embeddings/oleObject66.bin"/><Relationship Id="rId12" Type="http://schemas.openxmlformats.org/officeDocument/2006/relationships/oleObject" Target="../embeddings/oleObject65.bin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9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5.bin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2.bin"/><Relationship Id="rId21" Type="http://schemas.openxmlformats.org/officeDocument/2006/relationships/vmlDrawing" Target="../drawings/vmlDrawing2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3.bin"/><Relationship Id="rId18" Type="http://schemas.openxmlformats.org/officeDocument/2006/relationships/oleObject" Target="../embeddings/oleObject92.bin"/><Relationship Id="rId17" Type="http://schemas.openxmlformats.org/officeDocument/2006/relationships/oleObject" Target="../embeddings/oleObject91.bin"/><Relationship Id="rId16" Type="http://schemas.openxmlformats.org/officeDocument/2006/relationships/oleObject" Target="../embeddings/oleObject90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89.bin"/><Relationship Id="rId13" Type="http://schemas.openxmlformats.org/officeDocument/2006/relationships/image" Target="../media/image89.wmf"/><Relationship Id="rId12" Type="http://schemas.openxmlformats.org/officeDocument/2006/relationships/oleObject" Target="../embeddings/oleObject88.bin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oleObject" Target="../embeddings/oleObject104.bin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01.bin"/><Relationship Id="rId29" Type="http://schemas.openxmlformats.org/officeDocument/2006/relationships/vmlDrawing" Target="../drawings/vmlDrawing2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99.wmf"/><Relationship Id="rId26" Type="http://schemas.openxmlformats.org/officeDocument/2006/relationships/oleObject" Target="../embeddings/oleObject114.bin"/><Relationship Id="rId25" Type="http://schemas.openxmlformats.org/officeDocument/2006/relationships/image" Target="../media/image98.wmf"/><Relationship Id="rId24" Type="http://schemas.openxmlformats.org/officeDocument/2006/relationships/oleObject" Target="../embeddings/oleObject113.bin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112.bin"/><Relationship Id="rId21" Type="http://schemas.openxmlformats.org/officeDocument/2006/relationships/image" Target="../media/image96.wmf"/><Relationship Id="rId20" Type="http://schemas.openxmlformats.org/officeDocument/2006/relationships/oleObject" Target="../embeddings/oleObject111.bin"/><Relationship Id="rId2" Type="http://schemas.openxmlformats.org/officeDocument/2006/relationships/image" Target="../media/image80.wmf"/><Relationship Id="rId19" Type="http://schemas.openxmlformats.org/officeDocument/2006/relationships/image" Target="../media/image95.wmf"/><Relationship Id="rId18" Type="http://schemas.openxmlformats.org/officeDocument/2006/relationships/oleObject" Target="../embeddings/oleObject110.bin"/><Relationship Id="rId17" Type="http://schemas.openxmlformats.org/officeDocument/2006/relationships/image" Target="../media/image94.wmf"/><Relationship Id="rId16" Type="http://schemas.openxmlformats.org/officeDocument/2006/relationships/oleObject" Target="../embeddings/oleObject109.bin"/><Relationship Id="rId15" Type="http://schemas.openxmlformats.org/officeDocument/2006/relationships/image" Target="../media/image93.wmf"/><Relationship Id="rId14" Type="http://schemas.openxmlformats.org/officeDocument/2006/relationships/oleObject" Target="../embeddings/oleObject108.bin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107.bin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106.bin"/><Relationship Id="rId1" Type="http://schemas.openxmlformats.org/officeDocument/2006/relationships/oleObject" Target="../embeddings/oleObject10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1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9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127.bin"/><Relationship Id="rId2" Type="http://schemas.openxmlformats.org/officeDocument/2006/relationships/image" Target="../media/image103.wmf"/><Relationship Id="rId19" Type="http://schemas.openxmlformats.org/officeDocument/2006/relationships/image" Target="../media/image112.wmf"/><Relationship Id="rId18" Type="http://schemas.openxmlformats.org/officeDocument/2006/relationships/oleObject" Target="../embeddings/oleObject126.bin"/><Relationship Id="rId17" Type="http://schemas.openxmlformats.org/officeDocument/2006/relationships/image" Target="../media/image111.w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24.bin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23.bin"/><Relationship Id="rId11" Type="http://schemas.openxmlformats.org/officeDocument/2006/relationships/image" Target="../media/image108.png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29.bin"/><Relationship Id="rId23" Type="http://schemas.openxmlformats.org/officeDocument/2006/relationships/vmlDrawing" Target="../drawings/vmlDrawing2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8.wmf"/><Relationship Id="rId20" Type="http://schemas.openxmlformats.org/officeDocument/2006/relationships/oleObject" Target="../embeddings/oleObject138.bin"/><Relationship Id="rId2" Type="http://schemas.openxmlformats.org/officeDocument/2006/relationships/image" Target="../media/image80.wmf"/><Relationship Id="rId19" Type="http://schemas.openxmlformats.org/officeDocument/2006/relationships/image" Target="../media/image117.wmf"/><Relationship Id="rId18" Type="http://schemas.openxmlformats.org/officeDocument/2006/relationships/oleObject" Target="../embeddings/oleObject137.bin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36.bin"/><Relationship Id="rId15" Type="http://schemas.openxmlformats.org/officeDocument/2006/relationships/image" Target="../media/image115.wmf"/><Relationship Id="rId14" Type="http://schemas.openxmlformats.org/officeDocument/2006/relationships/oleObject" Target="../embeddings/oleObject135.bin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134.bin"/><Relationship Id="rId11" Type="http://schemas.openxmlformats.org/officeDocument/2006/relationships/image" Target="../media/image113.wmf"/><Relationship Id="rId10" Type="http://schemas.openxmlformats.org/officeDocument/2006/relationships/oleObject" Target="../embeddings/oleObject133.bin"/><Relationship Id="rId1" Type="http://schemas.openxmlformats.org/officeDocument/2006/relationships/oleObject" Target="../embeddings/oleObject12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40.bin"/><Relationship Id="rId23" Type="http://schemas.openxmlformats.org/officeDocument/2006/relationships/vmlDrawing" Target="../drawings/vmlDrawing2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23.wmf"/><Relationship Id="rId20" Type="http://schemas.openxmlformats.org/officeDocument/2006/relationships/oleObject" Target="../embeddings/oleObject150.bin"/><Relationship Id="rId2" Type="http://schemas.openxmlformats.org/officeDocument/2006/relationships/image" Target="../media/image119.wmf"/><Relationship Id="rId19" Type="http://schemas.openxmlformats.org/officeDocument/2006/relationships/image" Target="../media/image122.wmf"/><Relationship Id="rId18" Type="http://schemas.openxmlformats.org/officeDocument/2006/relationships/oleObject" Target="../embeddings/oleObject149.bin"/><Relationship Id="rId17" Type="http://schemas.openxmlformats.org/officeDocument/2006/relationships/image" Target="../media/image121.wmf"/><Relationship Id="rId16" Type="http://schemas.openxmlformats.org/officeDocument/2006/relationships/oleObject" Target="../embeddings/oleObject148.bin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46.bin"/><Relationship Id="rId12" Type="http://schemas.openxmlformats.org/officeDocument/2006/relationships/oleObject" Target="../embeddings/oleObject145.bin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13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52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2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51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61.bin"/><Relationship Id="rId25" Type="http://schemas.openxmlformats.org/officeDocument/2006/relationships/vmlDrawing" Target="../drawings/vmlDrawing30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36.wmf"/><Relationship Id="rId22" Type="http://schemas.openxmlformats.org/officeDocument/2006/relationships/oleObject" Target="../embeddings/oleObject173.bin"/><Relationship Id="rId21" Type="http://schemas.openxmlformats.org/officeDocument/2006/relationships/image" Target="../media/image135.wmf"/><Relationship Id="rId20" Type="http://schemas.openxmlformats.org/officeDocument/2006/relationships/oleObject" Target="../embeddings/oleObject172.bin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71.bin"/><Relationship Id="rId18" Type="http://schemas.openxmlformats.org/officeDocument/2006/relationships/oleObject" Target="../embeddings/oleObject170.bin"/><Relationship Id="rId17" Type="http://schemas.openxmlformats.org/officeDocument/2006/relationships/oleObject" Target="../embeddings/oleObject169.bin"/><Relationship Id="rId16" Type="http://schemas.openxmlformats.org/officeDocument/2006/relationships/oleObject" Target="../embeddings/oleObject168.bin"/><Relationship Id="rId15" Type="http://schemas.openxmlformats.org/officeDocument/2006/relationships/image" Target="../media/image134.wmf"/><Relationship Id="rId14" Type="http://schemas.openxmlformats.org/officeDocument/2006/relationships/oleObject" Target="../embeddings/oleObject167.bin"/><Relationship Id="rId13" Type="http://schemas.openxmlformats.org/officeDocument/2006/relationships/image" Target="../media/image133.wmf"/><Relationship Id="rId12" Type="http://schemas.openxmlformats.org/officeDocument/2006/relationships/oleObject" Target="../embeddings/oleObject166.bin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160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7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76.bin"/><Relationship Id="rId22" Type="http://schemas.openxmlformats.org/officeDocument/2006/relationships/vmlDrawing" Target="../drawings/vmlDrawing3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5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7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oleObject" Target="../embeddings/oleObject189.bin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86.bin"/><Relationship Id="rId26" Type="http://schemas.openxmlformats.org/officeDocument/2006/relationships/vmlDrawing" Target="../drawings/vmlDrawing3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9.wmf"/><Relationship Id="rId23" Type="http://schemas.openxmlformats.org/officeDocument/2006/relationships/oleObject" Target="../embeddings/oleObject199.bin"/><Relationship Id="rId22" Type="http://schemas.openxmlformats.org/officeDocument/2006/relationships/image" Target="../media/image148.png"/><Relationship Id="rId21" Type="http://schemas.openxmlformats.org/officeDocument/2006/relationships/oleObject" Target="../embeddings/oleObject198.bin"/><Relationship Id="rId20" Type="http://schemas.openxmlformats.org/officeDocument/2006/relationships/oleObject" Target="../embeddings/oleObject197.bin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94.bin"/><Relationship Id="rId14" Type="http://schemas.openxmlformats.org/officeDocument/2006/relationships/oleObject" Target="../embeddings/oleObject193.bin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91.bin"/><Relationship Id="rId10" Type="http://schemas.openxmlformats.org/officeDocument/2006/relationships/oleObject" Target="../embeddings/oleObject190.bin"/><Relationship Id="rId1" Type="http://schemas.openxmlformats.org/officeDocument/2006/relationships/oleObject" Target="../embeddings/oleObject18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50.e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20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53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204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60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211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6.wmf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216.bin"/><Relationship Id="rId3" Type="http://schemas.openxmlformats.org/officeDocument/2006/relationships/image" Target="../media/image164.wmf"/><Relationship Id="rId2" Type="http://schemas.openxmlformats.org/officeDocument/2006/relationships/oleObject" Target="../embeddings/oleObject215.bin"/><Relationship Id="rId1" Type="http://schemas.openxmlformats.org/officeDocument/2006/relationships/tags" Target="../tags/tag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168.wmf"/><Relationship Id="rId1" Type="http://schemas.openxmlformats.org/officeDocument/2006/relationships/oleObject" Target="../embeddings/oleObject21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71.wmf"/><Relationship Id="rId14" Type="http://schemas.openxmlformats.org/officeDocument/2006/relationships/vmlDrawing" Target="../drawings/vmlDrawing3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22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wmf"/><Relationship Id="rId8" Type="http://schemas.openxmlformats.org/officeDocument/2006/relationships/oleObject" Target="../embeddings/oleObject230.bin"/><Relationship Id="rId7" Type="http://schemas.openxmlformats.org/officeDocument/2006/relationships/image" Target="../media/image182.wmf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181.png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179.wmf"/><Relationship Id="rId17" Type="http://schemas.openxmlformats.org/officeDocument/2006/relationships/vmlDrawing" Target="../drawings/vmlDrawing4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6.wmf"/><Relationship Id="rId14" Type="http://schemas.openxmlformats.org/officeDocument/2006/relationships/oleObject" Target="../embeddings/oleObject233.bin"/><Relationship Id="rId13" Type="http://schemas.openxmlformats.org/officeDocument/2006/relationships/image" Target="../media/image185.wmf"/><Relationship Id="rId12" Type="http://schemas.openxmlformats.org/officeDocument/2006/relationships/oleObject" Target="../embeddings/oleObject232.bin"/><Relationship Id="rId11" Type="http://schemas.openxmlformats.org/officeDocument/2006/relationships/image" Target="../media/image184.wmf"/><Relationship Id="rId10" Type="http://schemas.openxmlformats.org/officeDocument/2006/relationships/oleObject" Target="../embeddings/oleObject231.bin"/><Relationship Id="rId1" Type="http://schemas.openxmlformats.org/officeDocument/2006/relationships/oleObject" Target="../embeddings/oleObject227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8.wmf"/><Relationship Id="rId2" Type="http://schemas.openxmlformats.org/officeDocument/2006/relationships/oleObject" Target="../embeddings/oleObject234.bin"/><Relationship Id="rId1" Type="http://schemas.openxmlformats.org/officeDocument/2006/relationships/tags" Target="../tags/tag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9.wmf"/><Relationship Id="rId1" Type="http://schemas.openxmlformats.org/officeDocument/2006/relationships/oleObject" Target="../embeddings/oleObject235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191.wmf"/><Relationship Id="rId32" Type="http://schemas.openxmlformats.org/officeDocument/2006/relationships/vmlDrawing" Target="../drawings/vmlDrawing4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03.png"/><Relationship Id="rId3" Type="http://schemas.openxmlformats.org/officeDocument/2006/relationships/oleObject" Target="../embeddings/oleObject237.bin"/><Relationship Id="rId29" Type="http://schemas.openxmlformats.org/officeDocument/2006/relationships/image" Target="../media/image202.wmf"/><Relationship Id="rId28" Type="http://schemas.openxmlformats.org/officeDocument/2006/relationships/oleObject" Target="../embeddings/oleObject249.bin"/><Relationship Id="rId27" Type="http://schemas.openxmlformats.org/officeDocument/2006/relationships/image" Target="../media/image201.wmf"/><Relationship Id="rId26" Type="http://schemas.openxmlformats.org/officeDocument/2006/relationships/oleObject" Target="../embeddings/oleObject248.bin"/><Relationship Id="rId25" Type="http://schemas.openxmlformats.org/officeDocument/2006/relationships/image" Target="../media/image200.wmf"/><Relationship Id="rId24" Type="http://schemas.openxmlformats.org/officeDocument/2006/relationships/oleObject" Target="../embeddings/oleObject247.bin"/><Relationship Id="rId23" Type="http://schemas.openxmlformats.org/officeDocument/2006/relationships/image" Target="../media/image199.png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197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23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251.bin"/><Relationship Id="rId3" Type="http://schemas.openxmlformats.org/officeDocument/2006/relationships/image" Target="../media/image204.wmf"/><Relationship Id="rId2" Type="http://schemas.openxmlformats.org/officeDocument/2006/relationships/oleObject" Target="../embeddings/oleObject250.bin"/><Relationship Id="rId1" Type="http://schemas.openxmlformats.org/officeDocument/2006/relationships/tags" Target="../tags/tag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25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7.png"/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tags" Target="../tags/tag3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0.png"/><Relationship Id="rId2" Type="http://schemas.openxmlformats.org/officeDocument/2006/relationships/image" Target="../media/image187.png"/><Relationship Id="rId1" Type="http://schemas.openxmlformats.org/officeDocument/2006/relationships/tags" Target="../tags/tag31.xml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55.bin"/><Relationship Id="rId20" Type="http://schemas.openxmlformats.org/officeDocument/2006/relationships/vmlDrawing" Target="../drawings/vmlDrawing46.vml"/><Relationship Id="rId2" Type="http://schemas.openxmlformats.org/officeDocument/2006/relationships/image" Target="../media/image187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262.bin"/><Relationship Id="rId16" Type="http://schemas.openxmlformats.org/officeDocument/2006/relationships/image" Target="../media/image217.wmf"/><Relationship Id="rId15" Type="http://schemas.openxmlformats.org/officeDocument/2006/relationships/oleObject" Target="../embeddings/oleObject261.bin"/><Relationship Id="rId14" Type="http://schemas.openxmlformats.org/officeDocument/2006/relationships/image" Target="../media/image216.wmf"/><Relationship Id="rId13" Type="http://schemas.openxmlformats.org/officeDocument/2006/relationships/oleObject" Target="../embeddings/oleObject260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14.wmf"/><Relationship Id="rId1" Type="http://schemas.openxmlformats.org/officeDocument/2006/relationships/tags" Target="../tags/tag32.xml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63.bin"/><Relationship Id="rId22" Type="http://schemas.openxmlformats.org/officeDocument/2006/relationships/vmlDrawing" Target="../drawings/vmlDrawing4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3.wmf"/><Relationship Id="rId2" Type="http://schemas.openxmlformats.org/officeDocument/2006/relationships/image" Target="../media/image187.png"/><Relationship Id="rId19" Type="http://schemas.openxmlformats.org/officeDocument/2006/relationships/oleObject" Target="../embeddings/oleObject271.bin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22.w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21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20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19.wmf"/><Relationship Id="rId1" Type="http://schemas.openxmlformats.org/officeDocument/2006/relationships/tags" Target="../tags/tag33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wmf"/><Relationship Id="rId8" Type="http://schemas.openxmlformats.org/officeDocument/2006/relationships/oleObject" Target="../embeddings/oleObject275.bin"/><Relationship Id="rId7" Type="http://schemas.openxmlformats.org/officeDocument/2006/relationships/image" Target="../media/image213.wmf"/><Relationship Id="rId6" Type="http://schemas.openxmlformats.org/officeDocument/2006/relationships/oleObject" Target="../embeddings/oleObject274.bin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73.bin"/><Relationship Id="rId3" Type="http://schemas.openxmlformats.org/officeDocument/2006/relationships/image" Target="../media/image211.wmf"/><Relationship Id="rId2" Type="http://schemas.openxmlformats.org/officeDocument/2006/relationships/oleObject" Target="../embeddings/oleObject272.bin"/><Relationship Id="rId19" Type="http://schemas.openxmlformats.org/officeDocument/2006/relationships/vmlDrawing" Target="../drawings/vmlDrawing4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18.wmf"/><Relationship Id="rId16" Type="http://schemas.openxmlformats.org/officeDocument/2006/relationships/oleObject" Target="../embeddings/oleObject279.bin"/><Relationship Id="rId15" Type="http://schemas.openxmlformats.org/officeDocument/2006/relationships/image" Target="../media/image217.wmf"/><Relationship Id="rId14" Type="http://schemas.openxmlformats.org/officeDocument/2006/relationships/oleObject" Target="../embeddings/oleObject278.bin"/><Relationship Id="rId13" Type="http://schemas.openxmlformats.org/officeDocument/2006/relationships/image" Target="../media/image216.wmf"/><Relationship Id="rId12" Type="http://schemas.openxmlformats.org/officeDocument/2006/relationships/oleObject" Target="../embeddings/oleObject277.bin"/><Relationship Id="rId11" Type="http://schemas.openxmlformats.org/officeDocument/2006/relationships/image" Target="../media/image215.wmf"/><Relationship Id="rId10" Type="http://schemas.openxmlformats.org/officeDocument/2006/relationships/oleObject" Target="../embeddings/oleObject276.bin"/><Relationship Id="rId1" Type="http://schemas.openxmlformats.org/officeDocument/2006/relationships/image" Target="../media/image210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oleObject" Target="../embeddings/oleObject283.bin"/><Relationship Id="rId7" Type="http://schemas.openxmlformats.org/officeDocument/2006/relationships/image" Target="../media/image213.wmf"/><Relationship Id="rId6" Type="http://schemas.openxmlformats.org/officeDocument/2006/relationships/oleObject" Target="../embeddings/oleObject282.bin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81.bin"/><Relationship Id="rId3" Type="http://schemas.openxmlformats.org/officeDocument/2006/relationships/image" Target="../media/image211.wmf"/><Relationship Id="rId21" Type="http://schemas.openxmlformats.org/officeDocument/2006/relationships/vmlDrawing" Target="../drawings/vmlDrawing49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80.bin"/><Relationship Id="rId19" Type="http://schemas.openxmlformats.org/officeDocument/2006/relationships/image" Target="../media/image223.wmf"/><Relationship Id="rId18" Type="http://schemas.openxmlformats.org/officeDocument/2006/relationships/oleObject" Target="../embeddings/oleObject288.bin"/><Relationship Id="rId17" Type="http://schemas.openxmlformats.org/officeDocument/2006/relationships/image" Target="../media/image218.wmf"/><Relationship Id="rId16" Type="http://schemas.openxmlformats.org/officeDocument/2006/relationships/oleObject" Target="../embeddings/oleObject287.bin"/><Relationship Id="rId15" Type="http://schemas.openxmlformats.org/officeDocument/2006/relationships/image" Target="../media/image222.wmf"/><Relationship Id="rId14" Type="http://schemas.openxmlformats.org/officeDocument/2006/relationships/oleObject" Target="../embeddings/oleObject286.bin"/><Relationship Id="rId13" Type="http://schemas.openxmlformats.org/officeDocument/2006/relationships/image" Target="../media/image221.wmf"/><Relationship Id="rId12" Type="http://schemas.openxmlformats.org/officeDocument/2006/relationships/oleObject" Target="../embeddings/oleObject285.bin"/><Relationship Id="rId11" Type="http://schemas.openxmlformats.org/officeDocument/2006/relationships/image" Target="../media/image220.wmf"/><Relationship Id="rId10" Type="http://schemas.openxmlformats.org/officeDocument/2006/relationships/oleObject" Target="../embeddings/oleObject284.bin"/><Relationship Id="rId1" Type="http://schemas.openxmlformats.org/officeDocument/2006/relationships/image" Target="../media/image210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27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24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9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28.wmf"/><Relationship Id="rId1" Type="http://schemas.openxmlformats.org/officeDocument/2006/relationships/oleObject" Target="../embeddings/oleObject289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4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0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1.wmf"/><Relationship Id="rId2" Type="http://schemas.openxmlformats.org/officeDocument/2006/relationships/oleObject" Target="../embeddings/oleObject295.bin"/><Relationship Id="rId1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6 .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数字调节器</a:t>
            </a:r>
            <a:endParaRPr lang="zh-CN" altLang="en-US"/>
          </a:p>
        </p:txBody>
      </p:sp>
      <p:grpSp>
        <p:nvGrpSpPr>
          <p:cNvPr id="3074" name="Group 5"/>
          <p:cNvGrpSpPr/>
          <p:nvPr/>
        </p:nvGrpSpPr>
        <p:grpSpPr>
          <a:xfrm>
            <a:off x="1693228" y="1178878"/>
            <a:ext cx="8353425" cy="2454275"/>
            <a:chOff x="0" y="0"/>
            <a:chExt cx="4737" cy="1501"/>
          </a:xfrm>
        </p:grpSpPr>
        <p:sp>
          <p:nvSpPr>
            <p:cNvPr id="30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可编程</a:t>
              </a:r>
              <a:endPara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对象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变送器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6" name="Text Box 17"/>
            <p:cNvSpPr txBox="1"/>
            <p:nvPr/>
          </p:nvSpPr>
          <p:spPr>
            <a:xfrm>
              <a:off x="0" y="409"/>
              <a:ext cx="5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7" name="Text Box 18"/>
            <p:cNvSpPr txBox="1"/>
            <p:nvPr/>
          </p:nvSpPr>
          <p:spPr>
            <a:xfrm>
              <a:off x="726" y="397"/>
              <a:ext cx="3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88" name="Text Box 19"/>
            <p:cNvSpPr txBox="1"/>
            <p:nvPr/>
          </p:nvSpPr>
          <p:spPr>
            <a:xfrm>
              <a:off x="195" y="725"/>
              <a:ext cx="548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089" name="Text Box 20"/>
            <p:cNvSpPr txBox="1"/>
            <p:nvPr/>
          </p:nvSpPr>
          <p:spPr>
            <a:xfrm>
              <a:off x="3947" y="363"/>
              <a:ext cx="79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90" name="Text Box 21"/>
            <p:cNvSpPr txBox="1"/>
            <p:nvPr/>
          </p:nvSpPr>
          <p:spPr>
            <a:xfrm>
              <a:off x="3765" y="45"/>
              <a:ext cx="32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3091" name="Group 22"/>
            <p:cNvGrpSpPr/>
            <p:nvPr/>
          </p:nvGrpSpPr>
          <p:grpSpPr>
            <a:xfrm>
              <a:off x="532" y="331"/>
              <a:ext cx="165" cy="252"/>
              <a:chOff x="0" y="0"/>
              <a:chExt cx="165" cy="252"/>
            </a:xfrm>
          </p:grpSpPr>
          <p:sp>
            <p:nvSpPr>
              <p:cNvPr id="3092" name="Text Box 23"/>
              <p:cNvSpPr txBox="1"/>
              <p:nvPr/>
            </p:nvSpPr>
            <p:spPr>
              <a:xfrm>
                <a:off x="0" y="0"/>
                <a:ext cx="9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74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4" name="Group 25"/>
            <p:cNvGrpSpPr/>
            <p:nvPr/>
          </p:nvGrpSpPr>
          <p:grpSpPr>
            <a:xfrm>
              <a:off x="1034" y="307"/>
              <a:ext cx="273" cy="234"/>
              <a:chOff x="0" y="0"/>
              <a:chExt cx="273" cy="234"/>
            </a:xfrm>
          </p:grpSpPr>
          <p:sp>
            <p:nvSpPr>
              <p:cNvPr id="30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96" name="Text Box 27"/>
              <p:cNvSpPr txBox="1"/>
              <p:nvPr/>
            </p:nvSpPr>
            <p:spPr>
              <a:xfrm>
                <a:off x="112" y="0"/>
                <a:ext cx="16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097" name="Group 28"/>
            <p:cNvGrpSpPr/>
            <p:nvPr/>
          </p:nvGrpSpPr>
          <p:grpSpPr>
            <a:xfrm>
              <a:off x="407" y="841"/>
              <a:ext cx="187" cy="252"/>
              <a:chOff x="0" y="0"/>
              <a:chExt cx="187" cy="252"/>
            </a:xfrm>
          </p:grpSpPr>
          <p:sp>
            <p:nvSpPr>
              <p:cNvPr id="3098" name="Text Box 29"/>
              <p:cNvSpPr txBox="1"/>
              <p:nvPr/>
            </p:nvSpPr>
            <p:spPr>
              <a:xfrm>
                <a:off x="0" y="0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9" name="Text Box 30"/>
              <p:cNvSpPr txBox="1"/>
              <p:nvPr/>
            </p:nvSpPr>
            <p:spPr>
              <a:xfrm>
                <a:off x="96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00" name="Group 31"/>
            <p:cNvGrpSpPr/>
            <p:nvPr/>
          </p:nvGrpSpPr>
          <p:grpSpPr>
            <a:xfrm>
              <a:off x="2068" y="305"/>
              <a:ext cx="272" cy="235"/>
              <a:chOff x="0" y="0"/>
              <a:chExt cx="302" cy="252"/>
            </a:xfrm>
          </p:grpSpPr>
          <p:sp>
            <p:nvSpPr>
              <p:cNvPr id="3101" name="Text Box 32"/>
              <p:cNvSpPr txBox="1"/>
              <p:nvPr/>
            </p:nvSpPr>
            <p:spPr>
              <a:xfrm>
                <a:off x="0" y="12"/>
                <a:ext cx="9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02" name="Text Box 33"/>
              <p:cNvSpPr txBox="1"/>
              <p:nvPr/>
            </p:nvSpPr>
            <p:spPr>
              <a:xfrm>
                <a:off x="141" y="0"/>
                <a:ext cx="161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1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执行器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107" name="矩形 1"/>
          <p:cNvSpPr/>
          <p:nvPr/>
        </p:nvSpPr>
        <p:spPr>
          <a:xfrm>
            <a:off x="2571433" y="4263708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可编程数字调节器组成及特点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08" name="矩形 48"/>
          <p:cNvSpPr/>
          <p:nvPr/>
        </p:nvSpPr>
        <p:spPr>
          <a:xfrm>
            <a:off x="2593658" y="4884420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6.2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调节器功能组态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110" name="矩形 50"/>
          <p:cNvSpPr/>
          <p:nvPr/>
        </p:nvSpPr>
        <p:spPr>
          <a:xfrm>
            <a:off x="2593658" y="5497513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6.3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可编程调节器的应用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3316" name="Rectangle 133"/>
          <p:cNvSpPr/>
          <p:nvPr/>
        </p:nvSpPr>
        <p:spPr>
          <a:xfrm>
            <a:off x="987425" y="825500"/>
            <a:ext cx="3893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通信接口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与上位机进行信息交互。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6065" y="3440430"/>
            <a:ext cx="3581400" cy="2487930"/>
            <a:chOff x="6624" y="4791"/>
            <a:chExt cx="5640" cy="3918"/>
          </a:xfrm>
        </p:grpSpPr>
        <p:sp>
          <p:nvSpPr>
            <p:cNvPr id="18434" name="Rectangle 10"/>
            <p:cNvSpPr/>
            <p:nvPr/>
          </p:nvSpPr>
          <p:spPr>
            <a:xfrm>
              <a:off x="6624" y="4791"/>
              <a:ext cx="1680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5" name="Rectangle 11"/>
            <p:cNvSpPr/>
            <p:nvPr/>
          </p:nvSpPr>
          <p:spPr>
            <a:xfrm>
              <a:off x="9024" y="5991"/>
              <a:ext cx="1800" cy="18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MAX485</a:t>
              </a:r>
              <a:endParaRPr lang="zh-CN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6" name="Line 12"/>
            <p:cNvSpPr/>
            <p:nvPr/>
          </p:nvSpPr>
          <p:spPr>
            <a:xfrm>
              <a:off x="8304" y="731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Text Box 15"/>
            <p:cNvSpPr txBox="1"/>
            <p:nvPr/>
          </p:nvSpPr>
          <p:spPr>
            <a:xfrm>
              <a:off x="8304" y="755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TX</a:t>
              </a:r>
              <a:endParaRPr lang="zh-CN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Text Box 16"/>
            <p:cNvSpPr txBox="1"/>
            <p:nvPr/>
          </p:nvSpPr>
          <p:spPr>
            <a:xfrm>
              <a:off x="8304" y="539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RX</a:t>
              </a:r>
              <a:endParaRPr lang="zh-CN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Line 17"/>
            <p:cNvSpPr/>
            <p:nvPr/>
          </p:nvSpPr>
          <p:spPr>
            <a:xfrm flipH="1">
              <a:off x="8304" y="647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Line 18"/>
            <p:cNvSpPr/>
            <p:nvPr/>
          </p:nvSpPr>
          <p:spPr>
            <a:xfrm flipH="1">
              <a:off x="10824" y="62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Line 19"/>
            <p:cNvSpPr/>
            <p:nvPr/>
          </p:nvSpPr>
          <p:spPr>
            <a:xfrm>
              <a:off x="10824" y="74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21"/>
            <p:cNvSpPr/>
            <p:nvPr/>
          </p:nvSpPr>
          <p:spPr>
            <a:xfrm>
              <a:off x="11304" y="6471"/>
              <a:ext cx="240" cy="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Line 22"/>
            <p:cNvSpPr/>
            <p:nvPr/>
          </p:nvSpPr>
          <p:spPr>
            <a:xfrm>
              <a:off x="11424" y="6231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Line 23"/>
            <p:cNvSpPr/>
            <p:nvPr/>
          </p:nvSpPr>
          <p:spPr>
            <a:xfrm>
              <a:off x="11424" y="7071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Text Box 24"/>
            <p:cNvSpPr txBox="1"/>
            <p:nvPr/>
          </p:nvSpPr>
          <p:spPr>
            <a:xfrm>
              <a:off x="10344" y="5391"/>
              <a:ext cx="192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120</a:t>
              </a:r>
              <a:r>
                <a:rPr lang="el-GR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Ω</a:t>
              </a:r>
              <a:endParaRPr lang="el-GR" altLang="en-US" sz="2000" b="1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7425" y="1852930"/>
            <a:ext cx="10492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有线通信模块：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RS232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RS485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USB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接口模块；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CAN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总线通信模块。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87425" y="2419985"/>
            <a:ext cx="9356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无线通信模块：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CC1100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nfr905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等。通信协议蓝牙、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ZIGBEE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</a:t>
            </a:r>
            <a:endParaRPr lang="zh-CN" altLang="en-US" sz="2400"/>
          </a:p>
        </p:txBody>
      </p:sp>
      <p:sp>
        <p:nvSpPr>
          <p:cNvPr id="20" name="Text Box 122"/>
          <p:cNvSpPr txBox="1"/>
          <p:nvPr/>
        </p:nvSpPr>
        <p:spPr>
          <a:xfrm>
            <a:off x="4076065" y="5928360"/>
            <a:ext cx="331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6-10    RS485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1" name="Text Box 4"/>
          <p:cNvSpPr txBox="1"/>
          <p:nvPr/>
        </p:nvSpPr>
        <p:spPr>
          <a:xfrm>
            <a:off x="688975" y="802005"/>
            <a:ext cx="1094994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软件系统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存储在系统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中的系统程序（监控程序、运算控制模块）；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存储在用户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ROM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中的应用程序；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RAM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中间数据存储。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65" y="2945765"/>
            <a:ext cx="4953000" cy="2973070"/>
          </a:xfrm>
          <a:prstGeom prst="rect">
            <a:avLst/>
          </a:prstGeom>
        </p:spPr>
      </p:pic>
      <p:sp>
        <p:nvSpPr>
          <p:cNvPr id="19479" name="Text Box 31"/>
          <p:cNvSpPr txBox="1"/>
          <p:nvPr/>
        </p:nvSpPr>
        <p:spPr>
          <a:xfrm>
            <a:off x="3709988" y="5989320"/>
            <a:ext cx="496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6-11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调节器组成框图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2" name="Rectangle 6"/>
          <p:cNvSpPr/>
          <p:nvPr/>
        </p:nvSpPr>
        <p:spPr>
          <a:xfrm>
            <a:off x="3404235" y="2662873"/>
            <a:ext cx="1439863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系统初始化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3" name="Rectangle 7"/>
          <p:cNvSpPr/>
          <p:nvPr/>
        </p:nvSpPr>
        <p:spPr>
          <a:xfrm>
            <a:off x="3396298" y="341852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键盘显示管理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5364" name="Rectangle 8"/>
          <p:cNvSpPr/>
          <p:nvPr/>
        </p:nvSpPr>
        <p:spPr>
          <a:xfrm>
            <a:off x="3396298" y="414559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中断管理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5" name="Rectangle 9"/>
          <p:cNvSpPr/>
          <p:nvPr/>
        </p:nvSpPr>
        <p:spPr>
          <a:xfrm>
            <a:off x="3396298" y="486632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自诊断处理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6" name="Rectangle 10"/>
          <p:cNvSpPr/>
          <p:nvPr/>
        </p:nvSpPr>
        <p:spPr>
          <a:xfrm>
            <a:off x="3396298" y="559339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运行状态控制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5367" name="Line 11"/>
          <p:cNvSpPr/>
          <p:nvPr/>
        </p:nvSpPr>
        <p:spPr>
          <a:xfrm>
            <a:off x="3032760" y="291528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8" name="Line 12"/>
          <p:cNvSpPr/>
          <p:nvPr/>
        </p:nvSpPr>
        <p:spPr>
          <a:xfrm>
            <a:off x="3050223" y="367728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9" name="Line 13"/>
          <p:cNvSpPr/>
          <p:nvPr/>
        </p:nvSpPr>
        <p:spPr>
          <a:xfrm>
            <a:off x="2827973" y="4390073"/>
            <a:ext cx="566737" cy="7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0" name="Line 14"/>
          <p:cNvSpPr/>
          <p:nvPr/>
        </p:nvSpPr>
        <p:spPr>
          <a:xfrm>
            <a:off x="3045460" y="5160010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1" name="Line 15"/>
          <p:cNvSpPr/>
          <p:nvPr/>
        </p:nvSpPr>
        <p:spPr>
          <a:xfrm>
            <a:off x="3050223" y="586327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2" name="Line 16"/>
          <p:cNvSpPr/>
          <p:nvPr/>
        </p:nvSpPr>
        <p:spPr>
          <a:xfrm>
            <a:off x="3032760" y="2908935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3" name="Rectangle 17"/>
          <p:cNvSpPr/>
          <p:nvPr/>
        </p:nvSpPr>
        <p:spPr>
          <a:xfrm>
            <a:off x="2283460" y="3764598"/>
            <a:ext cx="539750" cy="13668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监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控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程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序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74" name="Rectangle 30"/>
          <p:cNvSpPr/>
          <p:nvPr/>
        </p:nvSpPr>
        <p:spPr>
          <a:xfrm>
            <a:off x="5059998" y="2662873"/>
            <a:ext cx="41036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参数、器件初始化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375" name="Rectangle 31"/>
          <p:cNvSpPr/>
          <p:nvPr/>
        </p:nvSpPr>
        <p:spPr>
          <a:xfrm>
            <a:off x="4844098" y="3460115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（键码识别、键处理程序走向、显示格式）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6" name="Rectangle 32"/>
          <p:cNvSpPr/>
          <p:nvPr/>
        </p:nvSpPr>
        <p:spPr>
          <a:xfrm>
            <a:off x="4915535" y="4155123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（中断源识别、优先级比较）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7" name="Rectangle 33"/>
          <p:cNvSpPr/>
          <p:nvPr/>
        </p:nvSpPr>
        <p:spPr>
          <a:xfrm>
            <a:off x="4740910" y="4875848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（定时巡检、异常显示、故障处理）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8" name="Rectangle 34"/>
          <p:cNvSpPr/>
          <p:nvPr/>
        </p:nvSpPr>
        <p:spPr>
          <a:xfrm>
            <a:off x="4844098" y="5615623"/>
            <a:ext cx="412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A/M/C</a:t>
            </a:r>
            <a:r>
              <a:rPr lang="zh-CN" altLang="en-US" sz="2400" b="1" dirty="0">
                <a:latin typeface="Times New Roman" panose="02020603050405020304" pitchFamily="18" charset="0"/>
              </a:rPr>
              <a:t>状态判断、切换等）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80" name="Rectangle 37"/>
          <p:cNvSpPr/>
          <p:nvPr/>
        </p:nvSpPr>
        <p:spPr>
          <a:xfrm>
            <a:off x="823278" y="2141220"/>
            <a:ext cx="20510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Calibri" panose="020F0502020204030204" charset="0"/>
              </a:rPr>
              <a:t>① </a:t>
            </a:r>
            <a:r>
              <a:rPr lang="zh-CN" altLang="en-US" sz="2800" b="1" dirty="0">
                <a:latin typeface="Times New Roman" panose="02020603050405020304" pitchFamily="18" charset="0"/>
              </a:rPr>
              <a:t>监控程序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845185"/>
            <a:ext cx="96812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系统程序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监控程序、中断处理程序、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输入处理程序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6385" name="Group 17"/>
          <p:cNvGrpSpPr/>
          <p:nvPr/>
        </p:nvGrpSpPr>
        <p:grpSpPr>
          <a:xfrm>
            <a:off x="1242695" y="1368108"/>
            <a:ext cx="4191000" cy="3575050"/>
            <a:chOff x="0" y="0"/>
            <a:chExt cx="1504" cy="1938"/>
          </a:xfrm>
        </p:grpSpPr>
        <p:sp>
          <p:nvSpPr>
            <p:cNvPr id="16386" name="Rectangle 5"/>
            <p:cNvSpPr/>
            <p:nvPr/>
          </p:nvSpPr>
          <p:spPr>
            <a:xfrm>
              <a:off x="706" y="0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键处理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7" name="Rectangle 6"/>
            <p:cNvSpPr/>
            <p:nvPr/>
          </p:nvSpPr>
          <p:spPr>
            <a:xfrm>
              <a:off x="701" y="476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定时处理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8" name="Rectangle 8"/>
            <p:cNvSpPr/>
            <p:nvPr/>
          </p:nvSpPr>
          <p:spPr>
            <a:xfrm>
              <a:off x="711" y="104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通信处理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9" name="Rectangle 9"/>
            <p:cNvSpPr/>
            <p:nvPr/>
          </p:nvSpPr>
          <p:spPr>
            <a:xfrm>
              <a:off x="706" y="159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掉电处理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90" name="Line 10"/>
            <p:cNvSpPr/>
            <p:nvPr/>
          </p:nvSpPr>
          <p:spPr>
            <a:xfrm>
              <a:off x="472" y="15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Line 11"/>
            <p:cNvSpPr/>
            <p:nvPr/>
          </p:nvSpPr>
          <p:spPr>
            <a:xfrm>
              <a:off x="483" y="63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Line 13"/>
            <p:cNvSpPr/>
            <p:nvPr/>
          </p:nvSpPr>
          <p:spPr>
            <a:xfrm>
              <a:off x="480" y="1224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4"/>
            <p:cNvSpPr/>
            <p:nvPr/>
          </p:nvSpPr>
          <p:spPr>
            <a:xfrm>
              <a:off x="472" y="182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5"/>
            <p:cNvSpPr/>
            <p:nvPr/>
          </p:nvSpPr>
          <p:spPr>
            <a:xfrm>
              <a:off x="472" y="155"/>
              <a:ext cx="0" cy="16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Rectangle 16"/>
            <p:cNvSpPr/>
            <p:nvPr/>
          </p:nvSpPr>
          <p:spPr>
            <a:xfrm>
              <a:off x="0" y="635"/>
              <a:ext cx="340" cy="9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中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断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处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理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程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序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6396" name="Rectangle 18"/>
          <p:cNvSpPr/>
          <p:nvPr/>
        </p:nvSpPr>
        <p:spPr>
          <a:xfrm>
            <a:off x="5382895" y="1416050"/>
            <a:ext cx="5335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有无键按下？识别键号，按键号散转执行键功能。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Rectangle 19"/>
          <p:cNvSpPr/>
          <p:nvPr/>
        </p:nvSpPr>
        <p:spPr>
          <a:xfrm>
            <a:off x="5382895" y="2352358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定时巡检、定时采集等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Rectangle 21"/>
          <p:cNvSpPr/>
          <p:nvPr/>
        </p:nvSpPr>
        <p:spPr>
          <a:xfrm>
            <a:off x="5600383" y="3471545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机等通信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Rectangle 22"/>
          <p:cNvSpPr/>
          <p:nvPr/>
        </p:nvSpPr>
        <p:spPr>
          <a:xfrm>
            <a:off x="5590858" y="4400233"/>
            <a:ext cx="4319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掉电后重要数据保护。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977265" y="805815"/>
            <a:ext cx="42106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中断处理程序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Rectangle 73"/>
          <p:cNvSpPr/>
          <p:nvPr/>
        </p:nvSpPr>
        <p:spPr>
          <a:xfrm>
            <a:off x="980440" y="5059045"/>
            <a:ext cx="1023175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功能模块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包括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、加、减、乘、除、开方、高、低限监视等数十种模块。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用户根据工艺控制要求选择所需要模块进行组态，实现调节器的运算控制功能。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475" name="Text Box 2"/>
          <p:cNvSpPr txBox="1"/>
          <p:nvPr/>
        </p:nvSpPr>
        <p:spPr>
          <a:xfrm>
            <a:off x="1245235" y="824230"/>
            <a:ext cx="9041765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输入处理程序（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实现过程量的输入处理）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过程量检测：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温度、压力、压差、流量测量。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线性化：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折线处理模块。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流量测量：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温度、压力补偿处理、开方运算模块。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抗干扰：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数字滤波模块。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76" name="Text Box 8"/>
          <p:cNvSpPr txBox="1"/>
          <p:nvPr/>
        </p:nvSpPr>
        <p:spPr>
          <a:xfrm>
            <a:off x="3987800" y="6005195"/>
            <a:ext cx="4465638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-12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输入处理模块示意图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3729355"/>
            <a:ext cx="9401175" cy="235267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509" name="Text Box 8"/>
          <p:cNvSpPr txBox="1"/>
          <p:nvPr/>
        </p:nvSpPr>
        <p:spPr>
          <a:xfrm>
            <a:off x="7152958" y="5875020"/>
            <a:ext cx="4464050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-13 </a:t>
            </a:r>
            <a:r>
              <a:rPr lang="zh-CN" altLang="en-US" sz="2400" b="1" dirty="0">
                <a:latin typeface="Times New Roman" panose="02020603050405020304" pitchFamily="18" charset="0"/>
              </a:rPr>
              <a:t>功能模块组态示意图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8503" name="Rectangle 76"/>
          <p:cNvSpPr>
            <a:spLocks noChangeArrowheads="1"/>
          </p:cNvSpPr>
          <p:nvPr/>
        </p:nvSpPr>
        <p:spPr bwMode="auto">
          <a:xfrm>
            <a:off x="600710" y="982345"/>
            <a:ext cx="50044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应用程序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163131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① </a:t>
            </a:r>
            <a:r>
              <a:rPr lang="zh-CN" altLang="en-US" dirty="0">
                <a:sym typeface="+mn-ea"/>
              </a:rPr>
              <a:t>功能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ym typeface="+mn-ea"/>
              </a:rPr>
              <a:t>用户按工艺流程和控制要求，在功能模块中选用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所需模块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按一定规则</a:t>
            </a:r>
            <a:r>
              <a:rPr lang="zh-CN" altLang="en-US" sz="2400" dirty="0">
                <a:sym typeface="+mn-ea"/>
              </a:rPr>
              <a:t>将这些模块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连接起来</a:t>
            </a:r>
            <a:r>
              <a:rPr lang="zh-CN" altLang="en-US" sz="2400" dirty="0">
                <a:sym typeface="+mn-ea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“组态”，</a:t>
            </a:r>
            <a:r>
              <a:rPr lang="zh-CN" altLang="en-US" sz="2400" dirty="0">
                <a:sym typeface="+mn-ea"/>
              </a:rPr>
              <a:t>实现控制任务。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00710" y="387540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>
                <a:sym typeface="+mn-ea"/>
              </a:rPr>
              <a:t>功能举例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/>
              <a:t>选择</a:t>
            </a:r>
            <a:r>
              <a:rPr lang="en-US" altLang="zh-CN" sz="2400"/>
              <a:t>PID1</a:t>
            </a:r>
            <a:r>
              <a:rPr lang="zh-CN" altLang="en-US" sz="2400"/>
              <a:t>、上下限限幅模块及手动模块，对模块进行软连接，设置模块内部参数，设置输入输出数据表，生成应用程序。</a:t>
            </a:r>
            <a:endParaRPr lang="zh-CN" altLang="en-US" sz="2400"/>
          </a:p>
        </p:txBody>
      </p:sp>
      <p:graphicFrame>
        <p:nvGraphicFramePr>
          <p:cNvPr id="6" name="对象 5"/>
          <p:cNvGraphicFramePr/>
          <p:nvPr>
            <p:custDataLst>
              <p:tags r:id="rId1"/>
            </p:custDataLst>
          </p:nvPr>
        </p:nvGraphicFramePr>
        <p:xfrm>
          <a:off x="7153275" y="984885"/>
          <a:ext cx="3803650" cy="48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3800475" imgH="4886325" progId="Paint.Picture">
                  <p:embed/>
                </p:oleObj>
              </mc:Choice>
              <mc:Fallback>
                <p:oleObj name="" r:id="rId2" imgW="3800475" imgH="4886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3275" y="984885"/>
                        <a:ext cx="3803650" cy="489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099" name="Rectangle 5"/>
          <p:cNvSpPr/>
          <p:nvPr/>
        </p:nvSpPr>
        <p:spPr>
          <a:xfrm>
            <a:off x="698818" y="846138"/>
            <a:ext cx="8207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、可编程调节器的特点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2420" y="2396490"/>
            <a:ext cx="6629400" cy="270954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230120"/>
            <a:ext cx="5260340" cy="3042285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32080" y="5470525"/>
            <a:ext cx="5571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运算放大器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模拟器件搭建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0" name="文本框 69"/>
          <p:cNvSpPr txBox="1"/>
          <p:nvPr/>
        </p:nvSpPr>
        <p:spPr>
          <a:xfrm>
            <a:off x="6003925" y="5470525"/>
            <a:ext cx="5752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微机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接口电路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组态编程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1" name="文本框 70"/>
          <p:cNvSpPr txBox="1"/>
          <p:nvPr/>
        </p:nvSpPr>
        <p:spPr>
          <a:xfrm>
            <a:off x="699135" y="1495425"/>
            <a:ext cx="4650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）实现仪表与微机一体化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552575" y="1688465"/>
          <a:ext cx="2916555" cy="161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44295" imgH="742315" progId="Equations">
                  <p:embed/>
                </p:oleObj>
              </mc:Choice>
              <mc:Fallback>
                <p:oleObj name="" r:id="rId1" imgW="1344295" imgH="742315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2575" y="1688465"/>
                        <a:ext cx="2916555" cy="1610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右箭头 4"/>
          <p:cNvSpPr/>
          <p:nvPr/>
        </p:nvSpPr>
        <p:spPr>
          <a:xfrm>
            <a:off x="4532630" y="2266633"/>
            <a:ext cx="1439863" cy="287337"/>
          </a:xfrm>
          <a:prstGeom prst="rightArrow">
            <a:avLst>
              <a:gd name="adj1" fmla="val 50000"/>
              <a:gd name="adj2" fmla="val 495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9" name="矩形 5"/>
          <p:cNvSpPr/>
          <p:nvPr/>
        </p:nvSpPr>
        <p:spPr>
          <a:xfrm>
            <a:off x="4851718" y="1796733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组态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50" name="矩形 9"/>
          <p:cNvSpPr/>
          <p:nvPr/>
        </p:nvSpPr>
        <p:spPr>
          <a:xfrm>
            <a:off x="6169343" y="2179320"/>
            <a:ext cx="16033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应用程序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817168" y="1487170"/>
            <a:ext cx="1500187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串级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比值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前馈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均匀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选择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复杂控制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3" name="Text Box 5"/>
          <p:cNvSpPr txBox="1"/>
          <p:nvPr/>
        </p:nvSpPr>
        <p:spPr>
          <a:xfrm>
            <a:off x="1106488" y="964565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）具有丰富的运算、控制功能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3285"/>
            <a:ext cx="7449185" cy="30448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2351405" y="2708910"/>
            <a:ext cx="688340" cy="861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025525" y="910590"/>
            <a:ext cx="1036129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通用型强，使用方便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①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与模拟调节器输入输出信号一致，接线一致。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输入输出均为</a:t>
            </a:r>
            <a:r>
              <a:rPr lang="en-US" altLang="zh-CN" sz="2400" b="1" dirty="0">
                <a:latin typeface="Times New Roman" panose="02020603050405020304" pitchFamily="18" charset="0"/>
              </a:rPr>
              <a:t>4~20mA</a:t>
            </a:r>
            <a:r>
              <a:rPr lang="zh-CN" altLang="en-US" sz="2400" b="1" dirty="0">
                <a:latin typeface="Times New Roman" panose="02020603050405020304" pitchFamily="18" charset="0"/>
              </a:rPr>
              <a:t>模拟信号。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</a:rPr>
              <a:t>编程简单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填写表格，设置组态参数编程。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0033" t="3773" r="12900"/>
          <a:stretch>
            <a:fillRect/>
          </a:stretch>
        </p:blipFill>
        <p:spPr>
          <a:xfrm>
            <a:off x="1509395" y="3397250"/>
            <a:ext cx="1468120" cy="2850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3467" b="11300"/>
          <a:stretch>
            <a:fillRect/>
          </a:stretch>
        </p:blipFill>
        <p:spPr>
          <a:xfrm>
            <a:off x="7875270" y="3697605"/>
            <a:ext cx="2990215" cy="2249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16289" t="17400" r="13322" b="11500"/>
          <a:stretch>
            <a:fillRect/>
          </a:stretch>
        </p:blipFill>
        <p:spPr>
          <a:xfrm>
            <a:off x="4405630" y="3567430"/>
            <a:ext cx="2652395" cy="26797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147" name="Text Box 5"/>
          <p:cNvSpPr txBox="1"/>
          <p:nvPr/>
        </p:nvSpPr>
        <p:spPr>
          <a:xfrm>
            <a:off x="997585" y="742315"/>
            <a:ext cx="101523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）可连接到集散控制系统中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具有通信模块的智能仪表作为节点挂接到网络中，与操作站、上位机进行通信，构成多级系统，实现分散控制。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171" name="Group 6"/>
          <p:cNvGrpSpPr/>
          <p:nvPr/>
        </p:nvGrpSpPr>
        <p:grpSpPr>
          <a:xfrm>
            <a:off x="1871345" y="2254885"/>
            <a:ext cx="7704138" cy="4176713"/>
            <a:chOff x="0" y="0"/>
            <a:chExt cx="2451" cy="1365"/>
          </a:xfrm>
        </p:grpSpPr>
        <p:sp>
          <p:nvSpPr>
            <p:cNvPr id="7172" name="AutoShape 7"/>
            <p:cNvSpPr/>
            <p:nvPr/>
          </p:nvSpPr>
          <p:spPr>
            <a:xfrm>
              <a:off x="312" y="1255"/>
              <a:ext cx="121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3" name="Line 8"/>
            <p:cNvSpPr/>
            <p:nvPr/>
          </p:nvSpPr>
          <p:spPr>
            <a:xfrm>
              <a:off x="577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4" name="Line 9"/>
            <p:cNvSpPr/>
            <p:nvPr/>
          </p:nvSpPr>
          <p:spPr>
            <a:xfrm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" name="Line 10"/>
            <p:cNvSpPr/>
            <p:nvPr/>
          </p:nvSpPr>
          <p:spPr>
            <a:xfrm flipV="1"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" name="Line 11"/>
            <p:cNvSpPr/>
            <p:nvPr/>
          </p:nvSpPr>
          <p:spPr>
            <a:xfrm>
              <a:off x="721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2"/>
            <p:cNvSpPr/>
            <p:nvPr/>
          </p:nvSpPr>
          <p:spPr>
            <a:xfrm>
              <a:off x="649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8" name="Line 13"/>
            <p:cNvSpPr/>
            <p:nvPr/>
          </p:nvSpPr>
          <p:spPr>
            <a:xfrm>
              <a:off x="601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9" name="Freeform 14"/>
            <p:cNvSpPr/>
            <p:nvPr/>
          </p:nvSpPr>
          <p:spPr>
            <a:xfrm>
              <a:off x="601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Line 15"/>
            <p:cNvSpPr/>
            <p:nvPr/>
          </p:nvSpPr>
          <p:spPr>
            <a:xfrm flipV="1">
              <a:off x="360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1" name="Line 16"/>
            <p:cNvSpPr/>
            <p:nvPr/>
          </p:nvSpPr>
          <p:spPr>
            <a:xfrm>
              <a:off x="649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2" name="Rectangle 17"/>
            <p:cNvSpPr/>
            <p:nvPr/>
          </p:nvSpPr>
          <p:spPr>
            <a:xfrm>
              <a:off x="264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3" name="AutoShape 18"/>
            <p:cNvSpPr/>
            <p:nvPr/>
          </p:nvSpPr>
          <p:spPr>
            <a:xfrm>
              <a:off x="457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Line 19"/>
            <p:cNvSpPr/>
            <p:nvPr/>
          </p:nvSpPr>
          <p:spPr>
            <a:xfrm>
              <a:off x="240" y="528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5" name="Line 20"/>
            <p:cNvSpPr/>
            <p:nvPr/>
          </p:nvSpPr>
          <p:spPr>
            <a:xfrm>
              <a:off x="240" y="484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6" name="AutoShape 21"/>
            <p:cNvSpPr/>
            <p:nvPr/>
          </p:nvSpPr>
          <p:spPr>
            <a:xfrm>
              <a:off x="1009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7" name="Line 22"/>
            <p:cNvSpPr/>
            <p:nvPr/>
          </p:nvSpPr>
          <p:spPr>
            <a:xfrm>
              <a:off x="127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8" name="Line 23"/>
            <p:cNvSpPr/>
            <p:nvPr/>
          </p:nvSpPr>
          <p:spPr>
            <a:xfrm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9" name="Line 24"/>
            <p:cNvSpPr/>
            <p:nvPr/>
          </p:nvSpPr>
          <p:spPr>
            <a:xfrm flipV="1"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0" name="Line 25"/>
            <p:cNvSpPr/>
            <p:nvPr/>
          </p:nvSpPr>
          <p:spPr>
            <a:xfrm>
              <a:off x="1418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1" name="Line 26"/>
            <p:cNvSpPr/>
            <p:nvPr/>
          </p:nvSpPr>
          <p:spPr>
            <a:xfrm>
              <a:off x="1346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2" name="Line 27"/>
            <p:cNvSpPr/>
            <p:nvPr/>
          </p:nvSpPr>
          <p:spPr>
            <a:xfrm>
              <a:off x="1298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3" name="Freeform 28"/>
            <p:cNvSpPr/>
            <p:nvPr/>
          </p:nvSpPr>
          <p:spPr>
            <a:xfrm>
              <a:off x="1298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Line 29"/>
            <p:cNvSpPr/>
            <p:nvPr/>
          </p:nvSpPr>
          <p:spPr>
            <a:xfrm flipV="1">
              <a:off x="1057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5" name="Line 30"/>
            <p:cNvSpPr/>
            <p:nvPr/>
          </p:nvSpPr>
          <p:spPr>
            <a:xfrm>
              <a:off x="1346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6" name="Rectangle 31"/>
            <p:cNvSpPr/>
            <p:nvPr/>
          </p:nvSpPr>
          <p:spPr>
            <a:xfrm>
              <a:off x="961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AutoShape 32"/>
            <p:cNvSpPr/>
            <p:nvPr/>
          </p:nvSpPr>
          <p:spPr>
            <a:xfrm>
              <a:off x="1153" y="528"/>
              <a:ext cx="121" cy="287"/>
            </a:xfrm>
            <a:prstGeom prst="upDownArrow">
              <a:avLst>
                <a:gd name="adj1" fmla="val 50000"/>
                <a:gd name="adj2" fmla="val 47174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8" name="AutoShape 33"/>
            <p:cNvSpPr/>
            <p:nvPr/>
          </p:nvSpPr>
          <p:spPr>
            <a:xfrm>
              <a:off x="1730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9" name="Line 34"/>
            <p:cNvSpPr/>
            <p:nvPr/>
          </p:nvSpPr>
          <p:spPr>
            <a:xfrm>
              <a:off x="199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0" name="Line 35"/>
            <p:cNvSpPr/>
            <p:nvPr/>
          </p:nvSpPr>
          <p:spPr>
            <a:xfrm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1" name="Line 36"/>
            <p:cNvSpPr/>
            <p:nvPr/>
          </p:nvSpPr>
          <p:spPr>
            <a:xfrm flipV="1"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2" name="Line 37"/>
            <p:cNvSpPr/>
            <p:nvPr/>
          </p:nvSpPr>
          <p:spPr>
            <a:xfrm>
              <a:off x="2139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3" name="Line 38"/>
            <p:cNvSpPr/>
            <p:nvPr/>
          </p:nvSpPr>
          <p:spPr>
            <a:xfrm>
              <a:off x="2067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4" name="Line 39"/>
            <p:cNvSpPr/>
            <p:nvPr/>
          </p:nvSpPr>
          <p:spPr>
            <a:xfrm>
              <a:off x="2018" y="1211"/>
              <a:ext cx="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5" name="Freeform 40"/>
            <p:cNvSpPr/>
            <p:nvPr/>
          </p:nvSpPr>
          <p:spPr>
            <a:xfrm>
              <a:off x="2018" y="1189"/>
              <a:ext cx="97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97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6" name="Line 41"/>
            <p:cNvSpPr/>
            <p:nvPr/>
          </p:nvSpPr>
          <p:spPr>
            <a:xfrm flipV="1">
              <a:off x="1778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7" name="Line 42"/>
            <p:cNvSpPr/>
            <p:nvPr/>
          </p:nvSpPr>
          <p:spPr>
            <a:xfrm>
              <a:off x="2067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8" name="Rectangle 43"/>
            <p:cNvSpPr/>
            <p:nvPr/>
          </p:nvSpPr>
          <p:spPr>
            <a:xfrm>
              <a:off x="1682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数据采集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9" name="AutoShape 44"/>
            <p:cNvSpPr/>
            <p:nvPr/>
          </p:nvSpPr>
          <p:spPr>
            <a:xfrm>
              <a:off x="1874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Oval 45"/>
            <p:cNvSpPr/>
            <p:nvPr/>
          </p:nvSpPr>
          <p:spPr>
            <a:xfrm>
              <a:off x="769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1" name="Oval 46"/>
            <p:cNvSpPr/>
            <p:nvPr/>
          </p:nvSpPr>
          <p:spPr>
            <a:xfrm>
              <a:off x="841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Oval 47"/>
            <p:cNvSpPr/>
            <p:nvPr/>
          </p:nvSpPr>
          <p:spPr>
            <a:xfrm>
              <a:off x="913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3" name="AutoShape 48"/>
            <p:cNvSpPr/>
            <p:nvPr/>
          </p:nvSpPr>
          <p:spPr>
            <a:xfrm>
              <a:off x="601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AutoShape 49"/>
            <p:cNvSpPr/>
            <p:nvPr/>
          </p:nvSpPr>
          <p:spPr>
            <a:xfrm>
              <a:off x="1706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5" name="Rectangle 50"/>
            <p:cNvSpPr/>
            <p:nvPr/>
          </p:nvSpPr>
          <p:spPr>
            <a:xfrm>
              <a:off x="1538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工程师站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6" name="Rectangle 51"/>
            <p:cNvSpPr/>
            <p:nvPr/>
          </p:nvSpPr>
          <p:spPr>
            <a:xfrm>
              <a:off x="433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操作员站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7" name="Text Box 52"/>
            <p:cNvSpPr txBox="1"/>
            <p:nvPr/>
          </p:nvSpPr>
          <p:spPr>
            <a:xfrm>
              <a:off x="0" y="1079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8" name="Text Box 53"/>
            <p:cNvSpPr txBox="1"/>
            <p:nvPr/>
          </p:nvSpPr>
          <p:spPr>
            <a:xfrm>
              <a:off x="697" y="1057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9" name="Line 54"/>
            <p:cNvSpPr/>
            <p:nvPr/>
          </p:nvSpPr>
          <p:spPr>
            <a:xfrm>
              <a:off x="192" y="1211"/>
              <a:ext cx="12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0" name="Line 55"/>
            <p:cNvSpPr/>
            <p:nvPr/>
          </p:nvSpPr>
          <p:spPr>
            <a:xfrm flipH="1">
              <a:off x="721" y="1167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1" name="Rectangle 56"/>
            <p:cNvSpPr/>
            <p:nvPr/>
          </p:nvSpPr>
          <p:spPr>
            <a:xfrm>
              <a:off x="841" y="330"/>
              <a:ext cx="72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高速数据通道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1276350" y="974090"/>
            <a:ext cx="1028763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可编程数字调节器定义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微处理器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为核心器件，接受标准的连续的电模拟量，输出标准连续的电模拟信号，且以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仪表面目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 一种可由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用户编程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的，组成各种调节规律的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数字式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工业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控制调节装置。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098" name="Group 15"/>
          <p:cNvGrpSpPr/>
          <p:nvPr/>
        </p:nvGrpSpPr>
        <p:grpSpPr>
          <a:xfrm>
            <a:off x="2085658" y="3324543"/>
            <a:ext cx="5256212" cy="2881312"/>
            <a:chOff x="0" y="0"/>
            <a:chExt cx="3311" cy="1815"/>
          </a:xfrm>
        </p:grpSpPr>
        <p:sp>
          <p:nvSpPr>
            <p:cNvPr id="4099" name="Rectangle 6"/>
            <p:cNvSpPr/>
            <p:nvPr/>
          </p:nvSpPr>
          <p:spPr>
            <a:xfrm>
              <a:off x="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0" name="Line 7"/>
            <p:cNvSpPr/>
            <p:nvPr/>
          </p:nvSpPr>
          <p:spPr>
            <a:xfrm>
              <a:off x="771" y="72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" name="Rectangle 8"/>
            <p:cNvSpPr/>
            <p:nvPr/>
          </p:nvSpPr>
          <p:spPr>
            <a:xfrm>
              <a:off x="127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调节器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9"/>
            <p:cNvSpPr/>
            <p:nvPr/>
          </p:nvSpPr>
          <p:spPr>
            <a:xfrm>
              <a:off x="254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3" name="Line 10"/>
            <p:cNvSpPr/>
            <p:nvPr/>
          </p:nvSpPr>
          <p:spPr>
            <a:xfrm>
              <a:off x="2041" y="68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4" name="Text Box 11"/>
            <p:cNvSpPr txBox="1"/>
            <p:nvPr/>
          </p:nvSpPr>
          <p:spPr>
            <a:xfrm>
              <a:off x="726" y="45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5" name="Text Box 12"/>
            <p:cNvSpPr txBox="1"/>
            <p:nvPr/>
          </p:nvSpPr>
          <p:spPr>
            <a:xfrm>
              <a:off x="1951" y="0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6" name="Oval 13"/>
            <p:cNvSpPr/>
            <p:nvPr/>
          </p:nvSpPr>
          <p:spPr>
            <a:xfrm>
              <a:off x="817" y="1270"/>
              <a:ext cx="1678" cy="5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微机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接口电路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7" name="Line 14"/>
            <p:cNvSpPr/>
            <p:nvPr/>
          </p:nvSpPr>
          <p:spPr>
            <a:xfrm flipV="1">
              <a:off x="1679" y="99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4108" name="Picture 16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9358" y="3108643"/>
            <a:ext cx="3059112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538" name="Text Box 106"/>
          <p:cNvSpPr txBox="1"/>
          <p:nvPr/>
        </p:nvSpPr>
        <p:spPr>
          <a:xfrm>
            <a:off x="2604135" y="6001703"/>
            <a:ext cx="69834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输入处理、运算处理、输出处理框图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539" name="Text Box 107"/>
          <p:cNvSpPr txBox="1"/>
          <p:nvPr/>
        </p:nvSpPr>
        <p:spPr>
          <a:xfrm>
            <a:off x="1414463" y="730568"/>
            <a:ext cx="77771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 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调节器系统程序组成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90725" y="1368425"/>
            <a:ext cx="9078621" cy="4465320"/>
            <a:chOff x="2026" y="2172"/>
            <a:chExt cx="13725" cy="7032"/>
          </a:xfrm>
        </p:grpSpPr>
        <p:grpSp>
          <p:nvGrpSpPr>
            <p:cNvPr id="20482" name="Group 105"/>
            <p:cNvGrpSpPr/>
            <p:nvPr/>
          </p:nvGrpSpPr>
          <p:grpSpPr>
            <a:xfrm>
              <a:off x="2026" y="2172"/>
              <a:ext cx="13725" cy="7032"/>
              <a:chOff x="0" y="0"/>
              <a:chExt cx="5353" cy="2813"/>
            </a:xfrm>
          </p:grpSpPr>
          <p:sp>
            <p:nvSpPr>
              <p:cNvPr id="20483" name="Rectangle 24"/>
              <p:cNvSpPr/>
              <p:nvPr/>
            </p:nvSpPr>
            <p:spPr>
              <a:xfrm>
                <a:off x="1180" y="0"/>
                <a:ext cx="2132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运算模块数据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4" name="Rectangle 27"/>
              <p:cNvSpPr/>
              <p:nvPr/>
            </p:nvSpPr>
            <p:spPr>
              <a:xfrm>
                <a:off x="3629" y="929"/>
                <a:ext cx="295" cy="15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处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理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5" name="Rectangle 60"/>
              <p:cNvSpPr/>
              <p:nvPr/>
            </p:nvSpPr>
            <p:spPr>
              <a:xfrm>
                <a:off x="4536" y="726"/>
                <a:ext cx="817" cy="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模拟量输出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6" name="Rectangle 61"/>
              <p:cNvSpPr/>
              <p:nvPr/>
            </p:nvSpPr>
            <p:spPr>
              <a:xfrm>
                <a:off x="4291" y="1671"/>
                <a:ext cx="744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开关量输出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7" name="Rectangle 64"/>
              <p:cNvSpPr/>
              <p:nvPr/>
            </p:nvSpPr>
            <p:spPr>
              <a:xfrm>
                <a:off x="1134" y="590"/>
                <a:ext cx="998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运算处理部分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45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种运算式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8" name="Rectangle 65"/>
              <p:cNvSpPr/>
              <p:nvPr/>
            </p:nvSpPr>
            <p:spPr>
              <a:xfrm>
                <a:off x="3266" y="590"/>
                <a:ext cx="1769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489" name="Group 72"/>
              <p:cNvGrpSpPr/>
              <p:nvPr/>
            </p:nvGrpSpPr>
            <p:grpSpPr>
              <a:xfrm>
                <a:off x="0" y="590"/>
                <a:ext cx="1134" cy="2222"/>
                <a:chOff x="0" y="0"/>
                <a:chExt cx="1179" cy="2132"/>
              </a:xfrm>
            </p:grpSpPr>
            <p:sp>
              <p:nvSpPr>
                <p:cNvPr id="20490" name="Rectangle 7"/>
                <p:cNvSpPr/>
                <p:nvPr/>
              </p:nvSpPr>
              <p:spPr>
                <a:xfrm>
                  <a:off x="544" y="408"/>
                  <a:ext cx="409" cy="81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8" tIns="44450" rIns="90488" bIns="44450" anchor="ctr"/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输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入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处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理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1" name="Line 11"/>
                <p:cNvSpPr/>
                <p:nvPr/>
              </p:nvSpPr>
              <p:spPr>
                <a:xfrm>
                  <a:off x="355" y="52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2" name="Line 12"/>
                <p:cNvSpPr/>
                <p:nvPr/>
              </p:nvSpPr>
              <p:spPr>
                <a:xfrm>
                  <a:off x="355" y="112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3" name="Line 13"/>
                <p:cNvSpPr/>
                <p:nvPr/>
              </p:nvSpPr>
              <p:spPr>
                <a:xfrm>
                  <a:off x="377" y="1488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4" name="Line 14"/>
                <p:cNvSpPr/>
                <p:nvPr/>
              </p:nvSpPr>
              <p:spPr>
                <a:xfrm>
                  <a:off x="377" y="1953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5" name="Rectangle 15"/>
                <p:cNvSpPr/>
                <p:nvPr/>
              </p:nvSpPr>
              <p:spPr>
                <a:xfrm>
                  <a:off x="91" y="91"/>
                  <a:ext cx="99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输入处理部分</a:t>
                  </a:r>
                  <a:endParaRPr lang="zh-CN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6" name="Line 16"/>
                <p:cNvSpPr/>
                <p:nvPr/>
              </p:nvSpPr>
              <p:spPr>
                <a:xfrm>
                  <a:off x="403" y="657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7" name="Line 17"/>
                <p:cNvSpPr/>
                <p:nvPr/>
              </p:nvSpPr>
              <p:spPr>
                <a:xfrm>
                  <a:off x="642" y="1569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8" name="Rectangle 18"/>
                <p:cNvSpPr/>
                <p:nvPr/>
              </p:nvSpPr>
              <p:spPr>
                <a:xfrm>
                  <a:off x="182" y="1270"/>
                  <a:ext cx="862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开关量输入</a:t>
                  </a:r>
                  <a:endParaRPr lang="zh-CN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9" name="Line 31"/>
                <p:cNvSpPr/>
                <p:nvPr/>
              </p:nvSpPr>
              <p:spPr>
                <a:xfrm>
                  <a:off x="953" y="545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0" name="Rectangle 63"/>
                <p:cNvSpPr/>
                <p:nvPr/>
              </p:nvSpPr>
              <p:spPr>
                <a:xfrm>
                  <a:off x="45" y="0"/>
                  <a:ext cx="1134" cy="21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1" name="Rectangle 66"/>
                <p:cNvSpPr/>
                <p:nvPr/>
              </p:nvSpPr>
              <p:spPr>
                <a:xfrm>
                  <a:off x="0" y="499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AIR1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-AIR5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02" name="Rectangle 67"/>
                <p:cNvSpPr/>
                <p:nvPr/>
              </p:nvSpPr>
              <p:spPr>
                <a:xfrm>
                  <a:off x="45" y="1436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DI1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-DI5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03" name="Line 68"/>
                <p:cNvSpPr/>
                <p:nvPr/>
              </p:nvSpPr>
              <p:spPr>
                <a:xfrm>
                  <a:off x="953" y="726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4" name="Line 69"/>
                <p:cNvSpPr/>
                <p:nvPr/>
              </p:nvSpPr>
              <p:spPr>
                <a:xfrm>
                  <a:off x="953" y="862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5" name="Line 70"/>
                <p:cNvSpPr/>
                <p:nvPr/>
              </p:nvSpPr>
              <p:spPr>
                <a:xfrm>
                  <a:off x="953" y="998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6" name="Line 71"/>
                <p:cNvSpPr/>
                <p:nvPr/>
              </p:nvSpPr>
              <p:spPr>
                <a:xfrm>
                  <a:off x="953" y="1134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0507" name="Rectangle 73"/>
              <p:cNvSpPr/>
              <p:nvPr/>
            </p:nvSpPr>
            <p:spPr>
              <a:xfrm>
                <a:off x="46" y="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输入处理数据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8" name="Rectangle 75"/>
              <p:cNvSpPr/>
              <p:nvPr/>
            </p:nvSpPr>
            <p:spPr>
              <a:xfrm>
                <a:off x="2132" y="59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Rectangle 76"/>
              <p:cNvSpPr/>
              <p:nvPr/>
            </p:nvSpPr>
            <p:spPr>
              <a:xfrm>
                <a:off x="2132" y="90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调节类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9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0" name="Rectangle 77"/>
              <p:cNvSpPr/>
              <p:nvPr/>
            </p:nvSpPr>
            <p:spPr>
              <a:xfrm>
                <a:off x="2132" y="122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监视、限制类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Rectangle 78"/>
              <p:cNvSpPr/>
              <p:nvPr/>
            </p:nvSpPr>
            <p:spPr>
              <a:xfrm>
                <a:off x="2132" y="186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选择类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4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2" name="Rectangle 79"/>
              <p:cNvSpPr/>
              <p:nvPr/>
            </p:nvSpPr>
            <p:spPr>
              <a:xfrm>
                <a:off x="2132" y="1542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逻辑类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3" name="Rectangle 80"/>
              <p:cNvSpPr/>
              <p:nvPr/>
            </p:nvSpPr>
            <p:spPr>
              <a:xfrm>
                <a:off x="2132" y="217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时间类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5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4" name="Rectangle 81"/>
              <p:cNvSpPr/>
              <p:nvPr/>
            </p:nvSpPr>
            <p:spPr>
              <a:xfrm>
                <a:off x="2132" y="249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折线类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6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5" name="Rectangle 82"/>
              <p:cNvSpPr/>
              <p:nvPr/>
            </p:nvSpPr>
            <p:spPr>
              <a:xfrm>
                <a:off x="3312" y="0"/>
                <a:ext cx="1723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输出处理数据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6" name="Rectangle 83"/>
              <p:cNvSpPr/>
              <p:nvPr/>
            </p:nvSpPr>
            <p:spPr>
              <a:xfrm>
                <a:off x="3483" y="624"/>
                <a:ext cx="10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输出处理部分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Line 84"/>
              <p:cNvSpPr/>
              <p:nvPr/>
            </p:nvSpPr>
            <p:spPr>
              <a:xfrm>
                <a:off x="3266" y="1032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8" name="Line 85"/>
              <p:cNvSpPr/>
              <p:nvPr/>
            </p:nvSpPr>
            <p:spPr>
              <a:xfrm>
                <a:off x="3266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9" name="Line 86"/>
              <p:cNvSpPr/>
              <p:nvPr/>
            </p:nvSpPr>
            <p:spPr>
              <a:xfrm>
                <a:off x="3266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0" name="Line 87"/>
              <p:cNvSpPr/>
              <p:nvPr/>
            </p:nvSpPr>
            <p:spPr>
              <a:xfrm>
                <a:off x="3266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1" name="Line 88"/>
              <p:cNvSpPr/>
              <p:nvPr/>
            </p:nvSpPr>
            <p:spPr>
              <a:xfrm>
                <a:off x="3266" y="217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2" name="Line 89"/>
              <p:cNvSpPr/>
              <p:nvPr/>
            </p:nvSpPr>
            <p:spPr>
              <a:xfrm>
                <a:off x="3266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3" name="Line 90"/>
              <p:cNvSpPr/>
              <p:nvPr/>
            </p:nvSpPr>
            <p:spPr>
              <a:xfrm>
                <a:off x="3928" y="101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4" name="Line 91"/>
              <p:cNvSpPr/>
              <p:nvPr/>
            </p:nvSpPr>
            <p:spPr>
              <a:xfrm>
                <a:off x="3928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5" name="Line 92"/>
              <p:cNvSpPr/>
              <p:nvPr/>
            </p:nvSpPr>
            <p:spPr>
              <a:xfrm>
                <a:off x="3924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6" name="Line 93"/>
              <p:cNvSpPr/>
              <p:nvPr/>
            </p:nvSpPr>
            <p:spPr>
              <a:xfrm>
                <a:off x="3947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7" name="Line 94"/>
              <p:cNvSpPr/>
              <p:nvPr/>
            </p:nvSpPr>
            <p:spPr>
              <a:xfrm>
                <a:off x="3947" y="2177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8" name="Line 95"/>
              <p:cNvSpPr/>
              <p:nvPr/>
            </p:nvSpPr>
            <p:spPr>
              <a:xfrm>
                <a:off x="3947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9" name="Rectangle 96"/>
              <p:cNvSpPr/>
              <p:nvPr/>
            </p:nvSpPr>
            <p:spPr>
              <a:xfrm>
                <a:off x="4382" y="907"/>
                <a:ext cx="56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AO1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Rectangle 98"/>
              <p:cNvSpPr/>
              <p:nvPr/>
            </p:nvSpPr>
            <p:spPr>
              <a:xfrm>
                <a:off x="4382" y="1237"/>
                <a:ext cx="54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AO3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5" name="AutoShape 102"/>
              <p:cNvSpPr/>
              <p:nvPr/>
            </p:nvSpPr>
            <p:spPr>
              <a:xfrm>
                <a:off x="545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6" name="AutoShape 103"/>
              <p:cNvSpPr/>
              <p:nvPr/>
            </p:nvSpPr>
            <p:spPr>
              <a:xfrm>
                <a:off x="408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7" name="AutoShape 104"/>
              <p:cNvSpPr/>
              <p:nvPr/>
            </p:nvSpPr>
            <p:spPr>
              <a:xfrm>
                <a:off x="222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" name="Rectangle 96"/>
            <p:cNvSpPr/>
            <p:nvPr/>
          </p:nvSpPr>
          <p:spPr>
            <a:xfrm>
              <a:off x="13282" y="4830"/>
              <a:ext cx="144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AO</a:t>
              </a:r>
              <a:r>
                <a:rPr lang="en-US" sz="2000" b="1" dirty="0">
                  <a:latin typeface="Times New Roman" panose="02020603050405020304" pitchFamily="18" charset="0"/>
                </a:rPr>
                <a:t>2</a:t>
              </a:r>
              <a:endParaRPr 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67"/>
            <p:cNvSpPr/>
            <p:nvPr/>
          </p:nvSpPr>
          <p:spPr>
            <a:xfrm>
              <a:off x="13261" y="6822"/>
              <a:ext cx="893" cy="1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D01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-D03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7"/>
          <p:cNvSpPr txBox="1"/>
          <p:nvPr/>
        </p:nvSpPr>
        <p:spPr>
          <a:xfrm>
            <a:off x="1704658" y="697548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调节器用户程序的编写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13"/>
          <p:cNvSpPr txBox="1"/>
          <p:nvPr/>
        </p:nvSpPr>
        <p:spPr>
          <a:xfrm>
            <a:off x="1633220" y="1219835"/>
            <a:ext cx="96970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填写表格方式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模块内部参数设置，输入输出功能设置。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选用所需要的运算功能模块，进行模块连接--组态。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2" name="组合 1"/>
          <p:cNvGrpSpPr/>
          <p:nvPr/>
        </p:nvGrpSpPr>
        <p:grpSpPr>
          <a:xfrm>
            <a:off x="1633220" y="2138998"/>
            <a:ext cx="8642350" cy="4781847"/>
            <a:chOff x="323850" y="2062163"/>
            <a:chExt cx="8642350" cy="4781847"/>
          </a:xfrm>
        </p:grpSpPr>
        <p:sp>
          <p:nvSpPr>
            <p:cNvPr id="22533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5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6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7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0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1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2" name="Text Box 106"/>
            <p:cNvSpPr txBox="1"/>
            <p:nvPr/>
          </p:nvSpPr>
          <p:spPr>
            <a:xfrm>
              <a:off x="2394689" y="6383635"/>
              <a:ext cx="521314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5  KMM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调节器用户程序编写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Group 193"/>
          <p:cNvGrpSpPr/>
          <p:nvPr/>
        </p:nvGrpSpPr>
        <p:grpSpPr>
          <a:xfrm>
            <a:off x="2104073" y="1385253"/>
            <a:ext cx="7559675" cy="576262"/>
            <a:chOff x="0" y="0"/>
            <a:chExt cx="4762" cy="363"/>
          </a:xfrm>
        </p:grpSpPr>
        <p:sp>
          <p:nvSpPr>
            <p:cNvPr id="23555" name="Rectangle 176"/>
            <p:cNvSpPr/>
            <p:nvPr/>
          </p:nvSpPr>
          <p:spPr>
            <a:xfrm>
              <a:off x="0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F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56" name="Rectangle 177"/>
            <p:cNvSpPr/>
            <p:nvPr/>
          </p:nvSpPr>
          <p:spPr>
            <a:xfrm>
              <a:off x="272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7" name="Rectangle 178"/>
            <p:cNvSpPr/>
            <p:nvPr/>
          </p:nvSpPr>
          <p:spPr>
            <a:xfrm>
              <a:off x="54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8" name="Rectangle 179"/>
            <p:cNvSpPr/>
            <p:nvPr/>
          </p:nvSpPr>
          <p:spPr>
            <a:xfrm>
              <a:off x="81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9" name="Rectangle 180"/>
            <p:cNvSpPr/>
            <p:nvPr/>
          </p:nvSpPr>
          <p:spPr>
            <a:xfrm>
              <a:off x="1497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0" name="Rectangle 181"/>
            <p:cNvSpPr/>
            <p:nvPr/>
          </p:nvSpPr>
          <p:spPr>
            <a:xfrm>
              <a:off x="1769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1" name="Rectangle 182"/>
            <p:cNvSpPr/>
            <p:nvPr/>
          </p:nvSpPr>
          <p:spPr>
            <a:xfrm>
              <a:off x="240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2" name="Rectangle 183"/>
            <p:cNvSpPr/>
            <p:nvPr/>
          </p:nvSpPr>
          <p:spPr>
            <a:xfrm>
              <a:off x="267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3" name="Rectangle 184"/>
            <p:cNvSpPr/>
            <p:nvPr/>
          </p:nvSpPr>
          <p:spPr>
            <a:xfrm>
              <a:off x="3402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4" name="Rectangle 185"/>
            <p:cNvSpPr/>
            <p:nvPr/>
          </p:nvSpPr>
          <p:spPr>
            <a:xfrm>
              <a:off x="367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5" name="Rectangle 186"/>
            <p:cNvSpPr/>
            <p:nvPr/>
          </p:nvSpPr>
          <p:spPr>
            <a:xfrm>
              <a:off x="394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6" name="Rectangle 187"/>
            <p:cNvSpPr/>
            <p:nvPr/>
          </p:nvSpPr>
          <p:spPr>
            <a:xfrm>
              <a:off x="4218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7" name="Rectangle 188"/>
            <p:cNvSpPr/>
            <p:nvPr/>
          </p:nvSpPr>
          <p:spPr>
            <a:xfrm>
              <a:off x="4490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8" name="Rectangle 189"/>
          <p:cNvSpPr/>
          <p:nvPr/>
        </p:nvSpPr>
        <p:spPr>
          <a:xfrm>
            <a:off x="224853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功能类型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69" name="Rectangle 190"/>
          <p:cNvSpPr/>
          <p:nvPr/>
        </p:nvSpPr>
        <p:spPr>
          <a:xfrm>
            <a:off x="4264660" y="1961515"/>
            <a:ext cx="15128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模块代码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70" name="Rectangle 191"/>
          <p:cNvSpPr/>
          <p:nvPr/>
        </p:nvSpPr>
        <p:spPr>
          <a:xfrm>
            <a:off x="5848985" y="1961515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功能代码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71" name="Rectangle 192"/>
          <p:cNvSpPr/>
          <p:nvPr/>
        </p:nvSpPr>
        <p:spPr>
          <a:xfrm>
            <a:off x="822388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参数值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72" name="Object 21"/>
          <p:cNvGraphicFramePr>
            <a:graphicFrameLocks noChangeAspect="1"/>
          </p:cNvGraphicFramePr>
          <p:nvPr/>
        </p:nvGraphicFramePr>
        <p:xfrm>
          <a:off x="4912360" y="2393315"/>
          <a:ext cx="467995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56740" imgH="394335" progId="">
                  <p:embed/>
                </p:oleObj>
              </mc:Choice>
              <mc:Fallback>
                <p:oleObj name="" r:id="rId1" imgW="1856740" imgH="3943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2360" y="2393315"/>
                        <a:ext cx="467995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214"/>
          <p:cNvSpPr txBox="1"/>
          <p:nvPr/>
        </p:nvSpPr>
        <p:spPr>
          <a:xfrm>
            <a:off x="1816735" y="2537778"/>
            <a:ext cx="30257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运算数据表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88173" y="3185478"/>
          <a:ext cx="8280400" cy="3089275"/>
        </p:xfrm>
        <a:graphic>
          <a:graphicData uri="http://schemas.openxmlformats.org/drawingml/2006/table">
            <a:tbl>
              <a:tblPr/>
              <a:tblGrid>
                <a:gridCol w="2430462"/>
                <a:gridCol w="2354263"/>
                <a:gridCol w="742950"/>
                <a:gridCol w="1312862"/>
                <a:gridCol w="1439863"/>
              </a:tblGrid>
              <a:tr h="335376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70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4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2" name="Text Box 81"/>
          <p:cNvSpPr txBox="1"/>
          <p:nvPr/>
        </p:nvSpPr>
        <p:spPr>
          <a:xfrm>
            <a:off x="1959610" y="737870"/>
            <a:ext cx="83718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填写组态表格编程举例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配置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模块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20215" y="4251325"/>
          <a:ext cx="8398510" cy="2011680"/>
        </p:xfrm>
        <a:graphic>
          <a:graphicData uri="http://schemas.openxmlformats.org/drawingml/2006/table">
            <a:tbl>
              <a:tblPr/>
              <a:tblGrid>
                <a:gridCol w="2360295"/>
                <a:gridCol w="2151380"/>
                <a:gridCol w="693420"/>
                <a:gridCol w="764540"/>
                <a:gridCol w="624205"/>
                <a:gridCol w="588010"/>
                <a:gridCol w="590550"/>
                <a:gridCol w="62611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27" name="Object 104"/>
          <p:cNvGraphicFramePr>
            <a:graphicFrameLocks noChangeAspect="1"/>
          </p:cNvGraphicFramePr>
          <p:nvPr/>
        </p:nvGraphicFramePr>
        <p:xfrm>
          <a:off x="4006850" y="1567815"/>
          <a:ext cx="500443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652905" imgH="177800" progId="">
                  <p:embed/>
                </p:oleObj>
              </mc:Choice>
              <mc:Fallback>
                <p:oleObj name="" r:id="rId2" imgW="1652905" imgH="1778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6850" y="1567815"/>
                        <a:ext cx="5004435" cy="535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720215" y="2103120"/>
          <a:ext cx="8399145" cy="2148840"/>
        </p:xfrm>
        <a:graphic>
          <a:graphicData uri="http://schemas.openxmlformats.org/drawingml/2006/table">
            <a:tbl>
              <a:tblPr/>
              <a:tblGrid>
                <a:gridCol w="2369820"/>
                <a:gridCol w="2131060"/>
                <a:gridCol w="689610"/>
                <a:gridCol w="741680"/>
                <a:gridCol w="638175"/>
                <a:gridCol w="596265"/>
                <a:gridCol w="616585"/>
                <a:gridCol w="615950"/>
              </a:tblGrid>
              <a:tr h="35814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81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3845" y="770890"/>
            <a:ext cx="74568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填写组态表格编程举例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输入工程量基本信息填写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F002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20215" y="1231265"/>
            <a:ext cx="6654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/>
              <a:t>输入温度范围</a:t>
            </a:r>
            <a:r>
              <a:rPr lang="en-US" altLang="zh-CN" sz="2400"/>
              <a:t>0.0~100.0</a:t>
            </a:r>
            <a:r>
              <a:rPr lang="en-US" altLang="zh-CN" sz="2400" baseline="30000">
                <a:solidFill>
                  <a:schemeClr val="tx1"/>
                </a:solidFill>
                <a:uFillTx/>
              </a:rPr>
              <a:t>0</a:t>
            </a:r>
            <a:r>
              <a:rPr lang="en-US" altLang="zh-CN" sz="2400"/>
              <a:t>C</a:t>
            </a:r>
            <a:r>
              <a:rPr lang="zh-CN" altLang="en-US" sz="2400"/>
              <a:t>，从模拟</a:t>
            </a:r>
            <a:r>
              <a:rPr lang="en-US" altLang="zh-CN" sz="2400"/>
              <a:t>2</a:t>
            </a:r>
            <a:r>
              <a:rPr lang="zh-CN" altLang="en-US" sz="2400"/>
              <a:t>通道输入。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7"/>
          <p:cNvSpPr/>
          <p:nvPr/>
        </p:nvSpPr>
        <p:spPr>
          <a:xfrm>
            <a:off x="869950" y="806768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输入处理功能组态 （组态表</a:t>
            </a:r>
            <a:r>
              <a:rPr lang="en-US" altLang="zh-CN" sz="2800" b="1" dirty="0">
                <a:latin typeface="Times New Roman" panose="02020603050405020304" pitchFamily="18" charset="0"/>
              </a:rPr>
              <a:t>F002  F004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9966"/>
                </a:solidFill>
                <a:latin typeface="Arial" panose="020B0604020202020204" pitchFamily="34" charset="0"/>
              </a:rPr>
              <a:t> </a:t>
            </a:r>
            <a:endParaRPr lang="zh-CN" altLang="en-US" sz="3200" b="1" dirty="0">
              <a:solidFill>
                <a:srgbClr val="FF996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2977515"/>
            <a:ext cx="8855710" cy="3024505"/>
          </a:xfrm>
          <a:prstGeom prst="rect">
            <a:avLst/>
          </a:prstGeom>
        </p:spPr>
      </p:pic>
      <p:sp>
        <p:nvSpPr>
          <p:cNvPr id="20538" name="Text Box 106"/>
          <p:cNvSpPr txBox="1"/>
          <p:nvPr/>
        </p:nvSpPr>
        <p:spPr>
          <a:xfrm>
            <a:off x="2604135" y="6002020"/>
            <a:ext cx="4949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</a:rPr>
              <a:t>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输入处理功能框图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1120" y="1416685"/>
            <a:ext cx="6704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温度、压力、流量检测：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F002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341120" y="1877060"/>
            <a:ext cx="73304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过程量测量范围、单位、精度；流量温度压力补偿；数字滤波。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41120" y="2314575"/>
            <a:ext cx="7865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输入信号线性化：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F004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表拐点数据，调用折线模块。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24230"/>
            <a:ext cx="5861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）温度、压力（压差）检测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650" name="Text Box 105"/>
          <p:cNvSpPr txBox="1"/>
          <p:nvPr/>
        </p:nvSpPr>
        <p:spPr>
          <a:xfrm>
            <a:off x="1255395" y="1284605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1490" y="4328160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/>
                <a:gridCol w="2079625"/>
                <a:gridCol w="669925"/>
                <a:gridCol w="738505"/>
                <a:gridCol w="603885"/>
                <a:gridCol w="568325"/>
                <a:gridCol w="571500"/>
                <a:gridCol w="60452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0855" y="2178050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5877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94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650" name="Text Box 105"/>
          <p:cNvSpPr txBox="1"/>
          <p:nvPr/>
        </p:nvSpPr>
        <p:spPr>
          <a:xfrm>
            <a:off x="1318895" y="1031240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4990" y="4074795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/>
                <a:gridCol w="2079625"/>
                <a:gridCol w="669925"/>
                <a:gridCol w="738505"/>
                <a:gridCol w="603885"/>
                <a:gridCol w="568325"/>
                <a:gridCol w="571500"/>
                <a:gridCol w="60452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24355" y="1924685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5877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94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6728" name="Text Box 105"/>
          <p:cNvSpPr txBox="1"/>
          <p:nvPr/>
        </p:nvSpPr>
        <p:spPr>
          <a:xfrm>
            <a:off x="1270635" y="908685"/>
            <a:ext cx="97872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lang="en-US" altLang="zh-CN" sz="2400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：从模拟量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通道输入温度信号，温度范围0.0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100.0</a:t>
            </a:r>
            <a:r>
              <a:rPr lang="en-US" altLang="zh-CN" sz="2400" b="1" baseline="3000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,设定温度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.0</a:t>
            </a:r>
            <a:r>
              <a:rPr lang="en-US" altLang="zh-CN" sz="2400" b="1" baseline="3000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，不进行开方处理，数字滤波常数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，传感器异常报警。</a:t>
            </a:r>
            <a:r>
              <a:rPr lang="zh-CN" altLang="en-US" sz="2400" b="1" noProof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填写组态表。</a:t>
            </a:r>
            <a:endParaRPr lang="zh-CN" altLang="en-US" sz="2400" b="1" noProof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3713" y="2161223"/>
          <a:ext cx="8118475" cy="2535238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75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59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3713" y="4696143"/>
          <a:ext cx="8118475" cy="1549400"/>
        </p:xfrm>
        <a:graphic>
          <a:graphicData uri="http://schemas.openxmlformats.org/drawingml/2006/table">
            <a:tbl>
              <a:tblPr/>
              <a:tblGrid>
                <a:gridCol w="2281555"/>
                <a:gridCol w="2078990"/>
                <a:gridCol w="670560"/>
                <a:gridCol w="738505"/>
                <a:gridCol w="603885"/>
                <a:gridCol w="568325"/>
                <a:gridCol w="570865"/>
                <a:gridCol w="605155"/>
              </a:tblGrid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912495" y="5660390"/>
            <a:ext cx="3016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数字滤波（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D.F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539933" y="5143977"/>
          <a:ext cx="3881755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600200" imgH="545465" progId="">
                  <p:embed/>
                </p:oleObj>
              </mc:Choice>
              <mc:Fallback>
                <p:oleObj name="" r:id="rId1" imgW="1600200" imgH="545465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9933" y="5143977"/>
                        <a:ext cx="3881755" cy="132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4163" y="1093788"/>
          <a:ext cx="8117840" cy="253492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650875"/>
                <a:gridCol w="681990"/>
                <a:gridCol w="576580"/>
                <a:gridCol w="595630"/>
                <a:gridCol w="595630"/>
              </a:tblGrid>
              <a:tr h="375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59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54163" y="3628708"/>
          <a:ext cx="8118475" cy="1549400"/>
        </p:xfrm>
        <a:graphic>
          <a:graphicData uri="http://schemas.openxmlformats.org/drawingml/2006/table">
            <a:tbl>
              <a:tblPr/>
              <a:tblGrid>
                <a:gridCol w="2281555"/>
                <a:gridCol w="2078990"/>
                <a:gridCol w="670560"/>
                <a:gridCol w="628650"/>
                <a:gridCol w="680720"/>
                <a:gridCol w="601345"/>
                <a:gridCol w="570865"/>
                <a:gridCol w="605155"/>
              </a:tblGrid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65.0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79475"/>
            <a:ext cx="5420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）用差压变送器流量检测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3590290"/>
            <a:ext cx="6134100" cy="24288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254375" y="6019165"/>
            <a:ext cx="6025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6-16  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差压变送器流量检测原理框图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173538" y="268605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1164590" imgH="384175" progId="">
                  <p:embed/>
                </p:oleObj>
              </mc:Choice>
              <mc:Fallback>
                <p:oleObj name="" r:id="rId2" imgW="1164590" imgH="38417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3538" y="268605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7"/>
          <p:cNvSpPr txBox="1"/>
          <p:nvPr/>
        </p:nvSpPr>
        <p:spPr>
          <a:xfrm>
            <a:off x="1365250" y="1552575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设计条件下质量流量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724" name="Text Box 8"/>
          <p:cNvSpPr txBox="1"/>
          <p:nvPr/>
        </p:nvSpPr>
        <p:spPr>
          <a:xfrm>
            <a:off x="1376363" y="2211388"/>
            <a:ext cx="36718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使用条件下质量流量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2300288" y="2901950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488315" imgH="192405" progId="">
                  <p:embed/>
                </p:oleObj>
              </mc:Choice>
              <mc:Fallback>
                <p:oleObj name="" r:id="rId4" imgW="488315" imgH="192405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288" y="2901950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9" name="对象 1"/>
          <p:cNvGraphicFramePr>
            <a:graphicFrameLocks noChangeAspect="1"/>
          </p:cNvGraphicFramePr>
          <p:nvPr/>
        </p:nvGraphicFramePr>
        <p:xfrm>
          <a:off x="5119688" y="1455738"/>
          <a:ext cx="3554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1536065" imgH="266700" progId="Equation.3">
                  <p:embed/>
                </p:oleObj>
              </mc:Choice>
              <mc:Fallback>
                <p:oleObj name="" r:id="rId6" imgW="1536065" imgH="266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9688" y="1455738"/>
                        <a:ext cx="355441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42"/>
          <p:cNvGraphicFramePr>
            <a:graphicFrameLocks noChangeAspect="1"/>
          </p:cNvGraphicFramePr>
          <p:nvPr/>
        </p:nvGraphicFramePr>
        <p:xfrm>
          <a:off x="5049838" y="2190750"/>
          <a:ext cx="3171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374775" imgH="241935" progId="Equation.3">
                  <p:embed/>
                </p:oleObj>
              </mc:Choice>
              <mc:Fallback>
                <p:oleObj name="" r:id="rId8" imgW="1374775" imgH="24193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9838" y="2190750"/>
                        <a:ext cx="31718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43"/>
          <p:cNvGraphicFramePr>
            <a:graphicFrameLocks noChangeAspect="1"/>
          </p:cNvGraphicFramePr>
          <p:nvPr/>
        </p:nvGraphicFramePr>
        <p:xfrm>
          <a:off x="7256463" y="2897188"/>
          <a:ext cx="17033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0" imgW="739140" imgH="229235" progId="Equation.3">
                  <p:embed/>
                </p:oleObj>
              </mc:Choice>
              <mc:Fallback>
                <p:oleObj name="" r:id="rId10" imgW="739140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6463" y="2897188"/>
                        <a:ext cx="17033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75" y="833120"/>
            <a:ext cx="404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、可编程调节器组成</a:t>
            </a:r>
            <a:endParaRPr lang="zh-CN" altLang="en-US"/>
          </a:p>
        </p:txBody>
      </p:sp>
      <p:sp>
        <p:nvSpPr>
          <p:cNvPr id="5" name="Text Box 122"/>
          <p:cNvSpPr txBox="1"/>
          <p:nvPr/>
        </p:nvSpPr>
        <p:spPr>
          <a:xfrm>
            <a:off x="2895600" y="6028690"/>
            <a:ext cx="656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6445" y="1529080"/>
            <a:ext cx="10789920" cy="4393565"/>
            <a:chOff x="1207" y="2408"/>
            <a:chExt cx="16992" cy="6919"/>
          </a:xfrm>
        </p:grpSpPr>
        <p:grpSp>
          <p:nvGrpSpPr>
            <p:cNvPr id="6" name="Group 123"/>
            <p:cNvGrpSpPr/>
            <p:nvPr/>
          </p:nvGrpSpPr>
          <p:grpSpPr>
            <a:xfrm>
              <a:off x="1207" y="2976"/>
              <a:ext cx="16992" cy="6350"/>
              <a:chOff x="0" y="0"/>
              <a:chExt cx="5291" cy="2540"/>
            </a:xfrm>
          </p:grpSpPr>
          <p:sp>
            <p:nvSpPr>
              <p:cNvPr id="7" name="Rectangle 124"/>
              <p:cNvSpPr/>
              <p:nvPr/>
            </p:nvSpPr>
            <p:spPr>
              <a:xfrm>
                <a:off x="408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25"/>
              <p:cNvSpPr/>
              <p:nvPr/>
            </p:nvSpPr>
            <p:spPr>
              <a:xfrm>
                <a:off x="8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采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样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Line 126"/>
              <p:cNvSpPr/>
              <p:nvPr/>
            </p:nvSpPr>
            <p:spPr>
              <a:xfrm flipH="1">
                <a:off x="965" y="605"/>
                <a:ext cx="79" cy="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Rectangle 127"/>
              <p:cNvSpPr/>
              <p:nvPr/>
            </p:nvSpPr>
            <p:spPr>
              <a:xfrm>
                <a:off x="873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Line 128"/>
              <p:cNvSpPr/>
              <p:nvPr/>
            </p:nvSpPr>
            <p:spPr>
              <a:xfrm>
                <a:off x="219" y="343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" name="Line 129"/>
              <p:cNvSpPr/>
              <p:nvPr/>
            </p:nvSpPr>
            <p:spPr>
              <a:xfrm>
                <a:off x="219" y="945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" name="Line 130"/>
              <p:cNvSpPr/>
              <p:nvPr/>
            </p:nvSpPr>
            <p:spPr>
              <a:xfrm>
                <a:off x="241" y="1307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" name="Line 131"/>
              <p:cNvSpPr/>
              <p:nvPr/>
            </p:nvSpPr>
            <p:spPr>
              <a:xfrm>
                <a:off x="241" y="1772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" name="Rectangle 132"/>
              <p:cNvSpPr/>
              <p:nvPr/>
            </p:nvSpPr>
            <p:spPr>
              <a:xfrm>
                <a:off x="5" y="262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133"/>
              <p:cNvSpPr/>
              <p:nvPr/>
            </p:nvSpPr>
            <p:spPr>
              <a:xfrm>
                <a:off x="267" y="476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134"/>
              <p:cNvSpPr/>
              <p:nvPr/>
            </p:nvSpPr>
            <p:spPr>
              <a:xfrm>
                <a:off x="506" y="1388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Rectangle 135"/>
              <p:cNvSpPr/>
              <p:nvPr/>
            </p:nvSpPr>
            <p:spPr>
              <a:xfrm>
                <a:off x="0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36"/>
              <p:cNvSpPr/>
              <p:nvPr/>
            </p:nvSpPr>
            <p:spPr>
              <a:xfrm>
                <a:off x="1342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A/D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37"/>
              <p:cNvSpPr/>
              <p:nvPr/>
            </p:nvSpPr>
            <p:spPr>
              <a:xfrm>
                <a:off x="1818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38"/>
              <p:cNvSpPr/>
              <p:nvPr/>
            </p:nvSpPr>
            <p:spPr>
              <a:xfrm>
                <a:off x="2298" y="476"/>
                <a:ext cx="317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微处理器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39"/>
              <p:cNvSpPr/>
              <p:nvPr/>
            </p:nvSpPr>
            <p:spPr>
              <a:xfrm>
                <a:off x="2793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40"/>
              <p:cNvSpPr/>
              <p:nvPr/>
            </p:nvSpPr>
            <p:spPr>
              <a:xfrm>
                <a:off x="2036" y="0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存储器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41"/>
              <p:cNvSpPr/>
              <p:nvPr/>
            </p:nvSpPr>
            <p:spPr>
              <a:xfrm>
                <a:off x="2021" y="1839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键盘显示接口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42"/>
              <p:cNvSpPr/>
              <p:nvPr/>
            </p:nvSpPr>
            <p:spPr>
              <a:xfrm>
                <a:off x="32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D/A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43"/>
              <p:cNvSpPr/>
              <p:nvPr/>
            </p:nvSpPr>
            <p:spPr>
              <a:xfrm>
                <a:off x="3727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144"/>
              <p:cNvSpPr/>
              <p:nvPr/>
            </p:nvSpPr>
            <p:spPr>
              <a:xfrm>
                <a:off x="4185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45"/>
              <p:cNvSpPr/>
              <p:nvPr/>
            </p:nvSpPr>
            <p:spPr>
              <a:xfrm>
                <a:off x="4641" y="236"/>
                <a:ext cx="249" cy="4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en-US" altLang="zh-CN" sz="1800" b="1" dirty="0">
                    <a:latin typeface="Arial" panose="020B0604020202020204" pitchFamily="34" charset="0"/>
                  </a:rPr>
                  <a:t>V/I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146"/>
              <p:cNvSpPr/>
              <p:nvPr/>
            </p:nvSpPr>
            <p:spPr>
              <a:xfrm>
                <a:off x="711" y="642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" name="Line 147"/>
              <p:cNvSpPr/>
              <p:nvPr/>
            </p:nvSpPr>
            <p:spPr>
              <a:xfrm>
                <a:off x="1179" y="639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1" name="Line 148"/>
              <p:cNvSpPr/>
              <p:nvPr/>
            </p:nvSpPr>
            <p:spPr>
              <a:xfrm>
                <a:off x="1644" y="63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" name="Line 149"/>
              <p:cNvSpPr/>
              <p:nvPr/>
            </p:nvSpPr>
            <p:spPr>
              <a:xfrm>
                <a:off x="1172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3" name="Line 150"/>
              <p:cNvSpPr/>
              <p:nvPr/>
            </p:nvSpPr>
            <p:spPr>
              <a:xfrm>
                <a:off x="2124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4" name="Line 151"/>
              <p:cNvSpPr/>
              <p:nvPr/>
            </p:nvSpPr>
            <p:spPr>
              <a:xfrm>
                <a:off x="2619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" name="Line 152"/>
              <p:cNvSpPr/>
              <p:nvPr/>
            </p:nvSpPr>
            <p:spPr>
              <a:xfrm>
                <a:off x="2453" y="1606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6" name="Line 153"/>
              <p:cNvSpPr/>
              <p:nvPr/>
            </p:nvSpPr>
            <p:spPr>
              <a:xfrm>
                <a:off x="2464" y="28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7" name="Rectangle 154"/>
              <p:cNvSpPr/>
              <p:nvPr/>
            </p:nvSpPr>
            <p:spPr>
              <a:xfrm>
                <a:off x="3742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55"/>
              <p:cNvSpPr/>
              <p:nvPr/>
            </p:nvSpPr>
            <p:spPr>
              <a:xfrm>
                <a:off x="3088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9" name="Line 156"/>
              <p:cNvSpPr/>
              <p:nvPr/>
            </p:nvSpPr>
            <p:spPr>
              <a:xfrm>
                <a:off x="3088" y="653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" name="Line 157"/>
              <p:cNvSpPr/>
              <p:nvPr/>
            </p:nvSpPr>
            <p:spPr>
              <a:xfrm>
                <a:off x="3575" y="657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1" name="Line 158"/>
              <p:cNvSpPr/>
              <p:nvPr/>
            </p:nvSpPr>
            <p:spPr>
              <a:xfrm>
                <a:off x="4026" y="66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2" name="Line 159"/>
              <p:cNvSpPr/>
              <p:nvPr/>
            </p:nvSpPr>
            <p:spPr>
              <a:xfrm>
                <a:off x="4480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3" name="Line 160"/>
              <p:cNvSpPr/>
              <p:nvPr/>
            </p:nvSpPr>
            <p:spPr>
              <a:xfrm>
                <a:off x="4897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4" name="Line 161"/>
              <p:cNvSpPr/>
              <p:nvPr/>
            </p:nvSpPr>
            <p:spPr>
              <a:xfrm>
                <a:off x="4480" y="908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5" name="Line 162"/>
              <p:cNvSpPr/>
              <p:nvPr/>
            </p:nvSpPr>
            <p:spPr>
              <a:xfrm>
                <a:off x="4997" y="531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Line 163"/>
              <p:cNvSpPr/>
              <p:nvPr/>
            </p:nvSpPr>
            <p:spPr>
              <a:xfrm>
                <a:off x="4052" y="1318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" name="Line 164"/>
              <p:cNvSpPr/>
              <p:nvPr/>
            </p:nvSpPr>
            <p:spPr>
              <a:xfrm>
                <a:off x="4047" y="1746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" name="Line 165"/>
              <p:cNvSpPr/>
              <p:nvPr/>
            </p:nvSpPr>
            <p:spPr>
              <a:xfrm>
                <a:off x="4805" y="1410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" name="Line 166"/>
              <p:cNvSpPr/>
              <p:nvPr/>
            </p:nvSpPr>
            <p:spPr>
              <a:xfrm>
                <a:off x="1855" y="198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" name="Line 167"/>
              <p:cNvSpPr/>
              <p:nvPr/>
            </p:nvSpPr>
            <p:spPr>
              <a:xfrm>
                <a:off x="2453" y="2145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" name="Rectangle 168"/>
              <p:cNvSpPr/>
              <p:nvPr/>
            </p:nvSpPr>
            <p:spPr>
              <a:xfrm>
                <a:off x="1499" y="1857"/>
                <a:ext cx="36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9"/>
              <p:cNvSpPr/>
              <p:nvPr/>
            </p:nvSpPr>
            <p:spPr>
              <a:xfrm>
                <a:off x="2257" y="2313"/>
                <a:ext cx="43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显示器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Line 170"/>
              <p:cNvSpPr/>
              <p:nvPr/>
            </p:nvSpPr>
            <p:spPr>
              <a:xfrm>
                <a:off x="2453" y="1724"/>
                <a:ext cx="79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" name="Line 171"/>
              <p:cNvSpPr/>
              <p:nvPr/>
            </p:nvSpPr>
            <p:spPr>
              <a:xfrm>
                <a:off x="3247" y="1724"/>
                <a:ext cx="0" cy="4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" name="Rectangle 172"/>
              <p:cNvSpPr/>
              <p:nvPr/>
            </p:nvSpPr>
            <p:spPr>
              <a:xfrm>
                <a:off x="3557" y="2012"/>
                <a:ext cx="680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通信接口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Line 173"/>
              <p:cNvSpPr/>
              <p:nvPr/>
            </p:nvSpPr>
            <p:spPr>
              <a:xfrm>
                <a:off x="3243" y="2163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" name="Line 174"/>
              <p:cNvSpPr/>
              <p:nvPr/>
            </p:nvSpPr>
            <p:spPr>
              <a:xfrm>
                <a:off x="4240" y="2156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8" name="Rectangle 175"/>
              <p:cNvSpPr/>
              <p:nvPr/>
            </p:nvSpPr>
            <p:spPr>
              <a:xfrm>
                <a:off x="4469" y="1943"/>
                <a:ext cx="340" cy="4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发送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接收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Line 176"/>
              <p:cNvSpPr/>
              <p:nvPr/>
            </p:nvSpPr>
            <p:spPr>
              <a:xfrm>
                <a:off x="4809" y="2160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60" name="Rectangle 177"/>
              <p:cNvSpPr/>
              <p:nvPr/>
            </p:nvSpPr>
            <p:spPr>
              <a:xfrm>
                <a:off x="5066" y="25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178"/>
              <p:cNvSpPr/>
              <p:nvPr/>
            </p:nvSpPr>
            <p:spPr>
              <a:xfrm>
                <a:off x="5072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79"/>
              <p:cNvSpPr/>
              <p:nvPr/>
            </p:nvSpPr>
            <p:spPr>
              <a:xfrm>
                <a:off x="4997" y="2145"/>
                <a:ext cx="219" cy="3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信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" name="Rectangle 183"/>
            <p:cNvSpPr/>
            <p:nvPr/>
          </p:nvSpPr>
          <p:spPr>
            <a:xfrm>
              <a:off x="2207" y="2409"/>
              <a:ext cx="4491" cy="691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84"/>
            <p:cNvSpPr/>
            <p:nvPr/>
          </p:nvSpPr>
          <p:spPr>
            <a:xfrm>
              <a:off x="7047" y="2408"/>
              <a:ext cx="4295" cy="691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185"/>
            <p:cNvSpPr/>
            <p:nvPr/>
          </p:nvSpPr>
          <p:spPr>
            <a:xfrm>
              <a:off x="11341" y="2408"/>
              <a:ext cx="4650" cy="6918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86"/>
            <p:cNvSpPr/>
            <p:nvPr/>
          </p:nvSpPr>
          <p:spPr>
            <a:xfrm>
              <a:off x="6998" y="7211"/>
              <a:ext cx="4344" cy="2060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88"/>
            <p:cNvSpPr/>
            <p:nvPr/>
          </p:nvSpPr>
          <p:spPr>
            <a:xfrm>
              <a:off x="11341" y="7834"/>
              <a:ext cx="5593" cy="14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1746" name="Text Box 10"/>
          <p:cNvSpPr txBox="1"/>
          <p:nvPr/>
        </p:nvSpPr>
        <p:spPr>
          <a:xfrm>
            <a:off x="2283778" y="2015173"/>
            <a:ext cx="561816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压力一定时温度补偿下的质量流量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283778" y="2734310"/>
          <a:ext cx="61198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186940" imgH="419735" progId="">
                  <p:embed/>
                </p:oleObj>
              </mc:Choice>
              <mc:Fallback>
                <p:oleObj name="" r:id="rId1" imgW="2186940" imgH="419735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3778" y="2734310"/>
                        <a:ext cx="6119812" cy="117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12"/>
          <p:cNvSpPr txBox="1"/>
          <p:nvPr/>
        </p:nvSpPr>
        <p:spPr>
          <a:xfrm>
            <a:off x="2283778" y="4237673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温度一定时压力补偿下的质量流量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283778" y="5112385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972820" imgH="384175" progId="">
                  <p:embed/>
                </p:oleObj>
              </mc:Choice>
              <mc:Fallback>
                <p:oleObj name="" r:id="rId3" imgW="972820" imgH="38417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778" y="5112385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5236528" y="5039360"/>
          <a:ext cx="4225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525905" imgH="419735" progId="">
                  <p:embed/>
                </p:oleObj>
              </mc:Choice>
              <mc:Fallback>
                <p:oleObj name="" r:id="rId5" imgW="1525905" imgH="419735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6528" y="5039360"/>
                        <a:ext cx="422592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4588828" y="85471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164590" imgH="384175" progId="">
                  <p:embed/>
                </p:oleObj>
              </mc:Choice>
              <mc:Fallback>
                <p:oleObj name="" r:id="rId7" imgW="1164590" imgH="384175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8828" y="85471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9"/>
          <p:cNvGraphicFramePr>
            <a:graphicFrameLocks noChangeAspect="1"/>
          </p:cNvGraphicFramePr>
          <p:nvPr/>
        </p:nvGraphicFramePr>
        <p:xfrm>
          <a:off x="2898140" y="1054735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488315" imgH="192405" progId="">
                  <p:embed/>
                </p:oleObj>
              </mc:Choice>
              <mc:Fallback>
                <p:oleObj name="" r:id="rId9" imgW="488315" imgH="19240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140" y="1054735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088390" y="879475"/>
            <a:ext cx="2532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温度补偿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0"/>
          <p:cNvSpPr txBox="1"/>
          <p:nvPr/>
        </p:nvSpPr>
        <p:spPr>
          <a:xfrm>
            <a:off x="1088390" y="1401445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2772" name="组合 1"/>
          <p:cNvGrpSpPr/>
          <p:nvPr/>
        </p:nvGrpSpPr>
        <p:grpSpPr>
          <a:xfrm>
            <a:off x="786765" y="3968115"/>
            <a:ext cx="2506345" cy="1729105"/>
            <a:chOff x="596900" y="3128963"/>
            <a:chExt cx="2406650" cy="1885950"/>
          </a:xfrm>
        </p:grpSpPr>
        <p:sp>
          <p:nvSpPr>
            <p:cNvPr id="32773" name="Rectangle 4"/>
            <p:cNvSpPr/>
            <p:nvPr/>
          </p:nvSpPr>
          <p:spPr>
            <a:xfrm>
              <a:off x="1169988" y="3738563"/>
              <a:ext cx="1185862" cy="6635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TCOMP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4" name="Object 5"/>
            <p:cNvGraphicFramePr>
              <a:graphicFrameLocks noChangeAspect="1"/>
            </p:cNvGraphicFramePr>
            <p:nvPr/>
          </p:nvGraphicFramePr>
          <p:xfrm>
            <a:off x="596900" y="3128963"/>
            <a:ext cx="7270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" imgW="322580" imgH="154940" progId="">
                    <p:embed/>
                  </p:oleObj>
                </mc:Choice>
                <mc:Fallback>
                  <p:oleObj name="" r:id="rId1" imgW="322580" imgH="15494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6900" y="3128963"/>
                          <a:ext cx="727075" cy="330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6"/>
            <p:cNvGraphicFramePr>
              <a:graphicFrameLocks noChangeAspect="1"/>
            </p:cNvGraphicFramePr>
            <p:nvPr/>
          </p:nvGraphicFramePr>
          <p:xfrm>
            <a:off x="2355850" y="3473450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" imgW="92710" imgH="145415" progId="">
                    <p:embed/>
                  </p:oleObj>
                </mc:Choice>
                <mc:Fallback>
                  <p:oleObj name="" r:id="rId3" imgW="92710" imgH="145415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55850" y="3473450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7"/>
            <p:cNvGraphicFramePr>
              <a:graphicFrameLocks noChangeAspect="1"/>
            </p:cNvGraphicFramePr>
            <p:nvPr/>
          </p:nvGraphicFramePr>
          <p:xfrm>
            <a:off x="1782763" y="4600575"/>
            <a:ext cx="12207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537845" imgH="192405" progId="">
                    <p:embed/>
                  </p:oleObj>
                </mc:Choice>
                <mc:Fallback>
                  <p:oleObj name="" r:id="rId5" imgW="537845" imgH="192405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2763" y="4600575"/>
                          <a:ext cx="1220787" cy="414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2216150" y="3141663"/>
            <a:ext cx="6969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309880" imgH="142240" progId="">
                    <p:embed/>
                  </p:oleObj>
                </mc:Choice>
                <mc:Fallback>
                  <p:oleObj name="" r:id="rId7" imgW="309880" imgH="142240" progId="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150" y="3141663"/>
                          <a:ext cx="696913" cy="303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9"/>
            <p:cNvGraphicFramePr>
              <a:graphicFrameLocks noChangeAspect="1"/>
            </p:cNvGraphicFramePr>
            <p:nvPr/>
          </p:nvGraphicFramePr>
          <p:xfrm>
            <a:off x="681038" y="3473450"/>
            <a:ext cx="465137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208915" imgH="143510" progId="">
                    <p:embed/>
                  </p:oleObj>
                </mc:Choice>
                <mc:Fallback>
                  <p:oleObj name="" r:id="rId9" imgW="208915" imgH="143510" progId="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1038" y="3473450"/>
                          <a:ext cx="465137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Oval 12"/>
            <p:cNvSpPr/>
            <p:nvPr/>
          </p:nvSpPr>
          <p:spPr>
            <a:xfrm>
              <a:off x="20510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Oval 13"/>
            <p:cNvSpPr/>
            <p:nvPr/>
          </p:nvSpPr>
          <p:spPr>
            <a:xfrm>
              <a:off x="14033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Oval 14"/>
            <p:cNvSpPr/>
            <p:nvPr/>
          </p:nvSpPr>
          <p:spPr>
            <a:xfrm>
              <a:off x="1692275" y="47244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2" name="Line 15"/>
            <p:cNvSpPr/>
            <p:nvPr/>
          </p:nvSpPr>
          <p:spPr>
            <a:xfrm>
              <a:off x="14763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Line 16"/>
            <p:cNvSpPr/>
            <p:nvPr/>
          </p:nvSpPr>
          <p:spPr>
            <a:xfrm>
              <a:off x="21240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Line 17"/>
            <p:cNvSpPr/>
            <p:nvPr/>
          </p:nvSpPr>
          <p:spPr>
            <a:xfrm>
              <a:off x="1763713" y="4365625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32785" name="Object 10"/>
          <p:cNvGraphicFramePr>
            <a:graphicFrameLocks noChangeAspect="1"/>
          </p:cNvGraphicFramePr>
          <p:nvPr/>
        </p:nvGraphicFramePr>
        <p:xfrm>
          <a:off x="408940" y="2560955"/>
          <a:ext cx="284543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946785" imgH="383540" progId="">
                  <p:embed/>
                </p:oleObj>
              </mc:Choice>
              <mc:Fallback>
                <p:oleObj name="" r:id="rId11" imgW="946785" imgH="38354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940" y="2560955"/>
                        <a:ext cx="2845435" cy="1154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3726180" y="2271713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/>
                <a:gridCol w="1934210"/>
                <a:gridCol w="625475"/>
                <a:gridCol w="673100"/>
                <a:gridCol w="578485"/>
                <a:gridCol w="541020"/>
                <a:gridCol w="559435"/>
                <a:gridCol w="558800"/>
              </a:tblGrid>
              <a:tr h="27432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3725228" y="403987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/>
                <a:gridCol w="1951990"/>
                <a:gridCol w="628650"/>
                <a:gridCol w="694055"/>
                <a:gridCol w="566420"/>
                <a:gridCol w="534035"/>
                <a:gridCol w="535305"/>
                <a:gridCol w="568325"/>
              </a:tblGrid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39925" y="2513648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/>
                <a:gridCol w="1934210"/>
                <a:gridCol w="625475"/>
                <a:gridCol w="673100"/>
                <a:gridCol w="578485"/>
                <a:gridCol w="541020"/>
                <a:gridCol w="559435"/>
                <a:gridCol w="558800"/>
              </a:tblGrid>
              <a:tr h="27432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08" y="426974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/>
                <a:gridCol w="1951990"/>
                <a:gridCol w="628650"/>
                <a:gridCol w="639445"/>
                <a:gridCol w="565785"/>
                <a:gridCol w="589280"/>
                <a:gridCol w="535305"/>
                <a:gridCol w="568325"/>
              </a:tblGrid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7058" y="1562735"/>
          <a:ext cx="8021955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152900" imgH="457200" progId="Equation.KSEE3">
                  <p:embed/>
                </p:oleObj>
              </mc:Choice>
              <mc:Fallback>
                <p:oleObj name="" r:id="rId3" imgW="4152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058" y="1562735"/>
                        <a:ext cx="8021955" cy="88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20"/>
          <p:cNvSpPr txBox="1"/>
          <p:nvPr/>
        </p:nvSpPr>
        <p:spPr>
          <a:xfrm>
            <a:off x="938530" y="732790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7947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972820" imgH="384175" progId="">
                  <p:embed/>
                </p:oleObj>
              </mc:Choice>
              <mc:Fallback>
                <p:oleObj name="" r:id="rId1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35844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845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35846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35847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35848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335915" imgH="142240" progId="">
                    <p:embed/>
                  </p:oleObj>
                </mc:Choice>
                <mc:Fallback>
                  <p:oleObj name="" r:id="rId3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45415" imgH="145415" progId="">
                    <p:embed/>
                  </p:oleObj>
                </mc:Choice>
                <mc:Fallback>
                  <p:oleObj name="" r:id="rId5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525145" imgH="192405" progId="">
                    <p:embed/>
                  </p:oleObj>
                </mc:Choice>
                <mc:Fallback>
                  <p:oleObj name="" r:id="rId7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322580" imgH="154940" progId="">
                    <p:embed/>
                  </p:oleObj>
                </mc:Choice>
                <mc:Fallback>
                  <p:oleObj name="" r:id="rId9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208915" imgH="143510" progId="">
                    <p:embed/>
                  </p:oleObj>
                </mc:Choice>
                <mc:Fallback>
                  <p:oleObj name="" r:id="rId11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5" name="Text Box 20"/>
          <p:cNvSpPr txBox="1"/>
          <p:nvPr/>
        </p:nvSpPr>
        <p:spPr>
          <a:xfrm>
            <a:off x="1009015" y="1401445"/>
            <a:ext cx="104362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3692843" y="2231073"/>
          <a:ext cx="8027670" cy="5421630"/>
        </p:xfrm>
        <a:graphic>
          <a:graphicData uri="http://schemas.openxmlformats.org/drawingml/2006/table">
            <a:tbl>
              <a:tblPr/>
              <a:tblGrid>
                <a:gridCol w="2708275"/>
                <a:gridCol w="2598737"/>
                <a:gridCol w="736600"/>
                <a:gridCol w="823913"/>
                <a:gridCol w="765175"/>
                <a:gridCol w="394970"/>
              </a:tblGrid>
              <a:tr h="358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77640" y="2257425"/>
          <a:ext cx="7964805" cy="4072890"/>
        </p:xfrm>
        <a:graphic>
          <a:graphicData uri="http://schemas.openxmlformats.org/drawingml/2006/table">
            <a:tbl>
              <a:tblPr/>
              <a:tblGrid>
                <a:gridCol w="2687320"/>
                <a:gridCol w="2578100"/>
                <a:gridCol w="730250"/>
                <a:gridCol w="817880"/>
                <a:gridCol w="759460"/>
                <a:gridCol w="391795"/>
              </a:tblGrid>
              <a:tr h="34798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"/>
          <p:cNvSpPr txBox="1"/>
          <p:nvPr/>
        </p:nvSpPr>
        <p:spPr>
          <a:xfrm>
            <a:off x="1028065" y="1306195"/>
            <a:ext cx="101358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009015" y="78422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972820" imgH="384175" progId="">
                  <p:embed/>
                </p:oleObj>
              </mc:Choice>
              <mc:Fallback>
                <p:oleObj name="" r:id="rId2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11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3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14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4" imgW="335915" imgH="142240" progId="">
                    <p:embed/>
                  </p:oleObj>
                </mc:Choice>
                <mc:Fallback>
                  <p:oleObj name="" r:id="rId4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6" imgW="145415" imgH="145415" progId="">
                    <p:embed/>
                  </p:oleObj>
                </mc:Choice>
                <mc:Fallback>
                  <p:oleObj name="" r:id="rId6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8" imgW="525145" imgH="192405" progId="">
                    <p:embed/>
                  </p:oleObj>
                </mc:Choice>
                <mc:Fallback>
                  <p:oleObj name="" r:id="rId8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0" imgW="322580" imgH="154940" progId="">
                    <p:embed/>
                  </p:oleObj>
                </mc:Choice>
                <mc:Fallback>
                  <p:oleObj name="" r:id="rId10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2" imgW="208915" imgH="143510" progId="">
                    <p:embed/>
                  </p:oleObj>
                </mc:Choice>
                <mc:Fallback>
                  <p:oleObj name="" r:id="rId12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991870" y="879475"/>
            <a:ext cx="7098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）线性化（对过程量进行线性化处理）</a:t>
            </a:r>
            <a:endParaRPr lang="zh-CN" altLang="en-US" sz="2800" b="1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4395" y="1772920"/>
          <a:ext cx="7470775" cy="4723130"/>
        </p:xfrm>
        <a:graphic>
          <a:graphicData uri="http://schemas.openxmlformats.org/drawingml/2006/table">
            <a:tbl>
              <a:tblPr/>
              <a:tblGrid>
                <a:gridCol w="779145"/>
                <a:gridCol w="1169035"/>
                <a:gridCol w="1363980"/>
                <a:gridCol w="1315720"/>
                <a:gridCol w="1381125"/>
                <a:gridCol w="1461770"/>
              </a:tblGrid>
              <a:tr h="335280">
                <a:tc rowSpan="2"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/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45440"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6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56.7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799.9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6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23.5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90" name="对象 1"/>
          <p:cNvGraphicFramePr>
            <a:graphicFrameLocks noChangeAspect="1"/>
          </p:cNvGraphicFramePr>
          <p:nvPr/>
        </p:nvGraphicFramePr>
        <p:xfrm>
          <a:off x="991870" y="1401445"/>
          <a:ext cx="524129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" imgW="2854960" imgH="203200" progId="Equation.3">
                  <p:embed/>
                </p:oleObj>
              </mc:Choice>
              <mc:Fallback>
                <p:oleObj name="" r:id="rId2" imgW="2854960" imgH="203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1870" y="1401445"/>
                        <a:ext cx="524129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8472170" y="2210435"/>
            <a:ext cx="3384550" cy="3411855"/>
            <a:chOff x="13142" y="3631"/>
            <a:chExt cx="5330" cy="5373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13796" y="3926"/>
              <a:ext cx="0" cy="4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3796" y="8281"/>
              <a:ext cx="43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3763" y="7343"/>
              <a:ext cx="940" cy="93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4703" y="6307"/>
              <a:ext cx="907" cy="102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5610" y="5400"/>
              <a:ext cx="794" cy="90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6404" y="5400"/>
              <a:ext cx="181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763" y="7328"/>
              <a:ext cx="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3796" y="6307"/>
              <a:ext cx="183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703" y="7328"/>
              <a:ext cx="0" cy="1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610" y="6307"/>
              <a:ext cx="0" cy="2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404" y="5400"/>
              <a:ext cx="0" cy="2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3752" y="5391"/>
              <a:ext cx="2808" cy="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796" y="7496"/>
            <a:ext cx="67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4" imgW="177165" imgH="165100" progId="Equation.KSEE3">
                    <p:embed/>
                  </p:oleObj>
                </mc:Choice>
                <mc:Fallback>
                  <p:oleObj name="" r:id="rId4" imgW="1771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796" y="7496"/>
                          <a:ext cx="677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966" y="3631"/>
            <a:ext cx="534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966" y="3631"/>
                          <a:ext cx="534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847" y="8326"/>
            <a:ext cx="487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8" imgW="127000" imgH="177165" progId="Equation.KSEE3">
                    <p:embed/>
                  </p:oleObj>
                </mc:Choice>
                <mc:Fallback>
                  <p:oleObj name="" r:id="rId8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847" y="8326"/>
                          <a:ext cx="487" cy="6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421" y="8486"/>
            <a:ext cx="56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0" imgW="279400" imgH="177165" progId="Equation.KSEE3">
                    <p:embed/>
                  </p:oleObj>
                </mc:Choice>
                <mc:Fallback>
                  <p:oleObj name="" r:id="rId10" imgW="2794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421" y="8486"/>
                          <a:ext cx="564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302" y="8486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12" imgW="304800" imgH="177165" progId="Equation.KSEE3">
                    <p:embed/>
                  </p:oleObj>
                </mc:Choice>
                <mc:Fallback>
                  <p:oleObj name="" r:id="rId12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302" y="8486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084" y="8486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4" imgW="316865" imgH="177165" progId="Equation.KSEE3">
                    <p:embed/>
                  </p:oleObj>
                </mc:Choice>
                <mc:Fallback>
                  <p:oleObj name="" r:id="rId14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084" y="8486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75" y="7138"/>
            <a:ext cx="59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6" imgW="292100" imgH="177165" progId="Equation.KSEE3">
                    <p:embed/>
                  </p:oleObj>
                </mc:Choice>
                <mc:Fallback>
                  <p:oleObj name="" r:id="rId16" imgW="2921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175" y="7138"/>
                          <a:ext cx="59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42" y="6128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8" imgW="316865" imgH="177165" progId="Equation.KSEE3">
                    <p:embed/>
                  </p:oleObj>
                </mc:Choice>
                <mc:Fallback>
                  <p:oleObj name="" r:id="rId18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142" y="6128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49" y="5221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20" imgW="304800" imgH="177165" progId="Equation.KSEE3">
                    <p:embed/>
                  </p:oleObj>
                </mc:Choice>
                <mc:Fallback>
                  <p:oleObj name="" r:id="rId20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149" y="5221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24230"/>
            <a:ext cx="344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运算处理功能</a:t>
            </a:r>
            <a:endParaRPr lang="zh-CN" altLang="en-US" sz="2800" b="1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grpSp>
        <p:nvGrpSpPr>
          <p:cNvPr id="38915" name="组合 39"/>
          <p:cNvGrpSpPr/>
          <p:nvPr/>
        </p:nvGrpSpPr>
        <p:grpSpPr>
          <a:xfrm>
            <a:off x="1927225" y="2834640"/>
            <a:ext cx="8893175" cy="3817620"/>
            <a:chOff x="323850" y="2062163"/>
            <a:chExt cx="8642350" cy="4321175"/>
          </a:xfrm>
        </p:grpSpPr>
        <p:sp>
          <p:nvSpPr>
            <p:cNvPr id="38916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7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9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1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2" name="AutoShape 26"/>
            <p:cNvSpPr/>
            <p:nvPr/>
          </p:nvSpPr>
          <p:spPr>
            <a:xfrm>
              <a:off x="2916246" y="4799246"/>
              <a:ext cx="4862055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3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4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5" name="Rectangle 6"/>
          <p:cNvSpPr/>
          <p:nvPr/>
        </p:nvSpPr>
        <p:spPr>
          <a:xfrm>
            <a:off x="1246505" y="1257935"/>
            <a:ext cx="90182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调节器PID参数设置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F003：比例度、积分时间、微分时间等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调节器运算常数、系数设置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8926" name="Text Box 7"/>
          <p:cNvSpPr txBox="1"/>
          <p:nvPr/>
        </p:nvSpPr>
        <p:spPr>
          <a:xfrm>
            <a:off x="1246505" y="2374265"/>
            <a:ext cx="5885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dirty="0">
                <a:latin typeface="Times New Roman" panose="02020603050405020304" pitchFamily="18" charset="0"/>
              </a:rPr>
              <a:t>连接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组态  </a:t>
            </a:r>
            <a:r>
              <a:rPr lang="en-US" altLang="zh-CN" sz="2400" b="1" dirty="0">
                <a:latin typeface="Times New Roman" panose="02020603050405020304" pitchFamily="18" charset="0"/>
              </a:rPr>
              <a:t>F101~F130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3" name="对象 3"/>
          <p:cNvGraphicFramePr/>
          <p:nvPr/>
        </p:nvGraphicFramePr>
        <p:xfrm>
          <a:off x="6485890" y="2381885"/>
          <a:ext cx="5577205" cy="18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7515225" imgH="3171825" progId="Paint.Picture">
                  <p:embed/>
                </p:oleObj>
              </mc:Choice>
              <mc:Fallback>
                <p:oleObj name="" r:id="rId1" imgW="7515225" imgH="3171825" progId="Paint.Picture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85890" y="2381885"/>
                        <a:ext cx="5577205" cy="188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9960" y="87947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）调节器基本参数设置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0690" y="1401445"/>
            <a:ext cx="7454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控制类型，运算周期，与上位机是否通信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64795" y="2698750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/>
                <a:gridCol w="2166620"/>
                <a:gridCol w="554990"/>
                <a:gridCol w="1610995"/>
              </a:tblGrid>
              <a:tr h="401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84" name="Object 49"/>
          <p:cNvGraphicFramePr>
            <a:graphicFrameLocks noChangeAspect="1"/>
          </p:cNvGraphicFramePr>
          <p:nvPr/>
        </p:nvGraphicFramePr>
        <p:xfrm>
          <a:off x="1424305" y="2207260"/>
          <a:ext cx="3902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4" imgW="1485265" imgH="177800" progId="">
                  <p:embed/>
                </p:oleObj>
              </mc:Choice>
              <mc:Fallback>
                <p:oleObj name="" r:id="rId4" imgW="1485265" imgH="1778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305" y="2207260"/>
                        <a:ext cx="39020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7750" y="5445125"/>
            <a:ext cx="86239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(*2 )   1-100ms  2-200ms 3-300ms 4-400ms 5-500ms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取决于程序量大小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(*3 )   0-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无通信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    1-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有通信无控制  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2-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有通信有控制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(*4)    0-M    1-</a:t>
            </a:r>
            <a:r>
              <a:rPr lang="en-US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49625" y="2730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0962" name="Group 4"/>
          <p:cNvGrpSpPr/>
          <p:nvPr/>
        </p:nvGrpSpPr>
        <p:grpSpPr>
          <a:xfrm>
            <a:off x="2790190" y="1043305"/>
            <a:ext cx="2971800" cy="5029200"/>
            <a:chOff x="0" y="0"/>
            <a:chExt cx="1872" cy="3168"/>
          </a:xfrm>
        </p:grpSpPr>
        <p:sp>
          <p:nvSpPr>
            <p:cNvPr id="40963" name="Rectangle 5"/>
            <p:cNvSpPr/>
            <p:nvPr/>
          </p:nvSpPr>
          <p:spPr>
            <a:xfrm>
              <a:off x="0" y="288"/>
              <a:ext cx="1872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4" name="Rectangle 6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5" name="Rectangle 7"/>
            <p:cNvSpPr/>
            <p:nvPr/>
          </p:nvSpPr>
          <p:spPr>
            <a:xfrm>
              <a:off x="96" y="38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6" name="Rectangle 8"/>
            <p:cNvSpPr/>
            <p:nvPr/>
          </p:nvSpPr>
          <p:spPr>
            <a:xfrm>
              <a:off x="0" y="2016"/>
              <a:ext cx="1872" cy="86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Rectangle 9"/>
            <p:cNvSpPr/>
            <p:nvPr/>
          </p:nvSpPr>
          <p:spPr>
            <a:xfrm>
              <a:off x="672" y="2304"/>
              <a:ext cx="72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Line 10"/>
            <p:cNvSpPr/>
            <p:nvPr/>
          </p:nvSpPr>
          <p:spPr>
            <a:xfrm>
              <a:off x="576" y="52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9" name="Line 11"/>
            <p:cNvSpPr/>
            <p:nvPr/>
          </p:nvSpPr>
          <p:spPr>
            <a:xfrm>
              <a:off x="816" y="52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0" name="Line 12"/>
            <p:cNvSpPr/>
            <p:nvPr/>
          </p:nvSpPr>
          <p:spPr>
            <a:xfrm>
              <a:off x="1200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Oval 13"/>
            <p:cNvSpPr/>
            <p:nvPr/>
          </p:nvSpPr>
          <p:spPr>
            <a:xfrm>
              <a:off x="1152" y="4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4"/>
            <p:cNvSpPr/>
            <p:nvPr/>
          </p:nvSpPr>
          <p:spPr>
            <a:xfrm>
              <a:off x="960" y="153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Line 15"/>
            <p:cNvSpPr/>
            <p:nvPr/>
          </p:nvSpPr>
          <p:spPr>
            <a:xfrm>
              <a:off x="1008" y="120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4" name="Oval 16"/>
            <p:cNvSpPr/>
            <p:nvPr/>
          </p:nvSpPr>
          <p:spPr>
            <a:xfrm>
              <a:off x="120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7"/>
            <p:cNvSpPr/>
            <p:nvPr/>
          </p:nvSpPr>
          <p:spPr>
            <a:xfrm>
              <a:off x="72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Line 18"/>
            <p:cNvSpPr/>
            <p:nvPr/>
          </p:nvSpPr>
          <p:spPr>
            <a:xfrm>
              <a:off x="76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7" name="Line 19"/>
            <p:cNvSpPr/>
            <p:nvPr/>
          </p:nvSpPr>
          <p:spPr>
            <a:xfrm>
              <a:off x="124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8" name="Line 20"/>
            <p:cNvSpPr/>
            <p:nvPr/>
          </p:nvSpPr>
          <p:spPr>
            <a:xfrm>
              <a:off x="768" y="15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21"/>
            <p:cNvSpPr/>
            <p:nvPr/>
          </p:nvSpPr>
          <p:spPr>
            <a:xfrm>
              <a:off x="768" y="158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0" name="Line 22"/>
            <p:cNvSpPr/>
            <p:nvPr/>
          </p:nvSpPr>
          <p:spPr>
            <a:xfrm>
              <a:off x="1056" y="26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1" name="Oval 23"/>
            <p:cNvSpPr/>
            <p:nvPr/>
          </p:nvSpPr>
          <p:spPr>
            <a:xfrm>
              <a:off x="1008" y="307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2" name="Object 23"/>
            <p:cNvGraphicFramePr>
              <a:graphicFrameLocks noChangeAspect="1"/>
            </p:cNvGraphicFramePr>
            <p:nvPr/>
          </p:nvGraphicFramePr>
          <p:xfrm>
            <a:off x="1296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273050" imgH="156210" progId="">
                    <p:embed/>
                  </p:oleObj>
                </mc:Choice>
                <mc:Fallback>
                  <p:oleObj name="" r:id="rId1" imgW="273050" imgH="156210" progId="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6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4"/>
            <p:cNvGraphicFramePr>
              <a:graphicFrameLocks noChangeAspect="1"/>
            </p:cNvGraphicFramePr>
            <p:nvPr/>
          </p:nvGraphicFramePr>
          <p:xfrm>
            <a:off x="240" y="1728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" imgW="348615" imgH="154940" progId="">
                    <p:embed/>
                  </p:oleObj>
                </mc:Choice>
                <mc:Fallback>
                  <p:oleObj name="" r:id="rId3" imgW="348615" imgH="154940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1728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" name="Object 25"/>
            <p:cNvGraphicFramePr>
              <a:graphicFrameLocks noChangeAspect="1"/>
            </p:cNvGraphicFramePr>
            <p:nvPr/>
          </p:nvGraphicFramePr>
          <p:xfrm>
            <a:off x="1175" y="1462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170180" imgH="196215" progId="">
                    <p:embed/>
                  </p:oleObj>
                </mc:Choice>
                <mc:Fallback>
                  <p:oleObj name="" r:id="rId5" imgW="170180" imgH="196215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5" y="1462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26"/>
            <p:cNvGraphicFramePr>
              <a:graphicFrameLocks noChangeAspect="1"/>
            </p:cNvGraphicFramePr>
            <p:nvPr/>
          </p:nvGraphicFramePr>
          <p:xfrm>
            <a:off x="1327" y="1728"/>
            <a:ext cx="4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297180" imgH="154940" progId="">
                    <p:embed/>
                  </p:oleObj>
                </mc:Choice>
                <mc:Fallback>
                  <p:oleObj name="" r:id="rId7" imgW="297180" imgH="15494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7" y="1728"/>
                          <a:ext cx="407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6" name="Object 27"/>
          <p:cNvGraphicFramePr>
            <a:graphicFrameLocks noChangeAspect="1"/>
          </p:cNvGraphicFramePr>
          <p:nvPr/>
        </p:nvGraphicFramePr>
        <p:xfrm>
          <a:off x="4695190" y="5843905"/>
          <a:ext cx="393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183515" imgH="196215" progId="">
                  <p:embed/>
                </p:oleObj>
              </mc:Choice>
              <mc:Fallback>
                <p:oleObj name="" r:id="rId9" imgW="183515" imgH="19621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5190" y="5843905"/>
                        <a:ext cx="3937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7" name="Group 29"/>
          <p:cNvGrpSpPr/>
          <p:nvPr/>
        </p:nvGrpSpPr>
        <p:grpSpPr>
          <a:xfrm>
            <a:off x="6752590" y="738505"/>
            <a:ext cx="3048000" cy="5527675"/>
            <a:chOff x="0" y="0"/>
            <a:chExt cx="1920" cy="3482"/>
          </a:xfrm>
        </p:grpSpPr>
        <p:sp>
          <p:nvSpPr>
            <p:cNvPr id="40988" name="Rectangle 30"/>
            <p:cNvSpPr/>
            <p:nvPr/>
          </p:nvSpPr>
          <p:spPr>
            <a:xfrm>
              <a:off x="96" y="336"/>
              <a:ext cx="1536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89" name="Rectangle 31"/>
            <p:cNvSpPr/>
            <p:nvPr/>
          </p:nvSpPr>
          <p:spPr>
            <a:xfrm>
              <a:off x="192" y="432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LSP1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90" name="Rectangle 32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91" name="Line 33"/>
            <p:cNvSpPr/>
            <p:nvPr/>
          </p:nvSpPr>
          <p:spPr>
            <a:xfrm>
              <a:off x="1104" y="19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2" name="Line 34"/>
            <p:cNvSpPr/>
            <p:nvPr/>
          </p:nvSpPr>
          <p:spPr>
            <a:xfrm>
              <a:off x="672" y="57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3" name="Line 35"/>
            <p:cNvSpPr/>
            <p:nvPr/>
          </p:nvSpPr>
          <p:spPr>
            <a:xfrm>
              <a:off x="864" y="5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4" name="Oval 36"/>
            <p:cNvSpPr/>
            <p:nvPr/>
          </p:nvSpPr>
          <p:spPr>
            <a:xfrm>
              <a:off x="1056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5" name="Object 36"/>
            <p:cNvGraphicFramePr>
              <a:graphicFrameLocks noChangeAspect="1"/>
            </p:cNvGraphicFramePr>
            <p:nvPr/>
          </p:nvGraphicFramePr>
          <p:xfrm>
            <a:off x="1152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273050" imgH="156210" progId="">
                    <p:embed/>
                  </p:oleObj>
                </mc:Choice>
                <mc:Fallback>
                  <p:oleObj name="" r:id="rId11" imgW="273050" imgH="15621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37"/>
            <p:cNvGraphicFramePr>
              <a:graphicFrameLocks noChangeAspect="1"/>
            </p:cNvGraphicFramePr>
            <p:nvPr/>
          </p:nvGraphicFramePr>
          <p:xfrm>
            <a:off x="1056" y="148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2" imgW="170180" imgH="196215" progId="">
                    <p:embed/>
                  </p:oleObj>
                </mc:Choice>
                <mc:Fallback>
                  <p:oleObj name="" r:id="rId12" imgW="170180" imgH="196215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1488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7" name="Line 39"/>
            <p:cNvSpPr/>
            <p:nvPr/>
          </p:nvSpPr>
          <p:spPr>
            <a:xfrm>
              <a:off x="1008" y="120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8" name="Rectangle 40"/>
            <p:cNvSpPr/>
            <p:nvPr/>
          </p:nvSpPr>
          <p:spPr>
            <a:xfrm>
              <a:off x="0" y="1920"/>
              <a:ext cx="1920" cy="124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9" name="Object 40"/>
            <p:cNvGraphicFramePr>
              <a:graphicFrameLocks noChangeAspect="1"/>
            </p:cNvGraphicFramePr>
            <p:nvPr/>
          </p:nvGraphicFramePr>
          <p:xfrm>
            <a:off x="1440" y="1680"/>
            <a:ext cx="4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3" imgW="297180" imgH="154940" progId="">
                    <p:embed/>
                  </p:oleObj>
                </mc:Choice>
                <mc:Fallback>
                  <p:oleObj name="" r:id="rId13" imgW="297180" imgH="154940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680"/>
                          <a:ext cx="408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0" name="Object 41"/>
            <p:cNvGraphicFramePr>
              <a:graphicFrameLocks noChangeAspect="1"/>
            </p:cNvGraphicFramePr>
            <p:nvPr/>
          </p:nvGraphicFramePr>
          <p:xfrm>
            <a:off x="672" y="1968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4" imgW="145415" imgH="145415" progId="">
                    <p:embed/>
                  </p:oleObj>
                </mc:Choice>
                <mc:Fallback>
                  <p:oleObj name="" r:id="rId14" imgW="145415" imgH="145415" progId="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72" y="1968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Rectangle 43"/>
            <p:cNvSpPr/>
            <p:nvPr/>
          </p:nvSpPr>
          <p:spPr>
            <a:xfrm>
              <a:off x="96" y="206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LSP2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2" name="Object 43"/>
            <p:cNvGraphicFramePr>
              <a:graphicFrameLocks noChangeAspect="1"/>
            </p:cNvGraphicFramePr>
            <p:nvPr/>
          </p:nvGraphicFramePr>
          <p:xfrm>
            <a:off x="240" y="1680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6" imgW="348615" imgH="154940" progId="">
                    <p:embed/>
                  </p:oleObj>
                </mc:Choice>
                <mc:Fallback>
                  <p:oleObj name="" r:id="rId16" imgW="348615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1680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Rectangle 45"/>
            <p:cNvSpPr/>
            <p:nvPr/>
          </p:nvSpPr>
          <p:spPr>
            <a:xfrm>
              <a:off x="720" y="2640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4" name="Object 45"/>
            <p:cNvGraphicFramePr>
              <a:graphicFrameLocks noChangeAspect="1"/>
            </p:cNvGraphicFramePr>
            <p:nvPr/>
          </p:nvGraphicFramePr>
          <p:xfrm>
            <a:off x="1248" y="3216"/>
            <a:ext cx="24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7" imgW="183515" imgH="196215" progId="">
                    <p:embed/>
                  </p:oleObj>
                </mc:Choice>
                <mc:Fallback>
                  <p:oleObj name="" r:id="rId17" imgW="183515" imgH="196215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3216"/>
                          <a:ext cx="24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Oval 47"/>
            <p:cNvSpPr/>
            <p:nvPr/>
          </p:nvSpPr>
          <p:spPr>
            <a:xfrm>
              <a:off x="960" y="158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6" name="Oval 48"/>
            <p:cNvSpPr/>
            <p:nvPr/>
          </p:nvSpPr>
          <p:spPr>
            <a:xfrm>
              <a:off x="960" y="206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7" name="Oval 49"/>
            <p:cNvSpPr/>
            <p:nvPr/>
          </p:nvSpPr>
          <p:spPr>
            <a:xfrm>
              <a:off x="912" y="235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8" name="Oval 50"/>
            <p:cNvSpPr/>
            <p:nvPr/>
          </p:nvSpPr>
          <p:spPr>
            <a:xfrm>
              <a:off x="768" y="216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9" name="Line 51"/>
            <p:cNvSpPr/>
            <p:nvPr/>
          </p:nvSpPr>
          <p:spPr>
            <a:xfrm>
              <a:off x="576" y="22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0" name="Line 52"/>
            <p:cNvSpPr/>
            <p:nvPr/>
          </p:nvSpPr>
          <p:spPr>
            <a:xfrm>
              <a:off x="960" y="244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1" name="Line 53"/>
            <p:cNvSpPr/>
            <p:nvPr/>
          </p:nvSpPr>
          <p:spPr>
            <a:xfrm>
              <a:off x="1344" y="1824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2" name="Oval 54"/>
            <p:cNvSpPr/>
            <p:nvPr/>
          </p:nvSpPr>
          <p:spPr>
            <a:xfrm>
              <a:off x="1296" y="172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13" name="Line 55"/>
            <p:cNvSpPr/>
            <p:nvPr/>
          </p:nvSpPr>
          <p:spPr>
            <a:xfrm>
              <a:off x="1008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4" name="Line 56"/>
            <p:cNvSpPr/>
            <p:nvPr/>
          </p:nvSpPr>
          <p:spPr>
            <a:xfrm flipH="1" flipV="1">
              <a:off x="864" y="2160"/>
              <a:ext cx="96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1015" name="Object 56"/>
            <p:cNvGraphicFramePr>
              <a:graphicFrameLocks noChangeAspect="1"/>
            </p:cNvGraphicFramePr>
            <p:nvPr/>
          </p:nvGraphicFramePr>
          <p:xfrm>
            <a:off x="1056" y="1959"/>
            <a:ext cx="19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8" imgW="145415" imgH="158115" progId="">
                    <p:embed/>
                  </p:oleObj>
                </mc:Choice>
                <mc:Fallback>
                  <p:oleObj name="" r:id="rId18" imgW="145415" imgH="158115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56" y="1959"/>
                          <a:ext cx="19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6" name="Line 58"/>
            <p:cNvSpPr/>
            <p:nvPr/>
          </p:nvSpPr>
          <p:spPr>
            <a:xfrm>
              <a:off x="1104" y="297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7" name="Oval 59"/>
            <p:cNvSpPr/>
            <p:nvPr/>
          </p:nvSpPr>
          <p:spPr>
            <a:xfrm>
              <a:off x="1056" y="331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018" name="Text Box 60"/>
          <p:cNvSpPr txBox="1"/>
          <p:nvPr/>
        </p:nvSpPr>
        <p:spPr>
          <a:xfrm>
            <a:off x="26377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6-17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控制类型0，2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19" name="Text Box 61"/>
          <p:cNvSpPr txBox="1"/>
          <p:nvPr/>
        </p:nvSpPr>
        <p:spPr>
          <a:xfrm>
            <a:off x="65239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6-18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控制类型1，3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①  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控制类型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021" name="Text Box 64"/>
          <p:cNvSpPr txBox="1"/>
          <p:nvPr/>
        </p:nvSpPr>
        <p:spPr>
          <a:xfrm>
            <a:off x="659765" y="1612900"/>
            <a:ext cx="2130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3" name="Rectangle 64"/>
          <p:cNvSpPr/>
          <p:nvPr/>
        </p:nvSpPr>
        <p:spPr>
          <a:xfrm>
            <a:off x="843915" y="36087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5" name="矩形 1"/>
          <p:cNvSpPr/>
          <p:nvPr/>
        </p:nvSpPr>
        <p:spPr>
          <a:xfrm>
            <a:off x="732790" y="2303145"/>
            <a:ext cx="17278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内给定单回路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6" name="矩形 2"/>
          <p:cNvSpPr/>
          <p:nvPr/>
        </p:nvSpPr>
        <p:spPr>
          <a:xfrm>
            <a:off x="5741353" y="3489643"/>
            <a:ext cx="1114425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b="1" dirty="0">
                <a:latin typeface="Times New Roman" panose="02020603050405020304" pitchFamily="18" charset="0"/>
              </a:rPr>
              <a:t>内外给定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</a:rPr>
              <a:t>单回路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</a:rPr>
              <a:t>PID</a:t>
            </a:r>
            <a:r>
              <a:rPr lang="zh-CN" altLang="en-US" sz="1800" b="1" dirty="0">
                <a:latin typeface="Times New Roman" panose="02020603050405020304" pitchFamily="18" charset="0"/>
              </a:rPr>
              <a:t>控制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1027" name="矩形 3"/>
          <p:cNvSpPr/>
          <p:nvPr/>
        </p:nvSpPr>
        <p:spPr>
          <a:xfrm>
            <a:off x="843915" y="4240530"/>
            <a:ext cx="1626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串级控制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8" name="矩形 4"/>
          <p:cNvSpPr/>
          <p:nvPr/>
        </p:nvSpPr>
        <p:spPr>
          <a:xfrm>
            <a:off x="9895840" y="3834130"/>
            <a:ext cx="18834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串级控制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或内给定单回路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64"/>
          <p:cNvSpPr/>
          <p:nvPr/>
        </p:nvSpPr>
        <p:spPr>
          <a:xfrm>
            <a:off x="5741670" y="30626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64"/>
          <p:cNvSpPr/>
          <p:nvPr/>
        </p:nvSpPr>
        <p:spPr>
          <a:xfrm>
            <a:off x="9895840" y="32531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② 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通信功能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9"/>
          <p:cNvSpPr/>
          <p:nvPr/>
        </p:nvSpPr>
        <p:spPr>
          <a:xfrm>
            <a:off x="814705" y="1381760"/>
            <a:ext cx="107276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通信类型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：无通信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通信类型1：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上位机进行参数设置，不进行直接控制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通信类型2：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上位机进行参数设置，直接控制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6280" y="3270885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/>
                <a:gridCol w="2166620"/>
                <a:gridCol w="554990"/>
                <a:gridCol w="1610995"/>
              </a:tblGrid>
              <a:tr h="401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7" name="Text Box 52"/>
          <p:cNvSpPr txBox="1"/>
          <p:nvPr/>
        </p:nvSpPr>
        <p:spPr>
          <a:xfrm>
            <a:off x="7098030" y="3491230"/>
            <a:ext cx="41986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运算周期200ms，常规PID控制，PID1模块PV报警，调节器在组态图里编号2，有通信上位机不参与控制，上位机异常切到手动。填写组态表。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650" y="845185"/>
            <a:ext cx="3677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）主机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最小系统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230" y="2636520"/>
            <a:ext cx="6513830" cy="3264535"/>
          </a:xfrm>
          <a:prstGeom prst="rect">
            <a:avLst/>
          </a:prstGeom>
        </p:spPr>
      </p:pic>
      <p:sp>
        <p:nvSpPr>
          <p:cNvPr id="9244" name="Text Box 122"/>
          <p:cNvSpPr txBox="1"/>
          <p:nvPr/>
        </p:nvSpPr>
        <p:spPr>
          <a:xfrm>
            <a:off x="3538855" y="6024245"/>
            <a:ext cx="5865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2可编程数字调节器微机最小系统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122"/>
          <p:cNvSpPr txBox="1"/>
          <p:nvPr/>
        </p:nvSpPr>
        <p:spPr>
          <a:xfrm>
            <a:off x="1136650" y="1367155"/>
            <a:ext cx="102806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anose="02020603050405020304" pitchFamily="18" charset="0"/>
              </a:rPr>
              <a:t>系统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存放监控程序与组态程序，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组态程序根据应用要求由用户调用。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用户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存放用户编写组态程序。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" y="74866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5869"/>
          <a:stretch>
            <a:fillRect/>
          </a:stretch>
        </p:blipFill>
        <p:spPr>
          <a:xfrm>
            <a:off x="1456690" y="1340485"/>
            <a:ext cx="1710055" cy="1351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476375" imgH="203835" progId="Equation.KSEE3">
                  <p:embed/>
                </p:oleObj>
              </mc:Choice>
              <mc:Fallback>
                <p:oleObj name="" r:id="rId3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b="7473"/>
          <a:stretch>
            <a:fillRect/>
          </a:stretch>
        </p:blipFill>
        <p:spPr>
          <a:xfrm>
            <a:off x="177800" y="2692400"/>
            <a:ext cx="4267200" cy="386016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546350"/>
            <a:ext cx="4101465" cy="419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55869"/>
          <a:stretch>
            <a:fillRect/>
          </a:stretch>
        </p:blipFill>
        <p:spPr>
          <a:xfrm>
            <a:off x="1370965" y="1270635"/>
            <a:ext cx="1710055" cy="1351915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4" imgW="1476375" imgH="203835" progId="Equation.KSEE3">
                  <p:embed/>
                </p:oleObj>
              </mc:Choice>
              <mc:Fallback>
                <p:oleObj name="" r:id="rId4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9615" y="748665"/>
            <a:ext cx="5174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微分先行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7107" name="Text Box 45"/>
          <p:cNvSpPr txBox="1">
            <a:spLocks noChangeArrowheads="1"/>
          </p:cNvSpPr>
          <p:nvPr/>
        </p:nvSpPr>
        <p:spPr bwMode="auto">
          <a:xfrm>
            <a:off x="642620" y="739140"/>
            <a:ext cx="115487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：要求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PID1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模块比例度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，积分时间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，微分时间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。积分下限限幅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，积分上限限幅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。PV下限报警0.0%，PV上限报警80.0%。填写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F003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表格。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5623" y="1445578"/>
          <a:ext cx="8050530" cy="3352800"/>
        </p:xfrm>
        <a:graphic>
          <a:graphicData uri="http://schemas.openxmlformats.org/drawingml/2006/table">
            <a:tbl>
              <a:tblPr/>
              <a:tblGrid>
                <a:gridCol w="2362835"/>
                <a:gridCol w="2290809"/>
                <a:gridCol w="721910"/>
                <a:gridCol w="1217786"/>
                <a:gridCol w="1457152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06575" y="4798695"/>
          <a:ext cx="8050530" cy="2133600"/>
        </p:xfrm>
        <a:graphic>
          <a:graphicData uri="http://schemas.openxmlformats.org/drawingml/2006/table">
            <a:tbl>
              <a:tblPr/>
              <a:tblGrid>
                <a:gridCol w="2362835"/>
                <a:gridCol w="2315210"/>
                <a:gridCol w="710565"/>
                <a:gridCol w="1213485"/>
                <a:gridCol w="1448435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155" name="Text Box 45"/>
          <p:cNvSpPr txBox="1"/>
          <p:nvPr/>
        </p:nvSpPr>
        <p:spPr>
          <a:xfrm>
            <a:off x="565785" y="742950"/>
            <a:ext cx="112166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sz="2000" b="1" dirty="0"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要求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2模块比例度50</a:t>
            </a:r>
            <a:r>
              <a:rPr lang="en-US" altLang="zh-CN" sz="2000" b="1" dirty="0">
                <a:latin typeface="Times New Roman" panose="02020603050405020304" pitchFamily="18" charset="0"/>
              </a:rPr>
              <a:t>%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，积分时间1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，微分时间</a:t>
            </a:r>
            <a:r>
              <a:rPr lang="en-US" altLang="zh-CN" sz="2000" b="1" dirty="0">
                <a:latin typeface="Times New Roman" panose="02020603050405020304" pitchFamily="18" charset="0"/>
              </a:rPr>
              <a:t>0 </a:t>
            </a:r>
            <a:r>
              <a:rPr lang="zh-CN" altLang="en-US" sz="2000" b="1" dirty="0">
                <a:latin typeface="Times New Roman" panose="02020603050405020304" pitchFamily="18" charset="0"/>
              </a:rPr>
              <a:t>。积分下限限幅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0.0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，积分上限限幅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100%</a:t>
            </a:r>
            <a:r>
              <a:rPr lang="zh-CN" altLang="en-US" sz="2000" b="1" dirty="0">
                <a:latin typeface="Times New Roman" panose="02020603050405020304" pitchFamily="18" charset="0"/>
              </a:rPr>
              <a:t>。PV下限报警0.0%，PV上限报警90.0%。填写</a:t>
            </a:r>
            <a:r>
              <a:rPr lang="en-US" altLang="zh-CN" sz="2000" b="1" dirty="0">
                <a:latin typeface="Times New Roman" panose="02020603050405020304" pitchFamily="18" charset="0"/>
              </a:rPr>
              <a:t>F003</a:t>
            </a:r>
            <a:r>
              <a:rPr lang="zh-CN" altLang="en-US" sz="2000" b="1" dirty="0">
                <a:latin typeface="Times New Roman" panose="02020603050405020304" pitchFamily="18" charset="0"/>
              </a:rPr>
              <a:t>表格。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5623" y="1445578"/>
          <a:ext cx="8050530" cy="3352800"/>
        </p:xfrm>
        <a:graphic>
          <a:graphicData uri="http://schemas.openxmlformats.org/drawingml/2006/table">
            <a:tbl>
              <a:tblPr/>
              <a:tblGrid>
                <a:gridCol w="2362835"/>
                <a:gridCol w="2290809"/>
                <a:gridCol w="721910"/>
                <a:gridCol w="1217786"/>
                <a:gridCol w="1457152"/>
              </a:tblGrid>
              <a:tr h="30480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06575" y="4798695"/>
          <a:ext cx="8050530" cy="2133600"/>
        </p:xfrm>
        <a:graphic>
          <a:graphicData uri="http://schemas.openxmlformats.org/drawingml/2006/table">
            <a:tbl>
              <a:tblPr/>
              <a:tblGrid>
                <a:gridCol w="2362835"/>
                <a:gridCol w="2315210"/>
                <a:gridCol w="710565"/>
                <a:gridCol w="1213485"/>
                <a:gridCol w="1448435"/>
              </a:tblGrid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770255"/>
            <a:ext cx="7058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）功能模块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sym typeface="+mn-ea"/>
              </a:rPr>
              <a:t>连接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F101~F130  </a:t>
            </a:r>
            <a:endParaRPr lang="zh-CN" altLang="en-US" sz="2400"/>
          </a:p>
        </p:txBody>
      </p:sp>
      <p:sp>
        <p:nvSpPr>
          <p:cNvPr id="43010" name="Text Box 8"/>
          <p:cNvSpPr txBox="1"/>
          <p:nvPr/>
        </p:nvSpPr>
        <p:spPr>
          <a:xfrm>
            <a:off x="1021398" y="1351598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①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3012" name="Group 33"/>
          <p:cNvGrpSpPr/>
          <p:nvPr/>
        </p:nvGrpSpPr>
        <p:grpSpPr>
          <a:xfrm rot="0">
            <a:off x="1351915" y="2051685"/>
            <a:ext cx="3254375" cy="2043430"/>
            <a:chOff x="0" y="0"/>
            <a:chExt cx="2496" cy="1614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480" y="0"/>
            <a:ext cx="4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309880" imgH="193675" progId="">
                    <p:embed/>
                  </p:oleObj>
                </mc:Choice>
                <mc:Fallback>
                  <p:oleObj name="" r:id="rId1" imgW="309880" imgH="19367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0"/>
                          <a:ext cx="4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4" name="Rectangle 5"/>
            <p:cNvSpPr/>
            <p:nvPr/>
          </p:nvSpPr>
          <p:spPr>
            <a:xfrm>
              <a:off x="192" y="546"/>
              <a:ext cx="1008" cy="57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名称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3015" name="Line 6"/>
            <p:cNvSpPr/>
            <p:nvPr/>
          </p:nvSpPr>
          <p:spPr>
            <a:xfrm>
              <a:off x="384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6" name="Oval 7"/>
            <p:cNvSpPr/>
            <p:nvPr/>
          </p:nvSpPr>
          <p:spPr>
            <a:xfrm>
              <a:off x="336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7" name="Line 8"/>
            <p:cNvSpPr/>
            <p:nvPr/>
          </p:nvSpPr>
          <p:spPr>
            <a:xfrm>
              <a:off x="1008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8" name="Oval 9"/>
            <p:cNvSpPr/>
            <p:nvPr/>
          </p:nvSpPr>
          <p:spPr>
            <a:xfrm>
              <a:off x="960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9" name="Line 10"/>
            <p:cNvSpPr/>
            <p:nvPr/>
          </p:nvSpPr>
          <p:spPr>
            <a:xfrm>
              <a:off x="1200" y="64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11"/>
            <p:cNvSpPr/>
            <p:nvPr/>
          </p:nvSpPr>
          <p:spPr>
            <a:xfrm>
              <a:off x="1200" y="102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Oval 12"/>
            <p:cNvSpPr/>
            <p:nvPr/>
          </p:nvSpPr>
          <p:spPr>
            <a:xfrm>
              <a:off x="1536" y="594"/>
              <a:ext cx="96" cy="96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2" name="AutoShape 13"/>
            <p:cNvSpPr/>
            <p:nvPr/>
          </p:nvSpPr>
          <p:spPr>
            <a:xfrm>
              <a:off x="1536" y="978"/>
              <a:ext cx="144" cy="144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3" name="Line 14"/>
            <p:cNvSpPr/>
            <p:nvPr/>
          </p:nvSpPr>
          <p:spPr>
            <a:xfrm>
              <a:off x="672" y="112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4" name="Oval 15"/>
            <p:cNvSpPr/>
            <p:nvPr/>
          </p:nvSpPr>
          <p:spPr>
            <a:xfrm>
              <a:off x="624" y="136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5" name="Rectangle 16"/>
            <p:cNvSpPr/>
            <p:nvPr/>
          </p:nvSpPr>
          <p:spPr>
            <a:xfrm>
              <a:off x="192" y="546"/>
              <a:ext cx="38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编号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0" y="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183515" imgH="196215" progId="">
                    <p:embed/>
                  </p:oleObj>
                </mc:Choice>
                <mc:Fallback>
                  <p:oleObj name="" r:id="rId3" imgW="183515" imgH="196215" progId="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1703" y="882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3" y="882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20"/>
            <p:cNvGraphicFramePr>
              <a:graphicFrameLocks noChangeAspect="1"/>
            </p:cNvGraphicFramePr>
            <p:nvPr/>
          </p:nvGraphicFramePr>
          <p:xfrm>
            <a:off x="1715" y="450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5" y="450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1045" y="66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9" imgW="196850" imgH="196850" progId="">
                    <p:embed/>
                  </p:oleObj>
                </mc:Choice>
                <mc:Fallback>
                  <p:oleObj name="" r:id="rId9" imgW="196850" imgH="196850" progId="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45" y="66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768" y="12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12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1115" y="1290"/>
            <a:ext cx="4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3" imgW="297180" imgH="193675" progId="">
                    <p:embed/>
                  </p:oleObj>
                </mc:Choice>
                <mc:Fallback>
                  <p:oleObj name="" r:id="rId13" imgW="297180" imgH="193675" progId="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5" y="1290"/>
                          <a:ext cx="469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24"/>
            <p:cNvGraphicFramePr>
              <a:graphicFrameLocks noChangeAspect="1"/>
            </p:cNvGraphicFramePr>
            <p:nvPr/>
          </p:nvGraphicFramePr>
          <p:xfrm>
            <a:off x="1711" y="698"/>
            <a:ext cx="78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5" imgW="551180" imgH="192405" progId="">
                    <p:embed/>
                  </p:oleObj>
                </mc:Choice>
                <mc:Fallback>
                  <p:oleObj name="" r:id="rId15" imgW="551180" imgH="192405" progId="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11" y="698"/>
                          <a:ext cx="78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0" name="Group 33"/>
          <p:cNvGrpSpPr/>
          <p:nvPr/>
        </p:nvGrpSpPr>
        <p:grpSpPr>
          <a:xfrm>
            <a:off x="1601788" y="4019233"/>
            <a:ext cx="7987030" cy="2641076"/>
            <a:chOff x="-331" y="0"/>
            <a:chExt cx="12578" cy="4160"/>
          </a:xfrm>
        </p:grpSpPr>
        <p:sp>
          <p:nvSpPr>
            <p:cNvPr id="43041" name="Rectangle 5"/>
            <p:cNvSpPr/>
            <p:nvPr/>
          </p:nvSpPr>
          <p:spPr>
            <a:xfrm>
              <a:off x="3062" y="1852"/>
              <a:ext cx="2270" cy="11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42" name="Line 6"/>
            <p:cNvSpPr/>
            <p:nvPr/>
          </p:nvSpPr>
          <p:spPr>
            <a:xfrm>
              <a:off x="3515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3" name="Line 7"/>
            <p:cNvSpPr/>
            <p:nvPr/>
          </p:nvSpPr>
          <p:spPr>
            <a:xfrm>
              <a:off x="4990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4" name="Oval 8"/>
            <p:cNvSpPr/>
            <p:nvPr/>
          </p:nvSpPr>
          <p:spPr>
            <a:xfrm>
              <a:off x="3402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5" name="Oval 9"/>
            <p:cNvSpPr/>
            <p:nvPr/>
          </p:nvSpPr>
          <p:spPr>
            <a:xfrm>
              <a:off x="4877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6" name="Line 10"/>
            <p:cNvSpPr/>
            <p:nvPr/>
          </p:nvSpPr>
          <p:spPr>
            <a:xfrm>
              <a:off x="4197" y="2987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7" name="Oval 11"/>
            <p:cNvSpPr/>
            <p:nvPr/>
          </p:nvSpPr>
          <p:spPr>
            <a:xfrm>
              <a:off x="4082" y="366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8" name="Line 12"/>
            <p:cNvSpPr/>
            <p:nvPr/>
          </p:nvSpPr>
          <p:spPr>
            <a:xfrm>
              <a:off x="5330" y="2420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9" name="Line 13"/>
            <p:cNvSpPr/>
            <p:nvPr/>
          </p:nvSpPr>
          <p:spPr>
            <a:xfrm>
              <a:off x="5330" y="2875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0" name="Oval 14"/>
            <p:cNvSpPr/>
            <p:nvPr/>
          </p:nvSpPr>
          <p:spPr>
            <a:xfrm>
              <a:off x="6350" y="2307"/>
              <a:ext cx="227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51" name="Rectangle 15"/>
            <p:cNvSpPr/>
            <p:nvPr/>
          </p:nvSpPr>
          <p:spPr>
            <a:xfrm>
              <a:off x="3062" y="1852"/>
              <a:ext cx="680" cy="4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2" name="AutoShape 16"/>
            <p:cNvSpPr/>
            <p:nvPr/>
          </p:nvSpPr>
          <p:spPr>
            <a:xfrm>
              <a:off x="5445" y="720"/>
              <a:ext cx="2492" cy="1132"/>
            </a:xfrm>
            <a:prstGeom prst="wedgeRoundRectCallout">
              <a:avLst>
                <a:gd name="adj1" fmla="val -46991"/>
                <a:gd name="adj2" fmla="val 68986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r>
                <a:rPr lang="zh-CN" altLang="en-US" sz="1800" b="1" dirty="0">
                  <a:latin typeface="Times New Roman" panose="02020603050405020304" pitchFamily="18" charset="0"/>
                </a:rPr>
                <a:t>模块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3" name="Text Box 17"/>
            <p:cNvSpPr txBox="1"/>
            <p:nvPr/>
          </p:nvSpPr>
          <p:spPr>
            <a:xfrm>
              <a:off x="3175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4" name="Text Box 18"/>
            <p:cNvSpPr txBox="1"/>
            <p:nvPr/>
          </p:nvSpPr>
          <p:spPr>
            <a:xfrm>
              <a:off x="4650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5" name="Text Box 19"/>
            <p:cNvSpPr txBox="1"/>
            <p:nvPr/>
          </p:nvSpPr>
          <p:spPr>
            <a:xfrm>
              <a:off x="6692" y="1852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6" name="Text Box 20"/>
            <p:cNvSpPr txBox="1"/>
            <p:nvPr/>
          </p:nvSpPr>
          <p:spPr>
            <a:xfrm>
              <a:off x="4310" y="3327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7" name="Text Box 21"/>
            <p:cNvSpPr txBox="1"/>
            <p:nvPr/>
          </p:nvSpPr>
          <p:spPr>
            <a:xfrm>
              <a:off x="6692" y="2647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8" name="Rectangle 22"/>
            <p:cNvSpPr/>
            <p:nvPr/>
          </p:nvSpPr>
          <p:spPr>
            <a:xfrm>
              <a:off x="0" y="235"/>
              <a:ext cx="306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P0001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9" name="Rectangle 23"/>
            <p:cNvSpPr/>
            <p:nvPr/>
          </p:nvSpPr>
          <p:spPr>
            <a:xfrm>
              <a:off x="5557" y="0"/>
              <a:ext cx="283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PV1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p0002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0" name="Rectangle 24"/>
            <p:cNvSpPr/>
            <p:nvPr/>
          </p:nvSpPr>
          <p:spPr>
            <a:xfrm>
              <a:off x="7712" y="2760"/>
              <a:ext cx="453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OFF(P0502)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1" name="Rectangle 25"/>
            <p:cNvSpPr/>
            <p:nvPr/>
          </p:nvSpPr>
          <p:spPr>
            <a:xfrm>
              <a:off x="5217" y="3440"/>
              <a:ext cx="53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U1(U0001)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2" name="Rectangle 26"/>
            <p:cNvSpPr/>
            <p:nvPr/>
          </p:nvSpPr>
          <p:spPr>
            <a:xfrm>
              <a:off x="7937" y="1740"/>
              <a:ext cx="408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U2(U0002)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3" name="AutoShape 27"/>
            <p:cNvSpPr/>
            <p:nvPr/>
          </p:nvSpPr>
          <p:spPr>
            <a:xfrm>
              <a:off x="6350" y="2760"/>
              <a:ext cx="227" cy="225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64" name="Line 28"/>
            <p:cNvSpPr/>
            <p:nvPr/>
          </p:nvSpPr>
          <p:spPr>
            <a:xfrm flipH="1">
              <a:off x="1926" y="1142"/>
              <a:ext cx="1475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5" name="Text Box 29"/>
            <p:cNvSpPr txBox="1"/>
            <p:nvPr/>
          </p:nvSpPr>
          <p:spPr>
            <a:xfrm>
              <a:off x="8505" y="120"/>
              <a:ext cx="277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内部信号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6" name="Text Box 30"/>
            <p:cNvSpPr txBox="1"/>
            <p:nvPr/>
          </p:nvSpPr>
          <p:spPr>
            <a:xfrm>
              <a:off x="567" y="1367"/>
              <a:ext cx="181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软端子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7" name="Line 31"/>
            <p:cNvSpPr/>
            <p:nvPr/>
          </p:nvSpPr>
          <p:spPr>
            <a:xfrm flipH="1" flipV="1">
              <a:off x="6690" y="347"/>
              <a:ext cx="2042" cy="2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8" name="Line 35"/>
            <p:cNvSpPr/>
            <p:nvPr/>
          </p:nvSpPr>
          <p:spPr>
            <a:xfrm flipH="1">
              <a:off x="2528" y="2267"/>
              <a:ext cx="760" cy="4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9" name="Text Box 36"/>
            <p:cNvSpPr txBox="1"/>
            <p:nvPr/>
          </p:nvSpPr>
          <p:spPr>
            <a:xfrm>
              <a:off x="-331" y="2985"/>
              <a:ext cx="464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用户程序中的位置编号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Oval 27"/>
          <p:cNvSpPr/>
          <p:nvPr/>
        </p:nvSpPr>
        <p:spPr>
          <a:xfrm>
            <a:off x="7379400" y="2839188"/>
            <a:ext cx="156608" cy="17297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AutoShape 26"/>
          <p:cNvSpPr/>
          <p:nvPr/>
        </p:nvSpPr>
        <p:spPr>
          <a:xfrm>
            <a:off x="8742680" y="2839085"/>
            <a:ext cx="234315" cy="230505"/>
          </a:xfrm>
          <a:prstGeom prst="flowChartSummingJunction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Oval 28"/>
          <p:cNvSpPr/>
          <p:nvPr/>
        </p:nvSpPr>
        <p:spPr>
          <a:xfrm>
            <a:off x="10028319" y="2838841"/>
            <a:ext cx="156608" cy="17297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Text Box 37"/>
          <p:cNvSpPr txBox="1"/>
          <p:nvPr/>
        </p:nvSpPr>
        <p:spPr>
          <a:xfrm>
            <a:off x="5053965" y="3168650"/>
            <a:ext cx="6389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内部信号（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个）：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可修改的参数，输入输出信息，操作的开关信号，通信信息等。注记符和</a:t>
            </a:r>
            <a:r>
              <a:rPr lang="zh-CN" altLang="en-US" sz="2000" b="1" dirty="0">
                <a:latin typeface="Times New Roman" panose="02020603050405020304" pitchFamily="18" charset="0"/>
              </a:rPr>
              <a:t>机器码表示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32350" y="1812290"/>
            <a:ext cx="5992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：功能模块与外部信号连接的端子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4832350" y="2439035"/>
            <a:ext cx="6086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软端子类型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：百分比型，开关型，时间型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4034" name="Group 9"/>
          <p:cNvGrpSpPr/>
          <p:nvPr/>
        </p:nvGrpSpPr>
        <p:grpSpPr>
          <a:xfrm>
            <a:off x="2967673" y="1400810"/>
            <a:ext cx="5732462" cy="1973263"/>
            <a:chOff x="0" y="0"/>
            <a:chExt cx="9028" cy="3109"/>
          </a:xfrm>
        </p:grpSpPr>
        <p:sp>
          <p:nvSpPr>
            <p:cNvPr id="44035" name="Rectangle 5"/>
            <p:cNvSpPr/>
            <p:nvPr/>
          </p:nvSpPr>
          <p:spPr>
            <a:xfrm>
              <a:off x="567" y="1112"/>
              <a:ext cx="1757" cy="96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36" name="Line 6"/>
            <p:cNvSpPr/>
            <p:nvPr/>
          </p:nvSpPr>
          <p:spPr>
            <a:xfrm>
              <a:off x="917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7" name="Line 7"/>
            <p:cNvSpPr/>
            <p:nvPr/>
          </p:nvSpPr>
          <p:spPr>
            <a:xfrm>
              <a:off x="2059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8" name="Oval 8"/>
            <p:cNvSpPr/>
            <p:nvPr/>
          </p:nvSpPr>
          <p:spPr>
            <a:xfrm>
              <a:off x="830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39" name="Oval 9"/>
            <p:cNvSpPr/>
            <p:nvPr/>
          </p:nvSpPr>
          <p:spPr>
            <a:xfrm>
              <a:off x="1972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10"/>
            <p:cNvSpPr/>
            <p:nvPr/>
          </p:nvSpPr>
          <p:spPr>
            <a:xfrm>
              <a:off x="1445" y="2081"/>
              <a:ext cx="0" cy="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Oval 11"/>
            <p:cNvSpPr/>
            <p:nvPr/>
          </p:nvSpPr>
          <p:spPr>
            <a:xfrm>
              <a:off x="1356" y="2662"/>
              <a:ext cx="177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2"/>
            <p:cNvSpPr/>
            <p:nvPr/>
          </p:nvSpPr>
          <p:spPr>
            <a:xfrm>
              <a:off x="2323" y="1597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3" name="Line 13"/>
            <p:cNvSpPr/>
            <p:nvPr/>
          </p:nvSpPr>
          <p:spPr>
            <a:xfrm>
              <a:off x="2323" y="1986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Oval 14"/>
            <p:cNvSpPr/>
            <p:nvPr/>
          </p:nvSpPr>
          <p:spPr>
            <a:xfrm>
              <a:off x="3113" y="1501"/>
              <a:ext cx="175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15"/>
            <p:cNvSpPr/>
            <p:nvPr/>
          </p:nvSpPr>
          <p:spPr>
            <a:xfrm>
              <a:off x="567" y="1112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6" name="Text Box 20"/>
            <p:cNvSpPr txBox="1"/>
            <p:nvPr/>
          </p:nvSpPr>
          <p:spPr>
            <a:xfrm>
              <a:off x="1533" y="2372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7" name="AutoShape 27"/>
            <p:cNvSpPr/>
            <p:nvPr/>
          </p:nvSpPr>
          <p:spPr>
            <a:xfrm>
              <a:off x="3113" y="1888"/>
              <a:ext cx="175" cy="192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8" name="Rectangle 4"/>
            <p:cNvSpPr/>
            <p:nvPr/>
          </p:nvSpPr>
          <p:spPr>
            <a:xfrm>
              <a:off x="6123" y="1193"/>
              <a:ext cx="2399" cy="9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4049" name="Line 5"/>
            <p:cNvSpPr/>
            <p:nvPr/>
          </p:nvSpPr>
          <p:spPr>
            <a:xfrm>
              <a:off x="660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0" name="Oval 6"/>
            <p:cNvSpPr/>
            <p:nvPr/>
          </p:nvSpPr>
          <p:spPr>
            <a:xfrm>
              <a:off x="648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1" name="Line 7"/>
            <p:cNvSpPr/>
            <p:nvPr/>
          </p:nvSpPr>
          <p:spPr>
            <a:xfrm>
              <a:off x="816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2" name="Oval 8"/>
            <p:cNvSpPr/>
            <p:nvPr/>
          </p:nvSpPr>
          <p:spPr>
            <a:xfrm>
              <a:off x="804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3" name="Line 13"/>
            <p:cNvSpPr/>
            <p:nvPr/>
          </p:nvSpPr>
          <p:spPr>
            <a:xfrm>
              <a:off x="7322" y="215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4" name="Oval 14"/>
            <p:cNvSpPr/>
            <p:nvPr/>
          </p:nvSpPr>
          <p:spPr>
            <a:xfrm>
              <a:off x="7202" y="27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5" name="Object 30"/>
            <p:cNvGraphicFramePr>
              <a:graphicFrameLocks noChangeAspect="1"/>
            </p:cNvGraphicFramePr>
            <p:nvPr/>
          </p:nvGraphicFramePr>
          <p:xfrm>
            <a:off x="6722" y="113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722" y="113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31"/>
            <p:cNvGraphicFramePr>
              <a:graphicFrameLocks noChangeAspect="1"/>
            </p:cNvGraphicFramePr>
            <p:nvPr/>
          </p:nvGraphicFramePr>
          <p:xfrm>
            <a:off x="8282" y="113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3" imgW="196850" imgH="196850" progId="">
                    <p:embed/>
                  </p:oleObj>
                </mc:Choice>
                <mc:Fallback>
                  <p:oleObj name="" r:id="rId3" imgW="196850" imgH="196850" progId="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82" y="113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15"/>
            <p:cNvSpPr/>
            <p:nvPr/>
          </p:nvSpPr>
          <p:spPr>
            <a:xfrm>
              <a:off x="6123" y="1247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8" name="Object 33"/>
            <p:cNvGraphicFramePr>
              <a:graphicFrameLocks noChangeAspect="1"/>
            </p:cNvGraphicFramePr>
            <p:nvPr/>
          </p:nvGraphicFramePr>
          <p:xfrm>
            <a:off x="0" y="0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5" imgW="183515" imgH="196215" progId="">
                    <p:embed/>
                  </p:oleObj>
                </mc:Choice>
                <mc:Fallback>
                  <p:oleObj name="" r:id="rId5" imgW="183515" imgH="196215" progId="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34"/>
            <p:cNvGraphicFramePr>
              <a:graphicFrameLocks noChangeAspect="1"/>
            </p:cNvGraphicFramePr>
            <p:nvPr/>
          </p:nvGraphicFramePr>
          <p:xfrm>
            <a:off x="2268" y="0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6" imgW="196850" imgH="196850" progId="">
                    <p:embed/>
                  </p:oleObj>
                </mc:Choice>
                <mc:Fallback>
                  <p:oleObj name="" r:id="rId6" imgW="196850" imgH="196850" progId="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68" y="0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 Box 20"/>
            <p:cNvSpPr txBox="1"/>
            <p:nvPr/>
          </p:nvSpPr>
          <p:spPr>
            <a:xfrm>
              <a:off x="7598" y="2495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61" name="Object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88" y="907"/>
            <a:ext cx="567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7" imgW="154940" imgH="219075" progId="Equations">
                    <p:embed/>
                  </p:oleObj>
                </mc:Choice>
                <mc:Fallback>
                  <p:oleObj name="" r:id="rId7" imgW="154940" imgH="219075" progId="Equations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88" y="907"/>
                          <a:ext cx="567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88" y="1588"/>
            <a:ext cx="615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9" imgW="167640" imgH="219075" progId="Equations">
                    <p:embed/>
                  </p:oleObj>
                </mc:Choice>
                <mc:Fallback>
                  <p:oleObj name="" r:id="rId9" imgW="167640" imgH="219075" progId="Equations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88" y="1588"/>
                          <a:ext cx="615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3" name="Text Box 7"/>
          <p:cNvSpPr txBox="1"/>
          <p:nvPr/>
        </p:nvSpPr>
        <p:spPr>
          <a:xfrm>
            <a:off x="3323273" y="3374708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en-US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4064" name="Text Box 7"/>
          <p:cNvSpPr txBox="1"/>
          <p:nvPr/>
        </p:nvSpPr>
        <p:spPr>
          <a:xfrm>
            <a:off x="6922770" y="3429953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手动模块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4065" name="Group 5"/>
          <p:cNvGrpSpPr/>
          <p:nvPr/>
        </p:nvGrpSpPr>
        <p:grpSpPr>
          <a:xfrm>
            <a:off x="3123248" y="3887470"/>
            <a:ext cx="2544762" cy="2028825"/>
            <a:chOff x="0" y="0"/>
            <a:chExt cx="1603" cy="1278"/>
          </a:xfrm>
        </p:grpSpPr>
        <p:sp>
          <p:nvSpPr>
            <p:cNvPr id="44066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67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8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9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0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2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2" imgW="158115" imgH="158115" progId="">
                    <p:embed/>
                  </p:oleObj>
                </mc:Choice>
                <mc:Fallback>
                  <p:oleObj name="" r:id="rId12" imgW="158115" imgH="158115" progId="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4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4" imgW="144145" imgH="196850" progId="">
                    <p:embed/>
                  </p:oleObj>
                </mc:Choice>
                <mc:Fallback>
                  <p:oleObj name="" r:id="rId14" imgW="144145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5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6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7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8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6" imgW="196850" imgH="196850" progId="">
                    <p:embed/>
                  </p:oleObj>
                </mc:Choice>
                <mc:Fallback>
                  <p:oleObj name="" r:id="rId16" imgW="196850" imgH="196850" progId="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"/>
          <p:cNvGrpSpPr/>
          <p:nvPr/>
        </p:nvGrpSpPr>
        <p:grpSpPr>
          <a:xfrm>
            <a:off x="6520498" y="3911283"/>
            <a:ext cx="2620962" cy="1952625"/>
            <a:chOff x="0" y="0"/>
            <a:chExt cx="1651" cy="1230"/>
          </a:xfrm>
        </p:grpSpPr>
        <p:graphicFrame>
          <p:nvGraphicFramePr>
            <p:cNvPr id="44080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7" imgW="183515" imgH="196215" progId="">
                    <p:embed/>
                  </p:oleObj>
                </mc:Choice>
                <mc:Fallback>
                  <p:oleObj name="" r:id="rId17" imgW="183515" imgH="196215" progId="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1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44082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3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4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5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6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4087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8" imgW="158115" imgH="158115" progId="">
                      <p:embed/>
                    </p:oleObj>
                  </mc:Choice>
                  <mc:Fallback>
                    <p:oleObj name="" r:id="rId18" imgW="158115" imgH="15811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4089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19" imgW="144145" imgH="196850" progId="">
                      <p:embed/>
                    </p:oleObj>
                  </mc:Choice>
                  <mc:Fallback>
                    <p:oleObj name="" r:id="rId19" imgW="144145" imgH="196850" progId="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0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91" name="Text Box 7"/>
          <p:cNvSpPr txBox="1"/>
          <p:nvPr/>
        </p:nvSpPr>
        <p:spPr>
          <a:xfrm>
            <a:off x="6647815" y="5916295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PWM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4092" name="Text Box 7"/>
          <p:cNvSpPr txBox="1"/>
          <p:nvPr/>
        </p:nvSpPr>
        <p:spPr>
          <a:xfrm>
            <a:off x="3182303" y="5960745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斜坡模块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10" name="Text Box 8"/>
          <p:cNvSpPr txBox="1"/>
          <p:nvPr/>
        </p:nvSpPr>
        <p:spPr>
          <a:xfrm>
            <a:off x="820738" y="855663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3010" name="Text Box 8"/>
          <p:cNvSpPr txBox="1"/>
          <p:nvPr/>
        </p:nvSpPr>
        <p:spPr>
          <a:xfrm>
            <a:off x="1010920" y="867410"/>
            <a:ext cx="2854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solidFill>
                  <a:srgbClr val="0000FF"/>
                </a:solidFill>
                <a:latin typeface="Calibri" panose="020F0502020204030204" charset="0"/>
              </a:rPr>
              <a:t>② 常用功能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57" name="Text Box 2"/>
          <p:cNvSpPr txBox="1"/>
          <p:nvPr/>
        </p:nvSpPr>
        <p:spPr>
          <a:xfrm>
            <a:off x="891540" y="1458595"/>
            <a:ext cx="6544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2168" y="2312353"/>
          <a:ext cx="462597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981200" imgH="977900" progId="">
                  <p:embed/>
                </p:oleObj>
              </mc:Choice>
              <mc:Fallback>
                <p:oleObj name="" r:id="rId1" imgW="1981200" imgH="9779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2168" y="2312353"/>
                        <a:ext cx="4625975" cy="228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9" name="Group 33"/>
          <p:cNvGrpSpPr/>
          <p:nvPr/>
        </p:nvGrpSpPr>
        <p:grpSpPr>
          <a:xfrm>
            <a:off x="5777230" y="2072005"/>
            <a:ext cx="3144838" cy="2457450"/>
            <a:chOff x="0" y="0"/>
            <a:chExt cx="1981" cy="1548"/>
          </a:xfrm>
        </p:grpSpPr>
        <p:sp>
          <p:nvSpPr>
            <p:cNvPr id="45060" name="Rectangle 4"/>
            <p:cNvSpPr/>
            <p:nvPr/>
          </p:nvSpPr>
          <p:spPr>
            <a:xfrm>
              <a:off x="192" y="480"/>
              <a:ext cx="1008" cy="57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061" name="Line 5"/>
            <p:cNvSpPr/>
            <p:nvPr/>
          </p:nvSpPr>
          <p:spPr>
            <a:xfrm>
              <a:off x="384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2" name="Oval 6"/>
            <p:cNvSpPr/>
            <p:nvPr/>
          </p:nvSpPr>
          <p:spPr>
            <a:xfrm>
              <a:off x="336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3" name="Line 7"/>
            <p:cNvSpPr/>
            <p:nvPr/>
          </p:nvSpPr>
          <p:spPr>
            <a:xfrm>
              <a:off x="1008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4" name="Oval 8"/>
            <p:cNvSpPr/>
            <p:nvPr/>
          </p:nvSpPr>
          <p:spPr>
            <a:xfrm>
              <a:off x="960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5" name="Line 9"/>
            <p:cNvSpPr/>
            <p:nvPr/>
          </p:nvSpPr>
          <p:spPr>
            <a:xfrm>
              <a:off x="1200" y="57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6" name="Line 10"/>
            <p:cNvSpPr/>
            <p:nvPr/>
          </p:nvSpPr>
          <p:spPr>
            <a:xfrm>
              <a:off x="1200" y="96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Oval 11"/>
            <p:cNvSpPr/>
            <p:nvPr/>
          </p:nvSpPr>
          <p:spPr>
            <a:xfrm>
              <a:off x="1536" y="5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8" name="AutoShape 12"/>
            <p:cNvSpPr/>
            <p:nvPr/>
          </p:nvSpPr>
          <p:spPr>
            <a:xfrm>
              <a:off x="1536" y="912"/>
              <a:ext cx="144" cy="144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9" name="Line 13"/>
            <p:cNvSpPr/>
            <p:nvPr/>
          </p:nvSpPr>
          <p:spPr>
            <a:xfrm>
              <a:off x="672" y="105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0" name="Oval 14"/>
            <p:cNvSpPr/>
            <p:nvPr/>
          </p:nvSpPr>
          <p:spPr>
            <a:xfrm>
              <a:off x="624" y="129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71" name="Rectangle 15"/>
            <p:cNvSpPr/>
            <p:nvPr/>
          </p:nvSpPr>
          <p:spPr>
            <a:xfrm>
              <a:off x="192" y="480"/>
              <a:ext cx="384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dirty="0">
                  <a:latin typeface="Times New Roman" panose="02020603050405020304" pitchFamily="18" charset="0"/>
                </a:rPr>
                <a:t>n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2" name="Object 17"/>
            <p:cNvGraphicFramePr>
              <a:graphicFrameLocks noChangeAspect="1"/>
            </p:cNvGraphicFramePr>
            <p:nvPr/>
          </p:nvGraphicFramePr>
          <p:xfrm>
            <a:off x="0" y="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" imgW="183515" imgH="196215" progId="">
                    <p:embed/>
                  </p:oleObj>
                </mc:Choice>
                <mc:Fallback>
                  <p:oleObj name="" r:id="rId3" imgW="183515" imgH="196215" progId="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8"/>
            <p:cNvGraphicFramePr>
              <a:graphicFrameLocks noChangeAspect="1"/>
            </p:cNvGraphicFramePr>
            <p:nvPr/>
          </p:nvGraphicFramePr>
          <p:xfrm>
            <a:off x="1703" y="816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3" y="816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9"/>
            <p:cNvGraphicFramePr>
              <a:graphicFrameLocks noChangeAspect="1"/>
            </p:cNvGraphicFramePr>
            <p:nvPr/>
          </p:nvGraphicFramePr>
          <p:xfrm>
            <a:off x="1715" y="384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5" y="384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20"/>
            <p:cNvGraphicFramePr>
              <a:graphicFrameLocks noChangeAspect="1"/>
            </p:cNvGraphicFramePr>
            <p:nvPr/>
          </p:nvGraphicFramePr>
          <p:xfrm>
            <a:off x="1045" y="0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9" imgW="196850" imgH="196850" progId="">
                    <p:embed/>
                  </p:oleObj>
                </mc:Choice>
                <mc:Fallback>
                  <p:oleObj name="" r:id="rId9" imgW="196850" imgH="196850" progId="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45" y="0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21"/>
            <p:cNvGraphicFramePr>
              <a:graphicFrameLocks noChangeAspect="1"/>
            </p:cNvGraphicFramePr>
            <p:nvPr/>
          </p:nvGraphicFramePr>
          <p:xfrm>
            <a:off x="768" y="120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120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1" name="Group 78"/>
          <p:cNvGrpSpPr/>
          <p:nvPr/>
        </p:nvGrpSpPr>
        <p:grpSpPr>
          <a:xfrm>
            <a:off x="9847580" y="628015"/>
            <a:ext cx="1863090" cy="5781675"/>
            <a:chOff x="0" y="0"/>
            <a:chExt cx="1180" cy="3975"/>
          </a:xfrm>
        </p:grpSpPr>
        <p:sp>
          <p:nvSpPr>
            <p:cNvPr id="45082" name="Text Box 42"/>
            <p:cNvSpPr txBox="1"/>
            <p:nvPr/>
          </p:nvSpPr>
          <p:spPr>
            <a:xfrm>
              <a:off x="97" y="0"/>
              <a:ext cx="387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083" name="Oval 5"/>
            <p:cNvSpPr/>
            <p:nvPr/>
          </p:nvSpPr>
          <p:spPr>
            <a:xfrm>
              <a:off x="295" y="278"/>
              <a:ext cx="466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4" name="Line 6"/>
            <p:cNvSpPr/>
            <p:nvPr/>
          </p:nvSpPr>
          <p:spPr>
            <a:xfrm>
              <a:off x="516" y="125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5" name="Line 7"/>
            <p:cNvSpPr/>
            <p:nvPr/>
          </p:nvSpPr>
          <p:spPr>
            <a:xfrm>
              <a:off x="529" y="571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Oval 8"/>
            <p:cNvSpPr/>
            <p:nvPr/>
          </p:nvSpPr>
          <p:spPr>
            <a:xfrm>
              <a:off x="491" y="66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7" name="Oval 10"/>
            <p:cNvSpPr/>
            <p:nvPr/>
          </p:nvSpPr>
          <p:spPr>
            <a:xfrm>
              <a:off x="495" y="9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8" name="Line 11"/>
            <p:cNvSpPr/>
            <p:nvPr/>
          </p:nvSpPr>
          <p:spPr>
            <a:xfrm>
              <a:off x="529" y="96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Oval 12"/>
            <p:cNvSpPr/>
            <p:nvPr/>
          </p:nvSpPr>
          <p:spPr>
            <a:xfrm>
              <a:off x="107" y="90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0" name="Line 13"/>
            <p:cNvSpPr/>
            <p:nvPr/>
          </p:nvSpPr>
          <p:spPr>
            <a:xfrm>
              <a:off x="141" y="96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1" name="Rectangle 14"/>
            <p:cNvSpPr/>
            <p:nvPr/>
          </p:nvSpPr>
          <p:spPr>
            <a:xfrm>
              <a:off x="42" y="1068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2" name="Oval 15"/>
            <p:cNvSpPr/>
            <p:nvPr/>
          </p:nvSpPr>
          <p:spPr>
            <a:xfrm>
              <a:off x="320" y="1489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3" name="Line 16"/>
            <p:cNvSpPr/>
            <p:nvPr/>
          </p:nvSpPr>
          <p:spPr>
            <a:xfrm>
              <a:off x="343" y="138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Line 17"/>
            <p:cNvSpPr/>
            <p:nvPr/>
          </p:nvSpPr>
          <p:spPr>
            <a:xfrm>
              <a:off x="164" y="1526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Oval 18"/>
            <p:cNvSpPr/>
            <p:nvPr/>
          </p:nvSpPr>
          <p:spPr>
            <a:xfrm>
              <a:off x="130" y="1611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6" name="Line 19"/>
            <p:cNvSpPr/>
            <p:nvPr/>
          </p:nvSpPr>
          <p:spPr>
            <a:xfrm>
              <a:off x="152" y="1527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Line 20"/>
            <p:cNvSpPr/>
            <p:nvPr/>
          </p:nvSpPr>
          <p:spPr>
            <a:xfrm>
              <a:off x="156" y="167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8" name="Rectangle 21"/>
            <p:cNvSpPr/>
            <p:nvPr/>
          </p:nvSpPr>
          <p:spPr>
            <a:xfrm>
              <a:off x="42" y="1780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9" name="Oval 22"/>
            <p:cNvSpPr/>
            <p:nvPr/>
          </p:nvSpPr>
          <p:spPr>
            <a:xfrm>
              <a:off x="320" y="219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0" name="Line 23"/>
            <p:cNvSpPr/>
            <p:nvPr/>
          </p:nvSpPr>
          <p:spPr>
            <a:xfrm>
              <a:off x="343" y="2098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Line 24"/>
            <p:cNvSpPr/>
            <p:nvPr/>
          </p:nvSpPr>
          <p:spPr>
            <a:xfrm>
              <a:off x="164" y="2231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2" name="Oval 25"/>
            <p:cNvSpPr/>
            <p:nvPr/>
          </p:nvSpPr>
          <p:spPr>
            <a:xfrm>
              <a:off x="130" y="231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3" name="Line 26"/>
            <p:cNvSpPr/>
            <p:nvPr/>
          </p:nvSpPr>
          <p:spPr>
            <a:xfrm>
              <a:off x="152" y="2232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4" name="Line 27"/>
            <p:cNvSpPr/>
            <p:nvPr/>
          </p:nvSpPr>
          <p:spPr>
            <a:xfrm>
              <a:off x="156" y="2383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5" name="Rectangle 28"/>
            <p:cNvSpPr/>
            <p:nvPr/>
          </p:nvSpPr>
          <p:spPr>
            <a:xfrm>
              <a:off x="42" y="2485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6" name="Oval 29"/>
            <p:cNvSpPr/>
            <p:nvPr/>
          </p:nvSpPr>
          <p:spPr>
            <a:xfrm>
              <a:off x="470" y="1604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7" name="Line 30"/>
            <p:cNvSpPr/>
            <p:nvPr/>
          </p:nvSpPr>
          <p:spPr>
            <a:xfrm>
              <a:off x="497" y="167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8" name="Oval 31"/>
            <p:cNvSpPr/>
            <p:nvPr/>
          </p:nvSpPr>
          <p:spPr>
            <a:xfrm>
              <a:off x="490" y="2323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9" name="Line 32"/>
            <p:cNvSpPr/>
            <p:nvPr/>
          </p:nvSpPr>
          <p:spPr>
            <a:xfrm>
              <a:off x="517" y="2391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0" name="Oval 33"/>
            <p:cNvSpPr/>
            <p:nvPr/>
          </p:nvSpPr>
          <p:spPr>
            <a:xfrm>
              <a:off x="320" y="2906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1" name="Line 34"/>
            <p:cNvSpPr/>
            <p:nvPr/>
          </p:nvSpPr>
          <p:spPr>
            <a:xfrm>
              <a:off x="343" y="279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2" name="Line 35"/>
            <p:cNvSpPr/>
            <p:nvPr/>
          </p:nvSpPr>
          <p:spPr>
            <a:xfrm>
              <a:off x="164" y="2943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3" name="Oval 36"/>
            <p:cNvSpPr/>
            <p:nvPr/>
          </p:nvSpPr>
          <p:spPr>
            <a:xfrm>
              <a:off x="130" y="3028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4" name="Line 37"/>
            <p:cNvSpPr/>
            <p:nvPr/>
          </p:nvSpPr>
          <p:spPr>
            <a:xfrm>
              <a:off x="152" y="2944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5" name="Line 38"/>
            <p:cNvSpPr/>
            <p:nvPr/>
          </p:nvSpPr>
          <p:spPr>
            <a:xfrm>
              <a:off x="156" y="309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6" name="Rectangle 39"/>
            <p:cNvSpPr/>
            <p:nvPr/>
          </p:nvSpPr>
          <p:spPr>
            <a:xfrm>
              <a:off x="42" y="3197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7" name="Oval 40"/>
            <p:cNvSpPr/>
            <p:nvPr/>
          </p:nvSpPr>
          <p:spPr>
            <a:xfrm>
              <a:off x="488" y="74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8" name="Text Box 41"/>
            <p:cNvSpPr txBox="1"/>
            <p:nvPr/>
          </p:nvSpPr>
          <p:spPr>
            <a:xfrm>
              <a:off x="571" y="125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19" name="Text Box 43"/>
            <p:cNvSpPr txBox="1"/>
            <p:nvPr/>
          </p:nvSpPr>
          <p:spPr>
            <a:xfrm>
              <a:off x="608" y="625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20" name="Text Box 44"/>
            <p:cNvSpPr txBox="1"/>
            <p:nvPr/>
          </p:nvSpPr>
          <p:spPr>
            <a:xfrm>
              <a:off x="331" y="340"/>
              <a:ext cx="395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1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21" name="Text Box 45"/>
            <p:cNvSpPr txBox="1"/>
            <p:nvPr/>
          </p:nvSpPr>
          <p:spPr>
            <a:xfrm>
              <a:off x="43" y="1073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22" name="Line 46"/>
            <p:cNvSpPr/>
            <p:nvPr/>
          </p:nvSpPr>
          <p:spPr>
            <a:xfrm>
              <a:off x="650" y="1147"/>
              <a:ext cx="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23" name="Line 47"/>
            <p:cNvSpPr/>
            <p:nvPr/>
          </p:nvSpPr>
          <p:spPr>
            <a:xfrm>
              <a:off x="662" y="1283"/>
              <a:ext cx="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124" name="Group 48"/>
            <p:cNvGrpSpPr/>
            <p:nvPr/>
          </p:nvGrpSpPr>
          <p:grpSpPr>
            <a:xfrm>
              <a:off x="742" y="1240"/>
              <a:ext cx="81" cy="84"/>
              <a:chOff x="0" y="0"/>
              <a:chExt cx="181" cy="181"/>
            </a:xfrm>
          </p:grpSpPr>
          <p:sp>
            <p:nvSpPr>
              <p:cNvPr id="45125" name="Oval 4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26" name="Line 5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27" name="Line 5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128" name="Oval 52"/>
            <p:cNvSpPr/>
            <p:nvPr/>
          </p:nvSpPr>
          <p:spPr>
            <a:xfrm>
              <a:off x="755" y="1121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29" name="Text Box 53"/>
            <p:cNvSpPr txBox="1"/>
            <p:nvPr/>
          </p:nvSpPr>
          <p:spPr>
            <a:xfrm>
              <a:off x="0" y="747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LSP1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0" name="Text Box 54"/>
            <p:cNvSpPr txBox="1"/>
            <p:nvPr/>
          </p:nvSpPr>
          <p:spPr>
            <a:xfrm>
              <a:off x="233" y="1142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PID1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1" name="Text Box 55"/>
            <p:cNvSpPr txBox="1"/>
            <p:nvPr/>
          </p:nvSpPr>
          <p:spPr>
            <a:xfrm>
              <a:off x="45" y="1786"/>
              <a:ext cx="129" cy="11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2" name="Text Box 56"/>
            <p:cNvSpPr txBox="1"/>
            <p:nvPr/>
          </p:nvSpPr>
          <p:spPr>
            <a:xfrm>
              <a:off x="44" y="2486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3" name="Text Box 57"/>
            <p:cNvSpPr txBox="1"/>
            <p:nvPr/>
          </p:nvSpPr>
          <p:spPr>
            <a:xfrm>
              <a:off x="43" y="3198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4" name="Text Box 58"/>
            <p:cNvSpPr txBox="1"/>
            <p:nvPr/>
          </p:nvSpPr>
          <p:spPr>
            <a:xfrm>
              <a:off x="578" y="1517"/>
              <a:ext cx="35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5" name="Text Box 59"/>
            <p:cNvSpPr txBox="1"/>
            <p:nvPr/>
          </p:nvSpPr>
          <p:spPr>
            <a:xfrm>
              <a:off x="255" y="2567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HLM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6" name="Text Box 60"/>
            <p:cNvSpPr txBox="1"/>
            <p:nvPr/>
          </p:nvSpPr>
          <p:spPr>
            <a:xfrm>
              <a:off x="233" y="3283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MAN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7" name="Text Box 61"/>
            <p:cNvSpPr txBox="1"/>
            <p:nvPr/>
          </p:nvSpPr>
          <p:spPr>
            <a:xfrm>
              <a:off x="248" y="1866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LLM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8" name="Text Box 62"/>
            <p:cNvSpPr txBox="1"/>
            <p:nvPr/>
          </p:nvSpPr>
          <p:spPr>
            <a:xfrm>
              <a:off x="636" y="2269"/>
              <a:ext cx="54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9" name="Line 63"/>
            <p:cNvSpPr/>
            <p:nvPr/>
          </p:nvSpPr>
          <p:spPr>
            <a:xfrm>
              <a:off x="825" y="1154"/>
              <a:ext cx="1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0" name="Line 64"/>
            <p:cNvSpPr/>
            <p:nvPr/>
          </p:nvSpPr>
          <p:spPr>
            <a:xfrm>
              <a:off x="354" y="3646"/>
              <a:ext cx="0" cy="3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41" name="Oval 65"/>
            <p:cNvSpPr/>
            <p:nvPr/>
          </p:nvSpPr>
          <p:spPr>
            <a:xfrm>
              <a:off x="320" y="36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42" name="Line 66"/>
            <p:cNvSpPr/>
            <p:nvPr/>
          </p:nvSpPr>
          <p:spPr>
            <a:xfrm>
              <a:off x="351" y="3510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3" name="Line 67"/>
            <p:cNvSpPr/>
            <p:nvPr/>
          </p:nvSpPr>
          <p:spPr>
            <a:xfrm>
              <a:off x="1034" y="1150"/>
              <a:ext cx="0" cy="2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4" name="Line 68"/>
            <p:cNvSpPr/>
            <p:nvPr/>
          </p:nvSpPr>
          <p:spPr>
            <a:xfrm>
              <a:off x="369" y="3623"/>
              <a:ext cx="6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5" name="Text Box 69"/>
            <p:cNvSpPr txBox="1"/>
            <p:nvPr/>
          </p:nvSpPr>
          <p:spPr>
            <a:xfrm>
              <a:off x="741" y="1330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OFF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46" name="Text Box 70"/>
            <p:cNvSpPr txBox="1"/>
            <p:nvPr/>
          </p:nvSpPr>
          <p:spPr>
            <a:xfrm>
              <a:off x="430" y="3846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AO1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47" name="Line 73"/>
            <p:cNvSpPr/>
            <p:nvPr/>
          </p:nvSpPr>
          <p:spPr>
            <a:xfrm>
              <a:off x="545" y="72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243" name="Rectangle 70"/>
          <p:cNvSpPr/>
          <p:nvPr/>
        </p:nvSpPr>
        <p:spPr>
          <a:xfrm>
            <a:off x="7965910" y="2138998"/>
            <a:ext cx="650815" cy="39692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PV1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0219" name="Text Box 44"/>
          <p:cNvSpPr txBox="1"/>
          <p:nvPr/>
        </p:nvSpPr>
        <p:spPr>
          <a:xfrm>
            <a:off x="6460490" y="2150110"/>
            <a:ext cx="767080" cy="3441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LSP1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1540" y="4909820"/>
            <a:ext cx="7145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水位信号经过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运算，高低限幅，手动模块输出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820420" y="5667375"/>
            <a:ext cx="30460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反馈线作用。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1202" name="Group 57"/>
          <p:cNvGrpSpPr/>
          <p:nvPr/>
        </p:nvGrpSpPr>
        <p:grpSpPr>
          <a:xfrm>
            <a:off x="955675" y="2125663"/>
            <a:ext cx="1846263" cy="1828800"/>
            <a:chOff x="0" y="0"/>
            <a:chExt cx="1163" cy="1152"/>
          </a:xfrm>
        </p:grpSpPr>
        <p:sp>
          <p:nvSpPr>
            <p:cNvPr id="51203" name="Rectangle 4"/>
            <p:cNvSpPr/>
            <p:nvPr/>
          </p:nvSpPr>
          <p:spPr>
            <a:xfrm>
              <a:off x="0" y="432"/>
              <a:ext cx="960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204" name="Line 5"/>
            <p:cNvSpPr/>
            <p:nvPr/>
          </p:nvSpPr>
          <p:spPr>
            <a:xfrm>
              <a:off x="192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5" name="Oval 6"/>
            <p:cNvSpPr/>
            <p:nvPr/>
          </p:nvSpPr>
          <p:spPr>
            <a:xfrm>
              <a:off x="144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6" name="Line 7"/>
            <p:cNvSpPr/>
            <p:nvPr/>
          </p:nvSpPr>
          <p:spPr>
            <a:xfrm>
              <a:off x="816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7" name="Oval 8"/>
            <p:cNvSpPr/>
            <p:nvPr/>
          </p:nvSpPr>
          <p:spPr>
            <a:xfrm>
              <a:off x="768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8" name="Line 13"/>
            <p:cNvSpPr/>
            <p:nvPr/>
          </p:nvSpPr>
          <p:spPr>
            <a:xfrm>
              <a:off x="480" y="81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Oval 14"/>
            <p:cNvSpPr/>
            <p:nvPr/>
          </p:nvSpPr>
          <p:spPr>
            <a:xfrm>
              <a:off x="432" y="105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24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2"/>
            <p:cNvGraphicFramePr>
              <a:graphicFrameLocks noChangeAspect="1"/>
            </p:cNvGraphicFramePr>
            <p:nvPr/>
          </p:nvGraphicFramePr>
          <p:xfrm>
            <a:off x="864" y="0"/>
            <a:ext cx="2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196850" imgH="196850" progId="">
                    <p:embed/>
                  </p:oleObj>
                </mc:Choice>
                <mc:Fallback>
                  <p:oleObj name="" r:id="rId3" imgW="196850" imgH="196850" progId="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4" y="0"/>
                          <a:ext cx="29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2" name="Object 13"/>
          <p:cNvGraphicFramePr>
            <a:graphicFrameLocks noChangeAspect="1"/>
          </p:cNvGraphicFramePr>
          <p:nvPr/>
        </p:nvGraphicFramePr>
        <p:xfrm>
          <a:off x="2133600" y="3429000"/>
          <a:ext cx="441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158115" imgH="158115" progId="">
                  <p:embed/>
                </p:oleObj>
              </mc:Choice>
              <mc:Fallback>
                <p:oleObj name="" r:id="rId5" imgW="158115" imgH="15811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429000"/>
                        <a:ext cx="4413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58"/>
          <p:cNvGrpSpPr/>
          <p:nvPr/>
        </p:nvGrpSpPr>
        <p:grpSpPr>
          <a:xfrm>
            <a:off x="6244590" y="1673225"/>
            <a:ext cx="4176713" cy="3657600"/>
            <a:chOff x="0" y="0"/>
            <a:chExt cx="2400" cy="2871"/>
          </a:xfrm>
        </p:grpSpPr>
        <p:grpSp>
          <p:nvGrpSpPr>
            <p:cNvPr id="51214" name="Group 53"/>
            <p:cNvGrpSpPr/>
            <p:nvPr/>
          </p:nvGrpSpPr>
          <p:grpSpPr>
            <a:xfrm>
              <a:off x="0" y="0"/>
              <a:ext cx="2400" cy="2871"/>
              <a:chOff x="0" y="0"/>
              <a:chExt cx="2400" cy="2871"/>
            </a:xfrm>
          </p:grpSpPr>
          <p:sp>
            <p:nvSpPr>
              <p:cNvPr id="51215" name="Rectangle 23"/>
              <p:cNvSpPr/>
              <p:nvPr/>
            </p:nvSpPr>
            <p:spPr>
              <a:xfrm>
                <a:off x="240" y="576"/>
                <a:ext cx="960" cy="38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输出增/减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6" name="Rectangle 24"/>
              <p:cNvSpPr/>
              <p:nvPr/>
            </p:nvSpPr>
            <p:spPr>
              <a:xfrm>
                <a:off x="0" y="384"/>
                <a:ext cx="2400" cy="216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7" name="Rectangle 25"/>
              <p:cNvSpPr/>
              <p:nvPr/>
            </p:nvSpPr>
            <p:spPr>
              <a:xfrm>
                <a:off x="528" y="1296"/>
                <a:ext cx="432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8" name="Line 26"/>
              <p:cNvSpPr/>
              <p:nvPr/>
            </p:nvSpPr>
            <p:spPr>
              <a:xfrm>
                <a:off x="720" y="960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19" name="Line 27"/>
              <p:cNvSpPr/>
              <p:nvPr/>
            </p:nvSpPr>
            <p:spPr>
              <a:xfrm>
                <a:off x="960" y="144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0" name="Oval 28"/>
              <p:cNvSpPr/>
              <p:nvPr/>
            </p:nvSpPr>
            <p:spPr>
              <a:xfrm>
                <a:off x="1200" y="1392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1" name="Oval 29"/>
              <p:cNvSpPr/>
              <p:nvPr/>
            </p:nvSpPr>
            <p:spPr>
              <a:xfrm>
                <a:off x="1392" y="158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2" name="Oval 30"/>
              <p:cNvSpPr/>
              <p:nvPr/>
            </p:nvSpPr>
            <p:spPr>
              <a:xfrm>
                <a:off x="1392" y="120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3" name="Line 31"/>
              <p:cNvSpPr/>
              <p:nvPr/>
            </p:nvSpPr>
            <p:spPr>
              <a:xfrm>
                <a:off x="1440" y="1680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4" name="Line 32"/>
              <p:cNvSpPr/>
              <p:nvPr/>
            </p:nvSpPr>
            <p:spPr>
              <a:xfrm>
                <a:off x="1440" y="17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5" name="Oval 33"/>
              <p:cNvSpPr/>
              <p:nvPr/>
            </p:nvSpPr>
            <p:spPr>
              <a:xfrm>
                <a:off x="1728" y="172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6" name="Oval 34"/>
              <p:cNvSpPr/>
              <p:nvPr/>
            </p:nvSpPr>
            <p:spPr>
              <a:xfrm>
                <a:off x="1968" y="268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7" name="Oval 35"/>
              <p:cNvSpPr/>
              <p:nvPr/>
            </p:nvSpPr>
            <p:spPr>
              <a:xfrm>
                <a:off x="1968" y="192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8" name="Oval 36"/>
              <p:cNvSpPr/>
              <p:nvPr/>
            </p:nvSpPr>
            <p:spPr>
              <a:xfrm>
                <a:off x="1968" y="153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9" name="Line 37"/>
              <p:cNvSpPr/>
              <p:nvPr/>
            </p:nvSpPr>
            <p:spPr>
              <a:xfrm flipH="1" flipV="1">
                <a:off x="1296" y="1392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0" name="Line 38"/>
              <p:cNvSpPr/>
              <p:nvPr/>
            </p:nvSpPr>
            <p:spPr>
              <a:xfrm flipH="1" flipV="1">
                <a:off x="1824" y="1728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1" name="Line 39"/>
              <p:cNvSpPr/>
              <p:nvPr/>
            </p:nvSpPr>
            <p:spPr>
              <a:xfrm>
                <a:off x="2016" y="2016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2" name="Line 40"/>
              <p:cNvSpPr/>
              <p:nvPr/>
            </p:nvSpPr>
            <p:spPr>
              <a:xfrm flipH="1">
                <a:off x="720" y="2256"/>
                <a:ext cx="12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3" name="Line 41"/>
              <p:cNvSpPr/>
              <p:nvPr/>
            </p:nvSpPr>
            <p:spPr>
              <a:xfrm flipV="1">
                <a:off x="720" y="1584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34" name="Line 42"/>
              <p:cNvSpPr/>
              <p:nvPr/>
            </p:nvSpPr>
            <p:spPr>
              <a:xfrm flipV="1">
                <a:off x="1440" y="24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5" name="Line 43"/>
              <p:cNvSpPr/>
              <p:nvPr/>
            </p:nvSpPr>
            <p:spPr>
              <a:xfrm flipV="1">
                <a:off x="2016" y="240"/>
                <a:ext cx="0" cy="1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6" name="Oval 44"/>
              <p:cNvSpPr/>
              <p:nvPr/>
            </p:nvSpPr>
            <p:spPr>
              <a:xfrm>
                <a:off x="1968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7" name="Oval 45"/>
              <p:cNvSpPr/>
              <p:nvPr/>
            </p:nvSpPr>
            <p:spPr>
              <a:xfrm>
                <a:off x="1392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238" name="Object 39"/>
              <p:cNvGraphicFramePr>
                <a:graphicFrameLocks noChangeAspect="1"/>
              </p:cNvGraphicFramePr>
              <p:nvPr/>
            </p:nvGraphicFramePr>
            <p:xfrm>
              <a:off x="1680" y="0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" r:id="rId7" imgW="196850" imgH="196850" progId="">
                      <p:embed/>
                    </p:oleObj>
                  </mc:Choice>
                  <mc:Fallback>
                    <p:oleObj name="" r:id="rId7" imgW="196850" imgH="196850" progId="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80" y="0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9" name="Object 40"/>
              <p:cNvGraphicFramePr>
                <a:graphicFrameLocks noChangeAspect="1"/>
              </p:cNvGraphicFramePr>
              <p:nvPr/>
            </p:nvGraphicFramePr>
            <p:xfrm>
              <a:off x="1056" y="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8" imgW="183515" imgH="196215" progId="">
                      <p:embed/>
                    </p:oleObj>
                  </mc:Choice>
                  <mc:Fallback>
                    <p:oleObj name="" r:id="rId8" imgW="183515" imgH="196215" progId="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56" y="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0" name="Object 41"/>
              <p:cNvGraphicFramePr>
                <a:graphicFrameLocks noChangeAspect="1"/>
              </p:cNvGraphicFramePr>
              <p:nvPr/>
            </p:nvGraphicFramePr>
            <p:xfrm>
              <a:off x="1680" y="2592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9" imgW="158115" imgH="158115" progId="">
                      <p:embed/>
                    </p:oleObj>
                  </mc:Choice>
                  <mc:Fallback>
                    <p:oleObj name="" r:id="rId9" imgW="158115" imgH="158115" progId="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80" y="2592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1" name="Object 42"/>
              <p:cNvGraphicFramePr>
                <a:graphicFrameLocks noChangeAspect="1"/>
              </p:cNvGraphicFramePr>
              <p:nvPr/>
            </p:nvGraphicFramePr>
            <p:xfrm>
              <a:off x="240" y="1008"/>
              <a:ext cx="452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10" imgW="286385" imgH="194945" progId="">
                      <p:embed/>
                    </p:oleObj>
                  </mc:Choice>
                  <mc:Fallback>
                    <p:oleObj name="" r:id="rId10" imgW="286385" imgH="194945" progId="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40" y="1008"/>
                            <a:ext cx="452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2" name="Object 43"/>
              <p:cNvGraphicFramePr>
                <a:graphicFrameLocks noChangeAspect="1"/>
              </p:cNvGraphicFramePr>
              <p:nvPr/>
            </p:nvGraphicFramePr>
            <p:xfrm>
              <a:off x="960" y="1536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2" imgW="183515" imgH="144145" progId="">
                      <p:embed/>
                    </p:oleObj>
                  </mc:Choice>
                  <mc:Fallback>
                    <p:oleObj name="" r:id="rId12" imgW="183515" imgH="14414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60" y="1536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3" name="Object 44"/>
              <p:cNvGraphicFramePr>
                <a:graphicFrameLocks noChangeAspect="1"/>
              </p:cNvGraphicFramePr>
              <p:nvPr/>
            </p:nvGraphicFramePr>
            <p:xfrm>
              <a:off x="1440" y="960"/>
              <a:ext cx="45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4" imgW="309880" imgH="167640" progId="">
                      <p:embed/>
                    </p:oleObj>
                  </mc:Choice>
                  <mc:Fallback>
                    <p:oleObj name="" r:id="rId14" imgW="309880" imgH="167640" progId="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440" y="960"/>
                            <a:ext cx="451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4" name="Object 45"/>
              <p:cNvGraphicFramePr>
                <a:graphicFrameLocks noChangeAspect="1"/>
              </p:cNvGraphicFramePr>
              <p:nvPr/>
            </p:nvGraphicFramePr>
            <p:xfrm>
              <a:off x="2044" y="1248"/>
              <a:ext cx="20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16" imgW="145415" imgH="145415" progId="">
                      <p:embed/>
                    </p:oleObj>
                  </mc:Choice>
                  <mc:Fallback>
                    <p:oleObj name="" r:id="rId16" imgW="145415" imgH="145415" progId="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044" y="1248"/>
                            <a:ext cx="20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45" name="Object 46"/>
            <p:cNvGraphicFramePr>
              <a:graphicFrameLocks noChangeAspect="1"/>
            </p:cNvGraphicFramePr>
            <p:nvPr/>
          </p:nvGraphicFramePr>
          <p:xfrm>
            <a:off x="1993" y="1632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8" imgW="183515" imgH="196215" progId="">
                    <p:embed/>
                  </p:oleObj>
                </mc:Choice>
                <mc:Fallback>
                  <p:oleObj name="" r:id="rId18" imgW="183515" imgH="196215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93" y="1632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6" name="Object 47"/>
            <p:cNvGraphicFramePr>
              <a:graphicFrameLocks noChangeAspect="1"/>
            </p:cNvGraphicFramePr>
            <p:nvPr/>
          </p:nvGraphicFramePr>
          <p:xfrm>
            <a:off x="1383" y="1315"/>
            <a:ext cx="24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0" imgW="170180" imgH="196215" progId="">
                    <p:embed/>
                  </p:oleObj>
                </mc:Choice>
                <mc:Fallback>
                  <p:oleObj name="" r:id="rId20" imgW="170180" imgH="196215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83" y="1315"/>
                          <a:ext cx="24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7" name="Object 48"/>
            <p:cNvGraphicFramePr>
              <a:graphicFrameLocks noChangeAspect="1"/>
            </p:cNvGraphicFramePr>
            <p:nvPr/>
          </p:nvGraphicFramePr>
          <p:xfrm>
            <a:off x="1392" y="1776"/>
            <a:ext cx="23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2" imgW="143510" imgH="234315" progId="">
                    <p:embed/>
                  </p:oleObj>
                </mc:Choice>
                <mc:Fallback>
                  <p:oleObj name="" r:id="rId22" imgW="143510" imgH="23431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92" y="1776"/>
                          <a:ext cx="230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8" name="Text Box 60"/>
          <p:cNvSpPr txBox="1"/>
          <p:nvPr/>
        </p:nvSpPr>
        <p:spPr>
          <a:xfrm>
            <a:off x="6786563" y="5633403"/>
            <a:ext cx="32591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en-US" sz="2400" b="1" dirty="0">
                <a:latin typeface="Times New Roman" panose="02020603050405020304" pitchFamily="18" charset="0"/>
              </a:rPr>
              <a:t>20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手动 输出结构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9" name="Object 50"/>
          <p:cNvGraphicFramePr>
            <a:graphicFrameLocks noChangeAspect="1"/>
          </p:cNvGraphicFramePr>
          <p:nvPr/>
        </p:nvGraphicFramePr>
        <p:xfrm>
          <a:off x="8333105" y="1373505"/>
          <a:ext cx="73279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4" imgW="348615" imgH="180975" progId="">
                  <p:embed/>
                </p:oleObj>
              </mc:Choice>
              <mc:Fallback>
                <p:oleObj name="" r:id="rId24" imgW="348615" imgH="180975" progId="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33105" y="1373505"/>
                        <a:ext cx="732790" cy="379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51"/>
          <p:cNvGraphicFramePr>
            <a:graphicFrameLocks noChangeAspect="1"/>
          </p:cNvGraphicFramePr>
          <p:nvPr/>
        </p:nvGraphicFramePr>
        <p:xfrm>
          <a:off x="9535795" y="1285875"/>
          <a:ext cx="3841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6" imgW="170180" imgH="170180" progId="">
                  <p:embed/>
                </p:oleObj>
              </mc:Choice>
              <mc:Fallback>
                <p:oleObj name="" r:id="rId26" imgW="170180" imgH="17018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535795" y="1285875"/>
                        <a:ext cx="3841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Text Box 66"/>
          <p:cNvSpPr txBox="1"/>
          <p:nvPr/>
        </p:nvSpPr>
        <p:spPr>
          <a:xfrm>
            <a:off x="825500" y="4279265"/>
            <a:ext cx="4967288" cy="1814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</a:rPr>
              <a:t>自动：</a:t>
            </a:r>
            <a:r>
              <a:rPr lang="en-US" altLang="zh-CN" sz="2800" b="1" dirty="0">
                <a:latin typeface="Times New Roman" panose="02020603050405020304" pitchFamily="18" charset="0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    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手动：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=U(n-1)+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MV</a:t>
            </a:r>
            <a:endParaRPr lang="en-US" altLang="zh-CN" sz="2800" b="1" dirty="0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sym typeface="+mn-ea"/>
              </a:rPr>
              <a:t>跟踪：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53" name="矩形 1"/>
          <p:cNvSpPr/>
          <p:nvPr/>
        </p:nvSpPr>
        <p:spPr>
          <a:xfrm>
            <a:off x="682308" y="1093788"/>
            <a:ext cx="53994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手动输出模块（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2225" name="Rectangle 4"/>
          <p:cNvSpPr/>
          <p:nvPr/>
        </p:nvSpPr>
        <p:spPr>
          <a:xfrm>
            <a:off x="1324293" y="767080"/>
            <a:ext cx="76327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运行方式切换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26" name="Rectangle 80"/>
          <p:cNvSpPr/>
          <p:nvPr/>
        </p:nvSpPr>
        <p:spPr>
          <a:xfrm>
            <a:off x="8345805" y="1643380"/>
            <a:ext cx="3048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ctr"/>
          <a:p>
            <a:pPr algn="ctr"/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ON</a:t>
            </a:r>
            <a:endParaRPr lang="en-US" altLang="zh-CN" sz="1500" dirty="0">
              <a:latin typeface="Arial" panose="020B0604020202020204" pitchFamily="34" charset="0"/>
            </a:endParaRPr>
          </a:p>
        </p:txBody>
      </p:sp>
      <p:grpSp>
        <p:nvGrpSpPr>
          <p:cNvPr id="52227" name="Group 110"/>
          <p:cNvGrpSpPr/>
          <p:nvPr/>
        </p:nvGrpSpPr>
        <p:grpSpPr>
          <a:xfrm>
            <a:off x="5135880" y="1235393"/>
            <a:ext cx="4897438" cy="2830512"/>
            <a:chOff x="0" y="0"/>
            <a:chExt cx="2617" cy="1404"/>
          </a:xfrm>
        </p:grpSpPr>
        <p:sp>
          <p:nvSpPr>
            <p:cNvPr id="52228" name="Line 22"/>
            <p:cNvSpPr/>
            <p:nvPr/>
          </p:nvSpPr>
          <p:spPr>
            <a:xfrm>
              <a:off x="313" y="192"/>
              <a:ext cx="14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29" name="Line 23"/>
            <p:cNvSpPr/>
            <p:nvPr/>
          </p:nvSpPr>
          <p:spPr>
            <a:xfrm>
              <a:off x="2012" y="192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0" name="Line 24"/>
            <p:cNvSpPr/>
            <p:nvPr/>
          </p:nvSpPr>
          <p:spPr>
            <a:xfrm>
              <a:off x="1728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1" name="Line 25"/>
            <p:cNvSpPr/>
            <p:nvPr/>
          </p:nvSpPr>
          <p:spPr>
            <a:xfrm>
              <a:off x="1728" y="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2" name="Line 26"/>
            <p:cNvSpPr/>
            <p:nvPr/>
          </p:nvSpPr>
          <p:spPr>
            <a:xfrm>
              <a:off x="2005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Line 27"/>
            <p:cNvSpPr/>
            <p:nvPr/>
          </p:nvSpPr>
          <p:spPr>
            <a:xfrm>
              <a:off x="912" y="491"/>
              <a:ext cx="13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Line 28"/>
            <p:cNvSpPr/>
            <p:nvPr/>
          </p:nvSpPr>
          <p:spPr>
            <a:xfrm>
              <a:off x="336" y="1115"/>
              <a:ext cx="8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Line 29"/>
            <p:cNvSpPr/>
            <p:nvPr/>
          </p:nvSpPr>
          <p:spPr>
            <a:xfrm>
              <a:off x="1629" y="801"/>
              <a:ext cx="6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6" name="Line 30"/>
            <p:cNvSpPr/>
            <p:nvPr/>
          </p:nvSpPr>
          <p:spPr>
            <a:xfrm>
              <a:off x="2239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7" name="Line 31"/>
            <p:cNvSpPr/>
            <p:nvPr/>
          </p:nvSpPr>
          <p:spPr>
            <a:xfrm>
              <a:off x="2241" y="31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8" name="Line 32"/>
            <p:cNvSpPr/>
            <p:nvPr/>
          </p:nvSpPr>
          <p:spPr>
            <a:xfrm>
              <a:off x="2423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Line 33"/>
            <p:cNvSpPr/>
            <p:nvPr/>
          </p:nvSpPr>
          <p:spPr>
            <a:xfrm>
              <a:off x="1138" y="801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Line 34"/>
            <p:cNvSpPr/>
            <p:nvPr/>
          </p:nvSpPr>
          <p:spPr>
            <a:xfrm>
              <a:off x="2430" y="49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Line 35"/>
            <p:cNvSpPr/>
            <p:nvPr/>
          </p:nvSpPr>
          <p:spPr>
            <a:xfrm>
              <a:off x="310" y="491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2" name="Line 36"/>
            <p:cNvSpPr/>
            <p:nvPr/>
          </p:nvSpPr>
          <p:spPr>
            <a:xfrm>
              <a:off x="565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3" name="Line 37"/>
            <p:cNvSpPr/>
            <p:nvPr/>
          </p:nvSpPr>
          <p:spPr>
            <a:xfrm>
              <a:off x="565" y="310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4" name="Line 38"/>
            <p:cNvSpPr/>
            <p:nvPr/>
          </p:nvSpPr>
          <p:spPr>
            <a:xfrm>
              <a:off x="901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Line 39"/>
            <p:cNvSpPr/>
            <p:nvPr/>
          </p:nvSpPr>
          <p:spPr>
            <a:xfrm>
              <a:off x="326" y="801"/>
              <a:ext cx="6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Line 40"/>
            <p:cNvSpPr/>
            <p:nvPr/>
          </p:nvSpPr>
          <p:spPr>
            <a:xfrm>
              <a:off x="986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7" name="Line 41"/>
            <p:cNvSpPr/>
            <p:nvPr/>
          </p:nvSpPr>
          <p:spPr>
            <a:xfrm>
              <a:off x="988" y="626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8" name="Line 42"/>
            <p:cNvSpPr/>
            <p:nvPr/>
          </p:nvSpPr>
          <p:spPr>
            <a:xfrm>
              <a:off x="1134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43"/>
            <p:cNvSpPr/>
            <p:nvPr/>
          </p:nvSpPr>
          <p:spPr>
            <a:xfrm>
              <a:off x="1459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44"/>
            <p:cNvSpPr/>
            <p:nvPr/>
          </p:nvSpPr>
          <p:spPr>
            <a:xfrm>
              <a:off x="1461" y="63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45"/>
            <p:cNvSpPr/>
            <p:nvPr/>
          </p:nvSpPr>
          <p:spPr>
            <a:xfrm>
              <a:off x="1632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2" name="Line 46"/>
            <p:cNvSpPr/>
            <p:nvPr/>
          </p:nvSpPr>
          <p:spPr>
            <a:xfrm>
              <a:off x="2242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3" name="Line 47"/>
            <p:cNvSpPr/>
            <p:nvPr/>
          </p:nvSpPr>
          <p:spPr>
            <a:xfrm>
              <a:off x="2244" y="62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4" name="Line 48"/>
            <p:cNvSpPr/>
            <p:nvPr/>
          </p:nvSpPr>
          <p:spPr>
            <a:xfrm>
              <a:off x="2426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5" name="Line 49"/>
            <p:cNvSpPr/>
            <p:nvPr/>
          </p:nvSpPr>
          <p:spPr>
            <a:xfrm>
              <a:off x="2433" y="80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6" name="Line 50"/>
            <p:cNvSpPr/>
            <p:nvPr/>
          </p:nvSpPr>
          <p:spPr>
            <a:xfrm>
              <a:off x="12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7" name="Line 51"/>
            <p:cNvSpPr/>
            <p:nvPr/>
          </p:nvSpPr>
          <p:spPr>
            <a:xfrm>
              <a:off x="1228" y="934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8" name="Line 52"/>
            <p:cNvSpPr/>
            <p:nvPr/>
          </p:nvSpPr>
          <p:spPr>
            <a:xfrm>
              <a:off x="1399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9" name="Line 53"/>
            <p:cNvSpPr/>
            <p:nvPr/>
          </p:nvSpPr>
          <p:spPr>
            <a:xfrm>
              <a:off x="1403" y="1115"/>
              <a:ext cx="83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0" name="Line 54"/>
            <p:cNvSpPr/>
            <p:nvPr/>
          </p:nvSpPr>
          <p:spPr>
            <a:xfrm>
              <a:off x="2242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1" name="Line 55"/>
            <p:cNvSpPr/>
            <p:nvPr/>
          </p:nvSpPr>
          <p:spPr>
            <a:xfrm>
              <a:off x="2244" y="934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2" name="Line 56"/>
            <p:cNvSpPr/>
            <p:nvPr/>
          </p:nvSpPr>
          <p:spPr>
            <a:xfrm>
              <a:off x="24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3" name="Line 57"/>
            <p:cNvSpPr/>
            <p:nvPr/>
          </p:nvSpPr>
          <p:spPr>
            <a:xfrm>
              <a:off x="2433" y="1115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4" name="Rectangle 58"/>
            <p:cNvSpPr/>
            <p:nvPr/>
          </p:nvSpPr>
          <p:spPr>
            <a:xfrm>
              <a:off x="0" y="107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265" name="Rectangle 59"/>
            <p:cNvSpPr/>
            <p:nvPr/>
          </p:nvSpPr>
          <p:spPr>
            <a:xfrm>
              <a:off x="0" y="425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6" name="Rectangle 60"/>
            <p:cNvSpPr/>
            <p:nvPr/>
          </p:nvSpPr>
          <p:spPr>
            <a:xfrm>
              <a:off x="48" y="731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7" name="Rectangle 61"/>
            <p:cNvSpPr/>
            <p:nvPr/>
          </p:nvSpPr>
          <p:spPr>
            <a:xfrm>
              <a:off x="48" y="1045"/>
              <a:ext cx="192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8" name="Line 62"/>
            <p:cNvSpPr/>
            <p:nvPr/>
          </p:nvSpPr>
          <p:spPr>
            <a:xfrm>
              <a:off x="565" y="491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69" name="Line 63"/>
            <p:cNvSpPr/>
            <p:nvPr/>
          </p:nvSpPr>
          <p:spPr>
            <a:xfrm>
              <a:off x="986" y="8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0" name="Line 64"/>
            <p:cNvSpPr/>
            <p:nvPr/>
          </p:nvSpPr>
          <p:spPr>
            <a:xfrm>
              <a:off x="1451" y="823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1" name="Line 65"/>
            <p:cNvSpPr/>
            <p:nvPr/>
          </p:nvSpPr>
          <p:spPr>
            <a:xfrm>
              <a:off x="1728" y="214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2" name="Line 66"/>
            <p:cNvSpPr/>
            <p:nvPr/>
          </p:nvSpPr>
          <p:spPr>
            <a:xfrm>
              <a:off x="2005" y="21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3" name="Line 67"/>
            <p:cNvSpPr/>
            <p:nvPr/>
          </p:nvSpPr>
          <p:spPr>
            <a:xfrm>
              <a:off x="56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4" name="Line 68"/>
            <p:cNvSpPr/>
            <p:nvPr/>
          </p:nvSpPr>
          <p:spPr>
            <a:xfrm>
              <a:off x="982" y="1171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5" name="Line 69"/>
            <p:cNvSpPr/>
            <p:nvPr/>
          </p:nvSpPr>
          <p:spPr>
            <a:xfrm>
              <a:off x="1215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6" name="Line 70"/>
            <p:cNvSpPr/>
            <p:nvPr/>
          </p:nvSpPr>
          <p:spPr>
            <a:xfrm>
              <a:off x="145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7" name="Line 71"/>
            <p:cNvSpPr/>
            <p:nvPr/>
          </p:nvSpPr>
          <p:spPr>
            <a:xfrm>
              <a:off x="1728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8" name="Line 72"/>
            <p:cNvSpPr/>
            <p:nvPr/>
          </p:nvSpPr>
          <p:spPr>
            <a:xfrm>
              <a:off x="2012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9" name="Line 73"/>
            <p:cNvSpPr/>
            <p:nvPr/>
          </p:nvSpPr>
          <p:spPr>
            <a:xfrm>
              <a:off x="2248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0" name="Line 74"/>
            <p:cNvSpPr/>
            <p:nvPr/>
          </p:nvSpPr>
          <p:spPr>
            <a:xfrm>
              <a:off x="576" y="1329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1" name="Line 75"/>
            <p:cNvSpPr/>
            <p:nvPr/>
          </p:nvSpPr>
          <p:spPr>
            <a:xfrm>
              <a:off x="1008" y="1336"/>
              <a:ext cx="2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2" name="Line 76"/>
            <p:cNvSpPr/>
            <p:nvPr/>
          </p:nvSpPr>
          <p:spPr>
            <a:xfrm>
              <a:off x="1226" y="1329"/>
              <a:ext cx="2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3" name="Line 77"/>
            <p:cNvSpPr/>
            <p:nvPr/>
          </p:nvSpPr>
          <p:spPr>
            <a:xfrm>
              <a:off x="2004" y="133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4" name="Line 78"/>
            <p:cNvSpPr/>
            <p:nvPr/>
          </p:nvSpPr>
          <p:spPr>
            <a:xfrm>
              <a:off x="1466" y="1336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5" name="Line 79"/>
            <p:cNvSpPr/>
            <p:nvPr/>
          </p:nvSpPr>
          <p:spPr>
            <a:xfrm>
              <a:off x="1730" y="1333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6" name="Rectangle 81"/>
            <p:cNvSpPr/>
            <p:nvPr/>
          </p:nvSpPr>
          <p:spPr>
            <a:xfrm>
              <a:off x="1492" y="70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7" name="Rectangle 82"/>
            <p:cNvSpPr/>
            <p:nvPr/>
          </p:nvSpPr>
          <p:spPr>
            <a:xfrm>
              <a:off x="561" y="21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8" name="Rectangle 83"/>
            <p:cNvSpPr/>
            <p:nvPr/>
          </p:nvSpPr>
          <p:spPr>
            <a:xfrm>
              <a:off x="347" y="38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9" name="Rectangle 84"/>
            <p:cNvSpPr/>
            <p:nvPr/>
          </p:nvSpPr>
          <p:spPr>
            <a:xfrm>
              <a:off x="971" y="51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0" name="Rectangle 85"/>
            <p:cNvSpPr/>
            <p:nvPr/>
          </p:nvSpPr>
          <p:spPr>
            <a:xfrm>
              <a:off x="757" y="68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b="1" dirty="0">
                <a:latin typeface="Arial" panose="020B0604020202020204" pitchFamily="34" charset="0"/>
              </a:endParaRPr>
            </a:p>
          </p:txBody>
        </p:sp>
        <p:sp>
          <p:nvSpPr>
            <p:cNvPr id="52291" name="Rectangle 86"/>
            <p:cNvSpPr/>
            <p:nvPr/>
          </p:nvSpPr>
          <p:spPr>
            <a:xfrm>
              <a:off x="1226" y="83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2" name="Rectangle 87"/>
            <p:cNvSpPr/>
            <p:nvPr/>
          </p:nvSpPr>
          <p:spPr>
            <a:xfrm>
              <a:off x="1012" y="100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93" name="Rectangle 88"/>
            <p:cNvSpPr/>
            <p:nvPr/>
          </p:nvSpPr>
          <p:spPr>
            <a:xfrm>
              <a:off x="69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400" b="1" i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4" name="Rectangle 89"/>
            <p:cNvSpPr/>
            <p:nvPr/>
          </p:nvSpPr>
          <p:spPr>
            <a:xfrm>
              <a:off x="1012" y="1218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5" name="Rectangle 90"/>
            <p:cNvSpPr/>
            <p:nvPr/>
          </p:nvSpPr>
          <p:spPr>
            <a:xfrm>
              <a:off x="1248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6" name="Rectangle 91"/>
            <p:cNvSpPr/>
            <p:nvPr/>
          </p:nvSpPr>
          <p:spPr>
            <a:xfrm>
              <a:off x="151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7" name="Rectangle 92"/>
            <p:cNvSpPr/>
            <p:nvPr/>
          </p:nvSpPr>
          <p:spPr>
            <a:xfrm>
              <a:off x="1776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52298" name="Rectangle 93"/>
            <p:cNvSpPr/>
            <p:nvPr/>
          </p:nvSpPr>
          <p:spPr>
            <a:xfrm>
              <a:off x="2042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9" name="Line 94"/>
            <p:cNvSpPr/>
            <p:nvPr/>
          </p:nvSpPr>
          <p:spPr>
            <a:xfrm>
              <a:off x="2254" y="1336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300" name="Rectangle 95"/>
            <p:cNvSpPr/>
            <p:nvPr/>
          </p:nvSpPr>
          <p:spPr>
            <a:xfrm>
              <a:off x="2341" y="1226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52301" name="Text Box 108"/>
          <p:cNvSpPr txBox="1"/>
          <p:nvPr/>
        </p:nvSpPr>
        <p:spPr>
          <a:xfrm>
            <a:off x="1865313" y="6000115"/>
            <a:ext cx="8135937" cy="479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跟踪方式</a:t>
            </a:r>
            <a:r>
              <a:rPr lang="en-US" altLang="zh-CN" sz="2400" dirty="0">
                <a:latin typeface="Times New Roman" panose="02020603050405020304" pitchFamily="18" charset="0"/>
              </a:rPr>
              <a:t>(F)</a:t>
            </a:r>
            <a:r>
              <a:rPr lang="zh-CN" altLang="en-US" sz="2400" dirty="0">
                <a:latin typeface="Times New Roman" panose="02020603050405020304" pitchFamily="18" charset="0"/>
              </a:rPr>
              <a:t>； 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OFF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恢复</a:t>
            </a:r>
            <a:r>
              <a:rPr lang="zh-CN" altLang="en-US" sz="2400" b="1" dirty="0">
                <a:latin typeface="Times New Roman" panose="02020603050405020304" pitchFamily="18" charset="0"/>
              </a:rPr>
              <a:t>跟踪前状态。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303" name="Text Box 111"/>
          <p:cNvSpPr txBox="1"/>
          <p:nvPr/>
        </p:nvSpPr>
        <p:spPr>
          <a:xfrm>
            <a:off x="1872615" y="3706813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-21 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运行切换模块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2304" name="组合 1"/>
          <p:cNvGrpSpPr/>
          <p:nvPr/>
        </p:nvGrpSpPr>
        <p:grpSpPr>
          <a:xfrm>
            <a:off x="2197418" y="1305243"/>
            <a:ext cx="2435225" cy="2290762"/>
            <a:chOff x="481329" y="1337946"/>
            <a:chExt cx="2434851" cy="2291282"/>
          </a:xfrm>
        </p:grpSpPr>
        <p:sp>
          <p:nvSpPr>
            <p:cNvPr id="52305" name="Rectangle 8"/>
            <p:cNvSpPr/>
            <p:nvPr/>
          </p:nvSpPr>
          <p:spPr>
            <a:xfrm>
              <a:off x="611560" y="2369044"/>
              <a:ext cx="1440637" cy="9821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dirty="0">
                  <a:latin typeface="Arial" panose="020B0604020202020204" pitchFamily="34" charset="0"/>
                </a:rPr>
                <a:t>MOD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52306" name="Line 9"/>
            <p:cNvSpPr/>
            <p:nvPr/>
          </p:nvSpPr>
          <p:spPr>
            <a:xfrm>
              <a:off x="1000332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7" name="Line 10"/>
            <p:cNvSpPr/>
            <p:nvPr/>
          </p:nvSpPr>
          <p:spPr>
            <a:xfrm>
              <a:off x="1657974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8" name="Rectangle 12"/>
            <p:cNvSpPr/>
            <p:nvPr/>
          </p:nvSpPr>
          <p:spPr>
            <a:xfrm>
              <a:off x="481329" y="1736546"/>
              <a:ext cx="548641" cy="388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309" name="Rectangle 13"/>
            <p:cNvSpPr/>
            <p:nvPr/>
          </p:nvSpPr>
          <p:spPr>
            <a:xfrm>
              <a:off x="1705208" y="1795959"/>
              <a:ext cx="436006" cy="271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2310" name="Group 14"/>
            <p:cNvGrpSpPr/>
            <p:nvPr/>
          </p:nvGrpSpPr>
          <p:grpSpPr>
            <a:xfrm>
              <a:off x="920398" y="1873250"/>
              <a:ext cx="156235" cy="162123"/>
              <a:chOff x="0" y="0"/>
              <a:chExt cx="181" cy="181"/>
            </a:xfrm>
          </p:grpSpPr>
          <p:sp>
            <p:nvSpPr>
              <p:cNvPr id="52311" name="Oval 1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2" name="Line 1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3" name="Line 1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14" name="Group 18"/>
            <p:cNvGrpSpPr/>
            <p:nvPr/>
          </p:nvGrpSpPr>
          <p:grpSpPr>
            <a:xfrm>
              <a:off x="1568957" y="1880791"/>
              <a:ext cx="156235" cy="162123"/>
              <a:chOff x="0" y="0"/>
              <a:chExt cx="181" cy="181"/>
            </a:xfrm>
          </p:grpSpPr>
          <p:sp>
            <p:nvSpPr>
              <p:cNvPr id="52315" name="Oval 1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6" name="Line 2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7" name="Line 2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18" name="Line 96"/>
            <p:cNvSpPr/>
            <p:nvPr/>
          </p:nvSpPr>
          <p:spPr>
            <a:xfrm>
              <a:off x="2026763" y="2619769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9" name="Line 97"/>
            <p:cNvSpPr/>
            <p:nvPr/>
          </p:nvSpPr>
          <p:spPr>
            <a:xfrm>
              <a:off x="2026763" y="3119334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20" name="Rectangle 98"/>
            <p:cNvSpPr/>
            <p:nvPr/>
          </p:nvSpPr>
          <p:spPr>
            <a:xfrm>
              <a:off x="2549970" y="2480268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321" name="Rectangle 99"/>
            <p:cNvSpPr/>
            <p:nvPr/>
          </p:nvSpPr>
          <p:spPr>
            <a:xfrm>
              <a:off x="2549970" y="3008110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2322" name="Group 100"/>
            <p:cNvGrpSpPr/>
            <p:nvPr/>
          </p:nvGrpSpPr>
          <p:grpSpPr>
            <a:xfrm>
              <a:off x="2395551" y="3034502"/>
              <a:ext cx="143519" cy="148927"/>
              <a:chOff x="0" y="0"/>
              <a:chExt cx="181" cy="181"/>
            </a:xfrm>
          </p:grpSpPr>
          <p:sp>
            <p:nvSpPr>
              <p:cNvPr id="52323" name="Oval 10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4" name="Line 10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5" name="Line 10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26" name="Group 104"/>
            <p:cNvGrpSpPr/>
            <p:nvPr/>
          </p:nvGrpSpPr>
          <p:grpSpPr>
            <a:xfrm>
              <a:off x="2390101" y="2555674"/>
              <a:ext cx="143519" cy="148927"/>
              <a:chOff x="0" y="0"/>
              <a:chExt cx="181" cy="181"/>
            </a:xfrm>
          </p:grpSpPr>
          <p:sp>
            <p:nvSpPr>
              <p:cNvPr id="52327" name="Oval 10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8" name="Line 10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9" name="Line 10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30" name="Rectangle 113"/>
            <p:cNvSpPr/>
            <p:nvPr/>
          </p:nvSpPr>
          <p:spPr>
            <a:xfrm>
              <a:off x="2504453" y="2009690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1" name="Rectangle 114"/>
            <p:cNvSpPr/>
            <p:nvPr/>
          </p:nvSpPr>
          <p:spPr>
            <a:xfrm>
              <a:off x="2549755" y="3230465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2" name="Rectangle 115"/>
            <p:cNvSpPr/>
            <p:nvPr/>
          </p:nvSpPr>
          <p:spPr>
            <a:xfrm>
              <a:off x="1630046" y="1337946"/>
              <a:ext cx="42294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M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76108" y="4405630"/>
            <a:ext cx="50974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手动方式</a:t>
            </a:r>
            <a:r>
              <a:rPr lang="en-US" altLang="zh-CN" sz="2400" dirty="0">
                <a:latin typeface="Times New Roman" panose="02020603050405020304" pitchFamily="18" charset="0"/>
              </a:rPr>
              <a:t>(M)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6425" y="4950460"/>
            <a:ext cx="6578600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自动方式</a:t>
            </a:r>
            <a:r>
              <a:rPr lang="en-US" altLang="zh-CN" sz="2400" dirty="0">
                <a:latin typeface="Times New Roman" panose="02020603050405020304" pitchFamily="18" charset="0"/>
              </a:rPr>
              <a:t>(A)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5313" y="5520690"/>
            <a:ext cx="7635875" cy="479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串级方式</a:t>
            </a:r>
            <a:r>
              <a:rPr lang="en-US" altLang="zh-CN" sz="2400" dirty="0">
                <a:latin typeface="Times New Roman" panose="02020603050405020304" pitchFamily="18" charset="0"/>
              </a:rPr>
              <a:t>(C)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336" name="Rectangle 115"/>
          <p:cNvSpPr/>
          <p:nvPr/>
        </p:nvSpPr>
        <p:spPr>
          <a:xfrm>
            <a:off x="2499043" y="1305243"/>
            <a:ext cx="336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23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3249" name="Rectangle 4"/>
          <p:cNvSpPr/>
          <p:nvPr/>
        </p:nvSpPr>
        <p:spPr>
          <a:xfrm>
            <a:off x="1258570" y="733743"/>
            <a:ext cx="7920038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控制变量更改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 PMD1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PMD2)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Text Box 6"/>
          <p:cNvSpPr txBox="1"/>
          <p:nvPr/>
        </p:nvSpPr>
        <p:spPr>
          <a:xfrm>
            <a:off x="1469708" y="1522730"/>
            <a:ext cx="5256212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在线修改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模块内部参数。</a:t>
            </a:r>
            <a:endParaRPr lang="zh-CN" altLang="en-US" sz="27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Text Box 24"/>
          <p:cNvSpPr txBox="1"/>
          <p:nvPr/>
        </p:nvSpPr>
        <p:spPr>
          <a:xfrm>
            <a:off x="4098608" y="2135505"/>
            <a:ext cx="4953000" cy="1089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solidFill>
                  <a:srgbClr val="2626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262699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 baseline="-25000" dirty="0">
                <a:solidFill>
                  <a:srgbClr val="2626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可改变</a:t>
            </a:r>
            <a:r>
              <a:rPr lang="en-US" altLang="zh-CN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变量；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不能改变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3252" name="Group 30"/>
          <p:cNvGrpSpPr/>
          <p:nvPr/>
        </p:nvGrpSpPr>
        <p:grpSpPr>
          <a:xfrm>
            <a:off x="1758633" y="2098993"/>
            <a:ext cx="2022475" cy="2192337"/>
            <a:chOff x="0" y="0"/>
            <a:chExt cx="1274" cy="1381"/>
          </a:xfrm>
        </p:grpSpPr>
        <p:sp>
          <p:nvSpPr>
            <p:cNvPr id="53253" name="Rectangle 8"/>
            <p:cNvSpPr/>
            <p:nvPr/>
          </p:nvSpPr>
          <p:spPr>
            <a:xfrm>
              <a:off x="0" y="325"/>
              <a:ext cx="793" cy="521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PMD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53254" name="Line 9"/>
            <p:cNvSpPr/>
            <p:nvPr/>
          </p:nvSpPr>
          <p:spPr>
            <a:xfrm>
              <a:off x="229" y="136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10"/>
            <p:cNvSpPr/>
            <p:nvPr/>
          </p:nvSpPr>
          <p:spPr>
            <a:xfrm>
              <a:off x="359" y="853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6" name="Rectangle 11"/>
            <p:cNvSpPr/>
            <p:nvPr/>
          </p:nvSpPr>
          <p:spPr>
            <a:xfrm>
              <a:off x="240" y="0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H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  <a:endParaRPr lang="en-US" altLang="zh-CN" sz="20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3257" name="Line 12"/>
            <p:cNvSpPr/>
            <p:nvPr/>
          </p:nvSpPr>
          <p:spPr>
            <a:xfrm>
              <a:off x="794" y="444"/>
              <a:ext cx="2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Line 13"/>
            <p:cNvSpPr/>
            <p:nvPr/>
          </p:nvSpPr>
          <p:spPr>
            <a:xfrm>
              <a:off x="794" y="70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9" name="Rectangle 14"/>
            <p:cNvSpPr/>
            <p:nvPr/>
          </p:nvSpPr>
          <p:spPr>
            <a:xfrm>
              <a:off x="1082" y="370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P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  <a:endParaRPr lang="en-US" altLang="zh-CN" sz="2000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3260" name="Group 15"/>
            <p:cNvGrpSpPr/>
            <p:nvPr/>
          </p:nvGrpSpPr>
          <p:grpSpPr>
            <a:xfrm>
              <a:off x="994" y="410"/>
              <a:ext cx="79" cy="79"/>
              <a:chOff x="0" y="0"/>
              <a:chExt cx="181" cy="181"/>
            </a:xfrm>
          </p:grpSpPr>
          <p:sp>
            <p:nvSpPr>
              <p:cNvPr id="53261" name="Oval 16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2" name="Line 17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3" name="Line 18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3264" name="Oval 19"/>
            <p:cNvSpPr/>
            <p:nvPr/>
          </p:nvSpPr>
          <p:spPr>
            <a:xfrm>
              <a:off x="192" y="74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5" name="Oval 20"/>
            <p:cNvSpPr/>
            <p:nvPr/>
          </p:nvSpPr>
          <p:spPr>
            <a:xfrm>
              <a:off x="321" y="1126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Line 21"/>
            <p:cNvSpPr/>
            <p:nvPr/>
          </p:nvSpPr>
          <p:spPr>
            <a:xfrm>
              <a:off x="358" y="864"/>
              <a:ext cx="27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3267" name="Oval 22"/>
            <p:cNvSpPr/>
            <p:nvPr/>
          </p:nvSpPr>
          <p:spPr>
            <a:xfrm>
              <a:off x="620" y="1119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Rectangle 25"/>
            <p:cNvSpPr/>
            <p:nvPr/>
          </p:nvSpPr>
          <p:spPr>
            <a:xfrm>
              <a:off x="247" y="1237"/>
              <a:ext cx="52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EXT.NO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3269" name="Text Box 26"/>
          <p:cNvSpPr txBox="1"/>
          <p:nvPr/>
        </p:nvSpPr>
        <p:spPr>
          <a:xfrm>
            <a:off x="4095433" y="3292793"/>
            <a:ext cx="46386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百分数型变量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=H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内部信号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70" name="Text Box 27"/>
          <p:cNvSpPr txBox="1"/>
          <p:nvPr/>
        </p:nvSpPr>
        <p:spPr>
          <a:xfrm>
            <a:off x="4095433" y="3902393"/>
            <a:ext cx="45878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时间型变量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0.2048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(min)</a:t>
            </a:r>
            <a:endParaRPr lang="zh-CN" altLang="en-US" sz="2400" b="1" baseline="-2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41158" y="4553268"/>
          <a:ext cx="7767638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30"/>
                <a:gridCol w="1941830"/>
                <a:gridCol w="1724660"/>
                <a:gridCol w="2159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EXT.NO</a:t>
                      </a:r>
                      <a:endParaRPr lang="en-US" altLang="zh-CN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b="1"/>
                        <a:t>控制参数</a:t>
                      </a:r>
                      <a:endParaRPr lang="zh-CN" altLang="zh-CN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输入</a:t>
                      </a:r>
                      <a:r>
                        <a:rPr lang="en-US" altLang="zh-CN" b="1"/>
                        <a:t>H1</a:t>
                      </a:r>
                      <a:r>
                        <a:rPr lang="zh-CN" altLang="en-US" b="1"/>
                        <a:t>（</a:t>
                      </a:r>
                      <a:r>
                        <a:rPr lang="en-US" altLang="zh-CN" b="1"/>
                        <a:t>%</a:t>
                      </a:r>
                      <a:r>
                        <a:rPr lang="zh-CN" altLang="en-US" b="1"/>
                        <a:t>）</a:t>
                      </a:r>
                      <a:endParaRPr lang="zh-CN" altLang="en-US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被更改参数值范围</a:t>
                      </a:r>
                      <a:endParaRPr lang="zh-CN" altLang="en-US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1</a:t>
                      </a:r>
                      <a:endParaRPr lang="en-US" altLang="zh-CN" b="1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比例度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0.0~799</a:t>
                      </a: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、</a:t>
                      </a: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9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0.0~799</a:t>
                      </a:r>
                      <a:r>
                        <a:rPr lang="zh-CN" altLang="en-US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9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2</a:t>
                      </a:r>
                      <a:endParaRPr lang="en-US" altLang="zh-CN" b="1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积分时间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0.0~488.2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0.00~99.99min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3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微分时间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0.0~488.2</a:t>
                      </a:r>
                      <a:endParaRPr lang="en-US" altLang="zh-CN" sz="18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0.00~99.99min</a:t>
                      </a:r>
                      <a:endParaRPr lang="en-US" altLang="zh-CN" sz="18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352233" y="796608"/>
            <a:ext cx="8367713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过程输入通道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模拟输入信号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11830" y="2111375"/>
          <a:ext cx="1631950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05815" imgH="396875" progId="">
                  <p:embed/>
                </p:oleObj>
              </mc:Choice>
              <mc:Fallback>
                <p:oleObj name="" r:id="rId1" imgW="805815" imgH="39687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1830" y="2111375"/>
                        <a:ext cx="1631950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15"/>
          <p:cNvGrpSpPr/>
          <p:nvPr/>
        </p:nvGrpSpPr>
        <p:grpSpPr>
          <a:xfrm>
            <a:off x="3435033" y="4132898"/>
            <a:ext cx="5256212" cy="1947862"/>
            <a:chOff x="0" y="0"/>
            <a:chExt cx="3311" cy="1227"/>
          </a:xfrm>
        </p:grpSpPr>
        <p:pic>
          <p:nvPicPr>
            <p:cNvPr id="10245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223" cy="1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Rectangle 12"/>
            <p:cNvSpPr/>
            <p:nvPr/>
          </p:nvSpPr>
          <p:spPr>
            <a:xfrm>
              <a:off x="2223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输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入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接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口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13"/>
            <p:cNvSpPr/>
            <p:nvPr/>
          </p:nvSpPr>
          <p:spPr>
            <a:xfrm>
              <a:off x="2948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微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机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Line 14"/>
            <p:cNvSpPr/>
            <p:nvPr/>
          </p:nvSpPr>
          <p:spPr>
            <a:xfrm>
              <a:off x="2586" y="590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352550" y="2912110"/>
            <a:ext cx="1007935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转换器的原则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根据测控精度选择</a:t>
            </a:r>
            <a:r>
              <a:rPr kumimoji="0" lang="en-US" altLang="zh-CN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转换器位数。根据实时性要求确定转换速度及是否加采样保持器</a:t>
            </a: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0" name="Text Box 122"/>
          <p:cNvSpPr txBox="1"/>
          <p:nvPr/>
        </p:nvSpPr>
        <p:spPr>
          <a:xfrm>
            <a:off x="3914775" y="6003925"/>
            <a:ext cx="51133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3 模拟量输入通道结构图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23670" y="2281555"/>
            <a:ext cx="1270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endParaRPr kumimoji="0" lang="zh-CN" altLang="en-US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4274" name="Group 5"/>
          <p:cNvGrpSpPr/>
          <p:nvPr/>
        </p:nvGrpSpPr>
        <p:grpSpPr>
          <a:xfrm>
            <a:off x="3806825" y="1006475"/>
            <a:ext cx="7242175" cy="2146300"/>
            <a:chOff x="0" y="0"/>
            <a:chExt cx="4737" cy="1501"/>
          </a:xfrm>
        </p:grpSpPr>
        <p:sp>
          <p:nvSpPr>
            <p:cNvPr id="542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线性对象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6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8"/>
            <p:cNvSpPr txBox="1"/>
            <p:nvPr/>
          </p:nvSpPr>
          <p:spPr>
            <a:xfrm>
              <a:off x="726" y="397"/>
              <a:ext cx="325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288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54289" name="Text Box 20"/>
            <p:cNvSpPr txBox="1"/>
            <p:nvPr/>
          </p:nvSpPr>
          <p:spPr>
            <a:xfrm>
              <a:off x="3947" y="363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0" name="Text Box 21"/>
            <p:cNvSpPr txBox="1"/>
            <p:nvPr/>
          </p:nvSpPr>
          <p:spPr>
            <a:xfrm>
              <a:off x="3723" y="81"/>
              <a:ext cx="457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291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292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3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294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2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296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54297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298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9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00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01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02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54307" name="对象 2"/>
          <p:cNvGraphicFramePr>
            <a:graphicFrameLocks noChangeAspect="1"/>
          </p:cNvGraphicFramePr>
          <p:nvPr/>
        </p:nvGraphicFramePr>
        <p:xfrm>
          <a:off x="947420" y="2143760"/>
          <a:ext cx="195834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1066800" imgH="228600" progId="Equation.3">
                  <p:embed/>
                </p:oleObj>
              </mc:Choice>
              <mc:Fallback>
                <p:oleObj name="" r:id="rId1" imgW="10668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420" y="2143760"/>
                        <a:ext cx="195834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文本框 3"/>
          <p:cNvSpPr txBox="1"/>
          <p:nvPr/>
        </p:nvSpPr>
        <p:spPr>
          <a:xfrm>
            <a:off x="947420" y="1121410"/>
            <a:ext cx="2234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</a:rPr>
              <a:t>线性对象开环放大倍数不变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4309" name="Group 5"/>
          <p:cNvGrpSpPr/>
          <p:nvPr/>
        </p:nvGrpSpPr>
        <p:grpSpPr>
          <a:xfrm>
            <a:off x="3806825" y="3395345"/>
            <a:ext cx="7546834" cy="2146300"/>
            <a:chOff x="0" y="0"/>
            <a:chExt cx="4936" cy="1501"/>
          </a:xfrm>
        </p:grpSpPr>
        <p:sp>
          <p:nvSpPr>
            <p:cNvPr id="54310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1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312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3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14" name="Rectangle 10"/>
            <p:cNvSpPr/>
            <p:nvPr/>
          </p:nvSpPr>
          <p:spPr>
            <a:xfrm>
              <a:off x="3357" y="408"/>
              <a:ext cx="787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非线性对象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15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16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7" name="Line 13"/>
            <p:cNvSpPr/>
            <p:nvPr/>
          </p:nvSpPr>
          <p:spPr>
            <a:xfrm flipV="1">
              <a:off x="4146" y="602"/>
              <a:ext cx="5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8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9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0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1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2" name="Text Box 18"/>
            <p:cNvSpPr txBox="1"/>
            <p:nvPr/>
          </p:nvSpPr>
          <p:spPr>
            <a:xfrm>
              <a:off x="726" y="397"/>
              <a:ext cx="41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323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54324" name="Text Box 20"/>
            <p:cNvSpPr txBox="1"/>
            <p:nvPr/>
          </p:nvSpPr>
          <p:spPr>
            <a:xfrm>
              <a:off x="4146" y="369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5" name="Text Box 21"/>
            <p:cNvSpPr txBox="1"/>
            <p:nvPr/>
          </p:nvSpPr>
          <p:spPr>
            <a:xfrm>
              <a:off x="3671" y="61"/>
              <a:ext cx="49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326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327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28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29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330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1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54332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333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34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35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36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7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38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39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40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41" name="Line 37"/>
            <p:cNvSpPr/>
            <p:nvPr/>
          </p:nvSpPr>
          <p:spPr>
            <a:xfrm>
              <a:off x="2920" y="60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342" name="文本框 37"/>
          <p:cNvSpPr txBox="1"/>
          <p:nvPr/>
        </p:nvSpPr>
        <p:spPr>
          <a:xfrm>
            <a:off x="727075" y="3670935"/>
            <a:ext cx="26746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</a:rPr>
              <a:t>非线性对象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</a:rPr>
              <a:t>开环放大倍数变化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4343" name="对象 2"/>
          <p:cNvGraphicFramePr>
            <a:graphicFrameLocks noChangeAspect="1"/>
          </p:cNvGraphicFramePr>
          <p:nvPr/>
        </p:nvGraphicFramePr>
        <p:xfrm>
          <a:off x="876300" y="4627245"/>
          <a:ext cx="210058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066800" imgH="228600" progId="Equation.3">
                  <p:embed/>
                </p:oleObj>
              </mc:Choice>
              <mc:Fallback>
                <p:oleObj name="" r:id="rId3" imgW="10668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4627245"/>
                        <a:ext cx="210058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1"/>
          <p:cNvGraphicFramePr>
            <a:graphicFrameLocks noChangeAspect="1"/>
          </p:cNvGraphicFramePr>
          <p:nvPr/>
        </p:nvGraphicFramePr>
        <p:xfrm>
          <a:off x="876300" y="5761038"/>
          <a:ext cx="686054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3556000" imgH="241300" progId="Equation.3">
                  <p:embed/>
                </p:oleObj>
              </mc:Choice>
              <mc:Fallback>
                <p:oleObj name="" r:id="rId5" imgW="3556000" imgH="2413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5761038"/>
                        <a:ext cx="6860540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40863" y="4367430"/>
            <a:ext cx="2326701" cy="2283560"/>
            <a:chOff x="1849" y="6214"/>
            <a:chExt cx="5016" cy="5188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070" y="6537"/>
              <a:ext cx="18" cy="42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2070" y="10752"/>
              <a:ext cx="4694" cy="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/>
            <p:nvPr/>
          </p:nvCxnSpPr>
          <p:spPr>
            <a:xfrm rot="16200000">
              <a:off x="2047" y="7371"/>
              <a:ext cx="3369" cy="3289"/>
            </a:xfrm>
            <a:prstGeom prst="curvedConnector3">
              <a:avLst>
                <a:gd name="adj1" fmla="val 499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029" y="10145"/>
            <a:ext cx="835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66700" imgH="177165" progId="Equation.KSEE3">
                    <p:embed/>
                  </p:oleObj>
                </mc:Choice>
                <mc:Fallback>
                  <p:oleObj name="" r:id="rId1" imgW="266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029" y="10145"/>
                          <a:ext cx="835" cy="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219" y="6214"/>
            <a:ext cx="779" cy="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" imgW="215900" imgH="228600" progId="Equation.KSEE3">
                    <p:embed/>
                  </p:oleObj>
                </mc:Choice>
                <mc:Fallback>
                  <p:oleObj name="" r:id="rId3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9" y="6214"/>
                          <a:ext cx="779" cy="8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49" y="10760"/>
            <a:ext cx="460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5" imgW="127000" imgH="177165" progId="Equation.KSEE3">
                    <p:embed/>
                  </p:oleObj>
                </mc:Choice>
                <mc:Fallback>
                  <p:oleObj name="" r:id="rId5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49" y="10760"/>
                          <a:ext cx="460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43" name="对象 2"/>
          <p:cNvGraphicFramePr>
            <a:graphicFrameLocks noChangeAspect="1"/>
          </p:cNvGraphicFramePr>
          <p:nvPr/>
        </p:nvGraphicFramePr>
        <p:xfrm>
          <a:off x="875983" y="2617470"/>
          <a:ext cx="240093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1219200" imgH="228600" progId="Equation.3">
                  <p:embed/>
                </p:oleObj>
              </mc:Choice>
              <mc:Fallback>
                <p:oleObj name="" r:id="rId7" imgW="12192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983" y="2617470"/>
                        <a:ext cx="2400935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6130" y="963295"/>
            <a:ext cx="6461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例：非线性对象，对象增益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随着测量值</a:t>
            </a:r>
            <a:r>
              <a:rPr lang="en-US" altLang="zh-CN" sz="2400"/>
              <a:t>PV</a:t>
            </a:r>
            <a:r>
              <a:rPr lang="zh-CN" altLang="en-US" sz="2400"/>
              <a:t>增大而增大且成非线性关系。已知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B</a:t>
            </a:r>
            <a:r>
              <a:rPr lang="zh-CN" altLang="en-US" sz="2400"/>
              <a:t>和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V</a:t>
            </a:r>
            <a:r>
              <a:rPr lang="zh-CN" altLang="en-US" sz="2400"/>
              <a:t>，设计</a:t>
            </a:r>
            <a:endParaRPr lang="zh-CN" altLang="en-US" sz="2400"/>
          </a:p>
          <a:p>
            <a:r>
              <a:rPr lang="zh-CN" altLang="en-US" sz="2400"/>
              <a:t>测量值变比例度控制，使系统开环放大倍数不变。</a:t>
            </a:r>
            <a:endParaRPr lang="zh-CN" altLang="en-US" sz="2400"/>
          </a:p>
        </p:txBody>
      </p:sp>
      <p:graphicFrame>
        <p:nvGraphicFramePr>
          <p:cNvPr id="12" name="对象 2"/>
          <p:cNvGraphicFramePr>
            <a:graphicFrameLocks noChangeAspect="1"/>
          </p:cNvGraphicFramePr>
          <p:nvPr/>
        </p:nvGraphicFramePr>
        <p:xfrm>
          <a:off x="3532506" y="2617470"/>
          <a:ext cx="430276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184400" imgH="241300" progId="Equation.3">
                  <p:embed/>
                </p:oleObj>
              </mc:Choice>
              <mc:Fallback>
                <p:oleObj name="" r:id="rId9" imgW="2184400" imgH="241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2506" y="2617470"/>
                        <a:ext cx="4302760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76300" y="3199130"/>
            <a:ext cx="646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</a:t>
            </a:r>
            <a:r>
              <a:rPr lang="en-US" altLang="zh-CN" sz="2400"/>
              <a:t>PV</a:t>
            </a:r>
            <a:r>
              <a:rPr lang="zh-CN" altLang="en-US" sz="2400"/>
              <a:t>与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的关系曲线，可建立</a:t>
            </a:r>
            <a:r>
              <a:rPr lang="en-US" altLang="zh-CN" sz="2400"/>
              <a:t>PV</a:t>
            </a:r>
            <a:r>
              <a:rPr lang="zh-CN" altLang="en-US" sz="2400"/>
              <a:t>与     关系。</a:t>
            </a:r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0205" y="1719580"/>
            <a:ext cx="3819525" cy="4170680"/>
          </a:xfrm>
          <a:prstGeom prst="rect">
            <a:avLst/>
          </a:prstGeom>
        </p:spPr>
      </p:pic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5170" y="3228340"/>
          <a:ext cx="33337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139700" imgH="177165" progId="Equation.KSEE3">
                  <p:embed/>
                </p:oleObj>
              </mc:Choice>
              <mc:Fallback>
                <p:oleObj name="" r:id="rId12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05170" y="3228340"/>
                        <a:ext cx="33337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"/>
          <p:cNvGraphicFramePr>
            <a:graphicFrameLocks noChangeAspect="1"/>
          </p:cNvGraphicFramePr>
          <p:nvPr/>
        </p:nvGraphicFramePr>
        <p:xfrm>
          <a:off x="981710" y="3659505"/>
          <a:ext cx="318897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1892300" imgH="444500" progId="Equation.3">
                  <p:embed/>
                </p:oleObj>
              </mc:Choice>
              <mc:Fallback>
                <p:oleObj name="" r:id="rId14" imgW="1892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1710" y="3659505"/>
                        <a:ext cx="318897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111"/>
          <p:cNvSpPr txBox="1"/>
          <p:nvPr/>
        </p:nvSpPr>
        <p:spPr>
          <a:xfrm>
            <a:off x="8411210" y="5990908"/>
            <a:ext cx="3384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-22 </a:t>
            </a:r>
            <a:r>
              <a:rPr lang="zh-CN" altLang="en-US" sz="2400" b="1" dirty="0">
                <a:latin typeface="Times New Roman" panose="02020603050405020304" pitchFamily="18" charset="0"/>
              </a:rPr>
              <a:t>变比例度组态图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对象 2"/>
          <p:cNvGraphicFramePr>
            <a:graphicFrameLocks noChangeAspect="1"/>
          </p:cNvGraphicFramePr>
          <p:nvPr/>
        </p:nvGraphicFramePr>
        <p:xfrm>
          <a:off x="10945495" y="2958148"/>
          <a:ext cx="134874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6" imgW="800100" imgH="228600" progId="Equation.3">
                  <p:embed/>
                </p:oleObj>
              </mc:Choice>
              <mc:Fallback>
                <p:oleObj name="" r:id="rId16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945495" y="2958148"/>
                        <a:ext cx="134874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"/>
          <p:cNvGraphicFramePr>
            <a:graphicFrameLocks noChangeAspect="1"/>
          </p:cNvGraphicFramePr>
          <p:nvPr/>
        </p:nvGraphicFramePr>
        <p:xfrm>
          <a:off x="10822940" y="4237990"/>
          <a:ext cx="122364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8" imgW="876300" imgH="444500" progId="Equation.3">
                  <p:embed/>
                </p:oleObj>
              </mc:Choice>
              <mc:Fallback>
                <p:oleObj name="" r:id="rId18" imgW="876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22940" y="4237990"/>
                        <a:ext cx="1223645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/>
          <p:cNvGraphicFramePr>
            <a:graphicFrameLocks noChangeAspect="1"/>
          </p:cNvGraphicFramePr>
          <p:nvPr/>
        </p:nvGraphicFramePr>
        <p:xfrm>
          <a:off x="4170680" y="4859655"/>
          <a:ext cx="206629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0" imgW="800100" imgH="228600" progId="Equation.3">
                  <p:embed/>
                </p:oleObj>
              </mc:Choice>
              <mc:Fallback>
                <p:oleObj name="" r:id="rId20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70680" y="4859655"/>
                        <a:ext cx="206629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6321" name="Text Box 4"/>
          <p:cNvSpPr txBox="1"/>
          <p:nvPr/>
        </p:nvSpPr>
        <p:spPr>
          <a:xfrm>
            <a:off x="1446530" y="773430"/>
            <a:ext cx="49625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超前/滞后模块（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L/L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6322" name="Group 6"/>
          <p:cNvGrpSpPr/>
          <p:nvPr/>
        </p:nvGrpSpPr>
        <p:grpSpPr>
          <a:xfrm>
            <a:off x="1446213" y="2119630"/>
            <a:ext cx="7559675" cy="2270228"/>
            <a:chOff x="0" y="0"/>
            <a:chExt cx="4749" cy="1385"/>
          </a:xfrm>
        </p:grpSpPr>
        <p:grpSp>
          <p:nvGrpSpPr>
            <p:cNvPr id="56323" name="Group 7"/>
            <p:cNvGrpSpPr/>
            <p:nvPr/>
          </p:nvGrpSpPr>
          <p:grpSpPr>
            <a:xfrm>
              <a:off x="0" y="0"/>
              <a:ext cx="4749" cy="1385"/>
              <a:chOff x="0" y="0"/>
              <a:chExt cx="4749" cy="1385"/>
            </a:xfrm>
          </p:grpSpPr>
          <p:sp>
            <p:nvSpPr>
              <p:cNvPr id="56324" name="Rectangle 8"/>
              <p:cNvSpPr/>
              <p:nvPr/>
            </p:nvSpPr>
            <p:spPr>
              <a:xfrm>
                <a:off x="0" y="480"/>
                <a:ext cx="960" cy="38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L/L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25" name="Line 9"/>
              <p:cNvSpPr/>
              <p:nvPr/>
            </p:nvSpPr>
            <p:spPr>
              <a:xfrm>
                <a:off x="336" y="24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6" name="Oval 10"/>
              <p:cNvSpPr/>
              <p:nvPr/>
            </p:nvSpPr>
            <p:spPr>
              <a:xfrm>
                <a:off x="288" y="14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27" name="Line 11"/>
              <p:cNvSpPr/>
              <p:nvPr/>
            </p:nvSpPr>
            <p:spPr>
              <a:xfrm>
                <a:off x="480" y="86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8" name="Oval 12"/>
              <p:cNvSpPr/>
              <p:nvPr/>
            </p:nvSpPr>
            <p:spPr>
              <a:xfrm>
                <a:off x="1248" y="52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29" name="Object 11"/>
              <p:cNvGraphicFramePr>
                <a:graphicFrameLocks noChangeAspect="1"/>
              </p:cNvGraphicFramePr>
              <p:nvPr/>
            </p:nvGraphicFramePr>
            <p:xfrm>
              <a:off x="384" y="4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1" imgW="183515" imgH="196215" progId="">
                      <p:embed/>
                    </p:oleObj>
                  </mc:Choice>
                  <mc:Fallback>
                    <p:oleObj name="" r:id="rId1" imgW="183515" imgH="196215" progId="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4" y="4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0" name="Line 14"/>
              <p:cNvSpPr/>
              <p:nvPr/>
            </p:nvSpPr>
            <p:spPr>
              <a:xfrm>
                <a:off x="960" y="57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31" name="Object 13"/>
              <p:cNvGraphicFramePr>
                <a:graphicFrameLocks noChangeAspect="1"/>
              </p:cNvGraphicFramePr>
              <p:nvPr/>
            </p:nvGraphicFramePr>
            <p:xfrm>
              <a:off x="596" y="103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3" imgW="158115" imgH="158115" progId="">
                      <p:embed/>
                    </p:oleObj>
                  </mc:Choice>
                  <mc:Fallback>
                    <p:oleObj name="" r:id="rId3" imgW="158115" imgH="158115" progId="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6" y="103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2" name="Oval 16"/>
              <p:cNvSpPr/>
              <p:nvPr/>
            </p:nvSpPr>
            <p:spPr>
              <a:xfrm>
                <a:off x="1248" y="76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3" name="Line 17"/>
              <p:cNvSpPr/>
              <p:nvPr/>
            </p:nvSpPr>
            <p:spPr>
              <a:xfrm>
                <a:off x="960" y="81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4" name="Oval 18"/>
              <p:cNvSpPr/>
              <p:nvPr/>
            </p:nvSpPr>
            <p:spPr>
              <a:xfrm>
                <a:off x="432" y="110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35" name="Object 17"/>
              <p:cNvGraphicFramePr>
                <a:graphicFrameLocks noChangeAspect="1"/>
              </p:cNvGraphicFramePr>
              <p:nvPr/>
            </p:nvGraphicFramePr>
            <p:xfrm>
              <a:off x="1384" y="432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5" imgW="144145" imgH="196850" progId="">
                      <p:embed/>
                    </p:oleObj>
                  </mc:Choice>
                  <mc:Fallback>
                    <p:oleObj name="" r:id="rId5" imgW="144145" imgH="196850" progId="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84" y="432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Object 18"/>
              <p:cNvGraphicFramePr>
                <a:graphicFrameLocks noChangeAspect="1"/>
              </p:cNvGraphicFramePr>
              <p:nvPr/>
            </p:nvGraphicFramePr>
            <p:xfrm>
              <a:off x="4610" y="856"/>
              <a:ext cx="13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7" imgW="92710" imgH="145415" progId="">
                      <p:embed/>
                    </p:oleObj>
                  </mc:Choice>
                  <mc:Fallback>
                    <p:oleObj name="" r:id="rId7" imgW="92710" imgH="145415" progId="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610" y="856"/>
                            <a:ext cx="139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7" name="Line 21"/>
              <p:cNvSpPr/>
              <p:nvPr/>
            </p:nvSpPr>
            <p:spPr>
              <a:xfrm>
                <a:off x="2064" y="960"/>
                <a:ext cx="25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6338" name="Line 22"/>
              <p:cNvSpPr/>
              <p:nvPr/>
            </p:nvSpPr>
            <p:spPr>
              <a:xfrm>
                <a:off x="2736" y="528"/>
                <a:ext cx="15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9" name="Freeform 23"/>
              <p:cNvSpPr/>
              <p:nvPr/>
            </p:nvSpPr>
            <p:spPr>
              <a:xfrm>
                <a:off x="2736" y="528"/>
                <a:ext cx="1104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432" y="96"/>
                  </a:cxn>
                  <a:cxn ang="0">
                    <a:pos x="1104" y="0"/>
                  </a:cxn>
                </a:cxnLst>
                <a:pathLst>
                  <a:path w="1104" h="384">
                    <a:moveTo>
                      <a:pt x="0" y="384"/>
                    </a:moveTo>
                    <a:cubicBezTo>
                      <a:pt x="124" y="272"/>
                      <a:pt x="248" y="160"/>
                      <a:pt x="432" y="96"/>
                    </a:cubicBezTo>
                    <a:cubicBezTo>
                      <a:pt x="616" y="32"/>
                      <a:pt x="860" y="16"/>
                      <a:pt x="110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0" name="Freeform 24"/>
              <p:cNvSpPr/>
              <p:nvPr/>
            </p:nvSpPr>
            <p:spPr>
              <a:xfrm>
                <a:off x="2736" y="96"/>
                <a:ext cx="1008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" y="336"/>
                  </a:cxn>
                  <a:cxn ang="0">
                    <a:pos x="1008" y="432"/>
                  </a:cxn>
                </a:cxnLst>
                <a:pathLst>
                  <a:path w="1008" h="432">
                    <a:moveTo>
                      <a:pt x="0" y="0"/>
                    </a:moveTo>
                    <a:cubicBezTo>
                      <a:pt x="156" y="132"/>
                      <a:pt x="312" y="264"/>
                      <a:pt x="480" y="336"/>
                    </a:cubicBezTo>
                    <a:cubicBezTo>
                      <a:pt x="648" y="408"/>
                      <a:pt x="828" y="420"/>
                      <a:pt x="1008" y="4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1" name="Line 25"/>
              <p:cNvSpPr/>
              <p:nvPr/>
            </p:nvSpPr>
            <p:spPr>
              <a:xfrm flipV="1">
                <a:off x="2736" y="0"/>
                <a:ext cx="0" cy="9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42" name="Object 24"/>
              <p:cNvGraphicFramePr>
                <a:graphicFrameLocks noChangeAspect="1"/>
              </p:cNvGraphicFramePr>
              <p:nvPr/>
            </p:nvGraphicFramePr>
            <p:xfrm>
              <a:off x="4272" y="336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9" imgW="183515" imgH="196215" progId="">
                      <p:embed/>
                    </p:oleObj>
                  </mc:Choice>
                  <mc:Fallback>
                    <p:oleObj name="" r:id="rId9" imgW="183515" imgH="196215" progId="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2" y="336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3" name="Object 25"/>
              <p:cNvGraphicFramePr>
                <a:graphicFrameLocks noChangeAspect="1"/>
              </p:cNvGraphicFramePr>
              <p:nvPr/>
            </p:nvGraphicFramePr>
            <p:xfrm>
              <a:off x="3267" y="576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10" imgW="387350" imgH="193675" progId="">
                      <p:embed/>
                    </p:oleObj>
                  </mc:Choice>
                  <mc:Fallback>
                    <p:oleObj name="" r:id="rId10" imgW="387350" imgH="193675" progId="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267" y="576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4" name="Object 26"/>
              <p:cNvGraphicFramePr>
                <a:graphicFrameLocks noChangeAspect="1"/>
              </p:cNvGraphicFramePr>
              <p:nvPr/>
            </p:nvGraphicFramePr>
            <p:xfrm>
              <a:off x="2064" y="48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12" imgW="387350" imgH="193675" progId="">
                      <p:embed/>
                    </p:oleObj>
                  </mc:Choice>
                  <mc:Fallback>
                    <p:oleObj name="" r:id="rId12" imgW="387350" imgH="193675" progId="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64" y="48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5" name="Text Box 29"/>
              <p:cNvSpPr txBox="1"/>
              <p:nvPr/>
            </p:nvSpPr>
            <p:spPr>
              <a:xfrm>
                <a:off x="2544" y="1104"/>
                <a:ext cx="1872" cy="2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-23  L/L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特性曲线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6346" name="Object 28"/>
            <p:cNvGraphicFramePr>
              <a:graphicFrameLocks noChangeAspect="1"/>
            </p:cNvGraphicFramePr>
            <p:nvPr/>
          </p:nvGraphicFramePr>
          <p:xfrm>
            <a:off x="1392" y="720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4" imgW="157480" imgH="196850" progId="">
                    <p:embed/>
                  </p:oleObj>
                </mc:Choice>
                <mc:Fallback>
                  <p:oleObj name="" r:id="rId14" imgW="157480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92" y="720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7" name="Rectangle 31"/>
          <p:cNvSpPr/>
          <p:nvPr/>
        </p:nvSpPr>
        <p:spPr>
          <a:xfrm>
            <a:off x="1484630" y="1399223"/>
            <a:ext cx="7088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作用：调节微分、积分作用的强弱。前馈动态控制。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9" name="Rectangle 33"/>
          <p:cNvSpPr/>
          <p:nvPr/>
        </p:nvSpPr>
        <p:spPr>
          <a:xfrm>
            <a:off x="6305550" y="2140268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微分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50" name="Rectangle 34"/>
          <p:cNvSpPr/>
          <p:nvPr/>
        </p:nvSpPr>
        <p:spPr>
          <a:xfrm>
            <a:off x="7889875" y="318166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积分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51" name="Object 33"/>
          <p:cNvGraphicFramePr>
            <a:graphicFrameLocks noChangeAspect="1"/>
          </p:cNvGraphicFramePr>
          <p:nvPr/>
        </p:nvGraphicFramePr>
        <p:xfrm>
          <a:off x="5801043" y="4598353"/>
          <a:ext cx="32416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6" imgW="1564005" imgH="394335" progId="Equations">
                  <p:embed/>
                </p:oleObj>
              </mc:Choice>
              <mc:Fallback>
                <p:oleObj name="" r:id="rId16" imgW="1564005" imgH="394335" progId="Equations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01043" y="4598353"/>
                        <a:ext cx="32416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对象 1"/>
          <p:cNvGraphicFramePr/>
          <p:nvPr/>
        </p:nvGraphicFramePr>
        <p:xfrm>
          <a:off x="1446530" y="4486910"/>
          <a:ext cx="376174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8" imgW="3933825" imgH="1066800" progId="Paint.Picture">
                  <p:embed/>
                </p:oleObj>
              </mc:Choice>
              <mc:Fallback>
                <p:oleObj name="" r:id="rId18" imgW="3933825" imgH="1066800" progId="Paint.Picture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46530" y="4486910"/>
                        <a:ext cx="3761740" cy="929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46530" y="5571808"/>
          <a:ext cx="5719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0" imgW="5715000" imgH="571500" progId="Paint.Picture">
                  <p:embed/>
                </p:oleObj>
              </mc:Choice>
              <mc:Fallback>
                <p:oleObj name="" r:id="rId20" imgW="5715000" imgH="571500" progId="Paint.Picture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6530" y="5571808"/>
                        <a:ext cx="57197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7345" name="Text Box 2"/>
          <p:cNvSpPr txBox="1"/>
          <p:nvPr/>
        </p:nvSpPr>
        <p:spPr>
          <a:xfrm>
            <a:off x="1812290" y="758190"/>
            <a:ext cx="723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高值监视模块（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HMS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）（监视类）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47" name="Text Box 2"/>
          <p:cNvSpPr txBox="1"/>
          <p:nvPr/>
        </p:nvSpPr>
        <p:spPr>
          <a:xfrm>
            <a:off x="1885315" y="1336040"/>
            <a:ext cx="74882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如热水锅炉水位高低限报警。温度高低限报警。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7348" name="组合 3"/>
          <p:cNvGrpSpPr/>
          <p:nvPr/>
        </p:nvGrpSpPr>
        <p:grpSpPr>
          <a:xfrm>
            <a:off x="1885315" y="2055178"/>
            <a:ext cx="7302500" cy="2517139"/>
            <a:chOff x="1305" y="3132"/>
            <a:chExt cx="11500" cy="3965"/>
          </a:xfrm>
        </p:grpSpPr>
        <p:grpSp>
          <p:nvGrpSpPr>
            <p:cNvPr id="57349" name="Group 38"/>
            <p:cNvGrpSpPr/>
            <p:nvPr/>
          </p:nvGrpSpPr>
          <p:grpSpPr>
            <a:xfrm>
              <a:off x="1305" y="3132"/>
              <a:ext cx="11500" cy="3965"/>
              <a:chOff x="0" y="0"/>
              <a:chExt cx="4600" cy="1586"/>
            </a:xfrm>
          </p:grpSpPr>
          <p:sp>
            <p:nvSpPr>
              <p:cNvPr id="57350" name="Line 15"/>
              <p:cNvSpPr/>
              <p:nvPr/>
            </p:nvSpPr>
            <p:spPr>
              <a:xfrm>
                <a:off x="1728" y="864"/>
                <a:ext cx="25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1" name="Line 16"/>
              <p:cNvSpPr/>
              <p:nvPr/>
            </p:nvSpPr>
            <p:spPr>
              <a:xfrm>
                <a:off x="1968" y="816"/>
                <a:ext cx="16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2" name="Line 17"/>
              <p:cNvSpPr/>
              <p:nvPr/>
            </p:nvSpPr>
            <p:spPr>
              <a:xfrm flipV="1">
                <a:off x="3600" y="336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3" name="Line 18"/>
              <p:cNvSpPr/>
              <p:nvPr/>
            </p:nvSpPr>
            <p:spPr>
              <a:xfrm>
                <a:off x="3600" y="336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4" name="Line 19"/>
              <p:cNvSpPr/>
              <p:nvPr/>
            </p:nvSpPr>
            <p:spPr>
              <a:xfrm flipH="1">
                <a:off x="3408" y="288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5" name="Line 20"/>
              <p:cNvSpPr/>
              <p:nvPr/>
            </p:nvSpPr>
            <p:spPr>
              <a:xfrm>
                <a:off x="3408" y="288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6" name="Line 21"/>
              <p:cNvSpPr/>
              <p:nvPr/>
            </p:nvSpPr>
            <p:spPr>
              <a:xfrm flipH="1">
                <a:off x="1968" y="768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7" name="Line 22"/>
              <p:cNvSpPr/>
              <p:nvPr/>
            </p:nvSpPr>
            <p:spPr>
              <a:xfrm flipV="1">
                <a:off x="3600" y="912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8" name="Line 23"/>
              <p:cNvSpPr/>
              <p:nvPr/>
            </p:nvSpPr>
            <p:spPr>
              <a:xfrm>
                <a:off x="3024" y="52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9" name="Line 24"/>
              <p:cNvSpPr/>
              <p:nvPr/>
            </p:nvSpPr>
            <p:spPr>
              <a:xfrm flipH="1">
                <a:off x="3600" y="528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57360" name="Object 15"/>
              <p:cNvGraphicFramePr>
                <a:graphicFrameLocks noChangeAspect="1"/>
              </p:cNvGraphicFramePr>
              <p:nvPr/>
            </p:nvGraphicFramePr>
            <p:xfrm>
              <a:off x="1542" y="606"/>
              <a:ext cx="4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7" name="" r:id="rId1" imgW="309880" imgH="154940" progId="">
                      <p:embed/>
                    </p:oleObj>
                  </mc:Choice>
                  <mc:Fallback>
                    <p:oleObj name="" r:id="rId1" imgW="309880" imgH="154940" progId="">
                      <p:embed/>
                      <p:pic>
                        <p:nvPicPr>
                          <p:cNvPr id="0" name="图片 323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542" y="606"/>
                            <a:ext cx="4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1" name="Object 16"/>
              <p:cNvGraphicFramePr>
                <a:graphicFrameLocks noChangeAspect="1"/>
              </p:cNvGraphicFramePr>
              <p:nvPr/>
            </p:nvGraphicFramePr>
            <p:xfrm>
              <a:off x="3456" y="1248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3" imgW="196850" imgH="196850" progId="">
                      <p:embed/>
                    </p:oleObj>
                  </mc:Choice>
                  <mc:Fallback>
                    <p:oleObj name="" r:id="rId3" imgW="196850" imgH="196850" progId="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456" y="1248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2" name="Object 17"/>
              <p:cNvGraphicFramePr>
                <a:graphicFrameLocks noChangeAspect="1"/>
              </p:cNvGraphicFramePr>
              <p:nvPr/>
            </p:nvGraphicFramePr>
            <p:xfrm>
              <a:off x="4040" y="78"/>
              <a:ext cx="3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5" imgW="247015" imgH="156210" progId="">
                      <p:embed/>
                    </p:oleObj>
                  </mc:Choice>
                  <mc:Fallback>
                    <p:oleObj name="" r:id="rId5" imgW="247015" imgH="156210" progId="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40" y="78"/>
                            <a:ext cx="3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18"/>
              <p:cNvGraphicFramePr>
                <a:graphicFrameLocks noChangeAspect="1"/>
              </p:cNvGraphicFramePr>
              <p:nvPr/>
            </p:nvGraphicFramePr>
            <p:xfrm>
              <a:off x="3390" y="384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" name="" r:id="rId7" imgW="157480" imgH="196850" progId="">
                      <p:embed/>
                    </p:oleObj>
                  </mc:Choice>
                  <mc:Fallback>
                    <p:oleObj name="" r:id="rId7" imgW="157480" imgH="196850" progId="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90" y="384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4" name="Object 19"/>
              <p:cNvGraphicFramePr>
                <a:graphicFrameLocks noChangeAspect="1"/>
              </p:cNvGraphicFramePr>
              <p:nvPr/>
            </p:nvGraphicFramePr>
            <p:xfrm>
              <a:off x="4320" y="76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" name="" r:id="rId9" imgW="183515" imgH="196215" progId="">
                      <p:embed/>
                    </p:oleObj>
                  </mc:Choice>
                  <mc:Fallback>
                    <p:oleObj name="" r:id="rId9" imgW="183515" imgH="196215" progId="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20" y="76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7365" name="Group 34"/>
              <p:cNvGrpSpPr/>
              <p:nvPr/>
            </p:nvGrpSpPr>
            <p:grpSpPr>
              <a:xfrm>
                <a:off x="0" y="0"/>
                <a:ext cx="1344" cy="1230"/>
                <a:chOff x="0" y="0"/>
                <a:chExt cx="1344" cy="1230"/>
              </a:xfrm>
            </p:grpSpPr>
            <p:sp>
              <p:nvSpPr>
                <p:cNvPr id="57366" name="Rectangle 4"/>
                <p:cNvSpPr/>
                <p:nvPr/>
              </p:nvSpPr>
              <p:spPr>
                <a:xfrm>
                  <a:off x="0" y="432"/>
                  <a:ext cx="960" cy="384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HMS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67" name="Line 5"/>
                <p:cNvSpPr/>
                <p:nvPr/>
              </p:nvSpPr>
              <p:spPr>
                <a:xfrm>
                  <a:off x="192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68" name="Oval 6"/>
                <p:cNvSpPr/>
                <p:nvPr/>
              </p:nvSpPr>
              <p:spPr>
                <a:xfrm>
                  <a:off x="144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69" name="Line 7"/>
                <p:cNvSpPr/>
                <p:nvPr/>
              </p:nvSpPr>
              <p:spPr>
                <a:xfrm>
                  <a:off x="816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0" name="Oval 8"/>
                <p:cNvSpPr/>
                <p:nvPr/>
              </p:nvSpPr>
              <p:spPr>
                <a:xfrm>
                  <a:off x="768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71" name="Line 9"/>
                <p:cNvSpPr/>
                <p:nvPr/>
              </p:nvSpPr>
              <p:spPr>
                <a:xfrm>
                  <a:off x="480" y="816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2" name="Oval 10"/>
                <p:cNvSpPr/>
                <p:nvPr/>
              </p:nvSpPr>
              <p:spPr>
                <a:xfrm>
                  <a:off x="1248" y="624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3" name="Object 28"/>
                <p:cNvGraphicFramePr>
                  <a:graphicFrameLocks noChangeAspect="1"/>
                </p:cNvGraphicFramePr>
                <p:nvPr/>
              </p:nvGraphicFramePr>
              <p:xfrm>
                <a:off x="240" y="0"/>
                <a:ext cx="28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6" name="" r:id="rId11" imgW="183515" imgH="196215" progId="">
                        <p:embed/>
                      </p:oleObj>
                    </mc:Choice>
                    <mc:Fallback>
                      <p:oleObj name="" r:id="rId11" imgW="183515" imgH="196215" progId="">
                        <p:embed/>
                        <p:pic>
                          <p:nvPicPr>
                            <p:cNvPr id="0" name="图片 3235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" y="0"/>
                              <a:ext cx="280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74" name="Object 29"/>
                <p:cNvGraphicFramePr>
                  <a:graphicFrameLocks noChangeAspect="1"/>
                </p:cNvGraphicFramePr>
                <p:nvPr/>
              </p:nvGraphicFramePr>
              <p:xfrm>
                <a:off x="864" y="0"/>
                <a:ext cx="2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40" name="" r:id="rId12" imgW="196850" imgH="196850" progId="">
                        <p:embed/>
                      </p:oleObj>
                    </mc:Choice>
                    <mc:Fallback>
                      <p:oleObj name="" r:id="rId12" imgW="196850" imgH="196850" progId="">
                        <p:embed/>
                        <p:pic>
                          <p:nvPicPr>
                            <p:cNvPr id="0" name="图片 323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4" y="0"/>
                              <a:ext cx="299" cy="2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75" name="Line 13"/>
                <p:cNvSpPr/>
                <p:nvPr/>
              </p:nvSpPr>
              <p:spPr>
                <a:xfrm>
                  <a:off x="960" y="672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6" name="AutoShape 14"/>
                <p:cNvSpPr/>
                <p:nvPr/>
              </p:nvSpPr>
              <p:spPr>
                <a:xfrm>
                  <a:off x="432" y="1056"/>
                  <a:ext cx="96" cy="96"/>
                </a:xfrm>
                <a:prstGeom prst="flowChartSummingJunction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7" name="Object 32"/>
                <p:cNvGraphicFramePr>
                  <a:graphicFrameLocks noChangeAspect="1"/>
                </p:cNvGraphicFramePr>
                <p:nvPr/>
              </p:nvGraphicFramePr>
              <p:xfrm>
                <a:off x="596" y="990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8" name="" r:id="rId13" imgW="158115" imgH="158115" progId="">
                        <p:embed/>
                      </p:oleObj>
                    </mc:Choice>
                    <mc:Fallback>
                      <p:oleObj name="" r:id="rId13" imgW="158115" imgH="158115" progId="">
                        <p:embed/>
                        <p:pic>
                          <p:nvPicPr>
                            <p:cNvPr id="0" name="图片 3227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6" y="990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7378" name="Object 33"/>
              <p:cNvGraphicFramePr>
                <a:graphicFrameLocks noChangeAspect="1"/>
              </p:cNvGraphicFramePr>
              <p:nvPr/>
            </p:nvGraphicFramePr>
            <p:xfrm>
              <a:off x="1200" y="336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5" imgW="157480" imgH="196850" progId="">
                      <p:embed/>
                    </p:oleObj>
                  </mc:Choice>
                  <mc:Fallback>
                    <p:oleObj name="" r:id="rId15" imgW="157480" imgH="196850" progId="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00" y="336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79" name="Text Box 36"/>
              <p:cNvSpPr txBox="1"/>
              <p:nvPr/>
            </p:nvSpPr>
            <p:spPr>
              <a:xfrm>
                <a:off x="1344" y="1296"/>
                <a:ext cx="18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-24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高值监视模块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57380" name="直接箭头连接符 1"/>
            <p:cNvCxnSpPr/>
            <p:nvPr/>
          </p:nvCxnSpPr>
          <p:spPr>
            <a:xfrm flipH="1" flipV="1">
              <a:off x="6860" y="3132"/>
              <a:ext cx="18" cy="130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7381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196" y="3176"/>
            <a:ext cx="59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6" imgW="165100" imgH="177165" progId="Equation.KSEE3">
                    <p:embed/>
                  </p:oleObj>
                </mc:Choice>
                <mc:Fallback>
                  <p:oleObj name="" r:id="rId16" imgW="165100" imgH="177165" progId="Equation.KSEE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96" y="3176"/>
                          <a:ext cx="590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82" name="对象 4"/>
          <p:cNvGraphicFramePr/>
          <p:nvPr/>
        </p:nvGraphicFramePr>
        <p:xfrm>
          <a:off x="1885315" y="4836160"/>
          <a:ext cx="526351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8" imgW="5534025" imgH="542925" progId="Paint.Picture">
                  <p:embed/>
                </p:oleObj>
              </mc:Choice>
              <mc:Fallback>
                <p:oleObj name="" r:id="rId18" imgW="5534025" imgH="542925" progId="Paint.Picture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85315" y="4836160"/>
                        <a:ext cx="526351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833245" y="5520690"/>
          <a:ext cx="601281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20" imgW="6162675" imgH="990600" progId="Paint.Picture">
                  <p:embed/>
                </p:oleObj>
              </mc:Choice>
              <mc:Fallback>
                <p:oleObj name="" r:id="rId20" imgW="6162675" imgH="990600" progId="Paint.Picture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33245" y="5520690"/>
                        <a:ext cx="6012815" cy="869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1157605" y="874395"/>
            <a:ext cx="98761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例：某一热水锅炉水位监控。设水位测量范围为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0~3m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。当水位高于</a:t>
            </a:r>
            <a:r>
              <a:rPr lang="en-US" altLang="zh-CN" sz="2400" b="1" dirty="0">
                <a:latin typeface="Times New Roman" panose="02020603050405020304" pitchFamily="18" charset="0"/>
              </a:rPr>
              <a:t>3.0m)(100.0%)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时，上限报警，水位低于</a:t>
            </a:r>
            <a:r>
              <a:rPr lang="en-US" altLang="zh-CN" sz="2400" b="1" dirty="0">
                <a:latin typeface="Times New Roman" panose="02020603050405020304" pitchFamily="18" charset="0"/>
              </a:rPr>
              <a:t>0.6m(20.0%)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时，下限报警。设计监控系统组态图。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54375" y="1839595"/>
            <a:ext cx="3815080" cy="4032250"/>
            <a:chOff x="3574" y="3021"/>
            <a:chExt cx="6944" cy="7368"/>
          </a:xfrm>
        </p:grpSpPr>
        <p:graphicFrame>
          <p:nvGraphicFramePr>
            <p:cNvPr id="58372" name="对象 5"/>
            <p:cNvGraphicFramePr/>
            <p:nvPr/>
          </p:nvGraphicFramePr>
          <p:xfrm>
            <a:off x="4754" y="3898"/>
            <a:ext cx="3228" cy="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" imgW="2047875" imgH="1905000" progId="Paint.Picture">
                    <p:embed/>
                  </p:oleObj>
                </mc:Choice>
                <mc:Fallback>
                  <p:oleObj name="" r:id="rId1" imgW="2047875" imgH="1905000" progId="Paint.Picture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54" y="3898"/>
                          <a:ext cx="3228" cy="30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对象 7"/>
            <p:cNvGraphicFramePr/>
            <p:nvPr/>
          </p:nvGraphicFramePr>
          <p:xfrm>
            <a:off x="4626" y="7257"/>
            <a:ext cx="3152" cy="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3" imgW="2000250" imgH="1704975" progId="Paint.Picture">
                    <p:embed/>
                  </p:oleObj>
                </mc:Choice>
                <mc:Fallback>
                  <p:oleObj name="" r:id="rId3" imgW="2000250" imgH="1704975" progId="Paint.Picture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26" y="7257"/>
                          <a:ext cx="3152" cy="2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74" y="3021"/>
            <a:ext cx="83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5" imgW="266700" imgH="215900" progId="Equation.KSEE3">
                    <p:embed/>
                  </p:oleObj>
                </mc:Choice>
                <mc:Fallback>
                  <p:oleObj name="" r:id="rId5" imgW="266700" imgH="215900" progId="Equation.KSEE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4" y="3021"/>
                          <a:ext cx="838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375" name="直接箭头连接符 10"/>
            <p:cNvCxnSpPr/>
            <p:nvPr/>
          </p:nvCxnSpPr>
          <p:spPr>
            <a:xfrm>
              <a:off x="5159" y="3132"/>
              <a:ext cx="0" cy="90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76" name="直接连接符 11"/>
            <p:cNvCxnSpPr/>
            <p:nvPr/>
          </p:nvCxnSpPr>
          <p:spPr>
            <a:xfrm flipH="1">
              <a:off x="4412" y="3700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7" name="直接连接符 12"/>
            <p:cNvCxnSpPr/>
            <p:nvPr/>
          </p:nvCxnSpPr>
          <p:spPr>
            <a:xfrm flipV="1">
              <a:off x="5150" y="7101"/>
              <a:ext cx="9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8" name="直接连接符 13"/>
            <p:cNvCxnSpPr/>
            <p:nvPr/>
          </p:nvCxnSpPr>
          <p:spPr>
            <a:xfrm flipH="1">
              <a:off x="4365" y="7044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9" name="直接连接符 14"/>
            <p:cNvCxnSpPr/>
            <p:nvPr/>
          </p:nvCxnSpPr>
          <p:spPr>
            <a:xfrm>
              <a:off x="4365" y="3755"/>
              <a:ext cx="0" cy="32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80" name="直接箭头连接符 15"/>
            <p:cNvCxnSpPr/>
            <p:nvPr/>
          </p:nvCxnSpPr>
          <p:spPr>
            <a:xfrm>
              <a:off x="5840" y="6534"/>
              <a:ext cx="0" cy="79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81" name="直接箭头连接符 16"/>
            <p:cNvCxnSpPr/>
            <p:nvPr/>
          </p:nvCxnSpPr>
          <p:spPr>
            <a:xfrm>
              <a:off x="5701" y="9607"/>
              <a:ext cx="25" cy="78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8382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70" y="3898"/>
            <a:ext cx="276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7" imgW="850900" imgH="203200" progId="Equation.KSEE3">
                    <p:embed/>
                  </p:oleObj>
                </mc:Choice>
                <mc:Fallback>
                  <p:oleObj name="" r:id="rId7" imgW="850900" imgH="203200" progId="Equation.KSEE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70" y="3898"/>
                          <a:ext cx="2764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960" y="5235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9" imgW="787400" imgH="203200" progId="Equation.KSEE3">
                    <p:embed/>
                  </p:oleObj>
                </mc:Choice>
                <mc:Fallback>
                  <p:oleObj name="" r:id="rId9" imgW="787400" imgH="203200" progId="Equation.KSEE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60" y="5235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22" y="7257"/>
            <a:ext cx="301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1" imgW="927100" imgH="203200" progId="Equation.KSEE3">
                    <p:embed/>
                  </p:oleObj>
                </mc:Choice>
                <mc:Fallback>
                  <p:oleObj name="" r:id="rId11" imgW="927100" imgH="203200" progId="Equation.KSEE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22" y="7257"/>
                          <a:ext cx="301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5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78" y="8270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3" imgW="787400" imgH="203200" progId="Equation.KSEE3">
                    <p:embed/>
                  </p:oleObj>
                </mc:Choice>
                <mc:Fallback>
                  <p:oleObj name="" r:id="rId13" imgW="787400" imgH="203200" progId="Equation.KSEE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8" y="8270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27" y="6241"/>
            <a:ext cx="177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5" imgW="545465" imgH="203200" progId="Equation.KSEE3">
                    <p:embed/>
                  </p:oleObj>
                </mc:Choice>
                <mc:Fallback>
                  <p:oleObj name="" r:id="rId15" imgW="545465" imgH="203200" progId="Equation.KSEE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527" y="6241"/>
                          <a:ext cx="1773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43" y="9669"/>
            <a:ext cx="1899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7" imgW="584200" imgH="203200" progId="Equation.KSEE3">
                    <p:embed/>
                  </p:oleObj>
                </mc:Choice>
                <mc:Fallback>
                  <p:oleObj name="" r:id="rId17" imgW="584200" imgH="203200" progId="Equation.KSEE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643" y="9669"/>
                          <a:ext cx="1899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9" name="Text Box 36"/>
          <p:cNvSpPr txBox="1"/>
          <p:nvPr/>
        </p:nvSpPr>
        <p:spPr>
          <a:xfrm>
            <a:off x="3338830" y="6005195"/>
            <a:ext cx="3730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-25 </a:t>
            </a:r>
            <a:r>
              <a:rPr lang="zh-CN" altLang="en-US" sz="2400" b="1" dirty="0">
                <a:latin typeface="Times New Roman" panose="02020603050405020304" pitchFamily="18" charset="0"/>
              </a:rPr>
              <a:t>水位上下限报警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9393" name="Text Box 4"/>
          <p:cNvSpPr txBox="1"/>
          <p:nvPr/>
        </p:nvSpPr>
        <p:spPr>
          <a:xfrm>
            <a:off x="1461135" y="822325"/>
            <a:ext cx="46482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</a:rPr>
              <a:t>斜波信号模块（时间类）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程序自动控制温度、流量。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394" name="Group 5"/>
          <p:cNvGrpSpPr/>
          <p:nvPr/>
        </p:nvGrpSpPr>
        <p:grpSpPr>
          <a:xfrm>
            <a:off x="2642235" y="2265680"/>
            <a:ext cx="2544763" cy="2028825"/>
            <a:chOff x="0" y="0"/>
            <a:chExt cx="1603" cy="1278"/>
          </a:xfrm>
        </p:grpSpPr>
        <p:sp>
          <p:nvSpPr>
            <p:cNvPr id="59395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396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7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8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399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1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" imgW="158115" imgH="158115" progId="">
                    <p:embed/>
                  </p:oleObj>
                </mc:Choice>
                <mc:Fallback>
                  <p:oleObj name="" r:id="rId3" imgW="158115" imgH="158115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3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5" imgW="144145" imgH="196850" progId="">
                    <p:embed/>
                  </p:oleObj>
                </mc:Choice>
                <mc:Fallback>
                  <p:oleObj name="" r:id="rId5" imgW="144145" imgH="196850" progId="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4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5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6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7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7" imgW="196850" imgH="196850" progId="">
                    <p:embed/>
                  </p:oleObj>
                </mc:Choice>
                <mc:Fallback>
                  <p:oleObj name="" r:id="rId7" imgW="196850" imgH="196850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8" name="Group 52"/>
          <p:cNvGrpSpPr/>
          <p:nvPr/>
        </p:nvGrpSpPr>
        <p:grpSpPr>
          <a:xfrm>
            <a:off x="6482715" y="1414780"/>
            <a:ext cx="4876800" cy="3867150"/>
            <a:chOff x="0" y="0"/>
            <a:chExt cx="3072" cy="2436"/>
          </a:xfrm>
        </p:grpSpPr>
        <p:graphicFrame>
          <p:nvGraphicFramePr>
            <p:cNvPr id="59409" name="Object 18"/>
            <p:cNvGraphicFramePr>
              <a:graphicFrameLocks noChangeAspect="1"/>
            </p:cNvGraphicFramePr>
            <p:nvPr/>
          </p:nvGraphicFramePr>
          <p:xfrm>
            <a:off x="2930" y="71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9" imgW="92710" imgH="145415" progId="">
                    <p:embed/>
                  </p:oleObj>
                </mc:Choice>
                <mc:Fallback>
                  <p:oleObj name="" r:id="rId9" imgW="92710" imgH="145415" progId="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30" y="71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9"/>
            <p:cNvGraphicFramePr>
              <a:graphicFrameLocks noChangeAspect="1"/>
            </p:cNvGraphicFramePr>
            <p:nvPr/>
          </p:nvGraphicFramePr>
          <p:xfrm>
            <a:off x="192" y="144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" y="144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1" name="Object 20"/>
            <p:cNvGraphicFramePr>
              <a:graphicFrameLocks noChangeAspect="1"/>
            </p:cNvGraphicFramePr>
            <p:nvPr/>
          </p:nvGraphicFramePr>
          <p:xfrm>
            <a:off x="192" y="1776"/>
            <a:ext cx="2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2" imgW="208915" imgH="156845" progId="">
                    <p:embed/>
                  </p:oleObj>
                </mc:Choice>
                <mc:Fallback>
                  <p:oleObj name="" r:id="rId12" imgW="208915" imgH="156845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" y="1776"/>
                          <a:ext cx="293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2" name="Object 21"/>
            <p:cNvGraphicFramePr>
              <a:graphicFrameLocks noChangeAspect="1"/>
            </p:cNvGraphicFramePr>
            <p:nvPr/>
          </p:nvGraphicFramePr>
          <p:xfrm>
            <a:off x="0" y="1152"/>
            <a:ext cx="5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4" imgW="451485" imgH="154940" progId="">
                    <p:embed/>
                  </p:oleObj>
                </mc:Choice>
                <mc:Fallback>
                  <p:oleObj name="" r:id="rId14" imgW="451485" imgH="154940" progId="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1152"/>
                          <a:ext cx="576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3" name="Text Box 24"/>
            <p:cNvSpPr txBox="1"/>
            <p:nvPr/>
          </p:nvSpPr>
          <p:spPr>
            <a:xfrm>
              <a:off x="571" y="2146"/>
              <a:ext cx="23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RMP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特性曲线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414" name="Line 25"/>
            <p:cNvSpPr/>
            <p:nvPr/>
          </p:nvSpPr>
          <p:spPr>
            <a:xfrm flipV="1">
              <a:off x="768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5" name="Line 26"/>
            <p:cNvSpPr/>
            <p:nvPr/>
          </p:nvSpPr>
          <p:spPr>
            <a:xfrm>
              <a:off x="768" y="0"/>
              <a:ext cx="158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6" name="Line 27"/>
            <p:cNvSpPr/>
            <p:nvPr/>
          </p:nvSpPr>
          <p:spPr>
            <a:xfrm>
              <a:off x="2352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7" name="Line 28"/>
            <p:cNvSpPr/>
            <p:nvPr/>
          </p:nvSpPr>
          <p:spPr>
            <a:xfrm flipH="1">
              <a:off x="480" y="288"/>
              <a:ext cx="28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8" name="Line 29"/>
            <p:cNvSpPr/>
            <p:nvPr/>
          </p:nvSpPr>
          <p:spPr>
            <a:xfrm>
              <a:off x="2352" y="288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9" name="Line 30"/>
            <p:cNvSpPr/>
            <p:nvPr/>
          </p:nvSpPr>
          <p:spPr>
            <a:xfrm flipV="1">
              <a:off x="129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0" name="Line 31"/>
            <p:cNvSpPr/>
            <p:nvPr/>
          </p:nvSpPr>
          <p:spPr>
            <a:xfrm>
              <a:off x="1296" y="480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1" name="Line 32"/>
            <p:cNvSpPr/>
            <p:nvPr/>
          </p:nvSpPr>
          <p:spPr>
            <a:xfrm>
              <a:off x="177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2" name="Line 33"/>
            <p:cNvSpPr/>
            <p:nvPr/>
          </p:nvSpPr>
          <p:spPr>
            <a:xfrm>
              <a:off x="480" y="768"/>
              <a:ext cx="81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3" name="Line 34"/>
            <p:cNvSpPr/>
            <p:nvPr/>
          </p:nvSpPr>
          <p:spPr>
            <a:xfrm>
              <a:off x="1776" y="768"/>
              <a:ext cx="11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4" name="Line 35"/>
            <p:cNvSpPr/>
            <p:nvPr/>
          </p:nvSpPr>
          <p:spPr>
            <a:xfrm>
              <a:off x="528" y="1872"/>
              <a:ext cx="25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5" name="Line 36"/>
            <p:cNvSpPr/>
            <p:nvPr/>
          </p:nvSpPr>
          <p:spPr>
            <a:xfrm flipV="1">
              <a:off x="528" y="1008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6" name="Line 37"/>
            <p:cNvSpPr/>
            <p:nvPr/>
          </p:nvSpPr>
          <p:spPr>
            <a:xfrm flipV="1">
              <a:off x="768" y="1488"/>
              <a:ext cx="528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7" name="Line 38"/>
            <p:cNvSpPr/>
            <p:nvPr/>
          </p:nvSpPr>
          <p:spPr>
            <a:xfrm>
              <a:off x="1296" y="1488"/>
              <a:ext cx="52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8" name="Line 39"/>
            <p:cNvSpPr/>
            <p:nvPr/>
          </p:nvSpPr>
          <p:spPr>
            <a:xfrm flipV="1">
              <a:off x="1824" y="1248"/>
              <a:ext cx="33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9" name="Line 40"/>
            <p:cNvSpPr/>
            <p:nvPr/>
          </p:nvSpPr>
          <p:spPr>
            <a:xfrm>
              <a:off x="2160" y="1248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0" name="Line 41"/>
            <p:cNvSpPr/>
            <p:nvPr/>
          </p:nvSpPr>
          <p:spPr>
            <a:xfrm flipV="1">
              <a:off x="2160" y="1728"/>
              <a:ext cx="144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1" name="Line 42"/>
            <p:cNvSpPr/>
            <p:nvPr/>
          </p:nvSpPr>
          <p:spPr>
            <a:xfrm>
              <a:off x="2304" y="172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2" name="Line 43"/>
            <p:cNvSpPr/>
            <p:nvPr/>
          </p:nvSpPr>
          <p:spPr>
            <a:xfrm>
              <a:off x="528" y="1248"/>
              <a:ext cx="163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33" name="Object 42"/>
            <p:cNvGraphicFramePr>
              <a:graphicFrameLocks noChangeAspect="1"/>
            </p:cNvGraphicFramePr>
            <p:nvPr/>
          </p:nvGraphicFramePr>
          <p:xfrm>
            <a:off x="2880" y="19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6" imgW="92710" imgH="145415" progId="">
                    <p:embed/>
                  </p:oleObj>
                </mc:Choice>
                <mc:Fallback>
                  <p:oleObj name="" r:id="rId16" imgW="92710" imgH="145415" progId="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0" y="19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4" name="Object 43"/>
            <p:cNvGraphicFramePr>
              <a:graphicFrameLocks noChangeAspect="1"/>
            </p:cNvGraphicFramePr>
            <p:nvPr/>
          </p:nvGraphicFramePr>
          <p:xfrm>
            <a:off x="2880" y="1584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17" imgW="92710" imgH="145415" progId="">
                    <p:embed/>
                  </p:oleObj>
                </mc:Choice>
                <mc:Fallback>
                  <p:oleObj name="" r:id="rId17" imgW="92710" imgH="145415" progId="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0" y="1584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5" name="Line 46"/>
            <p:cNvSpPr/>
            <p:nvPr/>
          </p:nvSpPr>
          <p:spPr>
            <a:xfrm>
              <a:off x="2688" y="28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36" name="Line 47"/>
            <p:cNvSpPr/>
            <p:nvPr/>
          </p:nvSpPr>
          <p:spPr>
            <a:xfrm>
              <a:off x="2736" y="76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9437" name="Object 46"/>
            <p:cNvGraphicFramePr>
              <a:graphicFrameLocks noChangeAspect="1"/>
            </p:cNvGraphicFramePr>
            <p:nvPr/>
          </p:nvGraphicFramePr>
          <p:xfrm>
            <a:off x="528" y="91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8" imgW="158115" imgH="158115" progId="">
                    <p:embed/>
                  </p:oleObj>
                </mc:Choice>
                <mc:Fallback>
                  <p:oleObj name="" r:id="rId18" imgW="158115" imgH="158115" progId="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91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8" name="Object 47"/>
            <p:cNvGraphicFramePr>
              <a:graphicFrameLocks noChangeAspect="1"/>
            </p:cNvGraphicFramePr>
            <p:nvPr/>
          </p:nvGraphicFramePr>
          <p:xfrm>
            <a:off x="192" y="624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19" imgW="196850" imgH="196850" progId="">
                    <p:embed/>
                  </p:oleObj>
                </mc:Choice>
                <mc:Fallback>
                  <p:oleObj name="" r:id="rId19" imgW="196850" imgH="196850" progId="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" y="624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15" name="Object 48"/>
          <p:cNvGraphicFramePr>
            <a:graphicFrameLocks noChangeAspect="1"/>
          </p:cNvGraphicFramePr>
          <p:nvPr/>
        </p:nvGraphicFramePr>
        <p:xfrm>
          <a:off x="1461135" y="5032375"/>
          <a:ext cx="4110355" cy="159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0" imgW="2034540" imgH="775970" progId="">
                  <p:embed/>
                </p:oleObj>
              </mc:Choice>
              <mc:Fallback>
                <p:oleObj name="" r:id="rId20" imgW="2034540" imgH="775970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1135" y="5032375"/>
                        <a:ext cx="4110355" cy="159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1" name="Object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2490" y="4227513"/>
          <a:ext cx="1506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22" imgW="1096010" imgH="433070" progId="Equations">
                  <p:embed/>
                </p:oleObj>
              </mc:Choice>
              <mc:Fallback>
                <p:oleObj name="" r:id="rId22" imgW="1096010" imgH="433070" progId="Equations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22490" y="4227513"/>
                        <a:ext cx="15065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2" name="Text Box 4"/>
          <p:cNvSpPr txBox="1"/>
          <p:nvPr/>
        </p:nvSpPr>
        <p:spPr>
          <a:xfrm>
            <a:off x="1384935" y="4170363"/>
            <a:ext cx="4648200" cy="862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：控制端；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保持控制端；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：斜坡斜率设置端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24"/>
          <p:cNvSpPr txBox="1"/>
          <p:nvPr/>
        </p:nvSpPr>
        <p:spPr>
          <a:xfrm>
            <a:off x="6550660" y="5723890"/>
            <a:ext cx="5327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RMP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特性曲线功能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0418" name="对象 1"/>
          <p:cNvGraphicFramePr/>
          <p:nvPr/>
        </p:nvGraphicFramePr>
        <p:xfrm>
          <a:off x="1036003" y="2687955"/>
          <a:ext cx="50403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4019550" imgH="2295525" progId="Paint.Picture">
                  <p:embed/>
                </p:oleObj>
              </mc:Choice>
              <mc:Fallback>
                <p:oleObj name="" r:id="rId1" imgW="4019550" imgH="2295525" progId="Paint.Picture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6003" y="2687955"/>
                        <a:ext cx="5040312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4"/>
          <p:cNvSpPr txBox="1"/>
          <p:nvPr/>
        </p:nvSpPr>
        <p:spPr>
          <a:xfrm>
            <a:off x="927100" y="802640"/>
            <a:ext cx="34686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例：加热炉炉温控制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927100" y="1497330"/>
            <a:ext cx="10184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热处理工件加热消除内应力。炉温程序控制曲线如图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6-26</a:t>
            </a: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。加温、保温、降温过程，时间和斜率可控。用斜波模块与折线模块组合实现之。</a:t>
            </a:r>
            <a:endParaRPr lang="zh-CN" altLang="en-US" sz="24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3" name="Text Box 24"/>
          <p:cNvSpPr txBox="1"/>
          <p:nvPr/>
        </p:nvSpPr>
        <p:spPr>
          <a:xfrm>
            <a:off x="1313180" y="5331460"/>
            <a:ext cx="4259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6  </a:t>
            </a:r>
            <a:r>
              <a:rPr lang="zh-CN" sz="2400" b="1" dirty="0">
                <a:latin typeface="Times New Roman" panose="02020603050405020304" pitchFamily="18" charset="0"/>
              </a:rPr>
              <a:t>加热炉炉温控制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曲线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42" name="Object 31"/>
          <p:cNvGraphicFramePr>
            <a:graphicFrameLocks noChangeAspect="1"/>
          </p:cNvGraphicFramePr>
          <p:nvPr/>
        </p:nvGraphicFramePr>
        <p:xfrm>
          <a:off x="3051810" y="843915"/>
          <a:ext cx="56102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" imgW="2806700" imgH="952500" progId="Equations">
                  <p:embed/>
                </p:oleObj>
              </mc:Choice>
              <mc:Fallback>
                <p:oleObj name="" r:id="rId1" imgW="2806700" imgH="952500" progId="Equations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1810" y="843915"/>
                        <a:ext cx="5610225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32"/>
          <p:cNvGrpSpPr/>
          <p:nvPr/>
        </p:nvGrpSpPr>
        <p:grpSpPr>
          <a:xfrm>
            <a:off x="6854825" y="2782570"/>
            <a:ext cx="4137946" cy="3797059"/>
            <a:chOff x="0" y="0"/>
            <a:chExt cx="2771" cy="2615"/>
          </a:xfrm>
        </p:grpSpPr>
        <p:grpSp>
          <p:nvGrpSpPr>
            <p:cNvPr id="61444" name="Group 86"/>
            <p:cNvGrpSpPr/>
            <p:nvPr/>
          </p:nvGrpSpPr>
          <p:grpSpPr>
            <a:xfrm>
              <a:off x="0" y="0"/>
              <a:ext cx="2771" cy="2615"/>
              <a:chOff x="0" y="0"/>
              <a:chExt cx="2771" cy="2615"/>
            </a:xfrm>
          </p:grpSpPr>
          <p:sp>
            <p:nvSpPr>
              <p:cNvPr id="61445" name="Text Box 39"/>
              <p:cNvSpPr txBox="1"/>
              <p:nvPr/>
            </p:nvSpPr>
            <p:spPr>
              <a:xfrm>
                <a:off x="382" y="2340"/>
                <a:ext cx="2389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图4-2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炉温变化特性曲线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446" name="Object 35"/>
              <p:cNvGraphicFramePr>
                <a:graphicFrameLocks noChangeAspect="1"/>
              </p:cNvGraphicFramePr>
              <p:nvPr/>
            </p:nvGraphicFramePr>
            <p:xfrm>
              <a:off x="0" y="1915"/>
              <a:ext cx="30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2" name="" r:id="rId3" imgW="208915" imgH="156845" progId="">
                      <p:embed/>
                    </p:oleObj>
                  </mc:Choice>
                  <mc:Fallback>
                    <p:oleObj name="" r:id="rId3" imgW="208915" imgH="156845" progId="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1915"/>
                            <a:ext cx="303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7" name="Object 36"/>
              <p:cNvGraphicFramePr>
                <a:graphicFrameLocks noChangeAspect="1"/>
              </p:cNvGraphicFramePr>
              <p:nvPr/>
            </p:nvGraphicFramePr>
            <p:xfrm>
              <a:off x="83" y="1112"/>
              <a:ext cx="171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" r:id="rId5" imgW="132080" imgH="145415" progId="">
                      <p:embed/>
                    </p:oleObj>
                  </mc:Choice>
                  <mc:Fallback>
                    <p:oleObj name="" r:id="rId5" imgW="132080" imgH="145415" progId="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3" y="1112"/>
                            <a:ext cx="171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48" name="Line 50"/>
              <p:cNvSpPr/>
              <p:nvPr/>
            </p:nvSpPr>
            <p:spPr>
              <a:xfrm flipV="1">
                <a:off x="365" y="2002"/>
                <a:ext cx="1988" cy="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49" name="Line 51"/>
              <p:cNvSpPr/>
              <p:nvPr/>
            </p:nvSpPr>
            <p:spPr>
              <a:xfrm flipV="1">
                <a:off x="347" y="1122"/>
                <a:ext cx="0" cy="94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50" name="Line 52"/>
              <p:cNvSpPr/>
              <p:nvPr/>
            </p:nvSpPr>
            <p:spPr>
              <a:xfrm flipV="1">
                <a:off x="595" y="1627"/>
                <a:ext cx="379" cy="38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1" name="Line 53"/>
              <p:cNvSpPr/>
              <p:nvPr/>
            </p:nvSpPr>
            <p:spPr>
              <a:xfrm flipV="1">
                <a:off x="974" y="1619"/>
                <a:ext cx="714" cy="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2" name="Line 54"/>
              <p:cNvSpPr/>
              <p:nvPr/>
            </p:nvSpPr>
            <p:spPr>
              <a:xfrm>
                <a:off x="1688" y="1618"/>
                <a:ext cx="366" cy="38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1453" name="Object 42"/>
              <p:cNvGraphicFramePr>
                <a:graphicFrameLocks noChangeAspect="1"/>
              </p:cNvGraphicFramePr>
              <p:nvPr/>
            </p:nvGraphicFramePr>
            <p:xfrm>
              <a:off x="2241" y="1721"/>
              <a:ext cx="14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7" imgW="92710" imgH="145415" progId="">
                      <p:embed/>
                    </p:oleObj>
                  </mc:Choice>
                  <mc:Fallback>
                    <p:oleObj name="" r:id="rId7" imgW="92710" imgH="145415" progId="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41" y="1721"/>
                            <a:ext cx="144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4" name="Object 43"/>
              <p:cNvGraphicFramePr>
                <a:graphicFrameLocks noChangeAspect="1"/>
              </p:cNvGraphicFramePr>
              <p:nvPr/>
            </p:nvGraphicFramePr>
            <p:xfrm>
              <a:off x="495" y="2008"/>
              <a:ext cx="16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9" name="" r:id="rId9" imgW="104775" imgH="196850" progId="">
                      <p:embed/>
                    </p:oleObj>
                  </mc:Choice>
                  <mc:Fallback>
                    <p:oleObj name="" r:id="rId9" imgW="104775" imgH="196850" progId="">
                      <p:embed/>
                      <p:pic>
                        <p:nvPicPr>
                          <p:cNvPr id="0" name="图片 326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95" y="2008"/>
                            <a:ext cx="16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5" name="Object 44"/>
              <p:cNvGraphicFramePr>
                <a:graphicFrameLocks noChangeAspect="1"/>
              </p:cNvGraphicFramePr>
              <p:nvPr/>
            </p:nvGraphicFramePr>
            <p:xfrm>
              <a:off x="881" y="2002"/>
              <a:ext cx="205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0" name="" r:id="rId11" imgW="130810" imgH="196215" progId="">
                      <p:embed/>
                    </p:oleObj>
                  </mc:Choice>
                  <mc:Fallback>
                    <p:oleObj name="" r:id="rId11" imgW="130810" imgH="196215" progId="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81" y="2002"/>
                            <a:ext cx="205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45"/>
              <p:cNvGraphicFramePr>
                <a:graphicFrameLocks noChangeAspect="1"/>
              </p:cNvGraphicFramePr>
              <p:nvPr/>
            </p:nvGraphicFramePr>
            <p:xfrm>
              <a:off x="1632" y="1955"/>
              <a:ext cx="18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8" name="" r:id="rId13" imgW="118110" imgH="196850" progId="">
                      <p:embed/>
                    </p:oleObj>
                  </mc:Choice>
                  <mc:Fallback>
                    <p:oleObj name="" r:id="rId13" imgW="118110" imgH="196850" progId="">
                      <p:embed/>
                      <p:pic>
                        <p:nvPicPr>
                          <p:cNvPr id="0" name="图片 326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32" y="1955"/>
                            <a:ext cx="184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46"/>
              <p:cNvGraphicFramePr>
                <a:graphicFrameLocks noChangeAspect="1"/>
              </p:cNvGraphicFramePr>
              <p:nvPr/>
            </p:nvGraphicFramePr>
            <p:xfrm>
              <a:off x="1931" y="1960"/>
              <a:ext cx="20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4" name="" r:id="rId15" imgW="130810" imgH="196215" progId="">
                      <p:embed/>
                    </p:oleObj>
                  </mc:Choice>
                  <mc:Fallback>
                    <p:oleObj name="" r:id="rId15" imgW="130810" imgH="196215" progId="">
                      <p:embed/>
                      <p:pic>
                        <p:nvPicPr>
                          <p:cNvPr id="0" name="图片 326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31" y="1960"/>
                            <a:ext cx="20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58" name="Line 70"/>
              <p:cNvSpPr/>
              <p:nvPr/>
            </p:nvSpPr>
            <p:spPr>
              <a:xfrm>
                <a:off x="975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9" name="Line 71"/>
              <p:cNvSpPr/>
              <p:nvPr/>
            </p:nvSpPr>
            <p:spPr>
              <a:xfrm>
                <a:off x="1678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0" name="Line 73"/>
              <p:cNvSpPr/>
              <p:nvPr/>
            </p:nvSpPr>
            <p:spPr>
              <a:xfrm flipV="1">
                <a:off x="375" y="82"/>
                <a:ext cx="0" cy="7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1" name="Line 74"/>
              <p:cNvSpPr/>
              <p:nvPr/>
            </p:nvSpPr>
            <p:spPr>
              <a:xfrm>
                <a:off x="329" y="878"/>
                <a:ext cx="201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2" name="Line 75"/>
              <p:cNvSpPr/>
              <p:nvPr/>
            </p:nvSpPr>
            <p:spPr>
              <a:xfrm flipV="1">
                <a:off x="610" y="550"/>
                <a:ext cx="328" cy="3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3" name="Text Box 76"/>
              <p:cNvSpPr txBox="1"/>
              <p:nvPr/>
            </p:nvSpPr>
            <p:spPr>
              <a:xfrm>
                <a:off x="835" y="0"/>
                <a:ext cx="375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U2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4" name="Text Box 77"/>
              <p:cNvSpPr txBox="1"/>
              <p:nvPr/>
            </p:nvSpPr>
            <p:spPr>
              <a:xfrm>
                <a:off x="472" y="0"/>
                <a:ext cx="376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U1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5" name="Rectangle 79"/>
              <p:cNvSpPr/>
              <p:nvPr/>
            </p:nvSpPr>
            <p:spPr>
              <a:xfrm>
                <a:off x="1879" y="408"/>
                <a:ext cx="597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TBL1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6" name="Line 81"/>
              <p:cNvSpPr/>
              <p:nvPr/>
            </p:nvSpPr>
            <p:spPr>
              <a:xfrm>
                <a:off x="926" y="544"/>
                <a:ext cx="72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7" name="Line 83"/>
              <p:cNvSpPr/>
              <p:nvPr/>
            </p:nvSpPr>
            <p:spPr>
              <a:xfrm flipV="1">
                <a:off x="1652" y="272"/>
                <a:ext cx="363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468" name="Rectangle 58"/>
            <p:cNvSpPr/>
            <p:nvPr/>
          </p:nvSpPr>
          <p:spPr>
            <a:xfrm>
              <a:off x="382" y="589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11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9" name="Rectangle 59"/>
            <p:cNvSpPr/>
            <p:nvPr/>
          </p:nvSpPr>
          <p:spPr>
            <a:xfrm>
              <a:off x="790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12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0" name="Rectangle 60"/>
            <p:cNvSpPr/>
            <p:nvPr/>
          </p:nvSpPr>
          <p:spPr>
            <a:xfrm>
              <a:off x="1516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13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1" name="Rectangle 61"/>
            <p:cNvSpPr/>
            <p:nvPr/>
          </p:nvSpPr>
          <p:spPr>
            <a:xfrm>
              <a:off x="1879" y="0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14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458" y="2267674"/>
            <a:ext cx="1805717" cy="3913416"/>
            <a:chOff x="679" y="2406"/>
            <a:chExt cx="4038" cy="7869"/>
          </a:xfrm>
        </p:grpSpPr>
        <p:graphicFrame>
          <p:nvGraphicFramePr>
            <p:cNvPr id="36" name="对象 35"/>
            <p:cNvGraphicFramePr/>
            <p:nvPr/>
          </p:nvGraphicFramePr>
          <p:xfrm>
            <a:off x="1128" y="5275"/>
            <a:ext cx="2792" cy="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7" imgW="1771650" imgH="3171825" progId="Paint.Picture">
                    <p:embed/>
                  </p:oleObj>
                </mc:Choice>
                <mc:Fallback>
                  <p:oleObj name="" r:id="rId17" imgW="1771650" imgH="3171825" progId="Paint.Picture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28" y="5275"/>
                          <a:ext cx="2792" cy="5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3" name="对象 37"/>
            <p:cNvGraphicFramePr/>
            <p:nvPr/>
          </p:nvGraphicFramePr>
          <p:xfrm>
            <a:off x="679" y="2406"/>
            <a:ext cx="4038" cy="3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19" imgW="2562225" imgH="2000250" progId="Paint.Picture">
                    <p:embed/>
                  </p:oleObj>
                </mc:Choice>
                <mc:Fallback>
                  <p:oleObj name="" r:id="rId19" imgW="2562225" imgH="2000250" progId="Paint.Picture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79" y="2406"/>
                          <a:ext cx="4038" cy="3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Line 82"/>
          <p:cNvSpPr/>
          <p:nvPr/>
        </p:nvSpPr>
        <p:spPr>
          <a:xfrm>
            <a:off x="9321483" y="3567748"/>
            <a:ext cx="503237" cy="5032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2465" name="Text Box 4"/>
          <p:cNvSpPr txBox="1"/>
          <p:nvPr/>
        </p:nvSpPr>
        <p:spPr>
          <a:xfrm>
            <a:off x="1170940" y="795655"/>
            <a:ext cx="79870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脉冲宽度调制模块（时间类）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控制变频器等开关型执行器。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466" name="Group 5"/>
          <p:cNvGrpSpPr/>
          <p:nvPr/>
        </p:nvGrpSpPr>
        <p:grpSpPr>
          <a:xfrm>
            <a:off x="2321560" y="1993900"/>
            <a:ext cx="1927860" cy="1622425"/>
            <a:chOff x="0" y="0"/>
            <a:chExt cx="1651" cy="1230"/>
          </a:xfrm>
        </p:grpSpPr>
        <p:graphicFrame>
          <p:nvGraphicFramePr>
            <p:cNvPr id="62467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68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62469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0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1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2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3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74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2" name="" r:id="rId3" imgW="158115" imgH="158115" progId="">
                      <p:embed/>
                    </p:oleObj>
                  </mc:Choice>
                  <mc:Fallback>
                    <p:oleObj name="" r:id="rId3" imgW="158115" imgH="158115" progId="">
                      <p:embed/>
                      <p:pic>
                        <p:nvPicPr>
                          <p:cNvPr id="0" name="图片 327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5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2476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" name="" r:id="rId5" imgW="144145" imgH="196850" progId="">
                      <p:embed/>
                    </p:oleObj>
                  </mc:Choice>
                  <mc:Fallback>
                    <p:oleObj name="" r:id="rId5" imgW="144145" imgH="196850" progId="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7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478" name="Group 18"/>
          <p:cNvGrpSpPr/>
          <p:nvPr/>
        </p:nvGrpSpPr>
        <p:grpSpPr>
          <a:xfrm>
            <a:off x="6060440" y="2119630"/>
            <a:ext cx="4109085" cy="4199284"/>
            <a:chOff x="0" y="0"/>
            <a:chExt cx="2803" cy="2990"/>
          </a:xfrm>
        </p:grpSpPr>
        <p:graphicFrame>
          <p:nvGraphicFramePr>
            <p:cNvPr id="62479" name="Object 17"/>
            <p:cNvGraphicFramePr>
              <a:graphicFrameLocks noChangeAspect="1"/>
            </p:cNvGraphicFramePr>
            <p:nvPr/>
          </p:nvGraphicFramePr>
          <p:xfrm>
            <a:off x="186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6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0" name="Group 20"/>
            <p:cNvGrpSpPr/>
            <p:nvPr/>
          </p:nvGrpSpPr>
          <p:grpSpPr>
            <a:xfrm>
              <a:off x="91" y="0"/>
              <a:ext cx="2712" cy="2352"/>
              <a:chOff x="0" y="0"/>
              <a:chExt cx="2780" cy="2352"/>
            </a:xfrm>
          </p:grpSpPr>
          <p:sp>
            <p:nvSpPr>
              <p:cNvPr id="62481" name="Line 21"/>
              <p:cNvSpPr/>
              <p:nvPr/>
            </p:nvSpPr>
            <p:spPr>
              <a:xfrm>
                <a:off x="432" y="1152"/>
                <a:ext cx="22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2" name="Line 22"/>
              <p:cNvSpPr/>
              <p:nvPr/>
            </p:nvSpPr>
            <p:spPr>
              <a:xfrm flipV="1">
                <a:off x="528" y="4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3" name="Line 23"/>
              <p:cNvSpPr/>
              <p:nvPr/>
            </p:nvSpPr>
            <p:spPr>
              <a:xfrm>
                <a:off x="480" y="216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4" name="Line 24"/>
              <p:cNvSpPr/>
              <p:nvPr/>
            </p:nvSpPr>
            <p:spPr>
              <a:xfrm flipV="1">
                <a:off x="528" y="1440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5" name="Freeform 25"/>
              <p:cNvSpPr/>
              <p:nvPr/>
            </p:nvSpPr>
            <p:spPr>
              <a:xfrm>
                <a:off x="528" y="264"/>
                <a:ext cx="1488" cy="744"/>
              </a:xfrm>
              <a:custGeom>
                <a:avLst/>
                <a:gdLst/>
                <a:ahLst/>
                <a:cxnLst>
                  <a:cxn ang="0">
                    <a:pos x="0" y="744"/>
                  </a:cxn>
                  <a:cxn ang="0">
                    <a:pos x="1056" y="120"/>
                  </a:cxn>
                  <a:cxn ang="0">
                    <a:pos x="1488" y="24"/>
                  </a:cxn>
                </a:cxnLst>
                <a:pathLst>
                  <a:path w="1488" h="744">
                    <a:moveTo>
                      <a:pt x="0" y="744"/>
                    </a:moveTo>
                    <a:cubicBezTo>
                      <a:pt x="404" y="492"/>
                      <a:pt x="808" y="240"/>
                      <a:pt x="1056" y="120"/>
                    </a:cubicBezTo>
                    <a:cubicBezTo>
                      <a:pt x="1304" y="0"/>
                      <a:pt x="1396" y="12"/>
                      <a:pt x="1488" y="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486" name="Line 26"/>
              <p:cNvSpPr/>
              <p:nvPr/>
            </p:nvSpPr>
            <p:spPr>
              <a:xfrm>
                <a:off x="528" y="1824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7" name="Line 27"/>
              <p:cNvSpPr/>
              <p:nvPr/>
            </p:nvSpPr>
            <p:spPr>
              <a:xfrm>
                <a:off x="62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8" name="Line 28"/>
              <p:cNvSpPr/>
              <p:nvPr/>
            </p:nvSpPr>
            <p:spPr>
              <a:xfrm>
                <a:off x="9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9" name="Line 29"/>
              <p:cNvSpPr/>
              <p:nvPr/>
            </p:nvSpPr>
            <p:spPr>
              <a:xfrm>
                <a:off x="912" y="182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0" name="Line 30"/>
              <p:cNvSpPr/>
              <p:nvPr/>
            </p:nvSpPr>
            <p:spPr>
              <a:xfrm>
                <a:off x="110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1" name="Line 31"/>
              <p:cNvSpPr/>
              <p:nvPr/>
            </p:nvSpPr>
            <p:spPr>
              <a:xfrm>
                <a:off x="1296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2" name="Line 32"/>
              <p:cNvSpPr/>
              <p:nvPr/>
            </p:nvSpPr>
            <p:spPr>
              <a:xfrm>
                <a:off x="1296" y="182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3" name="Line 33"/>
              <p:cNvSpPr/>
              <p:nvPr/>
            </p:nvSpPr>
            <p:spPr>
              <a:xfrm>
                <a:off x="158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4" name="Line 34"/>
              <p:cNvSpPr/>
              <p:nvPr/>
            </p:nvSpPr>
            <p:spPr>
              <a:xfrm>
                <a:off x="1680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5" name="Line 35"/>
              <p:cNvSpPr/>
              <p:nvPr/>
            </p:nvSpPr>
            <p:spPr>
              <a:xfrm>
                <a:off x="1680" y="18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6" name="Line 36"/>
              <p:cNvSpPr/>
              <p:nvPr/>
            </p:nvSpPr>
            <p:spPr>
              <a:xfrm>
                <a:off x="21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97" name="Object 35"/>
              <p:cNvGraphicFramePr>
                <a:graphicFrameLocks noChangeAspect="1"/>
              </p:cNvGraphicFramePr>
              <p:nvPr/>
            </p:nvGraphicFramePr>
            <p:xfrm>
              <a:off x="270" y="206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" name="" r:id="rId8" imgW="118745" imgH="158115" progId="">
                      <p:embed/>
                    </p:oleObj>
                  </mc:Choice>
                  <mc:Fallback>
                    <p:oleObj name="" r:id="rId8" imgW="118745" imgH="158115" progId="">
                      <p:embed/>
                      <p:pic>
                        <p:nvPicPr>
                          <p:cNvPr id="0" name="图片 328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70" y="206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8" name="Object 36"/>
              <p:cNvGraphicFramePr>
                <a:graphicFrameLocks noChangeAspect="1"/>
              </p:cNvGraphicFramePr>
              <p:nvPr/>
            </p:nvGraphicFramePr>
            <p:xfrm>
              <a:off x="1104" y="24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" name="" r:id="rId10" imgW="183515" imgH="196215" progId="">
                      <p:embed/>
                    </p:oleObj>
                  </mc:Choice>
                  <mc:Fallback>
                    <p:oleObj name="" r:id="rId10" imgW="183515" imgH="196215" progId="">
                      <p:embed/>
                      <p:pic>
                        <p:nvPicPr>
                          <p:cNvPr id="0" name="图片 32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04" y="24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9" name="Object 37"/>
              <p:cNvGraphicFramePr>
                <a:graphicFrameLocks noChangeAspect="1"/>
              </p:cNvGraphicFramePr>
              <p:nvPr/>
            </p:nvGraphicFramePr>
            <p:xfrm>
              <a:off x="2594" y="1882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" name="" r:id="rId11" imgW="92710" imgH="145415" progId="">
                      <p:embed/>
                    </p:oleObj>
                  </mc:Choice>
                  <mc:Fallback>
                    <p:oleObj name="" r:id="rId11" imgW="92710" imgH="145415" progId="">
                      <p:embed/>
                      <p:pic>
                        <p:nvPicPr>
                          <p:cNvPr id="0" name="图片 328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594" y="1882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0" name="Object 38"/>
              <p:cNvGraphicFramePr>
                <a:graphicFrameLocks noChangeAspect="1"/>
              </p:cNvGraphicFramePr>
              <p:nvPr/>
            </p:nvGraphicFramePr>
            <p:xfrm>
              <a:off x="240" y="110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" name="" r:id="rId13" imgW="118745" imgH="158115" progId="">
                      <p:embed/>
                    </p:oleObj>
                  </mc:Choice>
                  <mc:Fallback>
                    <p:oleObj name="" r:id="rId13" imgW="118745" imgH="158115" progId="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40" y="110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1" name="Object 39"/>
              <p:cNvGraphicFramePr>
                <a:graphicFrameLocks noChangeAspect="1"/>
              </p:cNvGraphicFramePr>
              <p:nvPr/>
            </p:nvGraphicFramePr>
            <p:xfrm>
              <a:off x="2640" y="960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14" imgW="92710" imgH="145415" progId="">
                      <p:embed/>
                    </p:oleObj>
                  </mc:Choice>
                  <mc:Fallback>
                    <p:oleObj name="" r:id="rId14" imgW="92710" imgH="145415" progId="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40" y="960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2" name="Object 40"/>
              <p:cNvGraphicFramePr>
                <a:graphicFrameLocks noChangeAspect="1"/>
              </p:cNvGraphicFramePr>
              <p:nvPr/>
            </p:nvGraphicFramePr>
            <p:xfrm>
              <a:off x="0" y="0"/>
              <a:ext cx="5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5" name="" r:id="rId15" imgW="335915" imgH="154940" progId="">
                      <p:embed/>
                    </p:oleObj>
                  </mc:Choice>
                  <mc:Fallback>
                    <p:oleObj name="" r:id="rId15" imgW="335915" imgH="154940" progId="">
                      <p:embed/>
                      <p:pic>
                        <p:nvPicPr>
                          <p:cNvPr id="0" name="图片 32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5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3" name="Object 41"/>
              <p:cNvGraphicFramePr>
                <a:graphicFrameLocks noChangeAspect="1"/>
              </p:cNvGraphicFramePr>
              <p:nvPr/>
            </p:nvGraphicFramePr>
            <p:xfrm>
              <a:off x="192" y="1728"/>
              <a:ext cx="2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6" name="" r:id="rId17" imgW="247015" imgH="156210" progId="">
                      <p:embed/>
                    </p:oleObj>
                  </mc:Choice>
                  <mc:Fallback>
                    <p:oleObj name="" r:id="rId17" imgW="247015" imgH="156210" progId="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2" y="1728"/>
                            <a:ext cx="292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504" name="Object 42"/>
            <p:cNvGraphicFramePr>
              <a:graphicFrameLocks noChangeAspect="1"/>
            </p:cNvGraphicFramePr>
            <p:nvPr/>
          </p:nvGraphicFramePr>
          <p:xfrm>
            <a:off x="1452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9" imgW="144145" imgH="196850" progId="">
                    <p:embed/>
                  </p:oleObj>
                </mc:Choice>
                <mc:Fallback>
                  <p:oleObj name="" r:id="rId19" imgW="144145" imgH="196850" progId="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52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43"/>
            <p:cNvGraphicFramePr>
              <a:graphicFrameLocks noChangeAspect="1"/>
            </p:cNvGraphicFramePr>
            <p:nvPr/>
          </p:nvGraphicFramePr>
          <p:xfrm>
            <a:off x="1089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20" imgW="144145" imgH="196850" progId="">
                    <p:embed/>
                  </p:oleObj>
                </mc:Choice>
                <mc:Fallback>
                  <p:oleObj name="" r:id="rId20" imgW="144145" imgH="196850" progId="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89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6" name="Object 44"/>
            <p:cNvGraphicFramePr>
              <a:graphicFrameLocks noChangeAspect="1"/>
            </p:cNvGraphicFramePr>
            <p:nvPr/>
          </p:nvGraphicFramePr>
          <p:xfrm>
            <a:off x="68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21" imgW="144145" imgH="196850" progId="">
                    <p:embed/>
                  </p:oleObj>
                </mc:Choice>
                <mc:Fallback>
                  <p:oleObj name="" r:id="rId21" imgW="144145" imgH="196850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7" name="Text Box 47"/>
            <p:cNvSpPr txBox="1"/>
            <p:nvPr/>
          </p:nvSpPr>
          <p:spPr>
            <a:xfrm>
              <a:off x="0" y="2662"/>
              <a:ext cx="259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脉冲宽度调制模块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509" name="Text Box 4"/>
          <p:cNvSpPr txBox="1"/>
          <p:nvPr/>
        </p:nvSpPr>
        <p:spPr>
          <a:xfrm>
            <a:off x="1499870" y="3776980"/>
            <a:ext cx="34270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：高电平时间控制端；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：脉宽周期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：占空比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86" name="Picture 63"/>
          <p:cNvPicPr>
            <a:picLocks noChangeAspect="1"/>
          </p:cNvPicPr>
          <p:nvPr/>
        </p:nvPicPr>
        <p:blipFill>
          <a:blip r:embed="rId22"/>
          <a:srcRect t="23077"/>
          <a:stretch>
            <a:fillRect/>
          </a:stretch>
        </p:blipFill>
        <p:spPr>
          <a:xfrm>
            <a:off x="1499870" y="5018088"/>
            <a:ext cx="3776663" cy="1571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251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3523" y="3822700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165100" imgH="177165" progId="Equation.KSEE3">
                  <p:embed/>
                </p:oleObj>
              </mc:Choice>
              <mc:Fallback>
                <p:oleObj name="" r:id="rId23" imgW="165100" imgH="177165" progId="Equation.KSEE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93523" y="3822700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3490" name="Object 3"/>
          <p:cNvGraphicFramePr>
            <a:graphicFrameLocks noChangeAspect="1"/>
          </p:cNvGraphicFramePr>
          <p:nvPr/>
        </p:nvGraphicFramePr>
        <p:xfrm>
          <a:off x="3413760" y="1478915"/>
          <a:ext cx="504031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" imgW="3181350" imgH="3657600" progId="">
                  <p:embed/>
                </p:oleObj>
              </mc:Choice>
              <mc:Fallback>
                <p:oleObj name="" r:id="rId1" imgW="3181350" imgH="3657600" progId="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478915"/>
                        <a:ext cx="5040313" cy="424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ext Box 4"/>
          <p:cNvSpPr txBox="1"/>
          <p:nvPr/>
        </p:nvSpPr>
        <p:spPr>
          <a:xfrm>
            <a:off x="1864360" y="846455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例：直流电机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PWM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调速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111"/>
          <p:cNvSpPr txBox="1"/>
          <p:nvPr/>
        </p:nvSpPr>
        <p:spPr>
          <a:xfrm>
            <a:off x="3848735" y="5865178"/>
            <a:ext cx="44656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9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PWM电机调速原理图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6198" y="3195003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3" imgW="165100" imgH="177165" progId="Equation.KSEE3">
                  <p:embed/>
                </p:oleObj>
              </mc:Choice>
              <mc:Fallback>
                <p:oleObj name="" r:id="rId3" imgW="165100" imgH="177165" progId="Equation.KSEE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6198" y="3195003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260" y="4363403"/>
          <a:ext cx="3365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5" imgW="165100" imgH="165100" progId="Equation.KSEE3">
                  <p:embed/>
                </p:oleObj>
              </mc:Choice>
              <mc:Fallback>
                <p:oleObj name="" r:id="rId5" imgW="165100" imgH="165100" progId="Equation.KSEE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6260" y="4363403"/>
                        <a:ext cx="336550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7548" y="5377815"/>
          <a:ext cx="3127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7548" y="5377815"/>
                        <a:ext cx="312737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266190" y="824230"/>
            <a:ext cx="10395585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数字量信号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（自动/手动切换信号，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增减信号）经光电隔离、滤波电路滤波后读入，放入存储器中。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7" name="Group 39"/>
          <p:cNvGrpSpPr/>
          <p:nvPr/>
        </p:nvGrpSpPr>
        <p:grpSpPr>
          <a:xfrm>
            <a:off x="6391275" y="3404235"/>
            <a:ext cx="5133340" cy="2202180"/>
            <a:chOff x="0" y="0"/>
            <a:chExt cx="3810" cy="1725"/>
          </a:xfrm>
        </p:grpSpPr>
        <p:grpSp>
          <p:nvGrpSpPr>
            <p:cNvPr id="11268" name="Group 31"/>
            <p:cNvGrpSpPr/>
            <p:nvPr/>
          </p:nvGrpSpPr>
          <p:grpSpPr>
            <a:xfrm>
              <a:off x="181" y="182"/>
              <a:ext cx="2540" cy="1543"/>
              <a:chOff x="0" y="0"/>
              <a:chExt cx="2540" cy="1543"/>
            </a:xfrm>
          </p:grpSpPr>
          <p:sp>
            <p:nvSpPr>
              <p:cNvPr id="11269" name="AutoShape 6"/>
              <p:cNvSpPr/>
              <p:nvPr/>
            </p:nvSpPr>
            <p:spPr>
              <a:xfrm>
                <a:off x="907" y="318"/>
                <a:ext cx="1406" cy="454"/>
              </a:xfrm>
              <a:prstGeom prst="flowChartTermina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" name="Rectangle 7"/>
              <p:cNvSpPr/>
              <p:nvPr/>
            </p:nvSpPr>
            <p:spPr>
              <a:xfrm>
                <a:off x="681" y="953"/>
                <a:ext cx="454" cy="9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" name="Rectangle 8"/>
              <p:cNvSpPr/>
              <p:nvPr/>
            </p:nvSpPr>
            <p:spPr>
              <a:xfrm flipV="1">
                <a:off x="1860" y="908"/>
                <a:ext cx="91" cy="36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Line 9"/>
              <p:cNvSpPr/>
              <p:nvPr/>
            </p:nvSpPr>
            <p:spPr>
              <a:xfrm>
                <a:off x="1180" y="409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3" name="Line 10"/>
              <p:cNvSpPr/>
              <p:nvPr/>
            </p:nvSpPr>
            <p:spPr>
              <a:xfrm>
                <a:off x="1180" y="636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4" name="Line 11"/>
              <p:cNvSpPr/>
              <p:nvPr/>
            </p:nvSpPr>
            <p:spPr>
              <a:xfrm>
                <a:off x="1270" y="136"/>
                <a:ext cx="0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5" name="Line 12"/>
              <p:cNvSpPr/>
              <p:nvPr/>
            </p:nvSpPr>
            <p:spPr>
              <a:xfrm>
                <a:off x="1180" y="409"/>
                <a:ext cx="9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6" name="Line 13"/>
              <p:cNvSpPr/>
              <p:nvPr/>
            </p:nvSpPr>
            <p:spPr>
              <a:xfrm flipH="1">
                <a:off x="1270" y="409"/>
                <a:ext cx="91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7" name="Line 14"/>
              <p:cNvSpPr/>
              <p:nvPr/>
            </p:nvSpPr>
            <p:spPr>
              <a:xfrm>
                <a:off x="1134" y="998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8" name="Line 15"/>
              <p:cNvSpPr/>
              <p:nvPr/>
            </p:nvSpPr>
            <p:spPr>
              <a:xfrm flipH="1">
                <a:off x="499" y="998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79" name="Line 16"/>
              <p:cNvSpPr/>
              <p:nvPr/>
            </p:nvSpPr>
            <p:spPr>
              <a:xfrm flipH="1">
                <a:off x="0" y="998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0" name="Line 17"/>
              <p:cNvSpPr/>
              <p:nvPr/>
            </p:nvSpPr>
            <p:spPr>
              <a:xfrm>
                <a:off x="272" y="953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1" name="Line 18"/>
              <p:cNvSpPr/>
              <p:nvPr/>
            </p:nvSpPr>
            <p:spPr>
              <a:xfrm>
                <a:off x="363" y="86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2" name="Line 19"/>
              <p:cNvSpPr/>
              <p:nvPr/>
            </p:nvSpPr>
            <p:spPr>
              <a:xfrm>
                <a:off x="0" y="136"/>
                <a:ext cx="127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283" name="Line 20"/>
              <p:cNvSpPr/>
              <p:nvPr/>
            </p:nvSpPr>
            <p:spPr>
              <a:xfrm>
                <a:off x="1724" y="40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4" name="Line 21"/>
              <p:cNvSpPr/>
              <p:nvPr/>
            </p:nvSpPr>
            <p:spPr>
              <a:xfrm flipV="1">
                <a:off x="1724" y="409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5" name="Line 22"/>
              <p:cNvSpPr/>
              <p:nvPr/>
            </p:nvSpPr>
            <p:spPr>
              <a:xfrm>
                <a:off x="1724" y="545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Line 23"/>
              <p:cNvSpPr/>
              <p:nvPr/>
            </p:nvSpPr>
            <p:spPr>
              <a:xfrm>
                <a:off x="1905" y="681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7" name="Line 24"/>
              <p:cNvSpPr/>
              <p:nvPr/>
            </p:nvSpPr>
            <p:spPr>
              <a:xfrm>
                <a:off x="1905" y="1270"/>
                <a:ext cx="0" cy="2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8" name="Line 25"/>
              <p:cNvSpPr/>
              <p:nvPr/>
            </p:nvSpPr>
            <p:spPr>
              <a:xfrm>
                <a:off x="1815" y="1543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9" name="Line 26"/>
              <p:cNvSpPr/>
              <p:nvPr/>
            </p:nvSpPr>
            <p:spPr>
              <a:xfrm flipV="1">
                <a:off x="1905" y="0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0" name="Line 27"/>
              <p:cNvSpPr/>
              <p:nvPr/>
            </p:nvSpPr>
            <p:spPr>
              <a:xfrm>
                <a:off x="1905" y="862"/>
                <a:ext cx="6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1" name="Line 28"/>
              <p:cNvSpPr/>
              <p:nvPr/>
            </p:nvSpPr>
            <p:spPr>
              <a:xfrm flipV="1">
                <a:off x="1361" y="454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2" name="Line 29"/>
              <p:cNvSpPr/>
              <p:nvPr/>
            </p:nvSpPr>
            <p:spPr>
              <a:xfrm flipV="1">
                <a:off x="1497" y="545"/>
                <a:ext cx="136" cy="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Line 30"/>
              <p:cNvSpPr/>
              <p:nvPr/>
            </p:nvSpPr>
            <p:spPr>
              <a:xfrm>
                <a:off x="1497" y="45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94" name="Text Box 32"/>
            <p:cNvSpPr txBox="1"/>
            <p:nvPr/>
          </p:nvSpPr>
          <p:spPr>
            <a:xfrm>
              <a:off x="2131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Text Box 33"/>
            <p:cNvSpPr txBox="1"/>
            <p:nvPr/>
          </p:nvSpPr>
          <p:spPr>
            <a:xfrm>
              <a:off x="0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Text Box 34"/>
            <p:cNvSpPr txBox="1"/>
            <p:nvPr/>
          </p:nvSpPr>
          <p:spPr>
            <a:xfrm>
              <a:off x="453" y="68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7" name="Text Box 35"/>
            <p:cNvSpPr txBox="1"/>
            <p:nvPr/>
          </p:nvSpPr>
          <p:spPr>
            <a:xfrm>
              <a:off x="2176" y="1180"/>
              <a:ext cx="50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Text Box 36"/>
            <p:cNvSpPr txBox="1"/>
            <p:nvPr/>
          </p:nvSpPr>
          <p:spPr>
            <a:xfrm>
              <a:off x="816" y="1271"/>
              <a:ext cx="499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9" name="Text Box 37"/>
            <p:cNvSpPr txBox="1"/>
            <p:nvPr/>
          </p:nvSpPr>
          <p:spPr>
            <a:xfrm>
              <a:off x="2630" y="727"/>
              <a:ext cx="817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0" name="Text Box 38"/>
            <p:cNvSpPr txBox="1"/>
            <p:nvPr/>
          </p:nvSpPr>
          <p:spPr>
            <a:xfrm>
              <a:off x="2404" y="273"/>
              <a:ext cx="140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光电耦合器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301" name="Text Box 41"/>
          <p:cNvSpPr txBox="1"/>
          <p:nvPr/>
        </p:nvSpPr>
        <p:spPr>
          <a:xfrm>
            <a:off x="1266190" y="2490470"/>
            <a:ext cx="7921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“通”、“断”信号在内存中映射为“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、“</a:t>
            </a:r>
            <a:r>
              <a:rPr lang="en-US" altLang="zh-CN" sz="2400" b="1" dirty="0">
                <a:latin typeface="Times New Roman" panose="02020603050405020304" pitchFamily="18" charset="0"/>
              </a:rPr>
              <a:t>0”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11302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310255"/>
            <a:ext cx="4749165" cy="225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03" name="Text Box 122"/>
          <p:cNvSpPr txBox="1"/>
          <p:nvPr/>
        </p:nvSpPr>
        <p:spPr>
          <a:xfrm>
            <a:off x="3773488" y="5772785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4 数字量输入通道结构图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4514" name="Rectangle 6"/>
          <p:cNvSpPr/>
          <p:nvPr/>
        </p:nvSpPr>
        <p:spPr>
          <a:xfrm>
            <a:off x="1363345" y="815023"/>
            <a:ext cx="864076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运算模块组态    组态位置编号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F101-F130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功能模块之间连接（内部信号与功能模块软端子连接）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组态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15" name="Group 86"/>
          <p:cNvGrpSpPr/>
          <p:nvPr/>
        </p:nvGrpSpPr>
        <p:grpSpPr>
          <a:xfrm>
            <a:off x="1363345" y="1578610"/>
            <a:ext cx="9542780" cy="4924425"/>
            <a:chOff x="0" y="0"/>
            <a:chExt cx="5511" cy="3102"/>
          </a:xfrm>
        </p:grpSpPr>
        <p:graphicFrame>
          <p:nvGraphicFramePr>
            <p:cNvPr id="64516" name="Object 5"/>
            <p:cNvGraphicFramePr>
              <a:graphicFrameLocks noChangeAspect="1"/>
            </p:cNvGraphicFramePr>
            <p:nvPr/>
          </p:nvGraphicFramePr>
          <p:xfrm>
            <a:off x="0" y="544"/>
            <a:ext cx="2903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1" imgW="2047240" imgH="750570" progId="">
                    <p:embed/>
                  </p:oleObj>
                </mc:Choice>
                <mc:Fallback>
                  <p:oleObj name="" r:id="rId1" imgW="2047240" imgH="750570" progId="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544"/>
                          <a:ext cx="2903" cy="1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Line 7"/>
            <p:cNvSpPr/>
            <p:nvPr/>
          </p:nvSpPr>
          <p:spPr>
            <a:xfrm flipH="1">
              <a:off x="272" y="272"/>
              <a:ext cx="46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8" name="Line 8"/>
            <p:cNvSpPr/>
            <p:nvPr/>
          </p:nvSpPr>
          <p:spPr>
            <a:xfrm flipH="1">
              <a:off x="681" y="227"/>
              <a:ext cx="226" cy="3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9" name="Line 9"/>
            <p:cNvSpPr/>
            <p:nvPr/>
          </p:nvSpPr>
          <p:spPr>
            <a:xfrm flipH="1">
              <a:off x="1180" y="227"/>
              <a:ext cx="635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0" name="Line 10"/>
            <p:cNvSpPr/>
            <p:nvPr/>
          </p:nvSpPr>
          <p:spPr>
            <a:xfrm flipH="1">
              <a:off x="1815" y="227"/>
              <a:ext cx="680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1" name="Rectangle 12"/>
            <p:cNvSpPr/>
            <p:nvPr/>
          </p:nvSpPr>
          <p:spPr>
            <a:xfrm>
              <a:off x="3549" y="877"/>
              <a:ext cx="163" cy="166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22" name="Rectangle 13"/>
            <p:cNvSpPr/>
            <p:nvPr/>
          </p:nvSpPr>
          <p:spPr>
            <a:xfrm>
              <a:off x="3549" y="877"/>
              <a:ext cx="864" cy="3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23" name="Oval 14"/>
            <p:cNvSpPr/>
            <p:nvPr/>
          </p:nvSpPr>
          <p:spPr>
            <a:xfrm>
              <a:off x="4089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4" name="Line 15"/>
            <p:cNvSpPr/>
            <p:nvPr/>
          </p:nvSpPr>
          <p:spPr>
            <a:xfrm>
              <a:off x="4143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5" name="Oval 16"/>
            <p:cNvSpPr/>
            <p:nvPr/>
          </p:nvSpPr>
          <p:spPr>
            <a:xfrm>
              <a:off x="3657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6" name="Line 17"/>
            <p:cNvSpPr/>
            <p:nvPr/>
          </p:nvSpPr>
          <p:spPr>
            <a:xfrm>
              <a:off x="3712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7" name="Line 18"/>
            <p:cNvSpPr/>
            <p:nvPr/>
          </p:nvSpPr>
          <p:spPr>
            <a:xfrm>
              <a:off x="3946" y="1224"/>
              <a:ext cx="0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8" name="AutoShape 19"/>
            <p:cNvSpPr/>
            <p:nvPr/>
          </p:nvSpPr>
          <p:spPr>
            <a:xfrm>
              <a:off x="4683" y="1098"/>
              <a:ext cx="108" cy="111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9" name="Oval 20"/>
            <p:cNvSpPr/>
            <p:nvPr/>
          </p:nvSpPr>
          <p:spPr>
            <a:xfrm>
              <a:off x="4683" y="877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30" name="Line 21"/>
            <p:cNvSpPr/>
            <p:nvPr/>
          </p:nvSpPr>
          <p:spPr>
            <a:xfrm>
              <a:off x="4413" y="1154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31" name="Line 22"/>
            <p:cNvSpPr/>
            <p:nvPr/>
          </p:nvSpPr>
          <p:spPr>
            <a:xfrm>
              <a:off x="4413" y="933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32" name="Object 21"/>
            <p:cNvGraphicFramePr>
              <a:graphicFrameLocks noChangeAspect="1"/>
            </p:cNvGraphicFramePr>
            <p:nvPr/>
          </p:nvGraphicFramePr>
          <p:xfrm>
            <a:off x="2949" y="381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3" imgW="551180" imgH="192405" progId="">
                    <p:embed/>
                  </p:oleObj>
                </mc:Choice>
                <mc:Fallback>
                  <p:oleObj name="" r:id="rId3" imgW="551180" imgH="192405" progId="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49" y="381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3" name="Object 22"/>
            <p:cNvGraphicFramePr>
              <a:graphicFrameLocks noChangeAspect="1"/>
            </p:cNvGraphicFramePr>
            <p:nvPr/>
          </p:nvGraphicFramePr>
          <p:xfrm>
            <a:off x="4718" y="635"/>
            <a:ext cx="60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5" imgW="387350" imgH="193675" progId="">
                    <p:embed/>
                  </p:oleObj>
                </mc:Choice>
                <mc:Fallback>
                  <p:oleObj name="" r:id="rId5" imgW="387350" imgH="193675" progId="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18" y="635"/>
                          <a:ext cx="60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4" name="Object 23"/>
            <p:cNvGraphicFramePr>
              <a:graphicFrameLocks noChangeAspect="1"/>
            </p:cNvGraphicFramePr>
            <p:nvPr/>
          </p:nvGraphicFramePr>
          <p:xfrm>
            <a:off x="4703" y="1179"/>
            <a:ext cx="8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7" imgW="537845" imgH="217805" progId="">
                    <p:embed/>
                  </p:oleObj>
                </mc:Choice>
                <mc:Fallback>
                  <p:oleObj name="" r:id="rId7" imgW="537845" imgH="217805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3" y="1179"/>
                          <a:ext cx="80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5" name="Object 24"/>
            <p:cNvGraphicFramePr>
              <a:graphicFrameLocks noChangeAspect="1"/>
            </p:cNvGraphicFramePr>
            <p:nvPr/>
          </p:nvGraphicFramePr>
          <p:xfrm>
            <a:off x="4009" y="363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9" imgW="551180" imgH="192405" progId="">
                    <p:embed/>
                  </p:oleObj>
                </mc:Choice>
                <mc:Fallback>
                  <p:oleObj name="" r:id="rId9" imgW="551180" imgH="192405" progId="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09" y="363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3538" y="1179"/>
            <a:ext cx="26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11" imgW="170180" imgH="196215" progId="">
                    <p:embed/>
                  </p:oleObj>
                </mc:Choice>
                <mc:Fallback>
                  <p:oleObj name="" r:id="rId11" imgW="170180" imgH="196215" progId="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8" y="1179"/>
                          <a:ext cx="26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Text Box 28"/>
            <p:cNvSpPr txBox="1"/>
            <p:nvPr/>
          </p:nvSpPr>
          <p:spPr>
            <a:xfrm>
              <a:off x="136" y="0"/>
              <a:ext cx="454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位置编号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8" name="Text Box 29"/>
            <p:cNvSpPr txBox="1"/>
            <p:nvPr/>
          </p:nvSpPr>
          <p:spPr>
            <a:xfrm>
              <a:off x="635" y="0"/>
              <a:ext cx="11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运算单元编号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9" name="Text Box 30"/>
            <p:cNvSpPr txBox="1"/>
            <p:nvPr/>
          </p:nvSpPr>
          <p:spPr>
            <a:xfrm>
              <a:off x="1723" y="0"/>
              <a:ext cx="68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端子号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0" name="Text Box 31"/>
            <p:cNvSpPr txBox="1"/>
            <p:nvPr/>
          </p:nvSpPr>
          <p:spPr>
            <a:xfrm>
              <a:off x="2450" y="0"/>
              <a:ext cx="176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接内部数据代码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1" name="Rectangle 71"/>
            <p:cNvSpPr/>
            <p:nvPr/>
          </p:nvSpPr>
          <p:spPr>
            <a:xfrm>
              <a:off x="3629" y="2177"/>
              <a:ext cx="908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MAN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2" name="Rectangle 72"/>
            <p:cNvSpPr/>
            <p:nvPr/>
          </p:nvSpPr>
          <p:spPr>
            <a:xfrm>
              <a:off x="3629" y="2177"/>
              <a:ext cx="272" cy="1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3" name="Line 73"/>
            <p:cNvSpPr/>
            <p:nvPr/>
          </p:nvSpPr>
          <p:spPr>
            <a:xfrm>
              <a:off x="376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4" name="Line 74"/>
            <p:cNvSpPr/>
            <p:nvPr/>
          </p:nvSpPr>
          <p:spPr>
            <a:xfrm>
              <a:off x="435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5" name="Oval 75"/>
            <p:cNvSpPr/>
            <p:nvPr/>
          </p:nvSpPr>
          <p:spPr>
            <a:xfrm>
              <a:off x="372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Oval 76"/>
            <p:cNvSpPr/>
            <p:nvPr/>
          </p:nvSpPr>
          <p:spPr>
            <a:xfrm>
              <a:off x="431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7" name="Line 77"/>
            <p:cNvSpPr/>
            <p:nvPr/>
          </p:nvSpPr>
          <p:spPr>
            <a:xfrm>
              <a:off x="4083" y="2631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8" name="Oval 78"/>
            <p:cNvSpPr/>
            <p:nvPr/>
          </p:nvSpPr>
          <p:spPr>
            <a:xfrm>
              <a:off x="4037" y="2903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79"/>
            <p:cNvSpPr txBox="1"/>
            <p:nvPr/>
          </p:nvSpPr>
          <p:spPr>
            <a:xfrm>
              <a:off x="3447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0" name="Text Box 80"/>
            <p:cNvSpPr txBox="1"/>
            <p:nvPr/>
          </p:nvSpPr>
          <p:spPr>
            <a:xfrm>
              <a:off x="4174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1" name="Text Box 81"/>
            <p:cNvSpPr txBox="1"/>
            <p:nvPr/>
          </p:nvSpPr>
          <p:spPr>
            <a:xfrm>
              <a:off x="3674" y="2721"/>
              <a:ext cx="4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2" name="Rectangle 82"/>
            <p:cNvSpPr/>
            <p:nvPr/>
          </p:nvSpPr>
          <p:spPr>
            <a:xfrm>
              <a:off x="4264" y="2812"/>
              <a:ext cx="63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AO1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3" name="Line 83"/>
            <p:cNvSpPr/>
            <p:nvPr/>
          </p:nvSpPr>
          <p:spPr>
            <a:xfrm flipV="1">
              <a:off x="3765" y="1406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4" name="Line 84"/>
            <p:cNvSpPr/>
            <p:nvPr/>
          </p:nvSpPr>
          <p:spPr>
            <a:xfrm>
              <a:off x="3765" y="140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55" name="Object 44"/>
            <p:cNvGraphicFramePr>
              <a:graphicFrameLocks noChangeAspect="1"/>
            </p:cNvGraphicFramePr>
            <p:nvPr/>
          </p:nvGraphicFramePr>
          <p:xfrm>
            <a:off x="46" y="1859"/>
            <a:ext cx="28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13" imgW="2021840" imgH="177800" progId="">
                    <p:embed/>
                  </p:oleObj>
                </mc:Choice>
                <mc:Fallback>
                  <p:oleObj name="" r:id="rId13" imgW="2021840" imgH="177800" progId="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" y="1859"/>
                          <a:ext cx="2867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56" name="Rectangle 87"/>
          <p:cNvSpPr/>
          <p:nvPr/>
        </p:nvSpPr>
        <p:spPr>
          <a:xfrm>
            <a:off x="1363345" y="5191443"/>
            <a:ext cx="56896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组态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</a:rPr>
              <a:t>将运算模块与内部信号进行组合连接，生成用户应用程序。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178" name="Rectangle 3"/>
          <p:cNvSpPr/>
          <p:nvPr/>
        </p:nvSpPr>
        <p:spPr>
          <a:xfrm>
            <a:off x="1158875" y="800735"/>
            <a:ext cx="71621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可变参数设置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F005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设置在运算处理中使用的系数、常数等。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0179" name="Group 4"/>
          <p:cNvGrpSpPr/>
          <p:nvPr/>
        </p:nvGrpSpPr>
        <p:grpSpPr>
          <a:xfrm>
            <a:off x="8112760" y="1136333"/>
            <a:ext cx="3455988" cy="5172075"/>
            <a:chOff x="0" y="0"/>
            <a:chExt cx="5443" cy="8144"/>
          </a:xfrm>
        </p:grpSpPr>
        <p:sp>
          <p:nvSpPr>
            <p:cNvPr id="50180" name="Line 5"/>
            <p:cNvSpPr/>
            <p:nvPr/>
          </p:nvSpPr>
          <p:spPr>
            <a:xfrm>
              <a:off x="2570" y="24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1" name="Oval 6"/>
            <p:cNvSpPr/>
            <p:nvPr/>
          </p:nvSpPr>
          <p:spPr>
            <a:xfrm>
              <a:off x="2477" y="46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2" name="Line 7"/>
            <p:cNvSpPr/>
            <p:nvPr/>
          </p:nvSpPr>
          <p:spPr>
            <a:xfrm>
              <a:off x="2570" y="62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3" name="Oval 8"/>
            <p:cNvSpPr/>
            <p:nvPr/>
          </p:nvSpPr>
          <p:spPr>
            <a:xfrm>
              <a:off x="1425" y="467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4" name="Line 9"/>
            <p:cNvSpPr/>
            <p:nvPr/>
          </p:nvSpPr>
          <p:spPr>
            <a:xfrm>
              <a:off x="1517" y="630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5" name="Rectangle 10"/>
            <p:cNvSpPr/>
            <p:nvPr/>
          </p:nvSpPr>
          <p:spPr>
            <a:xfrm>
              <a:off x="1247" y="87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6" name="Oval 11"/>
            <p:cNvSpPr/>
            <p:nvPr/>
          </p:nvSpPr>
          <p:spPr>
            <a:xfrm>
              <a:off x="2002" y="1930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7" name="Line 12"/>
            <p:cNvSpPr/>
            <p:nvPr/>
          </p:nvSpPr>
          <p:spPr>
            <a:xfrm>
              <a:off x="2065" y="166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8" name="Line 13"/>
            <p:cNvSpPr/>
            <p:nvPr/>
          </p:nvSpPr>
          <p:spPr>
            <a:xfrm>
              <a:off x="1580" y="2022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9" name="Oval 14"/>
            <p:cNvSpPr/>
            <p:nvPr/>
          </p:nvSpPr>
          <p:spPr>
            <a:xfrm>
              <a:off x="1487" y="223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0" name="Line 15"/>
            <p:cNvSpPr/>
            <p:nvPr/>
          </p:nvSpPr>
          <p:spPr>
            <a:xfrm>
              <a:off x="1547" y="2025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1" name="Line 16"/>
            <p:cNvSpPr/>
            <p:nvPr/>
          </p:nvSpPr>
          <p:spPr>
            <a:xfrm>
              <a:off x="1557" y="24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2" name="Rectangle 17"/>
            <p:cNvSpPr/>
            <p:nvPr/>
          </p:nvSpPr>
          <p:spPr>
            <a:xfrm>
              <a:off x="1247" y="265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8"/>
            <p:cNvSpPr/>
            <p:nvPr/>
          </p:nvSpPr>
          <p:spPr>
            <a:xfrm>
              <a:off x="2002" y="369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4" name="Line 19"/>
            <p:cNvSpPr/>
            <p:nvPr/>
          </p:nvSpPr>
          <p:spPr>
            <a:xfrm>
              <a:off x="2065" y="3452"/>
              <a:ext cx="0" cy="2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5" name="Line 20"/>
            <p:cNvSpPr/>
            <p:nvPr/>
          </p:nvSpPr>
          <p:spPr>
            <a:xfrm>
              <a:off x="1580" y="378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6" name="Oval 21"/>
            <p:cNvSpPr/>
            <p:nvPr/>
          </p:nvSpPr>
          <p:spPr>
            <a:xfrm>
              <a:off x="1487" y="3995"/>
              <a:ext cx="158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2"/>
            <p:cNvSpPr/>
            <p:nvPr/>
          </p:nvSpPr>
          <p:spPr>
            <a:xfrm>
              <a:off x="1547" y="3787"/>
              <a:ext cx="0" cy="2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8" name="Line 23"/>
            <p:cNvSpPr/>
            <p:nvPr/>
          </p:nvSpPr>
          <p:spPr>
            <a:xfrm>
              <a:off x="1557" y="416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9" name="Rectangle 24"/>
            <p:cNvSpPr/>
            <p:nvPr/>
          </p:nvSpPr>
          <p:spPr>
            <a:xfrm>
              <a:off x="1247" y="442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0" name="Oval 25"/>
            <p:cNvSpPr/>
            <p:nvPr/>
          </p:nvSpPr>
          <p:spPr>
            <a:xfrm>
              <a:off x="2410" y="2217"/>
              <a:ext cx="160" cy="15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1" name="Line 26"/>
            <p:cNvSpPr/>
            <p:nvPr/>
          </p:nvSpPr>
          <p:spPr>
            <a:xfrm>
              <a:off x="2482" y="2387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2" name="Oval 27"/>
            <p:cNvSpPr/>
            <p:nvPr/>
          </p:nvSpPr>
          <p:spPr>
            <a:xfrm>
              <a:off x="2462" y="401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3" name="Line 28"/>
            <p:cNvSpPr/>
            <p:nvPr/>
          </p:nvSpPr>
          <p:spPr>
            <a:xfrm>
              <a:off x="2537" y="418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4" name="Oval 29"/>
            <p:cNvSpPr/>
            <p:nvPr/>
          </p:nvSpPr>
          <p:spPr>
            <a:xfrm>
              <a:off x="2002" y="547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5" name="Line 30"/>
            <p:cNvSpPr/>
            <p:nvPr/>
          </p:nvSpPr>
          <p:spPr>
            <a:xfrm>
              <a:off x="2065" y="52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6" name="Line 31"/>
            <p:cNvSpPr/>
            <p:nvPr/>
          </p:nvSpPr>
          <p:spPr>
            <a:xfrm>
              <a:off x="1580" y="556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7" name="Oval 32"/>
            <p:cNvSpPr/>
            <p:nvPr/>
          </p:nvSpPr>
          <p:spPr>
            <a:xfrm>
              <a:off x="1487" y="5777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8" name="Line 33"/>
            <p:cNvSpPr/>
            <p:nvPr/>
          </p:nvSpPr>
          <p:spPr>
            <a:xfrm>
              <a:off x="1547" y="5567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9" name="Line 34"/>
            <p:cNvSpPr/>
            <p:nvPr/>
          </p:nvSpPr>
          <p:spPr>
            <a:xfrm>
              <a:off x="1557" y="594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10" name="Rectangle 35"/>
            <p:cNvSpPr/>
            <p:nvPr/>
          </p:nvSpPr>
          <p:spPr>
            <a:xfrm>
              <a:off x="1247" y="620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1" name="Text Box 36"/>
            <p:cNvSpPr txBox="1"/>
            <p:nvPr/>
          </p:nvSpPr>
          <p:spPr>
            <a:xfrm>
              <a:off x="1250" y="890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2" name="Line 37"/>
            <p:cNvSpPr/>
            <p:nvPr/>
          </p:nvSpPr>
          <p:spPr>
            <a:xfrm>
              <a:off x="2897" y="1075"/>
              <a:ext cx="2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13" name="Line 38"/>
            <p:cNvSpPr/>
            <p:nvPr/>
          </p:nvSpPr>
          <p:spPr>
            <a:xfrm>
              <a:off x="2930" y="1415"/>
              <a:ext cx="2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214" name="Group 39"/>
            <p:cNvGrpSpPr/>
            <p:nvPr/>
          </p:nvGrpSpPr>
          <p:grpSpPr>
            <a:xfrm>
              <a:off x="3147" y="1307"/>
              <a:ext cx="220" cy="210"/>
              <a:chOff x="0" y="0"/>
              <a:chExt cx="181" cy="181"/>
            </a:xfrm>
          </p:grpSpPr>
          <p:sp>
            <p:nvSpPr>
              <p:cNvPr id="50215" name="Oval 4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6" name="Line 4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7" name="Line 4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18" name="Oval 43"/>
            <p:cNvSpPr/>
            <p:nvPr/>
          </p:nvSpPr>
          <p:spPr>
            <a:xfrm>
              <a:off x="3182" y="1010"/>
              <a:ext cx="160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9" name="Text Box 44"/>
            <p:cNvSpPr txBox="1"/>
            <p:nvPr/>
          </p:nvSpPr>
          <p:spPr>
            <a:xfrm>
              <a:off x="1135" y="75"/>
              <a:ext cx="547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LSP1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45"/>
            <p:cNvSpPr txBox="1"/>
            <p:nvPr/>
          </p:nvSpPr>
          <p:spPr>
            <a:xfrm>
              <a:off x="1765" y="106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1" name="Text Box 46"/>
            <p:cNvSpPr txBox="1"/>
            <p:nvPr/>
          </p:nvSpPr>
          <p:spPr>
            <a:xfrm>
              <a:off x="1255" y="2672"/>
              <a:ext cx="350" cy="29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2" name="Text Box 47"/>
            <p:cNvSpPr txBox="1"/>
            <p:nvPr/>
          </p:nvSpPr>
          <p:spPr>
            <a:xfrm>
              <a:off x="1252" y="442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3" name="Text Box 48"/>
            <p:cNvSpPr txBox="1"/>
            <p:nvPr/>
          </p:nvSpPr>
          <p:spPr>
            <a:xfrm>
              <a:off x="1250" y="620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4" name="Text Box 49"/>
            <p:cNvSpPr txBox="1"/>
            <p:nvPr/>
          </p:nvSpPr>
          <p:spPr>
            <a:xfrm>
              <a:off x="2703" y="2000"/>
              <a:ext cx="274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（P0101）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5" name="Text Box 50"/>
            <p:cNvSpPr txBox="1"/>
            <p:nvPr/>
          </p:nvSpPr>
          <p:spPr>
            <a:xfrm>
              <a:off x="1825" y="462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HLM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6" name="Text Box 51"/>
            <p:cNvSpPr txBox="1"/>
            <p:nvPr/>
          </p:nvSpPr>
          <p:spPr>
            <a:xfrm>
              <a:off x="1765" y="641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MAN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7" name="Text Box 52"/>
            <p:cNvSpPr txBox="1"/>
            <p:nvPr/>
          </p:nvSpPr>
          <p:spPr>
            <a:xfrm>
              <a:off x="1807" y="287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8" name="Text Box 53"/>
            <p:cNvSpPr txBox="1"/>
            <p:nvPr/>
          </p:nvSpPr>
          <p:spPr>
            <a:xfrm>
              <a:off x="2715" y="3476"/>
              <a:ext cx="2391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(P0102)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9" name="Line 54"/>
            <p:cNvSpPr/>
            <p:nvPr/>
          </p:nvSpPr>
          <p:spPr>
            <a:xfrm>
              <a:off x="3372" y="1092"/>
              <a:ext cx="5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0" name="Line 55"/>
            <p:cNvSpPr/>
            <p:nvPr/>
          </p:nvSpPr>
          <p:spPr>
            <a:xfrm>
              <a:off x="2095" y="7322"/>
              <a:ext cx="0" cy="7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31" name="Oval 56"/>
            <p:cNvSpPr/>
            <p:nvPr/>
          </p:nvSpPr>
          <p:spPr>
            <a:xfrm>
              <a:off x="2002" y="721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2" name="Line 57"/>
            <p:cNvSpPr/>
            <p:nvPr/>
          </p:nvSpPr>
          <p:spPr>
            <a:xfrm>
              <a:off x="2085" y="698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3" name="Line 58"/>
            <p:cNvSpPr/>
            <p:nvPr/>
          </p:nvSpPr>
          <p:spPr>
            <a:xfrm>
              <a:off x="3940" y="1082"/>
              <a:ext cx="0" cy="61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4" name="Line 59"/>
            <p:cNvSpPr/>
            <p:nvPr/>
          </p:nvSpPr>
          <p:spPr>
            <a:xfrm>
              <a:off x="2135" y="7265"/>
              <a:ext cx="18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5" name="Text Box 60"/>
            <p:cNvSpPr txBox="1"/>
            <p:nvPr/>
          </p:nvSpPr>
          <p:spPr>
            <a:xfrm>
              <a:off x="3145" y="153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OFF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36" name="Text Box 61"/>
            <p:cNvSpPr txBox="1"/>
            <p:nvPr/>
          </p:nvSpPr>
          <p:spPr>
            <a:xfrm>
              <a:off x="2300" y="782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AO1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37" name="Rectangle 62"/>
            <p:cNvSpPr/>
            <p:nvPr/>
          </p:nvSpPr>
          <p:spPr>
            <a:xfrm>
              <a:off x="0" y="160"/>
              <a:ext cx="4310" cy="74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8" name="Text Box 63"/>
            <p:cNvSpPr txBox="1"/>
            <p:nvPr/>
          </p:nvSpPr>
          <p:spPr>
            <a:xfrm>
              <a:off x="0" y="3222"/>
              <a:ext cx="1135" cy="20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压力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PID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39" name="Text Box 64"/>
            <p:cNvSpPr txBox="1"/>
            <p:nvPr/>
          </p:nvSpPr>
          <p:spPr>
            <a:xfrm>
              <a:off x="795" y="6965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0" name="Text Box 65"/>
            <p:cNvSpPr txBox="1"/>
            <p:nvPr/>
          </p:nvSpPr>
          <p:spPr>
            <a:xfrm>
              <a:off x="680" y="52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1" name="Text Box 66"/>
            <p:cNvSpPr txBox="1"/>
            <p:nvPr/>
          </p:nvSpPr>
          <p:spPr>
            <a:xfrm>
              <a:off x="680" y="35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2" name="Text Box 67"/>
            <p:cNvSpPr txBox="1"/>
            <p:nvPr/>
          </p:nvSpPr>
          <p:spPr>
            <a:xfrm>
              <a:off x="680" y="1747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3" name="Rectangle 70"/>
            <p:cNvSpPr/>
            <p:nvPr/>
          </p:nvSpPr>
          <p:spPr>
            <a:xfrm>
              <a:off x="2835" y="0"/>
              <a:ext cx="102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PV1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244" name="Object 69"/>
          <p:cNvGraphicFramePr>
            <a:graphicFrameLocks noChangeAspect="1"/>
          </p:cNvGraphicFramePr>
          <p:nvPr/>
        </p:nvGraphicFramePr>
        <p:xfrm>
          <a:off x="1719898" y="2181702"/>
          <a:ext cx="5130800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2046605" imgH="394335" progId="">
                  <p:embed/>
                </p:oleObj>
              </mc:Choice>
              <mc:Fallback>
                <p:oleObj name="" r:id="rId1" imgW="2046605" imgH="394335" progId="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9898" y="2181702"/>
                        <a:ext cx="5130800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5" name="Text Box 74"/>
          <p:cNvSpPr txBox="1"/>
          <p:nvPr/>
        </p:nvSpPr>
        <p:spPr>
          <a:xfrm>
            <a:off x="1839913" y="1678623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9599" y="4126279"/>
            <a:ext cx="4977130" cy="1442036"/>
            <a:chOff x="282" y="6307"/>
            <a:chExt cx="8080" cy="2460"/>
          </a:xfrm>
        </p:grpSpPr>
        <p:graphicFrame>
          <p:nvGraphicFramePr>
            <p:cNvPr id="50247" name="Object 70"/>
            <p:cNvGraphicFramePr>
              <a:graphicFrameLocks noChangeAspect="1"/>
            </p:cNvGraphicFramePr>
            <p:nvPr/>
          </p:nvGraphicFramePr>
          <p:xfrm>
            <a:off x="282" y="7215"/>
            <a:ext cx="8080" cy="1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3" imgW="2046605" imgH="394335" progId="">
                    <p:embed/>
                  </p:oleObj>
                </mc:Choice>
                <mc:Fallback>
                  <p:oleObj name="" r:id="rId3" imgW="2046605" imgH="394335" progId="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2" y="7215"/>
                          <a:ext cx="8080" cy="1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8" name="Text Box 75"/>
            <p:cNvSpPr txBox="1"/>
            <p:nvPr/>
          </p:nvSpPr>
          <p:spPr>
            <a:xfrm>
              <a:off x="1190" y="6307"/>
              <a:ext cx="2947" cy="7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时间型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73"/>
          <p:cNvGraphicFramePr>
            <a:graphicFrameLocks noChangeAspect="1"/>
          </p:cNvGraphicFramePr>
          <p:nvPr/>
        </p:nvGraphicFramePr>
        <p:xfrm>
          <a:off x="1935798" y="3189923"/>
          <a:ext cx="33035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1339850" imgH="370205" progId="">
                  <p:embed/>
                </p:oleObj>
              </mc:Choice>
              <mc:Fallback>
                <p:oleObj name="" r:id="rId5" imgW="1339850" imgH="370205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798" y="3189923"/>
                        <a:ext cx="3303587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9" name="Object 74"/>
          <p:cNvGraphicFramePr>
            <a:graphicFrameLocks noChangeAspect="1"/>
          </p:cNvGraphicFramePr>
          <p:nvPr/>
        </p:nvGraphicFramePr>
        <p:xfrm>
          <a:off x="1840230" y="5629910"/>
          <a:ext cx="3565525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1446530" imgH="396875" progId="">
                  <p:embed/>
                </p:oleObj>
              </mc:Choice>
              <mc:Fallback>
                <p:oleObj name="" r:id="rId7" imgW="1446530" imgH="396875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0230" y="5629910"/>
                        <a:ext cx="3565525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5538" name="Text Box 4"/>
          <p:cNvSpPr txBox="1"/>
          <p:nvPr/>
        </p:nvSpPr>
        <p:spPr>
          <a:xfrm>
            <a:off x="2106295" y="2990215"/>
            <a:ext cx="63925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输出处理数据表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F006-                 -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87525" y="3629660"/>
          <a:ext cx="8348980" cy="3175635"/>
        </p:xfrm>
        <a:graphic>
          <a:graphicData uri="http://schemas.openxmlformats.org/drawingml/2006/table">
            <a:tbl>
              <a:tblPr/>
              <a:tblGrid>
                <a:gridCol w="1365250"/>
                <a:gridCol w="1367155"/>
                <a:gridCol w="1325245"/>
                <a:gridCol w="1408430"/>
                <a:gridCol w="1376680"/>
                <a:gridCol w="1506220"/>
              </a:tblGrid>
              <a:tr h="35115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输出类型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连接内部 信号名称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40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信号名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U0006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PVL1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PVH1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591" name="Group 59"/>
          <p:cNvGrpSpPr/>
          <p:nvPr/>
        </p:nvGrpSpPr>
        <p:grpSpPr>
          <a:xfrm>
            <a:off x="5920105" y="3082290"/>
            <a:ext cx="1158240" cy="276225"/>
            <a:chOff x="0" y="0"/>
            <a:chExt cx="816" cy="192"/>
          </a:xfrm>
        </p:grpSpPr>
        <p:sp>
          <p:nvSpPr>
            <p:cNvPr id="65592" name="Rectangle 60"/>
            <p:cNvSpPr/>
            <p:nvPr/>
          </p:nvSpPr>
          <p:spPr>
            <a:xfrm>
              <a:off x="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3" name="Rectangle 61"/>
            <p:cNvSpPr/>
            <p:nvPr/>
          </p:nvSpPr>
          <p:spPr>
            <a:xfrm>
              <a:off x="19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4" name="Rectangle 62"/>
            <p:cNvSpPr/>
            <p:nvPr/>
          </p:nvSpPr>
          <p:spPr>
            <a:xfrm>
              <a:off x="67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5" name="Rectangle 63"/>
            <p:cNvSpPr/>
            <p:nvPr/>
          </p:nvSpPr>
          <p:spPr>
            <a:xfrm>
              <a:off x="48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96" name="Line 64"/>
          <p:cNvSpPr/>
          <p:nvPr/>
        </p:nvSpPr>
        <p:spPr>
          <a:xfrm flipH="1">
            <a:off x="4406900" y="3371215"/>
            <a:ext cx="1416685" cy="4864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7" name="Line 65"/>
          <p:cNvSpPr/>
          <p:nvPr/>
        </p:nvSpPr>
        <p:spPr>
          <a:xfrm flipH="1">
            <a:off x="6638925" y="3442970"/>
            <a:ext cx="208915" cy="3263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8" name="Rectangle 69"/>
          <p:cNvSpPr/>
          <p:nvPr/>
        </p:nvSpPr>
        <p:spPr>
          <a:xfrm>
            <a:off x="1109028" y="892175"/>
            <a:ext cx="4970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输出处理功能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5599" name="Text Box 70"/>
          <p:cNvSpPr txBox="1"/>
          <p:nvPr/>
        </p:nvSpPr>
        <p:spPr>
          <a:xfrm>
            <a:off x="1012825" y="1492885"/>
            <a:ext cx="97307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）决定输出通道。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）确定输出端子与内部信号之间的连接关系。填写输出处理数据表。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600" name="Object 65"/>
          <p:cNvGraphicFramePr>
            <a:graphicFrameLocks noChangeAspect="1"/>
          </p:cNvGraphicFramePr>
          <p:nvPr/>
        </p:nvGraphicFramePr>
        <p:xfrm>
          <a:off x="3975100" y="2507615"/>
          <a:ext cx="535241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" imgW="2593340" imgH="203200" progId="">
                  <p:embed/>
                </p:oleObj>
              </mc:Choice>
              <mc:Fallback>
                <p:oleObj name="" r:id="rId2" imgW="2593340" imgH="203200" progId="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5100" y="2507615"/>
                        <a:ext cx="5352415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01" name="Line 72"/>
          <p:cNvSpPr/>
          <p:nvPr/>
        </p:nvSpPr>
        <p:spPr>
          <a:xfrm>
            <a:off x="8078788" y="1139190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5602" name="Object 67"/>
          <p:cNvGraphicFramePr>
            <a:graphicFrameLocks noChangeAspect="1"/>
          </p:cNvGraphicFramePr>
          <p:nvPr/>
        </p:nvGraphicFramePr>
        <p:xfrm>
          <a:off x="7862888" y="1642428"/>
          <a:ext cx="6365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4" imgW="285750" imgH="156210" progId="">
                  <p:embed/>
                </p:oleObj>
              </mc:Choice>
              <mc:Fallback>
                <p:oleObj name="" r:id="rId4" imgW="285750" imgH="156210" progId="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2888" y="1642428"/>
                        <a:ext cx="63658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3" name="Object 68"/>
          <p:cNvGraphicFramePr>
            <a:graphicFrameLocks noChangeAspect="1"/>
          </p:cNvGraphicFramePr>
          <p:nvPr/>
        </p:nvGraphicFramePr>
        <p:xfrm>
          <a:off x="8151813" y="994728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6" imgW="183515" imgH="196215" progId="">
                  <p:embed/>
                </p:oleObj>
              </mc:Choice>
              <mc:Fallback>
                <p:oleObj name="" r:id="rId6" imgW="183515" imgH="196215" progId="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51813" y="994728"/>
                        <a:ext cx="406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6562" name="Rectangle 5"/>
          <p:cNvSpPr/>
          <p:nvPr/>
        </p:nvSpPr>
        <p:spPr>
          <a:xfrm>
            <a:off x="1122680" y="785813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自诊断功能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6"/>
          <p:cNvSpPr/>
          <p:nvPr/>
        </p:nvSpPr>
        <p:spPr>
          <a:xfrm>
            <a:off x="1051560" y="1433830"/>
            <a:ext cx="4819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组自诊断，轻度故障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可恢复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8"/>
          <p:cNvSpPr/>
          <p:nvPr/>
        </p:nvSpPr>
        <p:spPr>
          <a:xfrm>
            <a:off x="2755265" y="2301240"/>
            <a:ext cx="27152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AIR2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输入超限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（模拟输入超限）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65" name="Rectangle 10"/>
          <p:cNvSpPr/>
          <p:nvPr/>
        </p:nvSpPr>
        <p:spPr>
          <a:xfrm>
            <a:off x="4514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6" name="Rectangle 11"/>
          <p:cNvSpPr/>
          <p:nvPr/>
        </p:nvSpPr>
        <p:spPr>
          <a:xfrm>
            <a:off x="8832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7" name="Rectangle 12"/>
          <p:cNvSpPr/>
          <p:nvPr/>
        </p:nvSpPr>
        <p:spPr>
          <a:xfrm>
            <a:off x="13150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8" name="Rectangle 13"/>
          <p:cNvSpPr/>
          <p:nvPr/>
        </p:nvSpPr>
        <p:spPr>
          <a:xfrm>
            <a:off x="17468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9" name="Rectangle 14"/>
          <p:cNvSpPr/>
          <p:nvPr/>
        </p:nvSpPr>
        <p:spPr>
          <a:xfrm>
            <a:off x="21786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0" name="Rectangle 15"/>
          <p:cNvSpPr/>
          <p:nvPr/>
        </p:nvSpPr>
        <p:spPr>
          <a:xfrm>
            <a:off x="4514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71" name="Rectangle 16"/>
          <p:cNvSpPr/>
          <p:nvPr/>
        </p:nvSpPr>
        <p:spPr>
          <a:xfrm>
            <a:off x="8832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2" name="Rectangle 17"/>
          <p:cNvSpPr/>
          <p:nvPr/>
        </p:nvSpPr>
        <p:spPr>
          <a:xfrm>
            <a:off x="13150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73" name="Rectangle 18"/>
          <p:cNvSpPr/>
          <p:nvPr/>
        </p:nvSpPr>
        <p:spPr>
          <a:xfrm>
            <a:off x="17468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4" name="Rectangle 19"/>
          <p:cNvSpPr/>
          <p:nvPr/>
        </p:nvSpPr>
        <p:spPr>
          <a:xfrm>
            <a:off x="21786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5" name="Rectangle 20"/>
          <p:cNvSpPr/>
          <p:nvPr/>
        </p:nvSpPr>
        <p:spPr>
          <a:xfrm>
            <a:off x="4514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76" name="Rectangle 21"/>
          <p:cNvSpPr/>
          <p:nvPr/>
        </p:nvSpPr>
        <p:spPr>
          <a:xfrm>
            <a:off x="8832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7" name="Rectangle 22"/>
          <p:cNvSpPr/>
          <p:nvPr/>
        </p:nvSpPr>
        <p:spPr>
          <a:xfrm>
            <a:off x="13150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8" name="Rectangle 23"/>
          <p:cNvSpPr/>
          <p:nvPr/>
        </p:nvSpPr>
        <p:spPr>
          <a:xfrm>
            <a:off x="17468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9" name="Rectangle 24"/>
          <p:cNvSpPr/>
          <p:nvPr/>
        </p:nvSpPr>
        <p:spPr>
          <a:xfrm>
            <a:off x="21786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0" name="Rectangle 25"/>
          <p:cNvSpPr/>
          <p:nvPr/>
        </p:nvSpPr>
        <p:spPr>
          <a:xfrm>
            <a:off x="4514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1" name="Rectangle 26"/>
          <p:cNvSpPr/>
          <p:nvPr/>
        </p:nvSpPr>
        <p:spPr>
          <a:xfrm>
            <a:off x="8832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2" name="Rectangle 27"/>
          <p:cNvSpPr/>
          <p:nvPr/>
        </p:nvSpPr>
        <p:spPr>
          <a:xfrm>
            <a:off x="13150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83" name="Rectangle 28"/>
          <p:cNvSpPr/>
          <p:nvPr/>
        </p:nvSpPr>
        <p:spPr>
          <a:xfrm>
            <a:off x="17468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4" name="Rectangle 29"/>
          <p:cNvSpPr/>
          <p:nvPr/>
        </p:nvSpPr>
        <p:spPr>
          <a:xfrm>
            <a:off x="21786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5" name="Rectangle 30"/>
          <p:cNvSpPr/>
          <p:nvPr/>
        </p:nvSpPr>
        <p:spPr>
          <a:xfrm>
            <a:off x="2826385" y="3411220"/>
            <a:ext cx="2357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运算单元运算溢出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86" name="Rectangle 31"/>
          <p:cNvSpPr/>
          <p:nvPr/>
        </p:nvSpPr>
        <p:spPr>
          <a:xfrm>
            <a:off x="4514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7" name="Rectangle 32"/>
          <p:cNvSpPr/>
          <p:nvPr/>
        </p:nvSpPr>
        <p:spPr>
          <a:xfrm>
            <a:off x="8832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8" name="Rectangle 33"/>
          <p:cNvSpPr/>
          <p:nvPr/>
        </p:nvSpPr>
        <p:spPr>
          <a:xfrm>
            <a:off x="13150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9" name="Rectangle 34"/>
          <p:cNvSpPr/>
          <p:nvPr/>
        </p:nvSpPr>
        <p:spPr>
          <a:xfrm>
            <a:off x="17468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0" name="Rectangle 35"/>
          <p:cNvSpPr/>
          <p:nvPr/>
        </p:nvSpPr>
        <p:spPr>
          <a:xfrm>
            <a:off x="21786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1" name="Rectangle 36"/>
          <p:cNvSpPr/>
          <p:nvPr/>
        </p:nvSpPr>
        <p:spPr>
          <a:xfrm>
            <a:off x="4514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2" name="Rectangle 37"/>
          <p:cNvSpPr/>
          <p:nvPr/>
        </p:nvSpPr>
        <p:spPr>
          <a:xfrm>
            <a:off x="8832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3" name="Rectangle 38"/>
          <p:cNvSpPr/>
          <p:nvPr/>
        </p:nvSpPr>
        <p:spPr>
          <a:xfrm>
            <a:off x="13150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94" name="Rectangle 39"/>
          <p:cNvSpPr/>
          <p:nvPr/>
        </p:nvSpPr>
        <p:spPr>
          <a:xfrm>
            <a:off x="17468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5" name="Rectangle 40"/>
          <p:cNvSpPr/>
          <p:nvPr/>
        </p:nvSpPr>
        <p:spPr>
          <a:xfrm>
            <a:off x="21786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6" name="Rectangle 41"/>
          <p:cNvSpPr/>
          <p:nvPr/>
        </p:nvSpPr>
        <p:spPr>
          <a:xfrm>
            <a:off x="2755265" y="4203065"/>
            <a:ext cx="25374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在采样周期内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不能完成运算处理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97" name="Text Box 43"/>
          <p:cNvSpPr txBox="1"/>
          <p:nvPr/>
        </p:nvSpPr>
        <p:spPr>
          <a:xfrm>
            <a:off x="274955" y="5239385"/>
            <a:ext cx="5351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切换到联锁手动方式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复位，手动再自动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7585" name="Rectangle 7"/>
          <p:cNvSpPr/>
          <p:nvPr/>
        </p:nvSpPr>
        <p:spPr>
          <a:xfrm>
            <a:off x="5857875" y="1433830"/>
            <a:ext cx="4878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组自诊断，重度故障（硬故障）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9"/>
          <p:cNvSpPr/>
          <p:nvPr/>
        </p:nvSpPr>
        <p:spPr>
          <a:xfrm>
            <a:off x="5698490" y="5239385"/>
            <a:ext cx="62553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由自动切换到准备状态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手动操作输出。修复后自动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2090420"/>
            <a:ext cx="5523230" cy="28194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9637" name="Group 6"/>
          <p:cNvGrpSpPr/>
          <p:nvPr/>
        </p:nvGrpSpPr>
        <p:grpSpPr>
          <a:xfrm>
            <a:off x="2525395" y="3024505"/>
            <a:ext cx="6558915" cy="2985135"/>
            <a:chOff x="0" y="0"/>
            <a:chExt cx="11905" cy="5898"/>
          </a:xfrm>
        </p:grpSpPr>
        <p:sp>
          <p:nvSpPr>
            <p:cNvPr id="69638" name="AutoShape 87"/>
            <p:cNvSpPr/>
            <p:nvPr/>
          </p:nvSpPr>
          <p:spPr>
            <a:xfrm>
              <a:off x="8195" y="1860"/>
              <a:ext cx="3127" cy="403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9639" name="Group 88"/>
            <p:cNvGrpSpPr/>
            <p:nvPr/>
          </p:nvGrpSpPr>
          <p:grpSpPr>
            <a:xfrm>
              <a:off x="2136" y="4860"/>
              <a:ext cx="675" cy="697"/>
              <a:chOff x="0" y="0"/>
              <a:chExt cx="323" cy="365"/>
            </a:xfrm>
          </p:grpSpPr>
          <p:sp>
            <p:nvSpPr>
              <p:cNvPr id="69640" name="AutoShape 89"/>
              <p:cNvSpPr/>
              <p:nvPr/>
            </p:nvSpPr>
            <p:spPr>
              <a:xfrm rot="-5400000">
                <a:off x="69" y="110"/>
                <a:ext cx="125" cy="312"/>
              </a:xfrm>
              <a:prstGeom prst="flowChartCollat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1" name="Line 90"/>
              <p:cNvSpPr/>
              <p:nvPr/>
            </p:nvSpPr>
            <p:spPr>
              <a:xfrm>
                <a:off x="165" y="99"/>
                <a:ext cx="1" cy="1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2" name="Line 91"/>
              <p:cNvSpPr/>
              <p:nvPr/>
            </p:nvSpPr>
            <p:spPr>
              <a:xfrm>
                <a:off x="15" y="105"/>
                <a:ext cx="295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3" name="Freeform 92"/>
              <p:cNvSpPr/>
              <p:nvPr/>
            </p:nvSpPr>
            <p:spPr>
              <a:xfrm>
                <a:off x="0" y="0"/>
                <a:ext cx="323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2" y="0"/>
                  </a:cxn>
                  <a:cxn ang="0">
                    <a:pos x="323" y="102"/>
                  </a:cxn>
                </a:cxnLst>
                <a:pathLst>
                  <a:path w="360" h="156">
                    <a:moveTo>
                      <a:pt x="0" y="156"/>
                    </a:moveTo>
                    <a:cubicBezTo>
                      <a:pt x="60" y="78"/>
                      <a:pt x="120" y="0"/>
                      <a:pt x="180" y="0"/>
                    </a:cubicBezTo>
                    <a:cubicBezTo>
                      <a:pt x="240" y="0"/>
                      <a:pt x="330" y="130"/>
                      <a:pt x="360" y="1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9644" name="Line 93"/>
            <p:cNvSpPr/>
            <p:nvPr/>
          </p:nvSpPr>
          <p:spPr>
            <a:xfrm>
              <a:off x="0" y="5455"/>
              <a:ext cx="21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94"/>
            <p:cNvSpPr/>
            <p:nvPr/>
          </p:nvSpPr>
          <p:spPr>
            <a:xfrm>
              <a:off x="2852" y="5455"/>
              <a:ext cx="14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6" name="Line 95"/>
            <p:cNvSpPr/>
            <p:nvPr/>
          </p:nvSpPr>
          <p:spPr>
            <a:xfrm>
              <a:off x="4606" y="5514"/>
              <a:ext cx="35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7" name="Line 96"/>
            <p:cNvSpPr/>
            <p:nvPr/>
          </p:nvSpPr>
          <p:spPr>
            <a:xfrm>
              <a:off x="4487" y="4411"/>
              <a:ext cx="0" cy="13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97"/>
            <p:cNvSpPr/>
            <p:nvPr/>
          </p:nvSpPr>
          <p:spPr>
            <a:xfrm>
              <a:off x="4344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9" name="Line 98"/>
            <p:cNvSpPr/>
            <p:nvPr/>
          </p:nvSpPr>
          <p:spPr>
            <a:xfrm>
              <a:off x="4597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50" name="Group 99"/>
            <p:cNvGrpSpPr/>
            <p:nvPr/>
          </p:nvGrpSpPr>
          <p:grpSpPr>
            <a:xfrm>
              <a:off x="350" y="3972"/>
              <a:ext cx="437" cy="452"/>
              <a:chOff x="0" y="0"/>
              <a:chExt cx="181" cy="181"/>
            </a:xfrm>
          </p:grpSpPr>
          <p:sp>
            <p:nvSpPr>
              <p:cNvPr id="69651" name="Oval 10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2" name="Line 10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3" name="Line 10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9654" name="Group 103"/>
            <p:cNvGrpSpPr/>
            <p:nvPr/>
          </p:nvGrpSpPr>
          <p:grpSpPr>
            <a:xfrm>
              <a:off x="4258" y="3972"/>
              <a:ext cx="437" cy="452"/>
              <a:chOff x="0" y="0"/>
              <a:chExt cx="181" cy="181"/>
            </a:xfrm>
          </p:grpSpPr>
          <p:sp>
            <p:nvSpPr>
              <p:cNvPr id="69655" name="Oval 104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6" name="Line 105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7" name="Line 106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58" name="Line 107"/>
            <p:cNvSpPr/>
            <p:nvPr/>
          </p:nvSpPr>
          <p:spPr>
            <a:xfrm>
              <a:off x="558" y="4424"/>
              <a:ext cx="0" cy="10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Line 108"/>
            <p:cNvSpPr/>
            <p:nvPr/>
          </p:nvSpPr>
          <p:spPr>
            <a:xfrm>
              <a:off x="558" y="2078"/>
              <a:ext cx="0" cy="18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Rectangle 109"/>
            <p:cNvSpPr/>
            <p:nvPr/>
          </p:nvSpPr>
          <p:spPr>
            <a:xfrm>
              <a:off x="1667" y="1089"/>
              <a:ext cx="3423" cy="1916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Oval 110"/>
            <p:cNvSpPr/>
            <p:nvPr/>
          </p:nvSpPr>
          <p:spPr>
            <a:xfrm>
              <a:off x="2139" y="3788"/>
              <a:ext cx="810" cy="90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2" name="Line 111"/>
            <p:cNvSpPr/>
            <p:nvPr/>
          </p:nvSpPr>
          <p:spPr>
            <a:xfrm>
              <a:off x="2457" y="4661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3" name="Text Box 112"/>
            <p:cNvSpPr txBox="1"/>
            <p:nvPr/>
          </p:nvSpPr>
          <p:spPr>
            <a:xfrm>
              <a:off x="2314" y="3981"/>
              <a:ext cx="428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/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4" name="Line 113"/>
            <p:cNvSpPr/>
            <p:nvPr/>
          </p:nvSpPr>
          <p:spPr>
            <a:xfrm>
              <a:off x="2457" y="3134"/>
              <a:ext cx="0" cy="6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5" name="Line 114"/>
            <p:cNvSpPr/>
            <p:nvPr/>
          </p:nvSpPr>
          <p:spPr>
            <a:xfrm>
              <a:off x="558" y="2075"/>
              <a:ext cx="10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6" name="Oval 115"/>
            <p:cNvSpPr/>
            <p:nvPr/>
          </p:nvSpPr>
          <p:spPr>
            <a:xfrm>
              <a:off x="1557" y="1973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7" name="Oval 116"/>
            <p:cNvSpPr/>
            <p:nvPr/>
          </p:nvSpPr>
          <p:spPr>
            <a:xfrm>
              <a:off x="2359" y="289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8" name="Oval 117"/>
            <p:cNvSpPr/>
            <p:nvPr/>
          </p:nvSpPr>
          <p:spPr>
            <a:xfrm>
              <a:off x="3099" y="1365"/>
              <a:ext cx="1483" cy="129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9" name="Text Box 118"/>
            <p:cNvSpPr txBox="1"/>
            <p:nvPr/>
          </p:nvSpPr>
          <p:spPr>
            <a:xfrm>
              <a:off x="3236" y="1645"/>
              <a:ext cx="962" cy="6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KMM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0" name="Line 119"/>
            <p:cNvSpPr/>
            <p:nvPr/>
          </p:nvSpPr>
          <p:spPr>
            <a:xfrm>
              <a:off x="6849" y="2154"/>
              <a:ext cx="13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71" name="Group 120"/>
            <p:cNvGrpSpPr/>
            <p:nvPr/>
          </p:nvGrpSpPr>
          <p:grpSpPr>
            <a:xfrm>
              <a:off x="6397" y="1940"/>
              <a:ext cx="437" cy="451"/>
              <a:chOff x="0" y="0"/>
              <a:chExt cx="181" cy="181"/>
            </a:xfrm>
          </p:grpSpPr>
          <p:sp>
            <p:nvSpPr>
              <p:cNvPr id="69672" name="Oval 12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3" name="Line 12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74" name="Line 12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75" name="Line 124"/>
            <p:cNvSpPr/>
            <p:nvPr/>
          </p:nvSpPr>
          <p:spPr>
            <a:xfrm flipH="1">
              <a:off x="5178" y="2154"/>
              <a:ext cx="12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6" name="Oval 125"/>
            <p:cNvSpPr/>
            <p:nvPr/>
          </p:nvSpPr>
          <p:spPr>
            <a:xfrm>
              <a:off x="4998" y="2059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7" name="Oval 126"/>
            <p:cNvSpPr/>
            <p:nvPr/>
          </p:nvSpPr>
          <p:spPr>
            <a:xfrm>
              <a:off x="4377" y="2888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8" name="Line 127"/>
            <p:cNvSpPr/>
            <p:nvPr/>
          </p:nvSpPr>
          <p:spPr>
            <a:xfrm flipV="1">
              <a:off x="4487" y="3051"/>
              <a:ext cx="0" cy="9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9" name="Oval 128"/>
            <p:cNvSpPr/>
            <p:nvPr/>
          </p:nvSpPr>
          <p:spPr>
            <a:xfrm>
              <a:off x="2748" y="98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80" name="Line 129"/>
            <p:cNvSpPr/>
            <p:nvPr/>
          </p:nvSpPr>
          <p:spPr>
            <a:xfrm>
              <a:off x="2852" y="386"/>
              <a:ext cx="0" cy="5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130"/>
            <p:cNvSpPr/>
            <p:nvPr/>
          </p:nvSpPr>
          <p:spPr>
            <a:xfrm>
              <a:off x="2852" y="386"/>
              <a:ext cx="8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2" name="Text Box 131"/>
            <p:cNvSpPr txBox="1"/>
            <p:nvPr/>
          </p:nvSpPr>
          <p:spPr>
            <a:xfrm>
              <a:off x="4772" y="4955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F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3" name="Text Box 132"/>
            <p:cNvSpPr txBox="1"/>
            <p:nvPr/>
          </p:nvSpPr>
          <p:spPr>
            <a:xfrm>
              <a:off x="778" y="4955"/>
              <a:ext cx="42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4" name="Text Box 133"/>
            <p:cNvSpPr txBox="1"/>
            <p:nvPr/>
          </p:nvSpPr>
          <p:spPr>
            <a:xfrm>
              <a:off x="561" y="1476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5" name="Text Box 134"/>
            <p:cNvSpPr txBox="1"/>
            <p:nvPr/>
          </p:nvSpPr>
          <p:spPr>
            <a:xfrm>
              <a:off x="5343" y="1632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6" name="Text Box 135"/>
            <p:cNvSpPr txBox="1"/>
            <p:nvPr/>
          </p:nvSpPr>
          <p:spPr>
            <a:xfrm>
              <a:off x="4629" y="3026"/>
              <a:ext cx="714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7" name="Text Box 136"/>
            <p:cNvSpPr txBox="1"/>
            <p:nvPr/>
          </p:nvSpPr>
          <p:spPr>
            <a:xfrm>
              <a:off x="2698" y="3039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8" name="Text Box 137"/>
            <p:cNvSpPr txBox="1"/>
            <p:nvPr/>
          </p:nvSpPr>
          <p:spPr>
            <a:xfrm>
              <a:off x="3016" y="635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9" name="Text Box 139"/>
            <p:cNvSpPr txBox="1"/>
            <p:nvPr/>
          </p:nvSpPr>
          <p:spPr>
            <a:xfrm>
              <a:off x="7910" y="1654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0" name="Text Box 140"/>
            <p:cNvSpPr txBox="1"/>
            <p:nvPr/>
          </p:nvSpPr>
          <p:spPr>
            <a:xfrm>
              <a:off x="8623" y="3481"/>
              <a:ext cx="1997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天燃气储罐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1" name="Line 141"/>
            <p:cNvSpPr/>
            <p:nvPr/>
          </p:nvSpPr>
          <p:spPr>
            <a:xfrm>
              <a:off x="4582" y="2201"/>
              <a:ext cx="4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2" name="Line 142"/>
            <p:cNvSpPr/>
            <p:nvPr/>
          </p:nvSpPr>
          <p:spPr>
            <a:xfrm>
              <a:off x="2427" y="2062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3" name="Line 143"/>
            <p:cNvSpPr/>
            <p:nvPr/>
          </p:nvSpPr>
          <p:spPr>
            <a:xfrm flipV="1">
              <a:off x="2427" y="2062"/>
              <a:ext cx="0" cy="8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4" name="Line 146"/>
            <p:cNvSpPr/>
            <p:nvPr/>
          </p:nvSpPr>
          <p:spPr>
            <a:xfrm flipV="1">
              <a:off x="9921" y="1132"/>
              <a:ext cx="0" cy="6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5" name="Line 147"/>
            <p:cNvSpPr/>
            <p:nvPr/>
          </p:nvSpPr>
          <p:spPr>
            <a:xfrm>
              <a:off x="9921" y="1132"/>
              <a:ext cx="19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6" name="Text Box 65"/>
            <p:cNvSpPr txBox="1"/>
            <p:nvPr/>
          </p:nvSpPr>
          <p:spPr>
            <a:xfrm>
              <a:off x="3969" y="0"/>
              <a:ext cx="1942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上位机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6" name="Rectangle 144"/>
          <p:cNvSpPr/>
          <p:nvPr/>
        </p:nvSpPr>
        <p:spPr>
          <a:xfrm>
            <a:off x="3429635" y="611378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400" b="1" dirty="0">
                <a:latin typeface="Tahoma" panose="020B0604030504040204" pitchFamily="34" charset="0"/>
              </a:rPr>
              <a:t>图</a:t>
            </a:r>
            <a:r>
              <a:rPr lang="en-US" altLang="zh-CN" sz="2400" b="1" dirty="0">
                <a:latin typeface="Tahoma" panose="020B0604030504040204" pitchFamily="34" charset="0"/>
              </a:rPr>
              <a:t>6-</a:t>
            </a:r>
            <a:r>
              <a:rPr lang="en-US" sz="2400" b="1" dirty="0">
                <a:latin typeface="Tahoma" panose="020B0604030504040204" pitchFamily="34" charset="0"/>
              </a:rPr>
              <a:t>30</a:t>
            </a:r>
            <a:r>
              <a:rPr lang="zh-CN" altLang="en-US" sz="2400" b="1" dirty="0">
                <a:latin typeface="Tahoma" panose="020B0604030504040204" pitchFamily="34" charset="0"/>
              </a:rPr>
              <a:t>压力控制系统原理图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1401445"/>
            <a:ext cx="10704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）生产工艺要求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天燃气储罐压力控制系统原理图如图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6-30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。要求控制天燃气储罐的压力一定。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控制器采用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调节器，检测管道进气流量和温度，储罐压力。进气流量送入上位机进行理论统计，计费。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6300" y="895350"/>
            <a:ext cx="2650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）控制要求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0687" name="文本框 4"/>
          <p:cNvSpPr txBox="1"/>
          <p:nvPr/>
        </p:nvSpPr>
        <p:spPr>
          <a:xfrm>
            <a:off x="1094105" y="1440180"/>
            <a:ext cx="2256790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  <a:sym typeface="宋体" panose="02010600030101010101" pitchFamily="2" charset="-122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压力控制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9250" y="1789430"/>
            <a:ext cx="8606790" cy="2226310"/>
            <a:chOff x="3127" y="2703"/>
            <a:chExt cx="13155" cy="3865"/>
          </a:xfrm>
        </p:grpSpPr>
        <p:sp>
          <p:nvSpPr>
            <p:cNvPr id="70658" name="Line 6"/>
            <p:cNvSpPr/>
            <p:nvPr/>
          </p:nvSpPr>
          <p:spPr>
            <a:xfrm>
              <a:off x="4202" y="4253"/>
              <a:ext cx="8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59" name="Oval 7"/>
            <p:cNvSpPr/>
            <p:nvPr/>
          </p:nvSpPr>
          <p:spPr>
            <a:xfrm>
              <a:off x="5012" y="4130"/>
              <a:ext cx="253" cy="23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70660" name="Line 8"/>
            <p:cNvSpPr/>
            <p:nvPr/>
          </p:nvSpPr>
          <p:spPr>
            <a:xfrm flipV="1">
              <a:off x="5277" y="4220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1" name="Rectangle 9"/>
            <p:cNvSpPr/>
            <p:nvPr/>
          </p:nvSpPr>
          <p:spPr>
            <a:xfrm>
              <a:off x="6750" y="3755"/>
              <a:ext cx="1682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  <a:endParaRPr lang="en-US" altLang="zh-CN" sz="2000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662" name="Rectangle 10"/>
            <p:cNvSpPr/>
            <p:nvPr/>
          </p:nvSpPr>
          <p:spPr>
            <a:xfrm>
              <a:off x="12447" y="3753"/>
              <a:ext cx="1685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天然气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储罐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63" name="Rectangle 11"/>
            <p:cNvSpPr/>
            <p:nvPr/>
          </p:nvSpPr>
          <p:spPr>
            <a:xfrm>
              <a:off x="8210" y="5505"/>
              <a:ext cx="2905" cy="1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64" name="Line 12"/>
            <p:cNvSpPr/>
            <p:nvPr/>
          </p:nvSpPr>
          <p:spPr>
            <a:xfrm>
              <a:off x="13205" y="2703"/>
              <a:ext cx="0" cy="10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5" name="Line 13"/>
            <p:cNvSpPr/>
            <p:nvPr/>
          </p:nvSpPr>
          <p:spPr>
            <a:xfrm>
              <a:off x="14212" y="4220"/>
              <a:ext cx="16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6" name="Line 14"/>
            <p:cNvSpPr/>
            <p:nvPr/>
          </p:nvSpPr>
          <p:spPr>
            <a:xfrm flipV="1">
              <a:off x="5177" y="4405"/>
              <a:ext cx="0" cy="1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7" name="Line 15"/>
            <p:cNvSpPr/>
            <p:nvPr/>
          </p:nvSpPr>
          <p:spPr>
            <a:xfrm>
              <a:off x="5177" y="6045"/>
              <a:ext cx="30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8" name="Line 16"/>
            <p:cNvSpPr/>
            <p:nvPr/>
          </p:nvSpPr>
          <p:spPr>
            <a:xfrm flipH="1">
              <a:off x="14967" y="4220"/>
              <a:ext cx="0" cy="17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9" name="Text Box 17"/>
            <p:cNvSpPr txBox="1"/>
            <p:nvPr/>
          </p:nvSpPr>
          <p:spPr>
            <a:xfrm>
              <a:off x="3127" y="3755"/>
              <a:ext cx="151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0" name="Text Box 18"/>
            <p:cNvSpPr txBox="1"/>
            <p:nvPr/>
          </p:nvSpPr>
          <p:spPr>
            <a:xfrm>
              <a:off x="5142" y="3725"/>
              <a:ext cx="903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671" name="Text Box 19"/>
            <p:cNvSpPr txBox="1"/>
            <p:nvPr/>
          </p:nvSpPr>
          <p:spPr>
            <a:xfrm>
              <a:off x="3667" y="4568"/>
              <a:ext cx="1523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72" name="Text Box 20"/>
            <p:cNvSpPr txBox="1"/>
            <p:nvPr/>
          </p:nvSpPr>
          <p:spPr>
            <a:xfrm>
              <a:off x="14087" y="3635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压力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3" name="Text Box 21"/>
            <p:cNvSpPr txBox="1"/>
            <p:nvPr/>
          </p:nvSpPr>
          <p:spPr>
            <a:xfrm>
              <a:off x="13582" y="2818"/>
              <a:ext cx="90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扰动</a:t>
              </a:r>
              <a:endParaRPr lang="el-GR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70674" name="Group 22"/>
            <p:cNvGrpSpPr/>
            <p:nvPr/>
          </p:nvGrpSpPr>
          <p:grpSpPr>
            <a:xfrm>
              <a:off x="4602" y="3555"/>
              <a:ext cx="460" cy="748"/>
              <a:chOff x="0" y="0"/>
              <a:chExt cx="165" cy="291"/>
            </a:xfrm>
          </p:grpSpPr>
          <p:sp>
            <p:nvSpPr>
              <p:cNvPr id="70675" name="Text Box 23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76" name="Text Box 24"/>
              <p:cNvSpPr txBox="1"/>
              <p:nvPr/>
            </p:nvSpPr>
            <p:spPr>
              <a:xfrm>
                <a:off x="74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77" name="Text Box 26"/>
            <p:cNvSpPr txBox="1"/>
            <p:nvPr/>
          </p:nvSpPr>
          <p:spPr>
            <a:xfrm>
              <a:off x="5997" y="3520"/>
              <a:ext cx="253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0678" name="Group 28"/>
            <p:cNvGrpSpPr/>
            <p:nvPr/>
          </p:nvGrpSpPr>
          <p:grpSpPr>
            <a:xfrm>
              <a:off x="4257" y="4868"/>
              <a:ext cx="518" cy="748"/>
              <a:chOff x="0" y="0"/>
              <a:chExt cx="187" cy="291"/>
            </a:xfrm>
          </p:grpSpPr>
          <p:sp>
            <p:nvSpPr>
              <p:cNvPr id="70679" name="Text Box 29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0" name="Text Box 30"/>
              <p:cNvSpPr txBox="1"/>
              <p:nvPr/>
            </p:nvSpPr>
            <p:spPr>
              <a:xfrm>
                <a:off x="96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81" name="Rectangle 35"/>
            <p:cNvSpPr/>
            <p:nvPr/>
          </p:nvSpPr>
          <p:spPr>
            <a:xfrm>
              <a:off x="9552" y="3753"/>
              <a:ext cx="1683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调节阀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82" name="Line 36"/>
            <p:cNvSpPr/>
            <p:nvPr/>
          </p:nvSpPr>
          <p:spPr>
            <a:xfrm>
              <a:off x="8417" y="4220"/>
              <a:ext cx="11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3" name="Line 37"/>
            <p:cNvSpPr/>
            <p:nvPr/>
          </p:nvSpPr>
          <p:spPr>
            <a:xfrm>
              <a:off x="11315" y="4220"/>
              <a:ext cx="1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4" name="Line 34"/>
            <p:cNvSpPr/>
            <p:nvPr/>
          </p:nvSpPr>
          <p:spPr>
            <a:xfrm flipH="1" flipV="1">
              <a:off x="11177" y="5943"/>
              <a:ext cx="37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5" name="Text Box 20"/>
            <p:cNvSpPr txBox="1"/>
            <p:nvPr/>
          </p:nvSpPr>
          <p:spPr>
            <a:xfrm>
              <a:off x="10835" y="3333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流量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88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540" y="3253"/>
            <a:ext cx="837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1" imgW="318135" imgH="177800" progId="Equation.KSEE3">
                    <p:embed/>
                  </p:oleObj>
                </mc:Choice>
                <mc:Fallback>
                  <p:oleObj name="" r:id="rId1" imgW="318135" imgH="177800" progId="Equation.KSEE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40" y="3253"/>
                          <a:ext cx="837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89" name="文本框 8"/>
          <p:cNvSpPr txBox="1"/>
          <p:nvPr/>
        </p:nvSpPr>
        <p:spPr>
          <a:xfrm>
            <a:off x="1623060" y="4303713"/>
            <a:ext cx="4206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参数检测范围：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0690" name="Rectangle 10"/>
          <p:cNvSpPr/>
          <p:nvPr/>
        </p:nvSpPr>
        <p:spPr>
          <a:xfrm>
            <a:off x="792480" y="4892358"/>
            <a:ext cx="5581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保护：压力报警上下限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9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250" y="5481320"/>
          <a:ext cx="746442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2628900" imgH="482600" progId="Equation.KSEE3">
                  <p:embed/>
                </p:oleObj>
              </mc:Choice>
              <mc:Fallback>
                <p:oleObj name="" r:id="rId3" imgW="2628900" imgH="482600" progId="Equation.KSEE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5481320"/>
                        <a:ext cx="746442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2" name="Object 49"/>
          <p:cNvGraphicFramePr>
            <a:graphicFrameLocks noChangeAspect="1"/>
          </p:cNvGraphicFramePr>
          <p:nvPr/>
        </p:nvGraphicFramePr>
        <p:xfrm>
          <a:off x="6506210" y="4760278"/>
          <a:ext cx="4954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705100" imgH="393700" progId="">
                  <p:embed/>
                </p:oleObj>
              </mc:Choice>
              <mc:Fallback>
                <p:oleObj name="" r:id="rId5" imgW="2705100" imgH="393700" progId="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6210" y="4760278"/>
                        <a:ext cx="4954588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文本框 8"/>
          <p:cNvSpPr txBox="1"/>
          <p:nvPr/>
        </p:nvSpPr>
        <p:spPr>
          <a:xfrm>
            <a:off x="6232843" y="4300538"/>
            <a:ext cx="29067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设计压力：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445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ext Box 64"/>
          <p:cNvSpPr txBox="1"/>
          <p:nvPr/>
        </p:nvSpPr>
        <p:spPr>
          <a:xfrm>
            <a:off x="1798320" y="736600"/>
            <a:ext cx="87852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流量检测（累计流量）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2707" name="组合 28"/>
          <p:cNvGrpSpPr/>
          <p:nvPr/>
        </p:nvGrpSpPr>
        <p:grpSpPr>
          <a:xfrm>
            <a:off x="2085658" y="1312863"/>
            <a:ext cx="7470775" cy="2517775"/>
            <a:chOff x="1190" y="2451"/>
            <a:chExt cx="11764" cy="3964"/>
          </a:xfrm>
        </p:grpSpPr>
        <p:sp>
          <p:nvSpPr>
            <p:cNvPr id="72708" name="Rectangle 9"/>
            <p:cNvSpPr/>
            <p:nvPr/>
          </p:nvSpPr>
          <p:spPr>
            <a:xfrm>
              <a:off x="6066" y="2791"/>
              <a:ext cx="1683" cy="3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  <a:endParaRPr lang="en-US" altLang="zh-CN" sz="2000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09" name="Rectangle 9"/>
            <p:cNvSpPr/>
            <p:nvPr/>
          </p:nvSpPr>
          <p:spPr>
            <a:xfrm>
              <a:off x="2324" y="2791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差压变送器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0" name="直接箭头连接符 3"/>
            <p:cNvCxnSpPr/>
            <p:nvPr/>
          </p:nvCxnSpPr>
          <p:spPr>
            <a:xfrm>
              <a:off x="1530" y="3358"/>
              <a:ext cx="735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11" name="直接箭头连接符 5"/>
            <p:cNvCxnSpPr/>
            <p:nvPr/>
          </p:nvCxnSpPr>
          <p:spPr>
            <a:xfrm>
              <a:off x="5045" y="3245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2712" name="Rectangle 9"/>
            <p:cNvSpPr/>
            <p:nvPr/>
          </p:nvSpPr>
          <p:spPr>
            <a:xfrm>
              <a:off x="8787" y="3925"/>
              <a:ext cx="1683" cy="10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上位机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3" name="直接箭头连接符 7"/>
            <p:cNvCxnSpPr/>
            <p:nvPr/>
          </p:nvCxnSpPr>
          <p:spPr>
            <a:xfrm>
              <a:off x="7767" y="4492"/>
              <a:ext cx="1080" cy="1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14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89" y="2565"/>
            <a:ext cx="89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1" imgW="241935" imgH="165100" progId="Equation.KSEE3">
                    <p:embed/>
                  </p:oleObj>
                </mc:Choice>
                <mc:Fallback>
                  <p:oleObj name="" r:id="rId1" imgW="241935" imgH="165100" progId="Equation.KSEE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89" y="2565"/>
                          <a:ext cx="89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45" y="2451"/>
            <a:ext cx="116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3" imgW="368935" imgH="177800" progId="Equation.KSEE3">
                    <p:embed/>
                  </p:oleObj>
                </mc:Choice>
                <mc:Fallback>
                  <p:oleObj name="" r:id="rId3" imgW="368935" imgH="177800" progId="Equation.KSEE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45" y="2451"/>
                          <a:ext cx="116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67" y="3699"/>
            <a:ext cx="108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5" imgW="343535" imgH="177800" progId="Equation.KSEE3">
                    <p:embed/>
                  </p:oleObj>
                </mc:Choice>
                <mc:Fallback>
                  <p:oleObj name="" r:id="rId5" imgW="343535" imgH="177800" progId="Equation.KSEE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67" y="3699"/>
                          <a:ext cx="108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9"/>
            <p:cNvSpPr/>
            <p:nvPr/>
          </p:nvSpPr>
          <p:spPr>
            <a:xfrm>
              <a:off x="2324" y="4039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温度变送器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2718" name="Rectangle 9"/>
            <p:cNvSpPr/>
            <p:nvPr/>
          </p:nvSpPr>
          <p:spPr>
            <a:xfrm>
              <a:off x="2324" y="5286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9" name="直接箭头连接符 18"/>
            <p:cNvCxnSpPr/>
            <p:nvPr/>
          </p:nvCxnSpPr>
          <p:spPr>
            <a:xfrm>
              <a:off x="5045" y="4606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20" name="直接箭头连接符 19"/>
            <p:cNvCxnSpPr/>
            <p:nvPr/>
          </p:nvCxnSpPr>
          <p:spPr>
            <a:xfrm>
              <a:off x="5045" y="5853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65" y="3944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7" imgW="356235" imgH="165100" progId="Equation.KSEE3">
                    <p:embed/>
                  </p:oleObj>
                </mc:Choice>
                <mc:Fallback>
                  <p:oleObj name="" r:id="rId7" imgW="356235" imgH="165100" progId="Equation.KSEE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65" y="3944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11" y="5305"/>
            <a:ext cx="120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9" imgW="381635" imgH="165100" progId="Equation.KSEE3">
                    <p:embed/>
                  </p:oleObj>
                </mc:Choice>
                <mc:Fallback>
                  <p:oleObj name="" r:id="rId9" imgW="381635" imgH="165100" progId="Equation.KSEE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11" y="5305"/>
                          <a:ext cx="1209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941" y="4038"/>
            <a:ext cx="2013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1" imgW="635635" imgH="330200" progId="Equation.KSEE3">
                    <p:embed/>
                  </p:oleObj>
                </mc:Choice>
                <mc:Fallback>
                  <p:oleObj name="" r:id="rId11" imgW="635635" imgH="330200" progId="Equation.KSEE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41" y="4038"/>
                          <a:ext cx="2013" cy="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4" name="文本框 26"/>
          <p:cNvSpPr txBox="1"/>
          <p:nvPr/>
        </p:nvSpPr>
        <p:spPr>
          <a:xfrm>
            <a:off x="854710" y="4070985"/>
            <a:ext cx="10963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参数检测：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流量：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70 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t/h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；温度：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压力：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725" name="文本框 27"/>
          <p:cNvSpPr txBox="1"/>
          <p:nvPr/>
        </p:nvSpPr>
        <p:spPr>
          <a:xfrm>
            <a:off x="854710" y="4733290"/>
            <a:ext cx="3678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流量温度压力补偿：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726" name="Rectangle 12"/>
          <p:cNvSpPr/>
          <p:nvPr/>
        </p:nvSpPr>
        <p:spPr>
          <a:xfrm>
            <a:off x="1610995" y="5283518"/>
            <a:ext cx="91598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孔板设计温度</a:t>
            </a:r>
            <a:r>
              <a:rPr lang="en-US" altLang="zh-CN" sz="2400" b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32.2℃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孔板设计压力</a:t>
            </a:r>
            <a:r>
              <a:rPr lang="en-US" altLang="zh-CN" sz="2400" b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:  445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；压力补偿范围：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500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3" name="Rectangle 207"/>
          <p:cNvSpPr/>
          <p:nvPr/>
        </p:nvSpPr>
        <p:spPr>
          <a:xfrm>
            <a:off x="1141095" y="864553"/>
            <a:ext cx="8281988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）画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组态图  </a:t>
            </a:r>
            <a:r>
              <a:rPr lang="zh-CN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按流程图和控制要求绘出组态图。</a:t>
            </a:r>
            <a:endParaRPr lang="zh-CN" altLang="en-US" sz="25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3731" name="Rectangle 207"/>
          <p:cNvSpPr/>
          <p:nvPr/>
        </p:nvSpPr>
        <p:spPr>
          <a:xfrm>
            <a:off x="1341755" y="1398270"/>
            <a:ext cx="364998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2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2656840"/>
            <a:ext cx="2376170" cy="3563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文本框 2"/>
          <p:cNvSpPr txBox="1"/>
          <p:nvPr/>
        </p:nvSpPr>
        <p:spPr>
          <a:xfrm>
            <a:off x="567055" y="1931670"/>
            <a:ext cx="110578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控制：</a:t>
            </a:r>
            <a:r>
              <a:rPr lang="zh-CN" altLang="en-US" sz="2400" b="1" dirty="0">
                <a:latin typeface="Times New Roman" panose="02020603050405020304" pitchFamily="18" charset="0"/>
              </a:rPr>
              <a:t>第二路经过处理后测量值</a:t>
            </a:r>
            <a:r>
              <a:rPr lang="en-US" altLang="zh-CN" sz="2400" b="1" dirty="0">
                <a:latin typeface="Times New Roman" panose="02020603050405020304" pitchFamily="18" charset="0"/>
              </a:rPr>
              <a:t>AI2</a:t>
            </a:r>
            <a:r>
              <a:rPr lang="zh-CN" altLang="en-US" sz="2400" b="1" dirty="0">
                <a:latin typeface="Times New Roman" panose="02020603050405020304" pitchFamily="18" charset="0"/>
              </a:rPr>
              <a:t>与设定值比较，对偏差进行常规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运算，结果经过高低限限幅。最后经过手动模块输出。手动、自动无扰动切换。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0" y="2656840"/>
            <a:ext cx="2625725" cy="3761105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254375" y="606044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latin typeface="Tahoma" panose="020B0604030504040204" pitchFamily="34" charset="0"/>
              </a:rPr>
              <a:t>6-</a:t>
            </a:r>
            <a:r>
              <a:rPr lang="en-US" sz="2000" b="1" dirty="0">
                <a:latin typeface="Tahoma" panose="020B0604030504040204" pitchFamily="34" charset="0"/>
              </a:rPr>
              <a:t>31</a:t>
            </a:r>
            <a:r>
              <a:rPr lang="zh-CN" altLang="en-US" sz="2000" b="1" dirty="0">
                <a:latin typeface="Tahoma" panose="020B0604030504040204" pitchFamily="34" charset="0"/>
              </a:rPr>
              <a:t>压力控制组态图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5780" name="Rectangle 207"/>
          <p:cNvSpPr/>
          <p:nvPr/>
        </p:nvSpPr>
        <p:spPr>
          <a:xfrm>
            <a:off x="1162050" y="852805"/>
            <a:ext cx="428625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②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压力控制方式组态图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779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050" y="1499553"/>
          <a:ext cx="662876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" imgW="3148965" imgH="228600" progId="Equation.KSEE3">
                  <p:embed/>
                </p:oleObj>
              </mc:Choice>
              <mc:Fallback>
                <p:oleObj name="" r:id="rId1" imgW="3148965" imgH="228600" progId="Equation.KSEE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050" y="1499553"/>
                        <a:ext cx="6628765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3425" y="1386205"/>
          <a:ext cx="17351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774065" imgH="228600" progId="Equation.KSEE3">
                  <p:embed/>
                </p:oleObj>
              </mc:Choice>
              <mc:Fallback>
                <p:oleObj name="" r:id="rId3" imgW="774065" imgH="228600" progId="Equation.KSEE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3425" y="1386205"/>
                        <a:ext cx="173513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1980565"/>
            <a:ext cx="3657600" cy="3736975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483610" y="5860415"/>
            <a:ext cx="4629150" cy="43370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latin typeface="Tahoma" panose="020B0604030504040204" pitchFamily="34" charset="0"/>
              </a:rPr>
              <a:t>6-</a:t>
            </a:r>
            <a:r>
              <a:rPr lang="en-US" sz="2000" b="1" dirty="0">
                <a:latin typeface="Tahoma" panose="020B0604030504040204" pitchFamily="34" charset="0"/>
              </a:rPr>
              <a:t>32</a:t>
            </a:r>
            <a:r>
              <a:rPr lang="zh-CN" altLang="en-US" sz="2000" b="1" dirty="0">
                <a:latin typeface="Tahoma" panose="020B0604030504040204" pitchFamily="34" charset="0"/>
              </a:rPr>
              <a:t>压力控制方式组态图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050" y="2787650"/>
          <a:ext cx="394398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2413000" imgH="254000" progId="Equation.KSEE3">
                  <p:embed/>
                </p:oleObj>
              </mc:Choice>
              <mc:Fallback>
                <p:oleObj name="" r:id="rId6" imgW="2413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2050" y="2787650"/>
                        <a:ext cx="394398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8668" y="3326130"/>
          <a:ext cx="1206500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800100" imgH="228600" progId="Equation.KSEE3">
                  <p:embed/>
                </p:oleObj>
              </mc:Choice>
              <mc:Fallback>
                <p:oleObj name="" r:id="rId8" imgW="80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8668" y="3326130"/>
                        <a:ext cx="1206500" cy="34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5" y="2787650"/>
          <a:ext cx="446341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2730500" imgH="254000" progId="Equation.KSEE3">
                  <p:embed/>
                </p:oleObj>
              </mc:Choice>
              <mc:Fallback>
                <p:oleObj name="" r:id="rId10" imgW="2730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31735" y="2787650"/>
                        <a:ext cx="446341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3326130"/>
          <a:ext cx="168592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117600" imgH="228600" progId="Equation.KSEE3">
                  <p:embed/>
                </p:oleObj>
              </mc:Choice>
              <mc:Fallback>
                <p:oleObj name="" r:id="rId12" imgW="111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31736" y="3326130"/>
                        <a:ext cx="1685925" cy="34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3815080"/>
          <a:ext cx="690245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457200" imgH="190500" progId="Equation.KSEE3">
                  <p:embed/>
                </p:oleObj>
              </mc:Choice>
              <mc:Fallback>
                <p:oleObj name="" r:id="rId14" imgW="457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31736" y="3815080"/>
                        <a:ext cx="690245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1192530"/>
            <a:ext cx="6407785" cy="4994275"/>
          </a:xfrm>
          <a:prstGeom prst="rect">
            <a:avLst/>
          </a:prstGeom>
        </p:spPr>
      </p:pic>
      <p:sp>
        <p:nvSpPr>
          <p:cNvPr id="73731" name="Rectangle 207"/>
          <p:cNvSpPr/>
          <p:nvPr/>
        </p:nvSpPr>
        <p:spPr>
          <a:xfrm>
            <a:off x="998855" y="725805"/>
            <a:ext cx="505904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③  天然气储罐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07"/>
          <p:cNvSpPr/>
          <p:nvPr/>
        </p:nvSpPr>
        <p:spPr>
          <a:xfrm>
            <a:off x="4059555" y="5929630"/>
            <a:ext cx="469709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Calibri" panose="020F0502020204030204" charset="0"/>
              </a:rPr>
              <a:t>6-33</a:t>
            </a:r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天然气储罐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控制系统组态图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2289" name="Text Box 4"/>
          <p:cNvSpPr txBox="1"/>
          <p:nvPr/>
        </p:nvSpPr>
        <p:spPr>
          <a:xfrm>
            <a:off x="1479550" y="768985"/>
            <a:ext cx="753237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）过程输出通道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① 模拟过输出通道</a:t>
            </a:r>
            <a:endParaRPr lang="zh-CN" altLang="en-US" sz="2400" b="1" dirty="0">
              <a:latin typeface="Calibri" panose="020F050202020403020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功能：将数字量转换为1～5</a:t>
            </a:r>
            <a:r>
              <a:rPr lang="en-US" altLang="zh-CN" sz="2400" b="1" dirty="0">
                <a:latin typeface="Times New Roman" panose="02020603050405020304" pitchFamily="18" charset="0"/>
              </a:rPr>
              <a:t>VDC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或4～20 </a:t>
            </a:r>
            <a:r>
              <a:rPr lang="en-US" altLang="zh-CN" sz="2400" b="1" dirty="0">
                <a:latin typeface="Times New Roman" panose="02020603050405020304" pitchFamily="18" charset="0"/>
              </a:rPr>
              <a:t>mADC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3"/>
          <p:cNvSpPr/>
          <p:nvPr/>
        </p:nvSpPr>
        <p:spPr>
          <a:xfrm>
            <a:off x="1479233" y="2678748"/>
            <a:ext cx="599821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②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数字量输出通道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经输出缓冲器直接控制负载（指示灯等）。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2292" name="Group 45"/>
          <p:cNvGrpSpPr/>
          <p:nvPr/>
        </p:nvGrpSpPr>
        <p:grpSpPr>
          <a:xfrm>
            <a:off x="1548765" y="4150360"/>
            <a:ext cx="4243388" cy="1512888"/>
            <a:chOff x="0" y="0"/>
            <a:chExt cx="2673" cy="953"/>
          </a:xfrm>
        </p:grpSpPr>
        <p:pic>
          <p:nvPicPr>
            <p:cNvPr id="12293" name="Picture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3" y="0"/>
              <a:ext cx="2220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4" name="Rectangle 35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5" name="Group 44"/>
          <p:cNvGrpSpPr/>
          <p:nvPr/>
        </p:nvGrpSpPr>
        <p:grpSpPr>
          <a:xfrm>
            <a:off x="7825105" y="4149725"/>
            <a:ext cx="3594100" cy="1637665"/>
            <a:chOff x="0" y="0"/>
            <a:chExt cx="2319" cy="953"/>
          </a:xfrm>
        </p:grpSpPr>
        <p:pic>
          <p:nvPicPr>
            <p:cNvPr id="12296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" y="91"/>
              <a:ext cx="1548" cy="7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7" name="Rectangle 42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Line 43"/>
            <p:cNvSpPr/>
            <p:nvPr/>
          </p:nvSpPr>
          <p:spPr>
            <a:xfrm>
              <a:off x="499" y="454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2299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9390" y="1769110"/>
          <a:ext cx="150304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53745" imgH="396240" progId="Equations">
                  <p:embed/>
                </p:oleObj>
              </mc:Choice>
              <mc:Fallback>
                <p:oleObj name="" r:id="rId3" imgW="753745" imgH="396240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9390" y="1769110"/>
                        <a:ext cx="150304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2"/>
          <p:cNvSpPr txBox="1"/>
          <p:nvPr/>
        </p:nvSpPr>
        <p:spPr>
          <a:xfrm>
            <a:off x="1713548" y="5975350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5 模拟量输出通道结构图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301" name="Text Box 122"/>
          <p:cNvSpPr txBox="1"/>
          <p:nvPr/>
        </p:nvSpPr>
        <p:spPr>
          <a:xfrm>
            <a:off x="7477760" y="5975350"/>
            <a:ext cx="51149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6 数字量输出通道结构图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3733" name="Rectangle 207"/>
          <p:cNvSpPr/>
          <p:nvPr/>
        </p:nvSpPr>
        <p:spPr>
          <a:xfrm>
            <a:off x="1141095" y="864870"/>
            <a:ext cx="345376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）填写组态表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873" name="组合 39"/>
          <p:cNvGrpSpPr/>
          <p:nvPr/>
        </p:nvGrpSpPr>
        <p:grpSpPr>
          <a:xfrm>
            <a:off x="847725" y="2501900"/>
            <a:ext cx="10054590" cy="3524250"/>
            <a:chOff x="323850" y="2062163"/>
            <a:chExt cx="8642350" cy="4321175"/>
          </a:xfrm>
        </p:grpSpPr>
        <p:sp>
          <p:nvSpPr>
            <p:cNvPr id="79874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5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6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7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8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9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0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1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2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9883" name="Rectangle 6"/>
          <p:cNvSpPr/>
          <p:nvPr/>
        </p:nvSpPr>
        <p:spPr>
          <a:xfrm>
            <a:off x="1014413" y="1398270"/>
            <a:ext cx="874395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Calibri" panose="020F0502020204030204" charset="0"/>
              </a:rPr>
              <a:t>①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控制类型，运算周期，通信方式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63040" y="2441575"/>
          <a:ext cx="8940165" cy="3402330"/>
        </p:xfrm>
        <a:graphic>
          <a:graphicData uri="http://schemas.openxmlformats.org/drawingml/2006/table">
            <a:tbl>
              <a:tblPr/>
              <a:tblGrid>
                <a:gridCol w="2773045"/>
                <a:gridCol w="3392170"/>
                <a:gridCol w="924560"/>
                <a:gridCol w="1850390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46" name="Object 51"/>
          <p:cNvGraphicFramePr>
            <a:graphicFrameLocks noChangeAspect="1"/>
          </p:cNvGraphicFramePr>
          <p:nvPr/>
        </p:nvGraphicFramePr>
        <p:xfrm>
          <a:off x="3627120" y="1675130"/>
          <a:ext cx="550100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2" imgW="1983740" imgH="203200" progId="">
                  <p:embed/>
                </p:oleObj>
              </mc:Choice>
              <mc:Fallback>
                <p:oleObj name="" r:id="rId2" imgW="1983740" imgH="203200" progId="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7120" y="1675130"/>
                        <a:ext cx="550100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7" name="Rectangle 112"/>
          <p:cNvSpPr/>
          <p:nvPr/>
        </p:nvSpPr>
        <p:spPr>
          <a:xfrm>
            <a:off x="1212850" y="992505"/>
            <a:ext cx="9573260" cy="5410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latin typeface="Times New Roman" panose="02020603050405020304" pitchFamily="18" charset="0"/>
              </a:rPr>
              <a:t>运算周期</a:t>
            </a:r>
            <a:r>
              <a:rPr lang="en-US" altLang="zh-CN" sz="2400" b="1" dirty="0">
                <a:latin typeface="Times New Roman" panose="02020603050405020304" pitchFamily="18" charset="0"/>
              </a:rPr>
              <a:t>400mS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，上位机监视但不参与控制，上位机异常切换到手动。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1921" name="组合 39"/>
          <p:cNvGrpSpPr/>
          <p:nvPr/>
        </p:nvGrpSpPr>
        <p:grpSpPr>
          <a:xfrm>
            <a:off x="1411288" y="2316163"/>
            <a:ext cx="8893175" cy="4048125"/>
            <a:chOff x="323850" y="2062163"/>
            <a:chExt cx="8642350" cy="4321175"/>
          </a:xfrm>
        </p:grpSpPr>
        <p:sp>
          <p:nvSpPr>
            <p:cNvPr id="8192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928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2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31" name="文本框 1"/>
          <p:cNvSpPr txBox="1"/>
          <p:nvPr/>
        </p:nvSpPr>
        <p:spPr>
          <a:xfrm>
            <a:off x="958850" y="882650"/>
            <a:ext cx="94494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Calibri" panose="020F0502020204030204" charset="0"/>
              </a:rPr>
              <a:t>②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输入工程量信息</a:t>
            </a:r>
            <a:r>
              <a:rPr lang="en-US" altLang="zh-CN" sz="2400" b="1" dirty="0">
                <a:latin typeface="Times New Roman" panose="02020603050405020304" pitchFamily="18" charset="0"/>
              </a:rPr>
              <a:t>F002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温度、压力、流量检测温度、压力补偿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（工程量单位，测量范围，精度， 温度、压力补偿，开方，滤波等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2676525" y="1909763"/>
          <a:ext cx="6192838" cy="2468600"/>
        </p:xfrm>
        <a:graphic>
          <a:graphicData uri="http://schemas.openxmlformats.org/drawingml/2006/table">
            <a:tbl>
              <a:tblPr/>
              <a:tblGrid>
                <a:gridCol w="1848647"/>
                <a:gridCol w="1909130"/>
                <a:gridCol w="536449"/>
                <a:gridCol w="596931"/>
                <a:gridCol w="715266"/>
                <a:gridCol w="586414"/>
              </a:tblGrid>
              <a:tr h="274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7428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折线表号码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15" name="对象 1"/>
          <p:cNvGraphicFramePr>
            <a:graphicFrameLocks noChangeAspect="1"/>
          </p:cNvGraphicFramePr>
          <p:nvPr/>
        </p:nvGraphicFramePr>
        <p:xfrm>
          <a:off x="3829050" y="1562100"/>
          <a:ext cx="34940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" imgW="1918335" imgH="190500" progId="Equation.3">
                  <p:embed/>
                </p:oleObj>
              </mc:Choice>
              <mc:Fallback>
                <p:oleObj name="" r:id="rId1" imgW="1918335" imgH="190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9050" y="1562100"/>
                        <a:ext cx="3494088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2676525" y="4370388"/>
          <a:ext cx="6192838" cy="2194007"/>
        </p:xfrm>
        <a:graphic>
          <a:graphicData uri="http://schemas.openxmlformats.org/drawingml/2006/table">
            <a:tbl>
              <a:tblPr/>
              <a:tblGrid>
                <a:gridCol w="1872253"/>
                <a:gridCol w="1872253"/>
                <a:gridCol w="576078"/>
                <a:gridCol w="576078"/>
                <a:gridCol w="720097"/>
                <a:gridCol w="576078"/>
              </a:tblGrid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0210" y="831215"/>
            <a:ext cx="113715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检测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范围：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温度测量范围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0.0-100.0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℃，压力测量范围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0.0-600.0kPa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，流量测量范围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0.00-70.00t/h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流量温度、压力补偿：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设计温度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32.2℃  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设计压力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:  445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1%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小信号切除。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滤波时间常数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2min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873760"/>
            <a:ext cx="4371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dirty="0">
                <a:solidFill>
                  <a:schemeClr val="accent2"/>
                </a:solidFill>
                <a:latin typeface="Calibri" panose="020F0502020204030204" charset="0"/>
                <a:sym typeface="+mn-ea"/>
              </a:rPr>
              <a:t>③ </a:t>
            </a:r>
            <a:r>
              <a:rPr 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流量检测温度压力补偿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F004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6049" name="Rectangle 41"/>
          <p:cNvSpPr/>
          <p:nvPr/>
        </p:nvSpPr>
        <p:spPr>
          <a:xfrm>
            <a:off x="710565" y="1609408"/>
            <a:ext cx="4175125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温度补偿范围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000" b="1" dirty="0">
                <a:latin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</a:rPr>
              <a:t>.0</a:t>
            </a:r>
            <a:r>
              <a:rPr lang="en-US" altLang="zh-CN" sz="2000" b="1" dirty="0">
                <a:latin typeface="Times New Roman" panose="02020603050405020304" pitchFamily="18" charset="0"/>
              </a:rPr>
              <a:t>℃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50" name="Object 35"/>
          <p:cNvGraphicFramePr>
            <a:graphicFrameLocks noChangeAspect="1"/>
          </p:cNvGraphicFramePr>
          <p:nvPr/>
        </p:nvGraphicFramePr>
        <p:xfrm>
          <a:off x="787400" y="2225040"/>
          <a:ext cx="22834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1113790" imgH="358140" progId="">
                  <p:embed/>
                </p:oleObj>
              </mc:Choice>
              <mc:Fallback>
                <p:oleObj name="" r:id="rId1" imgW="1113790" imgH="358140" progId="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2225040"/>
                        <a:ext cx="228346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Rectangle 43"/>
          <p:cNvSpPr/>
          <p:nvPr/>
        </p:nvSpPr>
        <p:spPr>
          <a:xfrm>
            <a:off x="787400" y="2918460"/>
            <a:ext cx="1877060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超过温度范围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38375" y="1259229"/>
            <a:ext cx="2026920" cy="4775545"/>
            <a:chOff x="9213" y="1138"/>
            <a:chExt cx="4220" cy="8970"/>
          </a:xfrm>
        </p:grpSpPr>
        <p:grpSp>
          <p:nvGrpSpPr>
            <p:cNvPr id="86019" name="Group 62"/>
            <p:cNvGrpSpPr/>
            <p:nvPr/>
          </p:nvGrpSpPr>
          <p:grpSpPr>
            <a:xfrm>
              <a:off x="9213" y="1138"/>
              <a:ext cx="4220" cy="8970"/>
              <a:chOff x="0" y="36"/>
              <a:chExt cx="1688" cy="35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561" y="1472"/>
                <a:ext cx="746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COMP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6021" name="Object 6"/>
              <p:cNvGraphicFramePr>
                <a:graphicFrameLocks noChangeAspect="1"/>
              </p:cNvGraphicFramePr>
              <p:nvPr/>
            </p:nvGraphicFramePr>
            <p:xfrm>
              <a:off x="363" y="36"/>
              <a:ext cx="4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2" name="" r:id="rId3" imgW="247650" imgH="143510" progId="">
                      <p:embed/>
                    </p:oleObj>
                  </mc:Choice>
                  <mc:Fallback>
                    <p:oleObj name="" r:id="rId3" imgW="247650" imgH="143510" progId="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3" y="36"/>
                            <a:ext cx="451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2" name="Object 7"/>
              <p:cNvGraphicFramePr>
                <a:graphicFrameLocks noChangeAspect="1"/>
              </p:cNvGraphicFramePr>
              <p:nvPr/>
            </p:nvGraphicFramePr>
            <p:xfrm>
              <a:off x="736" y="1038"/>
              <a:ext cx="21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3" name="" r:id="rId5" imgW="92710" imgH="145415" progId="">
                      <p:embed/>
                    </p:oleObj>
                  </mc:Choice>
                  <mc:Fallback>
                    <p:oleObj name="" r:id="rId5" imgW="92710" imgH="145415" progId="">
                      <p:embed/>
                      <p:pic>
                        <p:nvPicPr>
                          <p:cNvPr id="0" name="图片 33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36" y="1038"/>
                            <a:ext cx="217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3" name="Object 8"/>
              <p:cNvGraphicFramePr>
                <a:graphicFrameLocks noChangeAspect="1"/>
              </p:cNvGraphicFramePr>
              <p:nvPr/>
            </p:nvGraphicFramePr>
            <p:xfrm>
              <a:off x="1089" y="978"/>
              <a:ext cx="40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4" name="" r:id="rId7" imgW="260350" imgH="156210" progId="">
                      <p:embed/>
                    </p:oleObj>
                  </mc:Choice>
                  <mc:Fallback>
                    <p:oleObj name="" r:id="rId7" imgW="260350" imgH="156210" progId="">
                      <p:embed/>
                      <p:pic>
                        <p:nvPicPr>
                          <p:cNvPr id="0" name="图片 333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89" y="978"/>
                            <a:ext cx="408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4" name="Object 9"/>
              <p:cNvGraphicFramePr>
                <a:graphicFrameLocks noChangeAspect="1"/>
              </p:cNvGraphicFramePr>
              <p:nvPr/>
            </p:nvGraphicFramePr>
            <p:xfrm>
              <a:off x="1179" y="1179"/>
              <a:ext cx="36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5" name="" r:id="rId9" imgW="208915" imgH="143510" progId="">
                      <p:embed/>
                    </p:oleObj>
                  </mc:Choice>
                  <mc:Fallback>
                    <p:oleObj name="" r:id="rId9" imgW="208915" imgH="143510" progId="">
                      <p:embed/>
                      <p:pic>
                        <p:nvPicPr>
                          <p:cNvPr id="0" name="图片 333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179" y="1179"/>
                            <a:ext cx="362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25" name="Rectangle 15"/>
              <p:cNvSpPr/>
              <p:nvPr/>
            </p:nvSpPr>
            <p:spPr>
              <a:xfrm>
                <a:off x="318" y="2812"/>
                <a:ext cx="816" cy="3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COMP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6" name="Line 16"/>
              <p:cNvSpPr/>
              <p:nvPr/>
            </p:nvSpPr>
            <p:spPr>
              <a:xfrm>
                <a:off x="814" y="315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7" name="Line 17"/>
              <p:cNvSpPr/>
              <p:nvPr/>
            </p:nvSpPr>
            <p:spPr>
              <a:xfrm>
                <a:off x="454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8" name="Line 18"/>
              <p:cNvSpPr/>
              <p:nvPr/>
            </p:nvSpPr>
            <p:spPr>
              <a:xfrm>
                <a:off x="907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86029" name="Object 14"/>
              <p:cNvGraphicFramePr>
                <a:graphicFrameLocks noChangeAspect="1"/>
              </p:cNvGraphicFramePr>
              <p:nvPr/>
            </p:nvGraphicFramePr>
            <p:xfrm>
              <a:off x="817" y="3311"/>
              <a:ext cx="87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11" imgW="537845" imgH="192405" progId="">
                      <p:embed/>
                    </p:oleObj>
                  </mc:Choice>
                  <mc:Fallback>
                    <p:oleObj name="" r:id="rId11" imgW="537845" imgH="192405" progId="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17" y="3311"/>
                            <a:ext cx="87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0" name="Object 15"/>
              <p:cNvGraphicFramePr>
                <a:graphicFrameLocks noChangeAspect="1"/>
              </p:cNvGraphicFramePr>
              <p:nvPr/>
            </p:nvGraphicFramePr>
            <p:xfrm>
              <a:off x="0" y="1457"/>
              <a:ext cx="36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3" name="" r:id="rId13" imgW="260350" imgH="143510" progId="">
                      <p:embed/>
                    </p:oleObj>
                  </mc:Choice>
                  <mc:Fallback>
                    <p:oleObj name="" r:id="rId13" imgW="260350" imgH="143510" progId="">
                      <p:embed/>
                      <p:pic>
                        <p:nvPicPr>
                          <p:cNvPr id="0" name="图片 334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0" y="1457"/>
                            <a:ext cx="363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1" name="Object 16"/>
              <p:cNvGraphicFramePr>
                <a:graphicFrameLocks noChangeAspect="1"/>
              </p:cNvGraphicFramePr>
              <p:nvPr/>
            </p:nvGraphicFramePr>
            <p:xfrm>
              <a:off x="136" y="2449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2" name="" r:id="rId15" imgW="145415" imgH="145415" progId="">
                      <p:embed/>
                    </p:oleObj>
                  </mc:Choice>
                  <mc:Fallback>
                    <p:oleObj name="" r:id="rId15" imgW="145415" imgH="145415" progId="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6" y="2449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2" name="Object 17"/>
              <p:cNvGraphicFramePr>
                <a:graphicFrameLocks noChangeAspect="1"/>
              </p:cNvGraphicFramePr>
              <p:nvPr/>
            </p:nvGraphicFramePr>
            <p:xfrm>
              <a:off x="908" y="1932"/>
              <a:ext cx="363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17" imgW="273050" imgH="247015" progId="Equations">
                      <p:embed/>
                    </p:oleObj>
                  </mc:Choice>
                  <mc:Fallback>
                    <p:oleObj name="" r:id="rId17" imgW="273050" imgH="247015" progId="Equations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08" y="1932"/>
                            <a:ext cx="363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33" name="Rectangle 24"/>
              <p:cNvSpPr/>
              <p:nvPr/>
            </p:nvSpPr>
            <p:spPr>
              <a:xfrm>
                <a:off x="408" y="635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4" name="Line 25"/>
              <p:cNvSpPr/>
              <p:nvPr/>
            </p:nvSpPr>
            <p:spPr>
              <a:xfrm>
                <a:off x="681" y="363"/>
                <a:ext cx="0" cy="2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5" name="Oval 26"/>
              <p:cNvSpPr/>
              <p:nvPr/>
            </p:nvSpPr>
            <p:spPr>
              <a:xfrm>
                <a:off x="1043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6" name="Oval 27"/>
              <p:cNvSpPr/>
              <p:nvPr/>
            </p:nvSpPr>
            <p:spPr>
              <a:xfrm>
                <a:off x="635" y="272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7" name="Oval 28"/>
              <p:cNvSpPr/>
              <p:nvPr/>
            </p:nvSpPr>
            <p:spPr>
              <a:xfrm>
                <a:off x="681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8" name="Line 29"/>
              <p:cNvSpPr/>
              <p:nvPr/>
            </p:nvSpPr>
            <p:spPr>
              <a:xfrm>
                <a:off x="726" y="998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9" name="Line 30"/>
              <p:cNvSpPr/>
              <p:nvPr/>
            </p:nvSpPr>
            <p:spPr>
              <a:xfrm>
                <a:off x="726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0" name="Line 31"/>
              <p:cNvSpPr/>
              <p:nvPr/>
            </p:nvSpPr>
            <p:spPr>
              <a:xfrm>
                <a:off x="1089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1" name="Line 32"/>
              <p:cNvSpPr/>
              <p:nvPr/>
            </p:nvSpPr>
            <p:spPr>
              <a:xfrm>
                <a:off x="907" y="1814"/>
                <a:ext cx="0" cy="6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2" name="Oval 33"/>
              <p:cNvSpPr/>
              <p:nvPr/>
            </p:nvSpPr>
            <p:spPr>
              <a:xfrm>
                <a:off x="862" y="249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3" name="Oval 34"/>
              <p:cNvSpPr/>
              <p:nvPr/>
            </p:nvSpPr>
            <p:spPr>
              <a:xfrm>
                <a:off x="408" y="2540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4" name="Rectangle 35"/>
              <p:cNvSpPr/>
              <p:nvPr/>
            </p:nvSpPr>
            <p:spPr>
              <a:xfrm>
                <a:off x="227" y="2041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5" name="Line 36"/>
              <p:cNvSpPr/>
              <p:nvPr/>
            </p:nvSpPr>
            <p:spPr>
              <a:xfrm>
                <a:off x="454" y="176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6" name="Oval 37"/>
              <p:cNvSpPr/>
              <p:nvPr/>
            </p:nvSpPr>
            <p:spPr>
              <a:xfrm>
                <a:off x="408" y="1678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7" name="Line 38"/>
              <p:cNvSpPr/>
              <p:nvPr/>
            </p:nvSpPr>
            <p:spPr>
              <a:xfrm>
                <a:off x="454" y="2404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8" name="Oval 39"/>
              <p:cNvSpPr/>
              <p:nvPr/>
            </p:nvSpPr>
            <p:spPr>
              <a:xfrm>
                <a:off x="771" y="3357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6074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50" y="1970"/>
            <a:ext cx="57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" r:id="rId19" imgW="177165" imgH="165100" progId="Equation.KSEE3">
                    <p:embed/>
                  </p:oleObj>
                </mc:Choice>
                <mc:Fallback>
                  <p:oleObj name="" r:id="rId19" imgW="177165" imgH="165100" progId="Equation.KSEE3">
                    <p:embed/>
                    <p:pic>
                      <p:nvPicPr>
                        <p:cNvPr id="0" name="图片 33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350" y="1970"/>
                          <a:ext cx="570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75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48" y="3723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21" imgW="139700" imgH="165100" progId="Equation.KSEE3">
                    <p:embed/>
                  </p:oleObj>
                </mc:Choice>
                <mc:Fallback>
                  <p:oleObj name="" r:id="rId21" imgW="139700" imgH="165100" progId="Equation.KSEE3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348" y="3723"/>
                          <a:ext cx="450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4603750" y="1398270"/>
            <a:ext cx="3675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压力补偿范围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350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.0～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500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kPa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              58.3%--83.3%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7680" y="4172585"/>
            <a:ext cx="3315335" cy="1531620"/>
          </a:xfrm>
          <a:prstGeom prst="rect">
            <a:avLst/>
          </a:prstGeom>
        </p:spPr>
      </p:pic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5027930" y="2228215"/>
          <a:ext cx="196024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4" imgW="998220" imgH="384175" progId="">
                  <p:embed/>
                </p:oleObj>
              </mc:Choice>
              <mc:Fallback>
                <p:oleObj name="" r:id="rId24" imgW="998220" imgH="384175" progId="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27930" y="2228215"/>
                        <a:ext cx="1960245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9"/>
          <p:cNvSpPr/>
          <p:nvPr/>
        </p:nvSpPr>
        <p:spPr>
          <a:xfrm>
            <a:off x="4954270" y="2982595"/>
            <a:ext cx="2355215" cy="3765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超过压力范围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045" name="Object 6"/>
          <p:cNvGraphicFramePr>
            <a:graphicFrameLocks noChangeAspect="1"/>
          </p:cNvGraphicFramePr>
          <p:nvPr/>
        </p:nvGraphicFramePr>
        <p:xfrm>
          <a:off x="5027930" y="3416300"/>
          <a:ext cx="241871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26" imgW="1190625" imgH="243205" progId="Equations">
                  <p:embed/>
                </p:oleObj>
              </mc:Choice>
              <mc:Fallback>
                <p:oleObj name="" r:id="rId26" imgW="1190625" imgH="243205" progId="Equations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27930" y="3416300"/>
                        <a:ext cx="2418715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95" name="文本框 1"/>
          <p:cNvSpPr txBox="1"/>
          <p:nvPr/>
        </p:nvSpPr>
        <p:spPr>
          <a:xfrm>
            <a:off x="6112193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7096" name="文本框 2"/>
          <p:cNvSpPr txBox="1"/>
          <p:nvPr/>
        </p:nvSpPr>
        <p:spPr>
          <a:xfrm>
            <a:off x="7309168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87400" y="3497580"/>
          <a:ext cx="2206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8" imgW="1075690" imgH="243205" progId="Equations">
                  <p:embed/>
                </p:oleObj>
              </mc:Choice>
              <mc:Fallback>
                <p:oleObj name="" r:id="rId28" imgW="1075690" imgH="243205" progId="Equations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400" y="3497580"/>
                        <a:ext cx="22066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97045" y="3978910"/>
            <a:ext cx="3749040" cy="1661160"/>
          </a:xfrm>
          <a:prstGeom prst="rect">
            <a:avLst/>
          </a:prstGeom>
        </p:spPr>
      </p:pic>
      <p:sp>
        <p:nvSpPr>
          <p:cNvPr id="10" name="文本框 1"/>
          <p:cNvSpPr txBox="1"/>
          <p:nvPr/>
        </p:nvSpPr>
        <p:spPr>
          <a:xfrm>
            <a:off x="5465128" y="551434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06503" y="551307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Text Box 111"/>
          <p:cNvSpPr txBox="1"/>
          <p:nvPr/>
        </p:nvSpPr>
        <p:spPr>
          <a:xfrm>
            <a:off x="8569008" y="6034723"/>
            <a:ext cx="29718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4-36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温压补偿组态图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111"/>
          <p:cNvSpPr txBox="1"/>
          <p:nvPr/>
        </p:nvSpPr>
        <p:spPr>
          <a:xfrm>
            <a:off x="401320" y="603631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6-34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温度补偿模块输入输出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Text Box 111"/>
          <p:cNvSpPr txBox="1"/>
          <p:nvPr/>
        </p:nvSpPr>
        <p:spPr>
          <a:xfrm>
            <a:off x="4396740" y="603504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6-35 </a:t>
            </a:r>
            <a:r>
              <a:rPr lang="zh-CN" altLang="en-US" sz="2000" b="1" dirty="0">
                <a:latin typeface="Times New Roman" panose="02020603050405020304" pitchFamily="18" charset="0"/>
              </a:rPr>
              <a:t>压力</a:t>
            </a:r>
            <a:r>
              <a:rPr lang="zh-CN" altLang="en-US" sz="2000" b="1" dirty="0">
                <a:latin typeface="Times New Roman" panose="02020603050405020304" pitchFamily="18" charset="0"/>
              </a:rPr>
              <a:t>补偿模块输入输出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6835" y="1196975"/>
          <a:ext cx="7023735" cy="4237355"/>
        </p:xfrm>
        <a:graphic>
          <a:graphicData uri="http://schemas.openxmlformats.org/drawingml/2006/table">
            <a:tbl>
              <a:tblPr/>
              <a:tblGrid>
                <a:gridCol w="733425"/>
                <a:gridCol w="1097915"/>
                <a:gridCol w="1283335"/>
                <a:gridCol w="1207135"/>
                <a:gridCol w="1327785"/>
                <a:gridCol w="1374140"/>
              </a:tblGrid>
              <a:tr h="335280">
                <a:tc rowSpan="2"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/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35280"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 row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46" name="Rectangle 193"/>
          <p:cNvSpPr/>
          <p:nvPr/>
        </p:nvSpPr>
        <p:spPr>
          <a:xfrm>
            <a:off x="1195705" y="882015"/>
            <a:ext cx="671957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填写折线数据表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F004  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（02）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01-10  11-20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147" name="Rectangle 193"/>
          <p:cNvSpPr/>
          <p:nvPr/>
        </p:nvSpPr>
        <p:spPr>
          <a:xfrm>
            <a:off x="1117600" y="5687695"/>
            <a:ext cx="947293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148" name="Rectangle 193"/>
          <p:cNvSpPr/>
          <p:nvPr/>
        </p:nvSpPr>
        <p:spPr>
          <a:xfrm>
            <a:off x="1117600" y="6002655"/>
            <a:ext cx="8974455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9089" name="组合 39"/>
          <p:cNvGrpSpPr/>
          <p:nvPr/>
        </p:nvGrpSpPr>
        <p:grpSpPr>
          <a:xfrm>
            <a:off x="1325563" y="1745615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099" name="文本框 2"/>
          <p:cNvSpPr txBox="1"/>
          <p:nvPr/>
        </p:nvSpPr>
        <p:spPr>
          <a:xfrm>
            <a:off x="764540" y="902970"/>
            <a:ext cx="9641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F003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参数、积分上下限幅、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上下限报警等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74875" y="1597025"/>
          <a:ext cx="7488555" cy="3017520"/>
        </p:xfrm>
        <a:graphic>
          <a:graphicData uri="http://schemas.openxmlformats.org/drawingml/2006/table">
            <a:tbl>
              <a:tblPr/>
              <a:tblGrid>
                <a:gridCol w="2198382"/>
                <a:gridCol w="2129681"/>
                <a:gridCol w="671252"/>
                <a:gridCol w="1252334"/>
                <a:gridCol w="1236589"/>
              </a:tblGrid>
              <a:tr h="24892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743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90169" name="Text Box 159"/>
          <p:cNvSpPr txBox="1"/>
          <p:nvPr/>
        </p:nvSpPr>
        <p:spPr>
          <a:xfrm>
            <a:off x="532765" y="822960"/>
            <a:ext cx="85693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比例度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100%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，积分时间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2min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，微分时间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。压力报警上下限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kPa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70" name="对象 6"/>
          <p:cNvGraphicFramePr>
            <a:graphicFrameLocks noChangeAspect="1"/>
          </p:cNvGraphicFramePr>
          <p:nvPr/>
        </p:nvGraphicFramePr>
        <p:xfrm>
          <a:off x="3804285" y="1257300"/>
          <a:ext cx="3517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2" imgW="1931035" imgH="190500" progId="Equation.3">
                  <p:embed/>
                </p:oleObj>
              </mc:Choice>
              <mc:Fallback>
                <p:oleObj name="" r:id="rId2" imgW="1931035" imgH="1905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4285" y="1257300"/>
                        <a:ext cx="3517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/>
        </p:nvGraphicFramePr>
        <p:xfrm>
          <a:off x="2174875" y="4612640"/>
          <a:ext cx="7488239" cy="1920877"/>
        </p:xfrm>
        <a:graphic>
          <a:graphicData uri="http://schemas.openxmlformats.org/drawingml/2006/table">
            <a:tbl>
              <a:tblPr/>
              <a:tblGrid>
                <a:gridCol w="2198382"/>
                <a:gridCol w="2129683"/>
                <a:gridCol w="672682"/>
                <a:gridCol w="1250902"/>
                <a:gridCol w="1236590"/>
              </a:tblGrid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90209" name="Object 49"/>
          <p:cNvGraphicFramePr>
            <a:graphicFrameLocks noChangeAspect="1"/>
          </p:cNvGraphicFramePr>
          <p:nvPr/>
        </p:nvGraphicFramePr>
        <p:xfrm>
          <a:off x="8492173" y="754063"/>
          <a:ext cx="3457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4" imgW="2705100" imgH="393700" progId="">
                  <p:embed/>
                </p:oleObj>
              </mc:Choice>
              <mc:Fallback>
                <p:oleObj name="" r:id="rId4" imgW="2705100" imgH="393700" progId="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2173" y="754063"/>
                        <a:ext cx="3457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9089" name="组合 39"/>
          <p:cNvGrpSpPr/>
          <p:nvPr/>
        </p:nvGrpSpPr>
        <p:grpSpPr>
          <a:xfrm>
            <a:off x="1747203" y="1901190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649663" y="4799246"/>
              <a:ext cx="4314078" cy="1584092"/>
            </a:xfrm>
            <a:prstGeom prst="wedgeRoundRectCallout">
              <a:avLst>
                <a:gd name="adj1" fmla="val -11171"/>
                <a:gd name="adj2" fmla="val -6852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100" name="文本框 2"/>
          <p:cNvSpPr txBox="1"/>
          <p:nvPr/>
        </p:nvSpPr>
        <p:spPr>
          <a:xfrm>
            <a:off x="1409700" y="945198"/>
            <a:ext cx="82359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F005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设置可变参数（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上下限，偏差阈值）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8850" name="Group 4"/>
          <p:cNvGrpSpPr/>
          <p:nvPr/>
        </p:nvGrpSpPr>
        <p:grpSpPr>
          <a:xfrm>
            <a:off x="7291070" y="1164908"/>
            <a:ext cx="2736850" cy="5124450"/>
            <a:chOff x="0" y="0"/>
            <a:chExt cx="1724" cy="3228"/>
          </a:xfrm>
        </p:grpSpPr>
        <p:sp>
          <p:nvSpPr>
            <p:cNvPr id="91138" name="Line 5"/>
            <p:cNvSpPr/>
            <p:nvPr/>
          </p:nvSpPr>
          <p:spPr>
            <a:xfrm>
              <a:off x="1028" y="67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39" name="Oval 6"/>
            <p:cNvSpPr/>
            <p:nvPr/>
          </p:nvSpPr>
          <p:spPr>
            <a:xfrm>
              <a:off x="991" y="155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0" name="Line 7"/>
            <p:cNvSpPr/>
            <p:nvPr/>
          </p:nvSpPr>
          <p:spPr>
            <a:xfrm>
              <a:off x="1028" y="219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1" name="Oval 8"/>
            <p:cNvSpPr/>
            <p:nvPr/>
          </p:nvSpPr>
          <p:spPr>
            <a:xfrm>
              <a:off x="570" y="157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2" name="Line 9"/>
            <p:cNvSpPr/>
            <p:nvPr/>
          </p:nvSpPr>
          <p:spPr>
            <a:xfrm>
              <a:off x="607" y="22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3" name="Rectangle 10"/>
            <p:cNvSpPr/>
            <p:nvPr/>
          </p:nvSpPr>
          <p:spPr>
            <a:xfrm>
              <a:off x="499" y="321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4" name="Oval 11"/>
            <p:cNvSpPr/>
            <p:nvPr/>
          </p:nvSpPr>
          <p:spPr>
            <a:xfrm>
              <a:off x="801" y="742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5" name="Line 12"/>
            <p:cNvSpPr/>
            <p:nvPr/>
          </p:nvSpPr>
          <p:spPr>
            <a:xfrm>
              <a:off x="826" y="63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6" name="Line 13"/>
            <p:cNvSpPr/>
            <p:nvPr/>
          </p:nvSpPr>
          <p:spPr>
            <a:xfrm>
              <a:off x="632" y="779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7" name="Oval 14"/>
            <p:cNvSpPr/>
            <p:nvPr/>
          </p:nvSpPr>
          <p:spPr>
            <a:xfrm>
              <a:off x="595" y="864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8" name="Line 15"/>
            <p:cNvSpPr/>
            <p:nvPr/>
          </p:nvSpPr>
          <p:spPr>
            <a:xfrm>
              <a:off x="619" y="780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9" name="Line 16"/>
            <p:cNvSpPr/>
            <p:nvPr/>
          </p:nvSpPr>
          <p:spPr>
            <a:xfrm>
              <a:off x="623" y="93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0" name="Rectangle 17"/>
            <p:cNvSpPr/>
            <p:nvPr/>
          </p:nvSpPr>
          <p:spPr>
            <a:xfrm>
              <a:off x="499" y="1033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1" name="Oval 18"/>
            <p:cNvSpPr/>
            <p:nvPr/>
          </p:nvSpPr>
          <p:spPr>
            <a:xfrm>
              <a:off x="801" y="1447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2" name="Line 19"/>
            <p:cNvSpPr/>
            <p:nvPr/>
          </p:nvSpPr>
          <p:spPr>
            <a:xfrm>
              <a:off x="826" y="1351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3" name="Line 20"/>
            <p:cNvSpPr/>
            <p:nvPr/>
          </p:nvSpPr>
          <p:spPr>
            <a:xfrm>
              <a:off x="632" y="1484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4" name="Oval 21"/>
            <p:cNvSpPr/>
            <p:nvPr/>
          </p:nvSpPr>
          <p:spPr>
            <a:xfrm>
              <a:off x="595" y="1568"/>
              <a:ext cx="63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5" name="Line 22"/>
            <p:cNvSpPr/>
            <p:nvPr/>
          </p:nvSpPr>
          <p:spPr>
            <a:xfrm>
              <a:off x="619" y="1485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6" name="Line 23"/>
            <p:cNvSpPr/>
            <p:nvPr/>
          </p:nvSpPr>
          <p:spPr>
            <a:xfrm>
              <a:off x="623" y="163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7" name="Rectangle 24"/>
            <p:cNvSpPr/>
            <p:nvPr/>
          </p:nvSpPr>
          <p:spPr>
            <a:xfrm>
              <a:off x="499" y="1738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8" name="Oval 25"/>
            <p:cNvSpPr/>
            <p:nvPr/>
          </p:nvSpPr>
          <p:spPr>
            <a:xfrm>
              <a:off x="964" y="857"/>
              <a:ext cx="64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9" name="Line 26"/>
            <p:cNvSpPr/>
            <p:nvPr/>
          </p:nvSpPr>
          <p:spPr>
            <a:xfrm>
              <a:off x="993" y="92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0" name="Oval 27"/>
            <p:cNvSpPr/>
            <p:nvPr/>
          </p:nvSpPr>
          <p:spPr>
            <a:xfrm>
              <a:off x="985" y="1576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1" name="Line 28"/>
            <p:cNvSpPr/>
            <p:nvPr/>
          </p:nvSpPr>
          <p:spPr>
            <a:xfrm>
              <a:off x="1015" y="1644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2" name="Oval 29"/>
            <p:cNvSpPr/>
            <p:nvPr/>
          </p:nvSpPr>
          <p:spPr>
            <a:xfrm>
              <a:off x="801" y="2159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3" name="Line 30"/>
            <p:cNvSpPr/>
            <p:nvPr/>
          </p:nvSpPr>
          <p:spPr>
            <a:xfrm>
              <a:off x="826" y="205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4" name="Line 31"/>
            <p:cNvSpPr/>
            <p:nvPr/>
          </p:nvSpPr>
          <p:spPr>
            <a:xfrm>
              <a:off x="632" y="2196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5" name="Oval 32"/>
            <p:cNvSpPr/>
            <p:nvPr/>
          </p:nvSpPr>
          <p:spPr>
            <a:xfrm>
              <a:off x="595" y="2281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6" name="Line 33"/>
            <p:cNvSpPr/>
            <p:nvPr/>
          </p:nvSpPr>
          <p:spPr>
            <a:xfrm>
              <a:off x="619" y="2197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7" name="Line 34"/>
            <p:cNvSpPr/>
            <p:nvPr/>
          </p:nvSpPr>
          <p:spPr>
            <a:xfrm>
              <a:off x="623" y="2348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8" name="Rectangle 35"/>
            <p:cNvSpPr/>
            <p:nvPr/>
          </p:nvSpPr>
          <p:spPr>
            <a:xfrm>
              <a:off x="499" y="2450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9" name="Text Box 36"/>
            <p:cNvSpPr txBox="1"/>
            <p:nvPr/>
          </p:nvSpPr>
          <p:spPr>
            <a:xfrm>
              <a:off x="500" y="326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0" name="Line 37"/>
            <p:cNvSpPr/>
            <p:nvPr/>
          </p:nvSpPr>
          <p:spPr>
            <a:xfrm>
              <a:off x="1159" y="400"/>
              <a:ext cx="1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71" name="Line 38"/>
            <p:cNvSpPr/>
            <p:nvPr/>
          </p:nvSpPr>
          <p:spPr>
            <a:xfrm>
              <a:off x="1172" y="536"/>
              <a:ext cx="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1172" name="Group 39"/>
            <p:cNvGrpSpPr/>
            <p:nvPr/>
          </p:nvGrpSpPr>
          <p:grpSpPr>
            <a:xfrm>
              <a:off x="1259" y="493"/>
              <a:ext cx="88" cy="84"/>
              <a:chOff x="0" y="0"/>
              <a:chExt cx="181" cy="181"/>
            </a:xfrm>
          </p:grpSpPr>
          <p:sp>
            <p:nvSpPr>
              <p:cNvPr id="91173" name="Oval 4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4" name="Line 4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5" name="Line 4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176" name="Oval 43"/>
            <p:cNvSpPr/>
            <p:nvPr/>
          </p:nvSpPr>
          <p:spPr>
            <a:xfrm>
              <a:off x="1273" y="374"/>
              <a:ext cx="64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77" name="Text Box 44"/>
            <p:cNvSpPr txBox="1"/>
            <p:nvPr/>
          </p:nvSpPr>
          <p:spPr>
            <a:xfrm>
              <a:off x="454" y="0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LSP1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8" name="Text Box 45"/>
            <p:cNvSpPr txBox="1"/>
            <p:nvPr/>
          </p:nvSpPr>
          <p:spPr>
            <a:xfrm>
              <a:off x="706" y="395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9" name="Text Box 46"/>
            <p:cNvSpPr txBox="1"/>
            <p:nvPr/>
          </p:nvSpPr>
          <p:spPr>
            <a:xfrm>
              <a:off x="502" y="1039"/>
              <a:ext cx="140" cy="11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0" name="Text Box 47"/>
            <p:cNvSpPr txBox="1"/>
            <p:nvPr/>
          </p:nvSpPr>
          <p:spPr>
            <a:xfrm>
              <a:off x="501" y="1739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1" name="Text Box 48"/>
            <p:cNvSpPr txBox="1"/>
            <p:nvPr/>
          </p:nvSpPr>
          <p:spPr>
            <a:xfrm>
              <a:off x="500" y="2451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2" name="Text Box 49"/>
            <p:cNvSpPr txBox="1"/>
            <p:nvPr/>
          </p:nvSpPr>
          <p:spPr>
            <a:xfrm>
              <a:off x="1081" y="770"/>
              <a:ext cx="38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3" name="Text Box 50"/>
            <p:cNvSpPr txBox="1"/>
            <p:nvPr/>
          </p:nvSpPr>
          <p:spPr>
            <a:xfrm>
              <a:off x="730" y="1820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HLM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4" name="Text Box 51"/>
            <p:cNvSpPr txBox="1"/>
            <p:nvPr/>
          </p:nvSpPr>
          <p:spPr>
            <a:xfrm>
              <a:off x="706" y="2536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MAN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5" name="Text Box 52"/>
            <p:cNvSpPr txBox="1"/>
            <p:nvPr/>
          </p:nvSpPr>
          <p:spPr>
            <a:xfrm>
              <a:off x="723" y="1119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6" name="Text Box 53"/>
            <p:cNvSpPr txBox="1"/>
            <p:nvPr/>
          </p:nvSpPr>
          <p:spPr>
            <a:xfrm>
              <a:off x="1085" y="1499"/>
              <a:ext cx="430" cy="1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7" name="Line 54"/>
            <p:cNvSpPr/>
            <p:nvPr/>
          </p:nvSpPr>
          <p:spPr>
            <a:xfrm>
              <a:off x="1349" y="407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88" name="Line 55"/>
            <p:cNvSpPr/>
            <p:nvPr/>
          </p:nvSpPr>
          <p:spPr>
            <a:xfrm>
              <a:off x="838" y="2899"/>
              <a:ext cx="0" cy="3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89" name="Oval 56"/>
            <p:cNvSpPr/>
            <p:nvPr/>
          </p:nvSpPr>
          <p:spPr>
            <a:xfrm>
              <a:off x="801" y="2855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90" name="Line 57"/>
            <p:cNvSpPr/>
            <p:nvPr/>
          </p:nvSpPr>
          <p:spPr>
            <a:xfrm>
              <a:off x="834" y="2763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1" name="Line 58"/>
            <p:cNvSpPr/>
            <p:nvPr/>
          </p:nvSpPr>
          <p:spPr>
            <a:xfrm>
              <a:off x="1576" y="403"/>
              <a:ext cx="0" cy="2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2" name="Line 59"/>
            <p:cNvSpPr/>
            <p:nvPr/>
          </p:nvSpPr>
          <p:spPr>
            <a:xfrm>
              <a:off x="854" y="2876"/>
              <a:ext cx="7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3" name="Text Box 60"/>
            <p:cNvSpPr txBox="1"/>
            <p:nvPr/>
          </p:nvSpPr>
          <p:spPr>
            <a:xfrm>
              <a:off x="1258" y="583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OFF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4" name="Text Box 61"/>
            <p:cNvSpPr txBox="1"/>
            <p:nvPr/>
          </p:nvSpPr>
          <p:spPr>
            <a:xfrm>
              <a:off x="920" y="3099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AO1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5" name="Rectangle 62"/>
            <p:cNvSpPr/>
            <p:nvPr/>
          </p:nvSpPr>
          <p:spPr>
            <a:xfrm>
              <a:off x="0" y="34"/>
              <a:ext cx="1724" cy="29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96" name="Text Box 63"/>
            <p:cNvSpPr txBox="1"/>
            <p:nvPr/>
          </p:nvSpPr>
          <p:spPr>
            <a:xfrm>
              <a:off x="0" y="1259"/>
              <a:ext cx="454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压力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PID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97" name="Text Box 64"/>
            <p:cNvSpPr txBox="1"/>
            <p:nvPr/>
          </p:nvSpPr>
          <p:spPr>
            <a:xfrm>
              <a:off x="318" y="2756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8" name="Text Box 65"/>
            <p:cNvSpPr txBox="1"/>
            <p:nvPr/>
          </p:nvSpPr>
          <p:spPr>
            <a:xfrm>
              <a:off x="272" y="2075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9" name="Text Box 66"/>
            <p:cNvSpPr txBox="1"/>
            <p:nvPr/>
          </p:nvSpPr>
          <p:spPr>
            <a:xfrm>
              <a:off x="272" y="1395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200" name="Text Box 67"/>
            <p:cNvSpPr txBox="1"/>
            <p:nvPr/>
          </p:nvSpPr>
          <p:spPr>
            <a:xfrm>
              <a:off x="272" y="669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1202" name="Rectangle 69"/>
          <p:cNvSpPr/>
          <p:nvPr/>
        </p:nvSpPr>
        <p:spPr>
          <a:xfrm>
            <a:off x="1016000" y="785495"/>
            <a:ext cx="5527040" cy="889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）设置可变变量。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高低限设置，偏差监视值设置。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203" name="Rectangle 70"/>
          <p:cNvSpPr/>
          <p:nvPr/>
        </p:nvSpPr>
        <p:spPr>
          <a:xfrm>
            <a:off x="9029700" y="1120458"/>
            <a:ext cx="650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PV1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204" name="Object 69"/>
          <p:cNvGraphicFramePr>
            <a:graphicFrameLocks noChangeAspect="1"/>
          </p:cNvGraphicFramePr>
          <p:nvPr/>
        </p:nvGraphicFramePr>
        <p:xfrm>
          <a:off x="1382078" y="2326958"/>
          <a:ext cx="36004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" imgW="1446530" imgH="396875" progId="">
                  <p:embed/>
                </p:oleObj>
              </mc:Choice>
              <mc:Fallback>
                <p:oleObj name="" r:id="rId1" imgW="1446530" imgH="396875" progId="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2078" y="2326958"/>
                        <a:ext cx="3600450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5" name="Text Box 74"/>
          <p:cNvSpPr txBox="1"/>
          <p:nvPr/>
        </p:nvSpPr>
        <p:spPr>
          <a:xfrm>
            <a:off x="1382395" y="1849120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206" name="Object 71"/>
          <p:cNvGraphicFramePr>
            <a:graphicFrameLocks noChangeAspect="1"/>
          </p:cNvGraphicFramePr>
          <p:nvPr/>
        </p:nvGraphicFramePr>
        <p:xfrm>
          <a:off x="1327468" y="3325178"/>
          <a:ext cx="34385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3" imgW="1395095" imgH="755015" progId="">
                  <p:embed/>
                </p:oleObj>
              </mc:Choice>
              <mc:Fallback>
                <p:oleObj name="" r:id="rId3" imgW="1395095" imgH="755015" progId="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468" y="3325178"/>
                        <a:ext cx="3438525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7" name="对象 1"/>
          <p:cNvGraphicFramePr/>
          <p:nvPr/>
        </p:nvGraphicFramePr>
        <p:xfrm>
          <a:off x="1382395" y="5186045"/>
          <a:ext cx="2975610" cy="141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2276475" imgH="1381125" progId="Paint.Picture">
                  <p:embed/>
                </p:oleObj>
              </mc:Choice>
              <mc:Fallback>
                <p:oleObj name="" r:id="rId5" imgW="2276475" imgH="1381125" progId="Paint.Picture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395" y="5186045"/>
                        <a:ext cx="2975610" cy="1413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122"/>
          <p:cNvSpPr txBox="1"/>
          <p:nvPr/>
        </p:nvSpPr>
        <p:spPr>
          <a:xfrm>
            <a:off x="1447483" y="5983288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调节器面板图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1"/>
          <p:cNvGraphicFramePr/>
          <p:nvPr/>
        </p:nvGraphicFramePr>
        <p:xfrm>
          <a:off x="1447483" y="1951038"/>
          <a:ext cx="4424362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10200" imgH="4381500" progId="Paint.Picture">
                  <p:embed/>
                </p:oleObj>
              </mc:Choice>
              <mc:Fallback>
                <p:oleObj name="" r:id="rId1" imgW="5410200" imgH="43815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483" y="1951038"/>
                        <a:ext cx="4424362" cy="393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6"/>
          <p:cNvGrpSpPr/>
          <p:nvPr/>
        </p:nvGrpSpPr>
        <p:grpSpPr>
          <a:xfrm>
            <a:off x="6691630" y="1782510"/>
            <a:ext cx="4893945" cy="3292410"/>
            <a:chOff x="7881" y="608"/>
            <a:chExt cx="6493" cy="5188"/>
          </a:xfrm>
        </p:grpSpPr>
        <p:sp>
          <p:nvSpPr>
            <p:cNvPr id="7" name="矩形 3"/>
            <p:cNvSpPr/>
            <p:nvPr/>
          </p:nvSpPr>
          <p:spPr>
            <a:xfrm>
              <a:off x="7881" y="3246"/>
              <a:ext cx="674" cy="157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键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8902" y="3246"/>
              <a:ext cx="1147" cy="14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5"/>
            <p:cNvSpPr/>
            <p:nvPr/>
          </p:nvSpPr>
          <p:spPr>
            <a:xfrm>
              <a:off x="11510" y="4266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6"/>
            <p:cNvSpPr/>
            <p:nvPr/>
          </p:nvSpPr>
          <p:spPr>
            <a:xfrm>
              <a:off x="12984" y="4607"/>
              <a:ext cx="1359" cy="110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发光管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7"/>
            <p:cNvSpPr/>
            <p:nvPr/>
          </p:nvSpPr>
          <p:spPr>
            <a:xfrm>
              <a:off x="10376" y="608"/>
              <a:ext cx="788" cy="51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12984" y="2679"/>
              <a:ext cx="1390" cy="1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数码管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11510" y="2452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驱动电路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右箭头 10"/>
            <p:cNvSpPr/>
            <p:nvPr/>
          </p:nvSpPr>
          <p:spPr>
            <a:xfrm>
              <a:off x="8561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右箭头 11"/>
            <p:cNvSpPr/>
            <p:nvPr/>
          </p:nvSpPr>
          <p:spPr>
            <a:xfrm>
              <a:off x="10035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右箭头 12"/>
            <p:cNvSpPr/>
            <p:nvPr/>
          </p:nvSpPr>
          <p:spPr>
            <a:xfrm>
              <a:off x="11169" y="3132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右箭头 13"/>
            <p:cNvSpPr/>
            <p:nvPr/>
          </p:nvSpPr>
          <p:spPr>
            <a:xfrm>
              <a:off x="11169" y="494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右箭头 14"/>
            <p:cNvSpPr/>
            <p:nvPr/>
          </p:nvSpPr>
          <p:spPr>
            <a:xfrm>
              <a:off x="12530" y="3144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右箭头 15"/>
            <p:cNvSpPr/>
            <p:nvPr/>
          </p:nvSpPr>
          <p:spPr>
            <a:xfrm>
              <a:off x="12530" y="4946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9" name="Text Box 4"/>
          <p:cNvSpPr txBox="1"/>
          <p:nvPr/>
        </p:nvSpPr>
        <p:spPr>
          <a:xfrm>
            <a:off x="1299210" y="791210"/>
            <a:ext cx="56832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）人机接口电路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功能：参数设置，工作状态监视。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Text Box 122"/>
          <p:cNvSpPr txBox="1"/>
          <p:nvPr/>
        </p:nvSpPr>
        <p:spPr>
          <a:xfrm>
            <a:off x="7141845" y="5523230"/>
            <a:ext cx="3994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-8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人机接口电路框图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右箭头 12"/>
          <p:cNvSpPr/>
          <p:nvPr/>
        </p:nvSpPr>
        <p:spPr>
          <a:xfrm>
            <a:off x="9170517" y="2180967"/>
            <a:ext cx="256267" cy="144059"/>
          </a:xfrm>
          <a:prstGeom prst="rightArrow">
            <a:avLst>
              <a:gd name="adj1" fmla="val 50000"/>
              <a:gd name="adj2" fmla="val 498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9458018" y="1767840"/>
            <a:ext cx="737144" cy="97096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  <a:r>
              <a:rPr lang="zh-CN" altLang="en-US" sz="2000" b="1" dirty="0">
                <a:latin typeface="Times New Roman" panose="02020603050405020304" pitchFamily="18" charset="0"/>
              </a:rPr>
              <a:t>驱动电路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" name="矩形 8"/>
          <p:cNvSpPr/>
          <p:nvPr/>
        </p:nvSpPr>
        <p:spPr>
          <a:xfrm>
            <a:off x="10537895" y="1782359"/>
            <a:ext cx="1047680" cy="78629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4" name="右箭头 14"/>
          <p:cNvSpPr/>
          <p:nvPr/>
        </p:nvSpPr>
        <p:spPr>
          <a:xfrm>
            <a:off x="10204594" y="2148577"/>
            <a:ext cx="333147" cy="208790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2161" name="组合 39"/>
          <p:cNvGrpSpPr/>
          <p:nvPr/>
        </p:nvGrpSpPr>
        <p:grpSpPr>
          <a:xfrm>
            <a:off x="2022793" y="2151380"/>
            <a:ext cx="8893175" cy="4048125"/>
            <a:chOff x="323850" y="2062163"/>
            <a:chExt cx="8642350" cy="4321175"/>
          </a:xfrm>
        </p:grpSpPr>
        <p:sp>
          <p:nvSpPr>
            <p:cNvPr id="9216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8" name="AutoShape 26"/>
            <p:cNvSpPr/>
            <p:nvPr/>
          </p:nvSpPr>
          <p:spPr>
            <a:xfrm>
              <a:off x="2916246" y="4799246"/>
              <a:ext cx="3998128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7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71" name="文本框 2"/>
          <p:cNvSpPr txBox="1"/>
          <p:nvPr/>
        </p:nvSpPr>
        <p:spPr>
          <a:xfrm>
            <a:off x="1400810" y="969010"/>
            <a:ext cx="6799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F006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：模拟信号、开关信号输出组态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3246" name="Text Box 68"/>
          <p:cNvSpPr txBox="1"/>
          <p:nvPr/>
        </p:nvSpPr>
        <p:spPr>
          <a:xfrm>
            <a:off x="748983" y="925513"/>
            <a:ext cx="41767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）压力、流量输出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635" y="1808480"/>
            <a:ext cx="632079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80" y="1386205"/>
            <a:ext cx="2360295" cy="4459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58815" b="79949"/>
          <a:stretch>
            <a:fillRect/>
          </a:stretch>
        </p:blipFill>
        <p:spPr>
          <a:xfrm>
            <a:off x="9425940" y="3213100"/>
            <a:ext cx="2639060" cy="100139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4209" name="组合 39"/>
          <p:cNvGrpSpPr/>
          <p:nvPr/>
        </p:nvGrpSpPr>
        <p:grpSpPr>
          <a:xfrm>
            <a:off x="1326198" y="1979295"/>
            <a:ext cx="8893175" cy="4048125"/>
            <a:chOff x="323850" y="2062163"/>
            <a:chExt cx="8642350" cy="4321175"/>
          </a:xfrm>
        </p:grpSpPr>
        <p:sp>
          <p:nvSpPr>
            <p:cNvPr id="9421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6" name="AutoShape 26"/>
            <p:cNvSpPr/>
            <p:nvPr/>
          </p:nvSpPr>
          <p:spPr>
            <a:xfrm>
              <a:off x="2916246" y="4799246"/>
              <a:ext cx="4122163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功能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模块连接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19" name="文本框 2"/>
          <p:cNvSpPr txBox="1"/>
          <p:nvPr/>
        </p:nvSpPr>
        <p:spPr>
          <a:xfrm>
            <a:off x="1609090" y="923290"/>
            <a:ext cx="7451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：运算模块组态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945" y="1909445"/>
            <a:ext cx="5185410" cy="4041775"/>
          </a:xfrm>
          <a:prstGeom prst="rect">
            <a:avLst/>
          </a:prstGeom>
        </p:spPr>
      </p:pic>
      <p:sp>
        <p:nvSpPr>
          <p:cNvPr id="94219" name="文本框 2"/>
          <p:cNvSpPr txBox="1"/>
          <p:nvPr/>
        </p:nvSpPr>
        <p:spPr>
          <a:xfrm>
            <a:off x="448945" y="902335"/>
            <a:ext cx="46583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）功能模块组态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8727"/>
          <a:stretch>
            <a:fillRect/>
          </a:stretch>
        </p:blipFill>
        <p:spPr>
          <a:xfrm>
            <a:off x="5354320" y="2176780"/>
            <a:ext cx="6732905" cy="350647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5995670" y="1839595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841375" y="1440815"/>
            <a:ext cx="9461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对各个功能模块连接。内部数据与功能模块软端子连接。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47700" imgH="203200" progId="Equation.KSEE3">
                  <p:embed/>
                </p:oleObj>
              </mc:Choice>
              <mc:Fallback>
                <p:oleObj name="" r:id="rId3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95300" imgH="203200" progId="Equation.KSEE3">
                  <p:embed/>
                </p:oleObj>
              </mc:Choice>
              <mc:Fallback>
                <p:oleObj name="" r:id="rId5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34365" imgH="203200" progId="Equation.KSEE3">
                  <p:embed/>
                </p:oleObj>
              </mc:Choice>
              <mc:Fallback>
                <p:oleObj name="" r:id="rId7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7210" y="3208020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511300" imgH="457200" progId="Equation.KSEE3">
                  <p:embed/>
                </p:oleObj>
              </mc:Choice>
              <mc:Fallback>
                <p:oleObj name="" r:id="rId9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7210" y="3208020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5625" y="4003040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524000" imgH="457200" progId="Equation.KSEE3">
                  <p:embed/>
                </p:oleObj>
              </mc:Choice>
              <mc:Fallback>
                <p:oleObj name="" r:id="rId11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5625" y="4003040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7055" y="4887595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536700" imgH="215900" progId="Equation.KSEE3">
                  <p:embed/>
                </p:oleObj>
              </mc:Choice>
              <mc:Fallback>
                <p:oleObj name="" r:id="rId13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17055" y="4887595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1536700" imgH="914400" progId="Equation.KSEE3">
                  <p:embed/>
                </p:oleObj>
              </mc:Choice>
              <mc:Fallback>
                <p:oleObj name="" r:id="rId15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647700" imgH="203200" progId="Equation.KSEE3">
                  <p:embed/>
                </p:oleObj>
              </mc:Choice>
              <mc:Fallback>
                <p:oleObj name="" r:id="rId17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2"/>
          <p:cNvSpPr txBox="1"/>
          <p:nvPr/>
        </p:nvSpPr>
        <p:spPr>
          <a:xfrm>
            <a:off x="541020" y="102870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919480" y="95123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压力越限报警组态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47700" imgH="203200" progId="Equation.KSEE3">
                  <p:embed/>
                </p:oleObj>
              </mc:Choice>
              <mc:Fallback>
                <p:oleObj name="" r:id="rId3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95300" imgH="203200" progId="Equation.KSEE3">
                  <p:embed/>
                </p:oleObj>
              </mc:Choice>
              <mc:Fallback>
                <p:oleObj name="" r:id="rId5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34365" imgH="203200" progId="Equation.KSEE3">
                  <p:embed/>
                </p:oleObj>
              </mc:Choice>
              <mc:Fallback>
                <p:oleObj name="" r:id="rId7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5625" y="313626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548765" imgH="215900" progId="Equation.KSEE3">
                  <p:embed/>
                </p:oleObj>
              </mc:Choice>
              <mc:Fallback>
                <p:oleObj name="" r:id="rId9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5625" y="313626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9750" y="348519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562100" imgH="457200" progId="Equation.KSEE3">
                  <p:embed/>
                </p:oleObj>
              </mc:Choice>
              <mc:Fallback>
                <p:oleObj name="" r:id="rId11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9750" y="348519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4510" y="422497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574800" imgH="457200" progId="Equation.KSEE3">
                  <p:embed/>
                </p:oleObj>
              </mc:Choice>
              <mc:Fallback>
                <p:oleObj name="" r:id="rId13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74510" y="422497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1536700" imgH="914400" progId="Equation.KSEE3">
                  <p:embed/>
                </p:oleObj>
              </mc:Choice>
              <mc:Fallback>
                <p:oleObj name="" r:id="rId15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647700" imgH="203200" progId="Equation.KSEE3">
                  <p:embed/>
                </p:oleObj>
              </mc:Choice>
              <mc:Fallback>
                <p:oleObj name="" r:id="rId17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9270" y="496474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574800" imgH="914400" progId="Equation.KSEE3">
                  <p:embed/>
                </p:oleObj>
              </mc:Choice>
              <mc:Fallback>
                <p:oleObj name="" r:id="rId19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9270" y="496474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727"/>
          <a:stretch>
            <a:fillRect/>
          </a:stretch>
        </p:blipFill>
        <p:spPr>
          <a:xfrm>
            <a:off x="0" y="1996440"/>
            <a:ext cx="7152005" cy="372491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730250" y="1567180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8026400" y="1057275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726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47700" imgH="203200" progId="Equation.KSEE3">
                  <p:embed/>
                </p:oleObj>
              </mc:Choice>
              <mc:Fallback>
                <p:oleObj name="" r:id="rId2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5726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01835" y="1904365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495300" imgH="203200" progId="Equation.KSEE3">
                  <p:embed/>
                </p:oleObj>
              </mc:Choice>
              <mc:Fallback>
                <p:oleObj name="" r:id="rId4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1835" y="1904365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14330" y="1904365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03200" progId="Equation.KSEE3">
                  <p:embed/>
                </p:oleObj>
              </mc:Choice>
              <mc:Fallback>
                <p:oleObj name="" r:id="rId6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14330" y="1904365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5905" y="4041775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1511300" imgH="457200" progId="Equation.KSEE3">
                  <p:embed/>
                </p:oleObj>
              </mc:Choice>
              <mc:Fallback>
                <p:oleObj name="" r:id="rId8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5905" y="4041775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4320" y="4836795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524000" imgH="457200" progId="Equation.KSEE3">
                  <p:embed/>
                </p:oleObj>
              </mc:Choice>
              <mc:Fallback>
                <p:oleObj name="" r:id="rId10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94320" y="4836795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5750" y="5721350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536700" imgH="215900" progId="Equation.KSEE3">
                  <p:embed/>
                </p:oleObj>
              </mc:Choice>
              <mc:Fallback>
                <p:oleObj name="" r:id="rId12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05750" y="5721350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5588" y="2390775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536700" imgH="914400" progId="Equation.KSEE3">
                  <p:embed/>
                </p:oleObj>
              </mc:Choice>
              <mc:Fallback>
                <p:oleObj name="" r:id="rId14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75588" y="2390775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188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647700" imgH="203200" progId="Equation.KSEE3">
                  <p:embed/>
                </p:oleObj>
              </mc:Choice>
              <mc:Fallback>
                <p:oleObj name="" r:id="rId16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2188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727"/>
          <a:stretch>
            <a:fillRect/>
          </a:stretch>
        </p:blipFill>
        <p:spPr>
          <a:xfrm>
            <a:off x="0" y="1996440"/>
            <a:ext cx="7152005" cy="372491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730250" y="1567180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584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47700" imgH="203200" progId="Equation.KSEE3">
                  <p:embed/>
                </p:oleObj>
              </mc:Choice>
              <mc:Fallback>
                <p:oleObj name="" r:id="rId2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584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0415" y="94996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495300" imgH="203200" progId="Equation.KSEE3">
                  <p:embed/>
                </p:oleObj>
              </mc:Choice>
              <mc:Fallback>
                <p:oleObj name="" r:id="rId4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0415" y="94996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2910" y="94996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03200" progId="Equation.KSEE3">
                  <p:embed/>
                </p:oleObj>
              </mc:Choice>
              <mc:Fallback>
                <p:oleObj name="" r:id="rId6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82910" y="94996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2900" y="301561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1548765" imgH="215900" progId="Equation.KSEE3">
                  <p:embed/>
                </p:oleObj>
              </mc:Choice>
              <mc:Fallback>
                <p:oleObj name="" r:id="rId8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2900" y="301561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7025" y="336454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562100" imgH="457200" progId="Equation.KSEE3">
                  <p:embed/>
                </p:oleObj>
              </mc:Choice>
              <mc:Fallback>
                <p:oleObj name="" r:id="rId10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7025" y="336454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31785" y="410432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574800" imgH="457200" progId="Equation.KSEE3">
                  <p:embed/>
                </p:oleObj>
              </mc:Choice>
              <mc:Fallback>
                <p:oleObj name="" r:id="rId12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1785" y="410432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4168" y="143637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536700" imgH="914400" progId="Equation.KSEE3">
                  <p:embed/>
                </p:oleObj>
              </mc:Choice>
              <mc:Fallback>
                <p:oleObj name="" r:id="rId14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44168" y="143637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046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647700" imgH="203200" progId="Equation.KSEE3">
                  <p:embed/>
                </p:oleObj>
              </mc:Choice>
              <mc:Fallback>
                <p:oleObj name="" r:id="rId16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9046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6545" y="484409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8" imgW="1574800" imgH="914400" progId="Equation.KSEE3">
                  <p:embed/>
                </p:oleObj>
              </mc:Choice>
              <mc:Fallback>
                <p:oleObj name="" r:id="rId18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16545" y="484409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7283" name="组合 1"/>
          <p:cNvGrpSpPr/>
          <p:nvPr/>
        </p:nvGrpSpPr>
        <p:grpSpPr>
          <a:xfrm>
            <a:off x="1951355" y="1933575"/>
            <a:ext cx="6788785" cy="4604066"/>
            <a:chOff x="1418" y="978"/>
            <a:chExt cx="10610" cy="8826"/>
          </a:xfrm>
        </p:grpSpPr>
        <p:grpSp>
          <p:nvGrpSpPr>
            <p:cNvPr id="97284" name="Group 66"/>
            <p:cNvGrpSpPr/>
            <p:nvPr/>
          </p:nvGrpSpPr>
          <p:grpSpPr>
            <a:xfrm>
              <a:off x="1418" y="978"/>
              <a:ext cx="10610" cy="8062"/>
              <a:chOff x="0" y="0"/>
              <a:chExt cx="4235" cy="3168"/>
            </a:xfrm>
          </p:grpSpPr>
          <p:sp>
            <p:nvSpPr>
              <p:cNvPr id="97285" name="Rectangle 2"/>
              <p:cNvSpPr/>
              <p:nvPr/>
            </p:nvSpPr>
            <p:spPr>
              <a:xfrm>
                <a:off x="2016" y="960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6" name="Rectangle 3"/>
              <p:cNvSpPr/>
              <p:nvPr/>
            </p:nvSpPr>
            <p:spPr>
              <a:xfrm>
                <a:off x="2064" y="1584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b="1" dirty="0">
                    <a:latin typeface="Times New Roman" panose="02020603050405020304" pitchFamily="18" charset="0"/>
                  </a:rPr>
                  <a:t>+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7" name="Rectangle 4"/>
              <p:cNvSpPr/>
              <p:nvPr/>
            </p:nvSpPr>
            <p:spPr>
              <a:xfrm>
                <a:off x="2784" y="2112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8" name="Oval 5"/>
              <p:cNvSpPr/>
              <p:nvPr/>
            </p:nvSpPr>
            <p:spPr>
              <a:xfrm>
                <a:off x="1536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9" name="Oval 6"/>
              <p:cNvSpPr/>
              <p:nvPr/>
            </p:nvSpPr>
            <p:spPr>
              <a:xfrm>
                <a:off x="1008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0" name="Oval 7"/>
              <p:cNvSpPr/>
              <p:nvPr/>
            </p:nvSpPr>
            <p:spPr>
              <a:xfrm>
                <a:off x="2112" y="211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1" name="Oval 8"/>
              <p:cNvSpPr/>
              <p:nvPr/>
            </p:nvSpPr>
            <p:spPr>
              <a:xfrm>
                <a:off x="2880" y="2544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2" name="Oval 9"/>
              <p:cNvSpPr/>
              <p:nvPr/>
            </p:nvSpPr>
            <p:spPr>
              <a:xfrm>
                <a:off x="2160" y="4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3" name="Line 10"/>
              <p:cNvSpPr/>
              <p:nvPr/>
            </p:nvSpPr>
            <p:spPr>
              <a:xfrm>
                <a:off x="2304" y="19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4" name="Line 11"/>
              <p:cNvSpPr/>
              <p:nvPr/>
            </p:nvSpPr>
            <p:spPr>
              <a:xfrm>
                <a:off x="2352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5" name="Line 12"/>
              <p:cNvSpPr/>
              <p:nvPr/>
            </p:nvSpPr>
            <p:spPr>
              <a:xfrm>
                <a:off x="2256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6" name="Line 13"/>
              <p:cNvSpPr/>
              <p:nvPr/>
            </p:nvSpPr>
            <p:spPr>
              <a:xfrm>
                <a:off x="2352" y="336"/>
                <a:ext cx="15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7" name="Line 14"/>
              <p:cNvSpPr/>
              <p:nvPr/>
            </p:nvSpPr>
            <p:spPr>
              <a:xfrm flipH="1">
                <a:off x="480" y="336"/>
                <a:ext cx="17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8" name="Line 15"/>
              <p:cNvSpPr/>
              <p:nvPr/>
            </p:nvSpPr>
            <p:spPr>
              <a:xfrm>
                <a:off x="2304" y="76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9" name="Line 16"/>
              <p:cNvSpPr/>
              <p:nvPr/>
            </p:nvSpPr>
            <p:spPr>
              <a:xfrm>
                <a:off x="2304" y="124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0" name="Line 17"/>
              <p:cNvSpPr/>
              <p:nvPr/>
            </p:nvSpPr>
            <p:spPr>
              <a:xfrm>
                <a:off x="1344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1" name="Line 18"/>
              <p:cNvSpPr/>
              <p:nvPr/>
            </p:nvSpPr>
            <p:spPr>
              <a:xfrm>
                <a:off x="1872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2" name="Line 19"/>
              <p:cNvSpPr/>
              <p:nvPr/>
            </p:nvSpPr>
            <p:spPr>
              <a:xfrm>
                <a:off x="2304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3" name="Line 20"/>
              <p:cNvSpPr/>
              <p:nvPr/>
            </p:nvSpPr>
            <p:spPr>
              <a:xfrm flipH="1">
                <a:off x="2448" y="225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4" name="Line 21"/>
              <p:cNvSpPr/>
              <p:nvPr/>
            </p:nvSpPr>
            <p:spPr>
              <a:xfrm>
                <a:off x="2160" y="27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5" name="Freeform 24"/>
              <p:cNvSpPr/>
              <p:nvPr/>
            </p:nvSpPr>
            <p:spPr>
              <a:xfrm>
                <a:off x="2160" y="2640"/>
                <a:ext cx="28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44" y="0"/>
                  </a:cxn>
                  <a:cxn ang="0">
                    <a:pos x="288" y="96"/>
                  </a:cxn>
                </a:cxnLst>
                <a:pathLst>
                  <a:path w="288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48"/>
                      <a:pt x="288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06" name="Line 25"/>
              <p:cNvSpPr/>
              <p:nvPr/>
            </p:nvSpPr>
            <p:spPr>
              <a:xfrm>
                <a:off x="2304" y="273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7" name="Line 26"/>
              <p:cNvSpPr/>
              <p:nvPr/>
            </p:nvSpPr>
            <p:spPr>
              <a:xfrm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8" name="Line 27"/>
              <p:cNvSpPr/>
              <p:nvPr/>
            </p:nvSpPr>
            <p:spPr>
              <a:xfrm flipV="1"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9" name="Line 28"/>
              <p:cNvSpPr/>
              <p:nvPr/>
            </p:nvSpPr>
            <p:spPr>
              <a:xfrm>
                <a:off x="2160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0" name="Line 29"/>
              <p:cNvSpPr/>
              <p:nvPr/>
            </p:nvSpPr>
            <p:spPr>
              <a:xfrm>
                <a:off x="2496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1" name="Line 30"/>
              <p:cNvSpPr/>
              <p:nvPr/>
            </p:nvSpPr>
            <p:spPr>
              <a:xfrm>
                <a:off x="3072" y="288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2" name="Line 31"/>
              <p:cNvSpPr/>
              <p:nvPr/>
            </p:nvSpPr>
            <p:spPr>
              <a:xfrm>
                <a:off x="2496" y="2976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3" name="Line 32"/>
              <p:cNvSpPr/>
              <p:nvPr/>
            </p:nvSpPr>
            <p:spPr>
              <a:xfrm>
                <a:off x="3024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4" name="Line 33"/>
              <p:cNvSpPr/>
              <p:nvPr/>
            </p:nvSpPr>
            <p:spPr>
              <a:xfrm>
                <a:off x="3120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5" name="Line 34"/>
              <p:cNvSpPr/>
              <p:nvPr/>
            </p:nvSpPr>
            <p:spPr>
              <a:xfrm flipH="1">
                <a:off x="3120" y="2976"/>
                <a:ext cx="8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16" name="Line 36"/>
              <p:cNvSpPr/>
              <p:nvPr/>
            </p:nvSpPr>
            <p:spPr>
              <a:xfrm>
                <a:off x="3024" y="240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7" name="Line 37"/>
              <p:cNvSpPr/>
              <p:nvPr/>
            </p:nvSpPr>
            <p:spPr>
              <a:xfrm flipH="1">
                <a:off x="480" y="2976"/>
                <a:ext cx="16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8" name="Oval 39"/>
              <p:cNvSpPr/>
              <p:nvPr/>
            </p:nvSpPr>
            <p:spPr>
              <a:xfrm>
                <a:off x="96" y="1440"/>
                <a:ext cx="768" cy="72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9" name="Line 40"/>
              <p:cNvSpPr/>
              <p:nvPr/>
            </p:nvSpPr>
            <p:spPr>
              <a:xfrm>
                <a:off x="144" y="1680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0" name="Line 41"/>
              <p:cNvSpPr/>
              <p:nvPr/>
            </p:nvSpPr>
            <p:spPr>
              <a:xfrm>
                <a:off x="240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1" name="Line 42"/>
              <p:cNvSpPr/>
              <p:nvPr/>
            </p:nvSpPr>
            <p:spPr>
              <a:xfrm>
                <a:off x="528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2" name="Line 43"/>
              <p:cNvSpPr/>
              <p:nvPr/>
            </p:nvSpPr>
            <p:spPr>
              <a:xfrm>
                <a:off x="288" y="192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3" name="Line 44"/>
              <p:cNvSpPr/>
              <p:nvPr/>
            </p:nvSpPr>
            <p:spPr>
              <a:xfrm>
                <a:off x="576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4" name="Line 45"/>
              <p:cNvSpPr/>
              <p:nvPr/>
            </p:nvSpPr>
            <p:spPr>
              <a:xfrm>
                <a:off x="432" y="196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5" name="Line 47"/>
              <p:cNvSpPr/>
              <p:nvPr/>
            </p:nvSpPr>
            <p:spPr>
              <a:xfrm>
                <a:off x="288" y="201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6" name="Line 48"/>
              <p:cNvSpPr/>
              <p:nvPr/>
            </p:nvSpPr>
            <p:spPr>
              <a:xfrm>
                <a:off x="576" y="2016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7" name="Line 49"/>
              <p:cNvSpPr/>
              <p:nvPr/>
            </p:nvSpPr>
            <p:spPr>
              <a:xfrm>
                <a:off x="432" y="206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8" name="Line 50"/>
              <p:cNvSpPr/>
              <p:nvPr/>
            </p:nvSpPr>
            <p:spPr>
              <a:xfrm flipV="1">
                <a:off x="480" y="336"/>
                <a:ext cx="0" cy="110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9" name="Line 52"/>
              <p:cNvSpPr/>
              <p:nvPr/>
            </p:nvSpPr>
            <p:spPr>
              <a:xfrm>
                <a:off x="480" y="216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0" name="Line 54"/>
              <p:cNvSpPr/>
              <p:nvPr/>
            </p:nvSpPr>
            <p:spPr>
              <a:xfrm>
                <a:off x="768" y="153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1" name="Line 55"/>
              <p:cNvSpPr/>
              <p:nvPr/>
            </p:nvSpPr>
            <p:spPr>
              <a:xfrm>
                <a:off x="720" y="2064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2" name="Line 56"/>
              <p:cNvSpPr/>
              <p:nvPr/>
            </p:nvSpPr>
            <p:spPr>
              <a:xfrm>
                <a:off x="1200" y="153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3" name="Line 57"/>
              <p:cNvSpPr/>
              <p:nvPr/>
            </p:nvSpPr>
            <p:spPr>
              <a:xfrm>
                <a:off x="1200" y="1968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4" name="Line 59"/>
              <p:cNvSpPr/>
              <p:nvPr/>
            </p:nvSpPr>
            <p:spPr>
              <a:xfrm>
                <a:off x="2304" y="244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97335" name="Object 53"/>
              <p:cNvGraphicFramePr>
                <a:graphicFrameLocks noChangeAspect="1"/>
              </p:cNvGraphicFramePr>
              <p:nvPr/>
            </p:nvGraphicFramePr>
            <p:xfrm>
              <a:off x="0" y="1152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" name="" r:id="rId1" imgW="297180" imgH="180975" progId="">
                      <p:embed/>
                    </p:oleObj>
                  </mc:Choice>
                  <mc:Fallback>
                    <p:oleObj name="" r:id="rId1" imgW="297180" imgH="180975" progId="">
                      <p:embed/>
                      <p:pic>
                        <p:nvPicPr>
                          <p:cNvPr id="0" name="图片 338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0" y="1152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6" name="Object 54"/>
              <p:cNvGraphicFramePr>
                <a:graphicFrameLocks noChangeAspect="1"/>
              </p:cNvGraphicFramePr>
              <p:nvPr/>
            </p:nvGraphicFramePr>
            <p:xfrm>
              <a:off x="1248" y="1344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" name="" r:id="rId3" imgW="297180" imgH="154940" progId="">
                      <p:embed/>
                    </p:oleObj>
                  </mc:Choice>
                  <mc:Fallback>
                    <p:oleObj name="" r:id="rId3" imgW="297180" imgH="154940" progId="">
                      <p:embed/>
                      <p:pic>
                        <p:nvPicPr>
                          <p:cNvPr id="0" name="图片 338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48" y="1344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7" name="Object 55"/>
              <p:cNvGraphicFramePr>
                <a:graphicFrameLocks noChangeAspect="1"/>
              </p:cNvGraphicFramePr>
              <p:nvPr/>
            </p:nvGraphicFramePr>
            <p:xfrm>
              <a:off x="2448" y="72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" name="" r:id="rId5" imgW="309880" imgH="154940" progId="">
                      <p:embed/>
                    </p:oleObj>
                  </mc:Choice>
                  <mc:Fallback>
                    <p:oleObj name="" r:id="rId5" imgW="309880" imgH="154940" progId="">
                      <p:embed/>
                      <p:pic>
                        <p:nvPicPr>
                          <p:cNvPr id="0" name="图片 33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48" y="72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8" name="Object 56"/>
              <p:cNvGraphicFramePr>
                <a:graphicFrameLocks noChangeAspect="1"/>
              </p:cNvGraphicFramePr>
              <p:nvPr/>
            </p:nvGraphicFramePr>
            <p:xfrm>
              <a:off x="3254" y="240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" name="" r:id="rId7" imgW="309880" imgH="154940" progId="">
                      <p:embed/>
                    </p:oleObj>
                  </mc:Choice>
                  <mc:Fallback>
                    <p:oleObj name="" r:id="rId7" imgW="309880" imgH="154940" progId="">
                      <p:embed/>
                      <p:pic>
                        <p:nvPicPr>
                          <p:cNvPr id="0" name="图片 338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254" y="240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9" name="Object 57"/>
              <p:cNvGraphicFramePr>
                <a:graphicFrameLocks noChangeAspect="1"/>
              </p:cNvGraphicFramePr>
              <p:nvPr/>
            </p:nvGraphicFramePr>
            <p:xfrm>
              <a:off x="3734" y="2630"/>
              <a:ext cx="50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" name="" r:id="rId9" imgW="309880" imgH="193675" progId="">
                      <p:embed/>
                    </p:oleObj>
                  </mc:Choice>
                  <mc:Fallback>
                    <p:oleObj name="" r:id="rId9" imgW="309880" imgH="193675" progId="">
                      <p:embed/>
                      <p:pic>
                        <p:nvPicPr>
                          <p:cNvPr id="0" name="图片 338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34" y="2630"/>
                            <a:ext cx="50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40" name="Object 58"/>
              <p:cNvGraphicFramePr>
                <a:graphicFrameLocks noChangeAspect="1"/>
              </p:cNvGraphicFramePr>
              <p:nvPr/>
            </p:nvGraphicFramePr>
            <p:xfrm>
              <a:off x="3360" y="0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" name="" r:id="rId11" imgW="297180" imgH="180975" progId="">
                      <p:embed/>
                    </p:oleObj>
                  </mc:Choice>
                  <mc:Fallback>
                    <p:oleObj name="" r:id="rId11" imgW="297180" imgH="180975" progId="">
                      <p:embed/>
                      <p:pic>
                        <p:nvPicPr>
                          <p:cNvPr id="0" name="图片 338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60" y="0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7341" name="Text Box 68"/>
            <p:cNvSpPr txBox="1"/>
            <p:nvPr/>
          </p:nvSpPr>
          <p:spPr>
            <a:xfrm>
              <a:off x="2933" y="9040"/>
              <a:ext cx="8912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6-37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锅炉汽包液位三冲量控制系统原理图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2" name="AutoShape 71"/>
            <p:cNvSpPr/>
            <p:nvPr/>
          </p:nvSpPr>
          <p:spPr>
            <a:xfrm>
              <a:off x="7428" y="7215"/>
              <a:ext cx="455" cy="568"/>
            </a:xfrm>
            <a:prstGeom prst="curvedRightArrow">
              <a:avLst>
                <a:gd name="adj1" fmla="val 24943"/>
                <a:gd name="adj2" fmla="val 49887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3" name="AutoShape 72"/>
            <p:cNvSpPr/>
            <p:nvPr/>
          </p:nvSpPr>
          <p:spPr>
            <a:xfrm>
              <a:off x="5160" y="6535"/>
              <a:ext cx="905" cy="1248"/>
            </a:xfrm>
            <a:prstGeom prst="curvedLeftArrow">
              <a:avLst>
                <a:gd name="adj1" fmla="val 27567"/>
                <a:gd name="adj2" fmla="val 55134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4" name="AutoShape 73"/>
            <p:cNvSpPr/>
            <p:nvPr/>
          </p:nvSpPr>
          <p:spPr>
            <a:xfrm>
              <a:off x="7995" y="3585"/>
              <a:ext cx="340" cy="1588"/>
            </a:xfrm>
            <a:prstGeom prst="downArrow">
              <a:avLst>
                <a:gd name="adj1" fmla="val 50000"/>
                <a:gd name="adj2" fmla="val 11622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5" name="Text Box 74"/>
            <p:cNvSpPr txBox="1"/>
            <p:nvPr/>
          </p:nvSpPr>
          <p:spPr>
            <a:xfrm>
              <a:off x="3345" y="6760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主调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6" name="Text Box 75"/>
            <p:cNvSpPr txBox="1"/>
            <p:nvPr/>
          </p:nvSpPr>
          <p:spPr>
            <a:xfrm>
              <a:off x="7653" y="7100"/>
              <a:ext cx="1700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副调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7" name="Text Box 76"/>
            <p:cNvSpPr txBox="1"/>
            <p:nvPr/>
          </p:nvSpPr>
          <p:spPr>
            <a:xfrm>
              <a:off x="8448" y="3813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前馈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1401445"/>
            <a:ext cx="6856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）锅炉汽包液位三冲量控制系统工作原理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8305" name="Text Box 177"/>
          <p:cNvSpPr txBox="1"/>
          <p:nvPr/>
        </p:nvSpPr>
        <p:spPr>
          <a:xfrm>
            <a:off x="3467735" y="5715000"/>
            <a:ext cx="5205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</a:rPr>
              <a:t>-38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锅炉汽包液位三冲量控制系统方框图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98307" name="Group 182"/>
          <p:cNvGrpSpPr/>
          <p:nvPr/>
        </p:nvGrpSpPr>
        <p:grpSpPr>
          <a:xfrm>
            <a:off x="746760" y="1996123"/>
            <a:ext cx="9685338" cy="3529012"/>
            <a:chOff x="0" y="0"/>
            <a:chExt cx="5760" cy="2223"/>
          </a:xfrm>
        </p:grpSpPr>
        <p:sp>
          <p:nvSpPr>
            <p:cNvPr id="98308" name="Text Box 134"/>
            <p:cNvSpPr txBox="1"/>
            <p:nvPr/>
          </p:nvSpPr>
          <p:spPr>
            <a:xfrm>
              <a:off x="5075" y="544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09" name="Rectangle 137"/>
            <p:cNvSpPr/>
            <p:nvPr/>
          </p:nvSpPr>
          <p:spPr>
            <a:xfrm>
              <a:off x="786" y="816"/>
              <a:ext cx="880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水位调节器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0" name="Rectangle 138"/>
            <p:cNvSpPr/>
            <p:nvPr/>
          </p:nvSpPr>
          <p:spPr>
            <a:xfrm>
              <a:off x="3655" y="816"/>
              <a:ext cx="74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调节阀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1" name="Rectangle 139"/>
            <p:cNvSpPr/>
            <p:nvPr/>
          </p:nvSpPr>
          <p:spPr>
            <a:xfrm>
              <a:off x="4673" y="816"/>
              <a:ext cx="56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汽包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2" name="Rectangle 140"/>
            <p:cNvSpPr/>
            <p:nvPr/>
          </p:nvSpPr>
          <p:spPr>
            <a:xfrm>
              <a:off x="2730" y="1315"/>
              <a:ext cx="872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3" name="AutoShape 141"/>
            <p:cNvSpPr/>
            <p:nvPr/>
          </p:nvSpPr>
          <p:spPr>
            <a:xfrm>
              <a:off x="194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14" name="Line 142"/>
            <p:cNvSpPr/>
            <p:nvPr/>
          </p:nvSpPr>
          <p:spPr>
            <a:xfrm>
              <a:off x="0" y="952"/>
              <a:ext cx="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5" name="Line 143"/>
            <p:cNvSpPr/>
            <p:nvPr/>
          </p:nvSpPr>
          <p:spPr>
            <a:xfrm>
              <a:off x="509" y="952"/>
              <a:ext cx="2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6" name="Line 144"/>
            <p:cNvSpPr/>
            <p:nvPr/>
          </p:nvSpPr>
          <p:spPr>
            <a:xfrm>
              <a:off x="2128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7" name="Line 145"/>
            <p:cNvSpPr/>
            <p:nvPr/>
          </p:nvSpPr>
          <p:spPr>
            <a:xfrm>
              <a:off x="3331" y="952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8" name="Line 146"/>
            <p:cNvSpPr/>
            <p:nvPr/>
          </p:nvSpPr>
          <p:spPr>
            <a:xfrm>
              <a:off x="5229" y="952"/>
              <a:ext cx="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9" name="Line 147"/>
            <p:cNvSpPr/>
            <p:nvPr/>
          </p:nvSpPr>
          <p:spPr>
            <a:xfrm>
              <a:off x="5367" y="952"/>
              <a:ext cx="0" cy="11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0" name="Line 148"/>
            <p:cNvSpPr/>
            <p:nvPr/>
          </p:nvSpPr>
          <p:spPr>
            <a:xfrm flipH="1">
              <a:off x="3609" y="2086"/>
              <a:ext cx="175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1" name="Line 149"/>
            <p:cNvSpPr/>
            <p:nvPr/>
          </p:nvSpPr>
          <p:spPr>
            <a:xfrm flipH="1">
              <a:off x="416" y="2086"/>
              <a:ext cx="21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2" name="Text Box 150"/>
            <p:cNvSpPr txBox="1"/>
            <p:nvPr/>
          </p:nvSpPr>
          <p:spPr>
            <a:xfrm>
              <a:off x="0" y="590"/>
              <a:ext cx="4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151"/>
            <p:cNvSpPr txBox="1"/>
            <p:nvPr/>
          </p:nvSpPr>
          <p:spPr>
            <a:xfrm>
              <a:off x="476" y="1089"/>
              <a:ext cx="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152"/>
            <p:cNvSpPr txBox="1"/>
            <p:nvPr/>
          </p:nvSpPr>
          <p:spPr>
            <a:xfrm>
              <a:off x="1666" y="49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5" name="Line 153"/>
            <p:cNvSpPr/>
            <p:nvPr/>
          </p:nvSpPr>
          <p:spPr>
            <a:xfrm flipV="1">
              <a:off x="416" y="1043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6" name="Text Box 155"/>
            <p:cNvSpPr txBox="1"/>
            <p:nvPr/>
          </p:nvSpPr>
          <p:spPr>
            <a:xfrm>
              <a:off x="4164" y="0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扰动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7" name="Rectangle 156"/>
            <p:cNvSpPr/>
            <p:nvPr/>
          </p:nvSpPr>
          <p:spPr>
            <a:xfrm>
              <a:off x="2406" y="816"/>
              <a:ext cx="925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流量调节器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8" name="Rectangle 159"/>
            <p:cNvSpPr/>
            <p:nvPr/>
          </p:nvSpPr>
          <p:spPr>
            <a:xfrm>
              <a:off x="2591" y="1950"/>
              <a:ext cx="1018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9" name="AutoShape 161"/>
            <p:cNvSpPr/>
            <p:nvPr/>
          </p:nvSpPr>
          <p:spPr>
            <a:xfrm>
              <a:off x="32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0" name="Line 162"/>
            <p:cNvSpPr/>
            <p:nvPr/>
          </p:nvSpPr>
          <p:spPr>
            <a:xfrm>
              <a:off x="1666" y="952"/>
              <a:ext cx="2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1" name="Line 163"/>
            <p:cNvSpPr/>
            <p:nvPr/>
          </p:nvSpPr>
          <p:spPr>
            <a:xfrm>
              <a:off x="4395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2" name="Line 164"/>
            <p:cNvSpPr/>
            <p:nvPr/>
          </p:nvSpPr>
          <p:spPr>
            <a:xfrm flipH="1">
              <a:off x="3609" y="1451"/>
              <a:ext cx="9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3" name="Line 165"/>
            <p:cNvSpPr/>
            <p:nvPr/>
          </p:nvSpPr>
          <p:spPr>
            <a:xfrm>
              <a:off x="4534" y="952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4" name="Line 166"/>
            <p:cNvSpPr/>
            <p:nvPr/>
          </p:nvSpPr>
          <p:spPr>
            <a:xfrm flipH="1">
              <a:off x="2036" y="1451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5" name="Line 167"/>
            <p:cNvSpPr/>
            <p:nvPr/>
          </p:nvSpPr>
          <p:spPr>
            <a:xfrm flipV="1">
              <a:off x="2036" y="1043"/>
              <a:ext cx="0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6" name="Line 168"/>
            <p:cNvSpPr/>
            <p:nvPr/>
          </p:nvSpPr>
          <p:spPr>
            <a:xfrm>
              <a:off x="2036" y="363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7" name="Rectangle 169"/>
            <p:cNvSpPr/>
            <p:nvPr/>
          </p:nvSpPr>
          <p:spPr>
            <a:xfrm>
              <a:off x="2406" y="272"/>
              <a:ext cx="1388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蒸汽流量变送器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38" name="Text Box 170"/>
            <p:cNvSpPr txBox="1"/>
            <p:nvPr/>
          </p:nvSpPr>
          <p:spPr>
            <a:xfrm>
              <a:off x="1712" y="108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-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39" name="Line 171"/>
            <p:cNvSpPr/>
            <p:nvPr/>
          </p:nvSpPr>
          <p:spPr>
            <a:xfrm flipH="1">
              <a:off x="2036" y="363"/>
              <a:ext cx="3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0" name="Line 172"/>
            <p:cNvSpPr/>
            <p:nvPr/>
          </p:nvSpPr>
          <p:spPr>
            <a:xfrm flipH="1">
              <a:off x="3794" y="363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1" name="Text Box 174"/>
            <p:cNvSpPr txBox="1"/>
            <p:nvPr/>
          </p:nvSpPr>
          <p:spPr>
            <a:xfrm>
              <a:off x="139" y="1134"/>
              <a:ext cx="2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-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2" name="Line 181"/>
            <p:cNvSpPr/>
            <p:nvPr/>
          </p:nvSpPr>
          <p:spPr>
            <a:xfrm>
              <a:off x="4105" y="227"/>
              <a:ext cx="0" cy="5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1338580" y="873125"/>
            <a:ext cx="27552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）控制规律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6860" y="1410970"/>
            <a:ext cx="712597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串级控制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+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蒸汽流量前馈控制</a:t>
            </a:r>
            <a:endParaRPr kumimoji="0" lang="zh-CN" altLang="en-US" sz="2400" b="1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338" name="Text Box 103"/>
          <p:cNvSpPr txBox="1"/>
          <p:nvPr/>
        </p:nvSpPr>
        <p:spPr>
          <a:xfrm>
            <a:off x="8485823" y="1260475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主变送器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4339" name="Text Box 104"/>
          <p:cNvSpPr txBox="1"/>
          <p:nvPr/>
        </p:nvSpPr>
        <p:spPr>
          <a:xfrm>
            <a:off x="8485823" y="1836738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副调节器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4340" name="Group 115"/>
          <p:cNvGrpSpPr/>
          <p:nvPr/>
        </p:nvGrpSpPr>
        <p:grpSpPr>
          <a:xfrm>
            <a:off x="1607185" y="755650"/>
            <a:ext cx="8075613" cy="6105418"/>
            <a:chOff x="0" y="0"/>
            <a:chExt cx="5377" cy="3980"/>
          </a:xfrm>
        </p:grpSpPr>
        <p:sp>
          <p:nvSpPr>
            <p:cNvPr id="14341" name="Text Box 101"/>
            <p:cNvSpPr txBox="1"/>
            <p:nvPr/>
          </p:nvSpPr>
          <p:spPr>
            <a:xfrm>
              <a:off x="1134" y="3680"/>
              <a:ext cx="313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6-9  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调节器接线端子图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4342" name="Group 102"/>
            <p:cNvGrpSpPr/>
            <p:nvPr/>
          </p:nvGrpSpPr>
          <p:grpSpPr>
            <a:xfrm>
              <a:off x="709" y="214"/>
              <a:ext cx="3666" cy="3456"/>
              <a:chOff x="0" y="0"/>
              <a:chExt cx="3518" cy="3456"/>
            </a:xfrm>
          </p:grpSpPr>
          <p:grpSp>
            <p:nvGrpSpPr>
              <p:cNvPr id="14343" name="Group 3"/>
              <p:cNvGrpSpPr/>
              <p:nvPr/>
            </p:nvGrpSpPr>
            <p:grpSpPr>
              <a:xfrm>
                <a:off x="768" y="96"/>
                <a:ext cx="240" cy="3264"/>
                <a:chOff x="0" y="0"/>
                <a:chExt cx="240" cy="3264"/>
              </a:xfrm>
            </p:grpSpPr>
            <p:sp>
              <p:nvSpPr>
                <p:cNvPr id="14344" name="Oval 4"/>
                <p:cNvSpPr/>
                <p:nvPr/>
              </p:nvSpPr>
              <p:spPr>
                <a:xfrm>
                  <a:off x="0" y="33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12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5" name="Oval 5"/>
                <p:cNvSpPr/>
                <p:nvPr/>
              </p:nvSpPr>
              <p:spPr>
                <a:xfrm>
                  <a:off x="0" y="134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15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6" name="Oval 6"/>
                <p:cNvSpPr/>
                <p:nvPr/>
              </p:nvSpPr>
              <p:spPr>
                <a:xfrm>
                  <a:off x="0" y="100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14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7" name="Oval 7"/>
                <p:cNvSpPr/>
                <p:nvPr/>
              </p:nvSpPr>
              <p:spPr>
                <a:xfrm>
                  <a:off x="0" y="67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13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8" name="Oval 8"/>
                <p:cNvSpPr/>
                <p:nvPr/>
              </p:nvSpPr>
              <p:spPr>
                <a:xfrm>
                  <a:off x="0" y="168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16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9" name="Oval 9"/>
                <p:cNvSpPr/>
                <p:nvPr/>
              </p:nvSpPr>
              <p:spPr>
                <a:xfrm>
                  <a:off x="0" y="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11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0" name="Oval 10"/>
                <p:cNvSpPr/>
                <p:nvPr/>
              </p:nvSpPr>
              <p:spPr>
                <a:xfrm>
                  <a:off x="0" y="201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17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1" name="Oval 11"/>
                <p:cNvSpPr/>
                <p:nvPr/>
              </p:nvSpPr>
              <p:spPr>
                <a:xfrm>
                  <a:off x="0" y="235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18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2" name="Oval 12"/>
                <p:cNvSpPr/>
                <p:nvPr/>
              </p:nvSpPr>
              <p:spPr>
                <a:xfrm>
                  <a:off x="0" y="268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19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3" name="Oval 13"/>
                <p:cNvSpPr/>
                <p:nvPr/>
              </p:nvSpPr>
              <p:spPr>
                <a:xfrm>
                  <a:off x="0" y="302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20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54" name="Oval 14"/>
              <p:cNvSpPr/>
              <p:nvPr/>
            </p:nvSpPr>
            <p:spPr>
              <a:xfrm>
                <a:off x="2112" y="43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2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5" name="Oval 15"/>
              <p:cNvSpPr/>
              <p:nvPr/>
            </p:nvSpPr>
            <p:spPr>
              <a:xfrm>
                <a:off x="2112" y="144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5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Oval 16"/>
              <p:cNvSpPr/>
              <p:nvPr/>
            </p:nvSpPr>
            <p:spPr>
              <a:xfrm>
                <a:off x="2112" y="110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4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7" name="Oval 17"/>
              <p:cNvSpPr/>
              <p:nvPr/>
            </p:nvSpPr>
            <p:spPr>
              <a:xfrm>
                <a:off x="2112" y="76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3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Oval 18"/>
              <p:cNvSpPr/>
              <p:nvPr/>
            </p:nvSpPr>
            <p:spPr>
              <a:xfrm>
                <a:off x="2112" y="177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6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9" name="Oval 19"/>
              <p:cNvSpPr/>
              <p:nvPr/>
            </p:nvSpPr>
            <p:spPr>
              <a:xfrm>
                <a:off x="2112" y="9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Oval 20"/>
              <p:cNvSpPr/>
              <p:nvPr/>
            </p:nvSpPr>
            <p:spPr>
              <a:xfrm>
                <a:off x="2112" y="211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7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1" name="Oval 21"/>
              <p:cNvSpPr/>
              <p:nvPr/>
            </p:nvSpPr>
            <p:spPr>
              <a:xfrm>
                <a:off x="2112" y="244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8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Oval 22"/>
              <p:cNvSpPr/>
              <p:nvPr/>
            </p:nvSpPr>
            <p:spPr>
              <a:xfrm>
                <a:off x="2112" y="278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3" name="Oval 23"/>
              <p:cNvSpPr/>
              <p:nvPr/>
            </p:nvSpPr>
            <p:spPr>
              <a:xfrm>
                <a:off x="2112" y="312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4" name="Line 24"/>
              <p:cNvSpPr/>
              <p:nvPr/>
            </p:nvSpPr>
            <p:spPr>
              <a:xfrm>
                <a:off x="864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5" name="Line 25"/>
              <p:cNvSpPr/>
              <p:nvPr/>
            </p:nvSpPr>
            <p:spPr>
              <a:xfrm>
                <a:off x="864" y="0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6" name="Line 26"/>
              <p:cNvSpPr/>
              <p:nvPr/>
            </p:nvSpPr>
            <p:spPr>
              <a:xfrm>
                <a:off x="2256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7" name="Line 27"/>
              <p:cNvSpPr/>
              <p:nvPr/>
            </p:nvSpPr>
            <p:spPr>
              <a:xfrm>
                <a:off x="864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8" name="Line 28"/>
              <p:cNvSpPr/>
              <p:nvPr/>
            </p:nvSpPr>
            <p:spPr>
              <a:xfrm>
                <a:off x="864" y="3456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9" name="Line 29"/>
              <p:cNvSpPr/>
              <p:nvPr/>
            </p:nvSpPr>
            <p:spPr>
              <a:xfrm>
                <a:off x="2256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0" name="Line 30"/>
              <p:cNvSpPr/>
              <p:nvPr/>
            </p:nvSpPr>
            <p:spPr>
              <a:xfrm>
                <a:off x="864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1" name="Line 31"/>
              <p:cNvSpPr/>
              <p:nvPr/>
            </p:nvSpPr>
            <p:spPr>
              <a:xfrm>
                <a:off x="2256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2" name="Line 32"/>
              <p:cNvSpPr/>
              <p:nvPr/>
            </p:nvSpPr>
            <p:spPr>
              <a:xfrm>
                <a:off x="864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3" name="Line 33"/>
              <p:cNvSpPr/>
              <p:nvPr/>
            </p:nvSpPr>
            <p:spPr>
              <a:xfrm>
                <a:off x="2256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4" name="Line 34"/>
              <p:cNvSpPr/>
              <p:nvPr/>
            </p:nvSpPr>
            <p:spPr>
              <a:xfrm>
                <a:off x="864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5" name="Line 35"/>
              <p:cNvSpPr/>
              <p:nvPr/>
            </p:nvSpPr>
            <p:spPr>
              <a:xfrm>
                <a:off x="864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6" name="Line 36"/>
              <p:cNvSpPr/>
              <p:nvPr/>
            </p:nvSpPr>
            <p:spPr>
              <a:xfrm>
                <a:off x="864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7" name="Line 37"/>
              <p:cNvSpPr/>
              <p:nvPr/>
            </p:nvSpPr>
            <p:spPr>
              <a:xfrm>
                <a:off x="864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8" name="Line 38"/>
              <p:cNvSpPr/>
              <p:nvPr/>
            </p:nvSpPr>
            <p:spPr>
              <a:xfrm>
                <a:off x="864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9" name="Line 39"/>
              <p:cNvSpPr/>
              <p:nvPr/>
            </p:nvSpPr>
            <p:spPr>
              <a:xfrm>
                <a:off x="864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0" name="Line 40"/>
              <p:cNvSpPr/>
              <p:nvPr/>
            </p:nvSpPr>
            <p:spPr>
              <a:xfrm>
                <a:off x="864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1" name="Line 41"/>
              <p:cNvSpPr/>
              <p:nvPr/>
            </p:nvSpPr>
            <p:spPr>
              <a:xfrm>
                <a:off x="2256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2" name="Line 42"/>
              <p:cNvSpPr/>
              <p:nvPr/>
            </p:nvSpPr>
            <p:spPr>
              <a:xfrm>
                <a:off x="2256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3" name="Line 43"/>
              <p:cNvSpPr/>
              <p:nvPr/>
            </p:nvSpPr>
            <p:spPr>
              <a:xfrm>
                <a:off x="2256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4" name="Line 44"/>
              <p:cNvSpPr/>
              <p:nvPr/>
            </p:nvSpPr>
            <p:spPr>
              <a:xfrm>
                <a:off x="2256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5" name="Line 45"/>
              <p:cNvSpPr/>
              <p:nvPr/>
            </p:nvSpPr>
            <p:spPr>
              <a:xfrm>
                <a:off x="2256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6" name="Line 46"/>
              <p:cNvSpPr/>
              <p:nvPr/>
            </p:nvSpPr>
            <p:spPr>
              <a:xfrm>
                <a:off x="2256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7" name="Line 47"/>
              <p:cNvSpPr/>
              <p:nvPr/>
            </p:nvSpPr>
            <p:spPr>
              <a:xfrm>
                <a:off x="2256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8" name="Line 48"/>
              <p:cNvSpPr/>
              <p:nvPr/>
            </p:nvSpPr>
            <p:spPr>
              <a:xfrm flipH="1">
                <a:off x="528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89" name="Line 49"/>
              <p:cNvSpPr/>
              <p:nvPr/>
            </p:nvSpPr>
            <p:spPr>
              <a:xfrm flipH="1">
                <a:off x="528" y="326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90" name="Line 50"/>
              <p:cNvSpPr/>
              <p:nvPr/>
            </p:nvSpPr>
            <p:spPr>
              <a:xfrm flipH="1">
                <a:off x="528" y="22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91" name="Line 51"/>
              <p:cNvSpPr/>
              <p:nvPr/>
            </p:nvSpPr>
            <p:spPr>
              <a:xfrm flipH="1">
                <a:off x="528" y="259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4392" name="Group 52"/>
              <p:cNvGrpSpPr/>
              <p:nvPr/>
            </p:nvGrpSpPr>
            <p:grpSpPr>
              <a:xfrm>
                <a:off x="1008" y="1200"/>
                <a:ext cx="288" cy="720"/>
                <a:chOff x="0" y="0"/>
                <a:chExt cx="288" cy="720"/>
              </a:xfrm>
            </p:grpSpPr>
            <p:sp>
              <p:nvSpPr>
                <p:cNvPr id="14393" name="Line 53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4" name="Line 54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5" name="Line 55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6" name="Line 56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7" name="Line 57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8" name="Line 58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9" name="Line 59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00" name="Group 60"/>
              <p:cNvGrpSpPr/>
              <p:nvPr/>
            </p:nvGrpSpPr>
            <p:grpSpPr>
              <a:xfrm>
                <a:off x="1008" y="192"/>
                <a:ext cx="288" cy="720"/>
                <a:chOff x="0" y="0"/>
                <a:chExt cx="288" cy="720"/>
              </a:xfrm>
            </p:grpSpPr>
            <p:sp>
              <p:nvSpPr>
                <p:cNvPr id="14401" name="Line 61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2" name="Line 62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3" name="Line 63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4" name="Line 64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5" name="Line 65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6" name="Line 66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7" name="Line 67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08" name="Line 68"/>
              <p:cNvSpPr/>
              <p:nvPr/>
            </p:nvSpPr>
            <p:spPr>
              <a:xfrm flipH="1">
                <a:off x="2352" y="192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09" name="Line 69"/>
              <p:cNvSpPr/>
              <p:nvPr/>
            </p:nvSpPr>
            <p:spPr>
              <a:xfrm flipH="1">
                <a:off x="2352" y="5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0" name="Line 70"/>
              <p:cNvSpPr/>
              <p:nvPr/>
            </p:nvSpPr>
            <p:spPr>
              <a:xfrm flipH="1">
                <a:off x="2352" y="86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1" name="Line 71"/>
              <p:cNvSpPr/>
              <p:nvPr/>
            </p:nvSpPr>
            <p:spPr>
              <a:xfrm flipH="1">
                <a:off x="1920" y="15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2" name="Line 72"/>
              <p:cNvSpPr/>
              <p:nvPr/>
            </p:nvSpPr>
            <p:spPr>
              <a:xfrm>
                <a:off x="1920" y="158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3" name="Line 73"/>
              <p:cNvSpPr/>
              <p:nvPr/>
            </p:nvSpPr>
            <p:spPr>
              <a:xfrm flipH="1">
                <a:off x="2016" y="19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4" name="Line 74"/>
              <p:cNvSpPr/>
              <p:nvPr/>
            </p:nvSpPr>
            <p:spPr>
              <a:xfrm>
                <a:off x="2016" y="18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5" name="Line 75"/>
              <p:cNvSpPr/>
              <p:nvPr/>
            </p:nvSpPr>
            <p:spPr>
              <a:xfrm>
                <a:off x="1920" y="172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6" name="Line 76"/>
              <p:cNvSpPr/>
              <p:nvPr/>
            </p:nvSpPr>
            <p:spPr>
              <a:xfrm flipH="1" flipV="1">
                <a:off x="1824" y="225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7" name="Line 77"/>
              <p:cNvSpPr/>
              <p:nvPr/>
            </p:nvSpPr>
            <p:spPr>
              <a:xfrm flipV="1">
                <a:off x="1824" y="1824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4418" name="Object 83"/>
              <p:cNvGraphicFramePr>
                <a:graphicFrameLocks noChangeAspect="1"/>
              </p:cNvGraphicFramePr>
              <p:nvPr/>
            </p:nvGraphicFramePr>
            <p:xfrm>
              <a:off x="2344" y="2112"/>
              <a:ext cx="24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" imgW="183515" imgH="196215" progId="">
                      <p:embed/>
                    </p:oleObj>
                  </mc:Choice>
                  <mc:Fallback>
                    <p:oleObj name="" r:id="rId1" imgW="183515" imgH="196215" progId="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344" y="2112"/>
                            <a:ext cx="240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9" name="Object 84"/>
              <p:cNvGraphicFramePr>
                <a:graphicFrameLocks noChangeAspect="1"/>
              </p:cNvGraphicFramePr>
              <p:nvPr/>
            </p:nvGraphicFramePr>
            <p:xfrm>
              <a:off x="2352" y="1392"/>
              <a:ext cx="22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170180" imgH="196215" progId="">
                      <p:embed/>
                    </p:oleObj>
                  </mc:Choice>
                  <mc:Fallback>
                    <p:oleObj name="" r:id="rId3" imgW="170180" imgH="196215" progId="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52" y="1392"/>
                            <a:ext cx="223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20" name="Line 82"/>
              <p:cNvSpPr/>
              <p:nvPr/>
            </p:nvSpPr>
            <p:spPr>
              <a:xfrm flipH="1">
                <a:off x="559" y="239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1" name="Line 83"/>
              <p:cNvSpPr/>
              <p:nvPr/>
            </p:nvSpPr>
            <p:spPr>
              <a:xfrm>
                <a:off x="559" y="335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2" name="Line 84"/>
              <p:cNvSpPr/>
              <p:nvPr/>
            </p:nvSpPr>
            <p:spPr>
              <a:xfrm>
                <a:off x="550" y="788"/>
                <a:ext cx="144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3" name="Line 85"/>
              <p:cNvSpPr/>
              <p:nvPr/>
            </p:nvSpPr>
            <p:spPr>
              <a:xfrm>
                <a:off x="2544" y="153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4" name="Line 86"/>
              <p:cNvSpPr/>
              <p:nvPr/>
            </p:nvSpPr>
            <p:spPr>
              <a:xfrm>
                <a:off x="2640" y="1632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5" name="Line 87"/>
              <p:cNvSpPr/>
              <p:nvPr/>
            </p:nvSpPr>
            <p:spPr>
              <a:xfrm flipH="1">
                <a:off x="2544" y="2112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6" name="Line 88"/>
              <p:cNvSpPr/>
              <p:nvPr/>
            </p:nvSpPr>
            <p:spPr>
              <a:xfrm flipH="1">
                <a:off x="624" y="120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7" name="Line 89"/>
              <p:cNvSpPr/>
              <p:nvPr/>
            </p:nvSpPr>
            <p:spPr>
              <a:xfrm>
                <a:off x="624" y="129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8" name="Line 90"/>
              <p:cNvSpPr/>
              <p:nvPr/>
            </p:nvSpPr>
            <p:spPr>
              <a:xfrm>
                <a:off x="624" y="1776"/>
                <a:ext cx="9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9" name="Line 92"/>
              <p:cNvSpPr/>
              <p:nvPr/>
            </p:nvSpPr>
            <p:spPr>
              <a:xfrm flipH="1">
                <a:off x="2352" y="288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30" name="Line 93"/>
              <p:cNvSpPr/>
              <p:nvPr/>
            </p:nvSpPr>
            <p:spPr>
              <a:xfrm flipH="1">
                <a:off x="2352" y="3264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4431" name="Object 97"/>
              <p:cNvGraphicFramePr>
                <a:graphicFrameLocks noChangeAspect="1"/>
              </p:cNvGraphicFramePr>
              <p:nvPr/>
            </p:nvGraphicFramePr>
            <p:xfrm>
              <a:off x="0" y="2928"/>
              <a:ext cx="8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537845" imgH="192405" progId="">
                      <p:embed/>
                    </p:oleObj>
                  </mc:Choice>
                  <mc:Fallback>
                    <p:oleObj name="" r:id="rId5" imgW="537845" imgH="192405" progId="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2928"/>
                            <a:ext cx="84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2" name="Object 98"/>
              <p:cNvGraphicFramePr>
                <a:graphicFrameLocks noChangeAspect="1"/>
              </p:cNvGraphicFramePr>
              <p:nvPr/>
            </p:nvGraphicFramePr>
            <p:xfrm>
              <a:off x="34" y="2334"/>
              <a:ext cx="5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7" imgW="374650" imgH="154940" progId="">
                      <p:embed/>
                    </p:oleObj>
                  </mc:Choice>
                  <mc:Fallback>
                    <p:oleObj name="" r:id="rId7" imgW="374650" imgH="154940" progId="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" y="2334"/>
                            <a:ext cx="5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3" name="Object 99"/>
              <p:cNvGraphicFramePr>
                <a:graphicFrameLocks noChangeAspect="1"/>
              </p:cNvGraphicFramePr>
              <p:nvPr/>
            </p:nvGraphicFramePr>
            <p:xfrm>
              <a:off x="2728" y="222"/>
              <a:ext cx="7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9" imgW="488315" imgH="154305" progId="">
                      <p:embed/>
                    </p:oleObj>
                  </mc:Choice>
                  <mc:Fallback>
                    <p:oleObj name="" r:id="rId9" imgW="488315" imgH="154305" progId="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728" y="222"/>
                            <a:ext cx="7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4" name="Object 100"/>
              <p:cNvGraphicFramePr>
                <a:graphicFrameLocks noChangeAspect="1"/>
              </p:cNvGraphicFramePr>
              <p:nvPr/>
            </p:nvGraphicFramePr>
            <p:xfrm>
              <a:off x="2618" y="566"/>
              <a:ext cx="90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1" imgW="576580" imgH="166370" progId="">
                      <p:embed/>
                    </p:oleObj>
                  </mc:Choice>
                  <mc:Fallback>
                    <p:oleObj name="" r:id="rId11" imgW="576580" imgH="166370" progId="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18" y="566"/>
                            <a:ext cx="900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5" name="Object 101"/>
              <p:cNvGraphicFramePr>
                <a:graphicFrameLocks noChangeAspect="1"/>
              </p:cNvGraphicFramePr>
              <p:nvPr/>
            </p:nvGraphicFramePr>
            <p:xfrm>
              <a:off x="151" y="380"/>
              <a:ext cx="3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3" imgW="234315" imgH="156210" progId="">
                      <p:embed/>
                    </p:oleObj>
                  </mc:Choice>
                  <mc:Fallback>
                    <p:oleObj name="" r:id="rId13" imgW="234315" imgH="156210" progId="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51" y="380"/>
                            <a:ext cx="3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6" name="Object 102"/>
              <p:cNvGraphicFramePr>
                <a:graphicFrameLocks noChangeAspect="1"/>
              </p:cNvGraphicFramePr>
              <p:nvPr/>
            </p:nvGraphicFramePr>
            <p:xfrm>
              <a:off x="134" y="1392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247015" imgH="156210" progId="">
                      <p:embed/>
                    </p:oleObj>
                  </mc:Choice>
                  <mc:Fallback>
                    <p:oleObj name="" r:id="rId15" imgW="247015" imgH="156210" progId="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4" y="1392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7" name="Object 103"/>
              <p:cNvGraphicFramePr>
                <a:graphicFrameLocks noChangeAspect="1"/>
              </p:cNvGraphicFramePr>
              <p:nvPr/>
            </p:nvGraphicFramePr>
            <p:xfrm>
              <a:off x="2726" y="1728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7" imgW="247015" imgH="156210" progId="">
                      <p:embed/>
                    </p:oleObj>
                  </mc:Choice>
                  <mc:Fallback>
                    <p:oleObj name="" r:id="rId17" imgW="247015" imgH="156210" progId="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726" y="1728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38" name="Text Box 105"/>
            <p:cNvSpPr txBox="1"/>
            <p:nvPr/>
          </p:nvSpPr>
          <p:spPr>
            <a:xfrm>
              <a:off x="3508" y="3132"/>
              <a:ext cx="1869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24VDC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或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220VAC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供电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39" name="Text Box 106"/>
            <p:cNvSpPr txBox="1"/>
            <p:nvPr/>
          </p:nvSpPr>
          <p:spPr>
            <a:xfrm>
              <a:off x="47" y="3163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0" name="Text Box 107"/>
            <p:cNvSpPr txBox="1"/>
            <p:nvPr/>
          </p:nvSpPr>
          <p:spPr>
            <a:xfrm>
              <a:off x="95" y="2528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1" name="Text Box 108"/>
            <p:cNvSpPr txBox="1"/>
            <p:nvPr/>
          </p:nvSpPr>
          <p:spPr>
            <a:xfrm>
              <a:off x="4160" y="1938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控制输出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2" name="Text Box 109"/>
            <p:cNvSpPr txBox="1"/>
            <p:nvPr/>
          </p:nvSpPr>
          <p:spPr>
            <a:xfrm>
              <a:off x="0" y="577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3" name="Text Box 110"/>
            <p:cNvSpPr txBox="1"/>
            <p:nvPr/>
          </p:nvSpPr>
          <p:spPr>
            <a:xfrm>
              <a:off x="0" y="1575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4" name="Rectangle 114"/>
            <p:cNvSpPr/>
            <p:nvPr/>
          </p:nvSpPr>
          <p:spPr>
            <a:xfrm>
              <a:off x="95" y="0"/>
              <a:ext cx="186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后面板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924560"/>
            <a:ext cx="456819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）控制系统组态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Text Box 127"/>
          <p:cNvSpPr txBox="1"/>
          <p:nvPr/>
        </p:nvSpPr>
        <p:spPr>
          <a:xfrm>
            <a:off x="3457575" y="6186170"/>
            <a:ext cx="51663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6-39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锅炉汽包液位三冲量控制系统组态图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1384935"/>
            <a:ext cx="6496050" cy="480123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2990" y="922020"/>
            <a:ext cx="36061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① 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冷水流量单回路控制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5980" y="2381250"/>
            <a:ext cx="3846195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模块给定端切换到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单回路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835" y="904240"/>
            <a:ext cx="53079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②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冷水流量串级控制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8460" y="2140585"/>
            <a:ext cx="4309745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5835" y="904240"/>
            <a:ext cx="719899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③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蒸汽流量串级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前馈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9280" y="1693545"/>
            <a:ext cx="4309745" cy="34150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增加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ADD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SUB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模块，实现加前馈控制后，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串级与自动之间无扰动切换。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948055"/>
            <a:ext cx="6135370" cy="4535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4075" y="1706245"/>
          <a:ext cx="358965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981200" imgH="647700" progId="Equation.KSEE3">
                  <p:embed/>
                </p:oleObj>
              </mc:Choice>
              <mc:Fallback>
                <p:oleObj name="" r:id="rId2" imgW="19812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4075" y="1706245"/>
                        <a:ext cx="358965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/>
          <p:nvPr/>
        </p:nvSpPr>
        <p:spPr>
          <a:xfrm>
            <a:off x="7204075" y="3680460"/>
            <a:ext cx="3987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C→A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LSP2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跟踪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4075" y="1030605"/>
            <a:ext cx="4725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A→C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RSP2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跟踪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LSP2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204075" y="3026410"/>
            <a:ext cx="41617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串级工作后，前馈信号加入。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tags/tag1.xml><?xml version="1.0" encoding="utf-8"?>
<p:tagLst xmlns:p="http://schemas.openxmlformats.org/presentationml/2006/main">
  <p:tag name="REFSHAPE" val="1556686460"/>
  <p:tag name="KSO_WM_UNIT_PLACING_PICTURE_USER_VIEWPORT" val="{&quot;height&quot;:7701,&quot;width&quot;:5990}"/>
</p:tagLst>
</file>

<file path=ppt/tags/tag10.xml><?xml version="1.0" encoding="utf-8"?>
<p:tagLst xmlns:p="http://schemas.openxmlformats.org/presentationml/2006/main">
  <p:tag name="KSO_WM_UNIT_TABLE_BEAUTIFY" val="smartTable{3097a35d-a6f3-436e-8ee8-026c1eda3449}"/>
</p:tagLst>
</file>

<file path=ppt/tags/tag11.xml><?xml version="1.0" encoding="utf-8"?>
<p:tagLst xmlns:p="http://schemas.openxmlformats.org/presentationml/2006/main">
  <p:tag name="KSO_WM_UNIT_TABLE_BEAUTIFY" val="smartTable{88b6a808-b50e-4697-a879-f5ed80db1ef6}"/>
</p:tagLst>
</file>

<file path=ppt/tags/tag12.xml><?xml version="1.0" encoding="utf-8"?>
<p:tagLst xmlns:p="http://schemas.openxmlformats.org/presentationml/2006/main">
  <p:tag name="KSO_WM_UNIT_TABLE_BEAUTIFY" val="smartTable{3097a35d-a6f3-436e-8ee8-026c1eda3449}"/>
</p:tagLst>
</file>

<file path=ppt/tags/tag13.xml><?xml version="1.0" encoding="utf-8"?>
<p:tagLst xmlns:p="http://schemas.openxmlformats.org/presentationml/2006/main">
  <p:tag name="KSO_WM_UNIT_TABLE_BEAUTIFY" val="smartTable{f10f85fc-a053-445a-99a4-e27a9ef25c91}"/>
</p:tagLst>
</file>

<file path=ppt/tags/tag14.xml><?xml version="1.0" encoding="utf-8"?>
<p:tagLst xmlns:p="http://schemas.openxmlformats.org/presentationml/2006/main">
  <p:tag name="KSO_WM_UNIT_TABLE_BEAUTIFY" val="smartTable{166bd109-307d-4aca-a813-cc4d8253d1a2}"/>
</p:tagLst>
</file>

<file path=ppt/tags/tag15.xml><?xml version="1.0" encoding="utf-8"?>
<p:tagLst xmlns:p="http://schemas.openxmlformats.org/presentationml/2006/main">
  <p:tag name="KSO_WM_UNIT_TABLE_BEAUTIFY" val="smartTable{f10f85fc-a053-445a-99a4-e27a9ef25c91}"/>
</p:tagLst>
</file>

<file path=ppt/tags/tag16.xml><?xml version="1.0" encoding="utf-8"?>
<p:tagLst xmlns:p="http://schemas.openxmlformats.org/presentationml/2006/main">
  <p:tag name="KSO_WM_UNIT_TABLE_BEAUTIFY" val="smartTable{166bd109-307d-4aca-a813-cc4d8253d1a2}"/>
</p:tagLst>
</file>

<file path=ppt/tags/tag17.xml><?xml version="1.0" encoding="utf-8"?>
<p:tagLst xmlns:p="http://schemas.openxmlformats.org/presentationml/2006/main">
  <p:tag name="KSO_WM_UNIT_TABLE_BEAUTIFY" val="smartTable{548cae4e-596b-4012-bea9-b00f13b4b434}"/>
</p:tagLst>
</file>

<file path=ppt/tags/tag18.xml><?xml version="1.0" encoding="utf-8"?>
<p:tagLst xmlns:p="http://schemas.openxmlformats.org/presentationml/2006/main">
  <p:tag name="KSO_WM_UNIT_TABLE_BEAUTIFY" val="smartTable{548cae4e-596b-4012-bea9-b00f13b4b434}"/>
</p:tagLst>
</file>

<file path=ppt/tags/tag19.xml><?xml version="1.0" encoding="utf-8"?>
<p:tagLst xmlns:p="http://schemas.openxmlformats.org/presentationml/2006/main">
  <p:tag name="KSO_WM_UNIT_TABLE_BEAUTIFY" val="smartTable{1f45533d-d70f-453d-b225-9aa0564871c9}"/>
</p:tagLst>
</file>

<file path=ppt/tags/tag2.xml><?xml version="1.0" encoding="utf-8"?>
<p:tagLst xmlns:p="http://schemas.openxmlformats.org/presentationml/2006/main">
  <p:tag name="KSO_WM_UNIT_TABLE_BEAUTIFY" val="smartTable{22e4c52f-85da-422e-aa0b-a13be7d66da0}"/>
</p:tagLst>
</file>

<file path=ppt/tags/tag20.xml><?xml version="1.0" encoding="utf-8"?>
<p:tagLst xmlns:p="http://schemas.openxmlformats.org/presentationml/2006/main">
  <p:tag name="KSO_WM_UNIT_TABLE_BEAUTIFY" val="smartTable{21d06963-81e9-41e8-aeb3-51e5671cf74f}"/>
</p:tagLst>
</file>

<file path=ppt/tags/tag21.xml><?xml version="1.0" encoding="utf-8"?>
<p:tagLst xmlns:p="http://schemas.openxmlformats.org/presentationml/2006/main">
  <p:tag name="KSO_WM_UNIT_TABLE_BEAUTIFY" val="smartTable{21d06963-81e9-41e8-aeb3-51e5671cf74f}"/>
</p:tagLst>
</file>

<file path=ppt/tags/tag22.xml><?xml version="1.0" encoding="utf-8"?>
<p:tagLst xmlns:p="http://schemas.openxmlformats.org/presentationml/2006/main">
  <p:tag name="KSO_WM_UNIT_TABLE_BEAUTIFY" val="smartTable{16342715-6c7f-4c68-b6f2-d59099b0eff4}"/>
</p:tagLst>
</file>

<file path=ppt/tags/tag23.xml><?xml version="1.0" encoding="utf-8"?>
<p:tagLst xmlns:p="http://schemas.openxmlformats.org/presentationml/2006/main">
  <p:tag name="KSO_WM_UNIT_TABLE_BEAUTIFY" val="smartTable{d5302a91-9d52-4312-85d2-2e9caa7faf0f}"/>
</p:tagLst>
</file>

<file path=ppt/tags/tag24.xml><?xml version="1.0" encoding="utf-8"?>
<p:tagLst xmlns:p="http://schemas.openxmlformats.org/presentationml/2006/main">
  <p:tag name="KSO_WM_UNIT_TABLE_BEAUTIFY" val="smartTable{16342715-6c7f-4c68-b6f2-d59099b0eff4}"/>
</p:tagLst>
</file>

<file path=ppt/tags/tag25.xml><?xml version="1.0" encoding="utf-8"?>
<p:tagLst xmlns:p="http://schemas.openxmlformats.org/presentationml/2006/main">
  <p:tag name="KSO_WM_UNIT_TABLE_BEAUTIFY" val="smartTable{d5302a91-9d52-4312-85d2-2e9caa7faf0f}"/>
</p:tagLst>
</file>

<file path=ppt/tags/tag26.xml><?xml version="1.0" encoding="utf-8"?>
<p:tagLst xmlns:p="http://schemas.openxmlformats.org/presentationml/2006/main">
  <p:tag name="KSO_WM_UNIT_TABLE_BEAUTIFY" val="smartTable{62872a0d-a16f-4b55-b0b4-28c7af96282b}"/>
</p:tagLst>
</file>

<file path=ppt/tags/tag27.xml><?xml version="1.0" encoding="utf-8"?>
<p:tagLst xmlns:p="http://schemas.openxmlformats.org/presentationml/2006/main">
  <p:tag name="KSO_WM_UNIT_TABLE_BEAUTIFY" val="smartTable{e0f0c677-7b3e-4173-8133-501444386cdb}"/>
</p:tagLst>
</file>

<file path=ppt/tags/tag28.xml><?xml version="1.0" encoding="utf-8"?>
<p:tagLst xmlns:p="http://schemas.openxmlformats.org/presentationml/2006/main">
  <p:tag name="KSO_WM_UNIT_TABLE_BEAUTIFY" val="smartTable{71133d34-4bc1-4ad3-aea1-366c49755d65}"/>
</p:tagLst>
</file>

<file path=ppt/tags/tag29.xml><?xml version="1.0" encoding="utf-8"?>
<p:tagLst xmlns:p="http://schemas.openxmlformats.org/presentationml/2006/main">
  <p:tag name="KSO_WM_UNIT_TABLE_BEAUTIFY" val="smartTable{80f03fc0-b197-4322-b423-e13a6b53a2c9}"/>
</p:tagLst>
</file>

<file path=ppt/tags/tag3.xml><?xml version="1.0" encoding="utf-8"?>
<p:tagLst xmlns:p="http://schemas.openxmlformats.org/presentationml/2006/main">
  <p:tag name="KSO_WM_UNIT_TABLE_BEAUTIFY" val="smartTable{8c8a7ab0-8387-42c2-b710-a7d0639a2ca4}"/>
</p:tagLst>
</file>

<file path=ppt/tags/tag30.xml><?xml version="1.0" encoding="utf-8"?>
<p:tagLst xmlns:p="http://schemas.openxmlformats.org/presentationml/2006/main">
  <p:tag name="KSO_WM_UNIT_PLACING_PICTURE_USER_VIEWPORT" val="{&quot;height&quot;:7980,&quot;width&quot;:12855}"/>
</p:tagLst>
</file>

<file path=ppt/tags/tag31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2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3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4.xml><?xml version="1.0" encoding="utf-8"?>
<p:tagLst xmlns:p="http://schemas.openxmlformats.org/presentationml/2006/main">
  <p:tag name="KSO_WM_DOC_GUID" val="{6d064467-668b-4fc7-8e17-883a815c7ddd}"/>
</p:tagLst>
</file>

<file path=ppt/tags/tag4.xml><?xml version="1.0" encoding="utf-8"?>
<p:tagLst xmlns:p="http://schemas.openxmlformats.org/presentationml/2006/main">
  <p:tag name="KSO_WM_UNIT_TABLE_BEAUTIFY" val="smartTable{101f914c-7f43-49a2-b98a-f4adc30054ad}"/>
</p:tagLst>
</file>

<file path=ppt/tags/tag5.xml><?xml version="1.0" encoding="utf-8"?>
<p:tagLst xmlns:p="http://schemas.openxmlformats.org/presentationml/2006/main">
  <p:tag name="KSO_WM_UNIT_TABLE_BEAUTIFY" val="smartTable{8edca740-128e-41a8-989d-a7669e5e0d98}"/>
</p:tagLst>
</file>

<file path=ppt/tags/tag6.xml><?xml version="1.0" encoding="utf-8"?>
<p:tagLst xmlns:p="http://schemas.openxmlformats.org/presentationml/2006/main">
  <p:tag name="KSO_WM_UNIT_TABLE_BEAUTIFY" val="smartTable{b92a35e4-ffb9-4fad-afaa-ff91ac9a3dd5}"/>
</p:tagLst>
</file>

<file path=ppt/tags/tag7.xml><?xml version="1.0" encoding="utf-8"?>
<p:tagLst xmlns:p="http://schemas.openxmlformats.org/presentationml/2006/main">
  <p:tag name="KSO_WM_UNIT_TABLE_BEAUTIFY" val="smartTable{8edca740-128e-41a8-989d-a7669e5e0d98}"/>
</p:tagLst>
</file>

<file path=ppt/tags/tag8.xml><?xml version="1.0" encoding="utf-8"?>
<p:tagLst xmlns:p="http://schemas.openxmlformats.org/presentationml/2006/main">
  <p:tag name="KSO_WM_UNIT_TABLE_BEAUTIFY" val="smartTable{b92a35e4-ffb9-4fad-afaa-ff91ac9a3dd5}"/>
</p:tagLst>
</file>

<file path=ppt/tags/tag9.xml><?xml version="1.0" encoding="utf-8"?>
<p:tagLst xmlns:p="http://schemas.openxmlformats.org/presentationml/2006/main">
  <p:tag name="KSO_WM_UNIT_TABLE_BEAUTIFY" val="smartTable{88b6a808-b50e-4697-a879-f5ed80db1ef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15747</Words>
  <Application>WPS 演示</Application>
  <PresentationFormat>全屏显示(4:3)</PresentationFormat>
  <Paragraphs>3884</Paragraphs>
  <Slides>94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118</vt:i4>
      </vt:variant>
      <vt:variant>
        <vt:lpstr>幻灯片标题</vt:lpstr>
      </vt:variant>
      <vt:variant>
        <vt:i4>94</vt:i4>
      </vt:variant>
    </vt:vector>
  </HeadingPairs>
  <TitlesOfParts>
    <vt:vector size="223" baseType="lpstr">
      <vt:lpstr>Arial</vt:lpstr>
      <vt:lpstr>宋体</vt:lpstr>
      <vt:lpstr>Wingdings</vt:lpstr>
      <vt:lpstr>Times New Roman</vt:lpstr>
      <vt:lpstr>Batang</vt:lpstr>
      <vt:lpstr>Calibri</vt:lpstr>
      <vt:lpstr>Tahoma</vt:lpstr>
      <vt:lpstr>微软雅黑</vt:lpstr>
      <vt:lpstr>Arial Unicode MS</vt:lpstr>
      <vt:lpstr>Symbol</vt:lpstr>
      <vt:lpstr>默认设计模板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Paint.Picture</vt:lpstr>
      <vt:lpstr>Equations</vt:lpstr>
      <vt:lpstr>Paint.Picture</vt:lpstr>
      <vt:lpstr>Paint.Picture</vt:lpstr>
      <vt:lpstr>Equations</vt:lpstr>
      <vt:lpstr>Equation.KSEE3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Paint.Picture</vt:lpstr>
      <vt:lpstr>Equations</vt:lpstr>
      <vt:lpstr>Paint.Picture</vt:lpstr>
      <vt:lpstr>Paint.Picture</vt:lpstr>
      <vt:lpstr>Equation.KSEE3</vt:lpstr>
      <vt:lpstr>Equations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Equations</vt:lpstr>
      <vt:lpstr>Equation.KSEE3</vt:lpstr>
      <vt:lpstr>Equation.KSEE3</vt:lpstr>
      <vt:lpstr>Equations</vt:lpstr>
      <vt:lpstr>Equations</vt:lpstr>
      <vt:lpstr>Equation.3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Equations</vt:lpstr>
      <vt:lpstr>Equations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齐皓</cp:lastModifiedBy>
  <cp:revision>495</cp:revision>
  <dcterms:created xsi:type="dcterms:W3CDTF">2007-11-13T03:35:00Z</dcterms:created>
  <dcterms:modified xsi:type="dcterms:W3CDTF">2020-04-14T04:06:06Z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