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3"/>
    <p:sldId id="349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0" r:id="rId13"/>
    <p:sldId id="339" r:id="rId14"/>
    <p:sldId id="341" r:id="rId15"/>
    <p:sldId id="342" r:id="rId16"/>
    <p:sldId id="343" r:id="rId17"/>
    <p:sldId id="346" r:id="rId18"/>
    <p:sldId id="347" r:id="rId19"/>
    <p:sldId id="446" r:id="rId20"/>
    <p:sldId id="348" r:id="rId21"/>
    <p:sldId id="344" r:id="rId22"/>
    <p:sldId id="350" r:id="rId23"/>
    <p:sldId id="351" r:id="rId24"/>
    <p:sldId id="352" r:id="rId25"/>
    <p:sldId id="353" r:id="rId26"/>
    <p:sldId id="651" r:id="rId27"/>
    <p:sldId id="354" r:id="rId28"/>
    <p:sldId id="582" r:id="rId29"/>
    <p:sldId id="355" r:id="rId30"/>
    <p:sldId id="356" r:id="rId31"/>
    <p:sldId id="357" r:id="rId32"/>
    <p:sldId id="358" r:id="rId33"/>
    <p:sldId id="359" r:id="rId34"/>
    <p:sldId id="361" r:id="rId35"/>
    <p:sldId id="360" r:id="rId36"/>
    <p:sldId id="521" r:id="rId37"/>
    <p:sldId id="362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8" r:id="rId53"/>
    <p:sldId id="395" r:id="rId54"/>
    <p:sldId id="396" r:id="rId55"/>
    <p:sldId id="397" r:id="rId56"/>
    <p:sldId id="399" r:id="rId57"/>
    <p:sldId id="400" r:id="rId58"/>
    <p:sldId id="401" r:id="rId59"/>
    <p:sldId id="402" r:id="rId60"/>
    <p:sldId id="403" r:id="rId61"/>
    <p:sldId id="404" r:id="rId62"/>
    <p:sldId id="408" r:id="rId63"/>
    <p:sldId id="409" r:id="rId64"/>
    <p:sldId id="410" r:id="rId65"/>
    <p:sldId id="411" r:id="rId66"/>
    <p:sldId id="412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722" r:id="rId77"/>
    <p:sldId id="422" r:id="rId78"/>
    <p:sldId id="423" r:id="rId79"/>
    <p:sldId id="424" r:id="rId80"/>
    <p:sldId id="425" r:id="rId81"/>
    <p:sldId id="723" r:id="rId82"/>
    <p:sldId id="428" r:id="rId83"/>
    <p:sldId id="426" r:id="rId84"/>
    <p:sldId id="427" r:id="rId85"/>
    <p:sldId id="429" r:id="rId86"/>
    <p:sldId id="430" r:id="rId87"/>
    <p:sldId id="431" r:id="rId88"/>
    <p:sldId id="432" r:id="rId89"/>
    <p:sldId id="433" r:id="rId90"/>
    <p:sldId id="436" r:id="rId91"/>
    <p:sldId id="437" r:id="rId92"/>
    <p:sldId id="438" r:id="rId93"/>
    <p:sldId id="439" r:id="rId94"/>
    <p:sldId id="440" r:id="rId95"/>
    <p:sldId id="442" r:id="rId96"/>
    <p:sldId id="443" r:id="rId97"/>
    <p:sldId id="444" r:id="rId98"/>
    <p:sldId id="445" r:id="rId99"/>
  </p:sldIdLst>
  <p:sldSz cx="12192000" cy="6858000"/>
  <p:notesSz cx="6858000" cy="9144000"/>
  <p:custDataLst>
    <p:tags r:id="rId10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38A0D"/>
    <a:srgbClr val="FF0000"/>
    <a:srgbClr val="99CCFF"/>
    <a:srgbClr val="3366FF"/>
    <a:srgbClr val="33CCCC"/>
    <a:srgbClr val="FFFF00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440" y="-96"/>
      </p:cViewPr>
      <p:guideLst>
        <p:guide orient="horz" pos="2159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3" Type="http://schemas.openxmlformats.org/officeDocument/2006/relationships/tags" Target="tags/tag38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2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5.wmf"/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89.wmf"/><Relationship Id="rId2" Type="http://schemas.openxmlformats.org/officeDocument/2006/relationships/image" Target="../media/image83.wmf"/><Relationship Id="rId12" Type="http://schemas.openxmlformats.org/officeDocument/2006/relationships/image" Target="../media/image99.wmf"/><Relationship Id="rId11" Type="http://schemas.openxmlformats.org/officeDocument/2006/relationships/image" Target="../media/image98.wmf"/><Relationship Id="rId10" Type="http://schemas.openxmlformats.org/officeDocument/2006/relationships/image" Target="../media/image97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45.wmf"/><Relationship Id="rId3" Type="http://schemas.openxmlformats.org/officeDocument/2006/relationships/image" Target="../media/image82.wmf"/><Relationship Id="rId2" Type="http://schemas.openxmlformats.org/officeDocument/2006/relationships/image" Target="../media/image89.wmf"/><Relationship Id="rId10" Type="http://schemas.openxmlformats.org/officeDocument/2006/relationships/image" Target="../media/image118.wmf"/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89.wmf"/><Relationship Id="rId5" Type="http://schemas.openxmlformats.org/officeDocument/2006/relationships/image" Target="../media/image80.wmf"/><Relationship Id="rId4" Type="http://schemas.openxmlformats.org/officeDocument/2006/relationships/image" Target="../media/image81.wmf"/><Relationship Id="rId3" Type="http://schemas.openxmlformats.org/officeDocument/2006/relationships/image" Target="../media/image120.wmf"/><Relationship Id="rId2" Type="http://schemas.openxmlformats.org/officeDocument/2006/relationships/image" Target="../media/image83.wmf"/><Relationship Id="rId10" Type="http://schemas.openxmlformats.org/officeDocument/2006/relationships/image" Target="../media/image124.wmf"/><Relationship Id="rId1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wmf"/><Relationship Id="rId8" Type="http://schemas.openxmlformats.org/officeDocument/2006/relationships/image" Target="../media/image136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45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9.wmf"/><Relationship Id="rId10" Type="http://schemas.openxmlformats.org/officeDocument/2006/relationships/image" Target="../media/image138.wmf"/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45.wmf"/><Relationship Id="rId3" Type="http://schemas.openxmlformats.org/officeDocument/2006/relationships/image" Target="../media/image141.wmf"/><Relationship Id="rId2" Type="http://schemas.openxmlformats.org/officeDocument/2006/relationships/image" Target="../media/image134.wmf"/><Relationship Id="rId10" Type="http://schemas.openxmlformats.org/officeDocument/2006/relationships/image" Target="../media/image147.wmf"/><Relationship Id="rId1" Type="http://schemas.openxmlformats.org/officeDocument/2006/relationships/image" Target="../media/image14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7" Type="http://schemas.openxmlformats.org/officeDocument/2006/relationships/image" Target="../media/image120.wmf"/><Relationship Id="rId6" Type="http://schemas.openxmlformats.org/officeDocument/2006/relationships/image" Target="../media/image149.wmf"/><Relationship Id="rId5" Type="http://schemas.openxmlformats.org/officeDocument/2006/relationships/image" Target="../media/image45.wmf"/><Relationship Id="rId4" Type="http://schemas.openxmlformats.org/officeDocument/2006/relationships/image" Target="../media/image148.wmf"/><Relationship Id="rId3" Type="http://schemas.openxmlformats.org/officeDocument/2006/relationships/image" Target="../media/image82.wmf"/><Relationship Id="rId2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1.wmf"/><Relationship Id="rId1" Type="http://schemas.openxmlformats.org/officeDocument/2006/relationships/image" Target="../media/image152.emf"/></Relationships>
</file>

<file path=ppt/drawings/_rels/vmlDrawing3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wmf"/><Relationship Id="rId8" Type="http://schemas.openxmlformats.org/officeDocument/2006/relationships/image" Target="../media/image199.wmf"/><Relationship Id="rId7" Type="http://schemas.openxmlformats.org/officeDocument/2006/relationships/image" Target="../media/image198.wmf"/><Relationship Id="rId6" Type="http://schemas.openxmlformats.org/officeDocument/2006/relationships/image" Target="../media/image197.wmf"/><Relationship Id="rId5" Type="http://schemas.openxmlformats.org/officeDocument/2006/relationships/image" Target="../media/image48.wmf"/><Relationship Id="rId4" Type="http://schemas.openxmlformats.org/officeDocument/2006/relationships/image" Target="../media/image196.wmf"/><Relationship Id="rId3" Type="http://schemas.openxmlformats.org/officeDocument/2006/relationships/image" Target="../media/image45.wmf"/><Relationship Id="rId2" Type="http://schemas.openxmlformats.org/officeDocument/2006/relationships/image" Target="../media/image195.wmf"/><Relationship Id="rId14" Type="http://schemas.openxmlformats.org/officeDocument/2006/relationships/image" Target="../media/image206.wmf"/><Relationship Id="rId13" Type="http://schemas.openxmlformats.org/officeDocument/2006/relationships/image" Target="../media/image205.wmf"/><Relationship Id="rId12" Type="http://schemas.openxmlformats.org/officeDocument/2006/relationships/image" Target="../media/image204.wmf"/><Relationship Id="rId11" Type="http://schemas.openxmlformats.org/officeDocument/2006/relationships/image" Target="../media/image202.wmf"/><Relationship Id="rId10" Type="http://schemas.openxmlformats.org/officeDocument/2006/relationships/image" Target="../media/image201.wmf"/><Relationship Id="rId1" Type="http://schemas.openxmlformats.org/officeDocument/2006/relationships/image" Target="../media/image194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20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20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7" Type="http://schemas.openxmlformats.org/officeDocument/2006/relationships/image" Target="../media/image221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image" Target="../media/image222.wmf"/><Relationship Id="rId7" Type="http://schemas.openxmlformats.org/officeDocument/2006/relationships/image" Target="../media/image226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7" Type="http://schemas.openxmlformats.org/officeDocument/2006/relationships/image" Target="../media/image221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image" Target="../media/image222.wmf"/><Relationship Id="rId7" Type="http://schemas.openxmlformats.org/officeDocument/2006/relationships/image" Target="../media/image226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5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260350"/>
            <a:ext cx="2743200" cy="55610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260350"/>
            <a:ext cx="8070573" cy="55610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19667" y="260350"/>
            <a:ext cx="10972800" cy="55610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图片1"/>
          <p:cNvPicPr>
            <a:picLocks noChangeAspect="1"/>
          </p:cNvPicPr>
          <p:nvPr userDrawn="1"/>
        </p:nvPicPr>
        <p:blipFill>
          <a:blip r:embed="rId13">
            <a:lum bright="12000"/>
          </a:blip>
          <a:srcRect t="22249" b="6903"/>
          <a:stretch>
            <a:fillRect/>
          </a:stretch>
        </p:blipFill>
        <p:spPr>
          <a:xfrm>
            <a:off x="0" y="476250"/>
            <a:ext cx="12192000" cy="5976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026"/>
          <p:cNvPicPr>
            <a:picLocks noChangeAspect="1"/>
          </p:cNvPicPr>
          <p:nvPr userDrawn="1"/>
        </p:nvPicPr>
        <p:blipFill>
          <a:blip r:embed="rId14"/>
          <a:srcRect l="19189" t="96094" r="14372"/>
          <a:stretch>
            <a:fillRect/>
          </a:stretch>
        </p:blipFill>
        <p:spPr>
          <a:xfrm>
            <a:off x="0" y="6453188"/>
            <a:ext cx="12192000" cy="404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1027"/>
          <p:cNvSpPr txBox="1">
            <a:spLocks noChangeArrowheads="1"/>
          </p:cNvSpPr>
          <p:nvPr/>
        </p:nvSpPr>
        <p:spPr bwMode="auto">
          <a:xfrm>
            <a:off x="0" y="0"/>
            <a:ext cx="12192000" cy="706755"/>
          </a:xfrm>
          <a:prstGeom prst="rect">
            <a:avLst/>
          </a:prstGeom>
          <a:gradFill rotWithShape="1">
            <a:gsLst>
              <a:gs pos="0">
                <a:srgbClr val="030EE9"/>
              </a:gs>
              <a:gs pos="50000">
                <a:srgbClr val="3399FF">
                  <a:alpha val="95999"/>
                </a:srgbClr>
              </a:gs>
              <a:gs pos="100000">
                <a:srgbClr val="030EE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/>
          </p:nvPr>
        </p:nvSpPr>
        <p:spPr>
          <a:xfrm>
            <a:off x="719667" y="1628775"/>
            <a:ext cx="10972800" cy="4192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日期占位符 1029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2" name="直接连接符 1031"/>
          <p:cNvSpPr/>
          <p:nvPr userDrawn="1"/>
        </p:nvSpPr>
        <p:spPr>
          <a:xfrm>
            <a:off x="0" y="6858000"/>
            <a:ext cx="12192000" cy="0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直接连接符 1032"/>
          <p:cNvSpPr/>
          <p:nvPr userDrawn="1"/>
        </p:nvSpPr>
        <p:spPr>
          <a:xfrm>
            <a:off x="0" y="0"/>
            <a:ext cx="12192000" cy="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直接连接符 1033"/>
          <p:cNvSpPr/>
          <p:nvPr userDrawn="1"/>
        </p:nvSpPr>
        <p:spPr>
          <a:xfrm>
            <a:off x="0" y="6851650"/>
            <a:ext cx="12192000" cy="635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直接连接符 1034"/>
          <p:cNvSpPr/>
          <p:nvPr userDrawn="1"/>
        </p:nvSpPr>
        <p:spPr>
          <a:xfrm>
            <a:off x="-42333" y="765175"/>
            <a:ext cx="12234333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6" name="直接连接符 1035"/>
          <p:cNvSpPr/>
          <p:nvPr userDrawn="1"/>
        </p:nvSpPr>
        <p:spPr>
          <a:xfrm flipV="1">
            <a:off x="-42333" y="692150"/>
            <a:ext cx="12234333" cy="1588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7" name="标题 1036"/>
          <p:cNvSpPr>
            <a:spLocks noGrp="1"/>
          </p:cNvSpPr>
          <p:nvPr>
            <p:ph type="title"/>
          </p:nvPr>
        </p:nvSpPr>
        <p:spPr>
          <a:xfrm>
            <a:off x="1678517" y="260350"/>
            <a:ext cx="8257116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038" name="组合 1037"/>
          <p:cNvGrpSpPr/>
          <p:nvPr userDrawn="1"/>
        </p:nvGrpSpPr>
        <p:grpSpPr>
          <a:xfrm>
            <a:off x="-88900" y="1196975"/>
            <a:ext cx="12280900" cy="647700"/>
            <a:chOff x="0" y="0"/>
            <a:chExt cx="5805" cy="408"/>
          </a:xfrm>
        </p:grpSpPr>
        <p:sp>
          <p:nvSpPr>
            <p:cNvPr id="1039" name="直接连接符 103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0" name="直接连接符 103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1" name="直接连接符 104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2" name="直接连接符 104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3" name="直接连接符 104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44" name="直接连接符 1043"/>
          <p:cNvSpPr/>
          <p:nvPr userDrawn="1"/>
        </p:nvSpPr>
        <p:spPr>
          <a:xfrm>
            <a:off x="46567" y="2205038"/>
            <a:ext cx="12192000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45" name="直接连接符 1044"/>
          <p:cNvSpPr/>
          <p:nvPr userDrawn="1"/>
        </p:nvSpPr>
        <p:spPr>
          <a:xfrm>
            <a:off x="-42333" y="2708275"/>
            <a:ext cx="12185651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1046" name="组合 1045"/>
          <p:cNvGrpSpPr/>
          <p:nvPr userDrawn="1"/>
        </p:nvGrpSpPr>
        <p:grpSpPr>
          <a:xfrm>
            <a:off x="-42333" y="2925763"/>
            <a:ext cx="12280900" cy="647700"/>
            <a:chOff x="0" y="0"/>
            <a:chExt cx="5805" cy="408"/>
          </a:xfrm>
        </p:grpSpPr>
        <p:sp>
          <p:nvSpPr>
            <p:cNvPr id="1047" name="直接连接符 1046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" name="直接连接符 1047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" name="直接连接符 1048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0" name="直接连接符 1049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1" name="直接连接符 1050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2" name="组合 1051"/>
          <p:cNvGrpSpPr/>
          <p:nvPr userDrawn="1"/>
        </p:nvGrpSpPr>
        <p:grpSpPr>
          <a:xfrm>
            <a:off x="-40216" y="3789363"/>
            <a:ext cx="12280900" cy="647700"/>
            <a:chOff x="0" y="0"/>
            <a:chExt cx="5805" cy="408"/>
          </a:xfrm>
        </p:grpSpPr>
        <p:sp>
          <p:nvSpPr>
            <p:cNvPr id="1053" name="直接连接符 1052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4" name="直接连接符 1053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5" name="直接连接符 1054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6" name="直接连接符 1055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7" name="直接连接符 1056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8" name="组合 1057"/>
          <p:cNvGrpSpPr/>
          <p:nvPr userDrawn="1"/>
        </p:nvGrpSpPr>
        <p:grpSpPr>
          <a:xfrm>
            <a:off x="-40216" y="5013325"/>
            <a:ext cx="12280900" cy="647700"/>
            <a:chOff x="0" y="0"/>
            <a:chExt cx="5805" cy="408"/>
          </a:xfrm>
        </p:grpSpPr>
        <p:sp>
          <p:nvSpPr>
            <p:cNvPr id="1059" name="直接连接符 105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0" name="直接连接符 105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1" name="直接连接符 106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2" name="直接连接符 106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3" name="直接连接符 106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64" name="组合 1063"/>
          <p:cNvGrpSpPr/>
          <p:nvPr userDrawn="1"/>
        </p:nvGrpSpPr>
        <p:grpSpPr>
          <a:xfrm>
            <a:off x="-88900" y="5661025"/>
            <a:ext cx="12280900" cy="647700"/>
            <a:chOff x="0" y="0"/>
            <a:chExt cx="5805" cy="408"/>
          </a:xfrm>
        </p:grpSpPr>
        <p:sp>
          <p:nvSpPr>
            <p:cNvPr id="1065" name="直接连接符 1064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6" name="直接连接符 1065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7" name="直接连接符 1066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8" name="直接连接符 1067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9" name="直接连接符 1068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70" name="直接连接符 1069"/>
          <p:cNvSpPr/>
          <p:nvPr userDrawn="1"/>
        </p:nvSpPr>
        <p:spPr>
          <a:xfrm>
            <a:off x="0" y="6453188"/>
            <a:ext cx="12192000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71" name="图片 1070" descr="banner01"/>
          <p:cNvPicPr>
            <a:picLocks noChangeAspect="1"/>
          </p:cNvPicPr>
          <p:nvPr userDrawn="1"/>
        </p:nvPicPr>
        <p:blipFill>
          <a:blip r:embed="rId15">
            <a:lum bright="92001" contrast="41999"/>
          </a:blip>
          <a:srcRect l="2313" t="-11906" r="80125"/>
          <a:stretch>
            <a:fillRect/>
          </a:stretch>
        </p:blipFill>
        <p:spPr>
          <a:xfrm>
            <a:off x="0" y="5178425"/>
            <a:ext cx="2063751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wedg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image" Target="../media/image32.wmf"/><Relationship Id="rId2" Type="http://schemas.openxmlformats.org/officeDocument/2006/relationships/oleObject" Target="../embeddings/oleObject16.bin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21.bin"/><Relationship Id="rId7" Type="http://schemas.openxmlformats.org/officeDocument/2006/relationships/image" Target="../media/image38.wmf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0.wmf"/><Relationship Id="rId10" Type="http://schemas.openxmlformats.org/officeDocument/2006/relationships/oleObject" Target="../embeddings/oleObject22.bin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44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4.bin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2.w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7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oleObject" Target="../embeddings/oleObject44.bin"/><Relationship Id="rId7" Type="http://schemas.openxmlformats.org/officeDocument/2006/relationships/image" Target="../media/image52.wmf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42.wmf"/><Relationship Id="rId2" Type="http://schemas.openxmlformats.org/officeDocument/2006/relationships/oleObject" Target="../embeddings/oleObject41.bin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46.bin"/><Relationship Id="rId11" Type="http://schemas.openxmlformats.org/officeDocument/2006/relationships/image" Target="../media/image54.wmf"/><Relationship Id="rId10" Type="http://schemas.openxmlformats.org/officeDocument/2006/relationships/oleObject" Target="../embeddings/oleObject45.bin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50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8.bin"/><Relationship Id="rId3" Type="http://schemas.openxmlformats.org/officeDocument/2006/relationships/image" Target="../media/image55.wmf"/><Relationship Id="rId23" Type="http://schemas.openxmlformats.org/officeDocument/2006/relationships/vmlDrawing" Target="../drawings/vmlDrawing1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64.wmf"/><Relationship Id="rId20" Type="http://schemas.openxmlformats.org/officeDocument/2006/relationships/oleObject" Target="../embeddings/oleObject56.bin"/><Relationship Id="rId2" Type="http://schemas.openxmlformats.org/officeDocument/2006/relationships/oleObject" Target="../embeddings/oleObject47.bin"/><Relationship Id="rId19" Type="http://schemas.openxmlformats.org/officeDocument/2006/relationships/image" Target="../media/image63.wmf"/><Relationship Id="rId18" Type="http://schemas.openxmlformats.org/officeDocument/2006/relationships/oleObject" Target="../embeddings/oleObject55.bin"/><Relationship Id="rId17" Type="http://schemas.openxmlformats.org/officeDocument/2006/relationships/image" Target="../media/image62.wmf"/><Relationship Id="rId16" Type="http://schemas.openxmlformats.org/officeDocument/2006/relationships/oleObject" Target="../embeddings/oleObject54.bin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53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52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51.bin"/><Relationship Id="rId1" Type="http://schemas.openxmlformats.org/officeDocument/2006/relationships/tags" Target="../tags/tag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8.bin"/><Relationship Id="rId3" Type="http://schemas.openxmlformats.org/officeDocument/2006/relationships/tags" Target="../tags/tag20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5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21" Type="http://schemas.openxmlformats.org/officeDocument/2006/relationships/vmlDrawing" Target="../drawings/vmlDrawing1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67.wmf"/><Relationship Id="rId19" Type="http://schemas.openxmlformats.org/officeDocument/2006/relationships/image" Target="../media/image73.wmf"/><Relationship Id="rId18" Type="http://schemas.openxmlformats.org/officeDocument/2006/relationships/oleObject" Target="../embeddings/oleObject70.bin"/><Relationship Id="rId17" Type="http://schemas.openxmlformats.org/officeDocument/2006/relationships/oleObject" Target="../embeddings/oleObject69.bin"/><Relationship Id="rId16" Type="http://schemas.openxmlformats.org/officeDocument/2006/relationships/oleObject" Target="../embeddings/oleObject68.bin"/><Relationship Id="rId15" Type="http://schemas.openxmlformats.org/officeDocument/2006/relationships/image" Target="../media/image72.wmf"/><Relationship Id="rId14" Type="http://schemas.openxmlformats.org/officeDocument/2006/relationships/oleObject" Target="../embeddings/oleObject67.bin"/><Relationship Id="rId13" Type="http://schemas.openxmlformats.org/officeDocument/2006/relationships/oleObject" Target="../embeddings/oleObject66.bin"/><Relationship Id="rId12" Type="http://schemas.openxmlformats.org/officeDocument/2006/relationships/oleObject" Target="../embeddings/oleObject65.bin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2.bin"/><Relationship Id="rId3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9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73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5.bin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2.bin"/><Relationship Id="rId21" Type="http://schemas.openxmlformats.org/officeDocument/2006/relationships/vmlDrawing" Target="../drawings/vmlDrawing22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93.bin"/><Relationship Id="rId18" Type="http://schemas.openxmlformats.org/officeDocument/2006/relationships/oleObject" Target="../embeddings/oleObject92.bin"/><Relationship Id="rId17" Type="http://schemas.openxmlformats.org/officeDocument/2006/relationships/oleObject" Target="../embeddings/oleObject91.bin"/><Relationship Id="rId16" Type="http://schemas.openxmlformats.org/officeDocument/2006/relationships/oleObject" Target="../embeddings/oleObject90.bin"/><Relationship Id="rId15" Type="http://schemas.openxmlformats.org/officeDocument/2006/relationships/image" Target="../media/image82.wmf"/><Relationship Id="rId14" Type="http://schemas.openxmlformats.org/officeDocument/2006/relationships/oleObject" Target="../embeddings/oleObject89.bin"/><Relationship Id="rId13" Type="http://schemas.openxmlformats.org/officeDocument/2006/relationships/image" Target="../media/image89.wmf"/><Relationship Id="rId12" Type="http://schemas.openxmlformats.org/officeDocument/2006/relationships/oleObject" Target="../embeddings/oleObject88.bin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1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94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oleObject" Target="../embeddings/oleObject104.bin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01.bin"/><Relationship Id="rId29" Type="http://schemas.openxmlformats.org/officeDocument/2006/relationships/vmlDrawing" Target="../drawings/vmlDrawing24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99.wmf"/><Relationship Id="rId26" Type="http://schemas.openxmlformats.org/officeDocument/2006/relationships/oleObject" Target="../embeddings/oleObject114.bin"/><Relationship Id="rId25" Type="http://schemas.openxmlformats.org/officeDocument/2006/relationships/image" Target="../media/image98.wmf"/><Relationship Id="rId24" Type="http://schemas.openxmlformats.org/officeDocument/2006/relationships/oleObject" Target="../embeddings/oleObject113.bin"/><Relationship Id="rId23" Type="http://schemas.openxmlformats.org/officeDocument/2006/relationships/image" Target="../media/image97.wmf"/><Relationship Id="rId22" Type="http://schemas.openxmlformats.org/officeDocument/2006/relationships/oleObject" Target="../embeddings/oleObject112.bin"/><Relationship Id="rId21" Type="http://schemas.openxmlformats.org/officeDocument/2006/relationships/image" Target="../media/image96.wmf"/><Relationship Id="rId20" Type="http://schemas.openxmlformats.org/officeDocument/2006/relationships/oleObject" Target="../embeddings/oleObject111.bin"/><Relationship Id="rId2" Type="http://schemas.openxmlformats.org/officeDocument/2006/relationships/image" Target="../media/image80.wmf"/><Relationship Id="rId19" Type="http://schemas.openxmlformats.org/officeDocument/2006/relationships/image" Target="../media/image95.wmf"/><Relationship Id="rId18" Type="http://schemas.openxmlformats.org/officeDocument/2006/relationships/oleObject" Target="../embeddings/oleObject110.bin"/><Relationship Id="rId17" Type="http://schemas.openxmlformats.org/officeDocument/2006/relationships/image" Target="../media/image94.wmf"/><Relationship Id="rId16" Type="http://schemas.openxmlformats.org/officeDocument/2006/relationships/oleObject" Target="../embeddings/oleObject109.bin"/><Relationship Id="rId15" Type="http://schemas.openxmlformats.org/officeDocument/2006/relationships/image" Target="../media/image93.wmf"/><Relationship Id="rId14" Type="http://schemas.openxmlformats.org/officeDocument/2006/relationships/oleObject" Target="../embeddings/oleObject108.bin"/><Relationship Id="rId13" Type="http://schemas.openxmlformats.org/officeDocument/2006/relationships/image" Target="../media/image92.wmf"/><Relationship Id="rId12" Type="http://schemas.openxmlformats.org/officeDocument/2006/relationships/oleObject" Target="../embeddings/oleObject107.bin"/><Relationship Id="rId11" Type="http://schemas.openxmlformats.org/officeDocument/2006/relationships/image" Target="../media/image91.wmf"/><Relationship Id="rId10" Type="http://schemas.openxmlformats.org/officeDocument/2006/relationships/oleObject" Target="../embeddings/oleObject106.bin"/><Relationship Id="rId1" Type="http://schemas.openxmlformats.org/officeDocument/2006/relationships/oleObject" Target="../embeddings/oleObject100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15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9.bin"/><Relationship Id="rId21" Type="http://schemas.openxmlformats.org/officeDocument/2006/relationships/vmlDrawing" Target="../drawings/vmlDrawing2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03.wmf"/><Relationship Id="rId19" Type="http://schemas.openxmlformats.org/officeDocument/2006/relationships/image" Target="../media/image112.wmf"/><Relationship Id="rId18" Type="http://schemas.openxmlformats.org/officeDocument/2006/relationships/oleObject" Target="../embeddings/oleObject126.bin"/><Relationship Id="rId17" Type="http://schemas.openxmlformats.org/officeDocument/2006/relationships/image" Target="../media/image111.wmf"/><Relationship Id="rId16" Type="http://schemas.openxmlformats.org/officeDocument/2006/relationships/oleObject" Target="../embeddings/oleObject125.bin"/><Relationship Id="rId15" Type="http://schemas.openxmlformats.org/officeDocument/2006/relationships/image" Target="../media/image110.wmf"/><Relationship Id="rId14" Type="http://schemas.openxmlformats.org/officeDocument/2006/relationships/oleObject" Target="../embeddings/oleObject124.bin"/><Relationship Id="rId13" Type="http://schemas.openxmlformats.org/officeDocument/2006/relationships/image" Target="../media/image109.wmf"/><Relationship Id="rId12" Type="http://schemas.openxmlformats.org/officeDocument/2006/relationships/oleObject" Target="../embeddings/oleObject123.bin"/><Relationship Id="rId11" Type="http://schemas.openxmlformats.org/officeDocument/2006/relationships/image" Target="../media/image108.wmf"/><Relationship Id="rId10" Type="http://schemas.openxmlformats.org/officeDocument/2006/relationships/oleObject" Target="../embeddings/oleObject122.bin"/><Relationship Id="rId1" Type="http://schemas.openxmlformats.org/officeDocument/2006/relationships/oleObject" Target="../embeddings/oleObject11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28.bin"/><Relationship Id="rId23" Type="http://schemas.openxmlformats.org/officeDocument/2006/relationships/vmlDrawing" Target="../drawings/vmlDrawing27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18.wmf"/><Relationship Id="rId20" Type="http://schemas.openxmlformats.org/officeDocument/2006/relationships/oleObject" Target="../embeddings/oleObject137.bin"/><Relationship Id="rId2" Type="http://schemas.openxmlformats.org/officeDocument/2006/relationships/image" Target="../media/image80.wmf"/><Relationship Id="rId19" Type="http://schemas.openxmlformats.org/officeDocument/2006/relationships/image" Target="../media/image117.wmf"/><Relationship Id="rId18" Type="http://schemas.openxmlformats.org/officeDocument/2006/relationships/oleObject" Target="../embeddings/oleObject136.bin"/><Relationship Id="rId17" Type="http://schemas.openxmlformats.org/officeDocument/2006/relationships/image" Target="../media/image116.wmf"/><Relationship Id="rId16" Type="http://schemas.openxmlformats.org/officeDocument/2006/relationships/oleObject" Target="../embeddings/oleObject135.bin"/><Relationship Id="rId15" Type="http://schemas.openxmlformats.org/officeDocument/2006/relationships/image" Target="../media/image115.wmf"/><Relationship Id="rId14" Type="http://schemas.openxmlformats.org/officeDocument/2006/relationships/oleObject" Target="../embeddings/oleObject134.bin"/><Relationship Id="rId13" Type="http://schemas.openxmlformats.org/officeDocument/2006/relationships/image" Target="../media/image114.wmf"/><Relationship Id="rId12" Type="http://schemas.openxmlformats.org/officeDocument/2006/relationships/oleObject" Target="../embeddings/oleObject133.bin"/><Relationship Id="rId11" Type="http://schemas.openxmlformats.org/officeDocument/2006/relationships/image" Target="../media/image113.wmf"/><Relationship Id="rId10" Type="http://schemas.openxmlformats.org/officeDocument/2006/relationships/oleObject" Target="../embeddings/oleObject132.bin"/><Relationship Id="rId1" Type="http://schemas.openxmlformats.org/officeDocument/2006/relationships/oleObject" Target="../embeddings/oleObject127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39.bin"/><Relationship Id="rId25" Type="http://schemas.openxmlformats.org/officeDocument/2006/relationships/vmlDrawing" Target="../drawings/vmlDrawing28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24.wmf"/><Relationship Id="rId22" Type="http://schemas.openxmlformats.org/officeDocument/2006/relationships/oleObject" Target="../embeddings/oleObject150.bin"/><Relationship Id="rId21" Type="http://schemas.openxmlformats.org/officeDocument/2006/relationships/image" Target="../media/image123.wmf"/><Relationship Id="rId20" Type="http://schemas.openxmlformats.org/officeDocument/2006/relationships/oleObject" Target="../embeddings/oleObject149.bin"/><Relationship Id="rId2" Type="http://schemas.openxmlformats.org/officeDocument/2006/relationships/image" Target="../media/image119.wmf"/><Relationship Id="rId19" Type="http://schemas.openxmlformats.org/officeDocument/2006/relationships/image" Target="../media/image122.wmf"/><Relationship Id="rId18" Type="http://schemas.openxmlformats.org/officeDocument/2006/relationships/oleObject" Target="../embeddings/oleObject148.bin"/><Relationship Id="rId17" Type="http://schemas.openxmlformats.org/officeDocument/2006/relationships/image" Target="../media/image121.wmf"/><Relationship Id="rId16" Type="http://schemas.openxmlformats.org/officeDocument/2006/relationships/oleObject" Target="../embeddings/oleObject147.bin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145.bin"/><Relationship Id="rId12" Type="http://schemas.openxmlformats.org/officeDocument/2006/relationships/oleObject" Target="../embeddings/oleObject144.bin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138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52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12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51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61.bin"/><Relationship Id="rId27" Type="http://schemas.openxmlformats.org/officeDocument/2006/relationships/vmlDrawing" Target="../drawings/vmlDrawing30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38.wmf"/><Relationship Id="rId24" Type="http://schemas.openxmlformats.org/officeDocument/2006/relationships/oleObject" Target="../embeddings/oleObject174.bin"/><Relationship Id="rId23" Type="http://schemas.openxmlformats.org/officeDocument/2006/relationships/image" Target="../media/image137.wmf"/><Relationship Id="rId22" Type="http://schemas.openxmlformats.org/officeDocument/2006/relationships/oleObject" Target="../embeddings/oleObject173.bin"/><Relationship Id="rId21" Type="http://schemas.openxmlformats.org/officeDocument/2006/relationships/image" Target="../media/image136.wmf"/><Relationship Id="rId20" Type="http://schemas.openxmlformats.org/officeDocument/2006/relationships/oleObject" Target="../embeddings/oleObject172.bin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171.bin"/><Relationship Id="rId18" Type="http://schemas.openxmlformats.org/officeDocument/2006/relationships/oleObject" Target="../embeddings/oleObject170.bin"/><Relationship Id="rId17" Type="http://schemas.openxmlformats.org/officeDocument/2006/relationships/oleObject" Target="../embeddings/oleObject169.bin"/><Relationship Id="rId16" Type="http://schemas.openxmlformats.org/officeDocument/2006/relationships/oleObject" Target="../embeddings/oleObject168.bin"/><Relationship Id="rId15" Type="http://schemas.openxmlformats.org/officeDocument/2006/relationships/image" Target="../media/image135.wmf"/><Relationship Id="rId14" Type="http://schemas.openxmlformats.org/officeDocument/2006/relationships/oleObject" Target="../embeddings/oleObject167.bin"/><Relationship Id="rId13" Type="http://schemas.openxmlformats.org/officeDocument/2006/relationships/image" Target="../media/image134.wmf"/><Relationship Id="rId12" Type="http://schemas.openxmlformats.org/officeDocument/2006/relationships/oleObject" Target="../embeddings/oleObject166.bin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160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175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77.bin"/><Relationship Id="rId22" Type="http://schemas.openxmlformats.org/officeDocument/2006/relationships/vmlDrawing" Target="../drawings/vmlDrawing3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47.wmf"/><Relationship Id="rId2" Type="http://schemas.openxmlformats.org/officeDocument/2006/relationships/image" Target="../media/image140.wmf"/><Relationship Id="rId19" Type="http://schemas.openxmlformats.org/officeDocument/2006/relationships/oleObject" Target="../embeddings/oleObject185.bin"/><Relationship Id="rId18" Type="http://schemas.openxmlformats.org/officeDocument/2006/relationships/image" Target="../media/image146.wmf"/><Relationship Id="rId17" Type="http://schemas.openxmlformats.org/officeDocument/2006/relationships/oleObject" Target="../embeddings/oleObject184.bin"/><Relationship Id="rId16" Type="http://schemas.openxmlformats.org/officeDocument/2006/relationships/image" Target="../media/image145.wmf"/><Relationship Id="rId15" Type="http://schemas.openxmlformats.org/officeDocument/2006/relationships/oleObject" Target="../embeddings/oleObject183.bin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82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76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oleObject" Target="../embeddings/oleObject190.bin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87.bin"/><Relationship Id="rId26" Type="http://schemas.openxmlformats.org/officeDocument/2006/relationships/vmlDrawing" Target="../drawings/vmlDrawing3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51.wmf"/><Relationship Id="rId23" Type="http://schemas.openxmlformats.org/officeDocument/2006/relationships/oleObject" Target="../embeddings/oleObject200.bin"/><Relationship Id="rId22" Type="http://schemas.openxmlformats.org/officeDocument/2006/relationships/image" Target="../media/image150.png"/><Relationship Id="rId21" Type="http://schemas.openxmlformats.org/officeDocument/2006/relationships/oleObject" Target="../embeddings/oleObject199.bin"/><Relationship Id="rId20" Type="http://schemas.openxmlformats.org/officeDocument/2006/relationships/oleObject" Target="../embeddings/oleObject198.bin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197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96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95.bin"/><Relationship Id="rId14" Type="http://schemas.openxmlformats.org/officeDocument/2006/relationships/oleObject" Target="../embeddings/oleObject194.bin"/><Relationship Id="rId13" Type="http://schemas.openxmlformats.org/officeDocument/2006/relationships/oleObject" Target="../embeddings/oleObject193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192.bin"/><Relationship Id="rId10" Type="http://schemas.openxmlformats.org/officeDocument/2006/relationships/oleObject" Target="../embeddings/oleObject191.bin"/><Relationship Id="rId1" Type="http://schemas.openxmlformats.org/officeDocument/2006/relationships/oleObject" Target="../embeddings/oleObject18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202.bin"/><Relationship Id="rId2" Type="http://schemas.openxmlformats.org/officeDocument/2006/relationships/image" Target="../media/image152.e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201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155.wmf"/><Relationship Id="rId16" Type="http://schemas.openxmlformats.org/officeDocument/2006/relationships/vmlDrawing" Target="../drawings/vmlDrawing3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211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210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205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162.wmf"/><Relationship Id="rId13" Type="http://schemas.openxmlformats.org/officeDocument/2006/relationships/vmlDrawing" Target="../drawings/vmlDrawing36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212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9.wmf"/><Relationship Id="rId6" Type="http://schemas.openxmlformats.org/officeDocument/2006/relationships/oleObject" Target="../embeddings/oleObject220.bin"/><Relationship Id="rId5" Type="http://schemas.openxmlformats.org/officeDocument/2006/relationships/image" Target="../media/image168.wmf"/><Relationship Id="rId4" Type="http://schemas.openxmlformats.org/officeDocument/2006/relationships/oleObject" Target="../embeddings/oleObject219.bin"/><Relationship Id="rId3" Type="http://schemas.openxmlformats.org/officeDocument/2006/relationships/image" Target="../media/image167.wmf"/><Relationship Id="rId2" Type="http://schemas.openxmlformats.org/officeDocument/2006/relationships/oleObject" Target="../embeddings/oleObject218.bin"/><Relationship Id="rId1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171.wmf"/><Relationship Id="rId1" Type="http://schemas.openxmlformats.org/officeDocument/2006/relationships/oleObject" Target="../embeddings/oleObject221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225.bin"/><Relationship Id="rId2" Type="http://schemas.openxmlformats.org/officeDocument/2006/relationships/image" Target="../media/image174.wmf"/><Relationship Id="rId14" Type="http://schemas.openxmlformats.org/officeDocument/2006/relationships/vmlDrawing" Target="../drawings/vmlDrawing3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22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1.png"/><Relationship Id="rId1" Type="http://schemas.openxmlformats.org/officeDocument/2006/relationships/image" Target="../media/image180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oleObject" Target="../embeddings/oleObject233.bin"/><Relationship Id="rId7" Type="http://schemas.openxmlformats.org/officeDocument/2006/relationships/image" Target="../media/image185.wmf"/><Relationship Id="rId6" Type="http://schemas.openxmlformats.org/officeDocument/2006/relationships/oleObject" Target="../embeddings/oleObject232.bin"/><Relationship Id="rId5" Type="http://schemas.openxmlformats.org/officeDocument/2006/relationships/image" Target="../media/image184.png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182.wmf"/><Relationship Id="rId19" Type="http://schemas.openxmlformats.org/officeDocument/2006/relationships/vmlDrawing" Target="../drawings/vmlDrawing40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90.wmf"/><Relationship Id="rId16" Type="http://schemas.openxmlformats.org/officeDocument/2006/relationships/oleObject" Target="../embeddings/oleObject237.bin"/><Relationship Id="rId15" Type="http://schemas.openxmlformats.org/officeDocument/2006/relationships/image" Target="../media/image189.wmf"/><Relationship Id="rId14" Type="http://schemas.openxmlformats.org/officeDocument/2006/relationships/oleObject" Target="../embeddings/oleObject236.bin"/><Relationship Id="rId13" Type="http://schemas.openxmlformats.org/officeDocument/2006/relationships/image" Target="../media/image188.wmf"/><Relationship Id="rId12" Type="http://schemas.openxmlformats.org/officeDocument/2006/relationships/oleObject" Target="../embeddings/oleObject235.bin"/><Relationship Id="rId11" Type="http://schemas.openxmlformats.org/officeDocument/2006/relationships/image" Target="../media/image187.wmf"/><Relationship Id="rId10" Type="http://schemas.openxmlformats.org/officeDocument/2006/relationships/oleObject" Target="../embeddings/oleObject234.bin"/><Relationship Id="rId1" Type="http://schemas.openxmlformats.org/officeDocument/2006/relationships/oleObject" Target="../embeddings/oleObject23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2.wmf"/><Relationship Id="rId2" Type="http://schemas.openxmlformats.org/officeDocument/2006/relationships/oleObject" Target="../embeddings/oleObject238.bin"/><Relationship Id="rId1" Type="http://schemas.openxmlformats.org/officeDocument/2006/relationships/tags" Target="../tags/tag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3.wmf"/><Relationship Id="rId1" Type="http://schemas.openxmlformats.org/officeDocument/2006/relationships/oleObject" Target="../embeddings/oleObject239.bin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image" Target="../media/image193.wmf"/><Relationship Id="rId2" Type="http://schemas.openxmlformats.org/officeDocument/2006/relationships/oleObject" Target="../embeddings/oleObject240.bin"/><Relationship Id="rId1" Type="http://schemas.openxmlformats.org/officeDocument/2006/relationships/tags" Target="../tags/tag28.xml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5.bin"/><Relationship Id="rId8" Type="http://schemas.openxmlformats.org/officeDocument/2006/relationships/image" Target="../media/image196.wmf"/><Relationship Id="rId7" Type="http://schemas.openxmlformats.org/officeDocument/2006/relationships/oleObject" Target="../embeddings/oleObject244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195.wmf"/><Relationship Id="rId32" Type="http://schemas.openxmlformats.org/officeDocument/2006/relationships/vmlDrawing" Target="../drawings/vmlDrawing4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07.png"/><Relationship Id="rId3" Type="http://schemas.openxmlformats.org/officeDocument/2006/relationships/oleObject" Target="../embeddings/oleObject242.bin"/><Relationship Id="rId29" Type="http://schemas.openxmlformats.org/officeDocument/2006/relationships/image" Target="../media/image206.wmf"/><Relationship Id="rId28" Type="http://schemas.openxmlformats.org/officeDocument/2006/relationships/oleObject" Target="../embeddings/oleObject254.bin"/><Relationship Id="rId27" Type="http://schemas.openxmlformats.org/officeDocument/2006/relationships/image" Target="../media/image205.wmf"/><Relationship Id="rId26" Type="http://schemas.openxmlformats.org/officeDocument/2006/relationships/oleObject" Target="../embeddings/oleObject253.bin"/><Relationship Id="rId25" Type="http://schemas.openxmlformats.org/officeDocument/2006/relationships/image" Target="../media/image204.wmf"/><Relationship Id="rId24" Type="http://schemas.openxmlformats.org/officeDocument/2006/relationships/oleObject" Target="../embeddings/oleObject252.bin"/><Relationship Id="rId23" Type="http://schemas.openxmlformats.org/officeDocument/2006/relationships/image" Target="../media/image203.png"/><Relationship Id="rId22" Type="http://schemas.openxmlformats.org/officeDocument/2006/relationships/image" Target="../media/image202.wmf"/><Relationship Id="rId21" Type="http://schemas.openxmlformats.org/officeDocument/2006/relationships/oleObject" Target="../embeddings/oleObject251.bin"/><Relationship Id="rId20" Type="http://schemas.openxmlformats.org/officeDocument/2006/relationships/image" Target="../media/image201.wmf"/><Relationship Id="rId2" Type="http://schemas.openxmlformats.org/officeDocument/2006/relationships/image" Target="../media/image194.wmf"/><Relationship Id="rId19" Type="http://schemas.openxmlformats.org/officeDocument/2006/relationships/oleObject" Target="../embeddings/oleObject250.bin"/><Relationship Id="rId18" Type="http://schemas.openxmlformats.org/officeDocument/2006/relationships/image" Target="../media/image200.wmf"/><Relationship Id="rId17" Type="http://schemas.openxmlformats.org/officeDocument/2006/relationships/oleObject" Target="../embeddings/oleObject249.bin"/><Relationship Id="rId16" Type="http://schemas.openxmlformats.org/officeDocument/2006/relationships/image" Target="../media/image199.wmf"/><Relationship Id="rId15" Type="http://schemas.openxmlformats.org/officeDocument/2006/relationships/oleObject" Target="../embeddings/oleObject248.bin"/><Relationship Id="rId14" Type="http://schemas.openxmlformats.org/officeDocument/2006/relationships/image" Target="../media/image198.wmf"/><Relationship Id="rId13" Type="http://schemas.openxmlformats.org/officeDocument/2006/relationships/oleObject" Target="../embeddings/oleObject247.bin"/><Relationship Id="rId12" Type="http://schemas.openxmlformats.org/officeDocument/2006/relationships/image" Target="../media/image197.wmf"/><Relationship Id="rId11" Type="http://schemas.openxmlformats.org/officeDocument/2006/relationships/oleObject" Target="../embeddings/oleObject246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241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256.bin"/><Relationship Id="rId3" Type="http://schemas.openxmlformats.org/officeDocument/2006/relationships/image" Target="../media/image208.wmf"/><Relationship Id="rId2" Type="http://schemas.openxmlformats.org/officeDocument/2006/relationships/oleObject" Target="../embeddings/oleObject255.bin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258.bin"/><Relationship Id="rId4" Type="http://schemas.openxmlformats.org/officeDocument/2006/relationships/tags" Target="../tags/tag33.xml"/><Relationship Id="rId3" Type="http://schemas.openxmlformats.org/officeDocument/2006/relationships/image" Target="../media/image208.wmf"/><Relationship Id="rId2" Type="http://schemas.openxmlformats.org/officeDocument/2006/relationships/oleObject" Target="../embeddings/oleObject257.bin"/><Relationship Id="rId1" Type="http://schemas.openxmlformats.org/officeDocument/2006/relationships/tags" Target="../tags/tag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210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09.wmf"/><Relationship Id="rId1" Type="http://schemas.openxmlformats.org/officeDocument/2006/relationships/oleObject" Target="../embeddings/oleObject259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1.png"/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tags" Target="../tags/tag3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4.png"/><Relationship Id="rId2" Type="http://schemas.openxmlformats.org/officeDocument/2006/relationships/image" Target="../media/image191.png"/><Relationship Id="rId1" Type="http://schemas.openxmlformats.org/officeDocument/2006/relationships/tags" Target="../tags/tag35.xml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62.bin"/><Relationship Id="rId20" Type="http://schemas.openxmlformats.org/officeDocument/2006/relationships/vmlDrawing" Target="../drawings/vmlDrawing48.vml"/><Relationship Id="rId2" Type="http://schemas.openxmlformats.org/officeDocument/2006/relationships/image" Target="../media/image191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22.wmf"/><Relationship Id="rId17" Type="http://schemas.openxmlformats.org/officeDocument/2006/relationships/oleObject" Target="../embeddings/oleObject269.bin"/><Relationship Id="rId16" Type="http://schemas.openxmlformats.org/officeDocument/2006/relationships/image" Target="../media/image221.wmf"/><Relationship Id="rId15" Type="http://schemas.openxmlformats.org/officeDocument/2006/relationships/oleObject" Target="../embeddings/oleObject268.bin"/><Relationship Id="rId14" Type="http://schemas.openxmlformats.org/officeDocument/2006/relationships/image" Target="../media/image220.wmf"/><Relationship Id="rId13" Type="http://schemas.openxmlformats.org/officeDocument/2006/relationships/oleObject" Target="../embeddings/oleObject267.bin"/><Relationship Id="rId12" Type="http://schemas.openxmlformats.org/officeDocument/2006/relationships/image" Target="../media/image219.wmf"/><Relationship Id="rId11" Type="http://schemas.openxmlformats.org/officeDocument/2006/relationships/oleObject" Target="../embeddings/oleObject266.bin"/><Relationship Id="rId10" Type="http://schemas.openxmlformats.org/officeDocument/2006/relationships/image" Target="../media/image218.wmf"/><Relationship Id="rId1" Type="http://schemas.openxmlformats.org/officeDocument/2006/relationships/tags" Target="../tags/tag36.xml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70.bin"/><Relationship Id="rId22" Type="http://schemas.openxmlformats.org/officeDocument/2006/relationships/vmlDrawing" Target="../drawings/vmlDrawing4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7.wmf"/><Relationship Id="rId2" Type="http://schemas.openxmlformats.org/officeDocument/2006/relationships/image" Target="../media/image191.png"/><Relationship Id="rId19" Type="http://schemas.openxmlformats.org/officeDocument/2006/relationships/oleObject" Target="../embeddings/oleObject278.bin"/><Relationship Id="rId18" Type="http://schemas.openxmlformats.org/officeDocument/2006/relationships/image" Target="../media/image222.wmf"/><Relationship Id="rId17" Type="http://schemas.openxmlformats.org/officeDocument/2006/relationships/oleObject" Target="../embeddings/oleObject277.bin"/><Relationship Id="rId16" Type="http://schemas.openxmlformats.org/officeDocument/2006/relationships/image" Target="../media/image226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25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24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23.wmf"/><Relationship Id="rId1" Type="http://schemas.openxmlformats.org/officeDocument/2006/relationships/tags" Target="../tags/tag37.xml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8.wmf"/><Relationship Id="rId8" Type="http://schemas.openxmlformats.org/officeDocument/2006/relationships/oleObject" Target="../embeddings/oleObject282.bin"/><Relationship Id="rId7" Type="http://schemas.openxmlformats.org/officeDocument/2006/relationships/image" Target="../media/image217.wmf"/><Relationship Id="rId6" Type="http://schemas.openxmlformats.org/officeDocument/2006/relationships/oleObject" Target="../embeddings/oleObject281.bin"/><Relationship Id="rId5" Type="http://schemas.openxmlformats.org/officeDocument/2006/relationships/image" Target="../media/image216.wmf"/><Relationship Id="rId4" Type="http://schemas.openxmlformats.org/officeDocument/2006/relationships/oleObject" Target="../embeddings/oleObject280.bin"/><Relationship Id="rId3" Type="http://schemas.openxmlformats.org/officeDocument/2006/relationships/image" Target="../media/image215.wmf"/><Relationship Id="rId2" Type="http://schemas.openxmlformats.org/officeDocument/2006/relationships/oleObject" Target="../embeddings/oleObject279.bin"/><Relationship Id="rId19" Type="http://schemas.openxmlformats.org/officeDocument/2006/relationships/vmlDrawing" Target="../drawings/vmlDrawing50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22.wmf"/><Relationship Id="rId16" Type="http://schemas.openxmlformats.org/officeDocument/2006/relationships/oleObject" Target="../embeddings/oleObject286.bin"/><Relationship Id="rId15" Type="http://schemas.openxmlformats.org/officeDocument/2006/relationships/image" Target="../media/image221.wmf"/><Relationship Id="rId14" Type="http://schemas.openxmlformats.org/officeDocument/2006/relationships/oleObject" Target="../embeddings/oleObject285.bin"/><Relationship Id="rId13" Type="http://schemas.openxmlformats.org/officeDocument/2006/relationships/image" Target="../media/image220.wmf"/><Relationship Id="rId12" Type="http://schemas.openxmlformats.org/officeDocument/2006/relationships/oleObject" Target="../embeddings/oleObject284.bin"/><Relationship Id="rId11" Type="http://schemas.openxmlformats.org/officeDocument/2006/relationships/image" Target="../media/image219.wmf"/><Relationship Id="rId10" Type="http://schemas.openxmlformats.org/officeDocument/2006/relationships/oleObject" Target="../embeddings/oleObject283.bin"/><Relationship Id="rId1" Type="http://schemas.openxmlformats.org/officeDocument/2006/relationships/image" Target="../media/image2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4.bin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wmf"/><Relationship Id="rId8" Type="http://schemas.openxmlformats.org/officeDocument/2006/relationships/oleObject" Target="../embeddings/oleObject290.bin"/><Relationship Id="rId7" Type="http://schemas.openxmlformats.org/officeDocument/2006/relationships/image" Target="../media/image217.wmf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16.wmf"/><Relationship Id="rId4" Type="http://schemas.openxmlformats.org/officeDocument/2006/relationships/oleObject" Target="../embeddings/oleObject288.bin"/><Relationship Id="rId3" Type="http://schemas.openxmlformats.org/officeDocument/2006/relationships/image" Target="../media/image215.wmf"/><Relationship Id="rId21" Type="http://schemas.openxmlformats.org/officeDocument/2006/relationships/vmlDrawing" Target="../drawings/vmlDrawing51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287.bin"/><Relationship Id="rId19" Type="http://schemas.openxmlformats.org/officeDocument/2006/relationships/image" Target="../media/image227.wmf"/><Relationship Id="rId18" Type="http://schemas.openxmlformats.org/officeDocument/2006/relationships/oleObject" Target="../embeddings/oleObject295.bin"/><Relationship Id="rId17" Type="http://schemas.openxmlformats.org/officeDocument/2006/relationships/image" Target="../media/image222.wmf"/><Relationship Id="rId16" Type="http://schemas.openxmlformats.org/officeDocument/2006/relationships/oleObject" Target="../embeddings/oleObject294.bin"/><Relationship Id="rId15" Type="http://schemas.openxmlformats.org/officeDocument/2006/relationships/image" Target="../media/image226.wmf"/><Relationship Id="rId14" Type="http://schemas.openxmlformats.org/officeDocument/2006/relationships/oleObject" Target="../embeddings/oleObject293.bin"/><Relationship Id="rId13" Type="http://schemas.openxmlformats.org/officeDocument/2006/relationships/image" Target="../media/image225.wmf"/><Relationship Id="rId12" Type="http://schemas.openxmlformats.org/officeDocument/2006/relationships/oleObject" Target="../embeddings/oleObject292.bin"/><Relationship Id="rId11" Type="http://schemas.openxmlformats.org/officeDocument/2006/relationships/image" Target="../media/image224.wmf"/><Relationship Id="rId10" Type="http://schemas.openxmlformats.org/officeDocument/2006/relationships/oleObject" Target="../embeddings/oleObject291.bin"/><Relationship Id="rId1" Type="http://schemas.openxmlformats.org/officeDocument/2006/relationships/image" Target="../media/image214.png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0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99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98.bin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97.bin"/><Relationship Id="rId2" Type="http://schemas.openxmlformats.org/officeDocument/2006/relationships/image" Target="../media/image228.wmf"/><Relationship Id="rId14" Type="http://schemas.openxmlformats.org/officeDocument/2006/relationships/vmlDrawing" Target="../drawings/vmlDrawing5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3.wmf"/><Relationship Id="rId11" Type="http://schemas.openxmlformats.org/officeDocument/2006/relationships/oleObject" Target="../embeddings/oleObject301.bin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96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4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4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4.png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5.wmf"/><Relationship Id="rId2" Type="http://schemas.openxmlformats.org/officeDocument/2006/relationships/oleObject" Target="../embeddings/oleObject302.bin"/><Relationship Id="rId1" Type="http://schemas.openxmlformats.org/officeDocument/2006/relationships/image" Target="../media/image2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6 .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数字调节器</a:t>
            </a:r>
            <a:endParaRPr lang="zh-CN" altLang="en-US"/>
          </a:p>
        </p:txBody>
      </p:sp>
      <p:grpSp>
        <p:nvGrpSpPr>
          <p:cNvPr id="3074" name="Group 5"/>
          <p:cNvGrpSpPr/>
          <p:nvPr/>
        </p:nvGrpSpPr>
        <p:grpSpPr>
          <a:xfrm>
            <a:off x="1693228" y="1178878"/>
            <a:ext cx="8353425" cy="2454275"/>
            <a:chOff x="0" y="0"/>
            <a:chExt cx="4737" cy="1501"/>
          </a:xfrm>
        </p:grpSpPr>
        <p:sp>
          <p:nvSpPr>
            <p:cNvPr id="3075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6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7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8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可编程</a:t>
              </a:r>
              <a:endPara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调节器</a:t>
              </a:r>
              <a:endPara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" name="Rectangle 10"/>
            <p:cNvSpPr/>
            <p:nvPr/>
          </p:nvSpPr>
          <p:spPr>
            <a:xfrm>
              <a:off x="3357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对象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80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变送器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81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2" name="Line 13"/>
            <p:cNvSpPr/>
            <p:nvPr/>
          </p:nvSpPr>
          <p:spPr>
            <a:xfrm>
              <a:off x="3992" y="590"/>
              <a:ext cx="6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3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4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85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86" name="Text Box 17"/>
            <p:cNvSpPr txBox="1"/>
            <p:nvPr/>
          </p:nvSpPr>
          <p:spPr>
            <a:xfrm>
              <a:off x="0" y="409"/>
              <a:ext cx="54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87" name="Text Box 18"/>
            <p:cNvSpPr txBox="1"/>
            <p:nvPr/>
          </p:nvSpPr>
          <p:spPr>
            <a:xfrm>
              <a:off x="726" y="397"/>
              <a:ext cx="32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88" name="Text Box 19"/>
            <p:cNvSpPr txBox="1"/>
            <p:nvPr/>
          </p:nvSpPr>
          <p:spPr>
            <a:xfrm>
              <a:off x="195" y="725"/>
              <a:ext cx="548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3089" name="Text Box 20"/>
            <p:cNvSpPr txBox="1"/>
            <p:nvPr/>
          </p:nvSpPr>
          <p:spPr>
            <a:xfrm>
              <a:off x="3947" y="363"/>
              <a:ext cx="790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被控变量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90" name="Text Box 21"/>
            <p:cNvSpPr txBox="1"/>
            <p:nvPr/>
          </p:nvSpPr>
          <p:spPr>
            <a:xfrm>
              <a:off x="3765" y="45"/>
              <a:ext cx="32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扰动</a:t>
              </a:r>
              <a:endParaRPr lang="el-GR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3091" name="Group 22"/>
            <p:cNvGrpSpPr/>
            <p:nvPr/>
          </p:nvGrpSpPr>
          <p:grpSpPr>
            <a:xfrm>
              <a:off x="532" y="331"/>
              <a:ext cx="165" cy="252"/>
              <a:chOff x="0" y="0"/>
              <a:chExt cx="165" cy="252"/>
            </a:xfrm>
          </p:grpSpPr>
          <p:sp>
            <p:nvSpPr>
              <p:cNvPr id="3092" name="Text Box 23"/>
              <p:cNvSpPr txBox="1"/>
              <p:nvPr/>
            </p:nvSpPr>
            <p:spPr>
              <a:xfrm>
                <a:off x="0" y="0"/>
                <a:ext cx="91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74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s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94" name="Group 25"/>
            <p:cNvGrpSpPr/>
            <p:nvPr/>
          </p:nvGrpSpPr>
          <p:grpSpPr>
            <a:xfrm>
              <a:off x="1034" y="307"/>
              <a:ext cx="273" cy="234"/>
              <a:chOff x="0" y="0"/>
              <a:chExt cx="273" cy="234"/>
            </a:xfrm>
          </p:grpSpPr>
          <p:sp>
            <p:nvSpPr>
              <p:cNvPr id="3095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96" name="Text Box 27"/>
              <p:cNvSpPr txBox="1"/>
              <p:nvPr/>
            </p:nvSpPr>
            <p:spPr>
              <a:xfrm>
                <a:off x="112" y="0"/>
                <a:ext cx="161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l-GR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ε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3097" name="Group 28"/>
            <p:cNvGrpSpPr/>
            <p:nvPr/>
          </p:nvGrpSpPr>
          <p:grpSpPr>
            <a:xfrm>
              <a:off x="407" y="841"/>
              <a:ext cx="187" cy="252"/>
              <a:chOff x="0" y="0"/>
              <a:chExt cx="187" cy="252"/>
            </a:xfrm>
          </p:grpSpPr>
          <p:sp>
            <p:nvSpPr>
              <p:cNvPr id="3098" name="Text Box 29"/>
              <p:cNvSpPr txBox="1"/>
              <p:nvPr/>
            </p:nvSpPr>
            <p:spPr>
              <a:xfrm>
                <a:off x="0" y="0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99" name="Text Box 30"/>
              <p:cNvSpPr txBox="1"/>
              <p:nvPr/>
            </p:nvSpPr>
            <p:spPr>
              <a:xfrm>
                <a:off x="96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i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00" name="Group 31"/>
            <p:cNvGrpSpPr/>
            <p:nvPr/>
          </p:nvGrpSpPr>
          <p:grpSpPr>
            <a:xfrm>
              <a:off x="2068" y="305"/>
              <a:ext cx="272" cy="235"/>
              <a:chOff x="0" y="0"/>
              <a:chExt cx="302" cy="252"/>
            </a:xfrm>
          </p:grpSpPr>
          <p:sp>
            <p:nvSpPr>
              <p:cNvPr id="3101" name="Text Box 32"/>
              <p:cNvSpPr txBox="1"/>
              <p:nvPr/>
            </p:nvSpPr>
            <p:spPr>
              <a:xfrm>
                <a:off x="0" y="12"/>
                <a:ext cx="91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∆</a:t>
                </a: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02" name="Text Box 33"/>
              <p:cNvSpPr txBox="1"/>
              <p:nvPr/>
            </p:nvSpPr>
            <p:spPr>
              <a:xfrm>
                <a:off x="141" y="0"/>
                <a:ext cx="161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y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103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04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执行器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105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06" name="Line 37"/>
            <p:cNvSpPr/>
            <p:nvPr/>
          </p:nvSpPr>
          <p:spPr>
            <a:xfrm>
              <a:off x="2949" y="59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107" name="矩形 1"/>
          <p:cNvSpPr/>
          <p:nvPr/>
        </p:nvSpPr>
        <p:spPr>
          <a:xfrm>
            <a:off x="2571433" y="4263708"/>
            <a:ext cx="6891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6.1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可编程数字调节器组成及特点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08" name="矩形 48"/>
          <p:cNvSpPr/>
          <p:nvPr/>
        </p:nvSpPr>
        <p:spPr>
          <a:xfrm>
            <a:off x="2593658" y="4884420"/>
            <a:ext cx="6891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6.2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KMM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调节器功能组态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110" name="矩形 50"/>
          <p:cNvSpPr/>
          <p:nvPr/>
        </p:nvSpPr>
        <p:spPr>
          <a:xfrm>
            <a:off x="2593658" y="5497513"/>
            <a:ext cx="6891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6.3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可编程调节器的应用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3316" name="Rectangle 133"/>
          <p:cNvSpPr/>
          <p:nvPr/>
        </p:nvSpPr>
        <p:spPr>
          <a:xfrm>
            <a:off x="987425" y="825500"/>
            <a:ext cx="38938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sz="2400" b="1" dirty="0"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通信接口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与上位机进行信息交互。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42415" y="3408680"/>
            <a:ext cx="3581400" cy="2487930"/>
            <a:chOff x="6624" y="4791"/>
            <a:chExt cx="5640" cy="3918"/>
          </a:xfrm>
        </p:grpSpPr>
        <p:sp>
          <p:nvSpPr>
            <p:cNvPr id="18434" name="Rectangle 10"/>
            <p:cNvSpPr/>
            <p:nvPr/>
          </p:nvSpPr>
          <p:spPr>
            <a:xfrm>
              <a:off x="6624" y="4791"/>
              <a:ext cx="1680" cy="39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微机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5" name="Rectangle 11"/>
            <p:cNvSpPr/>
            <p:nvPr/>
          </p:nvSpPr>
          <p:spPr>
            <a:xfrm>
              <a:off x="9024" y="5991"/>
              <a:ext cx="1800" cy="18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MAX485</a:t>
              </a:r>
              <a:endParaRPr lang="zh-CN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6" name="Line 12"/>
            <p:cNvSpPr/>
            <p:nvPr/>
          </p:nvSpPr>
          <p:spPr>
            <a:xfrm>
              <a:off x="8304" y="731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Text Box 15"/>
            <p:cNvSpPr txBox="1"/>
            <p:nvPr/>
          </p:nvSpPr>
          <p:spPr>
            <a:xfrm>
              <a:off x="8304" y="7551"/>
              <a:ext cx="19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TX</a:t>
              </a:r>
              <a:endParaRPr lang="zh-CN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Text Box 16"/>
            <p:cNvSpPr txBox="1"/>
            <p:nvPr/>
          </p:nvSpPr>
          <p:spPr>
            <a:xfrm>
              <a:off x="8304" y="5391"/>
              <a:ext cx="19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RX</a:t>
              </a:r>
              <a:endParaRPr lang="zh-CN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Line 17"/>
            <p:cNvSpPr/>
            <p:nvPr/>
          </p:nvSpPr>
          <p:spPr>
            <a:xfrm flipH="1">
              <a:off x="8304" y="647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Line 18"/>
            <p:cNvSpPr/>
            <p:nvPr/>
          </p:nvSpPr>
          <p:spPr>
            <a:xfrm flipH="1">
              <a:off x="10824" y="62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Line 19"/>
            <p:cNvSpPr/>
            <p:nvPr/>
          </p:nvSpPr>
          <p:spPr>
            <a:xfrm>
              <a:off x="10824" y="74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Rectangle 21"/>
            <p:cNvSpPr/>
            <p:nvPr/>
          </p:nvSpPr>
          <p:spPr>
            <a:xfrm>
              <a:off x="11304" y="6471"/>
              <a:ext cx="240" cy="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Line 22"/>
            <p:cNvSpPr/>
            <p:nvPr/>
          </p:nvSpPr>
          <p:spPr>
            <a:xfrm>
              <a:off x="11424" y="6231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Line 23"/>
            <p:cNvSpPr/>
            <p:nvPr/>
          </p:nvSpPr>
          <p:spPr>
            <a:xfrm>
              <a:off x="11424" y="7071"/>
              <a:ext cx="0" cy="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Text Box 24"/>
            <p:cNvSpPr txBox="1"/>
            <p:nvPr/>
          </p:nvSpPr>
          <p:spPr>
            <a:xfrm>
              <a:off x="10344" y="5391"/>
              <a:ext cx="192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120</a:t>
              </a:r>
              <a:r>
                <a:rPr lang="el-GR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Ω</a:t>
              </a:r>
              <a:endParaRPr lang="el-GR" altLang="en-US" sz="2000" b="1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7425" y="1852930"/>
            <a:ext cx="104921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有线通信模块：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RS232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、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RS485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模块；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USB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接口模块；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CAN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总线通信模块。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87425" y="2419985"/>
            <a:ext cx="93567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无线通信模块：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CC1100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、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nfr905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等。通信协议蓝牙、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ZIGBEE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等。</a:t>
            </a:r>
            <a:endParaRPr lang="zh-CN" altLang="en-US" sz="2400"/>
          </a:p>
        </p:txBody>
      </p:sp>
      <p:sp>
        <p:nvSpPr>
          <p:cNvPr id="20" name="Text Box 122"/>
          <p:cNvSpPr txBox="1"/>
          <p:nvPr/>
        </p:nvSpPr>
        <p:spPr>
          <a:xfrm>
            <a:off x="1146810" y="5896610"/>
            <a:ext cx="37071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6-10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RS485</a:t>
            </a:r>
            <a:r>
              <a:rPr lang="zh-CN" altLang="en-US" sz="2400" b="1" dirty="0">
                <a:latin typeface="Times New Roman" panose="02020603050405020304" pitchFamily="18" charset="0"/>
              </a:rPr>
              <a:t>通信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25945" y="3498215"/>
            <a:ext cx="4121150" cy="2487930"/>
            <a:chOff x="6624" y="4791"/>
            <a:chExt cx="6490" cy="3918"/>
          </a:xfrm>
        </p:grpSpPr>
        <p:sp>
          <p:nvSpPr>
            <p:cNvPr id="7" name="Rectangle 10"/>
            <p:cNvSpPr/>
            <p:nvPr/>
          </p:nvSpPr>
          <p:spPr>
            <a:xfrm>
              <a:off x="6624" y="4791"/>
              <a:ext cx="1680" cy="39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微机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11"/>
            <p:cNvSpPr/>
            <p:nvPr/>
          </p:nvSpPr>
          <p:spPr>
            <a:xfrm>
              <a:off x="9024" y="5991"/>
              <a:ext cx="1800" cy="18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CC1100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12"/>
            <p:cNvSpPr/>
            <p:nvPr/>
          </p:nvSpPr>
          <p:spPr>
            <a:xfrm>
              <a:off x="8304" y="731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7"/>
            <p:cNvSpPr/>
            <p:nvPr/>
          </p:nvSpPr>
          <p:spPr>
            <a:xfrm flipH="1">
              <a:off x="8304" y="647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8"/>
            <p:cNvSpPr/>
            <p:nvPr/>
          </p:nvSpPr>
          <p:spPr>
            <a:xfrm flipH="1">
              <a:off x="10824" y="62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9"/>
            <p:cNvSpPr/>
            <p:nvPr/>
          </p:nvSpPr>
          <p:spPr>
            <a:xfrm>
              <a:off x="10824" y="74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21"/>
            <p:cNvSpPr/>
            <p:nvPr/>
          </p:nvSpPr>
          <p:spPr>
            <a:xfrm>
              <a:off x="11664" y="5974"/>
              <a:ext cx="1450" cy="155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天线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Text Box 122"/>
          <p:cNvSpPr txBox="1"/>
          <p:nvPr/>
        </p:nvSpPr>
        <p:spPr>
          <a:xfrm>
            <a:off x="6925945" y="5986145"/>
            <a:ext cx="3311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6-11(b)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无线通信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361" name="Text Box 4"/>
          <p:cNvSpPr txBox="1"/>
          <p:nvPr/>
        </p:nvSpPr>
        <p:spPr>
          <a:xfrm>
            <a:off x="688975" y="802005"/>
            <a:ext cx="10949940" cy="2183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软件系统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存储在系统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ROM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中的系统程序（监控程序、运算控制模块）；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存储在用户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ROM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中的应用程序；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RAM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中间数据存储。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3565" y="2945765"/>
            <a:ext cx="4953000" cy="2973070"/>
          </a:xfrm>
          <a:prstGeom prst="rect">
            <a:avLst/>
          </a:prstGeom>
        </p:spPr>
      </p:pic>
      <p:sp>
        <p:nvSpPr>
          <p:cNvPr id="19479" name="Text Box 31"/>
          <p:cNvSpPr txBox="1"/>
          <p:nvPr/>
        </p:nvSpPr>
        <p:spPr>
          <a:xfrm>
            <a:off x="3709988" y="5989320"/>
            <a:ext cx="49688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6-11  </a:t>
            </a:r>
            <a:r>
              <a:rPr lang="zh-CN" altLang="en-US" sz="2400" b="1" dirty="0">
                <a:latin typeface="Times New Roman" panose="02020603050405020304" pitchFamily="18" charset="0"/>
              </a:rPr>
              <a:t>调节器组成框图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362" name="Rectangle 6"/>
          <p:cNvSpPr/>
          <p:nvPr/>
        </p:nvSpPr>
        <p:spPr>
          <a:xfrm>
            <a:off x="3340735" y="3010853"/>
            <a:ext cx="1439863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系统初始化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363" name="Rectangle 7"/>
          <p:cNvSpPr/>
          <p:nvPr/>
        </p:nvSpPr>
        <p:spPr>
          <a:xfrm>
            <a:off x="3332798" y="3766503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键盘显示管理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5364" name="Rectangle 8"/>
          <p:cNvSpPr/>
          <p:nvPr/>
        </p:nvSpPr>
        <p:spPr>
          <a:xfrm>
            <a:off x="3332798" y="4493578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中断管理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365" name="Rectangle 9"/>
          <p:cNvSpPr/>
          <p:nvPr/>
        </p:nvSpPr>
        <p:spPr>
          <a:xfrm>
            <a:off x="3332798" y="5214303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自诊断处理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366" name="Rectangle 10"/>
          <p:cNvSpPr/>
          <p:nvPr/>
        </p:nvSpPr>
        <p:spPr>
          <a:xfrm>
            <a:off x="3332798" y="5941378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运行状态控制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5367" name="Line 11"/>
          <p:cNvSpPr/>
          <p:nvPr/>
        </p:nvSpPr>
        <p:spPr>
          <a:xfrm>
            <a:off x="2969260" y="3263265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8" name="Line 12"/>
          <p:cNvSpPr/>
          <p:nvPr/>
        </p:nvSpPr>
        <p:spPr>
          <a:xfrm>
            <a:off x="2986723" y="4025265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9" name="Line 13"/>
          <p:cNvSpPr/>
          <p:nvPr/>
        </p:nvSpPr>
        <p:spPr>
          <a:xfrm>
            <a:off x="2764473" y="4738053"/>
            <a:ext cx="566737" cy="79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0" name="Line 14"/>
          <p:cNvSpPr/>
          <p:nvPr/>
        </p:nvSpPr>
        <p:spPr>
          <a:xfrm>
            <a:off x="2981960" y="5507990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1" name="Line 15"/>
          <p:cNvSpPr/>
          <p:nvPr/>
        </p:nvSpPr>
        <p:spPr>
          <a:xfrm>
            <a:off x="2986723" y="6211253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2" name="Line 16"/>
          <p:cNvSpPr/>
          <p:nvPr/>
        </p:nvSpPr>
        <p:spPr>
          <a:xfrm>
            <a:off x="2969260" y="3256915"/>
            <a:ext cx="0" cy="2951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3" name="Rectangle 17"/>
          <p:cNvSpPr/>
          <p:nvPr/>
        </p:nvSpPr>
        <p:spPr>
          <a:xfrm>
            <a:off x="2219960" y="4112578"/>
            <a:ext cx="539750" cy="13668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监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控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程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序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374" name="Rectangle 30"/>
          <p:cNvSpPr/>
          <p:nvPr/>
        </p:nvSpPr>
        <p:spPr>
          <a:xfrm>
            <a:off x="4996498" y="3010853"/>
            <a:ext cx="41036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参数、器件初始化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5375" name="Rectangle 31"/>
          <p:cNvSpPr/>
          <p:nvPr/>
        </p:nvSpPr>
        <p:spPr>
          <a:xfrm>
            <a:off x="4780598" y="3808095"/>
            <a:ext cx="597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（键码识别、键处理程序走向、显示格式）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76" name="Rectangle 32"/>
          <p:cNvSpPr/>
          <p:nvPr/>
        </p:nvSpPr>
        <p:spPr>
          <a:xfrm>
            <a:off x="4852035" y="4503103"/>
            <a:ext cx="414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（中断源识别、优先级比较）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77" name="Rectangle 33"/>
          <p:cNvSpPr/>
          <p:nvPr/>
        </p:nvSpPr>
        <p:spPr>
          <a:xfrm>
            <a:off x="4677410" y="5223828"/>
            <a:ext cx="506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（定时巡检、异常显示、故障处理）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78" name="Rectangle 34"/>
          <p:cNvSpPr/>
          <p:nvPr/>
        </p:nvSpPr>
        <p:spPr>
          <a:xfrm>
            <a:off x="4780598" y="5963603"/>
            <a:ext cx="4129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A/M/C</a:t>
            </a:r>
            <a:r>
              <a:rPr lang="zh-CN" altLang="en-US" sz="2400" b="1" dirty="0">
                <a:latin typeface="Times New Roman" panose="02020603050405020304" pitchFamily="18" charset="0"/>
              </a:rPr>
              <a:t>状态判断、切换等）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80" name="Rectangle 37"/>
          <p:cNvSpPr/>
          <p:nvPr/>
        </p:nvSpPr>
        <p:spPr>
          <a:xfrm>
            <a:off x="808355" y="2141220"/>
            <a:ext cx="27959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①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监控程序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355" y="845185"/>
            <a:ext cx="968121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）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系统程序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监控程序、中断处理程序、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功能模块、输入处理程序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/>
          </a:p>
        </p:txBody>
      </p:sp>
      <p:sp>
        <p:nvSpPr>
          <p:cNvPr id="4" name="Rectangle 37"/>
          <p:cNvSpPr/>
          <p:nvPr/>
        </p:nvSpPr>
        <p:spPr>
          <a:xfrm>
            <a:off x="3604260" y="2141220"/>
            <a:ext cx="5598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保证调节器正常工作的管理程序。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6385" name="Group 17"/>
          <p:cNvGrpSpPr/>
          <p:nvPr/>
        </p:nvGrpSpPr>
        <p:grpSpPr>
          <a:xfrm>
            <a:off x="1242695" y="1368108"/>
            <a:ext cx="4191000" cy="3575050"/>
            <a:chOff x="0" y="0"/>
            <a:chExt cx="1504" cy="1938"/>
          </a:xfrm>
        </p:grpSpPr>
        <p:sp>
          <p:nvSpPr>
            <p:cNvPr id="16386" name="Rectangle 5"/>
            <p:cNvSpPr/>
            <p:nvPr/>
          </p:nvSpPr>
          <p:spPr>
            <a:xfrm>
              <a:off x="706" y="0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键处理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387" name="Rectangle 6"/>
            <p:cNvSpPr/>
            <p:nvPr/>
          </p:nvSpPr>
          <p:spPr>
            <a:xfrm>
              <a:off x="701" y="476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定时处理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388" name="Rectangle 8"/>
            <p:cNvSpPr/>
            <p:nvPr/>
          </p:nvSpPr>
          <p:spPr>
            <a:xfrm>
              <a:off x="711" y="1048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通信处理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389" name="Rectangle 9"/>
            <p:cNvSpPr/>
            <p:nvPr/>
          </p:nvSpPr>
          <p:spPr>
            <a:xfrm>
              <a:off x="706" y="1598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掉电处理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390" name="Line 10"/>
            <p:cNvSpPr/>
            <p:nvPr/>
          </p:nvSpPr>
          <p:spPr>
            <a:xfrm>
              <a:off x="472" y="159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1" name="Line 11"/>
            <p:cNvSpPr/>
            <p:nvPr/>
          </p:nvSpPr>
          <p:spPr>
            <a:xfrm>
              <a:off x="483" y="639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2" name="Line 13"/>
            <p:cNvSpPr/>
            <p:nvPr/>
          </p:nvSpPr>
          <p:spPr>
            <a:xfrm>
              <a:off x="480" y="1224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3" name="Line 14"/>
            <p:cNvSpPr/>
            <p:nvPr/>
          </p:nvSpPr>
          <p:spPr>
            <a:xfrm>
              <a:off x="472" y="1822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4" name="Line 15"/>
            <p:cNvSpPr/>
            <p:nvPr/>
          </p:nvSpPr>
          <p:spPr>
            <a:xfrm>
              <a:off x="472" y="155"/>
              <a:ext cx="0" cy="16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5" name="Rectangle 16"/>
            <p:cNvSpPr/>
            <p:nvPr/>
          </p:nvSpPr>
          <p:spPr>
            <a:xfrm>
              <a:off x="0" y="635"/>
              <a:ext cx="340" cy="9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中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断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处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理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程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序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6396" name="Rectangle 18"/>
          <p:cNvSpPr/>
          <p:nvPr/>
        </p:nvSpPr>
        <p:spPr>
          <a:xfrm>
            <a:off x="5382895" y="1416050"/>
            <a:ext cx="53359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有无键按下？识别键号，按键号散转执行键功能。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Rectangle 19"/>
          <p:cNvSpPr/>
          <p:nvPr/>
        </p:nvSpPr>
        <p:spPr>
          <a:xfrm>
            <a:off x="5382895" y="2352358"/>
            <a:ext cx="47529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定时巡检、定时采集等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8" name="Rectangle 21"/>
          <p:cNvSpPr/>
          <p:nvPr/>
        </p:nvSpPr>
        <p:spPr>
          <a:xfrm>
            <a:off x="5600383" y="3471545"/>
            <a:ext cx="25923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PC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机等通信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9" name="Rectangle 22"/>
          <p:cNvSpPr/>
          <p:nvPr/>
        </p:nvSpPr>
        <p:spPr>
          <a:xfrm>
            <a:off x="5590858" y="4400233"/>
            <a:ext cx="43195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掉电后重要数据保护。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977265" y="805815"/>
            <a:ext cx="42106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中断处理程序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2" name="Rectangle 73"/>
          <p:cNvSpPr/>
          <p:nvPr/>
        </p:nvSpPr>
        <p:spPr>
          <a:xfrm>
            <a:off x="980440" y="5059045"/>
            <a:ext cx="10231755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③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功能模块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包括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、加、减、乘、除、开方、高、低限监视等数十种模块。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用户根据工艺控制要求选择所需要模块进行组态，实现调节器的运算控制功能。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7475" name="Text Box 2"/>
          <p:cNvSpPr txBox="1"/>
          <p:nvPr/>
        </p:nvSpPr>
        <p:spPr>
          <a:xfrm>
            <a:off x="1261110" y="809625"/>
            <a:ext cx="7473950" cy="2738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④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输入处理程序（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实现过程量的输入处理）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过程量检测：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温度、压力、压差、流量测量。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线性化：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折线处理模块。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流量测量：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温度、压力补偿处理、开方运算模块。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抗干扰：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数字滤波模块。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76" name="Text Box 8"/>
          <p:cNvSpPr txBox="1"/>
          <p:nvPr/>
        </p:nvSpPr>
        <p:spPr>
          <a:xfrm>
            <a:off x="3862705" y="6005195"/>
            <a:ext cx="4465638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-12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输入处理模块示意图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190" y="3652520"/>
            <a:ext cx="9401175" cy="2352675"/>
          </a:xfrm>
          <a:prstGeom prst="rect">
            <a:avLst/>
          </a:prstGeom>
        </p:spPr>
      </p:pic>
      <p:sp>
        <p:nvSpPr>
          <p:cNvPr id="4" name="Text Box 2"/>
          <p:cNvSpPr txBox="1"/>
          <p:nvPr/>
        </p:nvSpPr>
        <p:spPr>
          <a:xfrm>
            <a:off x="8735060" y="1649095"/>
            <a:ext cx="28028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提供功能模块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填表调用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8509" name="Text Box 8"/>
          <p:cNvSpPr txBox="1"/>
          <p:nvPr/>
        </p:nvSpPr>
        <p:spPr>
          <a:xfrm>
            <a:off x="7152958" y="5875020"/>
            <a:ext cx="4464050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-13 </a:t>
            </a:r>
            <a:r>
              <a:rPr lang="zh-CN" altLang="en-US" sz="2400" b="1" dirty="0">
                <a:latin typeface="Times New Roman" panose="02020603050405020304" pitchFamily="18" charset="0"/>
              </a:rPr>
              <a:t>功能模块组态示意图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8503" name="Rectangle 76"/>
          <p:cNvSpPr>
            <a:spLocks noChangeArrowheads="1"/>
          </p:cNvSpPr>
          <p:nvPr/>
        </p:nvSpPr>
        <p:spPr bwMode="auto">
          <a:xfrm>
            <a:off x="600710" y="982345"/>
            <a:ext cx="50044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应用程序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1631315"/>
            <a:ext cx="5422265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Calibri" panose="020F0502020204030204" charset="0"/>
                <a:sym typeface="+mn-ea"/>
              </a:rPr>
              <a:t>① </a:t>
            </a:r>
            <a:r>
              <a:rPr lang="zh-CN" altLang="en-US" dirty="0">
                <a:sym typeface="+mn-ea"/>
              </a:rPr>
              <a:t>功能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ym typeface="+mn-ea"/>
              </a:rPr>
              <a:t>用户按工艺流程和控制要求，在功能模块中选用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所需模块</a:t>
            </a:r>
            <a:r>
              <a:rPr lang="zh-CN" altLang="en-US" sz="2400" dirty="0">
                <a:sym typeface="+mn-ea"/>
              </a:rPr>
              <a:t>，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按一定规则</a:t>
            </a:r>
            <a:r>
              <a:rPr lang="zh-CN" altLang="en-US" sz="2400" dirty="0">
                <a:sym typeface="+mn-ea"/>
              </a:rPr>
              <a:t>将这些模块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连接起来</a:t>
            </a:r>
            <a:r>
              <a:rPr lang="zh-CN" altLang="en-US" sz="2400" dirty="0">
                <a:sym typeface="+mn-ea"/>
              </a:rPr>
              <a:t>，即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“组态”，</a:t>
            </a:r>
            <a:r>
              <a:rPr lang="zh-CN" altLang="en-US" sz="2400" dirty="0">
                <a:sym typeface="+mn-ea"/>
              </a:rPr>
              <a:t>实现控制任务。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600710" y="3875405"/>
            <a:ext cx="5422265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Calibri" panose="020F0502020204030204" charset="0"/>
                <a:sym typeface="+mn-ea"/>
              </a:rPr>
              <a:t>② </a:t>
            </a:r>
            <a:r>
              <a:rPr lang="zh-CN" altLang="en-US" dirty="0">
                <a:sym typeface="+mn-ea"/>
              </a:rPr>
              <a:t>功能举例</a:t>
            </a:r>
            <a:endParaRPr lang="zh-CN" altLang="en-US" dirty="0"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/>
              <a:t>选择</a:t>
            </a:r>
            <a:r>
              <a:rPr lang="en-US" altLang="zh-CN" sz="2400"/>
              <a:t>PID1</a:t>
            </a:r>
            <a:r>
              <a:rPr lang="zh-CN" altLang="en-US" sz="2400"/>
              <a:t>、上下限限幅模块及手动模块，对模块进行软连接，设置模块内部参数，设置输入输出数据表，生成应用程序。</a:t>
            </a:r>
            <a:endParaRPr lang="zh-CN" altLang="en-US" sz="2400"/>
          </a:p>
        </p:txBody>
      </p:sp>
      <p:graphicFrame>
        <p:nvGraphicFramePr>
          <p:cNvPr id="6" name="对象 5"/>
          <p:cNvGraphicFramePr/>
          <p:nvPr>
            <p:custDataLst>
              <p:tags r:id="rId1"/>
            </p:custDataLst>
          </p:nvPr>
        </p:nvGraphicFramePr>
        <p:xfrm>
          <a:off x="7153275" y="984885"/>
          <a:ext cx="3803650" cy="489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3800475" imgH="4886325" progId="Paint.Picture">
                  <p:embed/>
                </p:oleObj>
              </mc:Choice>
              <mc:Fallback>
                <p:oleObj name="" r:id="rId2" imgW="3800475" imgH="48863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53275" y="984885"/>
                        <a:ext cx="3803650" cy="489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099" name="Rectangle 5"/>
          <p:cNvSpPr/>
          <p:nvPr/>
        </p:nvSpPr>
        <p:spPr>
          <a:xfrm>
            <a:off x="698818" y="846138"/>
            <a:ext cx="8207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、可编程调节器的特点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2420" y="2396490"/>
            <a:ext cx="6629400" cy="270954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230120"/>
            <a:ext cx="5260340" cy="3042285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32080" y="5470525"/>
            <a:ext cx="5571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运算放大器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模拟器件搭建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实现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运算</a:t>
            </a:r>
            <a:endParaRPr lang="zh-CN" altLang="en-US" sz="2400"/>
          </a:p>
        </p:txBody>
      </p:sp>
      <p:sp>
        <p:nvSpPr>
          <p:cNvPr id="70" name="文本框 69"/>
          <p:cNvSpPr txBox="1"/>
          <p:nvPr/>
        </p:nvSpPr>
        <p:spPr>
          <a:xfrm>
            <a:off x="6003925" y="5470525"/>
            <a:ext cx="5752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微机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接口电路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组态编程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实现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运算</a:t>
            </a:r>
            <a:endParaRPr lang="zh-CN" altLang="en-US" sz="2400"/>
          </a:p>
        </p:txBody>
      </p:sp>
      <p:sp>
        <p:nvSpPr>
          <p:cNvPr id="71" name="文本框 70"/>
          <p:cNvSpPr txBox="1"/>
          <p:nvPr/>
        </p:nvSpPr>
        <p:spPr>
          <a:xfrm>
            <a:off x="699135" y="1495425"/>
            <a:ext cx="46507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）实现仪表与微机一体化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1552575" y="1688465"/>
          <a:ext cx="2916555" cy="161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44295" imgH="742315" progId="Equations">
                  <p:embed/>
                </p:oleObj>
              </mc:Choice>
              <mc:Fallback>
                <p:oleObj name="" r:id="rId1" imgW="1344295" imgH="742315" progId="Equations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2575" y="1688465"/>
                        <a:ext cx="2916555" cy="1610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右箭头 4"/>
          <p:cNvSpPr/>
          <p:nvPr/>
        </p:nvSpPr>
        <p:spPr>
          <a:xfrm>
            <a:off x="4532630" y="2266633"/>
            <a:ext cx="1439863" cy="287337"/>
          </a:xfrm>
          <a:prstGeom prst="rightArrow">
            <a:avLst>
              <a:gd name="adj1" fmla="val 50000"/>
              <a:gd name="adj2" fmla="val 495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9" name="矩形 5"/>
          <p:cNvSpPr/>
          <p:nvPr/>
        </p:nvSpPr>
        <p:spPr>
          <a:xfrm>
            <a:off x="4851718" y="1796733"/>
            <a:ext cx="803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组态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150" name="矩形 9"/>
          <p:cNvSpPr/>
          <p:nvPr/>
        </p:nvSpPr>
        <p:spPr>
          <a:xfrm>
            <a:off x="6169343" y="2179320"/>
            <a:ext cx="160337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应用程序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51" name="矩形 6"/>
          <p:cNvSpPr/>
          <p:nvPr/>
        </p:nvSpPr>
        <p:spPr>
          <a:xfrm>
            <a:off x="7817168" y="1487170"/>
            <a:ext cx="1500187" cy="2678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实现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串级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比值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前馈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均匀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选择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复杂控制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3" name="Text Box 5"/>
          <p:cNvSpPr txBox="1"/>
          <p:nvPr/>
        </p:nvSpPr>
        <p:spPr>
          <a:xfrm>
            <a:off x="1106488" y="964565"/>
            <a:ext cx="8424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）具有丰富的运算、控制功能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3285"/>
            <a:ext cx="7449185" cy="30448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2351405" y="2708910"/>
            <a:ext cx="688340" cy="861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1025525" y="910590"/>
            <a:ext cx="10361295" cy="2368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通用型强，使用方便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800" b="1" dirty="0">
                <a:latin typeface="Calibri" panose="020F0502020204030204" charset="0"/>
              </a:rPr>
              <a:t>①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与模拟调节器输入输出信号一致，接线一致。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输入输出均为</a:t>
            </a:r>
            <a:r>
              <a:rPr lang="en-US" altLang="zh-CN" sz="2400" b="1" dirty="0">
                <a:latin typeface="Times New Roman" panose="02020603050405020304" pitchFamily="18" charset="0"/>
              </a:rPr>
              <a:t>4~20mA</a:t>
            </a:r>
            <a:r>
              <a:rPr lang="zh-CN" altLang="en-US" sz="2400" b="1" dirty="0">
                <a:latin typeface="Times New Roman" panose="02020603050405020304" pitchFamily="18" charset="0"/>
              </a:rPr>
              <a:t>模拟信号。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800" b="1" dirty="0">
                <a:latin typeface="Calibri" panose="020F0502020204030204" charset="0"/>
              </a:rPr>
              <a:t>② </a:t>
            </a:r>
            <a:r>
              <a:rPr lang="zh-CN" altLang="en-US" sz="2800" b="1" dirty="0">
                <a:latin typeface="Times New Roman" panose="02020603050405020304" pitchFamily="18" charset="0"/>
              </a:rPr>
              <a:t>编程简单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填写表格，设置组态参数编程，用户程序写入调节器用户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EPROM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0033" t="3773" r="12900"/>
          <a:stretch>
            <a:fillRect/>
          </a:stretch>
        </p:blipFill>
        <p:spPr>
          <a:xfrm>
            <a:off x="1509395" y="3397250"/>
            <a:ext cx="1468120" cy="2850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3467" b="11300"/>
          <a:stretch>
            <a:fillRect/>
          </a:stretch>
        </p:blipFill>
        <p:spPr>
          <a:xfrm>
            <a:off x="7875270" y="3697605"/>
            <a:ext cx="2990215" cy="2249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16289" t="17400" r="13322" b="11500"/>
          <a:stretch>
            <a:fillRect/>
          </a:stretch>
        </p:blipFill>
        <p:spPr>
          <a:xfrm>
            <a:off x="4405630" y="3567430"/>
            <a:ext cx="2652395" cy="2679700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147" name="Text Box 5"/>
          <p:cNvSpPr txBox="1"/>
          <p:nvPr/>
        </p:nvSpPr>
        <p:spPr>
          <a:xfrm>
            <a:off x="997585" y="742315"/>
            <a:ext cx="1015238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）可连接到集散控制系统中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具有通信模块的智能仪表作为节点挂接到网络中，与操作站、上位机进行通信，构成多级系统，实现分散控制。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7171" name="Group 6"/>
          <p:cNvGrpSpPr/>
          <p:nvPr/>
        </p:nvGrpSpPr>
        <p:grpSpPr>
          <a:xfrm>
            <a:off x="1871345" y="2254885"/>
            <a:ext cx="7704138" cy="4176713"/>
            <a:chOff x="0" y="0"/>
            <a:chExt cx="2451" cy="1365"/>
          </a:xfrm>
        </p:grpSpPr>
        <p:sp>
          <p:nvSpPr>
            <p:cNvPr id="7172" name="AutoShape 7"/>
            <p:cNvSpPr/>
            <p:nvPr/>
          </p:nvSpPr>
          <p:spPr>
            <a:xfrm>
              <a:off x="312" y="1255"/>
              <a:ext cx="121" cy="110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73" name="Line 8"/>
            <p:cNvSpPr/>
            <p:nvPr/>
          </p:nvSpPr>
          <p:spPr>
            <a:xfrm>
              <a:off x="577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4" name="Line 9"/>
            <p:cNvSpPr/>
            <p:nvPr/>
          </p:nvSpPr>
          <p:spPr>
            <a:xfrm>
              <a:off x="577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" name="Line 10"/>
            <p:cNvSpPr/>
            <p:nvPr/>
          </p:nvSpPr>
          <p:spPr>
            <a:xfrm flipV="1">
              <a:off x="577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" name="Line 11"/>
            <p:cNvSpPr/>
            <p:nvPr/>
          </p:nvSpPr>
          <p:spPr>
            <a:xfrm>
              <a:off x="721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7" name="Line 12"/>
            <p:cNvSpPr/>
            <p:nvPr/>
          </p:nvSpPr>
          <p:spPr>
            <a:xfrm>
              <a:off x="649" y="1211"/>
              <a:ext cx="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8" name="Line 13"/>
            <p:cNvSpPr/>
            <p:nvPr/>
          </p:nvSpPr>
          <p:spPr>
            <a:xfrm>
              <a:off x="601" y="121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9" name="Freeform 14"/>
            <p:cNvSpPr/>
            <p:nvPr/>
          </p:nvSpPr>
          <p:spPr>
            <a:xfrm>
              <a:off x="601" y="1189"/>
              <a:ext cx="96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0"/>
                </a:cxn>
                <a:cxn ang="0">
                  <a:pos x="96" y="22"/>
                </a:cxn>
              </a:cxnLst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0" name="Line 15"/>
            <p:cNvSpPr/>
            <p:nvPr/>
          </p:nvSpPr>
          <p:spPr>
            <a:xfrm flipV="1">
              <a:off x="360" y="1013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1" name="Line 16"/>
            <p:cNvSpPr/>
            <p:nvPr/>
          </p:nvSpPr>
          <p:spPr>
            <a:xfrm>
              <a:off x="649" y="1013"/>
              <a:ext cx="0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2" name="Rectangle 17"/>
            <p:cNvSpPr/>
            <p:nvPr/>
          </p:nvSpPr>
          <p:spPr>
            <a:xfrm>
              <a:off x="264" y="815"/>
              <a:ext cx="481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过程控制</a:t>
              </a:r>
              <a:endPara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单元</a:t>
              </a:r>
              <a:endPara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3" name="AutoShape 18"/>
            <p:cNvSpPr/>
            <p:nvPr/>
          </p:nvSpPr>
          <p:spPr>
            <a:xfrm>
              <a:off x="457" y="528"/>
              <a:ext cx="120" cy="287"/>
            </a:xfrm>
            <a:prstGeom prst="upDownArrow">
              <a:avLst>
                <a:gd name="adj1" fmla="val 50000"/>
                <a:gd name="adj2" fmla="val 475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4" name="Line 19"/>
            <p:cNvSpPr/>
            <p:nvPr/>
          </p:nvSpPr>
          <p:spPr>
            <a:xfrm>
              <a:off x="240" y="528"/>
              <a:ext cx="22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5" name="Line 20"/>
            <p:cNvSpPr/>
            <p:nvPr/>
          </p:nvSpPr>
          <p:spPr>
            <a:xfrm>
              <a:off x="240" y="484"/>
              <a:ext cx="22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6" name="AutoShape 21"/>
            <p:cNvSpPr/>
            <p:nvPr/>
          </p:nvSpPr>
          <p:spPr>
            <a:xfrm>
              <a:off x="1009" y="1255"/>
              <a:ext cx="120" cy="110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7" name="Line 22"/>
            <p:cNvSpPr/>
            <p:nvPr/>
          </p:nvSpPr>
          <p:spPr>
            <a:xfrm>
              <a:off x="1274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8" name="Line 23"/>
            <p:cNvSpPr/>
            <p:nvPr/>
          </p:nvSpPr>
          <p:spPr>
            <a:xfrm>
              <a:off x="1274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9" name="Line 24"/>
            <p:cNvSpPr/>
            <p:nvPr/>
          </p:nvSpPr>
          <p:spPr>
            <a:xfrm flipV="1">
              <a:off x="1274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0" name="Line 25"/>
            <p:cNvSpPr/>
            <p:nvPr/>
          </p:nvSpPr>
          <p:spPr>
            <a:xfrm>
              <a:off x="1418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1" name="Line 26"/>
            <p:cNvSpPr/>
            <p:nvPr/>
          </p:nvSpPr>
          <p:spPr>
            <a:xfrm>
              <a:off x="1346" y="1211"/>
              <a:ext cx="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2" name="Line 27"/>
            <p:cNvSpPr/>
            <p:nvPr/>
          </p:nvSpPr>
          <p:spPr>
            <a:xfrm>
              <a:off x="1298" y="121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3" name="Freeform 28"/>
            <p:cNvSpPr/>
            <p:nvPr/>
          </p:nvSpPr>
          <p:spPr>
            <a:xfrm>
              <a:off x="1298" y="1189"/>
              <a:ext cx="96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0"/>
                </a:cxn>
                <a:cxn ang="0">
                  <a:pos x="96" y="22"/>
                </a:cxn>
              </a:cxnLst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4" name="Line 29"/>
            <p:cNvSpPr/>
            <p:nvPr/>
          </p:nvSpPr>
          <p:spPr>
            <a:xfrm flipV="1">
              <a:off x="1057" y="1013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5" name="Line 30"/>
            <p:cNvSpPr/>
            <p:nvPr/>
          </p:nvSpPr>
          <p:spPr>
            <a:xfrm>
              <a:off x="1346" y="1013"/>
              <a:ext cx="0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6" name="Rectangle 31"/>
            <p:cNvSpPr/>
            <p:nvPr/>
          </p:nvSpPr>
          <p:spPr>
            <a:xfrm>
              <a:off x="961" y="815"/>
              <a:ext cx="481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过程控制</a:t>
              </a:r>
              <a:endPara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单元</a:t>
              </a:r>
              <a:endPara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7" name="AutoShape 32"/>
            <p:cNvSpPr/>
            <p:nvPr/>
          </p:nvSpPr>
          <p:spPr>
            <a:xfrm>
              <a:off x="1153" y="528"/>
              <a:ext cx="121" cy="287"/>
            </a:xfrm>
            <a:prstGeom prst="upDownArrow">
              <a:avLst>
                <a:gd name="adj1" fmla="val 50000"/>
                <a:gd name="adj2" fmla="val 47174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8" name="AutoShape 33"/>
            <p:cNvSpPr/>
            <p:nvPr/>
          </p:nvSpPr>
          <p:spPr>
            <a:xfrm>
              <a:off x="1730" y="1255"/>
              <a:ext cx="120" cy="110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9" name="Line 34"/>
            <p:cNvSpPr/>
            <p:nvPr/>
          </p:nvSpPr>
          <p:spPr>
            <a:xfrm>
              <a:off x="1994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0" name="Line 35"/>
            <p:cNvSpPr/>
            <p:nvPr/>
          </p:nvSpPr>
          <p:spPr>
            <a:xfrm>
              <a:off x="1994" y="1233"/>
              <a:ext cx="145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1" name="Line 36"/>
            <p:cNvSpPr/>
            <p:nvPr/>
          </p:nvSpPr>
          <p:spPr>
            <a:xfrm flipV="1">
              <a:off x="1994" y="1233"/>
              <a:ext cx="145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2" name="Line 37"/>
            <p:cNvSpPr/>
            <p:nvPr/>
          </p:nvSpPr>
          <p:spPr>
            <a:xfrm>
              <a:off x="2139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3" name="Line 38"/>
            <p:cNvSpPr/>
            <p:nvPr/>
          </p:nvSpPr>
          <p:spPr>
            <a:xfrm>
              <a:off x="2067" y="1211"/>
              <a:ext cx="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4" name="Line 39"/>
            <p:cNvSpPr/>
            <p:nvPr/>
          </p:nvSpPr>
          <p:spPr>
            <a:xfrm>
              <a:off x="2018" y="1211"/>
              <a:ext cx="9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5" name="Freeform 40"/>
            <p:cNvSpPr/>
            <p:nvPr/>
          </p:nvSpPr>
          <p:spPr>
            <a:xfrm>
              <a:off x="2018" y="1189"/>
              <a:ext cx="97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9" y="0"/>
                </a:cxn>
                <a:cxn ang="0">
                  <a:pos x="97" y="22"/>
                </a:cxn>
              </a:cxnLst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6" name="Line 41"/>
            <p:cNvSpPr/>
            <p:nvPr/>
          </p:nvSpPr>
          <p:spPr>
            <a:xfrm flipV="1">
              <a:off x="1778" y="1013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7" name="Line 42"/>
            <p:cNvSpPr/>
            <p:nvPr/>
          </p:nvSpPr>
          <p:spPr>
            <a:xfrm>
              <a:off x="2067" y="1013"/>
              <a:ext cx="0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8" name="Rectangle 43"/>
            <p:cNvSpPr/>
            <p:nvPr/>
          </p:nvSpPr>
          <p:spPr>
            <a:xfrm>
              <a:off x="1682" y="815"/>
              <a:ext cx="481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数据采集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单元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9" name="AutoShape 44"/>
            <p:cNvSpPr/>
            <p:nvPr/>
          </p:nvSpPr>
          <p:spPr>
            <a:xfrm>
              <a:off x="1874" y="528"/>
              <a:ext cx="120" cy="287"/>
            </a:xfrm>
            <a:prstGeom prst="upDownArrow">
              <a:avLst>
                <a:gd name="adj1" fmla="val 50000"/>
                <a:gd name="adj2" fmla="val 475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0" name="Oval 45"/>
            <p:cNvSpPr/>
            <p:nvPr/>
          </p:nvSpPr>
          <p:spPr>
            <a:xfrm>
              <a:off x="769" y="903"/>
              <a:ext cx="24" cy="22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1" name="Oval 46"/>
            <p:cNvSpPr/>
            <p:nvPr/>
          </p:nvSpPr>
          <p:spPr>
            <a:xfrm>
              <a:off x="841" y="903"/>
              <a:ext cx="24" cy="22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2" name="Oval 47"/>
            <p:cNvSpPr/>
            <p:nvPr/>
          </p:nvSpPr>
          <p:spPr>
            <a:xfrm>
              <a:off x="913" y="903"/>
              <a:ext cx="24" cy="22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3" name="AutoShape 48"/>
            <p:cNvSpPr/>
            <p:nvPr/>
          </p:nvSpPr>
          <p:spPr>
            <a:xfrm>
              <a:off x="601" y="198"/>
              <a:ext cx="120" cy="286"/>
            </a:xfrm>
            <a:prstGeom prst="upDownArrow">
              <a:avLst>
                <a:gd name="adj1" fmla="val 50000"/>
                <a:gd name="adj2" fmla="val 47401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4" name="AutoShape 49"/>
            <p:cNvSpPr/>
            <p:nvPr/>
          </p:nvSpPr>
          <p:spPr>
            <a:xfrm>
              <a:off x="1706" y="198"/>
              <a:ext cx="120" cy="286"/>
            </a:xfrm>
            <a:prstGeom prst="upDownArrow">
              <a:avLst>
                <a:gd name="adj1" fmla="val 50000"/>
                <a:gd name="adj2" fmla="val 47401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5" name="Rectangle 50"/>
            <p:cNvSpPr/>
            <p:nvPr/>
          </p:nvSpPr>
          <p:spPr>
            <a:xfrm>
              <a:off x="1538" y="0"/>
              <a:ext cx="480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工程师站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6" name="Rectangle 51"/>
            <p:cNvSpPr/>
            <p:nvPr/>
          </p:nvSpPr>
          <p:spPr>
            <a:xfrm>
              <a:off x="433" y="0"/>
              <a:ext cx="480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操作员站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217" name="Text Box 52"/>
            <p:cNvSpPr txBox="1"/>
            <p:nvPr/>
          </p:nvSpPr>
          <p:spPr>
            <a:xfrm>
              <a:off x="0" y="1079"/>
              <a:ext cx="36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变送器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8" name="Text Box 53"/>
            <p:cNvSpPr txBox="1"/>
            <p:nvPr/>
          </p:nvSpPr>
          <p:spPr>
            <a:xfrm>
              <a:off x="697" y="1057"/>
              <a:ext cx="36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执行器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9" name="Line 54"/>
            <p:cNvSpPr/>
            <p:nvPr/>
          </p:nvSpPr>
          <p:spPr>
            <a:xfrm>
              <a:off x="192" y="1211"/>
              <a:ext cx="12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0" name="Line 55"/>
            <p:cNvSpPr/>
            <p:nvPr/>
          </p:nvSpPr>
          <p:spPr>
            <a:xfrm flipH="1">
              <a:off x="721" y="1167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1" name="Rectangle 56"/>
            <p:cNvSpPr/>
            <p:nvPr/>
          </p:nvSpPr>
          <p:spPr>
            <a:xfrm>
              <a:off x="841" y="330"/>
              <a:ext cx="72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高速数据通道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1276350" y="974090"/>
            <a:ext cx="1028763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可编程数字调节器定义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微处理器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为核心器件，接受标准的连续的电模拟量，输出标准连续的电模拟信号，且以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仪表面目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出现的 一种可由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用户编程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的，组成各种调节规律的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数字式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工业</a:t>
            </a:r>
            <a:r>
              <a:rPr lang="zh-CN" altLang="en-US" sz="2800" b="1" dirty="0">
                <a:latin typeface="Times New Roman" panose="02020603050405020304" pitchFamily="18" charset="0"/>
              </a:rPr>
              <a:t>控制调节装置。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4098" name="Group 15"/>
          <p:cNvGrpSpPr/>
          <p:nvPr/>
        </p:nvGrpSpPr>
        <p:grpSpPr>
          <a:xfrm>
            <a:off x="2085658" y="3324543"/>
            <a:ext cx="5256212" cy="2881312"/>
            <a:chOff x="0" y="0"/>
            <a:chExt cx="3311" cy="1815"/>
          </a:xfrm>
        </p:grpSpPr>
        <p:sp>
          <p:nvSpPr>
            <p:cNvPr id="4099" name="Rectangle 6"/>
            <p:cNvSpPr/>
            <p:nvPr/>
          </p:nvSpPr>
          <p:spPr>
            <a:xfrm>
              <a:off x="0" y="453"/>
              <a:ext cx="771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变送器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0" name="Line 7"/>
            <p:cNvSpPr/>
            <p:nvPr/>
          </p:nvSpPr>
          <p:spPr>
            <a:xfrm>
              <a:off x="771" y="725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" name="Rectangle 8"/>
            <p:cNvSpPr/>
            <p:nvPr/>
          </p:nvSpPr>
          <p:spPr>
            <a:xfrm>
              <a:off x="1270" y="453"/>
              <a:ext cx="771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调节器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2" name="Rectangle 9"/>
            <p:cNvSpPr/>
            <p:nvPr/>
          </p:nvSpPr>
          <p:spPr>
            <a:xfrm>
              <a:off x="2540" y="453"/>
              <a:ext cx="771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执行器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3" name="Line 10"/>
            <p:cNvSpPr/>
            <p:nvPr/>
          </p:nvSpPr>
          <p:spPr>
            <a:xfrm>
              <a:off x="2041" y="680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4" name="Text Box 11"/>
            <p:cNvSpPr txBox="1"/>
            <p:nvPr/>
          </p:nvSpPr>
          <p:spPr>
            <a:xfrm>
              <a:off x="726" y="45"/>
              <a:ext cx="11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20mA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5" name="Text Box 12"/>
            <p:cNvSpPr txBox="1"/>
            <p:nvPr/>
          </p:nvSpPr>
          <p:spPr>
            <a:xfrm>
              <a:off x="1951" y="0"/>
              <a:ext cx="11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20mA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6" name="Oval 13"/>
            <p:cNvSpPr/>
            <p:nvPr/>
          </p:nvSpPr>
          <p:spPr>
            <a:xfrm>
              <a:off x="817" y="1270"/>
              <a:ext cx="1678" cy="5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微机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接口电路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7" name="Line 14"/>
            <p:cNvSpPr/>
            <p:nvPr/>
          </p:nvSpPr>
          <p:spPr>
            <a:xfrm flipV="1">
              <a:off x="1679" y="998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pic>
        <p:nvPicPr>
          <p:cNvPr id="4108" name="Picture 16" descr="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9358" y="3108643"/>
            <a:ext cx="3059112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538" name="Text Box 106"/>
          <p:cNvSpPr txBox="1"/>
          <p:nvPr/>
        </p:nvSpPr>
        <p:spPr>
          <a:xfrm>
            <a:off x="2604135" y="6001703"/>
            <a:ext cx="69834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</a:rPr>
              <a:t>  KMM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输入处理、运算处理、输出处理框图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539" name="Text Box 107"/>
          <p:cNvSpPr txBox="1"/>
          <p:nvPr/>
        </p:nvSpPr>
        <p:spPr>
          <a:xfrm>
            <a:off x="1414463" y="730568"/>
            <a:ext cx="77771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 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调节器系统程序组成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90725" y="1368425"/>
            <a:ext cx="9078621" cy="4465320"/>
            <a:chOff x="2026" y="2172"/>
            <a:chExt cx="13725" cy="7032"/>
          </a:xfrm>
        </p:grpSpPr>
        <p:grpSp>
          <p:nvGrpSpPr>
            <p:cNvPr id="20482" name="Group 105"/>
            <p:cNvGrpSpPr/>
            <p:nvPr/>
          </p:nvGrpSpPr>
          <p:grpSpPr>
            <a:xfrm>
              <a:off x="2026" y="2172"/>
              <a:ext cx="13725" cy="7032"/>
              <a:chOff x="0" y="0"/>
              <a:chExt cx="5353" cy="2813"/>
            </a:xfrm>
          </p:grpSpPr>
          <p:sp>
            <p:nvSpPr>
              <p:cNvPr id="20483" name="Rectangle 24"/>
              <p:cNvSpPr/>
              <p:nvPr/>
            </p:nvSpPr>
            <p:spPr>
              <a:xfrm>
                <a:off x="1180" y="0"/>
                <a:ext cx="2132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运算模块数据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4" name="Rectangle 27"/>
              <p:cNvSpPr/>
              <p:nvPr/>
            </p:nvSpPr>
            <p:spPr>
              <a:xfrm>
                <a:off x="3629" y="929"/>
                <a:ext cx="295" cy="15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处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理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5" name="Rectangle 60"/>
              <p:cNvSpPr/>
              <p:nvPr/>
            </p:nvSpPr>
            <p:spPr>
              <a:xfrm>
                <a:off x="4536" y="726"/>
                <a:ext cx="817" cy="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模拟量输出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6" name="Rectangle 61"/>
              <p:cNvSpPr/>
              <p:nvPr/>
            </p:nvSpPr>
            <p:spPr>
              <a:xfrm>
                <a:off x="4291" y="1671"/>
                <a:ext cx="744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开关量输出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7" name="Rectangle 64"/>
              <p:cNvSpPr/>
              <p:nvPr/>
            </p:nvSpPr>
            <p:spPr>
              <a:xfrm>
                <a:off x="1134" y="590"/>
                <a:ext cx="998" cy="222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b="1" dirty="0">
                    <a:latin typeface="Times New Roman" panose="02020603050405020304" pitchFamily="18" charset="0"/>
                  </a:rPr>
                  <a:t>运算处理部分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45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种运算式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88" name="Rectangle 65"/>
              <p:cNvSpPr/>
              <p:nvPr/>
            </p:nvSpPr>
            <p:spPr>
              <a:xfrm>
                <a:off x="3266" y="590"/>
                <a:ext cx="1769" cy="222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489" name="Group 72"/>
              <p:cNvGrpSpPr/>
              <p:nvPr/>
            </p:nvGrpSpPr>
            <p:grpSpPr>
              <a:xfrm>
                <a:off x="0" y="590"/>
                <a:ext cx="1134" cy="2222"/>
                <a:chOff x="0" y="0"/>
                <a:chExt cx="1179" cy="2132"/>
              </a:xfrm>
            </p:grpSpPr>
            <p:sp>
              <p:nvSpPr>
                <p:cNvPr id="20490" name="Rectangle 7"/>
                <p:cNvSpPr/>
                <p:nvPr/>
              </p:nvSpPr>
              <p:spPr>
                <a:xfrm>
                  <a:off x="544" y="408"/>
                  <a:ext cx="409" cy="81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8" tIns="44450" rIns="90488" bIns="44450" anchor="ctr"/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输</a:t>
                  </a:r>
                  <a:endParaRPr lang="zh-CN" altLang="en-US" sz="1800" b="1" dirty="0">
                    <a:latin typeface="Arial" panose="020B0604020202020204" pitchFamily="34" charset="0"/>
                  </a:endParaRPr>
                </a:p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入</a:t>
                  </a:r>
                  <a:endParaRPr lang="zh-CN" altLang="en-US" sz="1800" b="1" dirty="0">
                    <a:latin typeface="Arial" panose="020B0604020202020204" pitchFamily="34" charset="0"/>
                  </a:endParaRPr>
                </a:p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处</a:t>
                  </a:r>
                  <a:endParaRPr lang="zh-CN" altLang="en-US" sz="1800" b="1" dirty="0">
                    <a:latin typeface="Arial" panose="020B0604020202020204" pitchFamily="34" charset="0"/>
                  </a:endParaRPr>
                </a:p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理</a:t>
                  </a:r>
                  <a:endParaRPr lang="zh-CN" altLang="en-US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91" name="Line 11"/>
                <p:cNvSpPr/>
                <p:nvPr/>
              </p:nvSpPr>
              <p:spPr>
                <a:xfrm>
                  <a:off x="355" y="524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2" name="Line 12"/>
                <p:cNvSpPr/>
                <p:nvPr/>
              </p:nvSpPr>
              <p:spPr>
                <a:xfrm>
                  <a:off x="355" y="1126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3" name="Line 13"/>
                <p:cNvSpPr/>
                <p:nvPr/>
              </p:nvSpPr>
              <p:spPr>
                <a:xfrm>
                  <a:off x="377" y="1488"/>
                  <a:ext cx="657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4" name="Line 14"/>
                <p:cNvSpPr/>
                <p:nvPr/>
              </p:nvSpPr>
              <p:spPr>
                <a:xfrm>
                  <a:off x="377" y="1953"/>
                  <a:ext cx="657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5" name="Rectangle 15"/>
                <p:cNvSpPr/>
                <p:nvPr/>
              </p:nvSpPr>
              <p:spPr>
                <a:xfrm>
                  <a:off x="91" y="91"/>
                  <a:ext cx="998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zh-CN" altLang="en-US" sz="2000" b="1" dirty="0">
                      <a:latin typeface="Arial" panose="020B0604020202020204" pitchFamily="34" charset="0"/>
                    </a:rPr>
                    <a:t>输入处理部分</a:t>
                  </a:r>
                  <a:endParaRPr lang="zh-CN" altLang="en-US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96" name="Line 16"/>
                <p:cNvSpPr/>
                <p:nvPr/>
              </p:nvSpPr>
              <p:spPr>
                <a:xfrm>
                  <a:off x="403" y="657"/>
                  <a:ext cx="0" cy="30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7" name="Line 17"/>
                <p:cNvSpPr/>
                <p:nvPr/>
              </p:nvSpPr>
              <p:spPr>
                <a:xfrm>
                  <a:off x="642" y="1569"/>
                  <a:ext cx="0" cy="30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8" name="Rectangle 18"/>
                <p:cNvSpPr/>
                <p:nvPr/>
              </p:nvSpPr>
              <p:spPr>
                <a:xfrm>
                  <a:off x="182" y="1270"/>
                  <a:ext cx="862" cy="1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zh-CN" altLang="en-US" sz="2000" b="1" dirty="0">
                      <a:latin typeface="Arial" panose="020B0604020202020204" pitchFamily="34" charset="0"/>
                    </a:rPr>
                    <a:t>开关量输入</a:t>
                  </a:r>
                  <a:endParaRPr lang="zh-CN" altLang="en-US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99" name="Line 31"/>
                <p:cNvSpPr/>
                <p:nvPr/>
              </p:nvSpPr>
              <p:spPr>
                <a:xfrm>
                  <a:off x="953" y="545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0" name="Rectangle 63"/>
                <p:cNvSpPr/>
                <p:nvPr/>
              </p:nvSpPr>
              <p:spPr>
                <a:xfrm>
                  <a:off x="45" y="0"/>
                  <a:ext cx="1134" cy="213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1" name="Rectangle 66"/>
                <p:cNvSpPr/>
                <p:nvPr/>
              </p:nvSpPr>
              <p:spPr>
                <a:xfrm>
                  <a:off x="0" y="499"/>
                  <a:ext cx="362" cy="6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AIR1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-AIR5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02" name="Rectangle 67"/>
                <p:cNvSpPr/>
                <p:nvPr/>
              </p:nvSpPr>
              <p:spPr>
                <a:xfrm>
                  <a:off x="45" y="1436"/>
                  <a:ext cx="362" cy="6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DI1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-DI5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03" name="Line 68"/>
                <p:cNvSpPr/>
                <p:nvPr/>
              </p:nvSpPr>
              <p:spPr>
                <a:xfrm>
                  <a:off x="953" y="726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4" name="Line 69"/>
                <p:cNvSpPr/>
                <p:nvPr/>
              </p:nvSpPr>
              <p:spPr>
                <a:xfrm>
                  <a:off x="953" y="862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5" name="Line 70"/>
                <p:cNvSpPr/>
                <p:nvPr/>
              </p:nvSpPr>
              <p:spPr>
                <a:xfrm>
                  <a:off x="953" y="998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6" name="Line 71"/>
                <p:cNvSpPr/>
                <p:nvPr/>
              </p:nvSpPr>
              <p:spPr>
                <a:xfrm>
                  <a:off x="953" y="1134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0507" name="Rectangle 73"/>
              <p:cNvSpPr/>
              <p:nvPr/>
            </p:nvSpPr>
            <p:spPr>
              <a:xfrm>
                <a:off x="46" y="0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b="1" dirty="0">
                    <a:latin typeface="Times New Roman" panose="02020603050405020304" pitchFamily="18" charset="0"/>
                  </a:rPr>
                  <a:t>输入处理数据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8" name="Rectangle 75"/>
              <p:cNvSpPr/>
              <p:nvPr/>
            </p:nvSpPr>
            <p:spPr>
              <a:xfrm>
                <a:off x="2132" y="590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运算类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7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09" name="Rectangle 76"/>
              <p:cNvSpPr/>
              <p:nvPr/>
            </p:nvSpPr>
            <p:spPr>
              <a:xfrm>
                <a:off x="2132" y="907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调节类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9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0" name="Rectangle 77"/>
              <p:cNvSpPr/>
              <p:nvPr/>
            </p:nvSpPr>
            <p:spPr>
              <a:xfrm>
                <a:off x="2132" y="1225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监视、限制类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7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1" name="Rectangle 78"/>
              <p:cNvSpPr/>
              <p:nvPr/>
            </p:nvSpPr>
            <p:spPr>
              <a:xfrm>
                <a:off x="2132" y="1860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选择类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4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2" name="Rectangle 79"/>
              <p:cNvSpPr/>
              <p:nvPr/>
            </p:nvSpPr>
            <p:spPr>
              <a:xfrm>
                <a:off x="2132" y="1542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逻辑类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7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3" name="Rectangle 80"/>
              <p:cNvSpPr/>
              <p:nvPr/>
            </p:nvSpPr>
            <p:spPr>
              <a:xfrm>
                <a:off x="2132" y="2177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时间类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5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4" name="Rectangle 81"/>
              <p:cNvSpPr/>
              <p:nvPr/>
            </p:nvSpPr>
            <p:spPr>
              <a:xfrm>
                <a:off x="2132" y="2495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折线类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6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5" name="Rectangle 82"/>
              <p:cNvSpPr/>
              <p:nvPr/>
            </p:nvSpPr>
            <p:spPr>
              <a:xfrm>
                <a:off x="3312" y="0"/>
                <a:ext cx="1723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输出处理数据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516" name="Rectangle 83"/>
              <p:cNvSpPr/>
              <p:nvPr/>
            </p:nvSpPr>
            <p:spPr>
              <a:xfrm>
                <a:off x="3483" y="624"/>
                <a:ext cx="105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输出处理部分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7" name="Line 84"/>
              <p:cNvSpPr/>
              <p:nvPr/>
            </p:nvSpPr>
            <p:spPr>
              <a:xfrm>
                <a:off x="3266" y="1032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18" name="Line 85"/>
              <p:cNvSpPr/>
              <p:nvPr/>
            </p:nvSpPr>
            <p:spPr>
              <a:xfrm>
                <a:off x="3266" y="1189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19" name="Line 86"/>
              <p:cNvSpPr/>
              <p:nvPr/>
            </p:nvSpPr>
            <p:spPr>
              <a:xfrm>
                <a:off x="3266" y="136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0" name="Line 87"/>
              <p:cNvSpPr/>
              <p:nvPr/>
            </p:nvSpPr>
            <p:spPr>
              <a:xfrm>
                <a:off x="3266" y="201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1" name="Line 88"/>
              <p:cNvSpPr/>
              <p:nvPr/>
            </p:nvSpPr>
            <p:spPr>
              <a:xfrm>
                <a:off x="3266" y="2178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2" name="Line 89"/>
              <p:cNvSpPr/>
              <p:nvPr/>
            </p:nvSpPr>
            <p:spPr>
              <a:xfrm>
                <a:off x="3266" y="2336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3" name="Line 90"/>
              <p:cNvSpPr/>
              <p:nvPr/>
            </p:nvSpPr>
            <p:spPr>
              <a:xfrm>
                <a:off x="3928" y="1015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4" name="Line 91"/>
              <p:cNvSpPr/>
              <p:nvPr/>
            </p:nvSpPr>
            <p:spPr>
              <a:xfrm>
                <a:off x="3928" y="1189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5" name="Line 92"/>
              <p:cNvSpPr/>
              <p:nvPr/>
            </p:nvSpPr>
            <p:spPr>
              <a:xfrm>
                <a:off x="3924" y="136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6" name="Line 93"/>
              <p:cNvSpPr/>
              <p:nvPr/>
            </p:nvSpPr>
            <p:spPr>
              <a:xfrm>
                <a:off x="3947" y="201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7" name="Line 94"/>
              <p:cNvSpPr/>
              <p:nvPr/>
            </p:nvSpPr>
            <p:spPr>
              <a:xfrm>
                <a:off x="3947" y="2177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8" name="Line 95"/>
              <p:cNvSpPr/>
              <p:nvPr/>
            </p:nvSpPr>
            <p:spPr>
              <a:xfrm>
                <a:off x="3947" y="2336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9" name="Rectangle 96"/>
              <p:cNvSpPr/>
              <p:nvPr/>
            </p:nvSpPr>
            <p:spPr>
              <a:xfrm>
                <a:off x="4382" y="907"/>
                <a:ext cx="56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AO1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1" name="Rectangle 98"/>
              <p:cNvSpPr/>
              <p:nvPr/>
            </p:nvSpPr>
            <p:spPr>
              <a:xfrm>
                <a:off x="4382" y="1237"/>
                <a:ext cx="54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AO3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5" name="AutoShape 102"/>
              <p:cNvSpPr/>
              <p:nvPr/>
            </p:nvSpPr>
            <p:spPr>
              <a:xfrm>
                <a:off x="545" y="318"/>
                <a:ext cx="90" cy="272"/>
              </a:xfrm>
              <a:prstGeom prst="downArrow">
                <a:avLst>
                  <a:gd name="adj1" fmla="val 50000"/>
                  <a:gd name="adj2" fmla="val 7521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6" name="AutoShape 103"/>
              <p:cNvSpPr/>
              <p:nvPr/>
            </p:nvSpPr>
            <p:spPr>
              <a:xfrm>
                <a:off x="4083" y="318"/>
                <a:ext cx="90" cy="272"/>
              </a:xfrm>
              <a:prstGeom prst="downArrow">
                <a:avLst>
                  <a:gd name="adj1" fmla="val 50000"/>
                  <a:gd name="adj2" fmla="val 7521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7" name="AutoShape 104"/>
              <p:cNvSpPr/>
              <p:nvPr/>
            </p:nvSpPr>
            <p:spPr>
              <a:xfrm>
                <a:off x="2223" y="318"/>
                <a:ext cx="90" cy="272"/>
              </a:xfrm>
              <a:prstGeom prst="downArrow">
                <a:avLst>
                  <a:gd name="adj1" fmla="val 50000"/>
                  <a:gd name="adj2" fmla="val 7521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" name="Rectangle 96"/>
            <p:cNvSpPr/>
            <p:nvPr/>
          </p:nvSpPr>
          <p:spPr>
            <a:xfrm>
              <a:off x="13282" y="4830"/>
              <a:ext cx="144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AO</a:t>
              </a:r>
              <a:r>
                <a:rPr lang="en-US" sz="2000" b="1" dirty="0">
                  <a:latin typeface="Times New Roman" panose="02020603050405020304" pitchFamily="18" charset="0"/>
                </a:rPr>
                <a:t>2</a:t>
              </a:r>
              <a:endParaRPr 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67"/>
            <p:cNvSpPr/>
            <p:nvPr/>
          </p:nvSpPr>
          <p:spPr>
            <a:xfrm>
              <a:off x="13261" y="6822"/>
              <a:ext cx="893" cy="16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000" b="1" dirty="0">
                  <a:latin typeface="Arial" panose="020B0604020202020204" pitchFamily="34" charset="0"/>
                </a:rPr>
                <a:t>D01</a:t>
              </a:r>
              <a:endParaRPr lang="en-US" altLang="zh-CN" sz="2000" b="1" dirty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2000" b="1" dirty="0">
                  <a:latin typeface="Arial" panose="020B0604020202020204" pitchFamily="34" charset="0"/>
                </a:rPr>
                <a:t>-D03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7"/>
          <p:cNvSpPr txBox="1"/>
          <p:nvPr/>
        </p:nvSpPr>
        <p:spPr>
          <a:xfrm>
            <a:off x="1704658" y="697548"/>
            <a:ext cx="63373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调节器用户程序的编写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1" name="Text Box 13"/>
          <p:cNvSpPr txBox="1"/>
          <p:nvPr/>
        </p:nvSpPr>
        <p:spPr>
          <a:xfrm>
            <a:off x="1633220" y="1219835"/>
            <a:ext cx="88576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填写表格方式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模块内部参数设置，输入输出功能设置。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B38A0D"/>
                </a:solidFill>
                <a:uFillTx/>
                <a:latin typeface="Times New Roman" panose="02020603050405020304" pitchFamily="18" charset="0"/>
              </a:rPr>
              <a:t>选用所需要的运算功能模块，进行模块连接--组态。</a:t>
            </a:r>
            <a:endParaRPr lang="zh-CN" altLang="en-US" sz="2400" b="1" dirty="0">
              <a:solidFill>
                <a:srgbClr val="B38A0D"/>
              </a:solidFill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22532" name="组合 1"/>
          <p:cNvGrpSpPr/>
          <p:nvPr/>
        </p:nvGrpSpPr>
        <p:grpSpPr>
          <a:xfrm>
            <a:off x="1633220" y="2138998"/>
            <a:ext cx="8642350" cy="4781847"/>
            <a:chOff x="323850" y="2062163"/>
            <a:chExt cx="8642350" cy="4781847"/>
          </a:xfrm>
        </p:grpSpPr>
        <p:sp>
          <p:nvSpPr>
            <p:cNvPr id="22533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4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5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6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13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37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49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38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9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0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1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  <a:uFillTx/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400" b="1" dirty="0">
                  <a:solidFill>
                    <a:srgbClr val="FFC000"/>
                  </a:solidFill>
                  <a:uFillTx/>
                  <a:latin typeface="Times New Roman" panose="02020603050405020304" pitchFamily="18" charset="0"/>
                </a:rPr>
                <a:t>--</a:t>
              </a:r>
              <a:r>
                <a:rPr lang="zh-CN" altLang="en-US" sz="2400" b="1" dirty="0">
                  <a:solidFill>
                    <a:srgbClr val="FFC000"/>
                  </a:solidFill>
                  <a:uFillTx/>
                  <a:latin typeface="Times New Roman" panose="02020603050405020304" pitchFamily="18" charset="0"/>
                </a:rPr>
                <a:t>组态</a:t>
              </a:r>
              <a:endParaRPr lang="zh-CN" altLang="en-US" sz="24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  <a:uFillTx/>
                  <a:latin typeface="Times New Roman" panose="02020603050405020304" pitchFamily="18" charset="0"/>
                </a:rPr>
                <a:t>F101-130</a:t>
              </a:r>
              <a:endParaRPr lang="zh-CN" altLang="en-US" sz="24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542" name="Text Box 106"/>
            <p:cNvSpPr txBox="1"/>
            <p:nvPr/>
          </p:nvSpPr>
          <p:spPr>
            <a:xfrm>
              <a:off x="2394689" y="6383635"/>
              <a:ext cx="5213142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5  KMM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调节器用户程序编写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4" name="Group 193"/>
          <p:cNvGrpSpPr/>
          <p:nvPr/>
        </p:nvGrpSpPr>
        <p:grpSpPr>
          <a:xfrm>
            <a:off x="2104073" y="1385253"/>
            <a:ext cx="7559675" cy="576262"/>
            <a:chOff x="0" y="0"/>
            <a:chExt cx="4762" cy="363"/>
          </a:xfrm>
        </p:grpSpPr>
        <p:sp>
          <p:nvSpPr>
            <p:cNvPr id="23555" name="Rectangle 176"/>
            <p:cNvSpPr/>
            <p:nvPr/>
          </p:nvSpPr>
          <p:spPr>
            <a:xfrm>
              <a:off x="0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F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3556" name="Rectangle 177"/>
            <p:cNvSpPr/>
            <p:nvPr/>
          </p:nvSpPr>
          <p:spPr>
            <a:xfrm>
              <a:off x="272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57" name="Rectangle 178"/>
            <p:cNvSpPr/>
            <p:nvPr/>
          </p:nvSpPr>
          <p:spPr>
            <a:xfrm>
              <a:off x="544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58" name="Rectangle 179"/>
            <p:cNvSpPr/>
            <p:nvPr/>
          </p:nvSpPr>
          <p:spPr>
            <a:xfrm>
              <a:off x="816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3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59" name="Rectangle 180"/>
            <p:cNvSpPr/>
            <p:nvPr/>
          </p:nvSpPr>
          <p:spPr>
            <a:xfrm>
              <a:off x="1497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0" name="Rectangle 181"/>
            <p:cNvSpPr/>
            <p:nvPr/>
          </p:nvSpPr>
          <p:spPr>
            <a:xfrm>
              <a:off x="1769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1" name="Rectangle 182"/>
            <p:cNvSpPr/>
            <p:nvPr/>
          </p:nvSpPr>
          <p:spPr>
            <a:xfrm>
              <a:off x="2404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2" name="Rectangle 183"/>
            <p:cNvSpPr/>
            <p:nvPr/>
          </p:nvSpPr>
          <p:spPr>
            <a:xfrm>
              <a:off x="2676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5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3" name="Rectangle 184"/>
            <p:cNvSpPr/>
            <p:nvPr/>
          </p:nvSpPr>
          <p:spPr>
            <a:xfrm>
              <a:off x="3402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4" name="Rectangle 185"/>
            <p:cNvSpPr/>
            <p:nvPr/>
          </p:nvSpPr>
          <p:spPr>
            <a:xfrm>
              <a:off x="3674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5" name="Rectangle 186"/>
            <p:cNvSpPr/>
            <p:nvPr/>
          </p:nvSpPr>
          <p:spPr>
            <a:xfrm>
              <a:off x="3946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6" name="Rectangle 187"/>
            <p:cNvSpPr/>
            <p:nvPr/>
          </p:nvSpPr>
          <p:spPr>
            <a:xfrm>
              <a:off x="4218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3567" name="Rectangle 188"/>
            <p:cNvSpPr/>
            <p:nvPr/>
          </p:nvSpPr>
          <p:spPr>
            <a:xfrm>
              <a:off x="4490" y="0"/>
              <a:ext cx="272" cy="36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68" name="Rectangle 189"/>
          <p:cNvSpPr/>
          <p:nvPr/>
        </p:nvSpPr>
        <p:spPr>
          <a:xfrm>
            <a:off x="2248535" y="1961515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功能类型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3569" name="Rectangle 190"/>
          <p:cNvSpPr/>
          <p:nvPr/>
        </p:nvSpPr>
        <p:spPr>
          <a:xfrm>
            <a:off x="4264660" y="1961515"/>
            <a:ext cx="151288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模块代码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3570" name="Rectangle 191"/>
          <p:cNvSpPr/>
          <p:nvPr/>
        </p:nvSpPr>
        <p:spPr>
          <a:xfrm>
            <a:off x="5848985" y="1961515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功能代码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3571" name="Rectangle 192"/>
          <p:cNvSpPr/>
          <p:nvPr/>
        </p:nvSpPr>
        <p:spPr>
          <a:xfrm>
            <a:off x="8223885" y="1961515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参数值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72" name="Object 21"/>
          <p:cNvGraphicFramePr>
            <a:graphicFrameLocks noChangeAspect="1"/>
          </p:cNvGraphicFramePr>
          <p:nvPr/>
        </p:nvGraphicFramePr>
        <p:xfrm>
          <a:off x="4912360" y="2393315"/>
          <a:ext cx="467995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856740" imgH="394335" progId="">
                  <p:embed/>
                </p:oleObj>
              </mc:Choice>
              <mc:Fallback>
                <p:oleObj name="" r:id="rId1" imgW="1856740" imgH="39433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2360" y="2393315"/>
                        <a:ext cx="4679950" cy="887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Text Box 214"/>
          <p:cNvSpPr txBox="1"/>
          <p:nvPr/>
        </p:nvSpPr>
        <p:spPr>
          <a:xfrm>
            <a:off x="1816735" y="2537778"/>
            <a:ext cx="30257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运算数据表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75" name="Group 2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888173" y="3185478"/>
          <a:ext cx="8280400" cy="3089275"/>
        </p:xfrm>
        <a:graphic>
          <a:graphicData uri="http://schemas.openxmlformats.org/drawingml/2006/table">
            <a:tbl>
              <a:tblPr/>
              <a:tblGrid>
                <a:gridCol w="2430462"/>
                <a:gridCol w="2354263"/>
                <a:gridCol w="742950"/>
                <a:gridCol w="1312862"/>
                <a:gridCol w="1439863"/>
              </a:tblGrid>
              <a:tr h="335376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970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5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5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4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65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32" name="Text Box 81"/>
          <p:cNvSpPr txBox="1"/>
          <p:nvPr/>
        </p:nvSpPr>
        <p:spPr>
          <a:xfrm>
            <a:off x="1959610" y="737870"/>
            <a:ext cx="83718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填写组态表格编程举例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配置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PID1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模块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20215" y="4251325"/>
          <a:ext cx="8398510" cy="2011680"/>
        </p:xfrm>
        <a:graphic>
          <a:graphicData uri="http://schemas.openxmlformats.org/drawingml/2006/table">
            <a:tbl>
              <a:tblPr/>
              <a:tblGrid>
                <a:gridCol w="2360295"/>
                <a:gridCol w="2151380"/>
                <a:gridCol w="693420"/>
                <a:gridCol w="764540"/>
                <a:gridCol w="624205"/>
                <a:gridCol w="588010"/>
                <a:gridCol w="590550"/>
                <a:gridCol w="626110"/>
              </a:tblGrid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727" name="Object 104"/>
          <p:cNvGraphicFramePr>
            <a:graphicFrameLocks noChangeAspect="1"/>
          </p:cNvGraphicFramePr>
          <p:nvPr/>
        </p:nvGraphicFramePr>
        <p:xfrm>
          <a:off x="4006850" y="1567815"/>
          <a:ext cx="5004435" cy="53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1652905" imgH="177800" progId="">
                  <p:embed/>
                </p:oleObj>
              </mc:Choice>
              <mc:Fallback>
                <p:oleObj name="" r:id="rId2" imgW="1652905" imgH="1778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06850" y="1567815"/>
                        <a:ext cx="5004435" cy="535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720215" y="2103120"/>
          <a:ext cx="8399145" cy="2148840"/>
        </p:xfrm>
        <a:graphic>
          <a:graphicData uri="http://schemas.openxmlformats.org/drawingml/2006/table">
            <a:tbl>
              <a:tblPr/>
              <a:tblGrid>
                <a:gridCol w="2369820"/>
                <a:gridCol w="2131060"/>
                <a:gridCol w="689610"/>
                <a:gridCol w="741680"/>
                <a:gridCol w="638175"/>
                <a:gridCol w="596265"/>
                <a:gridCol w="616585"/>
                <a:gridCol w="615950"/>
              </a:tblGrid>
              <a:tr h="358140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81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53845" y="770890"/>
            <a:ext cx="74568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填写组态表格编程举例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--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输入工程量基本信息填写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F002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720215" y="1231265"/>
            <a:ext cx="6654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/>
              <a:t>输入温度范围</a:t>
            </a:r>
            <a:r>
              <a:rPr lang="en-US" altLang="zh-CN" sz="2400"/>
              <a:t>0.0~100.0</a:t>
            </a:r>
            <a:r>
              <a:rPr lang="en-US" altLang="zh-CN" sz="2400" baseline="30000">
                <a:solidFill>
                  <a:schemeClr val="tx1"/>
                </a:solidFill>
                <a:uFillTx/>
              </a:rPr>
              <a:t>0</a:t>
            </a:r>
            <a:r>
              <a:rPr lang="en-US" altLang="zh-CN" sz="2400"/>
              <a:t>C</a:t>
            </a:r>
            <a:r>
              <a:rPr lang="zh-CN" altLang="en-US" sz="2400"/>
              <a:t>，从模拟</a:t>
            </a:r>
            <a:r>
              <a:rPr lang="en-US" altLang="zh-CN" sz="2400"/>
              <a:t>2</a:t>
            </a:r>
            <a:r>
              <a:rPr lang="zh-CN" altLang="en-US" sz="2400"/>
              <a:t>通道输入。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4578" name="Rectangle 7"/>
          <p:cNvSpPr/>
          <p:nvPr/>
        </p:nvSpPr>
        <p:spPr>
          <a:xfrm>
            <a:off x="869950" y="806768"/>
            <a:ext cx="76962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输入处理功能组态 （组态表</a:t>
            </a:r>
            <a:r>
              <a:rPr lang="en-US" altLang="zh-CN" sz="2800" b="1" dirty="0">
                <a:latin typeface="Times New Roman" panose="02020603050405020304" pitchFamily="18" charset="0"/>
              </a:rPr>
              <a:t>F002  F004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FF9966"/>
                </a:solidFill>
                <a:latin typeface="Arial" panose="020B0604020202020204" pitchFamily="34" charset="0"/>
              </a:rPr>
              <a:t> </a:t>
            </a:r>
            <a:endParaRPr lang="zh-CN" altLang="en-US" sz="3200" b="1" dirty="0">
              <a:solidFill>
                <a:srgbClr val="FF9966"/>
              </a:solidFill>
              <a:latin typeface="Arial" panose="020B0604020202020204" pitchFamily="34" charset="0"/>
            </a:endParaRPr>
          </a:p>
        </p:txBody>
      </p:sp>
      <p:grpSp>
        <p:nvGrpSpPr>
          <p:cNvPr id="38915" name="组合 39"/>
          <p:cNvGrpSpPr/>
          <p:nvPr/>
        </p:nvGrpSpPr>
        <p:grpSpPr>
          <a:xfrm>
            <a:off x="1236980" y="1884680"/>
            <a:ext cx="8893175" cy="3817620"/>
            <a:chOff x="323850" y="2062163"/>
            <a:chExt cx="8642350" cy="4321175"/>
          </a:xfrm>
        </p:grpSpPr>
        <p:sp>
          <p:nvSpPr>
            <p:cNvPr id="38916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7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9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13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0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49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1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uFillTx/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uFillTx/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922" name="AutoShape 26"/>
            <p:cNvSpPr/>
            <p:nvPr/>
          </p:nvSpPr>
          <p:spPr>
            <a:xfrm>
              <a:off x="2916246" y="4799246"/>
              <a:ext cx="4862055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运算模块可变参数设置F005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923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924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endPara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4578" name="Rectangle 7"/>
          <p:cNvSpPr/>
          <p:nvPr/>
        </p:nvSpPr>
        <p:spPr>
          <a:xfrm>
            <a:off x="869950" y="806768"/>
            <a:ext cx="76962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输入处理功能组态 （组态表</a:t>
            </a:r>
            <a:r>
              <a:rPr lang="en-US" altLang="zh-CN" sz="2800" b="1" dirty="0">
                <a:latin typeface="Times New Roman" panose="02020603050405020304" pitchFamily="18" charset="0"/>
              </a:rPr>
              <a:t>F002  F004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FF9966"/>
                </a:solidFill>
                <a:latin typeface="Arial" panose="020B0604020202020204" pitchFamily="34" charset="0"/>
              </a:rPr>
              <a:t> </a:t>
            </a:r>
            <a:endParaRPr lang="zh-CN" altLang="en-US" sz="3200" b="1" dirty="0">
              <a:solidFill>
                <a:srgbClr val="FF9966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030" y="2977515"/>
            <a:ext cx="8855710" cy="3024505"/>
          </a:xfrm>
          <a:prstGeom prst="rect">
            <a:avLst/>
          </a:prstGeom>
        </p:spPr>
      </p:pic>
      <p:sp>
        <p:nvSpPr>
          <p:cNvPr id="20538" name="Text Box 106"/>
          <p:cNvSpPr txBox="1"/>
          <p:nvPr/>
        </p:nvSpPr>
        <p:spPr>
          <a:xfrm>
            <a:off x="2604135" y="6002020"/>
            <a:ext cx="49491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</a:rPr>
              <a:t>  KMM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输入处理功能框图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1120" y="1416685"/>
            <a:ext cx="6704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温度、压力、流量检测：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填写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F002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表。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341120" y="1877060"/>
            <a:ext cx="82003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过程量测量范围、单位、精度；流量温度压力补偿；数字滤波。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341120" y="2314575"/>
            <a:ext cx="78657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输入信号线性化：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填写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F004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表拐点数据，调用折线模块。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340" y="824230"/>
            <a:ext cx="58610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）温度、压力（压差）检测</a:t>
            </a:r>
            <a:endParaRPr lang="zh-CN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7650" name="Text Box 105"/>
          <p:cNvSpPr txBox="1"/>
          <p:nvPr/>
        </p:nvSpPr>
        <p:spPr>
          <a:xfrm>
            <a:off x="1255395" y="1284605"/>
            <a:ext cx="101117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从模拟量1通道输入压力信号，压力范围0.0</a:t>
            </a:r>
            <a:r>
              <a:rPr lang="en-US" altLang="zh-CN" sz="2000" b="1" dirty="0">
                <a:latin typeface="Times New Roman" panose="02020603050405020304" pitchFamily="18" charset="0"/>
              </a:rPr>
              <a:t>~</a:t>
            </a:r>
            <a:r>
              <a:rPr lang="zh-CN" altLang="en-US" sz="2000" b="1" dirty="0">
                <a:latin typeface="Times New Roman" panose="02020603050405020304" pitchFamily="18" charset="0"/>
              </a:rPr>
              <a:t>100.0kPa,设定压力55.0kpa，不进行开方处理，数字滤波常数1</a:t>
            </a:r>
            <a:r>
              <a:rPr lang="en-US" altLang="zh-CN" sz="2000" b="1" dirty="0">
                <a:latin typeface="Times New Roman" panose="02020603050405020304" pitchFamily="18" charset="0"/>
              </a:rPr>
              <a:t>min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，传感器异常报警。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填写组态表。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1490" y="4328160"/>
          <a:ext cx="8117205" cy="2225040"/>
        </p:xfrm>
        <a:graphic>
          <a:graphicData uri="http://schemas.openxmlformats.org/drawingml/2006/table">
            <a:tbl>
              <a:tblPr/>
              <a:tblGrid>
                <a:gridCol w="2280920"/>
                <a:gridCol w="2079625"/>
                <a:gridCol w="669925"/>
                <a:gridCol w="738505"/>
                <a:gridCol w="603885"/>
                <a:gridCol w="568325"/>
                <a:gridCol w="571500"/>
                <a:gridCol w="604520"/>
              </a:tblGrid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60855" y="2178050"/>
          <a:ext cx="8117840" cy="2150110"/>
        </p:xfrm>
        <a:graphic>
          <a:graphicData uri="http://schemas.openxmlformats.org/drawingml/2006/table">
            <a:tbl>
              <a:tblPr/>
              <a:tblGrid>
                <a:gridCol w="2289810"/>
                <a:gridCol w="2060575"/>
                <a:gridCol w="666750"/>
                <a:gridCol w="716915"/>
                <a:gridCol w="615950"/>
                <a:gridCol w="576580"/>
                <a:gridCol w="595630"/>
                <a:gridCol w="595630"/>
              </a:tblGrid>
              <a:tr h="35877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941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7650" name="Text Box 105"/>
          <p:cNvSpPr txBox="1"/>
          <p:nvPr/>
        </p:nvSpPr>
        <p:spPr>
          <a:xfrm>
            <a:off x="1318895" y="1031240"/>
            <a:ext cx="101117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从模拟量1通道输入压力信号，压力范围0.0</a:t>
            </a:r>
            <a:r>
              <a:rPr lang="en-US" altLang="zh-CN" sz="2000" b="1" dirty="0">
                <a:latin typeface="Times New Roman" panose="02020603050405020304" pitchFamily="18" charset="0"/>
              </a:rPr>
              <a:t>~</a:t>
            </a:r>
            <a:r>
              <a:rPr lang="zh-CN" altLang="en-US" sz="2000" b="1" dirty="0">
                <a:latin typeface="Times New Roman" panose="02020603050405020304" pitchFamily="18" charset="0"/>
              </a:rPr>
              <a:t>100.0kPa,设定压力55.0kpa，不进行开方处理，数字滤波常数1</a:t>
            </a:r>
            <a:r>
              <a:rPr lang="en-US" altLang="zh-CN" sz="2000" b="1" dirty="0">
                <a:latin typeface="Times New Roman" panose="02020603050405020304" pitchFamily="18" charset="0"/>
              </a:rPr>
              <a:t>min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，传感器异常报警。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填写组态表。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24990" y="4074795"/>
          <a:ext cx="8117205" cy="2225040"/>
        </p:xfrm>
        <a:graphic>
          <a:graphicData uri="http://schemas.openxmlformats.org/drawingml/2006/table">
            <a:tbl>
              <a:tblPr/>
              <a:tblGrid>
                <a:gridCol w="2280920"/>
                <a:gridCol w="2079625"/>
                <a:gridCol w="669925"/>
                <a:gridCol w="738505"/>
                <a:gridCol w="603885"/>
                <a:gridCol w="568325"/>
                <a:gridCol w="571500"/>
                <a:gridCol w="604520"/>
              </a:tblGrid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24355" y="1924685"/>
          <a:ext cx="8117840" cy="2150110"/>
        </p:xfrm>
        <a:graphic>
          <a:graphicData uri="http://schemas.openxmlformats.org/drawingml/2006/table">
            <a:tbl>
              <a:tblPr/>
              <a:tblGrid>
                <a:gridCol w="2289810"/>
                <a:gridCol w="2060575"/>
                <a:gridCol w="666750"/>
                <a:gridCol w="716915"/>
                <a:gridCol w="615950"/>
                <a:gridCol w="576580"/>
                <a:gridCol w="595630"/>
                <a:gridCol w="595630"/>
              </a:tblGrid>
              <a:tr h="35877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5941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6728" name="Text Box 105"/>
          <p:cNvSpPr txBox="1"/>
          <p:nvPr/>
        </p:nvSpPr>
        <p:spPr>
          <a:xfrm>
            <a:off x="1270635" y="908685"/>
            <a:ext cx="97872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noProof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</a:t>
            </a:r>
            <a:r>
              <a:rPr lang="en-US" altLang="zh-CN" sz="2400" b="1" noProof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：从模拟量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通道输入温度信号，温度范围0.0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~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100.0</a:t>
            </a:r>
            <a:r>
              <a:rPr lang="en-US" altLang="zh-CN" sz="2400" b="1" baseline="3000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,设定温度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.0</a:t>
            </a:r>
            <a:r>
              <a:rPr lang="en-US" altLang="zh-CN" sz="2400" b="1" baseline="30000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0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，不进行开方处理，数字滤波常数</a:t>
            </a:r>
            <a:r>
              <a:rPr lang="en-US" altLang="zh-CN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2min</a:t>
            </a:r>
            <a:r>
              <a:rPr lang="zh-CN" altLang="en-US" sz="2400" b="1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，传感器异常报警。</a:t>
            </a:r>
            <a:r>
              <a:rPr lang="zh-CN" altLang="en-US" sz="2400" b="1" noProof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填写组态表。</a:t>
            </a:r>
            <a:endParaRPr lang="zh-CN" altLang="en-US" sz="2400" b="1" noProof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3713" y="2161223"/>
          <a:ext cx="8118475" cy="2535238"/>
        </p:xfrm>
        <a:graphic>
          <a:graphicData uri="http://schemas.openxmlformats.org/drawingml/2006/table">
            <a:tbl>
              <a:tblPr/>
              <a:tblGrid>
                <a:gridCol w="2289810"/>
                <a:gridCol w="2060575"/>
                <a:gridCol w="666750"/>
                <a:gridCol w="716915"/>
                <a:gridCol w="615950"/>
                <a:gridCol w="576580"/>
                <a:gridCol w="595630"/>
                <a:gridCol w="595630"/>
              </a:tblGrid>
              <a:tr h="37528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59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63713" y="4696143"/>
          <a:ext cx="8118475" cy="1549400"/>
        </p:xfrm>
        <a:graphic>
          <a:graphicData uri="http://schemas.openxmlformats.org/drawingml/2006/table">
            <a:tbl>
              <a:tblPr/>
              <a:tblGrid>
                <a:gridCol w="2281555"/>
                <a:gridCol w="2078990"/>
                <a:gridCol w="670560"/>
                <a:gridCol w="738505"/>
                <a:gridCol w="603885"/>
                <a:gridCol w="568325"/>
                <a:gridCol w="570865"/>
                <a:gridCol w="605155"/>
              </a:tblGrid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912495" y="5660390"/>
            <a:ext cx="3016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数字滤波（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D.F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539933" y="5143977"/>
          <a:ext cx="3881755" cy="132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600200" imgH="545465" progId="">
                  <p:embed/>
                </p:oleObj>
              </mc:Choice>
              <mc:Fallback>
                <p:oleObj name="" r:id="rId1" imgW="1600200" imgH="545465" progId="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39933" y="5143977"/>
                        <a:ext cx="3881755" cy="1322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54163" y="1093788"/>
          <a:ext cx="8117840" cy="2534920"/>
        </p:xfrm>
        <a:graphic>
          <a:graphicData uri="http://schemas.openxmlformats.org/drawingml/2006/table">
            <a:tbl>
              <a:tblPr/>
              <a:tblGrid>
                <a:gridCol w="2289810"/>
                <a:gridCol w="2060575"/>
                <a:gridCol w="666750"/>
                <a:gridCol w="650875"/>
                <a:gridCol w="681990"/>
                <a:gridCol w="576580"/>
                <a:gridCol w="595630"/>
                <a:gridCol w="595630"/>
              </a:tblGrid>
              <a:tr h="37528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59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554163" y="3628708"/>
          <a:ext cx="8118475" cy="1549400"/>
        </p:xfrm>
        <a:graphic>
          <a:graphicData uri="http://schemas.openxmlformats.org/drawingml/2006/table">
            <a:tbl>
              <a:tblPr/>
              <a:tblGrid>
                <a:gridCol w="2281555"/>
                <a:gridCol w="2078990"/>
                <a:gridCol w="670560"/>
                <a:gridCol w="628650"/>
                <a:gridCol w="680720"/>
                <a:gridCol w="601345"/>
                <a:gridCol w="570865"/>
                <a:gridCol w="605155"/>
              </a:tblGrid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65.0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120.0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75" y="833120"/>
            <a:ext cx="4048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、可编程调节器组成</a:t>
            </a:r>
            <a:endParaRPr lang="zh-CN" altLang="en-US"/>
          </a:p>
        </p:txBody>
      </p:sp>
      <p:sp>
        <p:nvSpPr>
          <p:cNvPr id="5" name="Text Box 122"/>
          <p:cNvSpPr txBox="1"/>
          <p:nvPr/>
        </p:nvSpPr>
        <p:spPr>
          <a:xfrm>
            <a:off x="2895600" y="6028690"/>
            <a:ext cx="6569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可编程数字调节器组成框图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6445" y="1529080"/>
            <a:ext cx="10789920" cy="4393565"/>
            <a:chOff x="1207" y="2408"/>
            <a:chExt cx="16992" cy="6919"/>
          </a:xfrm>
        </p:grpSpPr>
        <p:grpSp>
          <p:nvGrpSpPr>
            <p:cNvPr id="6" name="Group 123"/>
            <p:cNvGrpSpPr/>
            <p:nvPr/>
          </p:nvGrpSpPr>
          <p:grpSpPr>
            <a:xfrm>
              <a:off x="1207" y="2976"/>
              <a:ext cx="16992" cy="6350"/>
              <a:chOff x="0" y="0"/>
              <a:chExt cx="5291" cy="2540"/>
            </a:xfrm>
          </p:grpSpPr>
          <p:sp>
            <p:nvSpPr>
              <p:cNvPr id="7" name="Rectangle 124"/>
              <p:cNvSpPr/>
              <p:nvPr/>
            </p:nvSpPr>
            <p:spPr>
              <a:xfrm>
                <a:off x="408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多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路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开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关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25"/>
              <p:cNvSpPr/>
              <p:nvPr/>
            </p:nvSpPr>
            <p:spPr>
              <a:xfrm>
                <a:off x="869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采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样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/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保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持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Line 126"/>
              <p:cNvSpPr/>
              <p:nvPr/>
            </p:nvSpPr>
            <p:spPr>
              <a:xfrm flipH="1">
                <a:off x="965" y="605"/>
                <a:ext cx="79" cy="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Rectangle 127"/>
              <p:cNvSpPr/>
              <p:nvPr/>
            </p:nvSpPr>
            <p:spPr>
              <a:xfrm>
                <a:off x="873" y="1196"/>
                <a:ext cx="295" cy="6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入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冲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Line 128"/>
              <p:cNvSpPr/>
              <p:nvPr/>
            </p:nvSpPr>
            <p:spPr>
              <a:xfrm>
                <a:off x="219" y="343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" name="Line 129"/>
              <p:cNvSpPr/>
              <p:nvPr/>
            </p:nvSpPr>
            <p:spPr>
              <a:xfrm>
                <a:off x="219" y="945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" name="Line 130"/>
              <p:cNvSpPr/>
              <p:nvPr/>
            </p:nvSpPr>
            <p:spPr>
              <a:xfrm>
                <a:off x="241" y="1307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" name="Line 131"/>
              <p:cNvSpPr/>
              <p:nvPr/>
            </p:nvSpPr>
            <p:spPr>
              <a:xfrm>
                <a:off x="241" y="1772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" name="Rectangle 132"/>
              <p:cNvSpPr/>
              <p:nvPr/>
            </p:nvSpPr>
            <p:spPr>
              <a:xfrm>
                <a:off x="5" y="262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模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拟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入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Line 133"/>
              <p:cNvSpPr/>
              <p:nvPr/>
            </p:nvSpPr>
            <p:spPr>
              <a:xfrm>
                <a:off x="267" y="476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134"/>
              <p:cNvSpPr/>
              <p:nvPr/>
            </p:nvSpPr>
            <p:spPr>
              <a:xfrm>
                <a:off x="506" y="1388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Rectangle 135"/>
              <p:cNvSpPr/>
              <p:nvPr/>
            </p:nvSpPr>
            <p:spPr>
              <a:xfrm>
                <a:off x="0" y="1281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开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关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入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136"/>
              <p:cNvSpPr/>
              <p:nvPr/>
            </p:nvSpPr>
            <p:spPr>
              <a:xfrm>
                <a:off x="1342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en-US" altLang="zh-CN" sz="1800" b="1" dirty="0">
                    <a:latin typeface="Arial" panose="020B0604020202020204" pitchFamily="34" charset="0"/>
                  </a:rPr>
                  <a:t>A/D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37"/>
              <p:cNvSpPr/>
              <p:nvPr/>
            </p:nvSpPr>
            <p:spPr>
              <a:xfrm>
                <a:off x="1818" y="476"/>
                <a:ext cx="295" cy="11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入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接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口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38"/>
              <p:cNvSpPr/>
              <p:nvPr/>
            </p:nvSpPr>
            <p:spPr>
              <a:xfrm>
                <a:off x="2298" y="476"/>
                <a:ext cx="317" cy="11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微处理器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39"/>
              <p:cNvSpPr/>
              <p:nvPr/>
            </p:nvSpPr>
            <p:spPr>
              <a:xfrm>
                <a:off x="2793" y="476"/>
                <a:ext cx="295" cy="11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接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口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40"/>
              <p:cNvSpPr/>
              <p:nvPr/>
            </p:nvSpPr>
            <p:spPr>
              <a:xfrm>
                <a:off x="2036" y="0"/>
                <a:ext cx="907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存储器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41"/>
              <p:cNvSpPr/>
              <p:nvPr/>
            </p:nvSpPr>
            <p:spPr>
              <a:xfrm>
                <a:off x="2021" y="1839"/>
                <a:ext cx="907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键盘显示接口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142"/>
              <p:cNvSpPr/>
              <p:nvPr/>
            </p:nvSpPr>
            <p:spPr>
              <a:xfrm>
                <a:off x="3269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en-US" altLang="zh-CN" sz="1800" b="1" dirty="0">
                    <a:latin typeface="Arial" panose="020B0604020202020204" pitchFamily="34" charset="0"/>
                  </a:rPr>
                  <a:t>D/A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43"/>
              <p:cNvSpPr/>
              <p:nvPr/>
            </p:nvSpPr>
            <p:spPr>
              <a:xfrm>
                <a:off x="3727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多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路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开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关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144"/>
              <p:cNvSpPr/>
              <p:nvPr/>
            </p:nvSpPr>
            <p:spPr>
              <a:xfrm>
                <a:off x="4185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保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持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145"/>
              <p:cNvSpPr/>
              <p:nvPr/>
            </p:nvSpPr>
            <p:spPr>
              <a:xfrm>
                <a:off x="4641" y="236"/>
                <a:ext cx="249" cy="43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en-US" altLang="zh-CN" sz="1800" b="1" dirty="0">
                    <a:latin typeface="Arial" panose="020B0604020202020204" pitchFamily="34" charset="0"/>
                  </a:rPr>
                  <a:t>V/I</a:t>
                </a:r>
                <a:endParaRPr lang="en-US" altLang="zh-CN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Line 146"/>
              <p:cNvSpPr/>
              <p:nvPr/>
            </p:nvSpPr>
            <p:spPr>
              <a:xfrm>
                <a:off x="711" y="642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0" name="Line 147"/>
              <p:cNvSpPr/>
              <p:nvPr/>
            </p:nvSpPr>
            <p:spPr>
              <a:xfrm>
                <a:off x="1179" y="639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1" name="Line 148"/>
              <p:cNvSpPr/>
              <p:nvPr/>
            </p:nvSpPr>
            <p:spPr>
              <a:xfrm>
                <a:off x="1644" y="636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2" name="Line 149"/>
              <p:cNvSpPr/>
              <p:nvPr/>
            </p:nvSpPr>
            <p:spPr>
              <a:xfrm>
                <a:off x="1172" y="1436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3" name="Line 150"/>
              <p:cNvSpPr/>
              <p:nvPr/>
            </p:nvSpPr>
            <p:spPr>
              <a:xfrm>
                <a:off x="2124" y="1015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4" name="Line 151"/>
              <p:cNvSpPr/>
              <p:nvPr/>
            </p:nvSpPr>
            <p:spPr>
              <a:xfrm>
                <a:off x="2619" y="1015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5" name="Line 152"/>
              <p:cNvSpPr/>
              <p:nvPr/>
            </p:nvSpPr>
            <p:spPr>
              <a:xfrm>
                <a:off x="2453" y="1606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6" name="Line 153"/>
              <p:cNvSpPr/>
              <p:nvPr/>
            </p:nvSpPr>
            <p:spPr>
              <a:xfrm>
                <a:off x="2464" y="284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7" name="Rectangle 154"/>
              <p:cNvSpPr/>
              <p:nvPr/>
            </p:nvSpPr>
            <p:spPr>
              <a:xfrm>
                <a:off x="3742" y="1196"/>
                <a:ext cx="295" cy="6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缓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冲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155"/>
              <p:cNvSpPr/>
              <p:nvPr/>
            </p:nvSpPr>
            <p:spPr>
              <a:xfrm>
                <a:off x="3088" y="1436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9" name="Line 156"/>
              <p:cNvSpPr/>
              <p:nvPr/>
            </p:nvSpPr>
            <p:spPr>
              <a:xfrm>
                <a:off x="3088" y="653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0" name="Line 157"/>
              <p:cNvSpPr/>
              <p:nvPr/>
            </p:nvSpPr>
            <p:spPr>
              <a:xfrm>
                <a:off x="3575" y="657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1" name="Line 158"/>
              <p:cNvSpPr/>
              <p:nvPr/>
            </p:nvSpPr>
            <p:spPr>
              <a:xfrm>
                <a:off x="4026" y="668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2" name="Line 159"/>
              <p:cNvSpPr/>
              <p:nvPr/>
            </p:nvSpPr>
            <p:spPr>
              <a:xfrm>
                <a:off x="4480" y="428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3" name="Line 160"/>
              <p:cNvSpPr/>
              <p:nvPr/>
            </p:nvSpPr>
            <p:spPr>
              <a:xfrm>
                <a:off x="4897" y="428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4" name="Line 161"/>
              <p:cNvSpPr/>
              <p:nvPr/>
            </p:nvSpPr>
            <p:spPr>
              <a:xfrm>
                <a:off x="4480" y="908"/>
                <a:ext cx="5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5" name="Line 162"/>
              <p:cNvSpPr/>
              <p:nvPr/>
            </p:nvSpPr>
            <p:spPr>
              <a:xfrm>
                <a:off x="4997" y="531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Line 163"/>
              <p:cNvSpPr/>
              <p:nvPr/>
            </p:nvSpPr>
            <p:spPr>
              <a:xfrm>
                <a:off x="4052" y="1318"/>
                <a:ext cx="10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7" name="Line 164"/>
              <p:cNvSpPr/>
              <p:nvPr/>
            </p:nvSpPr>
            <p:spPr>
              <a:xfrm>
                <a:off x="4047" y="1746"/>
                <a:ext cx="10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8" name="Line 165"/>
              <p:cNvSpPr/>
              <p:nvPr/>
            </p:nvSpPr>
            <p:spPr>
              <a:xfrm>
                <a:off x="4805" y="1410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" name="Line 166"/>
              <p:cNvSpPr/>
              <p:nvPr/>
            </p:nvSpPr>
            <p:spPr>
              <a:xfrm>
                <a:off x="1855" y="1986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" name="Line 167"/>
              <p:cNvSpPr/>
              <p:nvPr/>
            </p:nvSpPr>
            <p:spPr>
              <a:xfrm>
                <a:off x="2453" y="2145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" name="Rectangle 168"/>
              <p:cNvSpPr/>
              <p:nvPr/>
            </p:nvSpPr>
            <p:spPr>
              <a:xfrm>
                <a:off x="1499" y="1857"/>
                <a:ext cx="36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键盘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9"/>
              <p:cNvSpPr/>
              <p:nvPr/>
            </p:nvSpPr>
            <p:spPr>
              <a:xfrm>
                <a:off x="2257" y="2313"/>
                <a:ext cx="432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显示器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Line 170"/>
              <p:cNvSpPr/>
              <p:nvPr/>
            </p:nvSpPr>
            <p:spPr>
              <a:xfrm>
                <a:off x="2453" y="1724"/>
                <a:ext cx="79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" name="Line 171"/>
              <p:cNvSpPr/>
              <p:nvPr/>
            </p:nvSpPr>
            <p:spPr>
              <a:xfrm>
                <a:off x="3247" y="1724"/>
                <a:ext cx="0" cy="4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" name="Rectangle 172"/>
              <p:cNvSpPr/>
              <p:nvPr/>
            </p:nvSpPr>
            <p:spPr>
              <a:xfrm>
                <a:off x="3557" y="2012"/>
                <a:ext cx="680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通信接口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Line 173"/>
              <p:cNvSpPr/>
              <p:nvPr/>
            </p:nvSpPr>
            <p:spPr>
              <a:xfrm>
                <a:off x="3243" y="2163"/>
                <a:ext cx="31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" name="Line 174"/>
              <p:cNvSpPr/>
              <p:nvPr/>
            </p:nvSpPr>
            <p:spPr>
              <a:xfrm>
                <a:off x="4240" y="2156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58" name="Rectangle 175"/>
              <p:cNvSpPr/>
              <p:nvPr/>
            </p:nvSpPr>
            <p:spPr>
              <a:xfrm>
                <a:off x="4469" y="1943"/>
                <a:ext cx="340" cy="45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发送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接收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Line 176"/>
              <p:cNvSpPr/>
              <p:nvPr/>
            </p:nvSpPr>
            <p:spPr>
              <a:xfrm>
                <a:off x="4809" y="2160"/>
                <a:ext cx="24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60" name="Rectangle 177"/>
              <p:cNvSpPr/>
              <p:nvPr/>
            </p:nvSpPr>
            <p:spPr>
              <a:xfrm>
                <a:off x="5066" y="251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模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拟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出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178"/>
              <p:cNvSpPr/>
              <p:nvPr/>
            </p:nvSpPr>
            <p:spPr>
              <a:xfrm>
                <a:off x="5072" y="1281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开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关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出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79"/>
              <p:cNvSpPr/>
              <p:nvPr/>
            </p:nvSpPr>
            <p:spPr>
              <a:xfrm>
                <a:off x="4997" y="2145"/>
                <a:ext cx="219" cy="3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通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信</a:t>
                </a: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" name="Rectangle 183"/>
            <p:cNvSpPr/>
            <p:nvPr/>
          </p:nvSpPr>
          <p:spPr>
            <a:xfrm>
              <a:off x="2207" y="2409"/>
              <a:ext cx="4491" cy="691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184"/>
            <p:cNvSpPr/>
            <p:nvPr/>
          </p:nvSpPr>
          <p:spPr>
            <a:xfrm>
              <a:off x="7047" y="2408"/>
              <a:ext cx="4295" cy="691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185"/>
            <p:cNvSpPr/>
            <p:nvPr/>
          </p:nvSpPr>
          <p:spPr>
            <a:xfrm>
              <a:off x="11341" y="2408"/>
              <a:ext cx="4650" cy="6918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186"/>
            <p:cNvSpPr/>
            <p:nvPr/>
          </p:nvSpPr>
          <p:spPr>
            <a:xfrm>
              <a:off x="6998" y="7211"/>
              <a:ext cx="4344" cy="2060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188"/>
            <p:cNvSpPr/>
            <p:nvPr/>
          </p:nvSpPr>
          <p:spPr>
            <a:xfrm>
              <a:off x="11341" y="7834"/>
              <a:ext cx="5593" cy="149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340" y="879475"/>
            <a:ext cx="5420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）用差压变送器流量检测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0" y="3590290"/>
            <a:ext cx="6134100" cy="242887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254375" y="6019165"/>
            <a:ext cx="6025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6-16  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差压变送器流量检测原理框图</a:t>
            </a:r>
            <a:endParaRPr lang="zh-CN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4173538" y="2686050"/>
          <a:ext cx="3013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" imgW="1164590" imgH="384175" progId="">
                  <p:embed/>
                </p:oleObj>
              </mc:Choice>
              <mc:Fallback>
                <p:oleObj name="" r:id="rId2" imgW="1164590" imgH="38417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73538" y="2686050"/>
                        <a:ext cx="30130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7"/>
          <p:cNvSpPr txBox="1"/>
          <p:nvPr/>
        </p:nvSpPr>
        <p:spPr>
          <a:xfrm>
            <a:off x="1365250" y="1552575"/>
            <a:ext cx="36718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设计条件下质量流量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0724" name="Text Box 8"/>
          <p:cNvSpPr txBox="1"/>
          <p:nvPr/>
        </p:nvSpPr>
        <p:spPr>
          <a:xfrm>
            <a:off x="1376363" y="2211388"/>
            <a:ext cx="36718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使用条件下质量流量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5" name="Object 8"/>
          <p:cNvGraphicFramePr>
            <a:graphicFrameLocks noChangeAspect="1"/>
          </p:cNvGraphicFramePr>
          <p:nvPr/>
        </p:nvGraphicFramePr>
        <p:xfrm>
          <a:off x="2300288" y="2901950"/>
          <a:ext cx="1431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488315" imgH="192405" progId="">
                  <p:embed/>
                </p:oleObj>
              </mc:Choice>
              <mc:Fallback>
                <p:oleObj name="" r:id="rId4" imgW="488315" imgH="192405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288" y="2901950"/>
                        <a:ext cx="14319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9" name="对象 1"/>
          <p:cNvGraphicFramePr>
            <a:graphicFrameLocks noChangeAspect="1"/>
          </p:cNvGraphicFramePr>
          <p:nvPr/>
        </p:nvGraphicFramePr>
        <p:xfrm>
          <a:off x="5119688" y="1455738"/>
          <a:ext cx="35544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6" imgW="1536065" imgH="266700" progId="Equation.3">
                  <p:embed/>
                </p:oleObj>
              </mc:Choice>
              <mc:Fallback>
                <p:oleObj name="" r:id="rId6" imgW="1536065" imgH="266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19688" y="1455738"/>
                        <a:ext cx="3554412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0" name="对象 42"/>
          <p:cNvGraphicFramePr>
            <a:graphicFrameLocks noChangeAspect="1"/>
          </p:cNvGraphicFramePr>
          <p:nvPr/>
        </p:nvGraphicFramePr>
        <p:xfrm>
          <a:off x="5049838" y="2190750"/>
          <a:ext cx="3171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8" imgW="1374775" imgH="241935" progId="Equation.3">
                  <p:embed/>
                </p:oleObj>
              </mc:Choice>
              <mc:Fallback>
                <p:oleObj name="" r:id="rId8" imgW="1374775" imgH="24193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49838" y="2190750"/>
                        <a:ext cx="31718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1" name="对象 43"/>
          <p:cNvGraphicFramePr>
            <a:graphicFrameLocks noChangeAspect="1"/>
          </p:cNvGraphicFramePr>
          <p:nvPr/>
        </p:nvGraphicFramePr>
        <p:xfrm>
          <a:off x="7256463" y="2897188"/>
          <a:ext cx="17033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0" imgW="739140" imgH="229235" progId="Equation.3">
                  <p:embed/>
                </p:oleObj>
              </mc:Choice>
              <mc:Fallback>
                <p:oleObj name="" r:id="rId10" imgW="739140" imgH="22923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56463" y="2897188"/>
                        <a:ext cx="1703387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1746" name="Text Box 10"/>
          <p:cNvSpPr txBox="1"/>
          <p:nvPr/>
        </p:nvSpPr>
        <p:spPr>
          <a:xfrm>
            <a:off x="2283778" y="2015173"/>
            <a:ext cx="5618162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压力一定时温度补偿下的质量流量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2283778" y="2734310"/>
          <a:ext cx="611981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2186940" imgH="419735" progId="">
                  <p:embed/>
                </p:oleObj>
              </mc:Choice>
              <mc:Fallback>
                <p:oleObj name="" r:id="rId1" imgW="2186940" imgH="419735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3778" y="2734310"/>
                        <a:ext cx="6119812" cy="1176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12"/>
          <p:cNvSpPr txBox="1"/>
          <p:nvPr/>
        </p:nvSpPr>
        <p:spPr>
          <a:xfrm>
            <a:off x="2283778" y="4237673"/>
            <a:ext cx="59055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温度一定时压力补偿下的质量流量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2283778" y="5112385"/>
          <a:ext cx="2514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972820" imgH="384175" progId="">
                  <p:embed/>
                </p:oleObj>
              </mc:Choice>
              <mc:Fallback>
                <p:oleObj name="" r:id="rId3" imgW="972820" imgH="384175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3778" y="5112385"/>
                        <a:ext cx="2514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5236528" y="5039360"/>
          <a:ext cx="42259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1525905" imgH="419735" progId="">
                  <p:embed/>
                </p:oleObj>
              </mc:Choice>
              <mc:Fallback>
                <p:oleObj name="" r:id="rId5" imgW="1525905" imgH="419735" progId="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6528" y="5039360"/>
                        <a:ext cx="4225925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8"/>
          <p:cNvGraphicFramePr>
            <a:graphicFrameLocks noChangeAspect="1"/>
          </p:cNvGraphicFramePr>
          <p:nvPr/>
        </p:nvGraphicFramePr>
        <p:xfrm>
          <a:off x="4588828" y="854710"/>
          <a:ext cx="3013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164590" imgH="384175" progId="">
                  <p:embed/>
                </p:oleObj>
              </mc:Choice>
              <mc:Fallback>
                <p:oleObj name="" r:id="rId7" imgW="1164590" imgH="384175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8828" y="854710"/>
                        <a:ext cx="30130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9"/>
          <p:cNvGraphicFramePr>
            <a:graphicFrameLocks noChangeAspect="1"/>
          </p:cNvGraphicFramePr>
          <p:nvPr/>
        </p:nvGraphicFramePr>
        <p:xfrm>
          <a:off x="2898140" y="1054735"/>
          <a:ext cx="1431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488315" imgH="192405" progId="">
                  <p:embed/>
                </p:oleObj>
              </mc:Choice>
              <mc:Fallback>
                <p:oleObj name="" r:id="rId9" imgW="488315" imgH="192405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8140" y="1054735"/>
                        <a:ext cx="14319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1088390" y="879475"/>
            <a:ext cx="25323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①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温度补偿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20"/>
          <p:cNvSpPr txBox="1"/>
          <p:nvPr/>
        </p:nvSpPr>
        <p:spPr>
          <a:xfrm>
            <a:off x="1088390" y="1401445"/>
            <a:ext cx="100996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，温度测量范围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，设定温度为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60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1min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2772" name="组合 1"/>
          <p:cNvGrpSpPr/>
          <p:nvPr/>
        </p:nvGrpSpPr>
        <p:grpSpPr>
          <a:xfrm>
            <a:off x="786765" y="3968115"/>
            <a:ext cx="2506345" cy="1729105"/>
            <a:chOff x="596900" y="3128963"/>
            <a:chExt cx="2406650" cy="1885950"/>
          </a:xfrm>
        </p:grpSpPr>
        <p:sp>
          <p:nvSpPr>
            <p:cNvPr id="32773" name="Rectangle 4"/>
            <p:cNvSpPr/>
            <p:nvPr/>
          </p:nvSpPr>
          <p:spPr>
            <a:xfrm>
              <a:off x="1169988" y="3738563"/>
              <a:ext cx="1185862" cy="6635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TCOMP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74" name="Object 5"/>
            <p:cNvGraphicFramePr>
              <a:graphicFrameLocks noChangeAspect="1"/>
            </p:cNvGraphicFramePr>
            <p:nvPr/>
          </p:nvGraphicFramePr>
          <p:xfrm>
            <a:off x="596900" y="3128963"/>
            <a:ext cx="72707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" imgW="322580" imgH="154940" progId="">
                    <p:embed/>
                  </p:oleObj>
                </mc:Choice>
                <mc:Fallback>
                  <p:oleObj name="" r:id="rId1" imgW="322580" imgH="154940" progId="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96900" y="3128963"/>
                          <a:ext cx="727075" cy="330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6"/>
            <p:cNvGraphicFramePr>
              <a:graphicFrameLocks noChangeAspect="1"/>
            </p:cNvGraphicFramePr>
            <p:nvPr/>
          </p:nvGraphicFramePr>
          <p:xfrm>
            <a:off x="2355850" y="3473450"/>
            <a:ext cx="203200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" imgW="92710" imgH="145415" progId="">
                    <p:embed/>
                  </p:oleObj>
                </mc:Choice>
                <mc:Fallback>
                  <p:oleObj name="" r:id="rId3" imgW="92710" imgH="145415" progId="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55850" y="3473450"/>
                          <a:ext cx="203200" cy="303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7"/>
            <p:cNvGraphicFramePr>
              <a:graphicFrameLocks noChangeAspect="1"/>
            </p:cNvGraphicFramePr>
            <p:nvPr/>
          </p:nvGraphicFramePr>
          <p:xfrm>
            <a:off x="1782763" y="4600575"/>
            <a:ext cx="122078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" imgW="537845" imgH="192405" progId="">
                    <p:embed/>
                  </p:oleObj>
                </mc:Choice>
                <mc:Fallback>
                  <p:oleObj name="" r:id="rId5" imgW="537845" imgH="192405" progId="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82763" y="4600575"/>
                          <a:ext cx="1220787" cy="414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8"/>
            <p:cNvGraphicFramePr>
              <a:graphicFrameLocks noChangeAspect="1"/>
            </p:cNvGraphicFramePr>
            <p:nvPr/>
          </p:nvGraphicFramePr>
          <p:xfrm>
            <a:off x="2216150" y="3141663"/>
            <a:ext cx="69691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7" imgW="309880" imgH="142240" progId="">
                    <p:embed/>
                  </p:oleObj>
                </mc:Choice>
                <mc:Fallback>
                  <p:oleObj name="" r:id="rId7" imgW="309880" imgH="142240" progId="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16150" y="3141663"/>
                          <a:ext cx="696913" cy="303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9"/>
            <p:cNvGraphicFramePr>
              <a:graphicFrameLocks noChangeAspect="1"/>
            </p:cNvGraphicFramePr>
            <p:nvPr/>
          </p:nvGraphicFramePr>
          <p:xfrm>
            <a:off x="681038" y="3473450"/>
            <a:ext cx="465137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9" imgW="208915" imgH="143510" progId="">
                    <p:embed/>
                  </p:oleObj>
                </mc:Choice>
                <mc:Fallback>
                  <p:oleObj name="" r:id="rId9" imgW="208915" imgH="143510" progId="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1038" y="3473450"/>
                          <a:ext cx="465137" cy="303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Oval 12"/>
            <p:cNvSpPr/>
            <p:nvPr/>
          </p:nvSpPr>
          <p:spPr>
            <a:xfrm>
              <a:off x="2051050" y="3213100"/>
              <a:ext cx="142875" cy="1428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0" name="Oval 13"/>
            <p:cNvSpPr/>
            <p:nvPr/>
          </p:nvSpPr>
          <p:spPr>
            <a:xfrm>
              <a:off x="1403350" y="3213100"/>
              <a:ext cx="142875" cy="1428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1" name="Oval 14"/>
            <p:cNvSpPr/>
            <p:nvPr/>
          </p:nvSpPr>
          <p:spPr>
            <a:xfrm>
              <a:off x="1692275" y="4724400"/>
              <a:ext cx="142875" cy="1428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2" name="Line 15"/>
            <p:cNvSpPr/>
            <p:nvPr/>
          </p:nvSpPr>
          <p:spPr>
            <a:xfrm>
              <a:off x="1476375" y="3357563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3" name="Line 16"/>
            <p:cNvSpPr/>
            <p:nvPr/>
          </p:nvSpPr>
          <p:spPr>
            <a:xfrm>
              <a:off x="2124075" y="3357563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4" name="Line 17"/>
            <p:cNvSpPr/>
            <p:nvPr/>
          </p:nvSpPr>
          <p:spPr>
            <a:xfrm>
              <a:off x="1763713" y="4365625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32785" name="Object 10"/>
          <p:cNvGraphicFramePr>
            <a:graphicFrameLocks noChangeAspect="1"/>
          </p:cNvGraphicFramePr>
          <p:nvPr/>
        </p:nvGraphicFramePr>
        <p:xfrm>
          <a:off x="408940" y="2560955"/>
          <a:ext cx="2845435" cy="115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946785" imgH="383540" progId="">
                  <p:embed/>
                </p:oleObj>
              </mc:Choice>
              <mc:Fallback>
                <p:oleObj name="" r:id="rId11" imgW="946785" imgH="38354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8940" y="2560955"/>
                        <a:ext cx="2845435" cy="1154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3726180" y="2271713"/>
          <a:ext cx="7620000" cy="1767840"/>
        </p:xfrm>
        <a:graphic>
          <a:graphicData uri="http://schemas.openxmlformats.org/drawingml/2006/table">
            <a:tbl>
              <a:tblPr/>
              <a:tblGrid>
                <a:gridCol w="2149475"/>
                <a:gridCol w="1934210"/>
                <a:gridCol w="625475"/>
                <a:gridCol w="673100"/>
                <a:gridCol w="578485"/>
                <a:gridCol w="541020"/>
                <a:gridCol w="559435"/>
                <a:gridCol w="558800"/>
              </a:tblGrid>
              <a:tr h="274320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4"/>
            </p:custDataLst>
          </p:nvPr>
        </p:nvGraphicFramePr>
        <p:xfrm>
          <a:off x="3725228" y="4039870"/>
          <a:ext cx="7620635" cy="2286000"/>
        </p:xfrm>
        <a:graphic>
          <a:graphicData uri="http://schemas.openxmlformats.org/drawingml/2006/table">
            <a:tbl>
              <a:tblPr/>
              <a:tblGrid>
                <a:gridCol w="2141855"/>
                <a:gridCol w="1951990"/>
                <a:gridCol w="628650"/>
                <a:gridCol w="694055"/>
                <a:gridCol w="566420"/>
                <a:gridCol w="534035"/>
                <a:gridCol w="535305"/>
                <a:gridCol w="568325"/>
              </a:tblGrid>
              <a:tr h="3270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39925" y="2513648"/>
          <a:ext cx="7620000" cy="1767840"/>
        </p:xfrm>
        <a:graphic>
          <a:graphicData uri="http://schemas.openxmlformats.org/drawingml/2006/table">
            <a:tbl>
              <a:tblPr/>
              <a:tblGrid>
                <a:gridCol w="2149475"/>
                <a:gridCol w="1934210"/>
                <a:gridCol w="625475"/>
                <a:gridCol w="673100"/>
                <a:gridCol w="578485"/>
                <a:gridCol w="541020"/>
                <a:gridCol w="559435"/>
                <a:gridCol w="558800"/>
              </a:tblGrid>
              <a:tr h="274320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39608" y="4269740"/>
          <a:ext cx="7620635" cy="2286000"/>
        </p:xfrm>
        <a:graphic>
          <a:graphicData uri="http://schemas.openxmlformats.org/drawingml/2006/table">
            <a:tbl>
              <a:tblPr/>
              <a:tblGrid>
                <a:gridCol w="2141855"/>
                <a:gridCol w="1951990"/>
                <a:gridCol w="628650"/>
                <a:gridCol w="639445"/>
                <a:gridCol w="565785"/>
                <a:gridCol w="589280"/>
                <a:gridCol w="535305"/>
                <a:gridCol w="568325"/>
              </a:tblGrid>
              <a:tr h="3270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7058" y="1562735"/>
          <a:ext cx="8021955" cy="88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152900" imgH="457200" progId="Equation.KSEE3">
                  <p:embed/>
                </p:oleObj>
              </mc:Choice>
              <mc:Fallback>
                <p:oleObj name="" r:id="rId3" imgW="41529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058" y="1562735"/>
                        <a:ext cx="8021955" cy="88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20"/>
          <p:cNvSpPr txBox="1"/>
          <p:nvPr/>
        </p:nvSpPr>
        <p:spPr>
          <a:xfrm>
            <a:off x="938530" y="732790"/>
            <a:ext cx="100996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，温度测量范围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，设定温度为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60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1min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1246505" y="879475"/>
            <a:ext cx="3314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② 压力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补偿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739458" y="2724150"/>
          <a:ext cx="2514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972820" imgH="384175" progId="">
                  <p:embed/>
                </p:oleObj>
              </mc:Choice>
              <mc:Fallback>
                <p:oleObj name="" r:id="rId1" imgW="972820" imgH="384175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458" y="2724150"/>
                        <a:ext cx="2514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98805" y="3799205"/>
            <a:ext cx="2622550" cy="2320925"/>
            <a:chOff x="943" y="5983"/>
            <a:chExt cx="4130" cy="3655"/>
          </a:xfrm>
        </p:grpSpPr>
        <p:sp>
          <p:nvSpPr>
            <p:cNvPr id="35844" name="Rectangle 5"/>
            <p:cNvSpPr/>
            <p:nvPr/>
          </p:nvSpPr>
          <p:spPr>
            <a:xfrm>
              <a:off x="1758" y="7328"/>
              <a:ext cx="20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PCOMP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5845" name="Line 6"/>
            <p:cNvSpPr/>
            <p:nvPr/>
          </p:nvSpPr>
          <p:spPr>
            <a:xfrm>
              <a:off x="2838" y="852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35846" name="Line 7"/>
            <p:cNvSpPr/>
            <p:nvPr/>
          </p:nvSpPr>
          <p:spPr>
            <a:xfrm>
              <a:off x="211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35847" name="Line 8"/>
            <p:cNvSpPr/>
            <p:nvPr/>
          </p:nvSpPr>
          <p:spPr>
            <a:xfrm>
              <a:off x="343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graphicFrame>
          <p:nvGraphicFramePr>
            <p:cNvPr id="35848" name="Object 9"/>
            <p:cNvGraphicFramePr>
              <a:graphicFrameLocks noChangeAspect="1"/>
            </p:cNvGraphicFramePr>
            <p:nvPr/>
          </p:nvGraphicFramePr>
          <p:xfrm>
            <a:off x="3773" y="6153"/>
            <a:ext cx="13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" imgW="335915" imgH="142240" progId="">
                    <p:embed/>
                  </p:oleObj>
                </mc:Choice>
                <mc:Fallback>
                  <p:oleObj name="" r:id="rId3" imgW="335915" imgH="142240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73" y="6153"/>
                          <a:ext cx="13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0"/>
            <p:cNvGraphicFramePr>
              <a:graphicFrameLocks noChangeAspect="1"/>
            </p:cNvGraphicFramePr>
            <p:nvPr/>
          </p:nvGraphicFramePr>
          <p:xfrm>
            <a:off x="3918" y="6608"/>
            <a:ext cx="55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145415" imgH="145415" progId="">
                    <p:embed/>
                  </p:oleObj>
                </mc:Choice>
                <mc:Fallback>
                  <p:oleObj name="" r:id="rId5" imgW="145415" imgH="145415" progId="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18" y="6608"/>
                          <a:ext cx="55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1"/>
            <p:cNvGraphicFramePr>
              <a:graphicFrameLocks noChangeAspect="1"/>
            </p:cNvGraphicFramePr>
            <p:nvPr/>
          </p:nvGraphicFramePr>
          <p:xfrm>
            <a:off x="2838" y="8888"/>
            <a:ext cx="205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7" imgW="525145" imgH="192405" progId="">
                    <p:embed/>
                  </p:oleObj>
                </mc:Choice>
                <mc:Fallback>
                  <p:oleObj name="" r:id="rId7" imgW="525145" imgH="192405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38" y="8888"/>
                          <a:ext cx="205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12"/>
            <p:cNvGraphicFramePr>
              <a:graphicFrameLocks noChangeAspect="1"/>
            </p:cNvGraphicFramePr>
            <p:nvPr/>
          </p:nvGraphicFramePr>
          <p:xfrm>
            <a:off x="943" y="5983"/>
            <a:ext cx="125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9" imgW="322580" imgH="154940" progId="">
                    <p:embed/>
                  </p:oleObj>
                </mc:Choice>
                <mc:Fallback>
                  <p:oleObj name="" r:id="rId9" imgW="322580" imgH="15494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3" y="5983"/>
                          <a:ext cx="125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13"/>
            <p:cNvGraphicFramePr>
              <a:graphicFrameLocks noChangeAspect="1"/>
            </p:cNvGraphicFramePr>
            <p:nvPr/>
          </p:nvGraphicFramePr>
          <p:xfrm>
            <a:off x="1038" y="6608"/>
            <a:ext cx="8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1" imgW="208915" imgH="143510" progId="">
                    <p:embed/>
                  </p:oleObj>
                </mc:Choice>
                <mc:Fallback>
                  <p:oleObj name="" r:id="rId11" imgW="208915" imgH="14351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38" y="6608"/>
                          <a:ext cx="8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5" name="Text Box 20"/>
          <p:cNvSpPr txBox="1"/>
          <p:nvPr/>
        </p:nvSpPr>
        <p:spPr>
          <a:xfrm>
            <a:off x="1009015" y="1401445"/>
            <a:ext cx="104362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，压力测量范围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，设定压力为</a:t>
            </a:r>
            <a:r>
              <a:rPr lang="en-US" altLang="zh-CN" sz="2400" b="1" dirty="0">
                <a:latin typeface="Times New Roman" panose="02020603050405020304" pitchFamily="18" charset="0"/>
              </a:rPr>
              <a:t>80 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10S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3692843" y="2231073"/>
          <a:ext cx="8027670" cy="5421630"/>
        </p:xfrm>
        <a:graphic>
          <a:graphicData uri="http://schemas.openxmlformats.org/drawingml/2006/table">
            <a:tbl>
              <a:tblPr/>
              <a:tblGrid>
                <a:gridCol w="2708275"/>
                <a:gridCol w="2598737"/>
                <a:gridCol w="736600"/>
                <a:gridCol w="823913"/>
                <a:gridCol w="765175"/>
                <a:gridCol w="394970"/>
              </a:tblGrid>
              <a:tr h="3587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77640" y="2257425"/>
          <a:ext cx="7964805" cy="4072890"/>
        </p:xfrm>
        <a:graphic>
          <a:graphicData uri="http://schemas.openxmlformats.org/drawingml/2006/table">
            <a:tbl>
              <a:tblPr/>
              <a:tblGrid>
                <a:gridCol w="2687320"/>
                <a:gridCol w="2578100"/>
                <a:gridCol w="730250"/>
                <a:gridCol w="817880"/>
                <a:gridCol w="759460"/>
                <a:gridCol w="391795"/>
              </a:tblGrid>
              <a:tr h="34798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0"/>
          <p:cNvSpPr txBox="1"/>
          <p:nvPr/>
        </p:nvSpPr>
        <p:spPr>
          <a:xfrm>
            <a:off x="1028065" y="1306195"/>
            <a:ext cx="101358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，压力测量范围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，设定压力为</a:t>
            </a:r>
            <a:r>
              <a:rPr lang="en-US" altLang="zh-CN" sz="2400" b="1" dirty="0">
                <a:latin typeface="Times New Roman" panose="02020603050405020304" pitchFamily="18" charset="0"/>
              </a:rPr>
              <a:t>80 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10S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009015" y="784225"/>
            <a:ext cx="3314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② 压力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补偿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39458" y="2724150"/>
          <a:ext cx="2514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972820" imgH="384175" progId="">
                  <p:embed/>
                </p:oleObj>
              </mc:Choice>
              <mc:Fallback>
                <p:oleObj name="" r:id="rId2" imgW="972820" imgH="384175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458" y="2724150"/>
                        <a:ext cx="2514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98805" y="3799205"/>
            <a:ext cx="2622550" cy="2320925"/>
            <a:chOff x="943" y="5983"/>
            <a:chExt cx="4130" cy="3655"/>
          </a:xfrm>
        </p:grpSpPr>
        <p:sp>
          <p:nvSpPr>
            <p:cNvPr id="11" name="Rectangle 5"/>
            <p:cNvSpPr/>
            <p:nvPr/>
          </p:nvSpPr>
          <p:spPr>
            <a:xfrm>
              <a:off x="1758" y="7328"/>
              <a:ext cx="20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PCOMP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/>
            <p:cNvSpPr/>
            <p:nvPr/>
          </p:nvSpPr>
          <p:spPr>
            <a:xfrm>
              <a:off x="2838" y="852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3" name="Line 7"/>
            <p:cNvSpPr/>
            <p:nvPr/>
          </p:nvSpPr>
          <p:spPr>
            <a:xfrm>
              <a:off x="211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14" name="Line 8"/>
            <p:cNvSpPr/>
            <p:nvPr/>
          </p:nvSpPr>
          <p:spPr>
            <a:xfrm>
              <a:off x="343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3773" y="6153"/>
            <a:ext cx="13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4" imgW="335915" imgH="142240" progId="">
                    <p:embed/>
                  </p:oleObj>
                </mc:Choice>
                <mc:Fallback>
                  <p:oleObj name="" r:id="rId4" imgW="335915" imgH="142240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73" y="6153"/>
                          <a:ext cx="13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"/>
            <p:cNvGraphicFramePr>
              <a:graphicFrameLocks noChangeAspect="1"/>
            </p:cNvGraphicFramePr>
            <p:nvPr/>
          </p:nvGraphicFramePr>
          <p:xfrm>
            <a:off x="3918" y="6608"/>
            <a:ext cx="55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6" imgW="145415" imgH="145415" progId="">
                    <p:embed/>
                  </p:oleObj>
                </mc:Choice>
                <mc:Fallback>
                  <p:oleObj name="" r:id="rId6" imgW="145415" imgH="145415" progId="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18" y="6608"/>
                          <a:ext cx="55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2838" y="8888"/>
            <a:ext cx="205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8" imgW="525145" imgH="192405" progId="">
                    <p:embed/>
                  </p:oleObj>
                </mc:Choice>
                <mc:Fallback>
                  <p:oleObj name="" r:id="rId8" imgW="525145" imgH="192405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38" y="8888"/>
                          <a:ext cx="205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943" y="5983"/>
            <a:ext cx="125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10" imgW="322580" imgH="154940" progId="">
                    <p:embed/>
                  </p:oleObj>
                </mc:Choice>
                <mc:Fallback>
                  <p:oleObj name="" r:id="rId10" imgW="322580" imgH="15494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3" y="5983"/>
                          <a:ext cx="125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3"/>
            <p:cNvGraphicFramePr>
              <a:graphicFrameLocks noChangeAspect="1"/>
            </p:cNvGraphicFramePr>
            <p:nvPr/>
          </p:nvGraphicFramePr>
          <p:xfrm>
            <a:off x="1038" y="6608"/>
            <a:ext cx="8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2" imgW="208915" imgH="143510" progId="">
                    <p:embed/>
                  </p:oleObj>
                </mc:Choice>
                <mc:Fallback>
                  <p:oleObj name="" r:id="rId12" imgW="208915" imgH="14351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38" y="6608"/>
                          <a:ext cx="8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991870" y="879475"/>
            <a:ext cx="70986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</a:rPr>
              <a:t>）线性化（对过程量进行线性化处理）</a:t>
            </a:r>
            <a:endParaRPr lang="zh-CN" altLang="en-US" sz="2800" b="1" dirty="0">
              <a:solidFill>
                <a:schemeClr val="tx1"/>
              </a:solidFill>
              <a:latin typeface="Calibri" panose="020F0502020204030204" charset="0"/>
            </a:endParaRP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4395" y="1772920"/>
          <a:ext cx="7470775" cy="4723130"/>
        </p:xfrm>
        <a:graphic>
          <a:graphicData uri="http://schemas.openxmlformats.org/drawingml/2006/table">
            <a:tbl>
              <a:tblPr/>
              <a:tblGrid>
                <a:gridCol w="779145"/>
                <a:gridCol w="1169035"/>
                <a:gridCol w="1363980"/>
                <a:gridCol w="1315720"/>
                <a:gridCol w="1381125"/>
                <a:gridCol w="1461770"/>
              </a:tblGrid>
              <a:tr h="335280">
                <a:tc rowSpan="2"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折点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/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折线数据表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45440"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rowSpan="6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56.7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799.9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X10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rowSpan="6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23.5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Y10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790" name="对象 1"/>
          <p:cNvGraphicFramePr>
            <a:graphicFrameLocks noChangeAspect="1"/>
          </p:cNvGraphicFramePr>
          <p:nvPr/>
        </p:nvGraphicFramePr>
        <p:xfrm>
          <a:off x="991870" y="1401445"/>
          <a:ext cx="524129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" imgW="2854960" imgH="203200" progId="Equation.3">
                  <p:embed/>
                </p:oleObj>
              </mc:Choice>
              <mc:Fallback>
                <p:oleObj name="" r:id="rId2" imgW="2854960" imgH="203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1870" y="1401445"/>
                        <a:ext cx="524129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8472170" y="2210435"/>
            <a:ext cx="3384550" cy="3411855"/>
            <a:chOff x="13142" y="3631"/>
            <a:chExt cx="5330" cy="5373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13796" y="3926"/>
              <a:ext cx="0" cy="4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3796" y="8281"/>
              <a:ext cx="43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13763" y="7343"/>
              <a:ext cx="940" cy="938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4703" y="6307"/>
              <a:ext cx="907" cy="102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5610" y="5400"/>
              <a:ext cx="794" cy="907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6404" y="5400"/>
              <a:ext cx="181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763" y="7328"/>
              <a:ext cx="9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3796" y="6307"/>
              <a:ext cx="183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703" y="7328"/>
              <a:ext cx="0" cy="1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610" y="6307"/>
              <a:ext cx="0" cy="2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6404" y="5400"/>
              <a:ext cx="0" cy="2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3752" y="5391"/>
              <a:ext cx="2808" cy="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796" y="7496"/>
            <a:ext cx="677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4" imgW="177165" imgH="165100" progId="Equation.KSEE3">
                    <p:embed/>
                  </p:oleObj>
                </mc:Choice>
                <mc:Fallback>
                  <p:oleObj name="" r:id="rId4" imgW="177165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796" y="7496"/>
                          <a:ext cx="677" cy="6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966" y="3631"/>
            <a:ext cx="534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966" y="3631"/>
                          <a:ext cx="534" cy="6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847" y="8326"/>
            <a:ext cx="487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8" imgW="127000" imgH="177165" progId="Equation.KSEE3">
                    <p:embed/>
                  </p:oleObj>
                </mc:Choice>
                <mc:Fallback>
                  <p:oleObj name="" r:id="rId8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847" y="8326"/>
                          <a:ext cx="487" cy="6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421" y="8486"/>
            <a:ext cx="56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10" imgW="279400" imgH="177165" progId="Equation.KSEE3">
                    <p:embed/>
                  </p:oleObj>
                </mc:Choice>
                <mc:Fallback>
                  <p:oleObj name="" r:id="rId10" imgW="2794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421" y="8486"/>
                          <a:ext cx="564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302" y="8486"/>
            <a:ext cx="6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12" imgW="304800" imgH="177165" progId="Equation.KSEE3">
                    <p:embed/>
                  </p:oleObj>
                </mc:Choice>
                <mc:Fallback>
                  <p:oleObj name="" r:id="rId12" imgW="3048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5302" y="8486"/>
                          <a:ext cx="616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084" y="8486"/>
            <a:ext cx="64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4" imgW="316865" imgH="177165" progId="Equation.KSEE3">
                    <p:embed/>
                  </p:oleObj>
                </mc:Choice>
                <mc:Fallback>
                  <p:oleObj name="" r:id="rId14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084" y="8486"/>
                          <a:ext cx="640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75" y="7138"/>
            <a:ext cx="59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16" imgW="292100" imgH="177165" progId="Equation.KSEE3">
                    <p:embed/>
                  </p:oleObj>
                </mc:Choice>
                <mc:Fallback>
                  <p:oleObj name="" r:id="rId16" imgW="2921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175" y="7138"/>
                          <a:ext cx="590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42" y="6128"/>
            <a:ext cx="64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8" imgW="316865" imgH="177165" progId="Equation.KSEE3">
                    <p:embed/>
                  </p:oleObj>
                </mc:Choice>
                <mc:Fallback>
                  <p:oleObj name="" r:id="rId18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3142" y="6128"/>
                          <a:ext cx="640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49" y="5221"/>
            <a:ext cx="6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20" imgW="304800" imgH="177165" progId="Equation.KSEE3">
                    <p:embed/>
                  </p:oleObj>
                </mc:Choice>
                <mc:Fallback>
                  <p:oleObj name="" r:id="rId20" imgW="3048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149" y="5221"/>
                          <a:ext cx="616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1246505" y="824230"/>
            <a:ext cx="3446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运算处理功能</a:t>
            </a:r>
            <a:endParaRPr lang="zh-CN" altLang="en-US" sz="2800" b="1" dirty="0">
              <a:solidFill>
                <a:schemeClr val="tx1"/>
              </a:solidFill>
              <a:latin typeface="Calibri" panose="020F0502020204030204" charset="0"/>
            </a:endParaRPr>
          </a:p>
        </p:txBody>
      </p:sp>
      <p:grpSp>
        <p:nvGrpSpPr>
          <p:cNvPr id="38915" name="组合 39"/>
          <p:cNvGrpSpPr/>
          <p:nvPr/>
        </p:nvGrpSpPr>
        <p:grpSpPr>
          <a:xfrm>
            <a:off x="1927225" y="2834640"/>
            <a:ext cx="8893175" cy="3817620"/>
            <a:chOff x="323850" y="2062163"/>
            <a:chExt cx="8642350" cy="4321175"/>
          </a:xfrm>
        </p:grpSpPr>
        <p:sp>
          <p:nvSpPr>
            <p:cNvPr id="38916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7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9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13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0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49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1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922" name="AutoShape 26"/>
            <p:cNvSpPr/>
            <p:nvPr/>
          </p:nvSpPr>
          <p:spPr>
            <a:xfrm>
              <a:off x="2916246" y="4799246"/>
              <a:ext cx="4862055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3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924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925" name="Rectangle 6"/>
          <p:cNvSpPr/>
          <p:nvPr/>
        </p:nvSpPr>
        <p:spPr>
          <a:xfrm>
            <a:off x="1246505" y="1257935"/>
            <a:ext cx="90182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调节器基本参数设置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控制类型，运算周期，通信</a:t>
            </a:r>
            <a:r>
              <a:rPr lang="zh-CN" altLang="en-US" sz="2400" b="1" dirty="0">
                <a:latin typeface="Times New Roman" panose="02020603050405020304" pitchFamily="18" charset="0"/>
              </a:rPr>
              <a:t>等 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调节器PID参数设置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F003：比例度、积分时间、微分时间等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调节器运算常数、系数设置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F005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8926" name="Text Box 7"/>
          <p:cNvSpPr txBox="1"/>
          <p:nvPr/>
        </p:nvSpPr>
        <p:spPr>
          <a:xfrm>
            <a:off x="1246505" y="2374265"/>
            <a:ext cx="5885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功能模块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dirty="0">
                <a:latin typeface="Times New Roman" panose="02020603050405020304" pitchFamily="18" charset="0"/>
              </a:rPr>
              <a:t>连接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组态  </a:t>
            </a:r>
            <a:r>
              <a:rPr lang="en-US" altLang="zh-CN" sz="2400" b="1" dirty="0">
                <a:latin typeface="Times New Roman" panose="02020603050405020304" pitchFamily="18" charset="0"/>
              </a:rPr>
              <a:t>F101~F130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0723" name="对象 3"/>
          <p:cNvGraphicFramePr/>
          <p:nvPr/>
        </p:nvGraphicFramePr>
        <p:xfrm>
          <a:off x="6485890" y="2381885"/>
          <a:ext cx="5577205" cy="18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7515225" imgH="3171825" progId="Paint.Picture">
                  <p:embed/>
                </p:oleObj>
              </mc:Choice>
              <mc:Fallback>
                <p:oleObj name="" r:id="rId1" imgW="7515225" imgH="3171825" progId="Paint.Picture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85890" y="2381885"/>
                        <a:ext cx="5577205" cy="1884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49960" y="879475"/>
            <a:ext cx="5725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）调节器基本参数设置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10690" y="1401445"/>
            <a:ext cx="7454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控制类型，运算周期，与上位机是否通信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64795" y="2698750"/>
          <a:ext cx="6221095" cy="2746375"/>
        </p:xfrm>
        <a:graphic>
          <a:graphicData uri="http://schemas.openxmlformats.org/drawingml/2006/table">
            <a:tbl>
              <a:tblPr/>
              <a:tblGrid>
                <a:gridCol w="1888490"/>
                <a:gridCol w="2166620"/>
                <a:gridCol w="554990"/>
                <a:gridCol w="1610995"/>
              </a:tblGrid>
              <a:tr h="4013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运算周期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控制类型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报警的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号码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调节器编号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1~50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上位机控制方式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上位机异常控制方式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0，1（*4）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84" name="Object 49"/>
          <p:cNvGraphicFramePr>
            <a:graphicFrameLocks noChangeAspect="1"/>
          </p:cNvGraphicFramePr>
          <p:nvPr/>
        </p:nvGraphicFramePr>
        <p:xfrm>
          <a:off x="1424305" y="2207260"/>
          <a:ext cx="3902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4" imgW="1485265" imgH="177800" progId="">
                  <p:embed/>
                </p:oleObj>
              </mc:Choice>
              <mc:Fallback>
                <p:oleObj name="" r:id="rId4" imgW="1485265" imgH="1778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4305" y="2207260"/>
                        <a:ext cx="39020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7750" y="5445125"/>
            <a:ext cx="86239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(*2 )   1-100ms  2-200ms 3-300ms 4-400ms 5-500ms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取决于程序量大小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(*3 )   0-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无通信</a:t>
            </a:r>
            <a:r>
              <a:rPr lang="en-US" altLang="zh-CN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    1-</a:t>
            </a:r>
            <a:r>
              <a:rPr lang="zh-CN" altLang="en-US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有通信无控制  </a:t>
            </a:r>
            <a:r>
              <a:rPr lang="en-US" altLang="zh-CN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2-</a:t>
            </a:r>
            <a:r>
              <a:rPr lang="zh-CN" altLang="en-US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有通信有控制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(*4)    0-M    1-</a:t>
            </a:r>
            <a:r>
              <a:rPr lang="en-US" altLang="en-US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endParaRPr lang="zh-CN" altLang="en-US" sz="2000"/>
          </a:p>
        </p:txBody>
      </p:sp>
    </p:spTree>
  </p:cSld>
  <p:clrMapOvr>
    <a:masterClrMapping/>
  </p:clrMapOvr>
  <p:transition spd="slow" advClick="0">
    <p:wedg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49625" y="2730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40962" name="Group 4"/>
          <p:cNvGrpSpPr/>
          <p:nvPr/>
        </p:nvGrpSpPr>
        <p:grpSpPr>
          <a:xfrm>
            <a:off x="2790190" y="1043305"/>
            <a:ext cx="2971800" cy="5029200"/>
            <a:chOff x="0" y="0"/>
            <a:chExt cx="1872" cy="3168"/>
          </a:xfrm>
        </p:grpSpPr>
        <p:sp>
          <p:nvSpPr>
            <p:cNvPr id="40963" name="Rectangle 5"/>
            <p:cNvSpPr/>
            <p:nvPr/>
          </p:nvSpPr>
          <p:spPr>
            <a:xfrm>
              <a:off x="0" y="288"/>
              <a:ext cx="1872" cy="110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64" name="Rectangle 6"/>
            <p:cNvSpPr/>
            <p:nvPr/>
          </p:nvSpPr>
          <p:spPr>
            <a:xfrm>
              <a:off x="672" y="864"/>
              <a:ext cx="67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65" name="Rectangle 7"/>
            <p:cNvSpPr/>
            <p:nvPr/>
          </p:nvSpPr>
          <p:spPr>
            <a:xfrm>
              <a:off x="96" y="384"/>
              <a:ext cx="480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LSP1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66" name="Rectangle 8"/>
            <p:cNvSpPr/>
            <p:nvPr/>
          </p:nvSpPr>
          <p:spPr>
            <a:xfrm>
              <a:off x="0" y="2016"/>
              <a:ext cx="1872" cy="86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67" name="Rectangle 9"/>
            <p:cNvSpPr/>
            <p:nvPr/>
          </p:nvSpPr>
          <p:spPr>
            <a:xfrm>
              <a:off x="672" y="2304"/>
              <a:ext cx="72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68" name="Line 10"/>
            <p:cNvSpPr/>
            <p:nvPr/>
          </p:nvSpPr>
          <p:spPr>
            <a:xfrm>
              <a:off x="576" y="52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69" name="Line 11"/>
            <p:cNvSpPr/>
            <p:nvPr/>
          </p:nvSpPr>
          <p:spPr>
            <a:xfrm>
              <a:off x="816" y="52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0" name="Line 12"/>
            <p:cNvSpPr/>
            <p:nvPr/>
          </p:nvSpPr>
          <p:spPr>
            <a:xfrm>
              <a:off x="1200" y="144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1" name="Oval 13"/>
            <p:cNvSpPr/>
            <p:nvPr/>
          </p:nvSpPr>
          <p:spPr>
            <a:xfrm>
              <a:off x="1152" y="48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2" name="Oval 14"/>
            <p:cNvSpPr/>
            <p:nvPr/>
          </p:nvSpPr>
          <p:spPr>
            <a:xfrm>
              <a:off x="960" y="153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3" name="Line 15"/>
            <p:cNvSpPr/>
            <p:nvPr/>
          </p:nvSpPr>
          <p:spPr>
            <a:xfrm>
              <a:off x="1008" y="1200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4" name="Oval 16"/>
            <p:cNvSpPr/>
            <p:nvPr/>
          </p:nvSpPr>
          <p:spPr>
            <a:xfrm>
              <a:off x="1200" y="177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5" name="Oval 17"/>
            <p:cNvSpPr/>
            <p:nvPr/>
          </p:nvSpPr>
          <p:spPr>
            <a:xfrm>
              <a:off x="720" y="177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6" name="Line 18"/>
            <p:cNvSpPr/>
            <p:nvPr/>
          </p:nvSpPr>
          <p:spPr>
            <a:xfrm>
              <a:off x="768" y="187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7" name="Line 19"/>
            <p:cNvSpPr/>
            <p:nvPr/>
          </p:nvSpPr>
          <p:spPr>
            <a:xfrm>
              <a:off x="1248" y="187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8" name="Line 20"/>
            <p:cNvSpPr/>
            <p:nvPr/>
          </p:nvSpPr>
          <p:spPr>
            <a:xfrm>
              <a:off x="768" y="15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9" name="Line 21"/>
            <p:cNvSpPr/>
            <p:nvPr/>
          </p:nvSpPr>
          <p:spPr>
            <a:xfrm>
              <a:off x="768" y="158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0" name="Line 22"/>
            <p:cNvSpPr/>
            <p:nvPr/>
          </p:nvSpPr>
          <p:spPr>
            <a:xfrm>
              <a:off x="1056" y="26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1" name="Oval 23"/>
            <p:cNvSpPr/>
            <p:nvPr/>
          </p:nvSpPr>
          <p:spPr>
            <a:xfrm>
              <a:off x="1008" y="307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82" name="Object 23"/>
            <p:cNvGraphicFramePr>
              <a:graphicFrameLocks noChangeAspect="1"/>
            </p:cNvGraphicFramePr>
            <p:nvPr/>
          </p:nvGraphicFramePr>
          <p:xfrm>
            <a:off x="1296" y="0"/>
            <a:ext cx="37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" imgW="273050" imgH="156210" progId="">
                    <p:embed/>
                  </p:oleObj>
                </mc:Choice>
                <mc:Fallback>
                  <p:oleObj name="" r:id="rId1" imgW="273050" imgH="156210" progId="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6" y="0"/>
                          <a:ext cx="372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3" name="Object 24"/>
            <p:cNvGraphicFramePr>
              <a:graphicFrameLocks noChangeAspect="1"/>
            </p:cNvGraphicFramePr>
            <p:nvPr/>
          </p:nvGraphicFramePr>
          <p:xfrm>
            <a:off x="240" y="1728"/>
            <a:ext cx="4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" imgW="348615" imgH="154940" progId="">
                    <p:embed/>
                  </p:oleObj>
                </mc:Choice>
                <mc:Fallback>
                  <p:oleObj name="" r:id="rId3" imgW="348615" imgH="154940" progId="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" y="1728"/>
                          <a:ext cx="479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4" name="Object 25"/>
            <p:cNvGraphicFramePr>
              <a:graphicFrameLocks noChangeAspect="1"/>
            </p:cNvGraphicFramePr>
            <p:nvPr/>
          </p:nvGraphicFramePr>
          <p:xfrm>
            <a:off x="1175" y="1462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5" imgW="170180" imgH="196215" progId="">
                    <p:embed/>
                  </p:oleObj>
                </mc:Choice>
                <mc:Fallback>
                  <p:oleObj name="" r:id="rId5" imgW="170180" imgH="196215" progId="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75" y="1462"/>
                          <a:ext cx="230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5" name="Object 26"/>
            <p:cNvGraphicFramePr>
              <a:graphicFrameLocks noChangeAspect="1"/>
            </p:cNvGraphicFramePr>
            <p:nvPr/>
          </p:nvGraphicFramePr>
          <p:xfrm>
            <a:off x="1327" y="1728"/>
            <a:ext cx="40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297180" imgH="154940" progId="">
                    <p:embed/>
                  </p:oleObj>
                </mc:Choice>
                <mc:Fallback>
                  <p:oleObj name="" r:id="rId7" imgW="297180" imgH="15494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7" y="1728"/>
                          <a:ext cx="407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6" name="Object 27"/>
          <p:cNvGraphicFramePr>
            <a:graphicFrameLocks noChangeAspect="1"/>
          </p:cNvGraphicFramePr>
          <p:nvPr/>
        </p:nvGraphicFramePr>
        <p:xfrm>
          <a:off x="4695190" y="5843905"/>
          <a:ext cx="3937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183515" imgH="196215" progId="">
                  <p:embed/>
                </p:oleObj>
              </mc:Choice>
              <mc:Fallback>
                <p:oleObj name="" r:id="rId9" imgW="183515" imgH="196215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5190" y="5843905"/>
                        <a:ext cx="3937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7" name="Group 29"/>
          <p:cNvGrpSpPr/>
          <p:nvPr/>
        </p:nvGrpSpPr>
        <p:grpSpPr>
          <a:xfrm>
            <a:off x="6752590" y="738505"/>
            <a:ext cx="3048000" cy="5527675"/>
            <a:chOff x="0" y="0"/>
            <a:chExt cx="1920" cy="3482"/>
          </a:xfrm>
        </p:grpSpPr>
        <p:sp>
          <p:nvSpPr>
            <p:cNvPr id="40988" name="Rectangle 30"/>
            <p:cNvSpPr/>
            <p:nvPr/>
          </p:nvSpPr>
          <p:spPr>
            <a:xfrm>
              <a:off x="96" y="336"/>
              <a:ext cx="1536" cy="110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89" name="Rectangle 31"/>
            <p:cNvSpPr/>
            <p:nvPr/>
          </p:nvSpPr>
          <p:spPr>
            <a:xfrm>
              <a:off x="192" y="432"/>
              <a:ext cx="480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LSP1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90" name="Rectangle 32"/>
            <p:cNvSpPr/>
            <p:nvPr/>
          </p:nvSpPr>
          <p:spPr>
            <a:xfrm>
              <a:off x="672" y="864"/>
              <a:ext cx="67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91" name="Line 33"/>
            <p:cNvSpPr/>
            <p:nvPr/>
          </p:nvSpPr>
          <p:spPr>
            <a:xfrm>
              <a:off x="1104" y="192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2" name="Line 34"/>
            <p:cNvSpPr/>
            <p:nvPr/>
          </p:nvSpPr>
          <p:spPr>
            <a:xfrm>
              <a:off x="672" y="576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3" name="Line 35"/>
            <p:cNvSpPr/>
            <p:nvPr/>
          </p:nvSpPr>
          <p:spPr>
            <a:xfrm>
              <a:off x="864" y="57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4" name="Oval 36"/>
            <p:cNvSpPr/>
            <p:nvPr/>
          </p:nvSpPr>
          <p:spPr>
            <a:xfrm>
              <a:off x="1056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95" name="Object 36"/>
            <p:cNvGraphicFramePr>
              <a:graphicFrameLocks noChangeAspect="1"/>
            </p:cNvGraphicFramePr>
            <p:nvPr/>
          </p:nvGraphicFramePr>
          <p:xfrm>
            <a:off x="1152" y="0"/>
            <a:ext cx="37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1" imgW="273050" imgH="156210" progId="">
                    <p:embed/>
                  </p:oleObj>
                </mc:Choice>
                <mc:Fallback>
                  <p:oleObj name="" r:id="rId11" imgW="273050" imgH="156210" progId="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0"/>
                          <a:ext cx="372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6" name="Object 37"/>
            <p:cNvGraphicFramePr>
              <a:graphicFrameLocks noChangeAspect="1"/>
            </p:cNvGraphicFramePr>
            <p:nvPr/>
          </p:nvGraphicFramePr>
          <p:xfrm>
            <a:off x="1056" y="1488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2" imgW="170180" imgH="196215" progId="">
                    <p:embed/>
                  </p:oleObj>
                </mc:Choice>
                <mc:Fallback>
                  <p:oleObj name="" r:id="rId12" imgW="170180" imgH="196215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6" y="1488"/>
                          <a:ext cx="230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7" name="Line 39"/>
            <p:cNvSpPr/>
            <p:nvPr/>
          </p:nvSpPr>
          <p:spPr>
            <a:xfrm>
              <a:off x="1008" y="120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8" name="Rectangle 40"/>
            <p:cNvSpPr/>
            <p:nvPr/>
          </p:nvSpPr>
          <p:spPr>
            <a:xfrm>
              <a:off x="0" y="1920"/>
              <a:ext cx="1920" cy="124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99" name="Object 40"/>
            <p:cNvGraphicFramePr>
              <a:graphicFrameLocks noChangeAspect="1"/>
            </p:cNvGraphicFramePr>
            <p:nvPr/>
          </p:nvGraphicFramePr>
          <p:xfrm>
            <a:off x="1440" y="1680"/>
            <a:ext cx="40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3" imgW="297180" imgH="154940" progId="">
                    <p:embed/>
                  </p:oleObj>
                </mc:Choice>
                <mc:Fallback>
                  <p:oleObj name="" r:id="rId13" imgW="297180" imgH="154940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0" y="1680"/>
                          <a:ext cx="408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0" name="Object 41"/>
            <p:cNvGraphicFramePr>
              <a:graphicFrameLocks noChangeAspect="1"/>
            </p:cNvGraphicFramePr>
            <p:nvPr/>
          </p:nvGraphicFramePr>
          <p:xfrm>
            <a:off x="672" y="1968"/>
            <a:ext cx="19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4" imgW="145415" imgH="145415" progId="">
                    <p:embed/>
                  </p:oleObj>
                </mc:Choice>
                <mc:Fallback>
                  <p:oleObj name="" r:id="rId14" imgW="145415" imgH="145415" progId="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72" y="1968"/>
                          <a:ext cx="195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1" name="Rectangle 43"/>
            <p:cNvSpPr/>
            <p:nvPr/>
          </p:nvSpPr>
          <p:spPr>
            <a:xfrm>
              <a:off x="96" y="2064"/>
              <a:ext cx="480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LSP2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02" name="Object 43"/>
            <p:cNvGraphicFramePr>
              <a:graphicFrameLocks noChangeAspect="1"/>
            </p:cNvGraphicFramePr>
            <p:nvPr/>
          </p:nvGraphicFramePr>
          <p:xfrm>
            <a:off x="240" y="1680"/>
            <a:ext cx="4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6" imgW="348615" imgH="154940" progId="">
                    <p:embed/>
                  </p:oleObj>
                </mc:Choice>
                <mc:Fallback>
                  <p:oleObj name="" r:id="rId16" imgW="348615" imgH="15494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" y="1680"/>
                          <a:ext cx="479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3" name="Rectangle 45"/>
            <p:cNvSpPr/>
            <p:nvPr/>
          </p:nvSpPr>
          <p:spPr>
            <a:xfrm>
              <a:off x="720" y="2640"/>
              <a:ext cx="86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04" name="Object 45"/>
            <p:cNvGraphicFramePr>
              <a:graphicFrameLocks noChangeAspect="1"/>
            </p:cNvGraphicFramePr>
            <p:nvPr/>
          </p:nvGraphicFramePr>
          <p:xfrm>
            <a:off x="1248" y="3216"/>
            <a:ext cx="24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7" imgW="183515" imgH="196215" progId="">
                    <p:embed/>
                  </p:oleObj>
                </mc:Choice>
                <mc:Fallback>
                  <p:oleObj name="" r:id="rId17" imgW="183515" imgH="196215" progId="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8" y="3216"/>
                          <a:ext cx="24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5" name="Oval 47"/>
            <p:cNvSpPr/>
            <p:nvPr/>
          </p:nvSpPr>
          <p:spPr>
            <a:xfrm>
              <a:off x="960" y="158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6" name="Oval 48"/>
            <p:cNvSpPr/>
            <p:nvPr/>
          </p:nvSpPr>
          <p:spPr>
            <a:xfrm>
              <a:off x="960" y="206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7" name="Oval 49"/>
            <p:cNvSpPr/>
            <p:nvPr/>
          </p:nvSpPr>
          <p:spPr>
            <a:xfrm>
              <a:off x="912" y="235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8" name="Oval 50"/>
            <p:cNvSpPr/>
            <p:nvPr/>
          </p:nvSpPr>
          <p:spPr>
            <a:xfrm>
              <a:off x="768" y="216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9" name="Line 51"/>
            <p:cNvSpPr/>
            <p:nvPr/>
          </p:nvSpPr>
          <p:spPr>
            <a:xfrm>
              <a:off x="576" y="220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0" name="Line 52"/>
            <p:cNvSpPr/>
            <p:nvPr/>
          </p:nvSpPr>
          <p:spPr>
            <a:xfrm>
              <a:off x="960" y="244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1" name="Line 53"/>
            <p:cNvSpPr/>
            <p:nvPr/>
          </p:nvSpPr>
          <p:spPr>
            <a:xfrm>
              <a:off x="1344" y="1824"/>
              <a:ext cx="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2" name="Oval 54"/>
            <p:cNvSpPr/>
            <p:nvPr/>
          </p:nvSpPr>
          <p:spPr>
            <a:xfrm>
              <a:off x="1296" y="1728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13" name="Line 55"/>
            <p:cNvSpPr/>
            <p:nvPr/>
          </p:nvSpPr>
          <p:spPr>
            <a:xfrm>
              <a:off x="1008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4" name="Line 56"/>
            <p:cNvSpPr/>
            <p:nvPr/>
          </p:nvSpPr>
          <p:spPr>
            <a:xfrm flipH="1" flipV="1">
              <a:off x="864" y="2160"/>
              <a:ext cx="96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1015" name="Object 56"/>
            <p:cNvGraphicFramePr>
              <a:graphicFrameLocks noChangeAspect="1"/>
            </p:cNvGraphicFramePr>
            <p:nvPr/>
          </p:nvGraphicFramePr>
          <p:xfrm>
            <a:off x="1056" y="1959"/>
            <a:ext cx="19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8" imgW="145415" imgH="158115" progId="">
                    <p:embed/>
                  </p:oleObj>
                </mc:Choice>
                <mc:Fallback>
                  <p:oleObj name="" r:id="rId18" imgW="145415" imgH="158115" progId="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56" y="1959"/>
                          <a:ext cx="195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6" name="Line 58"/>
            <p:cNvSpPr/>
            <p:nvPr/>
          </p:nvSpPr>
          <p:spPr>
            <a:xfrm>
              <a:off x="1104" y="297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7" name="Oval 59"/>
            <p:cNvSpPr/>
            <p:nvPr/>
          </p:nvSpPr>
          <p:spPr>
            <a:xfrm>
              <a:off x="1056" y="331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018" name="Text Box 60"/>
          <p:cNvSpPr txBox="1"/>
          <p:nvPr/>
        </p:nvSpPr>
        <p:spPr>
          <a:xfrm>
            <a:off x="2637790" y="6224905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6-17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控制类型0，2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1019" name="Text Box 61"/>
          <p:cNvSpPr txBox="1"/>
          <p:nvPr/>
        </p:nvSpPr>
        <p:spPr>
          <a:xfrm>
            <a:off x="6523990" y="6224905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6-18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控制类型1，3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1020" name="Text Box 63"/>
          <p:cNvSpPr txBox="1"/>
          <p:nvPr/>
        </p:nvSpPr>
        <p:spPr>
          <a:xfrm>
            <a:off x="1056323" y="859790"/>
            <a:ext cx="29527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anose="020F0502020204030204" charset="0"/>
              </a:rPr>
              <a:t>①  </a:t>
            </a:r>
            <a:r>
              <a:rPr lang="zh-CN" altLang="en-US" sz="2800" b="1" dirty="0">
                <a:latin typeface="Times New Roman" panose="02020603050405020304" pitchFamily="18" charset="0"/>
              </a:rPr>
              <a:t>控制类型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021" name="Text Box 64"/>
          <p:cNvSpPr txBox="1"/>
          <p:nvPr/>
        </p:nvSpPr>
        <p:spPr>
          <a:xfrm>
            <a:off x="659765" y="1612900"/>
            <a:ext cx="2130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3" name="Rectangle 64"/>
          <p:cNvSpPr/>
          <p:nvPr/>
        </p:nvSpPr>
        <p:spPr>
          <a:xfrm>
            <a:off x="843915" y="3608705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5" name="矩形 1"/>
          <p:cNvSpPr/>
          <p:nvPr/>
        </p:nvSpPr>
        <p:spPr>
          <a:xfrm>
            <a:off x="732790" y="2303145"/>
            <a:ext cx="17278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内给定单回路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1026" name="矩形 2"/>
          <p:cNvSpPr/>
          <p:nvPr/>
        </p:nvSpPr>
        <p:spPr>
          <a:xfrm>
            <a:off x="5741353" y="3489643"/>
            <a:ext cx="1114425" cy="9223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b="1" dirty="0">
                <a:latin typeface="Times New Roman" panose="02020603050405020304" pitchFamily="18" charset="0"/>
              </a:rPr>
              <a:t>内外给定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r>
              <a:rPr lang="zh-CN" altLang="en-US" sz="1800" b="1" dirty="0">
                <a:latin typeface="Times New Roman" panose="02020603050405020304" pitchFamily="18" charset="0"/>
              </a:rPr>
              <a:t>单回路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</a:rPr>
              <a:t>PID</a:t>
            </a:r>
            <a:r>
              <a:rPr lang="zh-CN" altLang="en-US" sz="1800" b="1" dirty="0">
                <a:latin typeface="Times New Roman" panose="02020603050405020304" pitchFamily="18" charset="0"/>
              </a:rPr>
              <a:t>控制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41027" name="矩形 3"/>
          <p:cNvSpPr/>
          <p:nvPr/>
        </p:nvSpPr>
        <p:spPr>
          <a:xfrm>
            <a:off x="843915" y="4240530"/>
            <a:ext cx="16262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串级控制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1028" name="矩形 4"/>
          <p:cNvSpPr/>
          <p:nvPr/>
        </p:nvSpPr>
        <p:spPr>
          <a:xfrm>
            <a:off x="9895840" y="3834130"/>
            <a:ext cx="188341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串级控制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或内给定单回路</a:t>
            </a:r>
            <a:r>
              <a:rPr lang="en-US" altLang="zh-CN" sz="2000" b="1" dirty="0">
                <a:latin typeface="Times New Roman" panose="02020603050405020304" pitchFamily="18" charset="0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</a:rPr>
              <a:t>控制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64"/>
          <p:cNvSpPr/>
          <p:nvPr/>
        </p:nvSpPr>
        <p:spPr>
          <a:xfrm>
            <a:off x="5741670" y="3062605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64"/>
          <p:cNvSpPr/>
          <p:nvPr/>
        </p:nvSpPr>
        <p:spPr>
          <a:xfrm>
            <a:off x="9895840" y="3253105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6650" y="845185"/>
            <a:ext cx="36779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）主机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最小系统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230" y="2636520"/>
            <a:ext cx="6513830" cy="3264535"/>
          </a:xfrm>
          <a:prstGeom prst="rect">
            <a:avLst/>
          </a:prstGeom>
        </p:spPr>
      </p:pic>
      <p:sp>
        <p:nvSpPr>
          <p:cNvPr id="9244" name="Text Box 122"/>
          <p:cNvSpPr txBox="1"/>
          <p:nvPr/>
        </p:nvSpPr>
        <p:spPr>
          <a:xfrm>
            <a:off x="3538855" y="6024245"/>
            <a:ext cx="58654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2可编程数字调节器微机最小系统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122"/>
          <p:cNvSpPr txBox="1"/>
          <p:nvPr/>
        </p:nvSpPr>
        <p:spPr>
          <a:xfrm>
            <a:off x="1136650" y="1367155"/>
            <a:ext cx="102806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sz="2400" b="1" dirty="0">
                <a:latin typeface="Times New Roman" panose="02020603050405020304" pitchFamily="18" charset="0"/>
              </a:rPr>
              <a:t>系统</a:t>
            </a:r>
            <a:r>
              <a:rPr lang="en-US" altLang="zh-CN" sz="2400" b="1" dirty="0">
                <a:latin typeface="Times New Roman" panose="02020603050405020304" pitchFamily="18" charset="0"/>
              </a:rPr>
              <a:t>ROM</a:t>
            </a:r>
            <a:r>
              <a:rPr lang="zh-CN" altLang="en-US" sz="2400" b="1" dirty="0">
                <a:latin typeface="Times New Roman" panose="02020603050405020304" pitchFamily="18" charset="0"/>
              </a:rPr>
              <a:t>存放监控程序与组态程序，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组态程序根据应用要求由用户调用。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用户</a:t>
            </a:r>
            <a:r>
              <a:rPr lang="en-US" altLang="zh-CN" sz="2400" b="1" dirty="0">
                <a:latin typeface="Times New Roman" panose="02020603050405020304" pitchFamily="18" charset="0"/>
              </a:rPr>
              <a:t>ROM</a:t>
            </a:r>
            <a:r>
              <a:rPr lang="zh-CN" altLang="en-US" sz="2400" b="1" dirty="0">
                <a:latin typeface="Times New Roman" panose="02020603050405020304" pitchFamily="18" charset="0"/>
              </a:rPr>
              <a:t>存放用户编写组态程序。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1020" name="Text Box 63"/>
          <p:cNvSpPr txBox="1"/>
          <p:nvPr/>
        </p:nvSpPr>
        <p:spPr>
          <a:xfrm>
            <a:off x="1056323" y="859790"/>
            <a:ext cx="29527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anose="020F0502020204030204" charset="0"/>
              </a:rPr>
              <a:t>② 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通信功能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3013" name="Rectangle 9"/>
          <p:cNvSpPr/>
          <p:nvPr/>
        </p:nvSpPr>
        <p:spPr>
          <a:xfrm>
            <a:off x="814705" y="1381760"/>
            <a:ext cx="107276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通信类型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：无通信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通信类型1：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与上位机有通信，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上位机进行参数设置，不进行直接控制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通信类型2：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与上位机有通信，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上位机进行参数设置，直接控制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6280" y="3270885"/>
          <a:ext cx="6221095" cy="2746375"/>
        </p:xfrm>
        <a:graphic>
          <a:graphicData uri="http://schemas.openxmlformats.org/drawingml/2006/table">
            <a:tbl>
              <a:tblPr/>
              <a:tblGrid>
                <a:gridCol w="1888490"/>
                <a:gridCol w="2166620"/>
                <a:gridCol w="554990"/>
                <a:gridCol w="1610995"/>
              </a:tblGrid>
              <a:tr h="4013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运算周期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控制类型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报警的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号码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调节器编号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1~50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上位机控制方式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9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上位机异常控制方式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0，1（*4）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7" name="Text Box 52"/>
          <p:cNvSpPr txBox="1"/>
          <p:nvPr/>
        </p:nvSpPr>
        <p:spPr>
          <a:xfrm>
            <a:off x="7098030" y="3674745"/>
            <a:ext cx="471297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运算周期200ms，常规PID控制，控制类型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PID1模块PV报警，调节器在组态图里编号2，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有通信上位机不参与控制，上位机异常切到手动。填写组态表。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9615" y="748665"/>
            <a:ext cx="5725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）调节器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参数设置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55869"/>
          <a:stretch>
            <a:fillRect/>
          </a:stretch>
        </p:blipFill>
        <p:spPr>
          <a:xfrm>
            <a:off x="1456690" y="1340485"/>
            <a:ext cx="1710055" cy="1351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45" y="1270635"/>
            <a:ext cx="7580630" cy="5179060"/>
          </a:xfrm>
          <a:prstGeom prst="rect">
            <a:avLst/>
          </a:prstGeom>
        </p:spPr>
      </p:pic>
      <p:graphicFrame>
        <p:nvGraphicFramePr>
          <p:cNvPr id="48200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3565" y="802323"/>
          <a:ext cx="30083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" imgW="1476375" imgH="203835" progId="Equation.KSEE3">
                  <p:embed/>
                </p:oleObj>
              </mc:Choice>
              <mc:Fallback>
                <p:oleObj name="" r:id="rId3" imgW="1476375" imgH="203835" progId="Equation.KSEE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3565" y="802323"/>
                        <a:ext cx="3008313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b="7473"/>
          <a:stretch>
            <a:fillRect/>
          </a:stretch>
        </p:blipFill>
        <p:spPr>
          <a:xfrm>
            <a:off x="177800" y="2692400"/>
            <a:ext cx="4267200" cy="3860165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2546350"/>
            <a:ext cx="4101465" cy="4195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45" y="1270635"/>
            <a:ext cx="7580630" cy="517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55869"/>
          <a:stretch>
            <a:fillRect/>
          </a:stretch>
        </p:blipFill>
        <p:spPr>
          <a:xfrm>
            <a:off x="1370965" y="1270635"/>
            <a:ext cx="1710055" cy="1351915"/>
          </a:xfrm>
          <a:prstGeom prst="rect">
            <a:avLst/>
          </a:prstGeom>
        </p:spPr>
      </p:pic>
      <p:graphicFrame>
        <p:nvGraphicFramePr>
          <p:cNvPr id="48200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3565" y="802323"/>
          <a:ext cx="30083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4" imgW="1476375" imgH="203835" progId="Equation.KSEE3">
                  <p:embed/>
                </p:oleObj>
              </mc:Choice>
              <mc:Fallback>
                <p:oleObj name="" r:id="rId4" imgW="1476375" imgH="203835" progId="Equation.KSEE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3565" y="802323"/>
                        <a:ext cx="3008313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9615" y="748665"/>
            <a:ext cx="51746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微分先行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参数设置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7107" name="Text Box 45"/>
          <p:cNvSpPr txBox="1">
            <a:spLocks noChangeArrowheads="1"/>
          </p:cNvSpPr>
          <p:nvPr/>
        </p:nvSpPr>
        <p:spPr bwMode="auto">
          <a:xfrm>
            <a:off x="642620" y="739140"/>
            <a:ext cx="115487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：要求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PID1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模块比例度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100%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，积分时间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2min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，微分时间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。积分下限限幅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，积分上限限幅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100%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。PV下限报警0.0%，PV上限报警80.0%。填写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F003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表格。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3913" y="1445578"/>
          <a:ext cx="8050530" cy="3352800"/>
        </p:xfrm>
        <a:graphic>
          <a:graphicData uri="http://schemas.openxmlformats.org/drawingml/2006/table">
            <a:tbl>
              <a:tblPr/>
              <a:tblGrid>
                <a:gridCol w="2362835"/>
                <a:gridCol w="2290809"/>
                <a:gridCol w="721910"/>
                <a:gridCol w="1217786"/>
                <a:gridCol w="1457152"/>
              </a:tblGrid>
              <a:tr h="3048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048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082" name="Group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24230" y="4798695"/>
          <a:ext cx="8050530" cy="2149475"/>
        </p:xfrm>
        <a:graphic>
          <a:graphicData uri="http://schemas.openxmlformats.org/drawingml/2006/table">
            <a:tbl>
              <a:tblPr/>
              <a:tblGrid>
                <a:gridCol w="2362835"/>
                <a:gridCol w="2315210"/>
                <a:gridCol w="710565"/>
                <a:gridCol w="1213485"/>
                <a:gridCol w="1448435"/>
              </a:tblGrid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9155" name="Text Box 45"/>
          <p:cNvSpPr txBox="1"/>
          <p:nvPr/>
        </p:nvSpPr>
        <p:spPr>
          <a:xfrm>
            <a:off x="565785" y="742950"/>
            <a:ext cx="112166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sz="2000" b="1" dirty="0">
                <a:latin typeface="Times New Roman" panose="02020603050405020304" pitchFamily="18" charset="0"/>
              </a:rPr>
              <a:t>练习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要求</a:t>
            </a:r>
            <a:r>
              <a:rPr lang="en-US" altLang="zh-CN" sz="2000" b="1" dirty="0">
                <a:latin typeface="Times New Roman" panose="02020603050405020304" pitchFamily="18" charset="0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</a:rPr>
              <a:t>2模块比例度50</a:t>
            </a:r>
            <a:r>
              <a:rPr lang="en-US" altLang="zh-CN" sz="2000" b="1" dirty="0">
                <a:latin typeface="Times New Roman" panose="02020603050405020304" pitchFamily="18" charset="0"/>
              </a:rPr>
              <a:t>%</a:t>
            </a:r>
            <a:r>
              <a:rPr lang="zh-CN" altLang="en-US" sz="2000" b="1" dirty="0">
                <a:latin typeface="Times New Roman" panose="02020603050405020304" pitchFamily="18" charset="0"/>
              </a:rPr>
              <a:t>，积分时间1</a:t>
            </a:r>
            <a:r>
              <a:rPr lang="en-US" altLang="zh-CN" sz="2000" b="1" dirty="0">
                <a:latin typeface="Times New Roman" panose="02020603050405020304" pitchFamily="18" charset="0"/>
              </a:rPr>
              <a:t>min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，微分时间</a:t>
            </a:r>
            <a:r>
              <a:rPr lang="en-US" altLang="zh-CN" sz="2000" b="1" dirty="0">
                <a:latin typeface="Times New Roman" panose="02020603050405020304" pitchFamily="18" charset="0"/>
              </a:rPr>
              <a:t>0 </a:t>
            </a:r>
            <a:r>
              <a:rPr lang="zh-CN" altLang="en-US" sz="2000" b="1" dirty="0">
                <a:latin typeface="Times New Roman" panose="02020603050405020304" pitchFamily="18" charset="0"/>
              </a:rPr>
              <a:t>。积分下限限幅</a:t>
            </a:r>
            <a:r>
              <a:rPr lang="en-US" altLang="zh-CN" sz="2000" b="1" dirty="0">
                <a:latin typeface="Times New Roman" panose="02020603050405020304" pitchFamily="18" charset="0"/>
              </a:rPr>
              <a:t>0.0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，积分上限限幅</a:t>
            </a:r>
            <a:r>
              <a:rPr lang="en-US" altLang="zh-CN" sz="2000" b="1" dirty="0">
                <a:latin typeface="Times New Roman" panose="02020603050405020304" pitchFamily="18" charset="0"/>
              </a:rPr>
              <a:t>100%</a:t>
            </a:r>
            <a:r>
              <a:rPr lang="zh-CN" altLang="en-US" sz="2000" b="1" dirty="0">
                <a:latin typeface="Times New Roman" panose="02020603050405020304" pitchFamily="18" charset="0"/>
              </a:rPr>
              <a:t>。PV下限报警0.0%，PV上限报警90.0%。填写</a:t>
            </a:r>
            <a:r>
              <a:rPr lang="en-US" altLang="zh-CN" sz="2000" b="1" dirty="0">
                <a:latin typeface="Times New Roman" panose="02020603050405020304" pitchFamily="18" charset="0"/>
              </a:rPr>
              <a:t>F003</a:t>
            </a:r>
            <a:r>
              <a:rPr lang="zh-CN" altLang="en-US" sz="2000" b="1" dirty="0">
                <a:latin typeface="Times New Roman" panose="02020603050405020304" pitchFamily="18" charset="0"/>
              </a:rPr>
              <a:t>表格。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05623" y="1445578"/>
          <a:ext cx="8050530" cy="3352800"/>
        </p:xfrm>
        <a:graphic>
          <a:graphicData uri="http://schemas.openxmlformats.org/drawingml/2006/table">
            <a:tbl>
              <a:tblPr/>
              <a:tblGrid>
                <a:gridCol w="2362835"/>
                <a:gridCol w="2290809"/>
                <a:gridCol w="721910"/>
                <a:gridCol w="1217786"/>
                <a:gridCol w="1457152"/>
              </a:tblGrid>
              <a:tr h="304800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048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082" name="Group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06575" y="4798695"/>
          <a:ext cx="8050530" cy="2133600"/>
        </p:xfrm>
        <a:graphic>
          <a:graphicData uri="http://schemas.openxmlformats.org/drawingml/2006/table">
            <a:tbl>
              <a:tblPr/>
              <a:tblGrid>
                <a:gridCol w="2362835"/>
                <a:gridCol w="2315210"/>
                <a:gridCol w="710565"/>
                <a:gridCol w="1213485"/>
                <a:gridCol w="1448435"/>
              </a:tblGrid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770255"/>
            <a:ext cx="7058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）功能模块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sym typeface="+mn-ea"/>
              </a:rPr>
              <a:t>连接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组态 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F101~F130  </a:t>
            </a:r>
            <a:endParaRPr lang="zh-CN" altLang="en-US" sz="2400"/>
          </a:p>
        </p:txBody>
      </p:sp>
      <p:sp>
        <p:nvSpPr>
          <p:cNvPr id="43010" name="Text Box 8"/>
          <p:cNvSpPr txBox="1"/>
          <p:nvPr/>
        </p:nvSpPr>
        <p:spPr>
          <a:xfrm>
            <a:off x="1021398" y="1351598"/>
            <a:ext cx="74882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Calibri" panose="020F0502020204030204" charset="0"/>
              </a:rPr>
              <a:t>①</a:t>
            </a:r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功能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模块：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以见文思义图标形式出现的功能模块。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3012" name="Group 33"/>
          <p:cNvGrpSpPr/>
          <p:nvPr/>
        </p:nvGrpSpPr>
        <p:grpSpPr>
          <a:xfrm rot="0">
            <a:off x="1351915" y="2051685"/>
            <a:ext cx="3254375" cy="2043430"/>
            <a:chOff x="0" y="0"/>
            <a:chExt cx="2496" cy="1614"/>
          </a:xfrm>
        </p:grpSpPr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480" y="0"/>
            <a:ext cx="4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" imgW="309880" imgH="193675" progId="">
                    <p:embed/>
                  </p:oleObj>
                </mc:Choice>
                <mc:Fallback>
                  <p:oleObj name="" r:id="rId1" imgW="309880" imgH="193675" progId="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0" y="0"/>
                          <a:ext cx="4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4" name="Rectangle 5"/>
            <p:cNvSpPr/>
            <p:nvPr/>
          </p:nvSpPr>
          <p:spPr>
            <a:xfrm>
              <a:off x="192" y="546"/>
              <a:ext cx="1008" cy="57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   名称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3015" name="Line 6"/>
            <p:cNvSpPr/>
            <p:nvPr/>
          </p:nvSpPr>
          <p:spPr>
            <a:xfrm>
              <a:off x="384" y="30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6" name="Oval 7"/>
            <p:cNvSpPr/>
            <p:nvPr/>
          </p:nvSpPr>
          <p:spPr>
            <a:xfrm>
              <a:off x="336" y="21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17" name="Line 8"/>
            <p:cNvSpPr/>
            <p:nvPr/>
          </p:nvSpPr>
          <p:spPr>
            <a:xfrm>
              <a:off x="1008" y="30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8" name="Oval 9"/>
            <p:cNvSpPr/>
            <p:nvPr/>
          </p:nvSpPr>
          <p:spPr>
            <a:xfrm>
              <a:off x="960" y="21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19" name="Line 10"/>
            <p:cNvSpPr/>
            <p:nvPr/>
          </p:nvSpPr>
          <p:spPr>
            <a:xfrm>
              <a:off x="1200" y="64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0" name="Line 11"/>
            <p:cNvSpPr/>
            <p:nvPr/>
          </p:nvSpPr>
          <p:spPr>
            <a:xfrm>
              <a:off x="1200" y="1026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1" name="Oval 12"/>
            <p:cNvSpPr/>
            <p:nvPr/>
          </p:nvSpPr>
          <p:spPr>
            <a:xfrm>
              <a:off x="1536" y="594"/>
              <a:ext cx="96" cy="96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2" name="AutoShape 13"/>
            <p:cNvSpPr/>
            <p:nvPr/>
          </p:nvSpPr>
          <p:spPr>
            <a:xfrm>
              <a:off x="1536" y="978"/>
              <a:ext cx="144" cy="144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3" name="Line 14"/>
            <p:cNvSpPr/>
            <p:nvPr/>
          </p:nvSpPr>
          <p:spPr>
            <a:xfrm>
              <a:off x="672" y="112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4" name="Oval 15"/>
            <p:cNvSpPr/>
            <p:nvPr/>
          </p:nvSpPr>
          <p:spPr>
            <a:xfrm>
              <a:off x="624" y="136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5" name="Rectangle 16"/>
            <p:cNvSpPr/>
            <p:nvPr/>
          </p:nvSpPr>
          <p:spPr>
            <a:xfrm>
              <a:off x="192" y="546"/>
              <a:ext cx="384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编号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26" name="Object 18"/>
            <p:cNvGraphicFramePr>
              <a:graphicFrameLocks noChangeAspect="1"/>
            </p:cNvGraphicFramePr>
            <p:nvPr/>
          </p:nvGraphicFramePr>
          <p:xfrm>
            <a:off x="0" y="66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3" imgW="183515" imgH="196215" progId="">
                    <p:embed/>
                  </p:oleObj>
                </mc:Choice>
                <mc:Fallback>
                  <p:oleObj name="" r:id="rId3" imgW="183515" imgH="196215" progId="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66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19"/>
            <p:cNvGraphicFramePr>
              <a:graphicFrameLocks noChangeAspect="1"/>
            </p:cNvGraphicFramePr>
            <p:nvPr/>
          </p:nvGraphicFramePr>
          <p:xfrm>
            <a:off x="1703" y="882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5" imgW="157480" imgH="196850" progId="">
                    <p:embed/>
                  </p:oleObj>
                </mc:Choice>
                <mc:Fallback>
                  <p:oleObj name="" r:id="rId5" imgW="157480" imgH="196850" progId="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03" y="882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20"/>
            <p:cNvGraphicFramePr>
              <a:graphicFrameLocks noChangeAspect="1"/>
            </p:cNvGraphicFramePr>
            <p:nvPr/>
          </p:nvGraphicFramePr>
          <p:xfrm>
            <a:off x="1715" y="450"/>
            <a:ext cx="2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7" imgW="144145" imgH="196850" progId="">
                    <p:embed/>
                  </p:oleObj>
                </mc:Choice>
                <mc:Fallback>
                  <p:oleObj name="" r:id="rId7" imgW="144145" imgH="196850" progId="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15" y="450"/>
                          <a:ext cx="25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9" name="Object 21"/>
            <p:cNvGraphicFramePr>
              <a:graphicFrameLocks noChangeAspect="1"/>
            </p:cNvGraphicFramePr>
            <p:nvPr/>
          </p:nvGraphicFramePr>
          <p:xfrm>
            <a:off x="1045" y="66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9" imgW="196850" imgH="196850" progId="">
                    <p:embed/>
                  </p:oleObj>
                </mc:Choice>
                <mc:Fallback>
                  <p:oleObj name="" r:id="rId9" imgW="196850" imgH="196850" progId="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45" y="66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22"/>
            <p:cNvGraphicFramePr>
              <a:graphicFrameLocks noChangeAspect="1"/>
            </p:cNvGraphicFramePr>
            <p:nvPr/>
          </p:nvGraphicFramePr>
          <p:xfrm>
            <a:off x="768" y="1266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1" imgW="183515" imgH="196215" progId="">
                    <p:embed/>
                  </p:oleObj>
                </mc:Choice>
                <mc:Fallback>
                  <p:oleObj name="" r:id="rId11" imgW="183515" imgH="196215" progId="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8" y="1266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1" name="Object 23"/>
            <p:cNvGraphicFramePr>
              <a:graphicFrameLocks noChangeAspect="1"/>
            </p:cNvGraphicFramePr>
            <p:nvPr/>
          </p:nvGraphicFramePr>
          <p:xfrm>
            <a:off x="1115" y="1290"/>
            <a:ext cx="46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3" imgW="297180" imgH="193675" progId="">
                    <p:embed/>
                  </p:oleObj>
                </mc:Choice>
                <mc:Fallback>
                  <p:oleObj name="" r:id="rId13" imgW="297180" imgH="193675" progId="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15" y="1290"/>
                          <a:ext cx="469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2" name="Object 24"/>
            <p:cNvGraphicFramePr>
              <a:graphicFrameLocks noChangeAspect="1"/>
            </p:cNvGraphicFramePr>
            <p:nvPr/>
          </p:nvGraphicFramePr>
          <p:xfrm>
            <a:off x="1711" y="698"/>
            <a:ext cx="78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15" imgW="551180" imgH="192405" progId="">
                    <p:embed/>
                  </p:oleObj>
                </mc:Choice>
                <mc:Fallback>
                  <p:oleObj name="" r:id="rId15" imgW="551180" imgH="192405" progId="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11" y="698"/>
                          <a:ext cx="785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40" name="Group 33"/>
          <p:cNvGrpSpPr/>
          <p:nvPr/>
        </p:nvGrpSpPr>
        <p:grpSpPr>
          <a:xfrm>
            <a:off x="1601788" y="4019233"/>
            <a:ext cx="7987030" cy="2641076"/>
            <a:chOff x="-331" y="0"/>
            <a:chExt cx="12578" cy="4160"/>
          </a:xfrm>
        </p:grpSpPr>
        <p:sp>
          <p:nvSpPr>
            <p:cNvPr id="43041" name="Rectangle 5"/>
            <p:cNvSpPr/>
            <p:nvPr/>
          </p:nvSpPr>
          <p:spPr>
            <a:xfrm>
              <a:off x="3062" y="1852"/>
              <a:ext cx="2270" cy="11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  PID1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42" name="Line 6"/>
            <p:cNvSpPr/>
            <p:nvPr/>
          </p:nvSpPr>
          <p:spPr>
            <a:xfrm>
              <a:off x="3515" y="1172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3" name="Line 7"/>
            <p:cNvSpPr/>
            <p:nvPr/>
          </p:nvSpPr>
          <p:spPr>
            <a:xfrm>
              <a:off x="4990" y="1172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4" name="Oval 8"/>
            <p:cNvSpPr/>
            <p:nvPr/>
          </p:nvSpPr>
          <p:spPr>
            <a:xfrm>
              <a:off x="3402" y="947"/>
              <a:ext cx="228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45" name="Oval 9"/>
            <p:cNvSpPr/>
            <p:nvPr/>
          </p:nvSpPr>
          <p:spPr>
            <a:xfrm>
              <a:off x="4877" y="947"/>
              <a:ext cx="228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46" name="Line 10"/>
            <p:cNvSpPr/>
            <p:nvPr/>
          </p:nvSpPr>
          <p:spPr>
            <a:xfrm>
              <a:off x="4197" y="2987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7" name="Oval 11"/>
            <p:cNvSpPr/>
            <p:nvPr/>
          </p:nvSpPr>
          <p:spPr>
            <a:xfrm>
              <a:off x="4082" y="3667"/>
              <a:ext cx="228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48" name="Line 12"/>
            <p:cNvSpPr/>
            <p:nvPr/>
          </p:nvSpPr>
          <p:spPr>
            <a:xfrm>
              <a:off x="5330" y="2420"/>
              <a:ext cx="10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9" name="Line 13"/>
            <p:cNvSpPr/>
            <p:nvPr/>
          </p:nvSpPr>
          <p:spPr>
            <a:xfrm>
              <a:off x="5330" y="2875"/>
              <a:ext cx="10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50" name="Oval 14"/>
            <p:cNvSpPr/>
            <p:nvPr/>
          </p:nvSpPr>
          <p:spPr>
            <a:xfrm>
              <a:off x="6350" y="2307"/>
              <a:ext cx="227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51" name="Rectangle 15"/>
            <p:cNvSpPr/>
            <p:nvPr/>
          </p:nvSpPr>
          <p:spPr>
            <a:xfrm>
              <a:off x="3062" y="1852"/>
              <a:ext cx="680" cy="4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2" name="AutoShape 16"/>
            <p:cNvSpPr/>
            <p:nvPr/>
          </p:nvSpPr>
          <p:spPr>
            <a:xfrm>
              <a:off x="5445" y="720"/>
              <a:ext cx="2492" cy="1132"/>
            </a:xfrm>
            <a:prstGeom prst="wedgeRoundRectCallout">
              <a:avLst>
                <a:gd name="adj1" fmla="val -46991"/>
                <a:gd name="adj2" fmla="val 68986"/>
                <a:gd name="adj3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20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PID1</a:t>
              </a:r>
              <a:r>
                <a:rPr lang="zh-CN" altLang="en-US" sz="1800" b="1" dirty="0">
                  <a:latin typeface="Times New Roman" panose="02020603050405020304" pitchFamily="18" charset="0"/>
                </a:rPr>
                <a:t>模块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3" name="Text Box 17"/>
            <p:cNvSpPr txBox="1"/>
            <p:nvPr/>
          </p:nvSpPr>
          <p:spPr>
            <a:xfrm>
              <a:off x="3175" y="152"/>
              <a:ext cx="90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4" name="Text Box 18"/>
            <p:cNvSpPr txBox="1"/>
            <p:nvPr/>
          </p:nvSpPr>
          <p:spPr>
            <a:xfrm>
              <a:off x="4650" y="152"/>
              <a:ext cx="90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5" name="Text Box 19"/>
            <p:cNvSpPr txBox="1"/>
            <p:nvPr/>
          </p:nvSpPr>
          <p:spPr>
            <a:xfrm>
              <a:off x="6692" y="1852"/>
              <a:ext cx="90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6" name="Text Box 20"/>
            <p:cNvSpPr txBox="1"/>
            <p:nvPr/>
          </p:nvSpPr>
          <p:spPr>
            <a:xfrm>
              <a:off x="4310" y="3327"/>
              <a:ext cx="90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7" name="Text Box 21"/>
            <p:cNvSpPr txBox="1"/>
            <p:nvPr/>
          </p:nvSpPr>
          <p:spPr>
            <a:xfrm>
              <a:off x="6692" y="2647"/>
              <a:ext cx="90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8" name="Rectangle 22"/>
            <p:cNvSpPr/>
            <p:nvPr/>
          </p:nvSpPr>
          <p:spPr>
            <a:xfrm>
              <a:off x="0" y="235"/>
              <a:ext cx="3062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LSP1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P0001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59" name="Rectangle 23"/>
            <p:cNvSpPr/>
            <p:nvPr/>
          </p:nvSpPr>
          <p:spPr>
            <a:xfrm>
              <a:off x="5557" y="0"/>
              <a:ext cx="283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PV1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p0002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0" name="Rectangle 24"/>
            <p:cNvSpPr/>
            <p:nvPr/>
          </p:nvSpPr>
          <p:spPr>
            <a:xfrm>
              <a:off x="7712" y="2760"/>
              <a:ext cx="453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OFF(P0502)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1" name="Rectangle 25"/>
            <p:cNvSpPr/>
            <p:nvPr/>
          </p:nvSpPr>
          <p:spPr>
            <a:xfrm>
              <a:off x="5217" y="3440"/>
              <a:ext cx="53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U1(U0001)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2" name="Rectangle 26"/>
            <p:cNvSpPr/>
            <p:nvPr/>
          </p:nvSpPr>
          <p:spPr>
            <a:xfrm>
              <a:off x="7937" y="1740"/>
              <a:ext cx="408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U2(U0002)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3" name="AutoShape 27"/>
            <p:cNvSpPr/>
            <p:nvPr/>
          </p:nvSpPr>
          <p:spPr>
            <a:xfrm>
              <a:off x="6350" y="2760"/>
              <a:ext cx="227" cy="225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64" name="Line 28"/>
            <p:cNvSpPr/>
            <p:nvPr/>
          </p:nvSpPr>
          <p:spPr>
            <a:xfrm flipH="1">
              <a:off x="1926" y="1142"/>
              <a:ext cx="1475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5" name="Text Box 29"/>
            <p:cNvSpPr txBox="1"/>
            <p:nvPr/>
          </p:nvSpPr>
          <p:spPr>
            <a:xfrm>
              <a:off x="8505" y="120"/>
              <a:ext cx="277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内部信号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6" name="Text Box 30"/>
            <p:cNvSpPr txBox="1"/>
            <p:nvPr/>
          </p:nvSpPr>
          <p:spPr>
            <a:xfrm>
              <a:off x="567" y="1367"/>
              <a:ext cx="181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软端子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7" name="Line 31"/>
            <p:cNvSpPr/>
            <p:nvPr/>
          </p:nvSpPr>
          <p:spPr>
            <a:xfrm flipH="1" flipV="1">
              <a:off x="6690" y="347"/>
              <a:ext cx="2042" cy="2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8" name="Line 35"/>
            <p:cNvSpPr/>
            <p:nvPr/>
          </p:nvSpPr>
          <p:spPr>
            <a:xfrm flipH="1">
              <a:off x="2528" y="2267"/>
              <a:ext cx="760" cy="4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9" name="Text Box 36"/>
            <p:cNvSpPr txBox="1"/>
            <p:nvPr/>
          </p:nvSpPr>
          <p:spPr>
            <a:xfrm>
              <a:off x="-331" y="2985"/>
              <a:ext cx="464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用户程序中的位置编号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Oval 27"/>
          <p:cNvSpPr/>
          <p:nvPr/>
        </p:nvSpPr>
        <p:spPr>
          <a:xfrm>
            <a:off x="7379400" y="2839188"/>
            <a:ext cx="156608" cy="17297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AutoShape 26"/>
          <p:cNvSpPr/>
          <p:nvPr/>
        </p:nvSpPr>
        <p:spPr>
          <a:xfrm>
            <a:off x="8742680" y="2839085"/>
            <a:ext cx="234315" cy="230505"/>
          </a:xfrm>
          <a:prstGeom prst="flowChartSummingJunction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Oval 28"/>
          <p:cNvSpPr/>
          <p:nvPr/>
        </p:nvSpPr>
        <p:spPr>
          <a:xfrm>
            <a:off x="10028319" y="2838841"/>
            <a:ext cx="156608" cy="17297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Text Box 37"/>
          <p:cNvSpPr txBox="1"/>
          <p:nvPr/>
        </p:nvSpPr>
        <p:spPr>
          <a:xfrm>
            <a:off x="5053965" y="3168650"/>
            <a:ext cx="6389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内部信号（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118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个）：</a:t>
            </a:r>
            <a:r>
              <a:rPr lang="zh-CN" altLang="en-US" sz="2000" b="1" dirty="0">
                <a:latin typeface="Times New Roman" panose="02020603050405020304" pitchFamily="18" charset="0"/>
              </a:rPr>
              <a:t>可修改的参数，输入输出信息，操作的开关信号，通信信息等。注记符和</a:t>
            </a:r>
            <a:r>
              <a:rPr lang="zh-CN" altLang="en-US" sz="2000" b="1" dirty="0">
                <a:latin typeface="Times New Roman" panose="02020603050405020304" pitchFamily="18" charset="0"/>
              </a:rPr>
              <a:t>机器码表示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32350" y="1812290"/>
            <a:ext cx="59924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软端子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：功能模块与外部信号连接的端子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4832350" y="2439035"/>
            <a:ext cx="6086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软端子类型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：百分比型，开关型，时间型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44034" name="Group 9"/>
          <p:cNvGrpSpPr/>
          <p:nvPr/>
        </p:nvGrpSpPr>
        <p:grpSpPr>
          <a:xfrm>
            <a:off x="2967673" y="1400810"/>
            <a:ext cx="5732462" cy="1973263"/>
            <a:chOff x="0" y="0"/>
            <a:chExt cx="9028" cy="3109"/>
          </a:xfrm>
        </p:grpSpPr>
        <p:sp>
          <p:nvSpPr>
            <p:cNvPr id="44035" name="Rectangle 5"/>
            <p:cNvSpPr/>
            <p:nvPr/>
          </p:nvSpPr>
          <p:spPr>
            <a:xfrm>
              <a:off x="567" y="1112"/>
              <a:ext cx="1757" cy="96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  PID1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36" name="Line 6"/>
            <p:cNvSpPr/>
            <p:nvPr/>
          </p:nvSpPr>
          <p:spPr>
            <a:xfrm>
              <a:off x="917" y="532"/>
              <a:ext cx="0" cy="5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37" name="Line 7"/>
            <p:cNvSpPr/>
            <p:nvPr/>
          </p:nvSpPr>
          <p:spPr>
            <a:xfrm>
              <a:off x="2059" y="532"/>
              <a:ext cx="0" cy="5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38" name="Oval 8"/>
            <p:cNvSpPr/>
            <p:nvPr/>
          </p:nvSpPr>
          <p:spPr>
            <a:xfrm>
              <a:off x="830" y="340"/>
              <a:ext cx="176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39" name="Oval 9"/>
            <p:cNvSpPr/>
            <p:nvPr/>
          </p:nvSpPr>
          <p:spPr>
            <a:xfrm>
              <a:off x="1972" y="340"/>
              <a:ext cx="176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0" name="Line 10"/>
            <p:cNvSpPr/>
            <p:nvPr/>
          </p:nvSpPr>
          <p:spPr>
            <a:xfrm>
              <a:off x="1445" y="2081"/>
              <a:ext cx="0" cy="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1" name="Oval 11"/>
            <p:cNvSpPr/>
            <p:nvPr/>
          </p:nvSpPr>
          <p:spPr>
            <a:xfrm>
              <a:off x="1356" y="2662"/>
              <a:ext cx="177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2"/>
            <p:cNvSpPr/>
            <p:nvPr/>
          </p:nvSpPr>
          <p:spPr>
            <a:xfrm>
              <a:off x="2323" y="1597"/>
              <a:ext cx="7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3" name="Line 13"/>
            <p:cNvSpPr/>
            <p:nvPr/>
          </p:nvSpPr>
          <p:spPr>
            <a:xfrm>
              <a:off x="2323" y="1986"/>
              <a:ext cx="7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4" name="Oval 14"/>
            <p:cNvSpPr/>
            <p:nvPr/>
          </p:nvSpPr>
          <p:spPr>
            <a:xfrm>
              <a:off x="3113" y="1501"/>
              <a:ext cx="175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5" name="Rectangle 15"/>
            <p:cNvSpPr/>
            <p:nvPr/>
          </p:nvSpPr>
          <p:spPr>
            <a:xfrm>
              <a:off x="567" y="1112"/>
              <a:ext cx="526" cy="3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6" name="Text Box 20"/>
            <p:cNvSpPr txBox="1"/>
            <p:nvPr/>
          </p:nvSpPr>
          <p:spPr>
            <a:xfrm>
              <a:off x="1533" y="2372"/>
              <a:ext cx="702" cy="6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7" name="AutoShape 27"/>
            <p:cNvSpPr/>
            <p:nvPr/>
          </p:nvSpPr>
          <p:spPr>
            <a:xfrm>
              <a:off x="3113" y="1888"/>
              <a:ext cx="175" cy="192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8" name="Rectangle 4"/>
            <p:cNvSpPr/>
            <p:nvPr/>
          </p:nvSpPr>
          <p:spPr>
            <a:xfrm>
              <a:off x="6123" y="1193"/>
              <a:ext cx="2399" cy="96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MAN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4049" name="Line 5"/>
            <p:cNvSpPr/>
            <p:nvPr/>
          </p:nvSpPr>
          <p:spPr>
            <a:xfrm>
              <a:off x="6602" y="593"/>
              <a:ext cx="0" cy="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0" name="Oval 6"/>
            <p:cNvSpPr/>
            <p:nvPr/>
          </p:nvSpPr>
          <p:spPr>
            <a:xfrm>
              <a:off x="6482" y="353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51" name="Line 7"/>
            <p:cNvSpPr/>
            <p:nvPr/>
          </p:nvSpPr>
          <p:spPr>
            <a:xfrm>
              <a:off x="8162" y="593"/>
              <a:ext cx="0" cy="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2" name="Oval 8"/>
            <p:cNvSpPr/>
            <p:nvPr/>
          </p:nvSpPr>
          <p:spPr>
            <a:xfrm>
              <a:off x="8042" y="353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53" name="Line 13"/>
            <p:cNvSpPr/>
            <p:nvPr/>
          </p:nvSpPr>
          <p:spPr>
            <a:xfrm>
              <a:off x="7322" y="2153"/>
              <a:ext cx="0" cy="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4" name="Oval 14"/>
            <p:cNvSpPr/>
            <p:nvPr/>
          </p:nvSpPr>
          <p:spPr>
            <a:xfrm>
              <a:off x="7202" y="2753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55" name="Object 30"/>
            <p:cNvGraphicFramePr>
              <a:graphicFrameLocks noChangeAspect="1"/>
            </p:cNvGraphicFramePr>
            <p:nvPr/>
          </p:nvGraphicFramePr>
          <p:xfrm>
            <a:off x="6722" y="113"/>
            <a:ext cx="70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" imgW="183515" imgH="196215" progId="">
                    <p:embed/>
                  </p:oleObj>
                </mc:Choice>
                <mc:Fallback>
                  <p:oleObj name="" r:id="rId1" imgW="183515" imgH="196215" progId="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722" y="113"/>
                          <a:ext cx="70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6" name="Object 31"/>
            <p:cNvGraphicFramePr>
              <a:graphicFrameLocks noChangeAspect="1"/>
            </p:cNvGraphicFramePr>
            <p:nvPr/>
          </p:nvGraphicFramePr>
          <p:xfrm>
            <a:off x="8282" y="113"/>
            <a:ext cx="747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3" imgW="196850" imgH="196850" progId="">
                    <p:embed/>
                  </p:oleObj>
                </mc:Choice>
                <mc:Fallback>
                  <p:oleObj name="" r:id="rId3" imgW="196850" imgH="196850" progId="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282" y="113"/>
                          <a:ext cx="747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7" name="Rectangle 15"/>
            <p:cNvSpPr/>
            <p:nvPr/>
          </p:nvSpPr>
          <p:spPr>
            <a:xfrm>
              <a:off x="6123" y="1247"/>
              <a:ext cx="526" cy="3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3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58" name="Object 33"/>
            <p:cNvGraphicFramePr>
              <a:graphicFrameLocks noChangeAspect="1"/>
            </p:cNvGraphicFramePr>
            <p:nvPr/>
          </p:nvGraphicFramePr>
          <p:xfrm>
            <a:off x="0" y="0"/>
            <a:ext cx="70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5" imgW="183515" imgH="196215" progId="">
                    <p:embed/>
                  </p:oleObj>
                </mc:Choice>
                <mc:Fallback>
                  <p:oleObj name="" r:id="rId5" imgW="183515" imgH="196215" progId="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0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9" name="Object 34"/>
            <p:cNvGraphicFramePr>
              <a:graphicFrameLocks noChangeAspect="1"/>
            </p:cNvGraphicFramePr>
            <p:nvPr/>
          </p:nvGraphicFramePr>
          <p:xfrm>
            <a:off x="2268" y="0"/>
            <a:ext cx="747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6" imgW="196850" imgH="196850" progId="">
                    <p:embed/>
                  </p:oleObj>
                </mc:Choice>
                <mc:Fallback>
                  <p:oleObj name="" r:id="rId6" imgW="196850" imgH="196850" progId="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68" y="0"/>
                          <a:ext cx="747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0" name="Text Box 20"/>
            <p:cNvSpPr txBox="1"/>
            <p:nvPr/>
          </p:nvSpPr>
          <p:spPr>
            <a:xfrm>
              <a:off x="7598" y="2495"/>
              <a:ext cx="702" cy="6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61" name="Object 3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288" y="907"/>
            <a:ext cx="567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7" imgW="154940" imgH="219075" progId="Equations">
                    <p:embed/>
                  </p:oleObj>
                </mc:Choice>
                <mc:Fallback>
                  <p:oleObj name="" r:id="rId7" imgW="154940" imgH="219075" progId="Equations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88" y="907"/>
                          <a:ext cx="567" cy="8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288" y="1588"/>
            <a:ext cx="615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9" imgW="167640" imgH="219075" progId="Equations">
                    <p:embed/>
                  </p:oleObj>
                </mc:Choice>
                <mc:Fallback>
                  <p:oleObj name="" r:id="rId9" imgW="167640" imgH="219075" progId="Equations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88" y="1588"/>
                          <a:ext cx="615" cy="8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63" name="Text Box 7"/>
          <p:cNvSpPr txBox="1"/>
          <p:nvPr/>
        </p:nvSpPr>
        <p:spPr>
          <a:xfrm>
            <a:off x="3323273" y="3374708"/>
            <a:ext cx="16208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en-US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4064" name="Text Box 7"/>
          <p:cNvSpPr txBox="1"/>
          <p:nvPr/>
        </p:nvSpPr>
        <p:spPr>
          <a:xfrm>
            <a:off x="6922770" y="3429953"/>
            <a:ext cx="16208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手动模块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4065" name="Group 5"/>
          <p:cNvGrpSpPr/>
          <p:nvPr/>
        </p:nvGrpSpPr>
        <p:grpSpPr>
          <a:xfrm>
            <a:off x="3123248" y="3887470"/>
            <a:ext cx="2544762" cy="2028825"/>
            <a:chOff x="0" y="0"/>
            <a:chExt cx="1603" cy="1278"/>
          </a:xfrm>
        </p:grpSpPr>
        <p:sp>
          <p:nvSpPr>
            <p:cNvPr id="44066" name="Rectangle 6"/>
            <p:cNvSpPr/>
            <p:nvPr/>
          </p:nvSpPr>
          <p:spPr>
            <a:xfrm>
              <a:off x="0" y="480"/>
              <a:ext cx="96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RMP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67" name="Line 7"/>
            <p:cNvSpPr/>
            <p:nvPr/>
          </p:nvSpPr>
          <p:spPr>
            <a:xfrm>
              <a:off x="288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8" name="Line 8"/>
            <p:cNvSpPr/>
            <p:nvPr/>
          </p:nvSpPr>
          <p:spPr>
            <a:xfrm>
              <a:off x="480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9" name="Oval 9"/>
            <p:cNvSpPr/>
            <p:nvPr/>
          </p:nvSpPr>
          <p:spPr>
            <a:xfrm>
              <a:off x="1248" y="52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70" name="Object 8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1" imgW="183515" imgH="196215" progId="">
                    <p:embed/>
                  </p:oleObj>
                </mc:Choice>
                <mc:Fallback>
                  <p:oleObj name="" r:id="rId11" imgW="183515" imgH="196215" progId="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1" name="Line 11"/>
            <p:cNvSpPr/>
            <p:nvPr/>
          </p:nvSpPr>
          <p:spPr>
            <a:xfrm>
              <a:off x="960" y="5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4072" name="Object 10"/>
            <p:cNvGraphicFramePr>
              <a:graphicFrameLocks noChangeAspect="1"/>
            </p:cNvGraphicFramePr>
            <p:nvPr/>
          </p:nvGraphicFramePr>
          <p:xfrm>
            <a:off x="596" y="103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12" imgW="158115" imgH="158115" progId="">
                    <p:embed/>
                  </p:oleObj>
                </mc:Choice>
                <mc:Fallback>
                  <p:oleObj name="" r:id="rId12" imgW="158115" imgH="158115" progId="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96" y="103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3" name="Oval 13"/>
            <p:cNvSpPr/>
            <p:nvPr/>
          </p:nvSpPr>
          <p:spPr>
            <a:xfrm>
              <a:off x="432" y="1104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74" name="Object 12"/>
            <p:cNvGraphicFramePr>
              <a:graphicFrameLocks noChangeAspect="1"/>
            </p:cNvGraphicFramePr>
            <p:nvPr/>
          </p:nvGraphicFramePr>
          <p:xfrm>
            <a:off x="1384" y="432"/>
            <a:ext cx="21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4" imgW="144145" imgH="196850" progId="">
                    <p:embed/>
                  </p:oleObj>
                </mc:Choice>
                <mc:Fallback>
                  <p:oleObj name="" r:id="rId14" imgW="144145" imgH="196850" progId="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84" y="432"/>
                          <a:ext cx="21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5" name="AutoShape 15"/>
            <p:cNvSpPr/>
            <p:nvPr/>
          </p:nvSpPr>
          <p:spPr>
            <a:xfrm>
              <a:off x="672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76" name="AutoShape 16"/>
            <p:cNvSpPr/>
            <p:nvPr/>
          </p:nvSpPr>
          <p:spPr>
            <a:xfrm>
              <a:off x="240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77" name="Line 17"/>
            <p:cNvSpPr/>
            <p:nvPr/>
          </p:nvSpPr>
          <p:spPr>
            <a:xfrm flipV="1">
              <a:off x="720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4078" name="Object 16"/>
            <p:cNvGraphicFramePr>
              <a:graphicFrameLocks noChangeAspect="1"/>
            </p:cNvGraphicFramePr>
            <p:nvPr/>
          </p:nvGraphicFramePr>
          <p:xfrm>
            <a:off x="758" y="0"/>
            <a:ext cx="3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6" imgW="196850" imgH="196850" progId="">
                    <p:embed/>
                  </p:oleObj>
                </mc:Choice>
                <mc:Fallback>
                  <p:oleObj name="" r:id="rId16" imgW="196850" imgH="196850" progId="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8" y="0"/>
                          <a:ext cx="3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5"/>
          <p:cNvGrpSpPr/>
          <p:nvPr/>
        </p:nvGrpSpPr>
        <p:grpSpPr>
          <a:xfrm>
            <a:off x="6520498" y="3911283"/>
            <a:ext cx="2620962" cy="1952625"/>
            <a:chOff x="0" y="0"/>
            <a:chExt cx="1651" cy="1230"/>
          </a:xfrm>
        </p:grpSpPr>
        <p:graphicFrame>
          <p:nvGraphicFramePr>
            <p:cNvPr id="44080" name="Object 4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17" imgW="183515" imgH="196215" progId="">
                    <p:embed/>
                  </p:oleObj>
                </mc:Choice>
                <mc:Fallback>
                  <p:oleObj name="" r:id="rId17" imgW="183515" imgH="196215" progId="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81" name="Group 7"/>
            <p:cNvGrpSpPr/>
            <p:nvPr/>
          </p:nvGrpSpPr>
          <p:grpSpPr>
            <a:xfrm>
              <a:off x="48" y="96"/>
              <a:ext cx="1603" cy="1134"/>
              <a:chOff x="0" y="0"/>
              <a:chExt cx="1603" cy="1134"/>
            </a:xfrm>
          </p:grpSpPr>
          <p:sp>
            <p:nvSpPr>
              <p:cNvPr id="44082" name="Rectangle 8"/>
              <p:cNvSpPr/>
              <p:nvPr/>
            </p:nvSpPr>
            <p:spPr>
              <a:xfrm>
                <a:off x="0" y="336"/>
                <a:ext cx="960" cy="3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PWM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3" name="Line 9"/>
              <p:cNvSpPr/>
              <p:nvPr/>
            </p:nvSpPr>
            <p:spPr>
              <a:xfrm>
                <a:off x="28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4" name="Line 10"/>
              <p:cNvSpPr/>
              <p:nvPr/>
            </p:nvSpPr>
            <p:spPr>
              <a:xfrm>
                <a:off x="480" y="72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5" name="Oval 11"/>
              <p:cNvSpPr/>
              <p:nvPr/>
            </p:nvSpPr>
            <p:spPr>
              <a:xfrm>
                <a:off x="1248" y="38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6" name="Line 12"/>
              <p:cNvSpPr/>
              <p:nvPr/>
            </p:nvSpPr>
            <p:spPr>
              <a:xfrm>
                <a:off x="960" y="4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4087" name="Object 11"/>
              <p:cNvGraphicFramePr>
                <a:graphicFrameLocks noChangeAspect="1"/>
              </p:cNvGraphicFramePr>
              <p:nvPr/>
            </p:nvGraphicFramePr>
            <p:xfrm>
              <a:off x="596" y="89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" name="" r:id="rId18" imgW="158115" imgH="158115" progId="">
                      <p:embed/>
                    </p:oleObj>
                  </mc:Choice>
                  <mc:Fallback>
                    <p:oleObj name="" r:id="rId18" imgW="158115" imgH="158115" progId="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96" y="89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88" name="Oval 14"/>
              <p:cNvSpPr/>
              <p:nvPr/>
            </p:nvSpPr>
            <p:spPr>
              <a:xfrm>
                <a:off x="240" y="0"/>
                <a:ext cx="96" cy="9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4089" name="Object 13"/>
              <p:cNvGraphicFramePr>
                <a:graphicFrameLocks noChangeAspect="1"/>
              </p:cNvGraphicFramePr>
              <p:nvPr/>
            </p:nvGraphicFramePr>
            <p:xfrm>
              <a:off x="1384" y="288"/>
              <a:ext cx="2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" name="" r:id="rId19" imgW="144145" imgH="196850" progId="">
                      <p:embed/>
                    </p:oleObj>
                  </mc:Choice>
                  <mc:Fallback>
                    <p:oleObj name="" r:id="rId19" imgW="144145" imgH="196850" progId="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384" y="288"/>
                            <a:ext cx="21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90" name="AutoShape 16"/>
              <p:cNvSpPr/>
              <p:nvPr/>
            </p:nvSpPr>
            <p:spPr>
              <a:xfrm>
                <a:off x="432" y="960"/>
                <a:ext cx="96" cy="96"/>
              </a:xfrm>
              <a:prstGeom prst="flowChartSummingJunct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91" name="Text Box 7"/>
          <p:cNvSpPr txBox="1"/>
          <p:nvPr/>
        </p:nvSpPr>
        <p:spPr>
          <a:xfrm>
            <a:off x="6647815" y="5916295"/>
            <a:ext cx="16208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PWM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4092" name="Text Box 7"/>
          <p:cNvSpPr txBox="1"/>
          <p:nvPr/>
        </p:nvSpPr>
        <p:spPr>
          <a:xfrm>
            <a:off x="3182303" y="5960745"/>
            <a:ext cx="16208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斜坡模块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3010" name="Text Box 8"/>
          <p:cNvSpPr txBox="1"/>
          <p:nvPr/>
        </p:nvSpPr>
        <p:spPr>
          <a:xfrm>
            <a:off x="820738" y="855663"/>
            <a:ext cx="74882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功能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模块：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以见文思义图标形式出现的功能模块。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3010" name="Text Box 8"/>
          <p:cNvSpPr txBox="1"/>
          <p:nvPr/>
        </p:nvSpPr>
        <p:spPr>
          <a:xfrm>
            <a:off x="1010920" y="867410"/>
            <a:ext cx="28549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 dirty="0">
                <a:solidFill>
                  <a:srgbClr val="0000FF"/>
                </a:solidFill>
                <a:latin typeface="Calibri" panose="020F0502020204030204" charset="0"/>
              </a:rPr>
              <a:t>② 常用功能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5057" name="Text Box 2"/>
          <p:cNvSpPr txBox="1"/>
          <p:nvPr/>
        </p:nvSpPr>
        <p:spPr>
          <a:xfrm>
            <a:off x="891540" y="1458595"/>
            <a:ext cx="65449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运算模块（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PID1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PID2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（调节类）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832168" y="2312353"/>
          <a:ext cx="4625975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981200" imgH="977900" progId="">
                  <p:embed/>
                </p:oleObj>
              </mc:Choice>
              <mc:Fallback>
                <p:oleObj name="" r:id="rId1" imgW="1981200" imgH="977900" progId="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2168" y="2312353"/>
                        <a:ext cx="4625975" cy="228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9" name="Group 33"/>
          <p:cNvGrpSpPr/>
          <p:nvPr/>
        </p:nvGrpSpPr>
        <p:grpSpPr>
          <a:xfrm>
            <a:off x="5777230" y="2072005"/>
            <a:ext cx="3144838" cy="2457450"/>
            <a:chOff x="0" y="0"/>
            <a:chExt cx="1981" cy="1548"/>
          </a:xfrm>
        </p:grpSpPr>
        <p:sp>
          <p:nvSpPr>
            <p:cNvPr id="45060" name="Rectangle 4"/>
            <p:cNvSpPr/>
            <p:nvPr/>
          </p:nvSpPr>
          <p:spPr>
            <a:xfrm>
              <a:off x="192" y="480"/>
              <a:ext cx="1008" cy="57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PID1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5061" name="Line 5"/>
            <p:cNvSpPr/>
            <p:nvPr/>
          </p:nvSpPr>
          <p:spPr>
            <a:xfrm>
              <a:off x="384" y="24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2" name="Oval 6"/>
            <p:cNvSpPr/>
            <p:nvPr/>
          </p:nvSpPr>
          <p:spPr>
            <a:xfrm>
              <a:off x="336" y="14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3" name="Line 7"/>
            <p:cNvSpPr/>
            <p:nvPr/>
          </p:nvSpPr>
          <p:spPr>
            <a:xfrm>
              <a:off x="1008" y="24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4" name="Oval 8"/>
            <p:cNvSpPr/>
            <p:nvPr/>
          </p:nvSpPr>
          <p:spPr>
            <a:xfrm>
              <a:off x="960" y="14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5" name="Line 9"/>
            <p:cNvSpPr/>
            <p:nvPr/>
          </p:nvSpPr>
          <p:spPr>
            <a:xfrm>
              <a:off x="1200" y="57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6" name="Line 10"/>
            <p:cNvSpPr/>
            <p:nvPr/>
          </p:nvSpPr>
          <p:spPr>
            <a:xfrm>
              <a:off x="1200" y="96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7" name="Oval 11"/>
            <p:cNvSpPr/>
            <p:nvPr/>
          </p:nvSpPr>
          <p:spPr>
            <a:xfrm>
              <a:off x="1536" y="52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8" name="AutoShape 12"/>
            <p:cNvSpPr/>
            <p:nvPr/>
          </p:nvSpPr>
          <p:spPr>
            <a:xfrm>
              <a:off x="1536" y="912"/>
              <a:ext cx="144" cy="144"/>
            </a:xfrm>
            <a:prstGeom prst="flowChartSummingJunction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9" name="Line 13"/>
            <p:cNvSpPr/>
            <p:nvPr/>
          </p:nvSpPr>
          <p:spPr>
            <a:xfrm>
              <a:off x="672" y="105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0" name="Oval 14"/>
            <p:cNvSpPr/>
            <p:nvPr/>
          </p:nvSpPr>
          <p:spPr>
            <a:xfrm>
              <a:off x="624" y="1296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71" name="Rectangle 15"/>
            <p:cNvSpPr/>
            <p:nvPr/>
          </p:nvSpPr>
          <p:spPr>
            <a:xfrm>
              <a:off x="192" y="480"/>
              <a:ext cx="384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800" dirty="0">
                  <a:latin typeface="Times New Roman" panose="02020603050405020304" pitchFamily="18" charset="0"/>
                </a:rPr>
                <a:t>n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72" name="Object 17"/>
            <p:cNvGraphicFramePr>
              <a:graphicFrameLocks noChangeAspect="1"/>
            </p:cNvGraphicFramePr>
            <p:nvPr/>
          </p:nvGraphicFramePr>
          <p:xfrm>
            <a:off x="0" y="0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3" imgW="183515" imgH="196215" progId="">
                    <p:embed/>
                  </p:oleObj>
                </mc:Choice>
                <mc:Fallback>
                  <p:oleObj name="" r:id="rId3" imgW="183515" imgH="196215" progId="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8"/>
            <p:cNvGraphicFramePr>
              <a:graphicFrameLocks noChangeAspect="1"/>
            </p:cNvGraphicFramePr>
            <p:nvPr/>
          </p:nvGraphicFramePr>
          <p:xfrm>
            <a:off x="1703" y="816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5" imgW="157480" imgH="196850" progId="">
                    <p:embed/>
                  </p:oleObj>
                </mc:Choice>
                <mc:Fallback>
                  <p:oleObj name="" r:id="rId5" imgW="157480" imgH="196850" progId="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03" y="816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9"/>
            <p:cNvGraphicFramePr>
              <a:graphicFrameLocks noChangeAspect="1"/>
            </p:cNvGraphicFramePr>
            <p:nvPr/>
          </p:nvGraphicFramePr>
          <p:xfrm>
            <a:off x="1715" y="384"/>
            <a:ext cx="2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7" imgW="144145" imgH="196850" progId="">
                    <p:embed/>
                  </p:oleObj>
                </mc:Choice>
                <mc:Fallback>
                  <p:oleObj name="" r:id="rId7" imgW="144145" imgH="196850" progId="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15" y="384"/>
                          <a:ext cx="25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20"/>
            <p:cNvGraphicFramePr>
              <a:graphicFrameLocks noChangeAspect="1"/>
            </p:cNvGraphicFramePr>
            <p:nvPr/>
          </p:nvGraphicFramePr>
          <p:xfrm>
            <a:off x="1045" y="0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9" imgW="196850" imgH="196850" progId="">
                    <p:embed/>
                  </p:oleObj>
                </mc:Choice>
                <mc:Fallback>
                  <p:oleObj name="" r:id="rId9" imgW="196850" imgH="196850" progId="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45" y="0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21"/>
            <p:cNvGraphicFramePr>
              <a:graphicFrameLocks noChangeAspect="1"/>
            </p:cNvGraphicFramePr>
            <p:nvPr/>
          </p:nvGraphicFramePr>
          <p:xfrm>
            <a:off x="768" y="1200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183515" imgH="196215" progId="">
                    <p:embed/>
                  </p:oleObj>
                </mc:Choice>
                <mc:Fallback>
                  <p:oleObj name="" r:id="rId11" imgW="183515" imgH="196215" progId="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8" y="1200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81" name="Group 78"/>
          <p:cNvGrpSpPr/>
          <p:nvPr/>
        </p:nvGrpSpPr>
        <p:grpSpPr>
          <a:xfrm>
            <a:off x="9847580" y="628015"/>
            <a:ext cx="1863090" cy="5781675"/>
            <a:chOff x="0" y="0"/>
            <a:chExt cx="1180" cy="3975"/>
          </a:xfrm>
        </p:grpSpPr>
        <p:sp>
          <p:nvSpPr>
            <p:cNvPr id="45082" name="Text Box 42"/>
            <p:cNvSpPr txBox="1"/>
            <p:nvPr/>
          </p:nvSpPr>
          <p:spPr>
            <a:xfrm>
              <a:off x="97" y="0"/>
              <a:ext cx="387" cy="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水位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083" name="Oval 5"/>
            <p:cNvSpPr/>
            <p:nvPr/>
          </p:nvSpPr>
          <p:spPr>
            <a:xfrm>
              <a:off x="295" y="278"/>
              <a:ext cx="466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84" name="Line 6"/>
            <p:cNvSpPr/>
            <p:nvPr/>
          </p:nvSpPr>
          <p:spPr>
            <a:xfrm>
              <a:off x="516" y="125"/>
              <a:ext cx="0" cy="1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5" name="Line 7"/>
            <p:cNvSpPr/>
            <p:nvPr/>
          </p:nvSpPr>
          <p:spPr>
            <a:xfrm>
              <a:off x="529" y="571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6" name="Oval 8"/>
            <p:cNvSpPr/>
            <p:nvPr/>
          </p:nvSpPr>
          <p:spPr>
            <a:xfrm>
              <a:off x="491" y="665"/>
              <a:ext cx="58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87" name="Oval 10"/>
            <p:cNvSpPr/>
            <p:nvPr/>
          </p:nvSpPr>
          <p:spPr>
            <a:xfrm>
              <a:off x="495" y="902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88" name="Line 11"/>
            <p:cNvSpPr/>
            <p:nvPr/>
          </p:nvSpPr>
          <p:spPr>
            <a:xfrm>
              <a:off x="529" y="966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89" name="Oval 12"/>
            <p:cNvSpPr/>
            <p:nvPr/>
          </p:nvSpPr>
          <p:spPr>
            <a:xfrm>
              <a:off x="107" y="904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0" name="Line 13"/>
            <p:cNvSpPr/>
            <p:nvPr/>
          </p:nvSpPr>
          <p:spPr>
            <a:xfrm>
              <a:off x="141" y="969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91" name="Rectangle 14"/>
            <p:cNvSpPr/>
            <p:nvPr/>
          </p:nvSpPr>
          <p:spPr>
            <a:xfrm>
              <a:off x="42" y="1068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2" name="Oval 15"/>
            <p:cNvSpPr/>
            <p:nvPr/>
          </p:nvSpPr>
          <p:spPr>
            <a:xfrm>
              <a:off x="320" y="1489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3" name="Line 16"/>
            <p:cNvSpPr/>
            <p:nvPr/>
          </p:nvSpPr>
          <p:spPr>
            <a:xfrm>
              <a:off x="343" y="1382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4" name="Line 17"/>
            <p:cNvSpPr/>
            <p:nvPr/>
          </p:nvSpPr>
          <p:spPr>
            <a:xfrm>
              <a:off x="164" y="1526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5" name="Oval 18"/>
            <p:cNvSpPr/>
            <p:nvPr/>
          </p:nvSpPr>
          <p:spPr>
            <a:xfrm>
              <a:off x="130" y="1611"/>
              <a:ext cx="58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6" name="Line 19"/>
            <p:cNvSpPr/>
            <p:nvPr/>
          </p:nvSpPr>
          <p:spPr>
            <a:xfrm>
              <a:off x="152" y="1527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7" name="Line 20"/>
            <p:cNvSpPr/>
            <p:nvPr/>
          </p:nvSpPr>
          <p:spPr>
            <a:xfrm>
              <a:off x="156" y="1679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98" name="Rectangle 21"/>
            <p:cNvSpPr/>
            <p:nvPr/>
          </p:nvSpPr>
          <p:spPr>
            <a:xfrm>
              <a:off x="42" y="1780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9" name="Oval 22"/>
            <p:cNvSpPr/>
            <p:nvPr/>
          </p:nvSpPr>
          <p:spPr>
            <a:xfrm>
              <a:off x="320" y="2194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0" name="Line 23"/>
            <p:cNvSpPr/>
            <p:nvPr/>
          </p:nvSpPr>
          <p:spPr>
            <a:xfrm>
              <a:off x="343" y="2098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1" name="Line 24"/>
            <p:cNvSpPr/>
            <p:nvPr/>
          </p:nvSpPr>
          <p:spPr>
            <a:xfrm>
              <a:off x="164" y="2231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2" name="Oval 25"/>
            <p:cNvSpPr/>
            <p:nvPr/>
          </p:nvSpPr>
          <p:spPr>
            <a:xfrm>
              <a:off x="130" y="2315"/>
              <a:ext cx="58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3" name="Line 26"/>
            <p:cNvSpPr/>
            <p:nvPr/>
          </p:nvSpPr>
          <p:spPr>
            <a:xfrm>
              <a:off x="152" y="2232"/>
              <a:ext cx="0" cy="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4" name="Line 27"/>
            <p:cNvSpPr/>
            <p:nvPr/>
          </p:nvSpPr>
          <p:spPr>
            <a:xfrm>
              <a:off x="156" y="2383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05" name="Rectangle 28"/>
            <p:cNvSpPr/>
            <p:nvPr/>
          </p:nvSpPr>
          <p:spPr>
            <a:xfrm>
              <a:off x="42" y="2485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6" name="Oval 29"/>
            <p:cNvSpPr/>
            <p:nvPr/>
          </p:nvSpPr>
          <p:spPr>
            <a:xfrm>
              <a:off x="470" y="1604"/>
              <a:ext cx="59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7" name="Line 30"/>
            <p:cNvSpPr/>
            <p:nvPr/>
          </p:nvSpPr>
          <p:spPr>
            <a:xfrm>
              <a:off x="497" y="1672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08" name="Oval 31"/>
            <p:cNvSpPr/>
            <p:nvPr/>
          </p:nvSpPr>
          <p:spPr>
            <a:xfrm>
              <a:off x="490" y="2323"/>
              <a:ext cx="58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9" name="Line 32"/>
            <p:cNvSpPr/>
            <p:nvPr/>
          </p:nvSpPr>
          <p:spPr>
            <a:xfrm>
              <a:off x="517" y="2391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0" name="Oval 33"/>
            <p:cNvSpPr/>
            <p:nvPr/>
          </p:nvSpPr>
          <p:spPr>
            <a:xfrm>
              <a:off x="320" y="2906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1" name="Line 34"/>
            <p:cNvSpPr/>
            <p:nvPr/>
          </p:nvSpPr>
          <p:spPr>
            <a:xfrm>
              <a:off x="343" y="2799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2" name="Line 35"/>
            <p:cNvSpPr/>
            <p:nvPr/>
          </p:nvSpPr>
          <p:spPr>
            <a:xfrm>
              <a:off x="164" y="2943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3" name="Oval 36"/>
            <p:cNvSpPr/>
            <p:nvPr/>
          </p:nvSpPr>
          <p:spPr>
            <a:xfrm>
              <a:off x="130" y="3028"/>
              <a:ext cx="58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4" name="Line 37"/>
            <p:cNvSpPr/>
            <p:nvPr/>
          </p:nvSpPr>
          <p:spPr>
            <a:xfrm>
              <a:off x="152" y="2944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5" name="Line 38"/>
            <p:cNvSpPr/>
            <p:nvPr/>
          </p:nvSpPr>
          <p:spPr>
            <a:xfrm>
              <a:off x="156" y="3095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6" name="Rectangle 39"/>
            <p:cNvSpPr/>
            <p:nvPr/>
          </p:nvSpPr>
          <p:spPr>
            <a:xfrm>
              <a:off x="42" y="3197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7" name="Oval 40"/>
            <p:cNvSpPr/>
            <p:nvPr/>
          </p:nvSpPr>
          <p:spPr>
            <a:xfrm>
              <a:off x="488" y="74"/>
              <a:ext cx="58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8" name="Text Box 41"/>
            <p:cNvSpPr txBox="1"/>
            <p:nvPr/>
          </p:nvSpPr>
          <p:spPr>
            <a:xfrm>
              <a:off x="571" y="125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AIR1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19" name="Text Box 43"/>
            <p:cNvSpPr txBox="1"/>
            <p:nvPr/>
          </p:nvSpPr>
          <p:spPr>
            <a:xfrm>
              <a:off x="608" y="625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AI1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20" name="Text Box 44"/>
            <p:cNvSpPr txBox="1"/>
            <p:nvPr/>
          </p:nvSpPr>
          <p:spPr>
            <a:xfrm>
              <a:off x="331" y="340"/>
              <a:ext cx="395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zh-CN" altLang="en-US" sz="12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1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21" name="Text Box 45"/>
            <p:cNvSpPr txBox="1"/>
            <p:nvPr/>
          </p:nvSpPr>
          <p:spPr>
            <a:xfrm>
              <a:off x="43" y="1073"/>
              <a:ext cx="129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1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22" name="Line 46"/>
            <p:cNvSpPr/>
            <p:nvPr/>
          </p:nvSpPr>
          <p:spPr>
            <a:xfrm>
              <a:off x="650" y="1147"/>
              <a:ext cx="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23" name="Line 47"/>
            <p:cNvSpPr/>
            <p:nvPr/>
          </p:nvSpPr>
          <p:spPr>
            <a:xfrm>
              <a:off x="662" y="1283"/>
              <a:ext cx="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124" name="Group 48"/>
            <p:cNvGrpSpPr/>
            <p:nvPr/>
          </p:nvGrpSpPr>
          <p:grpSpPr>
            <a:xfrm>
              <a:off x="742" y="1240"/>
              <a:ext cx="81" cy="84"/>
              <a:chOff x="0" y="0"/>
              <a:chExt cx="181" cy="181"/>
            </a:xfrm>
          </p:grpSpPr>
          <p:sp>
            <p:nvSpPr>
              <p:cNvPr id="45125" name="Oval 49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26" name="Line 50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27" name="Line 51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128" name="Oval 52"/>
            <p:cNvSpPr/>
            <p:nvPr/>
          </p:nvSpPr>
          <p:spPr>
            <a:xfrm>
              <a:off x="755" y="1121"/>
              <a:ext cx="59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29" name="Text Box 53"/>
            <p:cNvSpPr txBox="1"/>
            <p:nvPr/>
          </p:nvSpPr>
          <p:spPr>
            <a:xfrm>
              <a:off x="0" y="747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LSP1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0" name="Text Box 54"/>
            <p:cNvSpPr txBox="1"/>
            <p:nvPr/>
          </p:nvSpPr>
          <p:spPr>
            <a:xfrm>
              <a:off x="233" y="1142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PID1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1" name="Text Box 55"/>
            <p:cNvSpPr txBox="1"/>
            <p:nvPr/>
          </p:nvSpPr>
          <p:spPr>
            <a:xfrm>
              <a:off x="45" y="1786"/>
              <a:ext cx="129" cy="119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32" name="Text Box 56"/>
            <p:cNvSpPr txBox="1"/>
            <p:nvPr/>
          </p:nvSpPr>
          <p:spPr>
            <a:xfrm>
              <a:off x="44" y="2486"/>
              <a:ext cx="129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33" name="Text Box 57"/>
            <p:cNvSpPr txBox="1"/>
            <p:nvPr/>
          </p:nvSpPr>
          <p:spPr>
            <a:xfrm>
              <a:off x="43" y="3198"/>
              <a:ext cx="129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4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34" name="Text Box 58"/>
            <p:cNvSpPr txBox="1"/>
            <p:nvPr/>
          </p:nvSpPr>
          <p:spPr>
            <a:xfrm>
              <a:off x="578" y="1517"/>
              <a:ext cx="353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b"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0.0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5" name="Text Box 59"/>
            <p:cNvSpPr txBox="1"/>
            <p:nvPr/>
          </p:nvSpPr>
          <p:spPr>
            <a:xfrm>
              <a:off x="255" y="2567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HLM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6" name="Text Box 60"/>
            <p:cNvSpPr txBox="1"/>
            <p:nvPr/>
          </p:nvSpPr>
          <p:spPr>
            <a:xfrm>
              <a:off x="233" y="3283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MAN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7" name="Text Box 61"/>
            <p:cNvSpPr txBox="1"/>
            <p:nvPr/>
          </p:nvSpPr>
          <p:spPr>
            <a:xfrm>
              <a:off x="248" y="1866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LLM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8" name="Text Box 62"/>
            <p:cNvSpPr txBox="1"/>
            <p:nvPr/>
          </p:nvSpPr>
          <p:spPr>
            <a:xfrm>
              <a:off x="636" y="2269"/>
              <a:ext cx="544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100.0%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39" name="Line 63"/>
            <p:cNvSpPr/>
            <p:nvPr/>
          </p:nvSpPr>
          <p:spPr>
            <a:xfrm>
              <a:off x="825" y="1154"/>
              <a:ext cx="1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0" name="Line 64"/>
            <p:cNvSpPr/>
            <p:nvPr/>
          </p:nvSpPr>
          <p:spPr>
            <a:xfrm>
              <a:off x="354" y="3646"/>
              <a:ext cx="0" cy="3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41" name="Oval 65"/>
            <p:cNvSpPr/>
            <p:nvPr/>
          </p:nvSpPr>
          <p:spPr>
            <a:xfrm>
              <a:off x="320" y="3602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42" name="Line 66"/>
            <p:cNvSpPr/>
            <p:nvPr/>
          </p:nvSpPr>
          <p:spPr>
            <a:xfrm>
              <a:off x="351" y="3510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3" name="Line 67"/>
            <p:cNvSpPr/>
            <p:nvPr/>
          </p:nvSpPr>
          <p:spPr>
            <a:xfrm>
              <a:off x="1034" y="1150"/>
              <a:ext cx="0" cy="2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4" name="Line 68"/>
            <p:cNvSpPr/>
            <p:nvPr/>
          </p:nvSpPr>
          <p:spPr>
            <a:xfrm>
              <a:off x="369" y="3623"/>
              <a:ext cx="6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5" name="Text Box 69"/>
            <p:cNvSpPr txBox="1"/>
            <p:nvPr/>
          </p:nvSpPr>
          <p:spPr>
            <a:xfrm>
              <a:off x="741" y="1330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OFF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46" name="Text Box 70"/>
            <p:cNvSpPr txBox="1"/>
            <p:nvPr/>
          </p:nvSpPr>
          <p:spPr>
            <a:xfrm>
              <a:off x="430" y="3846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AO1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147" name="Line 73"/>
            <p:cNvSpPr/>
            <p:nvPr/>
          </p:nvSpPr>
          <p:spPr>
            <a:xfrm>
              <a:off x="545" y="726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0243" name="Rectangle 70"/>
          <p:cNvSpPr/>
          <p:nvPr/>
        </p:nvSpPr>
        <p:spPr>
          <a:xfrm>
            <a:off x="7965910" y="2138998"/>
            <a:ext cx="650815" cy="39692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PV1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0219" name="Text Box 44"/>
          <p:cNvSpPr txBox="1"/>
          <p:nvPr/>
        </p:nvSpPr>
        <p:spPr>
          <a:xfrm>
            <a:off x="6460490" y="2150110"/>
            <a:ext cx="767080" cy="3441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</a:rPr>
              <a:t>LSP1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0095" y="4819015"/>
            <a:ext cx="76079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水位信号经过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运算，高低限幅，手动模块输出。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760095" y="5577205"/>
            <a:ext cx="30460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en-US" sz="2400" b="1" dirty="0">
                <a:latin typeface="Times New Roman" panose="02020603050405020304" pitchFamily="18" charset="0"/>
              </a:rPr>
              <a:t>反馈线作用。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51202" name="Group 57"/>
          <p:cNvGrpSpPr/>
          <p:nvPr/>
        </p:nvGrpSpPr>
        <p:grpSpPr>
          <a:xfrm>
            <a:off x="955675" y="2125663"/>
            <a:ext cx="1846263" cy="1828800"/>
            <a:chOff x="0" y="0"/>
            <a:chExt cx="1163" cy="1152"/>
          </a:xfrm>
        </p:grpSpPr>
        <p:sp>
          <p:nvSpPr>
            <p:cNvPr id="51203" name="Rectangle 4"/>
            <p:cNvSpPr/>
            <p:nvPr/>
          </p:nvSpPr>
          <p:spPr>
            <a:xfrm>
              <a:off x="0" y="432"/>
              <a:ext cx="960" cy="38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MAN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1204" name="Line 5"/>
            <p:cNvSpPr/>
            <p:nvPr/>
          </p:nvSpPr>
          <p:spPr>
            <a:xfrm>
              <a:off x="192" y="19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5" name="Oval 6"/>
            <p:cNvSpPr/>
            <p:nvPr/>
          </p:nvSpPr>
          <p:spPr>
            <a:xfrm>
              <a:off x="144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206" name="Line 7"/>
            <p:cNvSpPr/>
            <p:nvPr/>
          </p:nvSpPr>
          <p:spPr>
            <a:xfrm>
              <a:off x="816" y="19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7" name="Oval 8"/>
            <p:cNvSpPr/>
            <p:nvPr/>
          </p:nvSpPr>
          <p:spPr>
            <a:xfrm>
              <a:off x="768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208" name="Line 13"/>
            <p:cNvSpPr/>
            <p:nvPr/>
          </p:nvSpPr>
          <p:spPr>
            <a:xfrm>
              <a:off x="480" y="81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9" name="Oval 14"/>
            <p:cNvSpPr/>
            <p:nvPr/>
          </p:nvSpPr>
          <p:spPr>
            <a:xfrm>
              <a:off x="432" y="105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10" name="Object 11"/>
            <p:cNvGraphicFramePr>
              <a:graphicFrameLocks noChangeAspect="1"/>
            </p:cNvGraphicFramePr>
            <p:nvPr/>
          </p:nvGraphicFramePr>
          <p:xfrm>
            <a:off x="24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" imgW="183515" imgH="196215" progId="">
                    <p:embed/>
                  </p:oleObj>
                </mc:Choice>
                <mc:Fallback>
                  <p:oleObj name="" r:id="rId1" imgW="183515" imgH="196215" progId="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Object 12"/>
            <p:cNvGraphicFramePr>
              <a:graphicFrameLocks noChangeAspect="1"/>
            </p:cNvGraphicFramePr>
            <p:nvPr/>
          </p:nvGraphicFramePr>
          <p:xfrm>
            <a:off x="864" y="0"/>
            <a:ext cx="2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3" imgW="196850" imgH="196850" progId="">
                    <p:embed/>
                  </p:oleObj>
                </mc:Choice>
                <mc:Fallback>
                  <p:oleObj name="" r:id="rId3" imgW="196850" imgH="196850" progId="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4" y="0"/>
                          <a:ext cx="29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2" name="Object 13"/>
          <p:cNvGraphicFramePr>
            <a:graphicFrameLocks noChangeAspect="1"/>
          </p:cNvGraphicFramePr>
          <p:nvPr/>
        </p:nvGraphicFramePr>
        <p:xfrm>
          <a:off x="2133600" y="3429000"/>
          <a:ext cx="441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5" imgW="158115" imgH="158115" progId="">
                  <p:embed/>
                </p:oleObj>
              </mc:Choice>
              <mc:Fallback>
                <p:oleObj name="" r:id="rId5" imgW="158115" imgH="158115" progId="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429000"/>
                        <a:ext cx="44132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3" name="Group 58"/>
          <p:cNvGrpSpPr/>
          <p:nvPr/>
        </p:nvGrpSpPr>
        <p:grpSpPr>
          <a:xfrm>
            <a:off x="6244590" y="1673225"/>
            <a:ext cx="4176713" cy="3657600"/>
            <a:chOff x="0" y="0"/>
            <a:chExt cx="2400" cy="2871"/>
          </a:xfrm>
        </p:grpSpPr>
        <p:grpSp>
          <p:nvGrpSpPr>
            <p:cNvPr id="51214" name="Group 53"/>
            <p:cNvGrpSpPr/>
            <p:nvPr/>
          </p:nvGrpSpPr>
          <p:grpSpPr>
            <a:xfrm>
              <a:off x="0" y="0"/>
              <a:ext cx="2400" cy="2871"/>
              <a:chOff x="0" y="0"/>
              <a:chExt cx="2400" cy="2871"/>
            </a:xfrm>
          </p:grpSpPr>
          <p:sp>
            <p:nvSpPr>
              <p:cNvPr id="51215" name="Rectangle 23"/>
              <p:cNvSpPr/>
              <p:nvPr/>
            </p:nvSpPr>
            <p:spPr>
              <a:xfrm>
                <a:off x="240" y="576"/>
                <a:ext cx="960" cy="384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输出增/减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6" name="Rectangle 24"/>
              <p:cNvSpPr/>
              <p:nvPr/>
            </p:nvSpPr>
            <p:spPr>
              <a:xfrm>
                <a:off x="0" y="384"/>
                <a:ext cx="2400" cy="216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7" name="Rectangle 25"/>
              <p:cNvSpPr/>
              <p:nvPr/>
            </p:nvSpPr>
            <p:spPr>
              <a:xfrm>
                <a:off x="528" y="1296"/>
                <a:ext cx="432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+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8" name="Line 26"/>
              <p:cNvSpPr/>
              <p:nvPr/>
            </p:nvSpPr>
            <p:spPr>
              <a:xfrm>
                <a:off x="720" y="960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219" name="Line 27"/>
              <p:cNvSpPr/>
              <p:nvPr/>
            </p:nvSpPr>
            <p:spPr>
              <a:xfrm>
                <a:off x="960" y="1440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0" name="Oval 28"/>
              <p:cNvSpPr/>
              <p:nvPr/>
            </p:nvSpPr>
            <p:spPr>
              <a:xfrm>
                <a:off x="1200" y="1392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1" name="Oval 29"/>
              <p:cNvSpPr/>
              <p:nvPr/>
            </p:nvSpPr>
            <p:spPr>
              <a:xfrm>
                <a:off x="1392" y="1584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2" name="Oval 30"/>
              <p:cNvSpPr/>
              <p:nvPr/>
            </p:nvSpPr>
            <p:spPr>
              <a:xfrm>
                <a:off x="1392" y="120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3" name="Line 31"/>
              <p:cNvSpPr/>
              <p:nvPr/>
            </p:nvSpPr>
            <p:spPr>
              <a:xfrm>
                <a:off x="1440" y="1680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4" name="Line 32"/>
              <p:cNvSpPr/>
              <p:nvPr/>
            </p:nvSpPr>
            <p:spPr>
              <a:xfrm>
                <a:off x="1440" y="17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5" name="Oval 33"/>
              <p:cNvSpPr/>
              <p:nvPr/>
            </p:nvSpPr>
            <p:spPr>
              <a:xfrm>
                <a:off x="1728" y="1728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6" name="Oval 34"/>
              <p:cNvSpPr/>
              <p:nvPr/>
            </p:nvSpPr>
            <p:spPr>
              <a:xfrm>
                <a:off x="1968" y="2688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7" name="Oval 35"/>
              <p:cNvSpPr/>
              <p:nvPr/>
            </p:nvSpPr>
            <p:spPr>
              <a:xfrm>
                <a:off x="1968" y="192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8" name="Oval 36"/>
              <p:cNvSpPr/>
              <p:nvPr/>
            </p:nvSpPr>
            <p:spPr>
              <a:xfrm>
                <a:off x="1968" y="1536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9" name="Line 37"/>
              <p:cNvSpPr/>
              <p:nvPr/>
            </p:nvSpPr>
            <p:spPr>
              <a:xfrm flipH="1" flipV="1">
                <a:off x="1296" y="1392"/>
                <a:ext cx="144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0" name="Line 38"/>
              <p:cNvSpPr/>
              <p:nvPr/>
            </p:nvSpPr>
            <p:spPr>
              <a:xfrm flipH="1" flipV="1">
                <a:off x="1824" y="1728"/>
                <a:ext cx="192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1" name="Line 39"/>
              <p:cNvSpPr/>
              <p:nvPr/>
            </p:nvSpPr>
            <p:spPr>
              <a:xfrm>
                <a:off x="2016" y="2016"/>
                <a:ext cx="0" cy="6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2" name="Line 40"/>
              <p:cNvSpPr/>
              <p:nvPr/>
            </p:nvSpPr>
            <p:spPr>
              <a:xfrm flipH="1">
                <a:off x="720" y="2256"/>
                <a:ext cx="12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3" name="Line 41"/>
              <p:cNvSpPr/>
              <p:nvPr/>
            </p:nvSpPr>
            <p:spPr>
              <a:xfrm flipV="1">
                <a:off x="720" y="1584"/>
                <a:ext cx="0" cy="6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234" name="Line 42"/>
              <p:cNvSpPr/>
              <p:nvPr/>
            </p:nvSpPr>
            <p:spPr>
              <a:xfrm flipV="1">
                <a:off x="1440" y="24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5" name="Line 43"/>
              <p:cNvSpPr/>
              <p:nvPr/>
            </p:nvSpPr>
            <p:spPr>
              <a:xfrm flipV="1">
                <a:off x="2016" y="240"/>
                <a:ext cx="0" cy="12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6" name="Oval 44"/>
              <p:cNvSpPr/>
              <p:nvPr/>
            </p:nvSpPr>
            <p:spPr>
              <a:xfrm>
                <a:off x="1968" y="144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37" name="Oval 45"/>
              <p:cNvSpPr/>
              <p:nvPr/>
            </p:nvSpPr>
            <p:spPr>
              <a:xfrm>
                <a:off x="1392" y="144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238" name="Object 39"/>
              <p:cNvGraphicFramePr>
                <a:graphicFrameLocks noChangeAspect="1"/>
              </p:cNvGraphicFramePr>
              <p:nvPr/>
            </p:nvGraphicFramePr>
            <p:xfrm>
              <a:off x="1680" y="0"/>
              <a:ext cx="29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7" name="" r:id="rId7" imgW="196850" imgH="196850" progId="">
                      <p:embed/>
                    </p:oleObj>
                  </mc:Choice>
                  <mc:Fallback>
                    <p:oleObj name="" r:id="rId7" imgW="196850" imgH="196850" progId="">
                      <p:embed/>
                      <p:pic>
                        <p:nvPicPr>
                          <p:cNvPr id="0" name="图片 319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80" y="0"/>
                            <a:ext cx="29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39" name="Object 40"/>
              <p:cNvGraphicFramePr>
                <a:graphicFrameLocks noChangeAspect="1"/>
              </p:cNvGraphicFramePr>
              <p:nvPr/>
            </p:nvGraphicFramePr>
            <p:xfrm>
              <a:off x="1056" y="0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8" imgW="183515" imgH="196215" progId="">
                      <p:embed/>
                    </p:oleObj>
                  </mc:Choice>
                  <mc:Fallback>
                    <p:oleObj name="" r:id="rId8" imgW="183515" imgH="196215" progId="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56" y="0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0" name="Object 41"/>
              <p:cNvGraphicFramePr>
                <a:graphicFrameLocks noChangeAspect="1"/>
              </p:cNvGraphicFramePr>
              <p:nvPr/>
            </p:nvGraphicFramePr>
            <p:xfrm>
              <a:off x="1680" y="2592"/>
              <a:ext cx="278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1" name="" r:id="rId9" imgW="158115" imgH="158115" progId="">
                      <p:embed/>
                    </p:oleObj>
                  </mc:Choice>
                  <mc:Fallback>
                    <p:oleObj name="" r:id="rId9" imgW="158115" imgH="158115" progId="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80" y="2592"/>
                            <a:ext cx="278" cy="2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1" name="Object 42"/>
              <p:cNvGraphicFramePr>
                <a:graphicFrameLocks noChangeAspect="1"/>
              </p:cNvGraphicFramePr>
              <p:nvPr/>
            </p:nvGraphicFramePr>
            <p:xfrm>
              <a:off x="240" y="1008"/>
              <a:ext cx="452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" name="" r:id="rId10" imgW="286385" imgH="194945" progId="">
                      <p:embed/>
                    </p:oleObj>
                  </mc:Choice>
                  <mc:Fallback>
                    <p:oleObj name="" r:id="rId10" imgW="286385" imgH="194945" progId="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40" y="1008"/>
                            <a:ext cx="452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2" name="Object 43"/>
              <p:cNvGraphicFramePr>
                <a:graphicFrameLocks noChangeAspect="1"/>
              </p:cNvGraphicFramePr>
              <p:nvPr/>
            </p:nvGraphicFramePr>
            <p:xfrm>
              <a:off x="960" y="1536"/>
              <a:ext cx="2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" name="" r:id="rId12" imgW="183515" imgH="144145" progId="">
                      <p:embed/>
                    </p:oleObj>
                  </mc:Choice>
                  <mc:Fallback>
                    <p:oleObj name="" r:id="rId12" imgW="183515" imgH="144145" progId="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960" y="1536"/>
                            <a:ext cx="263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3" name="Object 44"/>
              <p:cNvGraphicFramePr>
                <a:graphicFrameLocks noChangeAspect="1"/>
              </p:cNvGraphicFramePr>
              <p:nvPr/>
            </p:nvGraphicFramePr>
            <p:xfrm>
              <a:off x="1440" y="960"/>
              <a:ext cx="451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" name="" r:id="rId14" imgW="309880" imgH="167640" progId="">
                      <p:embed/>
                    </p:oleObj>
                  </mc:Choice>
                  <mc:Fallback>
                    <p:oleObj name="" r:id="rId14" imgW="309880" imgH="167640" progId="">
                      <p:embed/>
                      <p:pic>
                        <p:nvPicPr>
                          <p:cNvPr id="0" name="图片 3207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440" y="960"/>
                            <a:ext cx="451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4" name="Object 45"/>
              <p:cNvGraphicFramePr>
                <a:graphicFrameLocks noChangeAspect="1"/>
              </p:cNvGraphicFramePr>
              <p:nvPr/>
            </p:nvGraphicFramePr>
            <p:xfrm>
              <a:off x="2044" y="1248"/>
              <a:ext cx="20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16" imgW="145415" imgH="145415" progId="">
                      <p:embed/>
                    </p:oleObj>
                  </mc:Choice>
                  <mc:Fallback>
                    <p:oleObj name="" r:id="rId16" imgW="145415" imgH="145415" progId="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044" y="1248"/>
                            <a:ext cx="207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45" name="Object 46"/>
            <p:cNvGraphicFramePr>
              <a:graphicFrameLocks noChangeAspect="1"/>
            </p:cNvGraphicFramePr>
            <p:nvPr/>
          </p:nvGraphicFramePr>
          <p:xfrm>
            <a:off x="1993" y="1632"/>
            <a:ext cx="2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8" imgW="183515" imgH="196215" progId="">
                    <p:embed/>
                  </p:oleObj>
                </mc:Choice>
                <mc:Fallback>
                  <p:oleObj name="" r:id="rId18" imgW="183515" imgH="196215" progId="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993" y="1632"/>
                          <a:ext cx="29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6" name="Object 47"/>
            <p:cNvGraphicFramePr>
              <a:graphicFrameLocks noChangeAspect="1"/>
            </p:cNvGraphicFramePr>
            <p:nvPr/>
          </p:nvGraphicFramePr>
          <p:xfrm>
            <a:off x="1383" y="1315"/>
            <a:ext cx="24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20" imgW="170180" imgH="196215" progId="">
                    <p:embed/>
                  </p:oleObj>
                </mc:Choice>
                <mc:Fallback>
                  <p:oleObj name="" r:id="rId20" imgW="170180" imgH="196215" progId="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83" y="1315"/>
                          <a:ext cx="24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7" name="Object 48"/>
            <p:cNvGraphicFramePr>
              <a:graphicFrameLocks noChangeAspect="1"/>
            </p:cNvGraphicFramePr>
            <p:nvPr/>
          </p:nvGraphicFramePr>
          <p:xfrm>
            <a:off x="1392" y="1776"/>
            <a:ext cx="230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22" imgW="143510" imgH="234315" progId="">
                    <p:embed/>
                  </p:oleObj>
                </mc:Choice>
                <mc:Fallback>
                  <p:oleObj name="" r:id="rId22" imgW="143510" imgH="234315" progId="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392" y="1776"/>
                          <a:ext cx="230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8" name="Text Box 60"/>
          <p:cNvSpPr txBox="1"/>
          <p:nvPr/>
        </p:nvSpPr>
        <p:spPr>
          <a:xfrm>
            <a:off x="6786563" y="5633403"/>
            <a:ext cx="32591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en-US" sz="2400" b="1" dirty="0">
                <a:latin typeface="Times New Roman" panose="02020603050405020304" pitchFamily="18" charset="0"/>
              </a:rPr>
              <a:t>20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手动 输出结构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49" name="Object 50"/>
          <p:cNvGraphicFramePr>
            <a:graphicFrameLocks noChangeAspect="1"/>
          </p:cNvGraphicFramePr>
          <p:nvPr/>
        </p:nvGraphicFramePr>
        <p:xfrm>
          <a:off x="8333105" y="1373505"/>
          <a:ext cx="73279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4" imgW="348615" imgH="180975" progId="">
                  <p:embed/>
                </p:oleObj>
              </mc:Choice>
              <mc:Fallback>
                <p:oleObj name="" r:id="rId24" imgW="348615" imgH="180975" progId="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33105" y="1373505"/>
                        <a:ext cx="732790" cy="379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0" name="Object 51"/>
          <p:cNvGraphicFramePr>
            <a:graphicFrameLocks noChangeAspect="1"/>
          </p:cNvGraphicFramePr>
          <p:nvPr/>
        </p:nvGraphicFramePr>
        <p:xfrm>
          <a:off x="9535795" y="1285875"/>
          <a:ext cx="3841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6" imgW="170180" imgH="170180" progId="">
                  <p:embed/>
                </p:oleObj>
              </mc:Choice>
              <mc:Fallback>
                <p:oleObj name="" r:id="rId26" imgW="170180" imgH="170180" progId="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535795" y="1285875"/>
                        <a:ext cx="3841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2" name="Text Box 66"/>
          <p:cNvSpPr txBox="1"/>
          <p:nvPr/>
        </p:nvSpPr>
        <p:spPr>
          <a:xfrm>
            <a:off x="825500" y="4279265"/>
            <a:ext cx="4967288" cy="1814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</a:rPr>
              <a:t>自动：</a:t>
            </a:r>
            <a:r>
              <a:rPr lang="en-US" altLang="zh-CN" sz="2800" b="1" dirty="0">
                <a:latin typeface="Times New Roman" panose="02020603050405020304" pitchFamily="18" charset="0"/>
              </a:rPr>
              <a:t>U=H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    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手动：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=U(n-1)+</a:t>
            </a: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MV</a:t>
            </a:r>
            <a:endParaRPr lang="en-US" altLang="zh-CN" sz="2800" b="1" dirty="0">
              <a:solidFill>
                <a:srgbClr val="2626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sym typeface="+mn-ea"/>
              </a:rPr>
              <a:t>跟踪：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U=H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+mn-ea"/>
              </a:rPr>
              <a:t>2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1253" name="矩形 1"/>
          <p:cNvSpPr/>
          <p:nvPr/>
        </p:nvSpPr>
        <p:spPr>
          <a:xfrm>
            <a:off x="682308" y="1093788"/>
            <a:ext cx="53994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手动输出模块（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MAN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（调节类）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2225" name="Rectangle 4"/>
          <p:cNvSpPr/>
          <p:nvPr/>
        </p:nvSpPr>
        <p:spPr>
          <a:xfrm>
            <a:off x="1324293" y="767080"/>
            <a:ext cx="76327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运行方式切换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模块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MOD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（调节类）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2226" name="Rectangle 80"/>
          <p:cNvSpPr/>
          <p:nvPr/>
        </p:nvSpPr>
        <p:spPr>
          <a:xfrm>
            <a:off x="8345805" y="1643380"/>
            <a:ext cx="3048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ctr"/>
          <a:p>
            <a:pPr algn="ctr"/>
            <a:r>
              <a:rPr lang="en-US" altLang="zh-CN" sz="1500" dirty="0">
                <a:latin typeface="Times New Roman" panose="02020603050405020304" pitchFamily="18" charset="0"/>
                <a:sym typeface="Symbol" panose="05050102010706020507" pitchFamily="18" charset="2"/>
              </a:rPr>
              <a:t>ON</a:t>
            </a:r>
            <a:endParaRPr lang="en-US" altLang="zh-CN" sz="1500" dirty="0">
              <a:latin typeface="Arial" panose="020B0604020202020204" pitchFamily="34" charset="0"/>
            </a:endParaRPr>
          </a:p>
        </p:txBody>
      </p:sp>
      <p:grpSp>
        <p:nvGrpSpPr>
          <p:cNvPr id="52227" name="Group 110"/>
          <p:cNvGrpSpPr/>
          <p:nvPr/>
        </p:nvGrpSpPr>
        <p:grpSpPr>
          <a:xfrm>
            <a:off x="5135880" y="1235393"/>
            <a:ext cx="4897438" cy="2830512"/>
            <a:chOff x="0" y="0"/>
            <a:chExt cx="2617" cy="1404"/>
          </a:xfrm>
        </p:grpSpPr>
        <p:sp>
          <p:nvSpPr>
            <p:cNvPr id="52228" name="Line 22"/>
            <p:cNvSpPr/>
            <p:nvPr/>
          </p:nvSpPr>
          <p:spPr>
            <a:xfrm>
              <a:off x="313" y="192"/>
              <a:ext cx="14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29" name="Line 23"/>
            <p:cNvSpPr/>
            <p:nvPr/>
          </p:nvSpPr>
          <p:spPr>
            <a:xfrm>
              <a:off x="2012" y="192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0" name="Line 24"/>
            <p:cNvSpPr/>
            <p:nvPr/>
          </p:nvSpPr>
          <p:spPr>
            <a:xfrm>
              <a:off x="1728" y="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1" name="Line 25"/>
            <p:cNvSpPr/>
            <p:nvPr/>
          </p:nvSpPr>
          <p:spPr>
            <a:xfrm>
              <a:off x="1728" y="0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2" name="Line 26"/>
            <p:cNvSpPr/>
            <p:nvPr/>
          </p:nvSpPr>
          <p:spPr>
            <a:xfrm>
              <a:off x="2005" y="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3" name="Line 27"/>
            <p:cNvSpPr/>
            <p:nvPr/>
          </p:nvSpPr>
          <p:spPr>
            <a:xfrm>
              <a:off x="912" y="491"/>
              <a:ext cx="13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4" name="Line 28"/>
            <p:cNvSpPr/>
            <p:nvPr/>
          </p:nvSpPr>
          <p:spPr>
            <a:xfrm>
              <a:off x="336" y="1115"/>
              <a:ext cx="8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5" name="Line 29"/>
            <p:cNvSpPr/>
            <p:nvPr/>
          </p:nvSpPr>
          <p:spPr>
            <a:xfrm>
              <a:off x="1629" y="801"/>
              <a:ext cx="6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6" name="Line 30"/>
            <p:cNvSpPr/>
            <p:nvPr/>
          </p:nvSpPr>
          <p:spPr>
            <a:xfrm>
              <a:off x="2239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7" name="Line 31"/>
            <p:cNvSpPr/>
            <p:nvPr/>
          </p:nvSpPr>
          <p:spPr>
            <a:xfrm>
              <a:off x="2241" y="310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8" name="Line 32"/>
            <p:cNvSpPr/>
            <p:nvPr/>
          </p:nvSpPr>
          <p:spPr>
            <a:xfrm>
              <a:off x="2423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9" name="Line 33"/>
            <p:cNvSpPr/>
            <p:nvPr/>
          </p:nvSpPr>
          <p:spPr>
            <a:xfrm>
              <a:off x="1138" y="801"/>
              <a:ext cx="3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0" name="Line 34"/>
            <p:cNvSpPr/>
            <p:nvPr/>
          </p:nvSpPr>
          <p:spPr>
            <a:xfrm>
              <a:off x="2430" y="491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1" name="Line 35"/>
            <p:cNvSpPr/>
            <p:nvPr/>
          </p:nvSpPr>
          <p:spPr>
            <a:xfrm>
              <a:off x="310" y="491"/>
              <a:ext cx="24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2" name="Line 36"/>
            <p:cNvSpPr/>
            <p:nvPr/>
          </p:nvSpPr>
          <p:spPr>
            <a:xfrm>
              <a:off x="565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3" name="Line 37"/>
            <p:cNvSpPr/>
            <p:nvPr/>
          </p:nvSpPr>
          <p:spPr>
            <a:xfrm>
              <a:off x="565" y="310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4" name="Line 38"/>
            <p:cNvSpPr/>
            <p:nvPr/>
          </p:nvSpPr>
          <p:spPr>
            <a:xfrm>
              <a:off x="901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5" name="Line 39"/>
            <p:cNvSpPr/>
            <p:nvPr/>
          </p:nvSpPr>
          <p:spPr>
            <a:xfrm>
              <a:off x="326" y="801"/>
              <a:ext cx="65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6" name="Line 40"/>
            <p:cNvSpPr/>
            <p:nvPr/>
          </p:nvSpPr>
          <p:spPr>
            <a:xfrm>
              <a:off x="986" y="626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7" name="Line 41"/>
            <p:cNvSpPr/>
            <p:nvPr/>
          </p:nvSpPr>
          <p:spPr>
            <a:xfrm>
              <a:off x="988" y="626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8" name="Line 42"/>
            <p:cNvSpPr/>
            <p:nvPr/>
          </p:nvSpPr>
          <p:spPr>
            <a:xfrm>
              <a:off x="1134" y="626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9" name="Line 43"/>
            <p:cNvSpPr/>
            <p:nvPr/>
          </p:nvSpPr>
          <p:spPr>
            <a:xfrm>
              <a:off x="1459" y="631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0" name="Line 44"/>
            <p:cNvSpPr/>
            <p:nvPr/>
          </p:nvSpPr>
          <p:spPr>
            <a:xfrm>
              <a:off x="1461" y="631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1" name="Line 45"/>
            <p:cNvSpPr/>
            <p:nvPr/>
          </p:nvSpPr>
          <p:spPr>
            <a:xfrm>
              <a:off x="1632" y="631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2" name="Line 46"/>
            <p:cNvSpPr/>
            <p:nvPr/>
          </p:nvSpPr>
          <p:spPr>
            <a:xfrm>
              <a:off x="2242" y="62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3" name="Line 47"/>
            <p:cNvSpPr/>
            <p:nvPr/>
          </p:nvSpPr>
          <p:spPr>
            <a:xfrm>
              <a:off x="2244" y="620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4" name="Line 48"/>
            <p:cNvSpPr/>
            <p:nvPr/>
          </p:nvSpPr>
          <p:spPr>
            <a:xfrm>
              <a:off x="2426" y="62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5" name="Line 49"/>
            <p:cNvSpPr/>
            <p:nvPr/>
          </p:nvSpPr>
          <p:spPr>
            <a:xfrm>
              <a:off x="2433" y="801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6" name="Line 50"/>
            <p:cNvSpPr/>
            <p:nvPr/>
          </p:nvSpPr>
          <p:spPr>
            <a:xfrm>
              <a:off x="1226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7" name="Line 51"/>
            <p:cNvSpPr/>
            <p:nvPr/>
          </p:nvSpPr>
          <p:spPr>
            <a:xfrm>
              <a:off x="1228" y="934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8" name="Line 52"/>
            <p:cNvSpPr/>
            <p:nvPr/>
          </p:nvSpPr>
          <p:spPr>
            <a:xfrm>
              <a:off x="1399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9" name="Line 53"/>
            <p:cNvSpPr/>
            <p:nvPr/>
          </p:nvSpPr>
          <p:spPr>
            <a:xfrm>
              <a:off x="1403" y="1115"/>
              <a:ext cx="83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0" name="Line 54"/>
            <p:cNvSpPr/>
            <p:nvPr/>
          </p:nvSpPr>
          <p:spPr>
            <a:xfrm>
              <a:off x="2242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1" name="Line 55"/>
            <p:cNvSpPr/>
            <p:nvPr/>
          </p:nvSpPr>
          <p:spPr>
            <a:xfrm>
              <a:off x="2244" y="934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2" name="Line 56"/>
            <p:cNvSpPr/>
            <p:nvPr/>
          </p:nvSpPr>
          <p:spPr>
            <a:xfrm>
              <a:off x="2426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3" name="Line 57"/>
            <p:cNvSpPr/>
            <p:nvPr/>
          </p:nvSpPr>
          <p:spPr>
            <a:xfrm>
              <a:off x="2433" y="1115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4" name="Rectangle 58"/>
            <p:cNvSpPr/>
            <p:nvPr/>
          </p:nvSpPr>
          <p:spPr>
            <a:xfrm>
              <a:off x="0" y="107"/>
              <a:ext cx="24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latin typeface="Arial" panose="020B0604020202020204" pitchFamily="34" charset="0"/>
                </a:rPr>
                <a:t>H</a:t>
              </a:r>
              <a:r>
                <a:rPr lang="en-US" altLang="zh-CN" sz="2400" b="1" baseline="-25000" dirty="0">
                  <a:latin typeface="Arial" panose="020B0604020202020204" pitchFamily="34" charset="0"/>
                </a:rPr>
                <a:t>1</a:t>
              </a:r>
              <a:endParaRPr lang="en-US" altLang="zh-CN" sz="2400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52265" name="Rectangle 59"/>
            <p:cNvSpPr/>
            <p:nvPr/>
          </p:nvSpPr>
          <p:spPr>
            <a:xfrm>
              <a:off x="0" y="425"/>
              <a:ext cx="24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0000FF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baseline="-250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6" name="Rectangle 60"/>
            <p:cNvSpPr/>
            <p:nvPr/>
          </p:nvSpPr>
          <p:spPr>
            <a:xfrm>
              <a:off x="48" y="731"/>
              <a:ext cx="192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400" b="1" baseline="-25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7" name="Rectangle 61"/>
            <p:cNvSpPr/>
            <p:nvPr/>
          </p:nvSpPr>
          <p:spPr>
            <a:xfrm>
              <a:off x="48" y="1045"/>
              <a:ext cx="192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FF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2400" b="1" baseline="-25000" dirty="0">
                  <a:solidFill>
                    <a:srgbClr val="FF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baseline="-25000" dirty="0">
                <a:solidFill>
                  <a:srgbClr val="FF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68" name="Line 62"/>
            <p:cNvSpPr/>
            <p:nvPr/>
          </p:nvSpPr>
          <p:spPr>
            <a:xfrm>
              <a:off x="565" y="491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69" name="Line 63"/>
            <p:cNvSpPr/>
            <p:nvPr/>
          </p:nvSpPr>
          <p:spPr>
            <a:xfrm>
              <a:off x="986" y="81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0" name="Line 64"/>
            <p:cNvSpPr/>
            <p:nvPr/>
          </p:nvSpPr>
          <p:spPr>
            <a:xfrm>
              <a:off x="1451" y="823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1" name="Line 65"/>
            <p:cNvSpPr/>
            <p:nvPr/>
          </p:nvSpPr>
          <p:spPr>
            <a:xfrm>
              <a:off x="1728" y="214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2" name="Line 66"/>
            <p:cNvSpPr/>
            <p:nvPr/>
          </p:nvSpPr>
          <p:spPr>
            <a:xfrm>
              <a:off x="2005" y="21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3" name="Line 67"/>
            <p:cNvSpPr/>
            <p:nvPr/>
          </p:nvSpPr>
          <p:spPr>
            <a:xfrm>
              <a:off x="565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4" name="Line 68"/>
            <p:cNvSpPr/>
            <p:nvPr/>
          </p:nvSpPr>
          <p:spPr>
            <a:xfrm>
              <a:off x="982" y="1171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5" name="Line 69"/>
            <p:cNvSpPr/>
            <p:nvPr/>
          </p:nvSpPr>
          <p:spPr>
            <a:xfrm>
              <a:off x="1215" y="1177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6" name="Line 70"/>
            <p:cNvSpPr/>
            <p:nvPr/>
          </p:nvSpPr>
          <p:spPr>
            <a:xfrm>
              <a:off x="1455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7" name="Line 71"/>
            <p:cNvSpPr/>
            <p:nvPr/>
          </p:nvSpPr>
          <p:spPr>
            <a:xfrm>
              <a:off x="1728" y="1177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8" name="Line 72"/>
            <p:cNvSpPr/>
            <p:nvPr/>
          </p:nvSpPr>
          <p:spPr>
            <a:xfrm>
              <a:off x="2012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9" name="Line 73"/>
            <p:cNvSpPr/>
            <p:nvPr/>
          </p:nvSpPr>
          <p:spPr>
            <a:xfrm>
              <a:off x="2248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80" name="Line 74"/>
            <p:cNvSpPr/>
            <p:nvPr/>
          </p:nvSpPr>
          <p:spPr>
            <a:xfrm>
              <a:off x="576" y="1329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1" name="Line 75"/>
            <p:cNvSpPr/>
            <p:nvPr/>
          </p:nvSpPr>
          <p:spPr>
            <a:xfrm>
              <a:off x="1008" y="1336"/>
              <a:ext cx="2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2" name="Line 76"/>
            <p:cNvSpPr/>
            <p:nvPr/>
          </p:nvSpPr>
          <p:spPr>
            <a:xfrm>
              <a:off x="1226" y="1329"/>
              <a:ext cx="2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3" name="Line 77"/>
            <p:cNvSpPr/>
            <p:nvPr/>
          </p:nvSpPr>
          <p:spPr>
            <a:xfrm>
              <a:off x="2004" y="1336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4" name="Line 78"/>
            <p:cNvSpPr/>
            <p:nvPr/>
          </p:nvSpPr>
          <p:spPr>
            <a:xfrm>
              <a:off x="1466" y="1336"/>
              <a:ext cx="24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5" name="Line 79"/>
            <p:cNvSpPr/>
            <p:nvPr/>
          </p:nvSpPr>
          <p:spPr>
            <a:xfrm>
              <a:off x="1730" y="1333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6" name="Rectangle 81"/>
            <p:cNvSpPr/>
            <p:nvPr/>
          </p:nvSpPr>
          <p:spPr>
            <a:xfrm>
              <a:off x="1492" y="70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dirty="0">
                <a:latin typeface="Arial" panose="020B0604020202020204" pitchFamily="34" charset="0"/>
              </a:endParaRPr>
            </a:p>
          </p:txBody>
        </p:sp>
        <p:sp>
          <p:nvSpPr>
            <p:cNvPr id="52287" name="Rectangle 82"/>
            <p:cNvSpPr/>
            <p:nvPr/>
          </p:nvSpPr>
          <p:spPr>
            <a:xfrm>
              <a:off x="561" y="214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ON</a:t>
              </a:r>
              <a:endParaRPr lang="en-US" altLang="zh-CN" sz="15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8" name="Rectangle 83"/>
            <p:cNvSpPr/>
            <p:nvPr/>
          </p:nvSpPr>
          <p:spPr>
            <a:xfrm>
              <a:off x="347" y="384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dirty="0">
                <a:latin typeface="Arial" panose="020B0604020202020204" pitchFamily="34" charset="0"/>
              </a:endParaRPr>
            </a:p>
          </p:txBody>
        </p:sp>
        <p:sp>
          <p:nvSpPr>
            <p:cNvPr id="52289" name="Rectangle 84"/>
            <p:cNvSpPr/>
            <p:nvPr/>
          </p:nvSpPr>
          <p:spPr>
            <a:xfrm>
              <a:off x="971" y="517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ON</a:t>
              </a:r>
              <a:endParaRPr lang="en-US" altLang="zh-CN" sz="15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0" name="Rectangle 85"/>
            <p:cNvSpPr/>
            <p:nvPr/>
          </p:nvSpPr>
          <p:spPr>
            <a:xfrm>
              <a:off x="757" y="687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b="1" dirty="0">
                <a:latin typeface="Arial" panose="020B0604020202020204" pitchFamily="34" charset="0"/>
              </a:endParaRPr>
            </a:p>
          </p:txBody>
        </p:sp>
        <p:sp>
          <p:nvSpPr>
            <p:cNvPr id="52291" name="Rectangle 86"/>
            <p:cNvSpPr/>
            <p:nvPr/>
          </p:nvSpPr>
          <p:spPr>
            <a:xfrm>
              <a:off x="1226" y="838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b="1" dirty="0">
                  <a:solidFill>
                    <a:srgbClr val="FF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ON</a:t>
              </a:r>
              <a:endParaRPr lang="en-US" altLang="zh-CN" sz="1500" b="1" dirty="0">
                <a:solidFill>
                  <a:srgbClr val="FF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2" name="Rectangle 87"/>
            <p:cNvSpPr/>
            <p:nvPr/>
          </p:nvSpPr>
          <p:spPr>
            <a:xfrm>
              <a:off x="1012" y="1008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dirty="0">
                <a:latin typeface="Arial" panose="020B0604020202020204" pitchFamily="34" charset="0"/>
              </a:endParaRPr>
            </a:p>
          </p:txBody>
        </p:sp>
        <p:sp>
          <p:nvSpPr>
            <p:cNvPr id="52293" name="Rectangle 88"/>
            <p:cNvSpPr/>
            <p:nvPr/>
          </p:nvSpPr>
          <p:spPr>
            <a:xfrm>
              <a:off x="698" y="1215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CN" sz="2400" b="1" i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4" name="Rectangle 89"/>
            <p:cNvSpPr/>
            <p:nvPr/>
          </p:nvSpPr>
          <p:spPr>
            <a:xfrm>
              <a:off x="1012" y="1218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5" name="Rectangle 90"/>
            <p:cNvSpPr/>
            <p:nvPr/>
          </p:nvSpPr>
          <p:spPr>
            <a:xfrm>
              <a:off x="1248" y="1222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i="1" dirty="0">
                  <a:solidFill>
                    <a:srgbClr val="FF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lang="en-US" altLang="zh-CN" sz="2400" b="1" i="1" dirty="0">
                <a:solidFill>
                  <a:srgbClr val="FF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6" name="Rectangle 91"/>
            <p:cNvSpPr/>
            <p:nvPr/>
          </p:nvSpPr>
          <p:spPr>
            <a:xfrm>
              <a:off x="1518" y="1215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1500" i="1" dirty="0">
                <a:latin typeface="Arial" panose="020B0604020202020204" pitchFamily="34" charset="0"/>
              </a:endParaRPr>
            </a:p>
          </p:txBody>
        </p:sp>
        <p:sp>
          <p:nvSpPr>
            <p:cNvPr id="52297" name="Rectangle 92"/>
            <p:cNvSpPr/>
            <p:nvPr/>
          </p:nvSpPr>
          <p:spPr>
            <a:xfrm>
              <a:off x="1776" y="1215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  <p:sp>
          <p:nvSpPr>
            <p:cNvPr id="52298" name="Rectangle 93"/>
            <p:cNvSpPr/>
            <p:nvPr/>
          </p:nvSpPr>
          <p:spPr>
            <a:xfrm>
              <a:off x="2042" y="1222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1500" i="1" dirty="0">
                <a:latin typeface="Arial" panose="020B0604020202020204" pitchFamily="34" charset="0"/>
              </a:endParaRPr>
            </a:p>
          </p:txBody>
        </p:sp>
        <p:sp>
          <p:nvSpPr>
            <p:cNvPr id="52299" name="Line 94"/>
            <p:cNvSpPr/>
            <p:nvPr/>
          </p:nvSpPr>
          <p:spPr>
            <a:xfrm>
              <a:off x="2254" y="1336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300" name="Rectangle 95"/>
            <p:cNvSpPr/>
            <p:nvPr/>
          </p:nvSpPr>
          <p:spPr>
            <a:xfrm>
              <a:off x="2341" y="1226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5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CN" sz="1500" i="1" dirty="0">
                <a:latin typeface="Arial" panose="020B0604020202020204" pitchFamily="34" charset="0"/>
              </a:endParaRPr>
            </a:p>
          </p:txBody>
        </p:sp>
      </p:grpSp>
      <p:sp>
        <p:nvSpPr>
          <p:cNvPr id="52301" name="Text Box 108"/>
          <p:cNvSpPr txBox="1"/>
          <p:nvPr/>
        </p:nvSpPr>
        <p:spPr>
          <a:xfrm>
            <a:off x="4270375" y="5935345"/>
            <a:ext cx="7851140" cy="478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OFF,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OFF, 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303" name="Text Box 111"/>
          <p:cNvSpPr txBox="1"/>
          <p:nvPr/>
        </p:nvSpPr>
        <p:spPr>
          <a:xfrm>
            <a:off x="1872615" y="3706813"/>
            <a:ext cx="2971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-21 </a:t>
            </a:r>
            <a:r>
              <a:rPr lang="zh-CN" altLang="en-US" sz="2400" b="1" dirty="0">
                <a:latin typeface="Times New Roman" panose="02020603050405020304" pitchFamily="18" charset="0"/>
              </a:rPr>
              <a:t>运行切换模块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2304" name="组合 1"/>
          <p:cNvGrpSpPr/>
          <p:nvPr/>
        </p:nvGrpSpPr>
        <p:grpSpPr>
          <a:xfrm>
            <a:off x="2197418" y="1305243"/>
            <a:ext cx="2435225" cy="2290762"/>
            <a:chOff x="481329" y="1337946"/>
            <a:chExt cx="2434851" cy="2291282"/>
          </a:xfrm>
        </p:grpSpPr>
        <p:sp>
          <p:nvSpPr>
            <p:cNvPr id="52305" name="Rectangle 8"/>
            <p:cNvSpPr/>
            <p:nvPr/>
          </p:nvSpPr>
          <p:spPr>
            <a:xfrm>
              <a:off x="611560" y="2369044"/>
              <a:ext cx="1440637" cy="9821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b="1" dirty="0">
                  <a:latin typeface="Arial" panose="020B0604020202020204" pitchFamily="34" charset="0"/>
                </a:rPr>
                <a:t>MOD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52306" name="Line 9"/>
            <p:cNvSpPr/>
            <p:nvPr/>
          </p:nvSpPr>
          <p:spPr>
            <a:xfrm>
              <a:off x="1000332" y="2039143"/>
              <a:ext cx="0" cy="3412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7" name="Line 10"/>
            <p:cNvSpPr/>
            <p:nvPr/>
          </p:nvSpPr>
          <p:spPr>
            <a:xfrm>
              <a:off x="1657974" y="2039143"/>
              <a:ext cx="0" cy="3412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8" name="Rectangle 12"/>
            <p:cNvSpPr/>
            <p:nvPr/>
          </p:nvSpPr>
          <p:spPr>
            <a:xfrm>
              <a:off x="481329" y="1736546"/>
              <a:ext cx="548641" cy="388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H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1</a:t>
              </a:r>
              <a:endParaRPr lang="en-US" altLang="zh-CN" sz="1800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52309" name="Rectangle 13"/>
            <p:cNvSpPr/>
            <p:nvPr/>
          </p:nvSpPr>
          <p:spPr>
            <a:xfrm>
              <a:off x="1705208" y="1795959"/>
              <a:ext cx="436006" cy="271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H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2</a:t>
              </a:r>
              <a:endParaRPr lang="en-US" altLang="zh-CN" sz="1800" b="1" baseline="-25000" dirty="0">
                <a:latin typeface="Arial" panose="020B0604020202020204" pitchFamily="34" charset="0"/>
              </a:endParaRPr>
            </a:p>
          </p:txBody>
        </p:sp>
        <p:grpSp>
          <p:nvGrpSpPr>
            <p:cNvPr id="52310" name="Group 14"/>
            <p:cNvGrpSpPr/>
            <p:nvPr/>
          </p:nvGrpSpPr>
          <p:grpSpPr>
            <a:xfrm>
              <a:off x="920398" y="1873250"/>
              <a:ext cx="156235" cy="162123"/>
              <a:chOff x="0" y="0"/>
              <a:chExt cx="181" cy="181"/>
            </a:xfrm>
          </p:grpSpPr>
          <p:sp>
            <p:nvSpPr>
              <p:cNvPr id="52311" name="Oval 15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2" name="Line 16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13" name="Line 17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2314" name="Group 18"/>
            <p:cNvGrpSpPr/>
            <p:nvPr/>
          </p:nvGrpSpPr>
          <p:grpSpPr>
            <a:xfrm>
              <a:off x="1568957" y="1880791"/>
              <a:ext cx="156235" cy="162123"/>
              <a:chOff x="0" y="0"/>
              <a:chExt cx="181" cy="181"/>
            </a:xfrm>
          </p:grpSpPr>
          <p:sp>
            <p:nvSpPr>
              <p:cNvPr id="52315" name="Oval 19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6" name="Line 20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17" name="Line 21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2318" name="Line 96"/>
            <p:cNvSpPr/>
            <p:nvPr/>
          </p:nvSpPr>
          <p:spPr>
            <a:xfrm>
              <a:off x="2026763" y="2619769"/>
              <a:ext cx="37060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19" name="Line 97"/>
            <p:cNvSpPr/>
            <p:nvPr/>
          </p:nvSpPr>
          <p:spPr>
            <a:xfrm>
              <a:off x="2026763" y="3119334"/>
              <a:ext cx="37060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20" name="Rectangle 98"/>
            <p:cNvSpPr/>
            <p:nvPr/>
          </p:nvSpPr>
          <p:spPr>
            <a:xfrm>
              <a:off x="2549970" y="2480268"/>
              <a:ext cx="348805" cy="222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P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1</a:t>
              </a:r>
              <a:endParaRPr lang="en-US" altLang="zh-CN" sz="1800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52321" name="Rectangle 99"/>
            <p:cNvSpPr/>
            <p:nvPr/>
          </p:nvSpPr>
          <p:spPr>
            <a:xfrm>
              <a:off x="2549970" y="3008110"/>
              <a:ext cx="348805" cy="222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P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2</a:t>
              </a:r>
              <a:endParaRPr lang="en-US" altLang="zh-CN" sz="1800" b="1" baseline="-25000" dirty="0">
                <a:latin typeface="Arial" panose="020B0604020202020204" pitchFamily="34" charset="0"/>
              </a:endParaRPr>
            </a:p>
          </p:txBody>
        </p:sp>
        <p:grpSp>
          <p:nvGrpSpPr>
            <p:cNvPr id="52322" name="Group 100"/>
            <p:cNvGrpSpPr/>
            <p:nvPr/>
          </p:nvGrpSpPr>
          <p:grpSpPr>
            <a:xfrm>
              <a:off x="2395551" y="3034502"/>
              <a:ext cx="143519" cy="148927"/>
              <a:chOff x="0" y="0"/>
              <a:chExt cx="181" cy="181"/>
            </a:xfrm>
          </p:grpSpPr>
          <p:sp>
            <p:nvSpPr>
              <p:cNvPr id="52323" name="Oval 101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4" name="Line 102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25" name="Line 103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2326" name="Group 104"/>
            <p:cNvGrpSpPr/>
            <p:nvPr/>
          </p:nvGrpSpPr>
          <p:grpSpPr>
            <a:xfrm>
              <a:off x="2390101" y="2555674"/>
              <a:ext cx="143519" cy="148927"/>
              <a:chOff x="0" y="0"/>
              <a:chExt cx="181" cy="181"/>
            </a:xfrm>
          </p:grpSpPr>
          <p:sp>
            <p:nvSpPr>
              <p:cNvPr id="52327" name="Oval 105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8" name="Line 106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29" name="Line 107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2330" name="Rectangle 113"/>
            <p:cNvSpPr/>
            <p:nvPr/>
          </p:nvSpPr>
          <p:spPr>
            <a:xfrm>
              <a:off x="2504453" y="2009690"/>
              <a:ext cx="366425" cy="39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331" name="Rectangle 114"/>
            <p:cNvSpPr/>
            <p:nvPr/>
          </p:nvSpPr>
          <p:spPr>
            <a:xfrm>
              <a:off x="2549755" y="3230465"/>
              <a:ext cx="366425" cy="39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332" name="Rectangle 115"/>
            <p:cNvSpPr/>
            <p:nvPr/>
          </p:nvSpPr>
          <p:spPr>
            <a:xfrm>
              <a:off x="1630046" y="1337946"/>
              <a:ext cx="422945" cy="39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M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70058" y="4326255"/>
            <a:ext cx="2826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5135" y="4848225"/>
            <a:ext cx="4170680" cy="4781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  <a:sym typeface="宋体" panose="02010600030101010101" pitchFamily="2" charset="-122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835" y="5402580"/>
            <a:ext cx="6324600" cy="478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  <a:sym typeface="宋体" panose="02010600030101010101" pitchFamily="2" charset="-122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OFF, 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336" name="Rectangle 115"/>
          <p:cNvSpPr/>
          <p:nvPr/>
        </p:nvSpPr>
        <p:spPr>
          <a:xfrm>
            <a:off x="2499043" y="1305243"/>
            <a:ext cx="33655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8930" y="4326255"/>
            <a:ext cx="2185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手动方式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(M)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98930" y="4848225"/>
            <a:ext cx="21056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自动方式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(A)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14805" y="5370195"/>
            <a:ext cx="2105660" cy="5429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串级方式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(C)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2750" y="5891530"/>
            <a:ext cx="20662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跟踪方式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(F)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23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352233" y="796608"/>
            <a:ext cx="8367713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过程输入通道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①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模拟输入信号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211830" y="2111375"/>
          <a:ext cx="1631950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05815" imgH="396875" progId="">
                  <p:embed/>
                </p:oleObj>
              </mc:Choice>
              <mc:Fallback>
                <p:oleObj name="" r:id="rId1" imgW="805815" imgH="39687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1830" y="2111375"/>
                        <a:ext cx="1631950" cy="800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15"/>
          <p:cNvGrpSpPr/>
          <p:nvPr/>
        </p:nvGrpSpPr>
        <p:grpSpPr>
          <a:xfrm>
            <a:off x="3435033" y="4132898"/>
            <a:ext cx="5256212" cy="1947862"/>
            <a:chOff x="0" y="0"/>
            <a:chExt cx="3311" cy="1227"/>
          </a:xfrm>
        </p:grpSpPr>
        <p:pic>
          <p:nvPicPr>
            <p:cNvPr id="10245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223" cy="1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6" name="Rectangle 12"/>
            <p:cNvSpPr/>
            <p:nvPr/>
          </p:nvSpPr>
          <p:spPr>
            <a:xfrm>
              <a:off x="2223" y="137"/>
              <a:ext cx="363" cy="9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输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入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接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口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47" name="Rectangle 13"/>
            <p:cNvSpPr/>
            <p:nvPr/>
          </p:nvSpPr>
          <p:spPr>
            <a:xfrm>
              <a:off x="2948" y="137"/>
              <a:ext cx="363" cy="9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微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机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48" name="Line 14"/>
            <p:cNvSpPr/>
            <p:nvPr/>
          </p:nvSpPr>
          <p:spPr>
            <a:xfrm>
              <a:off x="2586" y="590"/>
              <a:ext cx="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352550" y="2912110"/>
            <a:ext cx="10079355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</a:t>
            </a: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A/D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转换器的原则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根据测控精度选择</a:t>
            </a:r>
            <a:r>
              <a:rPr kumimoji="0" lang="en-US" altLang="zh-CN" sz="24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A/D</a:t>
            </a:r>
            <a:r>
              <a:rPr kumimoji="0" lang="zh-CN" altLang="en-US" sz="24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转换器位数。根据实时性要求确定转换速度及是否加采样保持器</a:t>
            </a: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0" name="Text Box 122"/>
          <p:cNvSpPr txBox="1"/>
          <p:nvPr/>
        </p:nvSpPr>
        <p:spPr>
          <a:xfrm>
            <a:off x="3914775" y="6003925"/>
            <a:ext cx="51133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3 模拟量输入通道结构图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423670" y="2281555"/>
            <a:ext cx="1270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  <a:endParaRPr kumimoji="0" lang="zh-CN" altLang="en-US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3249" name="Rectangle 4"/>
          <p:cNvSpPr/>
          <p:nvPr/>
        </p:nvSpPr>
        <p:spPr>
          <a:xfrm>
            <a:off x="1258570" y="733743"/>
            <a:ext cx="7920038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控制变量更改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模块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PMD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 PMD1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PMD2)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0" name="Text Box 6"/>
          <p:cNvSpPr txBox="1"/>
          <p:nvPr/>
        </p:nvSpPr>
        <p:spPr>
          <a:xfrm>
            <a:off x="1641158" y="1469390"/>
            <a:ext cx="5256212" cy="503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在线修改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模块内部参数。</a:t>
            </a:r>
            <a:endParaRPr lang="zh-CN" altLang="en-US" sz="27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Text Box 24"/>
          <p:cNvSpPr txBox="1"/>
          <p:nvPr/>
        </p:nvSpPr>
        <p:spPr>
          <a:xfrm>
            <a:off x="4098608" y="2135505"/>
            <a:ext cx="4953000" cy="1089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400" i="1" dirty="0">
                <a:solidFill>
                  <a:srgbClr val="2626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solidFill>
                  <a:srgbClr val="262699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rgbClr val="262699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262699"/>
                </a:solidFill>
                <a:latin typeface="Times New Roman" panose="02020603050405020304" pitchFamily="18" charset="0"/>
              </a:rPr>
              <a:t>ON</a:t>
            </a: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400" baseline="-25000" dirty="0">
                <a:solidFill>
                  <a:srgbClr val="262699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可改变</a:t>
            </a:r>
            <a:r>
              <a:rPr lang="en-US" altLang="zh-CN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变量； 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</a:t>
            </a:r>
            <a:r>
              <a:rPr lang="zh-CN" altLang="en-US" sz="2400" b="1" dirty="0">
                <a:latin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不能改变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3252" name="Group 30"/>
          <p:cNvGrpSpPr/>
          <p:nvPr/>
        </p:nvGrpSpPr>
        <p:grpSpPr>
          <a:xfrm>
            <a:off x="1758633" y="2098993"/>
            <a:ext cx="2022475" cy="2192337"/>
            <a:chOff x="0" y="0"/>
            <a:chExt cx="1274" cy="1381"/>
          </a:xfrm>
        </p:grpSpPr>
        <p:sp>
          <p:nvSpPr>
            <p:cNvPr id="53253" name="Rectangle 8"/>
            <p:cNvSpPr/>
            <p:nvPr/>
          </p:nvSpPr>
          <p:spPr>
            <a:xfrm>
              <a:off x="0" y="325"/>
              <a:ext cx="793" cy="521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400" dirty="0">
                  <a:latin typeface="Arial" panose="020B0604020202020204" pitchFamily="34" charset="0"/>
                </a:rPr>
                <a:t>PMD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53254" name="Line 9"/>
            <p:cNvSpPr/>
            <p:nvPr/>
          </p:nvSpPr>
          <p:spPr>
            <a:xfrm>
              <a:off x="229" y="136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5" name="Line 10"/>
            <p:cNvSpPr/>
            <p:nvPr/>
          </p:nvSpPr>
          <p:spPr>
            <a:xfrm>
              <a:off x="359" y="853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6" name="Rectangle 11"/>
            <p:cNvSpPr/>
            <p:nvPr/>
          </p:nvSpPr>
          <p:spPr>
            <a:xfrm>
              <a:off x="240" y="0"/>
              <a:ext cx="24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000" i="1" dirty="0">
                  <a:latin typeface="Arial" panose="020B0604020202020204" pitchFamily="34" charset="0"/>
                </a:rPr>
                <a:t>H</a:t>
              </a:r>
              <a:r>
                <a:rPr lang="en-US" altLang="zh-CN" sz="2000" baseline="-25000" dirty="0">
                  <a:latin typeface="Arial" panose="020B0604020202020204" pitchFamily="34" charset="0"/>
                </a:rPr>
                <a:t>1</a:t>
              </a:r>
              <a:endParaRPr lang="en-US" altLang="zh-CN" sz="20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53257" name="Line 12"/>
            <p:cNvSpPr/>
            <p:nvPr/>
          </p:nvSpPr>
          <p:spPr>
            <a:xfrm>
              <a:off x="794" y="444"/>
              <a:ext cx="2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8" name="Line 13"/>
            <p:cNvSpPr/>
            <p:nvPr/>
          </p:nvSpPr>
          <p:spPr>
            <a:xfrm>
              <a:off x="794" y="709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9" name="Rectangle 14"/>
            <p:cNvSpPr/>
            <p:nvPr/>
          </p:nvSpPr>
          <p:spPr>
            <a:xfrm>
              <a:off x="1082" y="370"/>
              <a:ext cx="192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000" i="1" dirty="0">
                  <a:latin typeface="Arial" panose="020B0604020202020204" pitchFamily="34" charset="0"/>
                </a:rPr>
                <a:t>P</a:t>
              </a:r>
              <a:r>
                <a:rPr lang="en-US" altLang="zh-CN" sz="2000" baseline="-25000" dirty="0">
                  <a:latin typeface="Arial" panose="020B0604020202020204" pitchFamily="34" charset="0"/>
                </a:rPr>
                <a:t>1</a:t>
              </a:r>
              <a:endParaRPr lang="en-US" altLang="zh-CN" sz="2000" baseline="-25000" dirty="0">
                <a:latin typeface="Arial" panose="020B0604020202020204" pitchFamily="34" charset="0"/>
              </a:endParaRPr>
            </a:p>
          </p:txBody>
        </p:sp>
        <p:grpSp>
          <p:nvGrpSpPr>
            <p:cNvPr id="53260" name="Group 15"/>
            <p:cNvGrpSpPr/>
            <p:nvPr/>
          </p:nvGrpSpPr>
          <p:grpSpPr>
            <a:xfrm>
              <a:off x="994" y="410"/>
              <a:ext cx="79" cy="79"/>
              <a:chOff x="0" y="0"/>
              <a:chExt cx="181" cy="181"/>
            </a:xfrm>
          </p:grpSpPr>
          <p:sp>
            <p:nvSpPr>
              <p:cNvPr id="53261" name="Oval 16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2" name="Line 17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3" name="Line 18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3264" name="Oval 19"/>
            <p:cNvSpPr/>
            <p:nvPr/>
          </p:nvSpPr>
          <p:spPr>
            <a:xfrm>
              <a:off x="192" y="74"/>
              <a:ext cx="63" cy="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5" name="Oval 20"/>
            <p:cNvSpPr/>
            <p:nvPr/>
          </p:nvSpPr>
          <p:spPr>
            <a:xfrm>
              <a:off x="321" y="1126"/>
              <a:ext cx="63" cy="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6" name="Line 21"/>
            <p:cNvSpPr/>
            <p:nvPr/>
          </p:nvSpPr>
          <p:spPr>
            <a:xfrm>
              <a:off x="358" y="864"/>
              <a:ext cx="272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3267" name="Oval 22"/>
            <p:cNvSpPr/>
            <p:nvPr/>
          </p:nvSpPr>
          <p:spPr>
            <a:xfrm>
              <a:off x="620" y="1119"/>
              <a:ext cx="63" cy="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8" name="Rectangle 25"/>
            <p:cNvSpPr/>
            <p:nvPr/>
          </p:nvSpPr>
          <p:spPr>
            <a:xfrm>
              <a:off x="247" y="1237"/>
              <a:ext cx="52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EXT.NO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53269" name="Text Box 26"/>
          <p:cNvSpPr txBox="1"/>
          <p:nvPr/>
        </p:nvSpPr>
        <p:spPr>
          <a:xfrm>
            <a:off x="4095433" y="3292793"/>
            <a:ext cx="463867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百分数型变量</a:t>
            </a:r>
            <a:r>
              <a:rPr lang="en-US" altLang="zh-CN" sz="2600" b="1" dirty="0">
                <a:latin typeface="Times New Roman" panose="02020603050405020304" pitchFamily="18" charset="0"/>
              </a:rPr>
              <a:t>=H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</a:rPr>
              <a:t>内部信号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3270" name="Text Box 27"/>
          <p:cNvSpPr txBox="1"/>
          <p:nvPr/>
        </p:nvSpPr>
        <p:spPr>
          <a:xfrm>
            <a:off x="4095433" y="3902393"/>
            <a:ext cx="458787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时间型变量</a:t>
            </a:r>
            <a:r>
              <a:rPr lang="en-US" altLang="zh-CN" sz="26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0.2048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(min)</a:t>
            </a:r>
            <a:endParaRPr lang="zh-CN" altLang="en-US" sz="2400" b="1" baseline="-2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641158" y="4553268"/>
          <a:ext cx="7767638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830"/>
                <a:gridCol w="1941830"/>
                <a:gridCol w="1724660"/>
                <a:gridCol w="21590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EXT.NO</a:t>
                      </a:r>
                      <a:endParaRPr lang="en-US" altLang="zh-CN" b="1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b="1"/>
                        <a:t>控制参数</a:t>
                      </a:r>
                      <a:endParaRPr lang="zh-CN" altLang="zh-CN" b="1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输入</a:t>
                      </a:r>
                      <a:r>
                        <a:rPr lang="en-US" altLang="zh-CN" b="1"/>
                        <a:t>H1</a:t>
                      </a:r>
                      <a:r>
                        <a:rPr lang="zh-CN" altLang="en-US" b="1"/>
                        <a:t>（</a:t>
                      </a:r>
                      <a:r>
                        <a:rPr lang="en-US" altLang="zh-CN" b="1"/>
                        <a:t>%</a:t>
                      </a:r>
                      <a:r>
                        <a:rPr lang="zh-CN" altLang="en-US" b="1"/>
                        <a:t>）</a:t>
                      </a:r>
                      <a:endParaRPr lang="zh-CN" altLang="en-US" b="1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被更改参数值范围</a:t>
                      </a:r>
                      <a:endParaRPr lang="zh-CN" altLang="en-US" b="1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3"/>
                          </a:solidFill>
                          <a:uFillTx/>
                        </a:rPr>
                        <a:t>1</a:t>
                      </a:r>
                      <a:endParaRPr lang="en-US" altLang="zh-CN" b="1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比例度</a:t>
                      </a:r>
                      <a:endParaRPr lang="zh-CN" alt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0.0~799</a:t>
                      </a: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、</a:t>
                      </a: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9</a:t>
                      </a:r>
                      <a:endParaRPr lang="en-US" altLang="zh-CN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0.0~799</a:t>
                      </a:r>
                      <a:r>
                        <a:rPr lang="zh-CN" altLang="en-US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9</a:t>
                      </a:r>
                      <a:endParaRPr lang="zh-CN" alt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3"/>
                          </a:solidFill>
                          <a:uFillTx/>
                        </a:rPr>
                        <a:t>2</a:t>
                      </a:r>
                      <a:endParaRPr lang="en-US" altLang="zh-CN" b="1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积分时间</a:t>
                      </a:r>
                      <a:endParaRPr lang="zh-CN" alt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0.0~488.2</a:t>
                      </a:r>
                      <a:endParaRPr lang="en-US" altLang="zh-CN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0.00~99.99min</a:t>
                      </a:r>
                      <a:endParaRPr lang="en-US" altLang="zh-CN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3</a:t>
                      </a:r>
                      <a:endParaRPr lang="en-US" altLang="zh-CN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微分时间</a:t>
                      </a:r>
                      <a:endParaRPr lang="zh-CN" alt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0.0~488.2</a:t>
                      </a:r>
                      <a:endParaRPr lang="en-US" altLang="zh-CN" sz="18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0.00~99.99min</a:t>
                      </a:r>
                      <a:endParaRPr lang="en-US" altLang="zh-CN" sz="18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54274" name="Group 5"/>
          <p:cNvGrpSpPr/>
          <p:nvPr/>
        </p:nvGrpSpPr>
        <p:grpSpPr>
          <a:xfrm>
            <a:off x="3806825" y="1006475"/>
            <a:ext cx="7242175" cy="2146300"/>
            <a:chOff x="0" y="0"/>
            <a:chExt cx="4737" cy="1501"/>
          </a:xfrm>
        </p:grpSpPr>
        <p:sp>
          <p:nvSpPr>
            <p:cNvPr id="54275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76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7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78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调节器</a:t>
              </a:r>
              <a:endPara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79" name="Rectangle 10"/>
            <p:cNvSpPr/>
            <p:nvPr/>
          </p:nvSpPr>
          <p:spPr>
            <a:xfrm>
              <a:off x="3357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线性对象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0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1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2" name="Line 13"/>
            <p:cNvSpPr/>
            <p:nvPr/>
          </p:nvSpPr>
          <p:spPr>
            <a:xfrm>
              <a:off x="3992" y="590"/>
              <a:ext cx="6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3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4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5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6" name="Text Box 17"/>
            <p:cNvSpPr txBox="1"/>
            <p:nvPr/>
          </p:nvSpPr>
          <p:spPr>
            <a:xfrm>
              <a:off x="0" y="409"/>
              <a:ext cx="546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7" name="Text Box 18"/>
            <p:cNvSpPr txBox="1"/>
            <p:nvPr/>
          </p:nvSpPr>
          <p:spPr>
            <a:xfrm>
              <a:off x="726" y="397"/>
              <a:ext cx="419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288" name="Text Box 19"/>
            <p:cNvSpPr txBox="1"/>
            <p:nvPr/>
          </p:nvSpPr>
          <p:spPr>
            <a:xfrm>
              <a:off x="195" y="725"/>
              <a:ext cx="548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54289" name="Text Box 20"/>
            <p:cNvSpPr txBox="1"/>
            <p:nvPr/>
          </p:nvSpPr>
          <p:spPr>
            <a:xfrm>
              <a:off x="3947" y="363"/>
              <a:ext cx="790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被控变量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0" name="Text Box 21"/>
            <p:cNvSpPr txBox="1"/>
            <p:nvPr/>
          </p:nvSpPr>
          <p:spPr>
            <a:xfrm>
              <a:off x="3723" y="81"/>
              <a:ext cx="457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扰动</a:t>
              </a:r>
              <a:endParaRPr lang="el-GR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54291" name="Group 22"/>
            <p:cNvGrpSpPr/>
            <p:nvPr/>
          </p:nvGrpSpPr>
          <p:grpSpPr>
            <a:xfrm>
              <a:off x="532" y="331"/>
              <a:ext cx="165" cy="288"/>
              <a:chOff x="0" y="0"/>
              <a:chExt cx="165" cy="288"/>
            </a:xfrm>
          </p:grpSpPr>
          <p:sp>
            <p:nvSpPr>
              <p:cNvPr id="54292" name="Text Box 23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3" name="Text Box 24"/>
              <p:cNvSpPr txBox="1"/>
              <p:nvPr/>
            </p:nvSpPr>
            <p:spPr>
              <a:xfrm>
                <a:off x="74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s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294" name="Group 25"/>
            <p:cNvGrpSpPr/>
            <p:nvPr/>
          </p:nvGrpSpPr>
          <p:grpSpPr>
            <a:xfrm>
              <a:off x="1034" y="307"/>
              <a:ext cx="273" cy="258"/>
              <a:chOff x="0" y="0"/>
              <a:chExt cx="273" cy="258"/>
            </a:xfrm>
          </p:grpSpPr>
          <p:sp>
            <p:nvSpPr>
              <p:cNvPr id="54295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296" name="Text Box 27"/>
              <p:cNvSpPr txBox="1"/>
              <p:nvPr/>
            </p:nvSpPr>
            <p:spPr>
              <a:xfrm>
                <a:off x="112" y="0"/>
                <a:ext cx="16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l-GR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ε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54297" name="Group 28"/>
            <p:cNvGrpSpPr/>
            <p:nvPr/>
          </p:nvGrpSpPr>
          <p:grpSpPr>
            <a:xfrm>
              <a:off x="407" y="841"/>
              <a:ext cx="187" cy="288"/>
              <a:chOff x="0" y="0"/>
              <a:chExt cx="187" cy="288"/>
            </a:xfrm>
          </p:grpSpPr>
          <p:sp>
            <p:nvSpPr>
              <p:cNvPr id="54298" name="Text Box 29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9" name="Text Box 30"/>
              <p:cNvSpPr txBox="1"/>
              <p:nvPr/>
            </p:nvSpPr>
            <p:spPr>
              <a:xfrm>
                <a:off x="96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i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300" name="Group 31"/>
            <p:cNvGrpSpPr/>
            <p:nvPr/>
          </p:nvGrpSpPr>
          <p:grpSpPr>
            <a:xfrm>
              <a:off x="2068" y="305"/>
              <a:ext cx="272" cy="296"/>
              <a:chOff x="0" y="0"/>
              <a:chExt cx="302" cy="317"/>
            </a:xfrm>
          </p:grpSpPr>
          <p:sp>
            <p:nvSpPr>
              <p:cNvPr id="54301" name="Text Box 32"/>
              <p:cNvSpPr txBox="1"/>
              <p:nvPr/>
            </p:nvSpPr>
            <p:spPr>
              <a:xfrm>
                <a:off x="0" y="12"/>
                <a:ext cx="91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∆</a:t>
                </a: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302" name="Text Box 33"/>
              <p:cNvSpPr txBox="1"/>
              <p:nvPr/>
            </p:nvSpPr>
            <p:spPr>
              <a:xfrm>
                <a:off x="141" y="0"/>
                <a:ext cx="161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y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54303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04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执行器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5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06" name="Line 37"/>
            <p:cNvSpPr/>
            <p:nvPr/>
          </p:nvSpPr>
          <p:spPr>
            <a:xfrm>
              <a:off x="2949" y="59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54307" name="对象 2"/>
          <p:cNvGraphicFramePr>
            <a:graphicFrameLocks noChangeAspect="1"/>
          </p:cNvGraphicFramePr>
          <p:nvPr/>
        </p:nvGraphicFramePr>
        <p:xfrm>
          <a:off x="947420" y="2143760"/>
          <a:ext cx="195834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1066800" imgH="228600" progId="Equation.3">
                  <p:embed/>
                </p:oleObj>
              </mc:Choice>
              <mc:Fallback>
                <p:oleObj name="" r:id="rId1" imgW="1066800" imgH="2286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420" y="2143760"/>
                        <a:ext cx="1958340" cy="419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文本框 3"/>
          <p:cNvSpPr txBox="1"/>
          <p:nvPr/>
        </p:nvSpPr>
        <p:spPr>
          <a:xfrm>
            <a:off x="947420" y="1121410"/>
            <a:ext cx="2234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atin typeface="Times New Roman" panose="02020603050405020304" pitchFamily="18" charset="0"/>
              </a:rPr>
              <a:t>线性对象开环放大倍数不变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54309" name="Group 5"/>
          <p:cNvGrpSpPr/>
          <p:nvPr/>
        </p:nvGrpSpPr>
        <p:grpSpPr>
          <a:xfrm>
            <a:off x="3806825" y="3395345"/>
            <a:ext cx="7546834" cy="2146300"/>
            <a:chOff x="0" y="0"/>
            <a:chExt cx="4936" cy="1501"/>
          </a:xfrm>
        </p:grpSpPr>
        <p:sp>
          <p:nvSpPr>
            <p:cNvPr id="54310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1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4312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3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调节器</a:t>
              </a:r>
              <a:endPara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14" name="Rectangle 10"/>
            <p:cNvSpPr/>
            <p:nvPr/>
          </p:nvSpPr>
          <p:spPr>
            <a:xfrm>
              <a:off x="3357" y="408"/>
              <a:ext cx="787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非线性对象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15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16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7" name="Line 13"/>
            <p:cNvSpPr/>
            <p:nvPr/>
          </p:nvSpPr>
          <p:spPr>
            <a:xfrm flipV="1">
              <a:off x="4146" y="602"/>
              <a:ext cx="5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8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9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0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1" name="Text Box 17"/>
            <p:cNvSpPr txBox="1"/>
            <p:nvPr/>
          </p:nvSpPr>
          <p:spPr>
            <a:xfrm>
              <a:off x="0" y="409"/>
              <a:ext cx="546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22" name="Text Box 18"/>
            <p:cNvSpPr txBox="1"/>
            <p:nvPr/>
          </p:nvSpPr>
          <p:spPr>
            <a:xfrm>
              <a:off x="726" y="397"/>
              <a:ext cx="419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323" name="Text Box 19"/>
            <p:cNvSpPr txBox="1"/>
            <p:nvPr/>
          </p:nvSpPr>
          <p:spPr>
            <a:xfrm>
              <a:off x="195" y="725"/>
              <a:ext cx="548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54324" name="Text Box 20"/>
            <p:cNvSpPr txBox="1"/>
            <p:nvPr/>
          </p:nvSpPr>
          <p:spPr>
            <a:xfrm>
              <a:off x="4146" y="369"/>
              <a:ext cx="790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被控变量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25" name="Text Box 21"/>
            <p:cNvSpPr txBox="1"/>
            <p:nvPr/>
          </p:nvSpPr>
          <p:spPr>
            <a:xfrm>
              <a:off x="3671" y="61"/>
              <a:ext cx="499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扰动</a:t>
              </a:r>
              <a:endParaRPr lang="el-GR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54326" name="Group 22"/>
            <p:cNvGrpSpPr/>
            <p:nvPr/>
          </p:nvGrpSpPr>
          <p:grpSpPr>
            <a:xfrm>
              <a:off x="532" y="331"/>
              <a:ext cx="165" cy="288"/>
              <a:chOff x="0" y="0"/>
              <a:chExt cx="165" cy="288"/>
            </a:xfrm>
          </p:grpSpPr>
          <p:sp>
            <p:nvSpPr>
              <p:cNvPr id="54327" name="Text Box 23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28" name="Text Box 24"/>
              <p:cNvSpPr txBox="1"/>
              <p:nvPr/>
            </p:nvSpPr>
            <p:spPr>
              <a:xfrm>
                <a:off x="74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s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329" name="Group 25"/>
            <p:cNvGrpSpPr/>
            <p:nvPr/>
          </p:nvGrpSpPr>
          <p:grpSpPr>
            <a:xfrm>
              <a:off x="1034" y="307"/>
              <a:ext cx="273" cy="258"/>
              <a:chOff x="0" y="0"/>
              <a:chExt cx="273" cy="258"/>
            </a:xfrm>
          </p:grpSpPr>
          <p:sp>
            <p:nvSpPr>
              <p:cNvPr id="54330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331" name="Text Box 27"/>
              <p:cNvSpPr txBox="1"/>
              <p:nvPr/>
            </p:nvSpPr>
            <p:spPr>
              <a:xfrm>
                <a:off x="112" y="0"/>
                <a:ext cx="16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l-GR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ε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grpSp>
          <p:nvGrpSpPr>
            <p:cNvPr id="54332" name="Group 28"/>
            <p:cNvGrpSpPr/>
            <p:nvPr/>
          </p:nvGrpSpPr>
          <p:grpSpPr>
            <a:xfrm>
              <a:off x="407" y="841"/>
              <a:ext cx="187" cy="288"/>
              <a:chOff x="0" y="0"/>
              <a:chExt cx="187" cy="288"/>
            </a:xfrm>
          </p:grpSpPr>
          <p:sp>
            <p:nvSpPr>
              <p:cNvPr id="54333" name="Text Box 29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34" name="Text Box 30"/>
              <p:cNvSpPr txBox="1"/>
              <p:nvPr/>
            </p:nvSpPr>
            <p:spPr>
              <a:xfrm>
                <a:off x="96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i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335" name="Group 31"/>
            <p:cNvGrpSpPr/>
            <p:nvPr/>
          </p:nvGrpSpPr>
          <p:grpSpPr>
            <a:xfrm>
              <a:off x="2068" y="305"/>
              <a:ext cx="272" cy="296"/>
              <a:chOff x="0" y="0"/>
              <a:chExt cx="302" cy="317"/>
            </a:xfrm>
          </p:grpSpPr>
          <p:sp>
            <p:nvSpPr>
              <p:cNvPr id="54336" name="Text Box 32"/>
              <p:cNvSpPr txBox="1"/>
              <p:nvPr/>
            </p:nvSpPr>
            <p:spPr>
              <a:xfrm>
                <a:off x="0" y="12"/>
                <a:ext cx="91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∆</a:t>
                </a: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337" name="Text Box 33"/>
              <p:cNvSpPr txBox="1"/>
              <p:nvPr/>
            </p:nvSpPr>
            <p:spPr>
              <a:xfrm>
                <a:off x="141" y="0"/>
                <a:ext cx="161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y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54338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39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执行器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40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41" name="Line 37"/>
            <p:cNvSpPr/>
            <p:nvPr/>
          </p:nvSpPr>
          <p:spPr>
            <a:xfrm>
              <a:off x="2920" y="60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4342" name="文本框 37"/>
          <p:cNvSpPr txBox="1"/>
          <p:nvPr/>
        </p:nvSpPr>
        <p:spPr>
          <a:xfrm>
            <a:off x="727075" y="3670935"/>
            <a:ext cx="26746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atin typeface="Times New Roman" panose="02020603050405020304" pitchFamily="18" charset="0"/>
              </a:rPr>
              <a:t>非线性对象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</a:rPr>
              <a:t>开环放大倍数变化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4343" name="对象 2"/>
          <p:cNvGraphicFramePr>
            <a:graphicFrameLocks noChangeAspect="1"/>
          </p:cNvGraphicFramePr>
          <p:nvPr/>
        </p:nvGraphicFramePr>
        <p:xfrm>
          <a:off x="876300" y="4627245"/>
          <a:ext cx="210058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1066800" imgH="228600" progId="Equation.3">
                  <p:embed/>
                </p:oleObj>
              </mc:Choice>
              <mc:Fallback>
                <p:oleObj name="" r:id="rId3" imgW="10668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4627245"/>
                        <a:ext cx="210058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1"/>
          <p:cNvGraphicFramePr>
            <a:graphicFrameLocks noChangeAspect="1"/>
          </p:cNvGraphicFramePr>
          <p:nvPr/>
        </p:nvGraphicFramePr>
        <p:xfrm>
          <a:off x="876300" y="5761038"/>
          <a:ext cx="6860540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5" imgW="3556000" imgH="241300" progId="Equation.3">
                  <p:embed/>
                </p:oleObj>
              </mc:Choice>
              <mc:Fallback>
                <p:oleObj name="" r:id="rId5" imgW="3556000" imgH="2413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" y="5761038"/>
                        <a:ext cx="6860540" cy="466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40863" y="4367430"/>
            <a:ext cx="2326701" cy="2283560"/>
            <a:chOff x="1849" y="6214"/>
            <a:chExt cx="5016" cy="5188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2070" y="6537"/>
              <a:ext cx="18" cy="42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2070" y="10752"/>
              <a:ext cx="4694" cy="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曲线连接符 5"/>
            <p:cNvCxnSpPr/>
            <p:nvPr/>
          </p:nvCxnSpPr>
          <p:spPr>
            <a:xfrm rot="16200000">
              <a:off x="2047" y="7371"/>
              <a:ext cx="3369" cy="3289"/>
            </a:xfrm>
            <a:prstGeom prst="curvedConnector3">
              <a:avLst>
                <a:gd name="adj1" fmla="val 499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029" y="10145"/>
            <a:ext cx="835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66700" imgH="177165" progId="Equation.KSEE3">
                    <p:embed/>
                  </p:oleObj>
                </mc:Choice>
                <mc:Fallback>
                  <p:oleObj name="" r:id="rId1" imgW="266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029" y="10145"/>
                          <a:ext cx="835" cy="5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219" y="6214"/>
            <a:ext cx="779" cy="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3" imgW="215900" imgH="228600" progId="Equation.KSEE3">
                    <p:embed/>
                  </p:oleObj>
                </mc:Choice>
                <mc:Fallback>
                  <p:oleObj name="" r:id="rId3" imgW="2159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19" y="6214"/>
                          <a:ext cx="779" cy="8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49" y="10760"/>
            <a:ext cx="460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5" imgW="127000" imgH="177165" progId="Equation.KSEE3">
                    <p:embed/>
                  </p:oleObj>
                </mc:Choice>
                <mc:Fallback>
                  <p:oleObj name="" r:id="rId5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49" y="10760"/>
                          <a:ext cx="460" cy="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876300" y="838835"/>
            <a:ext cx="64617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例：非线性对象，对象增益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 sz="2400"/>
              <a:t>随着测量值</a:t>
            </a:r>
            <a:r>
              <a:rPr lang="en-US" altLang="zh-CN" sz="2400"/>
              <a:t>PV</a:t>
            </a:r>
            <a:r>
              <a:rPr lang="zh-CN" altLang="en-US" sz="2400"/>
              <a:t>增大而增大且成非线性关系。已知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B</a:t>
            </a:r>
            <a:r>
              <a:rPr lang="zh-CN" altLang="en-US" sz="2400"/>
              <a:t>和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V</a:t>
            </a:r>
            <a:r>
              <a:rPr lang="zh-CN" altLang="en-US" sz="2400"/>
              <a:t>，设计</a:t>
            </a:r>
            <a:endParaRPr lang="zh-CN" altLang="en-US" sz="2400"/>
          </a:p>
          <a:p>
            <a:r>
              <a:rPr lang="zh-CN" altLang="en-US" sz="2400"/>
              <a:t>测量值变比例度控制，使系统开环放大倍数不变。</a:t>
            </a:r>
            <a:endParaRPr lang="zh-CN" altLang="en-US" sz="2400"/>
          </a:p>
        </p:txBody>
      </p:sp>
      <p:graphicFrame>
        <p:nvGraphicFramePr>
          <p:cNvPr id="12" name="对象 2"/>
          <p:cNvGraphicFramePr>
            <a:graphicFrameLocks noChangeAspect="1"/>
          </p:cNvGraphicFramePr>
          <p:nvPr/>
        </p:nvGraphicFramePr>
        <p:xfrm>
          <a:off x="876300" y="2407285"/>
          <a:ext cx="5818505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489200" imgH="241300" progId="Equation.3">
                  <p:embed/>
                </p:oleObj>
              </mc:Choice>
              <mc:Fallback>
                <p:oleObj name="" r:id="rId7" imgW="2489200" imgH="2413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6300" y="2407285"/>
                        <a:ext cx="5818505" cy="564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76300" y="3169920"/>
            <a:ext cx="646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由</a:t>
            </a:r>
            <a:r>
              <a:rPr lang="en-US" altLang="zh-CN" sz="2400"/>
              <a:t>PV</a:t>
            </a:r>
            <a:r>
              <a:rPr lang="zh-CN" altLang="en-US" sz="2400"/>
              <a:t>与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 sz="2400"/>
              <a:t>的关系曲线，可建立</a:t>
            </a:r>
            <a:r>
              <a:rPr lang="en-US" altLang="zh-CN" sz="2400"/>
              <a:t>PV</a:t>
            </a:r>
            <a:r>
              <a:rPr lang="zh-CN" altLang="en-US" sz="2400"/>
              <a:t>与     关系。</a:t>
            </a:r>
            <a:endParaRPr lang="zh-CN" altLang="en-US" sz="2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0205" y="1719580"/>
            <a:ext cx="3819525" cy="4170680"/>
          </a:xfrm>
          <a:prstGeom prst="rect">
            <a:avLst/>
          </a:prstGeom>
        </p:spPr>
      </p:pic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05170" y="3228340"/>
          <a:ext cx="333375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0" imgW="139700" imgH="177165" progId="Equation.KSEE3">
                  <p:embed/>
                </p:oleObj>
              </mc:Choice>
              <mc:Fallback>
                <p:oleObj name="" r:id="rId10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05170" y="3228340"/>
                        <a:ext cx="333375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"/>
          <p:cNvGraphicFramePr>
            <a:graphicFrameLocks noChangeAspect="1"/>
          </p:cNvGraphicFramePr>
          <p:nvPr/>
        </p:nvGraphicFramePr>
        <p:xfrm>
          <a:off x="981710" y="3659505"/>
          <a:ext cx="3615690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2" imgW="1892300" imgH="444500" progId="Equation.3">
                  <p:embed/>
                </p:oleObj>
              </mc:Choice>
              <mc:Fallback>
                <p:oleObj name="" r:id="rId12" imgW="1892300" imgH="4445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81710" y="3659505"/>
                        <a:ext cx="3615690" cy="849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111"/>
          <p:cNvSpPr txBox="1"/>
          <p:nvPr/>
        </p:nvSpPr>
        <p:spPr>
          <a:xfrm>
            <a:off x="8411210" y="5990908"/>
            <a:ext cx="33845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-22 </a:t>
            </a:r>
            <a:r>
              <a:rPr lang="zh-CN" altLang="en-US" sz="2400" b="1" dirty="0">
                <a:latin typeface="Times New Roman" panose="02020603050405020304" pitchFamily="18" charset="0"/>
              </a:rPr>
              <a:t>变比例度组态图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对象 2"/>
          <p:cNvGraphicFramePr>
            <a:graphicFrameLocks noChangeAspect="1"/>
          </p:cNvGraphicFramePr>
          <p:nvPr/>
        </p:nvGraphicFramePr>
        <p:xfrm>
          <a:off x="10945495" y="2958148"/>
          <a:ext cx="134874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4" imgW="800100" imgH="228600" progId="Equation.3">
                  <p:embed/>
                </p:oleObj>
              </mc:Choice>
              <mc:Fallback>
                <p:oleObj name="" r:id="rId14" imgW="8001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945495" y="2958148"/>
                        <a:ext cx="134874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"/>
          <p:cNvGraphicFramePr>
            <a:graphicFrameLocks noChangeAspect="1"/>
          </p:cNvGraphicFramePr>
          <p:nvPr/>
        </p:nvGraphicFramePr>
        <p:xfrm>
          <a:off x="10822940" y="4237990"/>
          <a:ext cx="1223645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6" imgW="876300" imgH="444500" progId="Equation.3">
                  <p:embed/>
                </p:oleObj>
              </mc:Choice>
              <mc:Fallback>
                <p:oleObj name="" r:id="rId16" imgW="876300" imgH="4445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22940" y="4237990"/>
                        <a:ext cx="1223645" cy="621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"/>
          <p:cNvGraphicFramePr>
            <a:graphicFrameLocks noChangeAspect="1"/>
          </p:cNvGraphicFramePr>
          <p:nvPr/>
        </p:nvGraphicFramePr>
        <p:xfrm>
          <a:off x="4170680" y="4859655"/>
          <a:ext cx="206629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800100" imgH="228600" progId="Equation.3">
                  <p:embed/>
                </p:oleObj>
              </mc:Choice>
              <mc:Fallback>
                <p:oleObj name="" r:id="rId18" imgW="8001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70680" y="4859655"/>
                        <a:ext cx="206629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6321" name="Text Box 4"/>
          <p:cNvSpPr txBox="1"/>
          <p:nvPr/>
        </p:nvSpPr>
        <p:spPr>
          <a:xfrm>
            <a:off x="1446530" y="773430"/>
            <a:ext cx="49625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超前/滞后模块（</a:t>
            </a:r>
            <a:r>
              <a:rPr lang="en-US" altLang="zh-CN" sz="2800" b="1" dirty="0">
                <a:latin typeface="Times New Roman" panose="02020603050405020304" pitchFamily="18" charset="0"/>
              </a:rPr>
              <a:t>L/L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6322" name="Group 6"/>
          <p:cNvGrpSpPr/>
          <p:nvPr/>
        </p:nvGrpSpPr>
        <p:grpSpPr>
          <a:xfrm>
            <a:off x="1446213" y="2119630"/>
            <a:ext cx="7559675" cy="2270228"/>
            <a:chOff x="0" y="0"/>
            <a:chExt cx="4749" cy="1385"/>
          </a:xfrm>
        </p:grpSpPr>
        <p:grpSp>
          <p:nvGrpSpPr>
            <p:cNvPr id="56323" name="Group 7"/>
            <p:cNvGrpSpPr/>
            <p:nvPr/>
          </p:nvGrpSpPr>
          <p:grpSpPr>
            <a:xfrm>
              <a:off x="0" y="0"/>
              <a:ext cx="4749" cy="1385"/>
              <a:chOff x="0" y="0"/>
              <a:chExt cx="4749" cy="1385"/>
            </a:xfrm>
          </p:grpSpPr>
          <p:sp>
            <p:nvSpPr>
              <p:cNvPr id="56324" name="Rectangle 8"/>
              <p:cNvSpPr/>
              <p:nvPr/>
            </p:nvSpPr>
            <p:spPr>
              <a:xfrm>
                <a:off x="0" y="480"/>
                <a:ext cx="960" cy="38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L/L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25" name="Line 9"/>
              <p:cNvSpPr/>
              <p:nvPr/>
            </p:nvSpPr>
            <p:spPr>
              <a:xfrm>
                <a:off x="336" y="24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26" name="Oval 10"/>
              <p:cNvSpPr/>
              <p:nvPr/>
            </p:nvSpPr>
            <p:spPr>
              <a:xfrm>
                <a:off x="288" y="144"/>
                <a:ext cx="96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27" name="Line 11"/>
              <p:cNvSpPr/>
              <p:nvPr/>
            </p:nvSpPr>
            <p:spPr>
              <a:xfrm>
                <a:off x="480" y="86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28" name="Oval 12"/>
              <p:cNvSpPr/>
              <p:nvPr/>
            </p:nvSpPr>
            <p:spPr>
              <a:xfrm>
                <a:off x="1248" y="52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6329" name="Object 11"/>
              <p:cNvGraphicFramePr>
                <a:graphicFrameLocks noChangeAspect="1"/>
              </p:cNvGraphicFramePr>
              <p:nvPr/>
            </p:nvGraphicFramePr>
            <p:xfrm>
              <a:off x="384" y="48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3" name="" r:id="rId1" imgW="183515" imgH="196215" progId="">
                      <p:embed/>
                    </p:oleObj>
                  </mc:Choice>
                  <mc:Fallback>
                    <p:oleObj name="" r:id="rId1" imgW="183515" imgH="196215" progId="">
                      <p:embed/>
                      <p:pic>
                        <p:nvPicPr>
                          <p:cNvPr id="0" name="图片 321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84" y="48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0" name="Line 14"/>
              <p:cNvSpPr/>
              <p:nvPr/>
            </p:nvSpPr>
            <p:spPr>
              <a:xfrm>
                <a:off x="960" y="576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6331" name="Object 13"/>
              <p:cNvGraphicFramePr>
                <a:graphicFrameLocks noChangeAspect="1"/>
              </p:cNvGraphicFramePr>
              <p:nvPr/>
            </p:nvGraphicFramePr>
            <p:xfrm>
              <a:off x="596" y="1038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3" imgW="158115" imgH="158115" progId="">
                      <p:embed/>
                    </p:oleObj>
                  </mc:Choice>
                  <mc:Fallback>
                    <p:oleObj name="" r:id="rId3" imgW="158115" imgH="158115" progId="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6" y="1038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2" name="Oval 16"/>
              <p:cNvSpPr/>
              <p:nvPr/>
            </p:nvSpPr>
            <p:spPr>
              <a:xfrm>
                <a:off x="1248" y="76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33" name="Line 17"/>
              <p:cNvSpPr/>
              <p:nvPr/>
            </p:nvSpPr>
            <p:spPr>
              <a:xfrm>
                <a:off x="960" y="816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34" name="Oval 18"/>
              <p:cNvSpPr/>
              <p:nvPr/>
            </p:nvSpPr>
            <p:spPr>
              <a:xfrm>
                <a:off x="432" y="1104"/>
                <a:ext cx="96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6335" name="Object 17"/>
              <p:cNvGraphicFramePr>
                <a:graphicFrameLocks noChangeAspect="1"/>
              </p:cNvGraphicFramePr>
              <p:nvPr/>
            </p:nvGraphicFramePr>
            <p:xfrm>
              <a:off x="1384" y="432"/>
              <a:ext cx="2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4" name="" r:id="rId5" imgW="144145" imgH="196850" progId="">
                      <p:embed/>
                    </p:oleObj>
                  </mc:Choice>
                  <mc:Fallback>
                    <p:oleObj name="" r:id="rId5" imgW="144145" imgH="196850" progId="">
                      <p:embed/>
                      <p:pic>
                        <p:nvPicPr>
                          <p:cNvPr id="0" name="图片 321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84" y="432"/>
                            <a:ext cx="21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6" name="Object 18"/>
              <p:cNvGraphicFramePr>
                <a:graphicFrameLocks noChangeAspect="1"/>
              </p:cNvGraphicFramePr>
              <p:nvPr/>
            </p:nvGraphicFramePr>
            <p:xfrm>
              <a:off x="4610" y="856"/>
              <a:ext cx="139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5" name="" r:id="rId7" imgW="92710" imgH="145415" progId="">
                      <p:embed/>
                    </p:oleObj>
                  </mc:Choice>
                  <mc:Fallback>
                    <p:oleObj name="" r:id="rId7" imgW="92710" imgH="145415" progId="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610" y="856"/>
                            <a:ext cx="139" cy="2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7" name="Line 21"/>
              <p:cNvSpPr/>
              <p:nvPr/>
            </p:nvSpPr>
            <p:spPr>
              <a:xfrm>
                <a:off x="2064" y="960"/>
                <a:ext cx="25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6338" name="Line 22"/>
              <p:cNvSpPr/>
              <p:nvPr/>
            </p:nvSpPr>
            <p:spPr>
              <a:xfrm>
                <a:off x="2736" y="528"/>
                <a:ext cx="15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39" name="Freeform 23"/>
              <p:cNvSpPr/>
              <p:nvPr/>
            </p:nvSpPr>
            <p:spPr>
              <a:xfrm>
                <a:off x="2736" y="528"/>
                <a:ext cx="1104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432" y="96"/>
                  </a:cxn>
                  <a:cxn ang="0">
                    <a:pos x="1104" y="0"/>
                  </a:cxn>
                </a:cxnLst>
                <a:pathLst>
                  <a:path w="1104" h="384">
                    <a:moveTo>
                      <a:pt x="0" y="384"/>
                    </a:moveTo>
                    <a:cubicBezTo>
                      <a:pt x="124" y="272"/>
                      <a:pt x="248" y="160"/>
                      <a:pt x="432" y="96"/>
                    </a:cubicBezTo>
                    <a:cubicBezTo>
                      <a:pt x="616" y="32"/>
                      <a:pt x="860" y="16"/>
                      <a:pt x="110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0" name="Freeform 24"/>
              <p:cNvSpPr/>
              <p:nvPr/>
            </p:nvSpPr>
            <p:spPr>
              <a:xfrm>
                <a:off x="2736" y="96"/>
                <a:ext cx="1008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0" y="336"/>
                  </a:cxn>
                  <a:cxn ang="0">
                    <a:pos x="1008" y="432"/>
                  </a:cxn>
                </a:cxnLst>
                <a:pathLst>
                  <a:path w="1008" h="432">
                    <a:moveTo>
                      <a:pt x="0" y="0"/>
                    </a:moveTo>
                    <a:cubicBezTo>
                      <a:pt x="156" y="132"/>
                      <a:pt x="312" y="264"/>
                      <a:pt x="480" y="336"/>
                    </a:cubicBezTo>
                    <a:cubicBezTo>
                      <a:pt x="648" y="408"/>
                      <a:pt x="828" y="420"/>
                      <a:pt x="1008" y="4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1" name="Line 25"/>
              <p:cNvSpPr/>
              <p:nvPr/>
            </p:nvSpPr>
            <p:spPr>
              <a:xfrm flipV="1">
                <a:off x="2736" y="0"/>
                <a:ext cx="0" cy="9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6342" name="Object 24"/>
              <p:cNvGraphicFramePr>
                <a:graphicFrameLocks noChangeAspect="1"/>
              </p:cNvGraphicFramePr>
              <p:nvPr/>
            </p:nvGraphicFramePr>
            <p:xfrm>
              <a:off x="4272" y="336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9" imgW="183515" imgH="196215" progId="">
                      <p:embed/>
                    </p:oleObj>
                  </mc:Choice>
                  <mc:Fallback>
                    <p:oleObj name="" r:id="rId9" imgW="183515" imgH="196215" progId="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272" y="336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3" name="Object 25"/>
              <p:cNvGraphicFramePr>
                <a:graphicFrameLocks noChangeAspect="1"/>
              </p:cNvGraphicFramePr>
              <p:nvPr/>
            </p:nvGraphicFramePr>
            <p:xfrm>
              <a:off x="3267" y="576"/>
              <a:ext cx="59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2" name="" r:id="rId10" imgW="387350" imgH="193675" progId="">
                      <p:embed/>
                    </p:oleObj>
                  </mc:Choice>
                  <mc:Fallback>
                    <p:oleObj name="" r:id="rId10" imgW="387350" imgH="193675" progId="">
                      <p:embed/>
                      <p:pic>
                        <p:nvPicPr>
                          <p:cNvPr id="0" name="图片 3221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267" y="576"/>
                            <a:ext cx="597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4" name="Object 26"/>
              <p:cNvGraphicFramePr>
                <a:graphicFrameLocks noChangeAspect="1"/>
              </p:cNvGraphicFramePr>
              <p:nvPr/>
            </p:nvGraphicFramePr>
            <p:xfrm>
              <a:off x="2064" y="48"/>
              <a:ext cx="59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12" imgW="387350" imgH="193675" progId="">
                      <p:embed/>
                    </p:oleObj>
                  </mc:Choice>
                  <mc:Fallback>
                    <p:oleObj name="" r:id="rId12" imgW="387350" imgH="193675" progId="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064" y="48"/>
                            <a:ext cx="597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5" name="Text Box 29"/>
              <p:cNvSpPr txBox="1"/>
              <p:nvPr/>
            </p:nvSpPr>
            <p:spPr>
              <a:xfrm>
                <a:off x="2544" y="1104"/>
                <a:ext cx="1872" cy="2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6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-23  L/L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特性曲线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6346" name="Object 28"/>
            <p:cNvGraphicFramePr>
              <a:graphicFrameLocks noChangeAspect="1"/>
            </p:cNvGraphicFramePr>
            <p:nvPr/>
          </p:nvGraphicFramePr>
          <p:xfrm>
            <a:off x="1392" y="720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4" imgW="157480" imgH="196850" progId="">
                    <p:embed/>
                  </p:oleObj>
                </mc:Choice>
                <mc:Fallback>
                  <p:oleObj name="" r:id="rId14" imgW="157480" imgH="196850" progId="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92" y="720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7" name="Rectangle 31"/>
          <p:cNvSpPr/>
          <p:nvPr/>
        </p:nvSpPr>
        <p:spPr>
          <a:xfrm>
            <a:off x="1484630" y="1399223"/>
            <a:ext cx="70881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作用：调节微分、积分作用的强弱。前馈动态控制。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9" name="Rectangle 33"/>
          <p:cNvSpPr/>
          <p:nvPr/>
        </p:nvSpPr>
        <p:spPr>
          <a:xfrm>
            <a:off x="6305550" y="2140268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微分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50" name="Rectangle 34"/>
          <p:cNvSpPr/>
          <p:nvPr/>
        </p:nvSpPr>
        <p:spPr>
          <a:xfrm>
            <a:off x="7889875" y="3181668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积分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51" name="Object 33"/>
          <p:cNvGraphicFramePr>
            <a:graphicFrameLocks noChangeAspect="1"/>
          </p:cNvGraphicFramePr>
          <p:nvPr/>
        </p:nvGraphicFramePr>
        <p:xfrm>
          <a:off x="5801043" y="4598353"/>
          <a:ext cx="32416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6" imgW="1564005" imgH="394335" progId="Equations">
                  <p:embed/>
                </p:oleObj>
              </mc:Choice>
              <mc:Fallback>
                <p:oleObj name="" r:id="rId16" imgW="1564005" imgH="394335" progId="Equations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01043" y="4598353"/>
                        <a:ext cx="324167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对象 1"/>
          <p:cNvGraphicFramePr/>
          <p:nvPr/>
        </p:nvGraphicFramePr>
        <p:xfrm>
          <a:off x="1446530" y="4486910"/>
          <a:ext cx="376174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8" imgW="3933825" imgH="1066800" progId="Paint.Picture">
                  <p:embed/>
                </p:oleObj>
              </mc:Choice>
              <mc:Fallback>
                <p:oleObj name="" r:id="rId18" imgW="3933825" imgH="1066800" progId="Paint.Picture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46530" y="4486910"/>
                        <a:ext cx="3761740" cy="929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446530" y="5571808"/>
          <a:ext cx="5719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20" imgW="5715000" imgH="571500" progId="Paint.Picture">
                  <p:embed/>
                </p:oleObj>
              </mc:Choice>
              <mc:Fallback>
                <p:oleObj name="" r:id="rId20" imgW="5715000" imgH="571500" progId="Paint.Picture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46530" y="5571808"/>
                        <a:ext cx="57197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7345" name="Text Box 2"/>
          <p:cNvSpPr txBox="1"/>
          <p:nvPr/>
        </p:nvSpPr>
        <p:spPr>
          <a:xfrm>
            <a:off x="1812290" y="758190"/>
            <a:ext cx="7239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高值监视模块（</a:t>
            </a:r>
            <a:r>
              <a:rPr lang="en-US" altLang="zh-CN" sz="2800" b="1" dirty="0">
                <a:latin typeface="Times New Roman" panose="02020603050405020304" pitchFamily="18" charset="0"/>
              </a:rPr>
              <a:t>HMS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）（监视类）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7347" name="Text Box 2"/>
          <p:cNvSpPr txBox="1"/>
          <p:nvPr/>
        </p:nvSpPr>
        <p:spPr>
          <a:xfrm>
            <a:off x="1885315" y="1336040"/>
            <a:ext cx="748823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如热水锅炉水位高低限报警。温度高低限报警。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7348" name="组合 3"/>
          <p:cNvGrpSpPr/>
          <p:nvPr/>
        </p:nvGrpSpPr>
        <p:grpSpPr>
          <a:xfrm>
            <a:off x="1885315" y="2055178"/>
            <a:ext cx="7302500" cy="2517139"/>
            <a:chOff x="1305" y="3132"/>
            <a:chExt cx="11500" cy="3965"/>
          </a:xfrm>
        </p:grpSpPr>
        <p:grpSp>
          <p:nvGrpSpPr>
            <p:cNvPr id="57349" name="Group 38"/>
            <p:cNvGrpSpPr/>
            <p:nvPr/>
          </p:nvGrpSpPr>
          <p:grpSpPr>
            <a:xfrm>
              <a:off x="1305" y="3132"/>
              <a:ext cx="11500" cy="3965"/>
              <a:chOff x="0" y="0"/>
              <a:chExt cx="4600" cy="1586"/>
            </a:xfrm>
          </p:grpSpPr>
          <p:sp>
            <p:nvSpPr>
              <p:cNvPr id="57350" name="Line 15"/>
              <p:cNvSpPr/>
              <p:nvPr/>
            </p:nvSpPr>
            <p:spPr>
              <a:xfrm>
                <a:off x="1728" y="864"/>
                <a:ext cx="25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1" name="Line 16"/>
              <p:cNvSpPr/>
              <p:nvPr/>
            </p:nvSpPr>
            <p:spPr>
              <a:xfrm>
                <a:off x="1968" y="816"/>
                <a:ext cx="16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2" name="Line 17"/>
              <p:cNvSpPr/>
              <p:nvPr/>
            </p:nvSpPr>
            <p:spPr>
              <a:xfrm flipV="1">
                <a:off x="3600" y="336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3" name="Line 18"/>
              <p:cNvSpPr/>
              <p:nvPr/>
            </p:nvSpPr>
            <p:spPr>
              <a:xfrm>
                <a:off x="3600" y="336"/>
                <a:ext cx="5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4" name="Line 19"/>
              <p:cNvSpPr/>
              <p:nvPr/>
            </p:nvSpPr>
            <p:spPr>
              <a:xfrm flipH="1">
                <a:off x="3408" y="288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5" name="Line 20"/>
              <p:cNvSpPr/>
              <p:nvPr/>
            </p:nvSpPr>
            <p:spPr>
              <a:xfrm>
                <a:off x="3408" y="288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6" name="Line 21"/>
              <p:cNvSpPr/>
              <p:nvPr/>
            </p:nvSpPr>
            <p:spPr>
              <a:xfrm flipH="1">
                <a:off x="1968" y="768"/>
                <a:ext cx="14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7" name="Line 22"/>
              <p:cNvSpPr/>
              <p:nvPr/>
            </p:nvSpPr>
            <p:spPr>
              <a:xfrm flipV="1">
                <a:off x="3600" y="912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8" name="Line 23"/>
              <p:cNvSpPr/>
              <p:nvPr/>
            </p:nvSpPr>
            <p:spPr>
              <a:xfrm>
                <a:off x="3024" y="528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9" name="Line 24"/>
              <p:cNvSpPr/>
              <p:nvPr/>
            </p:nvSpPr>
            <p:spPr>
              <a:xfrm flipH="1">
                <a:off x="3600" y="528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57360" name="Object 15"/>
              <p:cNvGraphicFramePr>
                <a:graphicFrameLocks noChangeAspect="1"/>
              </p:cNvGraphicFramePr>
              <p:nvPr/>
            </p:nvGraphicFramePr>
            <p:xfrm>
              <a:off x="1542" y="606"/>
              <a:ext cx="47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7" name="" r:id="rId1" imgW="309880" imgH="154940" progId="">
                      <p:embed/>
                    </p:oleObj>
                  </mc:Choice>
                  <mc:Fallback>
                    <p:oleObj name="" r:id="rId1" imgW="309880" imgH="154940" progId="">
                      <p:embed/>
                      <p:pic>
                        <p:nvPicPr>
                          <p:cNvPr id="0" name="图片 323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542" y="606"/>
                            <a:ext cx="479" cy="2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1" name="Object 16"/>
              <p:cNvGraphicFramePr>
                <a:graphicFrameLocks noChangeAspect="1"/>
              </p:cNvGraphicFramePr>
              <p:nvPr/>
            </p:nvGraphicFramePr>
            <p:xfrm>
              <a:off x="3456" y="1248"/>
              <a:ext cx="29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7" name="" r:id="rId3" imgW="196850" imgH="196850" progId="">
                      <p:embed/>
                    </p:oleObj>
                  </mc:Choice>
                  <mc:Fallback>
                    <p:oleObj name="" r:id="rId3" imgW="196850" imgH="196850" progId="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456" y="1248"/>
                            <a:ext cx="29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2" name="Object 17"/>
              <p:cNvGraphicFramePr>
                <a:graphicFrameLocks noChangeAspect="1"/>
              </p:cNvGraphicFramePr>
              <p:nvPr/>
            </p:nvGraphicFramePr>
            <p:xfrm>
              <a:off x="4040" y="78"/>
              <a:ext cx="37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" name="" r:id="rId5" imgW="247015" imgH="156210" progId="">
                      <p:embed/>
                    </p:oleObj>
                  </mc:Choice>
                  <mc:Fallback>
                    <p:oleObj name="" r:id="rId5" imgW="247015" imgH="156210" progId="">
                      <p:embed/>
                      <p:pic>
                        <p:nvPicPr>
                          <p:cNvPr id="0" name="图片 324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40" y="78"/>
                            <a:ext cx="379" cy="2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3" name="Object 18"/>
              <p:cNvGraphicFramePr>
                <a:graphicFrameLocks noChangeAspect="1"/>
              </p:cNvGraphicFramePr>
              <p:nvPr/>
            </p:nvGraphicFramePr>
            <p:xfrm>
              <a:off x="3390" y="384"/>
              <a:ext cx="23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9" name="" r:id="rId7" imgW="157480" imgH="196850" progId="">
                      <p:embed/>
                    </p:oleObj>
                  </mc:Choice>
                  <mc:Fallback>
                    <p:oleObj name="" r:id="rId7" imgW="157480" imgH="196850" progId="">
                      <p:embed/>
                      <p:pic>
                        <p:nvPicPr>
                          <p:cNvPr id="0" name="图片 323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390" y="384"/>
                            <a:ext cx="23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4" name="Object 19"/>
              <p:cNvGraphicFramePr>
                <a:graphicFrameLocks noChangeAspect="1"/>
              </p:cNvGraphicFramePr>
              <p:nvPr/>
            </p:nvGraphicFramePr>
            <p:xfrm>
              <a:off x="4320" y="768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5" name="" r:id="rId9" imgW="183515" imgH="196215" progId="">
                      <p:embed/>
                    </p:oleObj>
                  </mc:Choice>
                  <mc:Fallback>
                    <p:oleObj name="" r:id="rId9" imgW="183515" imgH="196215" progId="">
                      <p:embed/>
                      <p:pic>
                        <p:nvPicPr>
                          <p:cNvPr id="0" name="图片 323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20" y="768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7365" name="Group 34"/>
              <p:cNvGrpSpPr/>
              <p:nvPr/>
            </p:nvGrpSpPr>
            <p:grpSpPr>
              <a:xfrm>
                <a:off x="0" y="0"/>
                <a:ext cx="1344" cy="1230"/>
                <a:chOff x="0" y="0"/>
                <a:chExt cx="1344" cy="1230"/>
              </a:xfrm>
            </p:grpSpPr>
            <p:sp>
              <p:nvSpPr>
                <p:cNvPr id="57366" name="Rectangle 4"/>
                <p:cNvSpPr/>
                <p:nvPr/>
              </p:nvSpPr>
              <p:spPr>
                <a:xfrm>
                  <a:off x="0" y="432"/>
                  <a:ext cx="960" cy="384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HMS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67" name="Line 5"/>
                <p:cNvSpPr/>
                <p:nvPr/>
              </p:nvSpPr>
              <p:spPr>
                <a:xfrm>
                  <a:off x="192" y="192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68" name="Oval 6"/>
                <p:cNvSpPr/>
                <p:nvPr/>
              </p:nvSpPr>
              <p:spPr>
                <a:xfrm>
                  <a:off x="144" y="96"/>
                  <a:ext cx="96" cy="9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69" name="Line 7"/>
                <p:cNvSpPr/>
                <p:nvPr/>
              </p:nvSpPr>
              <p:spPr>
                <a:xfrm>
                  <a:off x="816" y="192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0" name="Oval 8"/>
                <p:cNvSpPr/>
                <p:nvPr/>
              </p:nvSpPr>
              <p:spPr>
                <a:xfrm>
                  <a:off x="768" y="96"/>
                  <a:ext cx="96" cy="9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71" name="Line 9"/>
                <p:cNvSpPr/>
                <p:nvPr/>
              </p:nvSpPr>
              <p:spPr>
                <a:xfrm>
                  <a:off x="480" y="816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2" name="Oval 10"/>
                <p:cNvSpPr/>
                <p:nvPr/>
              </p:nvSpPr>
              <p:spPr>
                <a:xfrm>
                  <a:off x="1248" y="624"/>
                  <a:ext cx="96" cy="9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7373" name="Object 28"/>
                <p:cNvGraphicFramePr>
                  <a:graphicFrameLocks noChangeAspect="1"/>
                </p:cNvGraphicFramePr>
                <p:nvPr/>
              </p:nvGraphicFramePr>
              <p:xfrm>
                <a:off x="240" y="0"/>
                <a:ext cx="280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6" name="" r:id="rId11" imgW="183515" imgH="196215" progId="">
                        <p:embed/>
                      </p:oleObj>
                    </mc:Choice>
                    <mc:Fallback>
                      <p:oleObj name="" r:id="rId11" imgW="183515" imgH="196215" progId="">
                        <p:embed/>
                        <p:pic>
                          <p:nvPicPr>
                            <p:cNvPr id="0" name="图片 3235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0" y="0"/>
                              <a:ext cx="280" cy="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374" name="Object 29"/>
                <p:cNvGraphicFramePr>
                  <a:graphicFrameLocks noChangeAspect="1"/>
                </p:cNvGraphicFramePr>
                <p:nvPr/>
              </p:nvGraphicFramePr>
              <p:xfrm>
                <a:off x="864" y="0"/>
                <a:ext cx="299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40" name="" r:id="rId12" imgW="196850" imgH="196850" progId="">
                        <p:embed/>
                      </p:oleObj>
                    </mc:Choice>
                    <mc:Fallback>
                      <p:oleObj name="" r:id="rId12" imgW="196850" imgH="196850" progId="">
                        <p:embed/>
                        <p:pic>
                          <p:nvPicPr>
                            <p:cNvPr id="0" name="图片 3239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4" y="0"/>
                              <a:ext cx="299" cy="2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375" name="Line 13"/>
                <p:cNvSpPr/>
                <p:nvPr/>
              </p:nvSpPr>
              <p:spPr>
                <a:xfrm>
                  <a:off x="960" y="672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6" name="AutoShape 14"/>
                <p:cNvSpPr/>
                <p:nvPr/>
              </p:nvSpPr>
              <p:spPr>
                <a:xfrm>
                  <a:off x="432" y="1056"/>
                  <a:ext cx="96" cy="96"/>
                </a:xfrm>
                <a:prstGeom prst="flowChartSummingJunction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7377" name="Object 32"/>
                <p:cNvGraphicFramePr>
                  <a:graphicFrameLocks noChangeAspect="1"/>
                </p:cNvGraphicFramePr>
                <p:nvPr/>
              </p:nvGraphicFramePr>
              <p:xfrm>
                <a:off x="596" y="990"/>
                <a:ext cx="24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28" name="" r:id="rId13" imgW="158115" imgH="158115" progId="">
                        <p:embed/>
                      </p:oleObj>
                    </mc:Choice>
                    <mc:Fallback>
                      <p:oleObj name="" r:id="rId13" imgW="158115" imgH="158115" progId="">
                        <p:embed/>
                        <p:pic>
                          <p:nvPicPr>
                            <p:cNvPr id="0" name="图片 3227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6" y="990"/>
                              <a:ext cx="240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7378" name="Object 33"/>
              <p:cNvGraphicFramePr>
                <a:graphicFrameLocks noChangeAspect="1"/>
              </p:cNvGraphicFramePr>
              <p:nvPr/>
            </p:nvGraphicFramePr>
            <p:xfrm>
              <a:off x="1200" y="336"/>
              <a:ext cx="23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name="" r:id="rId15" imgW="157480" imgH="196850" progId="">
                      <p:embed/>
                    </p:oleObj>
                  </mc:Choice>
                  <mc:Fallback>
                    <p:oleObj name="" r:id="rId15" imgW="157480" imgH="196850" progId="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200" y="336"/>
                            <a:ext cx="23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79" name="Text Box 36"/>
              <p:cNvSpPr txBox="1"/>
              <p:nvPr/>
            </p:nvSpPr>
            <p:spPr>
              <a:xfrm>
                <a:off x="1344" y="1296"/>
                <a:ext cx="187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6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-24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高值监视模块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57380" name="直接箭头连接符 1"/>
            <p:cNvCxnSpPr/>
            <p:nvPr/>
          </p:nvCxnSpPr>
          <p:spPr>
            <a:xfrm flipH="1" flipV="1">
              <a:off x="6860" y="3132"/>
              <a:ext cx="18" cy="130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57381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196" y="3176"/>
            <a:ext cx="59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6" imgW="165100" imgH="177165" progId="Equation.KSEE3">
                    <p:embed/>
                  </p:oleObj>
                </mc:Choice>
                <mc:Fallback>
                  <p:oleObj name="" r:id="rId16" imgW="165100" imgH="177165" progId="Equation.KSEE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196" y="3176"/>
                          <a:ext cx="590" cy="6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82" name="对象 4"/>
          <p:cNvGraphicFramePr/>
          <p:nvPr/>
        </p:nvGraphicFramePr>
        <p:xfrm>
          <a:off x="1812290" y="4707890"/>
          <a:ext cx="526351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8" imgW="5534025" imgH="542925" progId="Paint.Picture">
                  <p:embed/>
                </p:oleObj>
              </mc:Choice>
              <mc:Fallback>
                <p:oleObj name="" r:id="rId18" imgW="5534025" imgH="542925" progId="Paint.Picture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12290" y="4707890"/>
                        <a:ext cx="526351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08475" y="5369560"/>
          <a:ext cx="264160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0" imgW="1104900" imgH="215900" progId="Equation.KSEE3">
                  <p:embed/>
                </p:oleObj>
              </mc:Choice>
              <mc:Fallback>
                <p:oleObj name="" r:id="rId20" imgW="1104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08475" y="5369560"/>
                        <a:ext cx="264160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1633" y="5885815"/>
          <a:ext cx="3735705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2" imgW="1562100" imgH="215900" progId="Equation.KSEE3">
                  <p:embed/>
                </p:oleObj>
              </mc:Choice>
              <mc:Fallback>
                <p:oleObj name="" r:id="rId22" imgW="1562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71633" y="5885815"/>
                        <a:ext cx="3735705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/>
          <p:nvPr/>
        </p:nvSpPr>
        <p:spPr>
          <a:xfrm>
            <a:off x="1812290" y="5369560"/>
            <a:ext cx="18618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报警条件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2"/>
          <p:cNvSpPr txBox="1"/>
          <p:nvPr/>
        </p:nvSpPr>
        <p:spPr>
          <a:xfrm>
            <a:off x="1741805" y="5891530"/>
            <a:ext cx="25209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解除报警条件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8370" name="Text Box 2"/>
          <p:cNvSpPr txBox="1"/>
          <p:nvPr/>
        </p:nvSpPr>
        <p:spPr>
          <a:xfrm>
            <a:off x="1189355" y="835660"/>
            <a:ext cx="92900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例：某一热水锅炉水位监控。设水位测量范围为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0~3m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。当水位高于</a:t>
            </a:r>
            <a:r>
              <a:rPr lang="en-US" altLang="zh-CN" sz="2400" b="1" dirty="0">
                <a:latin typeface="Times New Roman" panose="02020603050405020304" pitchFamily="18" charset="0"/>
              </a:rPr>
              <a:t>3.0m(100.0%)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时，上限报警，水位低于</a:t>
            </a:r>
            <a:r>
              <a:rPr lang="en-US" altLang="zh-CN" sz="2400" b="1" dirty="0">
                <a:latin typeface="Times New Roman" panose="02020603050405020304" pitchFamily="18" charset="0"/>
              </a:rPr>
              <a:t>0.6m(20.0%)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时，下限报警。设计监控系统组态图。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254375" y="1839595"/>
            <a:ext cx="3815080" cy="4032250"/>
            <a:chOff x="3574" y="3021"/>
            <a:chExt cx="6944" cy="7368"/>
          </a:xfrm>
        </p:grpSpPr>
        <p:graphicFrame>
          <p:nvGraphicFramePr>
            <p:cNvPr id="58372" name="对象 5"/>
            <p:cNvGraphicFramePr/>
            <p:nvPr/>
          </p:nvGraphicFramePr>
          <p:xfrm>
            <a:off x="4754" y="3898"/>
            <a:ext cx="3228" cy="3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" imgW="2047875" imgH="1905000" progId="Paint.Picture">
                    <p:embed/>
                  </p:oleObj>
                </mc:Choice>
                <mc:Fallback>
                  <p:oleObj name="" r:id="rId1" imgW="2047875" imgH="1905000" progId="Paint.Picture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54" y="3898"/>
                          <a:ext cx="3228" cy="30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3" name="对象 7"/>
            <p:cNvGraphicFramePr/>
            <p:nvPr/>
          </p:nvGraphicFramePr>
          <p:xfrm>
            <a:off x="4626" y="7257"/>
            <a:ext cx="3152" cy="2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3" imgW="2000250" imgH="1704975" progId="Paint.Picture">
                    <p:embed/>
                  </p:oleObj>
                </mc:Choice>
                <mc:Fallback>
                  <p:oleObj name="" r:id="rId3" imgW="2000250" imgH="1704975" progId="Paint.Picture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26" y="7257"/>
                          <a:ext cx="3152" cy="26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4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74" y="3021"/>
            <a:ext cx="83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5" imgW="266700" imgH="215900" progId="Equation.KSEE3">
                    <p:embed/>
                  </p:oleObj>
                </mc:Choice>
                <mc:Fallback>
                  <p:oleObj name="" r:id="rId5" imgW="266700" imgH="215900" progId="Equation.KSEE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74" y="3021"/>
                          <a:ext cx="838" cy="6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375" name="直接箭头连接符 10"/>
            <p:cNvCxnSpPr/>
            <p:nvPr/>
          </p:nvCxnSpPr>
          <p:spPr>
            <a:xfrm>
              <a:off x="5159" y="3132"/>
              <a:ext cx="0" cy="90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8376" name="直接连接符 11"/>
            <p:cNvCxnSpPr/>
            <p:nvPr/>
          </p:nvCxnSpPr>
          <p:spPr>
            <a:xfrm flipH="1">
              <a:off x="4412" y="3700"/>
              <a:ext cx="79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77" name="直接连接符 12"/>
            <p:cNvCxnSpPr/>
            <p:nvPr/>
          </p:nvCxnSpPr>
          <p:spPr>
            <a:xfrm flipV="1">
              <a:off x="5150" y="7101"/>
              <a:ext cx="9" cy="3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78" name="直接连接符 13"/>
            <p:cNvCxnSpPr/>
            <p:nvPr/>
          </p:nvCxnSpPr>
          <p:spPr>
            <a:xfrm flipH="1">
              <a:off x="4365" y="7044"/>
              <a:ext cx="79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79" name="直接连接符 14"/>
            <p:cNvCxnSpPr/>
            <p:nvPr/>
          </p:nvCxnSpPr>
          <p:spPr>
            <a:xfrm>
              <a:off x="4365" y="3755"/>
              <a:ext cx="0" cy="32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80" name="直接箭头连接符 15"/>
            <p:cNvCxnSpPr/>
            <p:nvPr/>
          </p:nvCxnSpPr>
          <p:spPr>
            <a:xfrm>
              <a:off x="5840" y="6534"/>
              <a:ext cx="0" cy="79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8381" name="直接箭头连接符 16"/>
            <p:cNvCxnSpPr/>
            <p:nvPr/>
          </p:nvCxnSpPr>
          <p:spPr>
            <a:xfrm>
              <a:off x="5701" y="9607"/>
              <a:ext cx="25" cy="78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58382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70" y="3898"/>
            <a:ext cx="2764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7" imgW="850900" imgH="203200" progId="Equation.KSEE3">
                    <p:embed/>
                  </p:oleObj>
                </mc:Choice>
                <mc:Fallback>
                  <p:oleObj name="" r:id="rId7" imgW="850900" imgH="203200" progId="Equation.KSEE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70" y="3898"/>
                          <a:ext cx="2764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3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960" y="5235"/>
            <a:ext cx="2558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9" imgW="787400" imgH="203200" progId="Equation.KSEE3">
                    <p:embed/>
                  </p:oleObj>
                </mc:Choice>
                <mc:Fallback>
                  <p:oleObj name="" r:id="rId9" imgW="787400" imgH="203200" progId="Equation.KSEE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60" y="5235"/>
                          <a:ext cx="2558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对象 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22" y="7257"/>
            <a:ext cx="301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11" imgW="927100" imgH="203200" progId="Equation.KSEE3">
                    <p:embed/>
                  </p:oleObj>
                </mc:Choice>
                <mc:Fallback>
                  <p:oleObj name="" r:id="rId11" imgW="927100" imgH="203200" progId="Equation.KSEE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22" y="7257"/>
                          <a:ext cx="3012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5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78" y="8270"/>
            <a:ext cx="2558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3" imgW="787400" imgH="203200" progId="Equation.KSEE3">
                    <p:embed/>
                  </p:oleObj>
                </mc:Choice>
                <mc:Fallback>
                  <p:oleObj name="" r:id="rId13" imgW="787400" imgH="203200" progId="Equation.KSEE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78" y="8270"/>
                          <a:ext cx="2558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527" y="6241"/>
            <a:ext cx="177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15" imgW="545465" imgH="203200" progId="Equation.KSEE3">
                    <p:embed/>
                  </p:oleObj>
                </mc:Choice>
                <mc:Fallback>
                  <p:oleObj name="" r:id="rId15" imgW="545465" imgH="203200" progId="Equation.KSEE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527" y="6241"/>
                          <a:ext cx="1773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7" name="对象 2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43" y="9669"/>
            <a:ext cx="1899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17" imgW="584200" imgH="203200" progId="Equation.KSEE3">
                    <p:embed/>
                  </p:oleObj>
                </mc:Choice>
                <mc:Fallback>
                  <p:oleObj name="" r:id="rId17" imgW="584200" imgH="203200" progId="Equation.KSEE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643" y="9669"/>
                          <a:ext cx="1899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79" name="Text Box 36"/>
          <p:cNvSpPr txBox="1"/>
          <p:nvPr/>
        </p:nvSpPr>
        <p:spPr>
          <a:xfrm>
            <a:off x="3338830" y="6005195"/>
            <a:ext cx="3730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-25 </a:t>
            </a:r>
            <a:r>
              <a:rPr lang="zh-CN" altLang="en-US" sz="2400" b="1" dirty="0">
                <a:latin typeface="Times New Roman" panose="02020603050405020304" pitchFamily="18" charset="0"/>
              </a:rPr>
              <a:t>水位上下限报警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9393" name="Text Box 4"/>
          <p:cNvSpPr txBox="1"/>
          <p:nvPr/>
        </p:nvSpPr>
        <p:spPr>
          <a:xfrm>
            <a:off x="1461135" y="822325"/>
            <a:ext cx="46482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</a:rPr>
              <a:t>斜波信号模块（时间类）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程序自动控制温度、流量。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9394" name="Group 5"/>
          <p:cNvGrpSpPr/>
          <p:nvPr/>
        </p:nvGrpSpPr>
        <p:grpSpPr>
          <a:xfrm>
            <a:off x="1755140" y="2038350"/>
            <a:ext cx="2544763" cy="2028825"/>
            <a:chOff x="0" y="0"/>
            <a:chExt cx="1603" cy="1278"/>
          </a:xfrm>
        </p:grpSpPr>
        <p:sp>
          <p:nvSpPr>
            <p:cNvPr id="59395" name="Rectangle 6"/>
            <p:cNvSpPr/>
            <p:nvPr/>
          </p:nvSpPr>
          <p:spPr>
            <a:xfrm>
              <a:off x="0" y="480"/>
              <a:ext cx="96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RMP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396" name="Line 7"/>
            <p:cNvSpPr/>
            <p:nvPr/>
          </p:nvSpPr>
          <p:spPr>
            <a:xfrm>
              <a:off x="288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397" name="Line 8"/>
            <p:cNvSpPr/>
            <p:nvPr/>
          </p:nvSpPr>
          <p:spPr>
            <a:xfrm>
              <a:off x="480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398" name="Oval 9"/>
            <p:cNvSpPr/>
            <p:nvPr/>
          </p:nvSpPr>
          <p:spPr>
            <a:xfrm>
              <a:off x="1248" y="52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399" name="Object 8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1" imgW="183515" imgH="196215" progId="">
                    <p:embed/>
                  </p:oleObj>
                </mc:Choice>
                <mc:Fallback>
                  <p:oleObj name="" r:id="rId1" imgW="183515" imgH="196215" progId="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" name="Line 11"/>
            <p:cNvSpPr/>
            <p:nvPr/>
          </p:nvSpPr>
          <p:spPr>
            <a:xfrm>
              <a:off x="960" y="5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401" name="Object 10"/>
            <p:cNvGraphicFramePr>
              <a:graphicFrameLocks noChangeAspect="1"/>
            </p:cNvGraphicFramePr>
            <p:nvPr/>
          </p:nvGraphicFramePr>
          <p:xfrm>
            <a:off x="596" y="103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3" imgW="158115" imgH="158115" progId="">
                    <p:embed/>
                  </p:oleObj>
                </mc:Choice>
                <mc:Fallback>
                  <p:oleObj name="" r:id="rId3" imgW="158115" imgH="158115" progId="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6" y="103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2" name="Oval 13"/>
            <p:cNvSpPr/>
            <p:nvPr/>
          </p:nvSpPr>
          <p:spPr>
            <a:xfrm>
              <a:off x="432" y="1104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3" name="Object 12"/>
            <p:cNvGraphicFramePr>
              <a:graphicFrameLocks noChangeAspect="1"/>
            </p:cNvGraphicFramePr>
            <p:nvPr/>
          </p:nvGraphicFramePr>
          <p:xfrm>
            <a:off x="1384" y="432"/>
            <a:ext cx="21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5" imgW="144145" imgH="196850" progId="">
                    <p:embed/>
                  </p:oleObj>
                </mc:Choice>
                <mc:Fallback>
                  <p:oleObj name="" r:id="rId5" imgW="144145" imgH="196850" progId="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4" y="432"/>
                          <a:ext cx="21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4" name="AutoShape 15"/>
            <p:cNvSpPr/>
            <p:nvPr/>
          </p:nvSpPr>
          <p:spPr>
            <a:xfrm>
              <a:off x="672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5" name="AutoShape 16"/>
            <p:cNvSpPr/>
            <p:nvPr/>
          </p:nvSpPr>
          <p:spPr>
            <a:xfrm>
              <a:off x="240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6" name="Line 17"/>
            <p:cNvSpPr/>
            <p:nvPr/>
          </p:nvSpPr>
          <p:spPr>
            <a:xfrm flipV="1">
              <a:off x="720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407" name="Object 16"/>
            <p:cNvGraphicFramePr>
              <a:graphicFrameLocks noChangeAspect="1"/>
            </p:cNvGraphicFramePr>
            <p:nvPr/>
          </p:nvGraphicFramePr>
          <p:xfrm>
            <a:off x="758" y="0"/>
            <a:ext cx="3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7" imgW="196850" imgH="196850" progId="">
                    <p:embed/>
                  </p:oleObj>
                </mc:Choice>
                <mc:Fallback>
                  <p:oleObj name="" r:id="rId7" imgW="196850" imgH="196850" progId="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8" y="0"/>
                          <a:ext cx="3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08" name="Group 52"/>
          <p:cNvGrpSpPr/>
          <p:nvPr/>
        </p:nvGrpSpPr>
        <p:grpSpPr>
          <a:xfrm>
            <a:off x="6482715" y="1414780"/>
            <a:ext cx="4876800" cy="3867150"/>
            <a:chOff x="0" y="0"/>
            <a:chExt cx="3072" cy="2436"/>
          </a:xfrm>
        </p:grpSpPr>
        <p:graphicFrame>
          <p:nvGraphicFramePr>
            <p:cNvPr id="59409" name="Object 18"/>
            <p:cNvGraphicFramePr>
              <a:graphicFrameLocks noChangeAspect="1"/>
            </p:cNvGraphicFramePr>
            <p:nvPr/>
          </p:nvGraphicFramePr>
          <p:xfrm>
            <a:off x="2930" y="712"/>
            <a:ext cx="13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9" imgW="92710" imgH="145415" progId="">
                    <p:embed/>
                  </p:oleObj>
                </mc:Choice>
                <mc:Fallback>
                  <p:oleObj name="" r:id="rId9" imgW="92710" imgH="145415" progId="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30" y="712"/>
                          <a:ext cx="139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0" name="Object 19"/>
            <p:cNvGraphicFramePr>
              <a:graphicFrameLocks noChangeAspect="1"/>
            </p:cNvGraphicFramePr>
            <p:nvPr/>
          </p:nvGraphicFramePr>
          <p:xfrm>
            <a:off x="192" y="144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11" imgW="183515" imgH="196215" progId="">
                    <p:embed/>
                  </p:oleObj>
                </mc:Choice>
                <mc:Fallback>
                  <p:oleObj name="" r:id="rId11" imgW="183515" imgH="196215" progId="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" y="144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1" name="Object 20"/>
            <p:cNvGraphicFramePr>
              <a:graphicFrameLocks noChangeAspect="1"/>
            </p:cNvGraphicFramePr>
            <p:nvPr/>
          </p:nvGraphicFramePr>
          <p:xfrm>
            <a:off x="192" y="1776"/>
            <a:ext cx="29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12" imgW="208915" imgH="156845" progId="">
                    <p:embed/>
                  </p:oleObj>
                </mc:Choice>
                <mc:Fallback>
                  <p:oleObj name="" r:id="rId12" imgW="208915" imgH="156845" progId="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2" y="1776"/>
                          <a:ext cx="293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2" name="Object 21"/>
            <p:cNvGraphicFramePr>
              <a:graphicFrameLocks noChangeAspect="1"/>
            </p:cNvGraphicFramePr>
            <p:nvPr/>
          </p:nvGraphicFramePr>
          <p:xfrm>
            <a:off x="0" y="1152"/>
            <a:ext cx="5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14" imgW="451485" imgH="154940" progId="">
                    <p:embed/>
                  </p:oleObj>
                </mc:Choice>
                <mc:Fallback>
                  <p:oleObj name="" r:id="rId14" imgW="451485" imgH="154940" progId="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0" y="1152"/>
                          <a:ext cx="576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3" name="Text Box 24"/>
            <p:cNvSpPr txBox="1"/>
            <p:nvPr/>
          </p:nvSpPr>
          <p:spPr>
            <a:xfrm>
              <a:off x="571" y="2146"/>
              <a:ext cx="230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RMP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特性曲线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414" name="Line 25"/>
            <p:cNvSpPr/>
            <p:nvPr/>
          </p:nvSpPr>
          <p:spPr>
            <a:xfrm flipV="1">
              <a:off x="768" y="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5" name="Line 26"/>
            <p:cNvSpPr/>
            <p:nvPr/>
          </p:nvSpPr>
          <p:spPr>
            <a:xfrm>
              <a:off x="768" y="0"/>
              <a:ext cx="158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6" name="Line 27"/>
            <p:cNvSpPr/>
            <p:nvPr/>
          </p:nvSpPr>
          <p:spPr>
            <a:xfrm>
              <a:off x="2352" y="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7" name="Line 28"/>
            <p:cNvSpPr/>
            <p:nvPr/>
          </p:nvSpPr>
          <p:spPr>
            <a:xfrm flipH="1">
              <a:off x="480" y="288"/>
              <a:ext cx="28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8" name="Line 29"/>
            <p:cNvSpPr/>
            <p:nvPr/>
          </p:nvSpPr>
          <p:spPr>
            <a:xfrm>
              <a:off x="2352" y="288"/>
              <a:ext cx="48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9" name="Line 30"/>
            <p:cNvSpPr/>
            <p:nvPr/>
          </p:nvSpPr>
          <p:spPr>
            <a:xfrm flipV="1">
              <a:off x="1296" y="48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0" name="Line 31"/>
            <p:cNvSpPr/>
            <p:nvPr/>
          </p:nvSpPr>
          <p:spPr>
            <a:xfrm>
              <a:off x="1296" y="480"/>
              <a:ext cx="48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1" name="Line 32"/>
            <p:cNvSpPr/>
            <p:nvPr/>
          </p:nvSpPr>
          <p:spPr>
            <a:xfrm>
              <a:off x="1776" y="48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2" name="Line 33"/>
            <p:cNvSpPr/>
            <p:nvPr/>
          </p:nvSpPr>
          <p:spPr>
            <a:xfrm>
              <a:off x="480" y="768"/>
              <a:ext cx="81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3" name="Line 34"/>
            <p:cNvSpPr/>
            <p:nvPr/>
          </p:nvSpPr>
          <p:spPr>
            <a:xfrm>
              <a:off x="1776" y="768"/>
              <a:ext cx="11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4" name="Line 35"/>
            <p:cNvSpPr/>
            <p:nvPr/>
          </p:nvSpPr>
          <p:spPr>
            <a:xfrm>
              <a:off x="528" y="1872"/>
              <a:ext cx="25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25" name="Line 36"/>
            <p:cNvSpPr/>
            <p:nvPr/>
          </p:nvSpPr>
          <p:spPr>
            <a:xfrm flipV="1">
              <a:off x="528" y="1008"/>
              <a:ext cx="0" cy="9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26" name="Line 37"/>
            <p:cNvSpPr/>
            <p:nvPr/>
          </p:nvSpPr>
          <p:spPr>
            <a:xfrm flipV="1">
              <a:off x="768" y="1488"/>
              <a:ext cx="528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7" name="Line 38"/>
            <p:cNvSpPr/>
            <p:nvPr/>
          </p:nvSpPr>
          <p:spPr>
            <a:xfrm>
              <a:off x="1296" y="1488"/>
              <a:ext cx="52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8" name="Line 39"/>
            <p:cNvSpPr/>
            <p:nvPr/>
          </p:nvSpPr>
          <p:spPr>
            <a:xfrm flipV="1">
              <a:off x="1824" y="1248"/>
              <a:ext cx="33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9" name="Line 40"/>
            <p:cNvSpPr/>
            <p:nvPr/>
          </p:nvSpPr>
          <p:spPr>
            <a:xfrm>
              <a:off x="2160" y="1248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0" name="Line 41"/>
            <p:cNvSpPr/>
            <p:nvPr/>
          </p:nvSpPr>
          <p:spPr>
            <a:xfrm flipV="1">
              <a:off x="2160" y="1728"/>
              <a:ext cx="144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1" name="Line 42"/>
            <p:cNvSpPr/>
            <p:nvPr/>
          </p:nvSpPr>
          <p:spPr>
            <a:xfrm>
              <a:off x="2304" y="172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2" name="Line 43"/>
            <p:cNvSpPr/>
            <p:nvPr/>
          </p:nvSpPr>
          <p:spPr>
            <a:xfrm>
              <a:off x="528" y="1248"/>
              <a:ext cx="163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433" name="Object 42"/>
            <p:cNvGraphicFramePr>
              <a:graphicFrameLocks noChangeAspect="1"/>
            </p:cNvGraphicFramePr>
            <p:nvPr/>
          </p:nvGraphicFramePr>
          <p:xfrm>
            <a:off x="2880" y="192"/>
            <a:ext cx="13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6" imgW="92710" imgH="145415" progId="">
                    <p:embed/>
                  </p:oleObj>
                </mc:Choice>
                <mc:Fallback>
                  <p:oleObj name="" r:id="rId16" imgW="92710" imgH="145415" progId="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80" y="192"/>
                          <a:ext cx="139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4" name="Object 43"/>
            <p:cNvGraphicFramePr>
              <a:graphicFrameLocks noChangeAspect="1"/>
            </p:cNvGraphicFramePr>
            <p:nvPr/>
          </p:nvGraphicFramePr>
          <p:xfrm>
            <a:off x="2880" y="1584"/>
            <a:ext cx="13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17" imgW="92710" imgH="145415" progId="">
                    <p:embed/>
                  </p:oleObj>
                </mc:Choice>
                <mc:Fallback>
                  <p:oleObj name="" r:id="rId17" imgW="92710" imgH="145415" progId="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80" y="1584"/>
                          <a:ext cx="139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5" name="Line 46"/>
            <p:cNvSpPr/>
            <p:nvPr/>
          </p:nvSpPr>
          <p:spPr>
            <a:xfrm>
              <a:off x="2688" y="288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36" name="Line 47"/>
            <p:cNvSpPr/>
            <p:nvPr/>
          </p:nvSpPr>
          <p:spPr>
            <a:xfrm>
              <a:off x="2736" y="768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59437" name="Object 46"/>
            <p:cNvGraphicFramePr>
              <a:graphicFrameLocks noChangeAspect="1"/>
            </p:cNvGraphicFramePr>
            <p:nvPr/>
          </p:nvGraphicFramePr>
          <p:xfrm>
            <a:off x="528" y="91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8" imgW="158115" imgH="158115" progId="">
                    <p:embed/>
                  </p:oleObj>
                </mc:Choice>
                <mc:Fallback>
                  <p:oleObj name="" r:id="rId18" imgW="158115" imgH="158115" progId="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" y="912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8" name="Object 47"/>
            <p:cNvGraphicFramePr>
              <a:graphicFrameLocks noChangeAspect="1"/>
            </p:cNvGraphicFramePr>
            <p:nvPr/>
          </p:nvGraphicFramePr>
          <p:xfrm>
            <a:off x="192" y="624"/>
            <a:ext cx="3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19" imgW="196850" imgH="196850" progId="">
                    <p:embed/>
                  </p:oleObj>
                </mc:Choice>
                <mc:Fallback>
                  <p:oleObj name="" r:id="rId19" imgW="196850" imgH="196850" progId="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2" y="624"/>
                          <a:ext cx="3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41" name="Object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2490" y="4227513"/>
          <a:ext cx="15065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20" imgW="1096010" imgH="433070" progId="Equations">
                  <p:embed/>
                </p:oleObj>
              </mc:Choice>
              <mc:Fallback>
                <p:oleObj name="" r:id="rId20" imgW="1096010" imgH="433070" progId="Equations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22490" y="4227513"/>
                        <a:ext cx="150653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2" name="Text Box 4"/>
          <p:cNvSpPr txBox="1"/>
          <p:nvPr/>
        </p:nvSpPr>
        <p:spPr>
          <a:xfrm>
            <a:off x="767080" y="4170680"/>
            <a:ext cx="5266055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：启停控制端；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：斜坡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保持控制端；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：斜坡斜率设置端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986790" y="5251450"/>
            <a:ext cx="1149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斜坡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86790" y="5838825"/>
            <a:ext cx="1149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保持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0940" y="5066030"/>
          <a:ext cx="460184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2" imgW="2387600" imgH="431800" progId="Equation.KSEE3">
                  <p:embed/>
                </p:oleObj>
              </mc:Choice>
              <mc:Fallback>
                <p:oleObj name="" r:id="rId22" imgW="2387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40940" y="5066030"/>
                        <a:ext cx="460184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0940" y="5838825"/>
          <a:ext cx="318262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4" imgW="1651000" imgH="215900" progId="Equation.KSEE3">
                  <p:embed/>
                </p:oleObj>
              </mc:Choice>
              <mc:Fallback>
                <p:oleObj name="" r:id="rId24" imgW="1651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40940" y="5838825"/>
                        <a:ext cx="3182620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0418" name="对象 1"/>
          <p:cNvGraphicFramePr/>
          <p:nvPr/>
        </p:nvGraphicFramePr>
        <p:xfrm>
          <a:off x="1036003" y="2687955"/>
          <a:ext cx="504031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4019550" imgH="2295525" progId="Paint.Picture">
                  <p:embed/>
                </p:oleObj>
              </mc:Choice>
              <mc:Fallback>
                <p:oleObj name="" r:id="rId1" imgW="4019550" imgH="2295525" progId="Paint.Picture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6003" y="2687955"/>
                        <a:ext cx="5040312" cy="273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4"/>
          <p:cNvSpPr txBox="1"/>
          <p:nvPr/>
        </p:nvSpPr>
        <p:spPr>
          <a:xfrm>
            <a:off x="927100" y="802640"/>
            <a:ext cx="346868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例：加热炉炉温控制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927100" y="1497330"/>
            <a:ext cx="101841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热处理工件加热消除内应力。炉温程序控制曲线如图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6-26</a:t>
            </a:r>
            <a:r>
              <a:rPr lang="zh-CN" altLang="en-US" sz="24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。加温、保温、降温过程，时间和斜率可控。用斜波模块与折线模块组合实现之。</a:t>
            </a:r>
            <a:endParaRPr lang="zh-CN" altLang="en-US" sz="2400" b="1" dirty="0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3" name="Text Box 24"/>
          <p:cNvSpPr txBox="1"/>
          <p:nvPr/>
        </p:nvSpPr>
        <p:spPr>
          <a:xfrm>
            <a:off x="1313180" y="5331460"/>
            <a:ext cx="4259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6  </a:t>
            </a:r>
            <a:r>
              <a:rPr lang="zh-CN" sz="2400" b="1" dirty="0">
                <a:latin typeface="Times New Roman" panose="02020603050405020304" pitchFamily="18" charset="0"/>
              </a:rPr>
              <a:t>加热炉炉温控制</a:t>
            </a:r>
            <a:r>
              <a:rPr lang="zh-CN" altLang="en-US" sz="2400" b="1" dirty="0">
                <a:latin typeface="Times New Roman" panose="02020603050405020304" pitchFamily="18" charset="0"/>
              </a:rPr>
              <a:t>曲线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1442" name="Object 31"/>
          <p:cNvGraphicFramePr>
            <a:graphicFrameLocks noChangeAspect="1"/>
          </p:cNvGraphicFramePr>
          <p:nvPr/>
        </p:nvGraphicFramePr>
        <p:xfrm>
          <a:off x="3051810" y="843915"/>
          <a:ext cx="561022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" imgW="2806700" imgH="952500" progId="Equations">
                  <p:embed/>
                </p:oleObj>
              </mc:Choice>
              <mc:Fallback>
                <p:oleObj name="" r:id="rId1" imgW="2806700" imgH="952500" progId="Equations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1810" y="843915"/>
                        <a:ext cx="5610225" cy="193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32"/>
          <p:cNvGrpSpPr/>
          <p:nvPr/>
        </p:nvGrpSpPr>
        <p:grpSpPr>
          <a:xfrm>
            <a:off x="6854825" y="2782570"/>
            <a:ext cx="4137946" cy="3797059"/>
            <a:chOff x="0" y="0"/>
            <a:chExt cx="2771" cy="2615"/>
          </a:xfrm>
        </p:grpSpPr>
        <p:grpSp>
          <p:nvGrpSpPr>
            <p:cNvPr id="61444" name="Group 86"/>
            <p:cNvGrpSpPr/>
            <p:nvPr/>
          </p:nvGrpSpPr>
          <p:grpSpPr>
            <a:xfrm>
              <a:off x="0" y="0"/>
              <a:ext cx="2771" cy="2615"/>
              <a:chOff x="0" y="0"/>
              <a:chExt cx="2771" cy="2615"/>
            </a:xfrm>
          </p:grpSpPr>
          <p:sp>
            <p:nvSpPr>
              <p:cNvPr id="61445" name="Text Box 39"/>
              <p:cNvSpPr txBox="1"/>
              <p:nvPr/>
            </p:nvSpPr>
            <p:spPr>
              <a:xfrm>
                <a:off x="382" y="2340"/>
                <a:ext cx="2389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图4-2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7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炉温变化特性曲线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1446" name="Object 35"/>
              <p:cNvGraphicFramePr>
                <a:graphicFrameLocks noChangeAspect="1"/>
              </p:cNvGraphicFramePr>
              <p:nvPr/>
            </p:nvGraphicFramePr>
            <p:xfrm>
              <a:off x="0" y="1915"/>
              <a:ext cx="30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2" name="" r:id="rId3" imgW="208915" imgH="156845" progId="">
                      <p:embed/>
                    </p:oleObj>
                  </mc:Choice>
                  <mc:Fallback>
                    <p:oleObj name="" r:id="rId3" imgW="208915" imgH="156845" progId="">
                      <p:embed/>
                      <p:pic>
                        <p:nvPicPr>
                          <p:cNvPr id="0" name="图片 326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1915"/>
                            <a:ext cx="303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7" name="Object 36"/>
              <p:cNvGraphicFramePr>
                <a:graphicFrameLocks noChangeAspect="1"/>
              </p:cNvGraphicFramePr>
              <p:nvPr/>
            </p:nvGraphicFramePr>
            <p:xfrm>
              <a:off x="83" y="1112"/>
              <a:ext cx="171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6" name="" r:id="rId5" imgW="132080" imgH="145415" progId="">
                      <p:embed/>
                    </p:oleObj>
                  </mc:Choice>
                  <mc:Fallback>
                    <p:oleObj name="" r:id="rId5" imgW="132080" imgH="145415" progId="">
                      <p:embed/>
                      <p:pic>
                        <p:nvPicPr>
                          <p:cNvPr id="0" name="图片 326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3" y="1112"/>
                            <a:ext cx="171" cy="1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48" name="Line 50"/>
              <p:cNvSpPr/>
              <p:nvPr/>
            </p:nvSpPr>
            <p:spPr>
              <a:xfrm flipV="1">
                <a:off x="365" y="2002"/>
                <a:ext cx="1988" cy="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49" name="Line 51"/>
              <p:cNvSpPr/>
              <p:nvPr/>
            </p:nvSpPr>
            <p:spPr>
              <a:xfrm flipV="1">
                <a:off x="347" y="1122"/>
                <a:ext cx="0" cy="94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50" name="Line 52"/>
              <p:cNvSpPr/>
              <p:nvPr/>
            </p:nvSpPr>
            <p:spPr>
              <a:xfrm flipV="1">
                <a:off x="595" y="1627"/>
                <a:ext cx="379" cy="38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1" name="Line 53"/>
              <p:cNvSpPr/>
              <p:nvPr/>
            </p:nvSpPr>
            <p:spPr>
              <a:xfrm flipV="1">
                <a:off x="974" y="1619"/>
                <a:ext cx="714" cy="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2" name="Line 54"/>
              <p:cNvSpPr/>
              <p:nvPr/>
            </p:nvSpPr>
            <p:spPr>
              <a:xfrm>
                <a:off x="1688" y="1618"/>
                <a:ext cx="366" cy="38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1453" name="Object 42"/>
              <p:cNvGraphicFramePr>
                <a:graphicFrameLocks noChangeAspect="1"/>
              </p:cNvGraphicFramePr>
              <p:nvPr/>
            </p:nvGraphicFramePr>
            <p:xfrm>
              <a:off x="2241" y="1721"/>
              <a:ext cx="14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7" name="" r:id="rId7" imgW="92710" imgH="145415" progId="">
                      <p:embed/>
                    </p:oleObj>
                  </mc:Choice>
                  <mc:Fallback>
                    <p:oleObj name="" r:id="rId7" imgW="92710" imgH="145415" progId="">
                      <p:embed/>
                      <p:pic>
                        <p:nvPicPr>
                          <p:cNvPr id="0" name="图片 326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241" y="1721"/>
                            <a:ext cx="144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4" name="Object 43"/>
              <p:cNvGraphicFramePr>
                <a:graphicFrameLocks noChangeAspect="1"/>
              </p:cNvGraphicFramePr>
              <p:nvPr/>
            </p:nvGraphicFramePr>
            <p:xfrm>
              <a:off x="495" y="2008"/>
              <a:ext cx="165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9" name="" r:id="rId9" imgW="104775" imgH="196850" progId="">
                      <p:embed/>
                    </p:oleObj>
                  </mc:Choice>
                  <mc:Fallback>
                    <p:oleObj name="" r:id="rId9" imgW="104775" imgH="196850" progId="">
                      <p:embed/>
                      <p:pic>
                        <p:nvPicPr>
                          <p:cNvPr id="0" name="图片 326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95" y="2008"/>
                            <a:ext cx="165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5" name="Object 44"/>
              <p:cNvGraphicFramePr>
                <a:graphicFrameLocks noChangeAspect="1"/>
              </p:cNvGraphicFramePr>
              <p:nvPr/>
            </p:nvGraphicFramePr>
            <p:xfrm>
              <a:off x="881" y="2002"/>
              <a:ext cx="205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0" name="" r:id="rId11" imgW="130810" imgH="196215" progId="">
                      <p:embed/>
                    </p:oleObj>
                  </mc:Choice>
                  <mc:Fallback>
                    <p:oleObj name="" r:id="rId11" imgW="130810" imgH="196215" progId="">
                      <p:embed/>
                      <p:pic>
                        <p:nvPicPr>
                          <p:cNvPr id="0" name="图片 326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81" y="2002"/>
                            <a:ext cx="205" cy="3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6" name="Object 45"/>
              <p:cNvGraphicFramePr>
                <a:graphicFrameLocks noChangeAspect="1"/>
              </p:cNvGraphicFramePr>
              <p:nvPr/>
            </p:nvGraphicFramePr>
            <p:xfrm>
              <a:off x="1632" y="1955"/>
              <a:ext cx="184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8" name="" r:id="rId13" imgW="118110" imgH="196850" progId="">
                      <p:embed/>
                    </p:oleObj>
                  </mc:Choice>
                  <mc:Fallback>
                    <p:oleObj name="" r:id="rId13" imgW="118110" imgH="196850" progId="">
                      <p:embed/>
                      <p:pic>
                        <p:nvPicPr>
                          <p:cNvPr id="0" name="图片 326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632" y="1955"/>
                            <a:ext cx="184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7" name="Object 46"/>
              <p:cNvGraphicFramePr>
                <a:graphicFrameLocks noChangeAspect="1"/>
              </p:cNvGraphicFramePr>
              <p:nvPr/>
            </p:nvGraphicFramePr>
            <p:xfrm>
              <a:off x="1931" y="1960"/>
              <a:ext cx="205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4" name="" r:id="rId15" imgW="130810" imgH="196215" progId="">
                      <p:embed/>
                    </p:oleObj>
                  </mc:Choice>
                  <mc:Fallback>
                    <p:oleObj name="" r:id="rId15" imgW="130810" imgH="196215" progId="">
                      <p:embed/>
                      <p:pic>
                        <p:nvPicPr>
                          <p:cNvPr id="0" name="图片 326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31" y="1960"/>
                            <a:ext cx="205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58" name="Line 70"/>
              <p:cNvSpPr/>
              <p:nvPr/>
            </p:nvSpPr>
            <p:spPr>
              <a:xfrm>
                <a:off x="975" y="1627"/>
                <a:ext cx="0" cy="3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9" name="Line 71"/>
              <p:cNvSpPr/>
              <p:nvPr/>
            </p:nvSpPr>
            <p:spPr>
              <a:xfrm>
                <a:off x="1678" y="1627"/>
                <a:ext cx="0" cy="3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60" name="Line 73"/>
              <p:cNvSpPr/>
              <p:nvPr/>
            </p:nvSpPr>
            <p:spPr>
              <a:xfrm flipV="1">
                <a:off x="375" y="82"/>
                <a:ext cx="0" cy="7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61" name="Line 74"/>
              <p:cNvSpPr/>
              <p:nvPr/>
            </p:nvSpPr>
            <p:spPr>
              <a:xfrm>
                <a:off x="329" y="878"/>
                <a:ext cx="201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62" name="Line 75"/>
              <p:cNvSpPr/>
              <p:nvPr/>
            </p:nvSpPr>
            <p:spPr>
              <a:xfrm flipV="1">
                <a:off x="610" y="550"/>
                <a:ext cx="328" cy="3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63" name="Text Box 76"/>
              <p:cNvSpPr txBox="1"/>
              <p:nvPr/>
            </p:nvSpPr>
            <p:spPr>
              <a:xfrm>
                <a:off x="835" y="0"/>
                <a:ext cx="375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U2</a:t>
                </a:r>
                <a:endParaRPr lang="en-US" altLang="zh-CN" sz="2000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64" name="Text Box 77"/>
              <p:cNvSpPr txBox="1"/>
              <p:nvPr/>
            </p:nvSpPr>
            <p:spPr>
              <a:xfrm>
                <a:off x="472" y="0"/>
                <a:ext cx="376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U1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65" name="Rectangle 79"/>
              <p:cNvSpPr/>
              <p:nvPr/>
            </p:nvSpPr>
            <p:spPr>
              <a:xfrm>
                <a:off x="1879" y="408"/>
                <a:ext cx="597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TBL1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66" name="Line 81"/>
              <p:cNvSpPr/>
              <p:nvPr/>
            </p:nvSpPr>
            <p:spPr>
              <a:xfrm>
                <a:off x="926" y="544"/>
                <a:ext cx="72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67" name="Line 83"/>
              <p:cNvSpPr/>
              <p:nvPr/>
            </p:nvSpPr>
            <p:spPr>
              <a:xfrm flipV="1">
                <a:off x="1652" y="272"/>
                <a:ext cx="363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1468" name="Rectangle 58"/>
            <p:cNvSpPr/>
            <p:nvPr/>
          </p:nvSpPr>
          <p:spPr>
            <a:xfrm>
              <a:off x="382" y="589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11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9" name="Rectangle 59"/>
            <p:cNvSpPr/>
            <p:nvPr/>
          </p:nvSpPr>
          <p:spPr>
            <a:xfrm>
              <a:off x="790" y="317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12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1470" name="Rectangle 60"/>
            <p:cNvSpPr/>
            <p:nvPr/>
          </p:nvSpPr>
          <p:spPr>
            <a:xfrm>
              <a:off x="1516" y="317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13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1471" name="Rectangle 61"/>
            <p:cNvSpPr/>
            <p:nvPr/>
          </p:nvSpPr>
          <p:spPr>
            <a:xfrm>
              <a:off x="1879" y="0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14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1473" name="对象 37"/>
          <p:cNvGraphicFramePr/>
          <p:nvPr/>
        </p:nvGraphicFramePr>
        <p:xfrm>
          <a:off x="1037590" y="2266950"/>
          <a:ext cx="1805940" cy="156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7" imgW="2562225" imgH="2000250" progId="Paint.Picture">
                  <p:embed/>
                </p:oleObj>
              </mc:Choice>
              <mc:Fallback>
                <p:oleObj name="" r:id="rId17" imgW="2562225" imgH="2000250" progId="Paint.Picture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37590" y="2266950"/>
                        <a:ext cx="1805940" cy="1567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82"/>
          <p:cNvSpPr/>
          <p:nvPr/>
        </p:nvSpPr>
        <p:spPr>
          <a:xfrm>
            <a:off x="9321483" y="3567748"/>
            <a:ext cx="503237" cy="50323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" name="对象 3"/>
          <p:cNvGraphicFramePr/>
          <p:nvPr/>
        </p:nvGraphicFramePr>
        <p:xfrm>
          <a:off x="1238367" y="3693852"/>
          <a:ext cx="1248529" cy="248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9" imgW="1771650" imgH="3171825" progId="Paint.Picture">
                  <p:embed/>
                </p:oleObj>
              </mc:Choice>
              <mc:Fallback>
                <p:oleObj name="" r:id="rId19" imgW="1771650" imgH="3171825" progId="Paint.Picture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38367" y="3693852"/>
                        <a:ext cx="1248529" cy="24866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2465" name="Text Box 4"/>
          <p:cNvSpPr txBox="1"/>
          <p:nvPr/>
        </p:nvSpPr>
        <p:spPr>
          <a:xfrm>
            <a:off x="1170940" y="795655"/>
            <a:ext cx="798703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脉冲宽度调制模块（时间类）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控制变频器等开关型执行器。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2466" name="Group 5"/>
          <p:cNvGrpSpPr/>
          <p:nvPr/>
        </p:nvGrpSpPr>
        <p:grpSpPr>
          <a:xfrm>
            <a:off x="2321560" y="1993900"/>
            <a:ext cx="1927860" cy="1622425"/>
            <a:chOff x="0" y="0"/>
            <a:chExt cx="1651" cy="1230"/>
          </a:xfrm>
        </p:grpSpPr>
        <p:graphicFrame>
          <p:nvGraphicFramePr>
            <p:cNvPr id="62467" name="Object 4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" name="" r:id="rId1" imgW="183515" imgH="196215" progId="">
                    <p:embed/>
                  </p:oleObj>
                </mc:Choice>
                <mc:Fallback>
                  <p:oleObj name="" r:id="rId1" imgW="183515" imgH="196215" progId="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68" name="Group 7"/>
            <p:cNvGrpSpPr/>
            <p:nvPr/>
          </p:nvGrpSpPr>
          <p:grpSpPr>
            <a:xfrm>
              <a:off x="48" y="96"/>
              <a:ext cx="1603" cy="1134"/>
              <a:chOff x="0" y="0"/>
              <a:chExt cx="1603" cy="1134"/>
            </a:xfrm>
          </p:grpSpPr>
          <p:sp>
            <p:nvSpPr>
              <p:cNvPr id="62469" name="Rectangle 8"/>
              <p:cNvSpPr/>
              <p:nvPr/>
            </p:nvSpPr>
            <p:spPr>
              <a:xfrm>
                <a:off x="0" y="336"/>
                <a:ext cx="960" cy="3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PWM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70" name="Line 9"/>
              <p:cNvSpPr/>
              <p:nvPr/>
            </p:nvSpPr>
            <p:spPr>
              <a:xfrm>
                <a:off x="28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1" name="Line 10"/>
              <p:cNvSpPr/>
              <p:nvPr/>
            </p:nvSpPr>
            <p:spPr>
              <a:xfrm>
                <a:off x="480" y="72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2" name="Oval 11"/>
              <p:cNvSpPr/>
              <p:nvPr/>
            </p:nvSpPr>
            <p:spPr>
              <a:xfrm>
                <a:off x="1248" y="38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73" name="Line 12"/>
              <p:cNvSpPr/>
              <p:nvPr/>
            </p:nvSpPr>
            <p:spPr>
              <a:xfrm>
                <a:off x="960" y="4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2474" name="Object 11"/>
              <p:cNvGraphicFramePr>
                <a:graphicFrameLocks noChangeAspect="1"/>
              </p:cNvGraphicFramePr>
              <p:nvPr/>
            </p:nvGraphicFramePr>
            <p:xfrm>
              <a:off x="596" y="89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2" name="" r:id="rId3" imgW="158115" imgH="158115" progId="">
                      <p:embed/>
                    </p:oleObj>
                  </mc:Choice>
                  <mc:Fallback>
                    <p:oleObj name="" r:id="rId3" imgW="158115" imgH="158115" progId="">
                      <p:embed/>
                      <p:pic>
                        <p:nvPicPr>
                          <p:cNvPr id="0" name="图片 327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6" y="89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75" name="Oval 14"/>
              <p:cNvSpPr/>
              <p:nvPr/>
            </p:nvSpPr>
            <p:spPr>
              <a:xfrm>
                <a:off x="240" y="0"/>
                <a:ext cx="96" cy="9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2476" name="Object 13"/>
              <p:cNvGraphicFramePr>
                <a:graphicFrameLocks noChangeAspect="1"/>
              </p:cNvGraphicFramePr>
              <p:nvPr/>
            </p:nvGraphicFramePr>
            <p:xfrm>
              <a:off x="1384" y="288"/>
              <a:ext cx="2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5" name="" r:id="rId5" imgW="144145" imgH="196850" progId="">
                      <p:embed/>
                    </p:oleObj>
                  </mc:Choice>
                  <mc:Fallback>
                    <p:oleObj name="" r:id="rId5" imgW="144145" imgH="196850" progId="">
                      <p:embed/>
                      <p:pic>
                        <p:nvPicPr>
                          <p:cNvPr id="0" name="图片 327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84" y="288"/>
                            <a:ext cx="21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77" name="AutoShape 16"/>
              <p:cNvSpPr/>
              <p:nvPr/>
            </p:nvSpPr>
            <p:spPr>
              <a:xfrm>
                <a:off x="432" y="960"/>
                <a:ext cx="96" cy="96"/>
              </a:xfrm>
              <a:prstGeom prst="flowChartSummingJunct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478" name="Group 18"/>
          <p:cNvGrpSpPr/>
          <p:nvPr/>
        </p:nvGrpSpPr>
        <p:grpSpPr>
          <a:xfrm>
            <a:off x="6060440" y="2119630"/>
            <a:ext cx="4109085" cy="4199284"/>
            <a:chOff x="0" y="0"/>
            <a:chExt cx="2803" cy="2990"/>
          </a:xfrm>
        </p:grpSpPr>
        <p:graphicFrame>
          <p:nvGraphicFramePr>
            <p:cNvPr id="62479" name="Object 17"/>
            <p:cNvGraphicFramePr>
              <a:graphicFrameLocks noChangeAspect="1"/>
            </p:cNvGraphicFramePr>
            <p:nvPr/>
          </p:nvGraphicFramePr>
          <p:xfrm>
            <a:off x="1860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" r:id="rId7" imgW="144145" imgH="196850" progId="">
                    <p:embed/>
                  </p:oleObj>
                </mc:Choice>
                <mc:Fallback>
                  <p:oleObj name="" r:id="rId7" imgW="144145" imgH="196850" progId="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60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80" name="Group 20"/>
            <p:cNvGrpSpPr/>
            <p:nvPr/>
          </p:nvGrpSpPr>
          <p:grpSpPr>
            <a:xfrm>
              <a:off x="91" y="0"/>
              <a:ext cx="2712" cy="2352"/>
              <a:chOff x="0" y="0"/>
              <a:chExt cx="2780" cy="2352"/>
            </a:xfrm>
          </p:grpSpPr>
          <p:sp>
            <p:nvSpPr>
              <p:cNvPr id="62481" name="Line 21"/>
              <p:cNvSpPr/>
              <p:nvPr/>
            </p:nvSpPr>
            <p:spPr>
              <a:xfrm>
                <a:off x="432" y="1152"/>
                <a:ext cx="22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2" name="Line 22"/>
              <p:cNvSpPr/>
              <p:nvPr/>
            </p:nvSpPr>
            <p:spPr>
              <a:xfrm flipV="1">
                <a:off x="528" y="4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3" name="Line 23"/>
              <p:cNvSpPr/>
              <p:nvPr/>
            </p:nvSpPr>
            <p:spPr>
              <a:xfrm>
                <a:off x="480" y="2160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4" name="Line 24"/>
              <p:cNvSpPr/>
              <p:nvPr/>
            </p:nvSpPr>
            <p:spPr>
              <a:xfrm flipV="1">
                <a:off x="528" y="1440"/>
                <a:ext cx="0" cy="9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5" name="Freeform 25"/>
              <p:cNvSpPr/>
              <p:nvPr/>
            </p:nvSpPr>
            <p:spPr>
              <a:xfrm>
                <a:off x="528" y="264"/>
                <a:ext cx="1488" cy="744"/>
              </a:xfrm>
              <a:custGeom>
                <a:avLst/>
                <a:gdLst/>
                <a:ahLst/>
                <a:cxnLst>
                  <a:cxn ang="0">
                    <a:pos x="0" y="744"/>
                  </a:cxn>
                  <a:cxn ang="0">
                    <a:pos x="1056" y="120"/>
                  </a:cxn>
                  <a:cxn ang="0">
                    <a:pos x="1488" y="24"/>
                  </a:cxn>
                </a:cxnLst>
                <a:pathLst>
                  <a:path w="1488" h="744">
                    <a:moveTo>
                      <a:pt x="0" y="744"/>
                    </a:moveTo>
                    <a:cubicBezTo>
                      <a:pt x="404" y="492"/>
                      <a:pt x="808" y="240"/>
                      <a:pt x="1056" y="120"/>
                    </a:cubicBezTo>
                    <a:cubicBezTo>
                      <a:pt x="1304" y="0"/>
                      <a:pt x="1396" y="12"/>
                      <a:pt x="1488" y="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486" name="Line 26"/>
              <p:cNvSpPr/>
              <p:nvPr/>
            </p:nvSpPr>
            <p:spPr>
              <a:xfrm>
                <a:off x="528" y="1824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7" name="Line 27"/>
              <p:cNvSpPr/>
              <p:nvPr/>
            </p:nvSpPr>
            <p:spPr>
              <a:xfrm>
                <a:off x="624" y="182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8" name="Line 28"/>
              <p:cNvSpPr/>
              <p:nvPr/>
            </p:nvSpPr>
            <p:spPr>
              <a:xfrm>
                <a:off x="912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9" name="Line 29"/>
              <p:cNvSpPr/>
              <p:nvPr/>
            </p:nvSpPr>
            <p:spPr>
              <a:xfrm>
                <a:off x="912" y="182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0" name="Line 30"/>
              <p:cNvSpPr/>
              <p:nvPr/>
            </p:nvSpPr>
            <p:spPr>
              <a:xfrm>
                <a:off x="1104" y="182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1" name="Line 31"/>
              <p:cNvSpPr/>
              <p:nvPr/>
            </p:nvSpPr>
            <p:spPr>
              <a:xfrm>
                <a:off x="1296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2" name="Line 32"/>
              <p:cNvSpPr/>
              <p:nvPr/>
            </p:nvSpPr>
            <p:spPr>
              <a:xfrm>
                <a:off x="1296" y="1824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3" name="Line 33"/>
              <p:cNvSpPr/>
              <p:nvPr/>
            </p:nvSpPr>
            <p:spPr>
              <a:xfrm>
                <a:off x="1584" y="182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4" name="Line 34"/>
              <p:cNvSpPr/>
              <p:nvPr/>
            </p:nvSpPr>
            <p:spPr>
              <a:xfrm>
                <a:off x="1680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5" name="Line 35"/>
              <p:cNvSpPr/>
              <p:nvPr/>
            </p:nvSpPr>
            <p:spPr>
              <a:xfrm>
                <a:off x="1680" y="1824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6" name="Line 36"/>
              <p:cNvSpPr/>
              <p:nvPr/>
            </p:nvSpPr>
            <p:spPr>
              <a:xfrm>
                <a:off x="2112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2497" name="Object 35"/>
              <p:cNvGraphicFramePr>
                <a:graphicFrameLocks noChangeAspect="1"/>
              </p:cNvGraphicFramePr>
              <p:nvPr/>
            </p:nvGraphicFramePr>
            <p:xfrm>
              <a:off x="270" y="2064"/>
              <a:ext cx="1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" name="" r:id="rId8" imgW="118745" imgH="158115" progId="">
                      <p:embed/>
                    </p:oleObj>
                  </mc:Choice>
                  <mc:Fallback>
                    <p:oleObj name="" r:id="rId8" imgW="118745" imgH="158115" progId="">
                      <p:embed/>
                      <p:pic>
                        <p:nvPicPr>
                          <p:cNvPr id="0" name="图片 3287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70" y="2064"/>
                            <a:ext cx="18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98" name="Object 36"/>
              <p:cNvGraphicFramePr>
                <a:graphicFrameLocks noChangeAspect="1"/>
              </p:cNvGraphicFramePr>
              <p:nvPr/>
            </p:nvGraphicFramePr>
            <p:xfrm>
              <a:off x="1104" y="240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" name="" r:id="rId10" imgW="183515" imgH="196215" progId="">
                      <p:embed/>
                    </p:oleObj>
                  </mc:Choice>
                  <mc:Fallback>
                    <p:oleObj name="" r:id="rId10" imgW="183515" imgH="196215" progId="">
                      <p:embed/>
                      <p:pic>
                        <p:nvPicPr>
                          <p:cNvPr id="0" name="图片 328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104" y="240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99" name="Object 37"/>
              <p:cNvGraphicFramePr>
                <a:graphicFrameLocks noChangeAspect="1"/>
              </p:cNvGraphicFramePr>
              <p:nvPr/>
            </p:nvGraphicFramePr>
            <p:xfrm>
              <a:off x="2594" y="1882"/>
              <a:ext cx="1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" name="" r:id="rId11" imgW="92710" imgH="145415" progId="">
                      <p:embed/>
                    </p:oleObj>
                  </mc:Choice>
                  <mc:Fallback>
                    <p:oleObj name="" r:id="rId11" imgW="92710" imgH="145415" progId="">
                      <p:embed/>
                      <p:pic>
                        <p:nvPicPr>
                          <p:cNvPr id="0" name="图片 328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594" y="1882"/>
                            <a:ext cx="140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0" name="Object 38"/>
              <p:cNvGraphicFramePr>
                <a:graphicFrameLocks noChangeAspect="1"/>
              </p:cNvGraphicFramePr>
              <p:nvPr/>
            </p:nvGraphicFramePr>
            <p:xfrm>
              <a:off x="240" y="1104"/>
              <a:ext cx="1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7" name="" r:id="rId13" imgW="118745" imgH="158115" progId="">
                      <p:embed/>
                    </p:oleObj>
                  </mc:Choice>
                  <mc:Fallback>
                    <p:oleObj name="" r:id="rId13" imgW="118745" imgH="158115" progId="">
                      <p:embed/>
                      <p:pic>
                        <p:nvPicPr>
                          <p:cNvPr id="0" name="图片 3276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40" y="1104"/>
                            <a:ext cx="18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1" name="Object 39"/>
              <p:cNvGraphicFramePr>
                <a:graphicFrameLocks noChangeAspect="1"/>
              </p:cNvGraphicFramePr>
              <p:nvPr/>
            </p:nvGraphicFramePr>
            <p:xfrm>
              <a:off x="2640" y="960"/>
              <a:ext cx="1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" name="" r:id="rId14" imgW="92710" imgH="145415" progId="">
                      <p:embed/>
                    </p:oleObj>
                  </mc:Choice>
                  <mc:Fallback>
                    <p:oleObj name="" r:id="rId14" imgW="92710" imgH="145415" progId="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40" y="960"/>
                            <a:ext cx="140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2" name="Object 40"/>
              <p:cNvGraphicFramePr>
                <a:graphicFrameLocks noChangeAspect="1"/>
              </p:cNvGraphicFramePr>
              <p:nvPr/>
            </p:nvGraphicFramePr>
            <p:xfrm>
              <a:off x="0" y="0"/>
              <a:ext cx="5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5" name="" r:id="rId15" imgW="335915" imgH="154940" progId="">
                      <p:embed/>
                    </p:oleObj>
                  </mc:Choice>
                  <mc:Fallback>
                    <p:oleObj name="" r:id="rId15" imgW="335915" imgH="154940" progId="">
                      <p:embed/>
                      <p:pic>
                        <p:nvPicPr>
                          <p:cNvPr id="0" name="图片 328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52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3" name="Object 41"/>
              <p:cNvGraphicFramePr>
                <a:graphicFrameLocks noChangeAspect="1"/>
              </p:cNvGraphicFramePr>
              <p:nvPr/>
            </p:nvGraphicFramePr>
            <p:xfrm>
              <a:off x="192" y="1728"/>
              <a:ext cx="29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6" name="" r:id="rId17" imgW="247015" imgH="156210" progId="">
                      <p:embed/>
                    </p:oleObj>
                  </mc:Choice>
                  <mc:Fallback>
                    <p:oleObj name="" r:id="rId17" imgW="247015" imgH="156210" progId="">
                      <p:embed/>
                      <p:pic>
                        <p:nvPicPr>
                          <p:cNvPr id="0" name="图片 328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2" y="1728"/>
                            <a:ext cx="292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504" name="Object 42"/>
            <p:cNvGraphicFramePr>
              <a:graphicFrameLocks noChangeAspect="1"/>
            </p:cNvGraphicFramePr>
            <p:nvPr/>
          </p:nvGraphicFramePr>
          <p:xfrm>
            <a:off x="1452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" r:id="rId19" imgW="144145" imgH="196850" progId="">
                    <p:embed/>
                  </p:oleObj>
                </mc:Choice>
                <mc:Fallback>
                  <p:oleObj name="" r:id="rId19" imgW="144145" imgH="196850" progId="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52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5" name="Object 43"/>
            <p:cNvGraphicFramePr>
              <a:graphicFrameLocks noChangeAspect="1"/>
            </p:cNvGraphicFramePr>
            <p:nvPr/>
          </p:nvGraphicFramePr>
          <p:xfrm>
            <a:off x="1089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20" imgW="144145" imgH="196850" progId="">
                    <p:embed/>
                  </p:oleObj>
                </mc:Choice>
                <mc:Fallback>
                  <p:oleObj name="" r:id="rId20" imgW="144145" imgH="196850" progId="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89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6" name="Object 44"/>
            <p:cNvGraphicFramePr>
              <a:graphicFrameLocks noChangeAspect="1"/>
            </p:cNvGraphicFramePr>
            <p:nvPr/>
          </p:nvGraphicFramePr>
          <p:xfrm>
            <a:off x="680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21" imgW="144145" imgH="196850" progId="">
                    <p:embed/>
                  </p:oleObj>
                </mc:Choice>
                <mc:Fallback>
                  <p:oleObj name="" r:id="rId21" imgW="144145" imgH="196850" progId="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0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7" name="Text Box 47"/>
            <p:cNvSpPr txBox="1"/>
            <p:nvPr/>
          </p:nvSpPr>
          <p:spPr>
            <a:xfrm>
              <a:off x="0" y="2662"/>
              <a:ext cx="2592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脉冲宽度调制模块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509" name="Text Box 4"/>
          <p:cNvSpPr txBox="1"/>
          <p:nvPr/>
        </p:nvSpPr>
        <p:spPr>
          <a:xfrm>
            <a:off x="1499870" y="3776980"/>
            <a:ext cx="342709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：高电平时间控制端；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：脉宽周期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：占空比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86" name="Picture 63"/>
          <p:cNvPicPr>
            <a:picLocks noChangeAspect="1"/>
          </p:cNvPicPr>
          <p:nvPr/>
        </p:nvPicPr>
        <p:blipFill>
          <a:blip r:embed="rId22"/>
          <a:srcRect t="23077"/>
          <a:stretch>
            <a:fillRect/>
          </a:stretch>
        </p:blipFill>
        <p:spPr>
          <a:xfrm>
            <a:off x="1499870" y="5018088"/>
            <a:ext cx="3776663" cy="15716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251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3523" y="3822700"/>
          <a:ext cx="33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165100" imgH="177165" progId="Equation.KSEE3">
                  <p:embed/>
                </p:oleObj>
              </mc:Choice>
              <mc:Fallback>
                <p:oleObj name="" r:id="rId23" imgW="165100" imgH="177165" progId="Equation.KSEE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93523" y="3822700"/>
                        <a:ext cx="3365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266190" y="824230"/>
            <a:ext cx="10395585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数字量信号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（自动/手动切换信号，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增减信号）经光电隔离、滤波电路滤波后读入，放入存储器中。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7" name="Group 39"/>
          <p:cNvGrpSpPr/>
          <p:nvPr/>
        </p:nvGrpSpPr>
        <p:grpSpPr>
          <a:xfrm>
            <a:off x="6391275" y="3404235"/>
            <a:ext cx="5133340" cy="2202180"/>
            <a:chOff x="0" y="0"/>
            <a:chExt cx="3810" cy="1725"/>
          </a:xfrm>
        </p:grpSpPr>
        <p:grpSp>
          <p:nvGrpSpPr>
            <p:cNvPr id="11268" name="Group 31"/>
            <p:cNvGrpSpPr/>
            <p:nvPr/>
          </p:nvGrpSpPr>
          <p:grpSpPr>
            <a:xfrm>
              <a:off x="181" y="182"/>
              <a:ext cx="2540" cy="1543"/>
              <a:chOff x="0" y="0"/>
              <a:chExt cx="2540" cy="1543"/>
            </a:xfrm>
          </p:grpSpPr>
          <p:sp>
            <p:nvSpPr>
              <p:cNvPr id="11269" name="AutoShape 6"/>
              <p:cNvSpPr/>
              <p:nvPr/>
            </p:nvSpPr>
            <p:spPr>
              <a:xfrm>
                <a:off x="907" y="318"/>
                <a:ext cx="1406" cy="454"/>
              </a:xfrm>
              <a:prstGeom prst="flowChartTermina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0" name="Rectangle 7"/>
              <p:cNvSpPr/>
              <p:nvPr/>
            </p:nvSpPr>
            <p:spPr>
              <a:xfrm>
                <a:off x="681" y="953"/>
                <a:ext cx="454" cy="9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" name="Rectangle 8"/>
              <p:cNvSpPr/>
              <p:nvPr/>
            </p:nvSpPr>
            <p:spPr>
              <a:xfrm flipV="1">
                <a:off x="1860" y="908"/>
                <a:ext cx="91" cy="36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" name="Line 9"/>
              <p:cNvSpPr/>
              <p:nvPr/>
            </p:nvSpPr>
            <p:spPr>
              <a:xfrm>
                <a:off x="1180" y="409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3" name="Line 10"/>
              <p:cNvSpPr/>
              <p:nvPr/>
            </p:nvSpPr>
            <p:spPr>
              <a:xfrm>
                <a:off x="1180" y="636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4" name="Line 11"/>
              <p:cNvSpPr/>
              <p:nvPr/>
            </p:nvSpPr>
            <p:spPr>
              <a:xfrm>
                <a:off x="1270" y="136"/>
                <a:ext cx="0" cy="8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5" name="Line 12"/>
              <p:cNvSpPr/>
              <p:nvPr/>
            </p:nvSpPr>
            <p:spPr>
              <a:xfrm>
                <a:off x="1180" y="409"/>
                <a:ext cx="9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6" name="Line 13"/>
              <p:cNvSpPr/>
              <p:nvPr/>
            </p:nvSpPr>
            <p:spPr>
              <a:xfrm flipH="1">
                <a:off x="1270" y="409"/>
                <a:ext cx="91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7" name="Line 14"/>
              <p:cNvSpPr/>
              <p:nvPr/>
            </p:nvSpPr>
            <p:spPr>
              <a:xfrm>
                <a:off x="1134" y="998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8" name="Line 15"/>
              <p:cNvSpPr/>
              <p:nvPr/>
            </p:nvSpPr>
            <p:spPr>
              <a:xfrm flipH="1">
                <a:off x="499" y="998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11279" name="Line 16"/>
              <p:cNvSpPr/>
              <p:nvPr/>
            </p:nvSpPr>
            <p:spPr>
              <a:xfrm flipH="1">
                <a:off x="0" y="998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80" name="Line 17"/>
              <p:cNvSpPr/>
              <p:nvPr/>
            </p:nvSpPr>
            <p:spPr>
              <a:xfrm>
                <a:off x="272" y="953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1" name="Line 18"/>
              <p:cNvSpPr/>
              <p:nvPr/>
            </p:nvSpPr>
            <p:spPr>
              <a:xfrm>
                <a:off x="363" y="862"/>
                <a:ext cx="0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2" name="Line 19"/>
              <p:cNvSpPr/>
              <p:nvPr/>
            </p:nvSpPr>
            <p:spPr>
              <a:xfrm>
                <a:off x="0" y="136"/>
                <a:ext cx="127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283" name="Line 20"/>
              <p:cNvSpPr/>
              <p:nvPr/>
            </p:nvSpPr>
            <p:spPr>
              <a:xfrm>
                <a:off x="1724" y="409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4" name="Line 21"/>
              <p:cNvSpPr/>
              <p:nvPr/>
            </p:nvSpPr>
            <p:spPr>
              <a:xfrm flipV="1">
                <a:off x="1724" y="409"/>
                <a:ext cx="181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5" name="Line 22"/>
              <p:cNvSpPr/>
              <p:nvPr/>
            </p:nvSpPr>
            <p:spPr>
              <a:xfrm>
                <a:off x="1724" y="545"/>
                <a:ext cx="181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6" name="Line 23"/>
              <p:cNvSpPr/>
              <p:nvPr/>
            </p:nvSpPr>
            <p:spPr>
              <a:xfrm>
                <a:off x="1905" y="681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7" name="Line 24"/>
              <p:cNvSpPr/>
              <p:nvPr/>
            </p:nvSpPr>
            <p:spPr>
              <a:xfrm>
                <a:off x="1905" y="1270"/>
                <a:ext cx="0" cy="27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8" name="Line 25"/>
              <p:cNvSpPr/>
              <p:nvPr/>
            </p:nvSpPr>
            <p:spPr>
              <a:xfrm>
                <a:off x="1815" y="1543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9" name="Line 26"/>
              <p:cNvSpPr/>
              <p:nvPr/>
            </p:nvSpPr>
            <p:spPr>
              <a:xfrm flipV="1">
                <a:off x="1905" y="0"/>
                <a:ext cx="0" cy="4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11290" name="Line 27"/>
              <p:cNvSpPr/>
              <p:nvPr/>
            </p:nvSpPr>
            <p:spPr>
              <a:xfrm>
                <a:off x="1905" y="862"/>
                <a:ext cx="63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11291" name="Line 28"/>
              <p:cNvSpPr/>
              <p:nvPr/>
            </p:nvSpPr>
            <p:spPr>
              <a:xfrm flipV="1">
                <a:off x="1361" y="454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2" name="Line 29"/>
              <p:cNvSpPr/>
              <p:nvPr/>
            </p:nvSpPr>
            <p:spPr>
              <a:xfrm flipV="1">
                <a:off x="1497" y="545"/>
                <a:ext cx="136" cy="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3" name="Line 30"/>
              <p:cNvSpPr/>
              <p:nvPr/>
            </p:nvSpPr>
            <p:spPr>
              <a:xfrm>
                <a:off x="1497" y="454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294" name="Text Box 32"/>
            <p:cNvSpPr txBox="1"/>
            <p:nvPr/>
          </p:nvSpPr>
          <p:spPr>
            <a:xfrm>
              <a:off x="2131" y="0"/>
              <a:ext cx="499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5V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5" name="Text Box 33"/>
            <p:cNvSpPr txBox="1"/>
            <p:nvPr/>
          </p:nvSpPr>
          <p:spPr>
            <a:xfrm>
              <a:off x="0" y="0"/>
              <a:ext cx="499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5V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6" name="Text Box 34"/>
            <p:cNvSpPr txBox="1"/>
            <p:nvPr/>
          </p:nvSpPr>
          <p:spPr>
            <a:xfrm>
              <a:off x="453" y="680"/>
              <a:ext cx="499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7" name="Text Box 35"/>
            <p:cNvSpPr txBox="1"/>
            <p:nvPr/>
          </p:nvSpPr>
          <p:spPr>
            <a:xfrm>
              <a:off x="2176" y="1180"/>
              <a:ext cx="50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8" name="Text Box 36"/>
            <p:cNvSpPr txBox="1"/>
            <p:nvPr/>
          </p:nvSpPr>
          <p:spPr>
            <a:xfrm>
              <a:off x="816" y="1271"/>
              <a:ext cx="499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9" name="Text Box 37"/>
            <p:cNvSpPr txBox="1"/>
            <p:nvPr/>
          </p:nvSpPr>
          <p:spPr>
            <a:xfrm>
              <a:off x="2630" y="727"/>
              <a:ext cx="817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输出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00" name="Text Box 38"/>
            <p:cNvSpPr txBox="1"/>
            <p:nvPr/>
          </p:nvSpPr>
          <p:spPr>
            <a:xfrm>
              <a:off x="2404" y="273"/>
              <a:ext cx="1406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光电耦合器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301" name="Text Box 41"/>
          <p:cNvSpPr txBox="1"/>
          <p:nvPr/>
        </p:nvSpPr>
        <p:spPr>
          <a:xfrm>
            <a:off x="1266190" y="2490470"/>
            <a:ext cx="7921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“通”、“断”信号在内存中映射为“</a:t>
            </a:r>
            <a:r>
              <a:rPr lang="en-US" altLang="zh-CN" sz="2400" b="1" dirty="0">
                <a:latin typeface="Times New Roman" panose="02020603050405020304" pitchFamily="18" charset="0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</a:rPr>
              <a:t>、“</a:t>
            </a:r>
            <a:r>
              <a:rPr lang="en-US" altLang="zh-CN" sz="2400" b="1" dirty="0">
                <a:latin typeface="Times New Roman" panose="02020603050405020304" pitchFamily="18" charset="0"/>
              </a:rPr>
              <a:t>0”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11302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3310255"/>
            <a:ext cx="4749165" cy="2256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03" name="Text Box 122"/>
          <p:cNvSpPr txBox="1"/>
          <p:nvPr/>
        </p:nvSpPr>
        <p:spPr>
          <a:xfrm>
            <a:off x="3773488" y="5772785"/>
            <a:ext cx="5113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4 数字量输入通道结构图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3491" name="Text Box 4"/>
          <p:cNvSpPr txBox="1"/>
          <p:nvPr/>
        </p:nvSpPr>
        <p:spPr>
          <a:xfrm>
            <a:off x="1864360" y="846455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例：直流电机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PWM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调速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68245" y="1463040"/>
            <a:ext cx="5040630" cy="4846320"/>
            <a:chOff x="5376" y="2329"/>
            <a:chExt cx="7938" cy="7632"/>
          </a:xfrm>
        </p:grpSpPr>
        <p:graphicFrame>
          <p:nvGraphicFramePr>
            <p:cNvPr id="63490" name="Object 3"/>
            <p:cNvGraphicFramePr>
              <a:graphicFrameLocks noChangeAspect="1"/>
            </p:cNvGraphicFramePr>
            <p:nvPr/>
          </p:nvGraphicFramePr>
          <p:xfrm>
            <a:off x="5376" y="2329"/>
            <a:ext cx="7938" cy="6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1" imgW="3181350" imgH="3657600" progId="">
                    <p:embed/>
                  </p:oleObj>
                </mc:Choice>
                <mc:Fallback>
                  <p:oleObj name="" r:id="rId1" imgW="3181350" imgH="3657600" progId="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376" y="2329"/>
                          <a:ext cx="7938" cy="66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2" name="Text Box 111"/>
            <p:cNvSpPr txBox="1"/>
            <p:nvPr/>
          </p:nvSpPr>
          <p:spPr>
            <a:xfrm>
              <a:off x="6061" y="9237"/>
              <a:ext cx="703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9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PWM电机调速原理图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493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089" y="5032"/>
            <a:ext cx="530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name="" r:id="rId3" imgW="165100" imgH="177165" progId="Equation.KSEE3">
                    <p:embed/>
                  </p:oleObj>
                </mc:Choice>
                <mc:Fallback>
                  <p:oleObj name="" r:id="rId3" imgW="165100" imgH="177165" progId="Equation.KSEE3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89" y="5032"/>
                          <a:ext cx="530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4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876" y="6872"/>
            <a:ext cx="53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name="" r:id="rId5" imgW="165100" imgH="165100" progId="Equation.KSEE3">
                    <p:embed/>
                  </p:oleObj>
                </mc:Choice>
                <mc:Fallback>
                  <p:oleObj name="" r:id="rId5" imgW="165100" imgH="165100" progId="Equation.KSEE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76" y="6872"/>
                          <a:ext cx="530" cy="5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099" y="8469"/>
            <a:ext cx="492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7" imgW="152400" imgH="165100" progId="Equation.KSEE3">
                    <p:embed/>
                  </p:oleObj>
                </mc:Choice>
                <mc:Fallback>
                  <p:oleObj name="" r:id="rId7" imgW="152400" imgH="165100" progId="Equation.KSEE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099" y="8469"/>
                          <a:ext cx="492" cy="5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4514" name="Rectangle 6"/>
          <p:cNvSpPr/>
          <p:nvPr/>
        </p:nvSpPr>
        <p:spPr>
          <a:xfrm>
            <a:off x="1363345" y="815023"/>
            <a:ext cx="8640763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Calibri" panose="020F0502020204030204" charset="0"/>
              </a:rPr>
              <a:t>③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运算模块组态    组态位置编号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F101-F130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功能模块之间连接（内部信号与功能模块软端子连接）</a:t>
            </a:r>
            <a:r>
              <a:rPr lang="en-US" altLang="zh-CN" sz="2400" b="1" dirty="0">
                <a:latin typeface="Times New Roman" panose="02020603050405020304" pitchFamily="18" charset="0"/>
              </a:rPr>
              <a:t>—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组态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515" name="Group 86"/>
          <p:cNvGrpSpPr/>
          <p:nvPr/>
        </p:nvGrpSpPr>
        <p:grpSpPr>
          <a:xfrm>
            <a:off x="1363345" y="1578610"/>
            <a:ext cx="9542780" cy="4924425"/>
            <a:chOff x="0" y="0"/>
            <a:chExt cx="5511" cy="3102"/>
          </a:xfrm>
        </p:grpSpPr>
        <p:graphicFrame>
          <p:nvGraphicFramePr>
            <p:cNvPr id="64516" name="Object 5"/>
            <p:cNvGraphicFramePr>
              <a:graphicFrameLocks noChangeAspect="1"/>
            </p:cNvGraphicFramePr>
            <p:nvPr/>
          </p:nvGraphicFramePr>
          <p:xfrm>
            <a:off x="0" y="544"/>
            <a:ext cx="2903" cy="1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1" imgW="2047240" imgH="750570" progId="">
                    <p:embed/>
                  </p:oleObj>
                </mc:Choice>
                <mc:Fallback>
                  <p:oleObj name="" r:id="rId1" imgW="2047240" imgH="750570" progId="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544"/>
                          <a:ext cx="2903" cy="1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7" name="Line 7"/>
            <p:cNvSpPr/>
            <p:nvPr/>
          </p:nvSpPr>
          <p:spPr>
            <a:xfrm flipH="1">
              <a:off x="272" y="272"/>
              <a:ext cx="46" cy="2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18" name="Line 8"/>
            <p:cNvSpPr/>
            <p:nvPr/>
          </p:nvSpPr>
          <p:spPr>
            <a:xfrm flipH="1">
              <a:off x="681" y="227"/>
              <a:ext cx="226" cy="3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19" name="Line 9"/>
            <p:cNvSpPr/>
            <p:nvPr/>
          </p:nvSpPr>
          <p:spPr>
            <a:xfrm flipH="1">
              <a:off x="1180" y="227"/>
              <a:ext cx="635" cy="3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0" name="Line 10"/>
            <p:cNvSpPr/>
            <p:nvPr/>
          </p:nvSpPr>
          <p:spPr>
            <a:xfrm flipH="1">
              <a:off x="1815" y="227"/>
              <a:ext cx="680" cy="3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1" name="Rectangle 12"/>
            <p:cNvSpPr/>
            <p:nvPr/>
          </p:nvSpPr>
          <p:spPr>
            <a:xfrm>
              <a:off x="3549" y="877"/>
              <a:ext cx="163" cy="166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4522" name="Rectangle 13"/>
            <p:cNvSpPr/>
            <p:nvPr/>
          </p:nvSpPr>
          <p:spPr>
            <a:xfrm>
              <a:off x="3549" y="877"/>
              <a:ext cx="864" cy="3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PID1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4523" name="Oval 14"/>
            <p:cNvSpPr/>
            <p:nvPr/>
          </p:nvSpPr>
          <p:spPr>
            <a:xfrm>
              <a:off x="4089" y="656"/>
              <a:ext cx="108" cy="11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24" name="Line 15"/>
            <p:cNvSpPr/>
            <p:nvPr/>
          </p:nvSpPr>
          <p:spPr>
            <a:xfrm>
              <a:off x="4143" y="767"/>
              <a:ext cx="0" cy="1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5" name="Oval 16"/>
            <p:cNvSpPr/>
            <p:nvPr/>
          </p:nvSpPr>
          <p:spPr>
            <a:xfrm>
              <a:off x="3657" y="656"/>
              <a:ext cx="108" cy="11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26" name="Line 17"/>
            <p:cNvSpPr/>
            <p:nvPr/>
          </p:nvSpPr>
          <p:spPr>
            <a:xfrm>
              <a:off x="3712" y="767"/>
              <a:ext cx="0" cy="1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7" name="Line 18"/>
            <p:cNvSpPr/>
            <p:nvPr/>
          </p:nvSpPr>
          <p:spPr>
            <a:xfrm>
              <a:off x="3946" y="1224"/>
              <a:ext cx="0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8" name="AutoShape 19"/>
            <p:cNvSpPr/>
            <p:nvPr/>
          </p:nvSpPr>
          <p:spPr>
            <a:xfrm>
              <a:off x="4683" y="1098"/>
              <a:ext cx="108" cy="111"/>
            </a:xfrm>
            <a:prstGeom prst="flowChartSummingJunction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29" name="Oval 20"/>
            <p:cNvSpPr/>
            <p:nvPr/>
          </p:nvSpPr>
          <p:spPr>
            <a:xfrm>
              <a:off x="4683" y="877"/>
              <a:ext cx="108" cy="11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30" name="Line 21"/>
            <p:cNvSpPr/>
            <p:nvPr/>
          </p:nvSpPr>
          <p:spPr>
            <a:xfrm>
              <a:off x="4413" y="1154"/>
              <a:ext cx="2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31" name="Line 22"/>
            <p:cNvSpPr/>
            <p:nvPr/>
          </p:nvSpPr>
          <p:spPr>
            <a:xfrm>
              <a:off x="4413" y="933"/>
              <a:ext cx="2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4532" name="Object 21"/>
            <p:cNvGraphicFramePr>
              <a:graphicFrameLocks noChangeAspect="1"/>
            </p:cNvGraphicFramePr>
            <p:nvPr/>
          </p:nvGraphicFramePr>
          <p:xfrm>
            <a:off x="2949" y="381"/>
            <a:ext cx="8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" r:id="rId3" imgW="551180" imgH="192405" progId="">
                    <p:embed/>
                  </p:oleObj>
                </mc:Choice>
                <mc:Fallback>
                  <p:oleObj name="" r:id="rId3" imgW="551180" imgH="192405" progId="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49" y="381"/>
                          <a:ext cx="85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3" name="Object 22"/>
            <p:cNvGraphicFramePr>
              <a:graphicFrameLocks noChangeAspect="1"/>
            </p:cNvGraphicFramePr>
            <p:nvPr/>
          </p:nvGraphicFramePr>
          <p:xfrm>
            <a:off x="4718" y="635"/>
            <a:ext cx="60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5" imgW="387350" imgH="193675" progId="">
                    <p:embed/>
                  </p:oleObj>
                </mc:Choice>
                <mc:Fallback>
                  <p:oleObj name="" r:id="rId5" imgW="387350" imgH="193675" progId="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18" y="635"/>
                          <a:ext cx="607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4" name="Object 23"/>
            <p:cNvGraphicFramePr>
              <a:graphicFrameLocks noChangeAspect="1"/>
            </p:cNvGraphicFramePr>
            <p:nvPr/>
          </p:nvGraphicFramePr>
          <p:xfrm>
            <a:off x="4703" y="1179"/>
            <a:ext cx="8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7" imgW="537845" imgH="217805" progId="">
                    <p:embed/>
                  </p:oleObj>
                </mc:Choice>
                <mc:Fallback>
                  <p:oleObj name="" r:id="rId7" imgW="537845" imgH="217805" progId="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03" y="1179"/>
                          <a:ext cx="808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5" name="Object 24"/>
            <p:cNvGraphicFramePr>
              <a:graphicFrameLocks noChangeAspect="1"/>
            </p:cNvGraphicFramePr>
            <p:nvPr/>
          </p:nvGraphicFramePr>
          <p:xfrm>
            <a:off x="4009" y="363"/>
            <a:ext cx="8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9" imgW="551180" imgH="192405" progId="">
                    <p:embed/>
                  </p:oleObj>
                </mc:Choice>
                <mc:Fallback>
                  <p:oleObj name="" r:id="rId9" imgW="551180" imgH="192405" progId="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09" y="363"/>
                          <a:ext cx="85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6" name="Object 25"/>
            <p:cNvGraphicFramePr>
              <a:graphicFrameLocks noChangeAspect="1"/>
            </p:cNvGraphicFramePr>
            <p:nvPr/>
          </p:nvGraphicFramePr>
          <p:xfrm>
            <a:off x="3538" y="1179"/>
            <a:ext cx="26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" r:id="rId11" imgW="170180" imgH="196215" progId="">
                    <p:embed/>
                  </p:oleObj>
                </mc:Choice>
                <mc:Fallback>
                  <p:oleObj name="" r:id="rId11" imgW="170180" imgH="196215" progId="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38" y="1179"/>
                          <a:ext cx="263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7" name="Text Box 28"/>
            <p:cNvSpPr txBox="1"/>
            <p:nvPr/>
          </p:nvSpPr>
          <p:spPr>
            <a:xfrm>
              <a:off x="136" y="0"/>
              <a:ext cx="454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位置编号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8" name="Text Box 29"/>
            <p:cNvSpPr txBox="1"/>
            <p:nvPr/>
          </p:nvSpPr>
          <p:spPr>
            <a:xfrm>
              <a:off x="635" y="0"/>
              <a:ext cx="113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运算单元编号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9" name="Text Box 30"/>
            <p:cNvSpPr txBox="1"/>
            <p:nvPr/>
          </p:nvSpPr>
          <p:spPr>
            <a:xfrm>
              <a:off x="1723" y="0"/>
              <a:ext cx="68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端子号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40" name="Text Box 31"/>
            <p:cNvSpPr txBox="1"/>
            <p:nvPr/>
          </p:nvSpPr>
          <p:spPr>
            <a:xfrm>
              <a:off x="2450" y="0"/>
              <a:ext cx="176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接内部数据代码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41" name="Rectangle 71"/>
            <p:cNvSpPr/>
            <p:nvPr/>
          </p:nvSpPr>
          <p:spPr>
            <a:xfrm>
              <a:off x="3629" y="2177"/>
              <a:ext cx="908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  MAN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42" name="Rectangle 72"/>
            <p:cNvSpPr/>
            <p:nvPr/>
          </p:nvSpPr>
          <p:spPr>
            <a:xfrm>
              <a:off x="3629" y="2177"/>
              <a:ext cx="272" cy="1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4543" name="Line 73"/>
            <p:cNvSpPr/>
            <p:nvPr/>
          </p:nvSpPr>
          <p:spPr>
            <a:xfrm>
              <a:off x="3765" y="1905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4" name="Line 74"/>
            <p:cNvSpPr/>
            <p:nvPr/>
          </p:nvSpPr>
          <p:spPr>
            <a:xfrm>
              <a:off x="4355" y="1905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5" name="Oval 75"/>
            <p:cNvSpPr/>
            <p:nvPr/>
          </p:nvSpPr>
          <p:spPr>
            <a:xfrm>
              <a:off x="3720" y="1815"/>
              <a:ext cx="91" cy="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6" name="Oval 76"/>
            <p:cNvSpPr/>
            <p:nvPr/>
          </p:nvSpPr>
          <p:spPr>
            <a:xfrm>
              <a:off x="4310" y="1815"/>
              <a:ext cx="91" cy="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7" name="Line 77"/>
            <p:cNvSpPr/>
            <p:nvPr/>
          </p:nvSpPr>
          <p:spPr>
            <a:xfrm>
              <a:off x="4083" y="2631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8" name="Oval 78"/>
            <p:cNvSpPr/>
            <p:nvPr/>
          </p:nvSpPr>
          <p:spPr>
            <a:xfrm>
              <a:off x="4037" y="2903"/>
              <a:ext cx="91" cy="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9" name="Text Box 79"/>
            <p:cNvSpPr txBox="1"/>
            <p:nvPr/>
          </p:nvSpPr>
          <p:spPr>
            <a:xfrm>
              <a:off x="3447" y="1542"/>
              <a:ext cx="36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50" name="Text Box 80"/>
            <p:cNvSpPr txBox="1"/>
            <p:nvPr/>
          </p:nvSpPr>
          <p:spPr>
            <a:xfrm>
              <a:off x="4174" y="1542"/>
              <a:ext cx="36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51" name="Text Box 81"/>
            <p:cNvSpPr txBox="1"/>
            <p:nvPr/>
          </p:nvSpPr>
          <p:spPr>
            <a:xfrm>
              <a:off x="3674" y="2721"/>
              <a:ext cx="40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52" name="Rectangle 82"/>
            <p:cNvSpPr/>
            <p:nvPr/>
          </p:nvSpPr>
          <p:spPr>
            <a:xfrm>
              <a:off x="4264" y="2812"/>
              <a:ext cx="63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AO1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3" name="Line 83"/>
            <p:cNvSpPr/>
            <p:nvPr/>
          </p:nvSpPr>
          <p:spPr>
            <a:xfrm flipV="1">
              <a:off x="3765" y="1406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54" name="Line 84"/>
            <p:cNvSpPr/>
            <p:nvPr/>
          </p:nvSpPr>
          <p:spPr>
            <a:xfrm>
              <a:off x="3765" y="140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4555" name="Object 44"/>
            <p:cNvGraphicFramePr>
              <a:graphicFrameLocks noChangeAspect="1"/>
            </p:cNvGraphicFramePr>
            <p:nvPr/>
          </p:nvGraphicFramePr>
          <p:xfrm>
            <a:off x="46" y="1859"/>
            <a:ext cx="286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13" imgW="2021840" imgH="177800" progId="">
                    <p:embed/>
                  </p:oleObj>
                </mc:Choice>
                <mc:Fallback>
                  <p:oleObj name="" r:id="rId13" imgW="2021840" imgH="177800" progId="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" y="1859"/>
                          <a:ext cx="2867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56" name="Rectangle 87"/>
          <p:cNvSpPr/>
          <p:nvPr/>
        </p:nvSpPr>
        <p:spPr>
          <a:xfrm>
            <a:off x="1363345" y="5191443"/>
            <a:ext cx="56896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组态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</a:rPr>
              <a:t>将运算模块与内部信号进行组合连接，生成用户应用程序。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0178" name="Rectangle 3"/>
          <p:cNvSpPr/>
          <p:nvPr/>
        </p:nvSpPr>
        <p:spPr>
          <a:xfrm>
            <a:off x="1158875" y="800735"/>
            <a:ext cx="71621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可变参数设置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F005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设置在运算处理中使用的系数、常数等。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0179" name="Group 4"/>
          <p:cNvGrpSpPr/>
          <p:nvPr/>
        </p:nvGrpSpPr>
        <p:grpSpPr>
          <a:xfrm>
            <a:off x="8112760" y="1136333"/>
            <a:ext cx="3455988" cy="5172075"/>
            <a:chOff x="0" y="0"/>
            <a:chExt cx="5443" cy="8144"/>
          </a:xfrm>
        </p:grpSpPr>
        <p:sp>
          <p:nvSpPr>
            <p:cNvPr id="50180" name="Line 5"/>
            <p:cNvSpPr/>
            <p:nvPr/>
          </p:nvSpPr>
          <p:spPr>
            <a:xfrm>
              <a:off x="2570" y="24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1" name="Oval 6"/>
            <p:cNvSpPr/>
            <p:nvPr/>
          </p:nvSpPr>
          <p:spPr>
            <a:xfrm>
              <a:off x="2477" y="46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2" name="Line 7"/>
            <p:cNvSpPr/>
            <p:nvPr/>
          </p:nvSpPr>
          <p:spPr>
            <a:xfrm>
              <a:off x="2570" y="62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3" name="Oval 8"/>
            <p:cNvSpPr/>
            <p:nvPr/>
          </p:nvSpPr>
          <p:spPr>
            <a:xfrm>
              <a:off x="1425" y="467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4" name="Line 9"/>
            <p:cNvSpPr/>
            <p:nvPr/>
          </p:nvSpPr>
          <p:spPr>
            <a:xfrm>
              <a:off x="1517" y="630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5" name="Rectangle 10"/>
            <p:cNvSpPr/>
            <p:nvPr/>
          </p:nvSpPr>
          <p:spPr>
            <a:xfrm>
              <a:off x="1247" y="877"/>
              <a:ext cx="1645" cy="78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6" name="Oval 11"/>
            <p:cNvSpPr/>
            <p:nvPr/>
          </p:nvSpPr>
          <p:spPr>
            <a:xfrm>
              <a:off x="2002" y="1930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7" name="Line 12"/>
            <p:cNvSpPr/>
            <p:nvPr/>
          </p:nvSpPr>
          <p:spPr>
            <a:xfrm>
              <a:off x="2065" y="166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8" name="Line 13"/>
            <p:cNvSpPr/>
            <p:nvPr/>
          </p:nvSpPr>
          <p:spPr>
            <a:xfrm>
              <a:off x="1580" y="2022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9" name="Oval 14"/>
            <p:cNvSpPr/>
            <p:nvPr/>
          </p:nvSpPr>
          <p:spPr>
            <a:xfrm>
              <a:off x="1487" y="2235"/>
              <a:ext cx="158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0" name="Line 15"/>
            <p:cNvSpPr/>
            <p:nvPr/>
          </p:nvSpPr>
          <p:spPr>
            <a:xfrm>
              <a:off x="1547" y="2025"/>
              <a:ext cx="0" cy="2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1" name="Line 16"/>
            <p:cNvSpPr/>
            <p:nvPr/>
          </p:nvSpPr>
          <p:spPr>
            <a:xfrm>
              <a:off x="1557" y="2405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2" name="Rectangle 17"/>
            <p:cNvSpPr/>
            <p:nvPr/>
          </p:nvSpPr>
          <p:spPr>
            <a:xfrm>
              <a:off x="1247" y="2657"/>
              <a:ext cx="1645" cy="78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3" name="Oval 18"/>
            <p:cNvSpPr/>
            <p:nvPr/>
          </p:nvSpPr>
          <p:spPr>
            <a:xfrm>
              <a:off x="2002" y="369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4" name="Line 19"/>
            <p:cNvSpPr/>
            <p:nvPr/>
          </p:nvSpPr>
          <p:spPr>
            <a:xfrm>
              <a:off x="2065" y="3452"/>
              <a:ext cx="0" cy="23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5" name="Line 20"/>
            <p:cNvSpPr/>
            <p:nvPr/>
          </p:nvSpPr>
          <p:spPr>
            <a:xfrm>
              <a:off x="1580" y="3785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6" name="Oval 21"/>
            <p:cNvSpPr/>
            <p:nvPr/>
          </p:nvSpPr>
          <p:spPr>
            <a:xfrm>
              <a:off x="1487" y="3995"/>
              <a:ext cx="158" cy="15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7" name="Line 22"/>
            <p:cNvSpPr/>
            <p:nvPr/>
          </p:nvSpPr>
          <p:spPr>
            <a:xfrm>
              <a:off x="1547" y="3787"/>
              <a:ext cx="0" cy="2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8" name="Line 23"/>
            <p:cNvSpPr/>
            <p:nvPr/>
          </p:nvSpPr>
          <p:spPr>
            <a:xfrm>
              <a:off x="1557" y="4165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9" name="Rectangle 24"/>
            <p:cNvSpPr/>
            <p:nvPr/>
          </p:nvSpPr>
          <p:spPr>
            <a:xfrm>
              <a:off x="1247" y="4420"/>
              <a:ext cx="1645" cy="78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0" name="Oval 25"/>
            <p:cNvSpPr/>
            <p:nvPr/>
          </p:nvSpPr>
          <p:spPr>
            <a:xfrm>
              <a:off x="2410" y="2217"/>
              <a:ext cx="160" cy="15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1" name="Line 26"/>
            <p:cNvSpPr/>
            <p:nvPr/>
          </p:nvSpPr>
          <p:spPr>
            <a:xfrm>
              <a:off x="2482" y="2387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02" name="Oval 27"/>
            <p:cNvSpPr/>
            <p:nvPr/>
          </p:nvSpPr>
          <p:spPr>
            <a:xfrm>
              <a:off x="2462" y="4015"/>
              <a:ext cx="158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3" name="Line 28"/>
            <p:cNvSpPr/>
            <p:nvPr/>
          </p:nvSpPr>
          <p:spPr>
            <a:xfrm>
              <a:off x="2537" y="4185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04" name="Oval 29"/>
            <p:cNvSpPr/>
            <p:nvPr/>
          </p:nvSpPr>
          <p:spPr>
            <a:xfrm>
              <a:off x="2002" y="547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5" name="Line 30"/>
            <p:cNvSpPr/>
            <p:nvPr/>
          </p:nvSpPr>
          <p:spPr>
            <a:xfrm>
              <a:off x="2065" y="5205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06" name="Line 31"/>
            <p:cNvSpPr/>
            <p:nvPr/>
          </p:nvSpPr>
          <p:spPr>
            <a:xfrm>
              <a:off x="1580" y="5565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07" name="Oval 32"/>
            <p:cNvSpPr/>
            <p:nvPr/>
          </p:nvSpPr>
          <p:spPr>
            <a:xfrm>
              <a:off x="1487" y="5777"/>
              <a:ext cx="158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8" name="Line 33"/>
            <p:cNvSpPr/>
            <p:nvPr/>
          </p:nvSpPr>
          <p:spPr>
            <a:xfrm>
              <a:off x="1547" y="5567"/>
              <a:ext cx="0" cy="2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09" name="Line 34"/>
            <p:cNvSpPr/>
            <p:nvPr/>
          </p:nvSpPr>
          <p:spPr>
            <a:xfrm>
              <a:off x="1557" y="5945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10" name="Rectangle 35"/>
            <p:cNvSpPr/>
            <p:nvPr/>
          </p:nvSpPr>
          <p:spPr>
            <a:xfrm>
              <a:off x="1247" y="6200"/>
              <a:ext cx="1645" cy="78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11" name="Text Box 36"/>
            <p:cNvSpPr txBox="1"/>
            <p:nvPr/>
          </p:nvSpPr>
          <p:spPr>
            <a:xfrm>
              <a:off x="1250" y="890"/>
              <a:ext cx="350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12" name="Line 37"/>
            <p:cNvSpPr/>
            <p:nvPr/>
          </p:nvSpPr>
          <p:spPr>
            <a:xfrm>
              <a:off x="2897" y="1075"/>
              <a:ext cx="2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13" name="Line 38"/>
            <p:cNvSpPr/>
            <p:nvPr/>
          </p:nvSpPr>
          <p:spPr>
            <a:xfrm>
              <a:off x="2930" y="1415"/>
              <a:ext cx="2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214" name="Group 39"/>
            <p:cNvGrpSpPr/>
            <p:nvPr/>
          </p:nvGrpSpPr>
          <p:grpSpPr>
            <a:xfrm>
              <a:off x="3147" y="1307"/>
              <a:ext cx="220" cy="210"/>
              <a:chOff x="0" y="0"/>
              <a:chExt cx="181" cy="181"/>
            </a:xfrm>
          </p:grpSpPr>
          <p:sp>
            <p:nvSpPr>
              <p:cNvPr id="50215" name="Oval 40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6" name="Line 41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17" name="Line 42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0218" name="Oval 43"/>
            <p:cNvSpPr/>
            <p:nvPr/>
          </p:nvSpPr>
          <p:spPr>
            <a:xfrm>
              <a:off x="3182" y="1010"/>
              <a:ext cx="160" cy="15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19" name="Text Box 44"/>
            <p:cNvSpPr txBox="1"/>
            <p:nvPr/>
          </p:nvSpPr>
          <p:spPr>
            <a:xfrm>
              <a:off x="1135" y="75"/>
              <a:ext cx="547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LSP1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0" name="Text Box 45"/>
            <p:cNvSpPr txBox="1"/>
            <p:nvPr/>
          </p:nvSpPr>
          <p:spPr>
            <a:xfrm>
              <a:off x="1765" y="1062"/>
              <a:ext cx="67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PID1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1" name="Text Box 46"/>
            <p:cNvSpPr txBox="1"/>
            <p:nvPr/>
          </p:nvSpPr>
          <p:spPr>
            <a:xfrm>
              <a:off x="1255" y="2672"/>
              <a:ext cx="350" cy="29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50222" name="Text Box 47"/>
            <p:cNvSpPr txBox="1"/>
            <p:nvPr/>
          </p:nvSpPr>
          <p:spPr>
            <a:xfrm>
              <a:off x="1252" y="4422"/>
              <a:ext cx="350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50223" name="Text Box 48"/>
            <p:cNvSpPr txBox="1"/>
            <p:nvPr/>
          </p:nvSpPr>
          <p:spPr>
            <a:xfrm>
              <a:off x="1250" y="6202"/>
              <a:ext cx="350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4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50224" name="Text Box 49"/>
            <p:cNvSpPr txBox="1"/>
            <p:nvPr/>
          </p:nvSpPr>
          <p:spPr>
            <a:xfrm>
              <a:off x="2703" y="2000"/>
              <a:ext cx="2740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b"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PPAR1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（P0101）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0.0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5" name="Text Box 50"/>
            <p:cNvSpPr txBox="1"/>
            <p:nvPr/>
          </p:nvSpPr>
          <p:spPr>
            <a:xfrm>
              <a:off x="1825" y="4625"/>
              <a:ext cx="670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HLM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6" name="Text Box 51"/>
            <p:cNvSpPr txBox="1"/>
            <p:nvPr/>
          </p:nvSpPr>
          <p:spPr>
            <a:xfrm>
              <a:off x="1765" y="6415"/>
              <a:ext cx="670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MAN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7" name="Text Box 52"/>
            <p:cNvSpPr txBox="1"/>
            <p:nvPr/>
          </p:nvSpPr>
          <p:spPr>
            <a:xfrm>
              <a:off x="1807" y="2872"/>
              <a:ext cx="67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LLM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8" name="Text Box 53"/>
            <p:cNvSpPr txBox="1"/>
            <p:nvPr/>
          </p:nvSpPr>
          <p:spPr>
            <a:xfrm>
              <a:off x="2715" y="3476"/>
              <a:ext cx="2391" cy="7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PPAR2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(P0102)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100.0%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29" name="Line 54"/>
            <p:cNvSpPr/>
            <p:nvPr/>
          </p:nvSpPr>
          <p:spPr>
            <a:xfrm>
              <a:off x="3372" y="1092"/>
              <a:ext cx="5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0" name="Line 55"/>
            <p:cNvSpPr/>
            <p:nvPr/>
          </p:nvSpPr>
          <p:spPr>
            <a:xfrm>
              <a:off x="2095" y="7322"/>
              <a:ext cx="0" cy="7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31" name="Oval 56"/>
            <p:cNvSpPr/>
            <p:nvPr/>
          </p:nvSpPr>
          <p:spPr>
            <a:xfrm>
              <a:off x="2002" y="721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32" name="Line 57"/>
            <p:cNvSpPr/>
            <p:nvPr/>
          </p:nvSpPr>
          <p:spPr>
            <a:xfrm>
              <a:off x="2085" y="698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3" name="Line 58"/>
            <p:cNvSpPr/>
            <p:nvPr/>
          </p:nvSpPr>
          <p:spPr>
            <a:xfrm>
              <a:off x="3940" y="1082"/>
              <a:ext cx="0" cy="61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4" name="Line 59"/>
            <p:cNvSpPr/>
            <p:nvPr/>
          </p:nvSpPr>
          <p:spPr>
            <a:xfrm>
              <a:off x="2135" y="7265"/>
              <a:ext cx="18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5" name="Text Box 60"/>
            <p:cNvSpPr txBox="1"/>
            <p:nvPr/>
          </p:nvSpPr>
          <p:spPr>
            <a:xfrm>
              <a:off x="3145" y="1532"/>
              <a:ext cx="54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OFF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36" name="Text Box 61"/>
            <p:cNvSpPr txBox="1"/>
            <p:nvPr/>
          </p:nvSpPr>
          <p:spPr>
            <a:xfrm>
              <a:off x="2300" y="7822"/>
              <a:ext cx="54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AO1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37" name="Rectangle 62"/>
            <p:cNvSpPr/>
            <p:nvPr/>
          </p:nvSpPr>
          <p:spPr>
            <a:xfrm>
              <a:off x="0" y="160"/>
              <a:ext cx="4310" cy="748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38" name="Text Box 63"/>
            <p:cNvSpPr txBox="1"/>
            <p:nvPr/>
          </p:nvSpPr>
          <p:spPr>
            <a:xfrm>
              <a:off x="0" y="3222"/>
              <a:ext cx="1135" cy="20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压力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PID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控制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39" name="Text Box 64"/>
            <p:cNvSpPr txBox="1"/>
            <p:nvPr/>
          </p:nvSpPr>
          <p:spPr>
            <a:xfrm>
              <a:off x="795" y="6965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40" name="Text Box 65"/>
            <p:cNvSpPr txBox="1"/>
            <p:nvPr/>
          </p:nvSpPr>
          <p:spPr>
            <a:xfrm>
              <a:off x="680" y="5262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41" name="Text Box 66"/>
            <p:cNvSpPr txBox="1"/>
            <p:nvPr/>
          </p:nvSpPr>
          <p:spPr>
            <a:xfrm>
              <a:off x="680" y="3562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42" name="Text Box 67"/>
            <p:cNvSpPr txBox="1"/>
            <p:nvPr/>
          </p:nvSpPr>
          <p:spPr>
            <a:xfrm>
              <a:off x="680" y="1747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43" name="Rectangle 70"/>
            <p:cNvSpPr/>
            <p:nvPr/>
          </p:nvSpPr>
          <p:spPr>
            <a:xfrm>
              <a:off x="2835" y="0"/>
              <a:ext cx="102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PV1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0244" name="Object 69"/>
          <p:cNvGraphicFramePr>
            <a:graphicFrameLocks noChangeAspect="1"/>
          </p:cNvGraphicFramePr>
          <p:nvPr/>
        </p:nvGraphicFramePr>
        <p:xfrm>
          <a:off x="1719898" y="2181702"/>
          <a:ext cx="5130800" cy="98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2046605" imgH="394335" progId="">
                  <p:embed/>
                </p:oleObj>
              </mc:Choice>
              <mc:Fallback>
                <p:oleObj name="" r:id="rId1" imgW="2046605" imgH="394335" progId="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9898" y="2181702"/>
                        <a:ext cx="5130800" cy="986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45" name="Text Box 74"/>
          <p:cNvSpPr txBox="1"/>
          <p:nvPr/>
        </p:nvSpPr>
        <p:spPr>
          <a:xfrm>
            <a:off x="1839913" y="1678623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百分比型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19599" y="4126279"/>
            <a:ext cx="4977130" cy="1442036"/>
            <a:chOff x="282" y="6307"/>
            <a:chExt cx="8080" cy="2460"/>
          </a:xfrm>
        </p:grpSpPr>
        <p:graphicFrame>
          <p:nvGraphicFramePr>
            <p:cNvPr id="50247" name="Object 70"/>
            <p:cNvGraphicFramePr>
              <a:graphicFrameLocks noChangeAspect="1"/>
            </p:cNvGraphicFramePr>
            <p:nvPr/>
          </p:nvGraphicFramePr>
          <p:xfrm>
            <a:off x="282" y="7215"/>
            <a:ext cx="8080" cy="1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3" imgW="2046605" imgH="394335" progId="">
                    <p:embed/>
                  </p:oleObj>
                </mc:Choice>
                <mc:Fallback>
                  <p:oleObj name="" r:id="rId3" imgW="2046605" imgH="394335" progId="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2" y="7215"/>
                          <a:ext cx="8080" cy="1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48" name="Text Box 75"/>
            <p:cNvSpPr txBox="1"/>
            <p:nvPr/>
          </p:nvSpPr>
          <p:spPr>
            <a:xfrm>
              <a:off x="1190" y="6307"/>
              <a:ext cx="2947" cy="7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时间型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" name="Object 73"/>
          <p:cNvGraphicFramePr>
            <a:graphicFrameLocks noChangeAspect="1"/>
          </p:cNvGraphicFramePr>
          <p:nvPr/>
        </p:nvGraphicFramePr>
        <p:xfrm>
          <a:off x="1935798" y="3189923"/>
          <a:ext cx="33035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5" imgW="1339850" imgH="370205" progId="">
                  <p:embed/>
                </p:oleObj>
              </mc:Choice>
              <mc:Fallback>
                <p:oleObj name="" r:id="rId5" imgW="1339850" imgH="370205" progId="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5798" y="3189923"/>
                        <a:ext cx="3303587" cy="91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9" name="Object 74"/>
          <p:cNvGraphicFramePr>
            <a:graphicFrameLocks noChangeAspect="1"/>
          </p:cNvGraphicFramePr>
          <p:nvPr/>
        </p:nvGraphicFramePr>
        <p:xfrm>
          <a:off x="1840230" y="5629910"/>
          <a:ext cx="3565525" cy="97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1446530" imgH="396875" progId="">
                  <p:embed/>
                </p:oleObj>
              </mc:Choice>
              <mc:Fallback>
                <p:oleObj name="" r:id="rId7" imgW="1446530" imgH="396875" progId="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0230" y="5629910"/>
                        <a:ext cx="3565525" cy="977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7400" y="2814320"/>
          <a:ext cx="285115" cy="19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9" imgW="127000" imgH="88265" progId="Equation.KSEE3">
                  <p:embed/>
                </p:oleObj>
              </mc:Choice>
              <mc:Fallback>
                <p:oleObj name="" r:id="rId9" imgW="127000" imgH="882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7400" y="2814320"/>
                        <a:ext cx="285115" cy="19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1035" y="5235575"/>
          <a:ext cx="285115" cy="19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27000" imgH="88265" progId="Equation.KSEE3">
                  <p:embed/>
                </p:oleObj>
              </mc:Choice>
              <mc:Fallback>
                <p:oleObj name="" r:id="rId11" imgW="127000" imgH="882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1035" y="5235575"/>
                        <a:ext cx="285115" cy="19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5538" name="Text Box 4"/>
          <p:cNvSpPr txBox="1"/>
          <p:nvPr/>
        </p:nvSpPr>
        <p:spPr>
          <a:xfrm>
            <a:off x="2106295" y="2990215"/>
            <a:ext cx="63925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输出处理数据表</a:t>
            </a:r>
            <a:r>
              <a:rPr lang="en-US" altLang="zh-CN" sz="2400" b="1" dirty="0">
                <a:latin typeface="Times New Roman" panose="02020603050405020304" pitchFamily="18" charset="0"/>
              </a:rPr>
              <a:t>F006-                 -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87525" y="3629660"/>
          <a:ext cx="8348980" cy="3175635"/>
        </p:xfrm>
        <a:graphic>
          <a:graphicData uri="http://schemas.openxmlformats.org/drawingml/2006/table">
            <a:tbl>
              <a:tblPr/>
              <a:tblGrid>
                <a:gridCol w="1365250"/>
                <a:gridCol w="1367155"/>
                <a:gridCol w="1325245"/>
                <a:gridCol w="1408430"/>
                <a:gridCol w="1376680"/>
                <a:gridCol w="1506220"/>
              </a:tblGrid>
              <a:tr h="351155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输出类型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连接内部 信号名称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540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信号名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860"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AO1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U0004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AO2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AO3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PVL1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P0702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PVH1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P0703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591" name="Group 59"/>
          <p:cNvGrpSpPr/>
          <p:nvPr/>
        </p:nvGrpSpPr>
        <p:grpSpPr>
          <a:xfrm>
            <a:off x="5920105" y="3082290"/>
            <a:ext cx="1158240" cy="276225"/>
            <a:chOff x="0" y="0"/>
            <a:chExt cx="816" cy="192"/>
          </a:xfrm>
        </p:grpSpPr>
        <p:sp>
          <p:nvSpPr>
            <p:cNvPr id="65592" name="Rectangle 60"/>
            <p:cNvSpPr/>
            <p:nvPr/>
          </p:nvSpPr>
          <p:spPr>
            <a:xfrm>
              <a:off x="0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93" name="Rectangle 61"/>
            <p:cNvSpPr/>
            <p:nvPr/>
          </p:nvSpPr>
          <p:spPr>
            <a:xfrm>
              <a:off x="192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94" name="Rectangle 62"/>
            <p:cNvSpPr/>
            <p:nvPr/>
          </p:nvSpPr>
          <p:spPr>
            <a:xfrm>
              <a:off x="672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95" name="Rectangle 63"/>
            <p:cNvSpPr/>
            <p:nvPr/>
          </p:nvSpPr>
          <p:spPr>
            <a:xfrm>
              <a:off x="480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96" name="Line 64"/>
          <p:cNvSpPr/>
          <p:nvPr/>
        </p:nvSpPr>
        <p:spPr>
          <a:xfrm flipH="1">
            <a:off x="4406900" y="3371215"/>
            <a:ext cx="1416685" cy="48641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97" name="Line 65"/>
          <p:cNvSpPr/>
          <p:nvPr/>
        </p:nvSpPr>
        <p:spPr>
          <a:xfrm flipH="1">
            <a:off x="6638925" y="3442970"/>
            <a:ext cx="208915" cy="32639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98" name="Rectangle 69"/>
          <p:cNvSpPr/>
          <p:nvPr/>
        </p:nvSpPr>
        <p:spPr>
          <a:xfrm>
            <a:off x="1109028" y="892175"/>
            <a:ext cx="4970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输出处理功能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5599" name="Text Box 70"/>
          <p:cNvSpPr txBox="1"/>
          <p:nvPr/>
        </p:nvSpPr>
        <p:spPr>
          <a:xfrm>
            <a:off x="1012825" y="1492885"/>
            <a:ext cx="973074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）决定输出通道。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）确定输出端子与内部信号之间的连接关系。填写输出处理数据表。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601" name="Line 72"/>
          <p:cNvSpPr/>
          <p:nvPr/>
        </p:nvSpPr>
        <p:spPr>
          <a:xfrm>
            <a:off x="8078788" y="1139190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5602" name="Object 67"/>
          <p:cNvGraphicFramePr>
            <a:graphicFrameLocks noChangeAspect="1"/>
          </p:cNvGraphicFramePr>
          <p:nvPr/>
        </p:nvGraphicFramePr>
        <p:xfrm>
          <a:off x="7863205" y="164274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2" imgW="285750" imgH="156210" progId="">
                  <p:embed/>
                </p:oleObj>
              </mc:Choice>
              <mc:Fallback>
                <p:oleObj name="" r:id="rId2" imgW="285750" imgH="156210" progId="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63205" y="1642745"/>
                        <a:ext cx="723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3110" y="2507615"/>
          <a:ext cx="358902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4" imgW="1511300" imgH="203200" progId="Equation.KSEE3">
                  <p:embed/>
                </p:oleObj>
              </mc:Choice>
              <mc:Fallback>
                <p:oleObj name="" r:id="rId4" imgW="15113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3110" y="2507615"/>
                        <a:ext cx="358902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9105" y="765810"/>
          <a:ext cx="50800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241300" imgH="177165" progId="Equation.KSEE3">
                  <p:embed/>
                </p:oleObj>
              </mc:Choice>
              <mc:Fallback>
                <p:oleObj name="" r:id="rId6" imgW="2413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79105" y="765810"/>
                        <a:ext cx="50800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6562" name="Rectangle 5"/>
          <p:cNvSpPr/>
          <p:nvPr/>
        </p:nvSpPr>
        <p:spPr>
          <a:xfrm>
            <a:off x="1122680" y="785813"/>
            <a:ext cx="63373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自诊断功能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6"/>
          <p:cNvSpPr/>
          <p:nvPr/>
        </p:nvSpPr>
        <p:spPr>
          <a:xfrm>
            <a:off x="1051560" y="1433830"/>
            <a:ext cx="48190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组自诊断，轻度故障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可恢复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64" name="Rectangle 8"/>
          <p:cNvSpPr/>
          <p:nvPr/>
        </p:nvSpPr>
        <p:spPr>
          <a:xfrm>
            <a:off x="2755265" y="2301240"/>
            <a:ext cx="27152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AIR2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输入超限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（模拟输入超限）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6565" name="Rectangle 10"/>
          <p:cNvSpPr/>
          <p:nvPr/>
        </p:nvSpPr>
        <p:spPr>
          <a:xfrm>
            <a:off x="4514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66" name="Rectangle 11"/>
          <p:cNvSpPr/>
          <p:nvPr/>
        </p:nvSpPr>
        <p:spPr>
          <a:xfrm>
            <a:off x="8832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7" name="Rectangle 12"/>
          <p:cNvSpPr/>
          <p:nvPr/>
        </p:nvSpPr>
        <p:spPr>
          <a:xfrm>
            <a:off x="13150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8" name="Rectangle 13"/>
          <p:cNvSpPr/>
          <p:nvPr/>
        </p:nvSpPr>
        <p:spPr>
          <a:xfrm>
            <a:off x="17468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9" name="Rectangle 14"/>
          <p:cNvSpPr/>
          <p:nvPr/>
        </p:nvSpPr>
        <p:spPr>
          <a:xfrm>
            <a:off x="21786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0" name="Rectangle 15"/>
          <p:cNvSpPr/>
          <p:nvPr/>
        </p:nvSpPr>
        <p:spPr>
          <a:xfrm>
            <a:off x="4514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71" name="Rectangle 16"/>
          <p:cNvSpPr/>
          <p:nvPr/>
        </p:nvSpPr>
        <p:spPr>
          <a:xfrm>
            <a:off x="8832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2" name="Rectangle 17"/>
          <p:cNvSpPr/>
          <p:nvPr/>
        </p:nvSpPr>
        <p:spPr>
          <a:xfrm>
            <a:off x="13150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6573" name="Rectangle 18"/>
          <p:cNvSpPr/>
          <p:nvPr/>
        </p:nvSpPr>
        <p:spPr>
          <a:xfrm>
            <a:off x="17468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4" name="Rectangle 19"/>
          <p:cNvSpPr/>
          <p:nvPr/>
        </p:nvSpPr>
        <p:spPr>
          <a:xfrm>
            <a:off x="21786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5" name="Rectangle 20"/>
          <p:cNvSpPr/>
          <p:nvPr/>
        </p:nvSpPr>
        <p:spPr>
          <a:xfrm>
            <a:off x="4514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76" name="Rectangle 21"/>
          <p:cNvSpPr/>
          <p:nvPr/>
        </p:nvSpPr>
        <p:spPr>
          <a:xfrm>
            <a:off x="8832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7" name="Rectangle 22"/>
          <p:cNvSpPr/>
          <p:nvPr/>
        </p:nvSpPr>
        <p:spPr>
          <a:xfrm>
            <a:off x="13150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8" name="Rectangle 23"/>
          <p:cNvSpPr/>
          <p:nvPr/>
        </p:nvSpPr>
        <p:spPr>
          <a:xfrm>
            <a:off x="17468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9" name="Rectangle 24"/>
          <p:cNvSpPr/>
          <p:nvPr/>
        </p:nvSpPr>
        <p:spPr>
          <a:xfrm>
            <a:off x="21786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0" name="Rectangle 25"/>
          <p:cNvSpPr/>
          <p:nvPr/>
        </p:nvSpPr>
        <p:spPr>
          <a:xfrm>
            <a:off x="4514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81" name="Rectangle 26"/>
          <p:cNvSpPr/>
          <p:nvPr/>
        </p:nvSpPr>
        <p:spPr>
          <a:xfrm>
            <a:off x="8832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2" name="Rectangle 27"/>
          <p:cNvSpPr/>
          <p:nvPr/>
        </p:nvSpPr>
        <p:spPr>
          <a:xfrm>
            <a:off x="13150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6583" name="Rectangle 28"/>
          <p:cNvSpPr/>
          <p:nvPr/>
        </p:nvSpPr>
        <p:spPr>
          <a:xfrm>
            <a:off x="17468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84" name="Rectangle 29"/>
          <p:cNvSpPr/>
          <p:nvPr/>
        </p:nvSpPr>
        <p:spPr>
          <a:xfrm>
            <a:off x="21786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85" name="Rectangle 30"/>
          <p:cNvSpPr/>
          <p:nvPr/>
        </p:nvSpPr>
        <p:spPr>
          <a:xfrm>
            <a:off x="2826385" y="3411220"/>
            <a:ext cx="23571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运算单元运算溢出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6586" name="Rectangle 31"/>
          <p:cNvSpPr/>
          <p:nvPr/>
        </p:nvSpPr>
        <p:spPr>
          <a:xfrm>
            <a:off x="4514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87" name="Rectangle 32"/>
          <p:cNvSpPr/>
          <p:nvPr/>
        </p:nvSpPr>
        <p:spPr>
          <a:xfrm>
            <a:off x="8832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8" name="Rectangle 33"/>
          <p:cNvSpPr/>
          <p:nvPr/>
        </p:nvSpPr>
        <p:spPr>
          <a:xfrm>
            <a:off x="13150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9" name="Rectangle 34"/>
          <p:cNvSpPr/>
          <p:nvPr/>
        </p:nvSpPr>
        <p:spPr>
          <a:xfrm>
            <a:off x="17468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90" name="Rectangle 35"/>
          <p:cNvSpPr/>
          <p:nvPr/>
        </p:nvSpPr>
        <p:spPr>
          <a:xfrm>
            <a:off x="21786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91" name="Rectangle 36"/>
          <p:cNvSpPr/>
          <p:nvPr/>
        </p:nvSpPr>
        <p:spPr>
          <a:xfrm>
            <a:off x="4514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2" name="Rectangle 37"/>
          <p:cNvSpPr/>
          <p:nvPr/>
        </p:nvSpPr>
        <p:spPr>
          <a:xfrm>
            <a:off x="8832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3" name="Rectangle 38"/>
          <p:cNvSpPr/>
          <p:nvPr/>
        </p:nvSpPr>
        <p:spPr>
          <a:xfrm>
            <a:off x="13150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6594" name="Rectangle 39"/>
          <p:cNvSpPr/>
          <p:nvPr/>
        </p:nvSpPr>
        <p:spPr>
          <a:xfrm>
            <a:off x="17468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5" name="Rectangle 40"/>
          <p:cNvSpPr/>
          <p:nvPr/>
        </p:nvSpPr>
        <p:spPr>
          <a:xfrm>
            <a:off x="21786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6" name="Rectangle 41"/>
          <p:cNvSpPr/>
          <p:nvPr/>
        </p:nvSpPr>
        <p:spPr>
          <a:xfrm>
            <a:off x="2755265" y="4203065"/>
            <a:ext cx="25374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在采样周期内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不能完成运算处理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6597" name="Text Box 43"/>
          <p:cNvSpPr txBox="1"/>
          <p:nvPr/>
        </p:nvSpPr>
        <p:spPr>
          <a:xfrm>
            <a:off x="274955" y="5239385"/>
            <a:ext cx="53511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切换到联锁手动方式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IM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复位，手动再自动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7585" name="Rectangle 7"/>
          <p:cNvSpPr/>
          <p:nvPr/>
        </p:nvSpPr>
        <p:spPr>
          <a:xfrm>
            <a:off x="5857875" y="1433830"/>
            <a:ext cx="4878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组自诊断，重度故障（硬故障）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9"/>
          <p:cNvSpPr/>
          <p:nvPr/>
        </p:nvSpPr>
        <p:spPr>
          <a:xfrm>
            <a:off x="5698490" y="5239385"/>
            <a:ext cx="62553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由自动切换到准备状态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手动操作输出。修复后自动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0" y="2090420"/>
            <a:ext cx="5523230" cy="2819400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9634" name="Rectangle 79"/>
          <p:cNvSpPr/>
          <p:nvPr/>
        </p:nvSpPr>
        <p:spPr>
          <a:xfrm>
            <a:off x="883285" y="879475"/>
            <a:ext cx="4440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编程举例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9637" name="Group 6"/>
          <p:cNvGrpSpPr/>
          <p:nvPr/>
        </p:nvGrpSpPr>
        <p:grpSpPr>
          <a:xfrm>
            <a:off x="2525395" y="3024505"/>
            <a:ext cx="6558915" cy="2985135"/>
            <a:chOff x="0" y="0"/>
            <a:chExt cx="11905" cy="5898"/>
          </a:xfrm>
        </p:grpSpPr>
        <p:sp>
          <p:nvSpPr>
            <p:cNvPr id="69638" name="AutoShape 87"/>
            <p:cNvSpPr/>
            <p:nvPr/>
          </p:nvSpPr>
          <p:spPr>
            <a:xfrm>
              <a:off x="8195" y="1860"/>
              <a:ext cx="3127" cy="4038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9639" name="Group 88"/>
            <p:cNvGrpSpPr/>
            <p:nvPr/>
          </p:nvGrpSpPr>
          <p:grpSpPr>
            <a:xfrm>
              <a:off x="2136" y="4860"/>
              <a:ext cx="675" cy="697"/>
              <a:chOff x="0" y="0"/>
              <a:chExt cx="323" cy="365"/>
            </a:xfrm>
          </p:grpSpPr>
          <p:sp>
            <p:nvSpPr>
              <p:cNvPr id="69640" name="AutoShape 89"/>
              <p:cNvSpPr/>
              <p:nvPr/>
            </p:nvSpPr>
            <p:spPr>
              <a:xfrm rot="-5400000">
                <a:off x="69" y="110"/>
                <a:ext cx="125" cy="312"/>
              </a:xfrm>
              <a:prstGeom prst="flowChartCollat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41" name="Line 90"/>
              <p:cNvSpPr/>
              <p:nvPr/>
            </p:nvSpPr>
            <p:spPr>
              <a:xfrm>
                <a:off x="165" y="99"/>
                <a:ext cx="1" cy="19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2" name="Line 91"/>
              <p:cNvSpPr/>
              <p:nvPr/>
            </p:nvSpPr>
            <p:spPr>
              <a:xfrm>
                <a:off x="15" y="105"/>
                <a:ext cx="295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3" name="Freeform 92"/>
              <p:cNvSpPr/>
              <p:nvPr/>
            </p:nvSpPr>
            <p:spPr>
              <a:xfrm>
                <a:off x="0" y="0"/>
                <a:ext cx="323" cy="102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62" y="0"/>
                  </a:cxn>
                  <a:cxn ang="0">
                    <a:pos x="323" y="102"/>
                  </a:cxn>
                </a:cxnLst>
                <a:pathLst>
                  <a:path w="360" h="156">
                    <a:moveTo>
                      <a:pt x="0" y="156"/>
                    </a:moveTo>
                    <a:cubicBezTo>
                      <a:pt x="60" y="78"/>
                      <a:pt x="120" y="0"/>
                      <a:pt x="180" y="0"/>
                    </a:cubicBezTo>
                    <a:cubicBezTo>
                      <a:pt x="240" y="0"/>
                      <a:pt x="330" y="130"/>
                      <a:pt x="360" y="1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9644" name="Line 93"/>
            <p:cNvSpPr/>
            <p:nvPr/>
          </p:nvSpPr>
          <p:spPr>
            <a:xfrm>
              <a:off x="0" y="5455"/>
              <a:ext cx="213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5" name="Line 94"/>
            <p:cNvSpPr/>
            <p:nvPr/>
          </p:nvSpPr>
          <p:spPr>
            <a:xfrm>
              <a:off x="2852" y="5455"/>
              <a:ext cx="14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6" name="Line 95"/>
            <p:cNvSpPr/>
            <p:nvPr/>
          </p:nvSpPr>
          <p:spPr>
            <a:xfrm>
              <a:off x="4606" y="5514"/>
              <a:ext cx="35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7" name="Line 96"/>
            <p:cNvSpPr/>
            <p:nvPr/>
          </p:nvSpPr>
          <p:spPr>
            <a:xfrm>
              <a:off x="4487" y="4411"/>
              <a:ext cx="0" cy="13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8" name="Line 97"/>
            <p:cNvSpPr/>
            <p:nvPr/>
          </p:nvSpPr>
          <p:spPr>
            <a:xfrm>
              <a:off x="4344" y="5308"/>
              <a:ext cx="0" cy="2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9" name="Line 98"/>
            <p:cNvSpPr/>
            <p:nvPr/>
          </p:nvSpPr>
          <p:spPr>
            <a:xfrm>
              <a:off x="4597" y="5308"/>
              <a:ext cx="0" cy="2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9650" name="Group 99"/>
            <p:cNvGrpSpPr/>
            <p:nvPr/>
          </p:nvGrpSpPr>
          <p:grpSpPr>
            <a:xfrm>
              <a:off x="350" y="3972"/>
              <a:ext cx="437" cy="452"/>
              <a:chOff x="0" y="0"/>
              <a:chExt cx="181" cy="181"/>
            </a:xfrm>
          </p:grpSpPr>
          <p:sp>
            <p:nvSpPr>
              <p:cNvPr id="69651" name="Oval 100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2" name="Line 101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3" name="Line 102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9654" name="Group 103"/>
            <p:cNvGrpSpPr/>
            <p:nvPr/>
          </p:nvGrpSpPr>
          <p:grpSpPr>
            <a:xfrm>
              <a:off x="4258" y="3972"/>
              <a:ext cx="437" cy="452"/>
              <a:chOff x="0" y="0"/>
              <a:chExt cx="181" cy="181"/>
            </a:xfrm>
          </p:grpSpPr>
          <p:sp>
            <p:nvSpPr>
              <p:cNvPr id="69655" name="Oval 104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6" name="Line 105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7" name="Line 106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58" name="Line 107"/>
            <p:cNvSpPr/>
            <p:nvPr/>
          </p:nvSpPr>
          <p:spPr>
            <a:xfrm>
              <a:off x="558" y="4424"/>
              <a:ext cx="0" cy="10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9" name="Line 108"/>
            <p:cNvSpPr/>
            <p:nvPr/>
          </p:nvSpPr>
          <p:spPr>
            <a:xfrm>
              <a:off x="558" y="2078"/>
              <a:ext cx="0" cy="18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0" name="Rectangle 109"/>
            <p:cNvSpPr/>
            <p:nvPr/>
          </p:nvSpPr>
          <p:spPr>
            <a:xfrm>
              <a:off x="1667" y="1089"/>
              <a:ext cx="3423" cy="1916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1" name="Oval 110"/>
            <p:cNvSpPr/>
            <p:nvPr/>
          </p:nvSpPr>
          <p:spPr>
            <a:xfrm>
              <a:off x="2139" y="3788"/>
              <a:ext cx="810" cy="90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2" name="Line 111"/>
            <p:cNvSpPr/>
            <p:nvPr/>
          </p:nvSpPr>
          <p:spPr>
            <a:xfrm>
              <a:off x="2457" y="4661"/>
              <a:ext cx="0" cy="2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3" name="Text Box 112"/>
            <p:cNvSpPr txBox="1"/>
            <p:nvPr/>
          </p:nvSpPr>
          <p:spPr>
            <a:xfrm>
              <a:off x="2314" y="3981"/>
              <a:ext cx="428" cy="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</a:rPr>
                <a:t>/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4" name="Line 113"/>
            <p:cNvSpPr/>
            <p:nvPr/>
          </p:nvSpPr>
          <p:spPr>
            <a:xfrm>
              <a:off x="2457" y="3134"/>
              <a:ext cx="0" cy="6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5" name="Line 114"/>
            <p:cNvSpPr/>
            <p:nvPr/>
          </p:nvSpPr>
          <p:spPr>
            <a:xfrm>
              <a:off x="558" y="2075"/>
              <a:ext cx="10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6" name="Oval 115"/>
            <p:cNvSpPr/>
            <p:nvPr/>
          </p:nvSpPr>
          <p:spPr>
            <a:xfrm>
              <a:off x="1557" y="1973"/>
              <a:ext cx="202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7" name="Oval 116"/>
            <p:cNvSpPr/>
            <p:nvPr/>
          </p:nvSpPr>
          <p:spPr>
            <a:xfrm>
              <a:off x="2359" y="2891"/>
              <a:ext cx="202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8" name="Oval 117"/>
            <p:cNvSpPr/>
            <p:nvPr/>
          </p:nvSpPr>
          <p:spPr>
            <a:xfrm>
              <a:off x="3099" y="1365"/>
              <a:ext cx="1483" cy="129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9" name="Text Box 118"/>
            <p:cNvSpPr txBox="1"/>
            <p:nvPr/>
          </p:nvSpPr>
          <p:spPr>
            <a:xfrm>
              <a:off x="3236" y="1645"/>
              <a:ext cx="962" cy="6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KMM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0" name="Line 119"/>
            <p:cNvSpPr/>
            <p:nvPr/>
          </p:nvSpPr>
          <p:spPr>
            <a:xfrm>
              <a:off x="6849" y="2154"/>
              <a:ext cx="134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9671" name="Group 120"/>
            <p:cNvGrpSpPr/>
            <p:nvPr/>
          </p:nvGrpSpPr>
          <p:grpSpPr>
            <a:xfrm>
              <a:off x="6397" y="1940"/>
              <a:ext cx="437" cy="451"/>
              <a:chOff x="0" y="0"/>
              <a:chExt cx="181" cy="181"/>
            </a:xfrm>
          </p:grpSpPr>
          <p:sp>
            <p:nvSpPr>
              <p:cNvPr id="69672" name="Oval 121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3" name="Line 122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74" name="Line 123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75" name="Line 124"/>
            <p:cNvSpPr/>
            <p:nvPr/>
          </p:nvSpPr>
          <p:spPr>
            <a:xfrm flipH="1">
              <a:off x="5178" y="2154"/>
              <a:ext cx="12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76" name="Oval 125"/>
            <p:cNvSpPr/>
            <p:nvPr/>
          </p:nvSpPr>
          <p:spPr>
            <a:xfrm>
              <a:off x="4998" y="2059"/>
              <a:ext cx="175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77" name="Oval 126"/>
            <p:cNvSpPr/>
            <p:nvPr/>
          </p:nvSpPr>
          <p:spPr>
            <a:xfrm>
              <a:off x="4377" y="2888"/>
              <a:ext cx="175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78" name="Line 127"/>
            <p:cNvSpPr/>
            <p:nvPr/>
          </p:nvSpPr>
          <p:spPr>
            <a:xfrm flipV="1">
              <a:off x="4487" y="3051"/>
              <a:ext cx="0" cy="9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79" name="Oval 128"/>
            <p:cNvSpPr/>
            <p:nvPr/>
          </p:nvSpPr>
          <p:spPr>
            <a:xfrm>
              <a:off x="2748" y="981"/>
              <a:ext cx="202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80" name="Line 129"/>
            <p:cNvSpPr/>
            <p:nvPr/>
          </p:nvSpPr>
          <p:spPr>
            <a:xfrm>
              <a:off x="2852" y="386"/>
              <a:ext cx="0" cy="5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1" name="Line 130"/>
            <p:cNvSpPr/>
            <p:nvPr/>
          </p:nvSpPr>
          <p:spPr>
            <a:xfrm>
              <a:off x="2852" y="386"/>
              <a:ext cx="8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2" name="Text Box 131"/>
            <p:cNvSpPr txBox="1"/>
            <p:nvPr/>
          </p:nvSpPr>
          <p:spPr>
            <a:xfrm>
              <a:off x="4772" y="4955"/>
              <a:ext cx="28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F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3" name="Text Box 132"/>
            <p:cNvSpPr txBox="1"/>
            <p:nvPr/>
          </p:nvSpPr>
          <p:spPr>
            <a:xfrm>
              <a:off x="778" y="4955"/>
              <a:ext cx="42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4" name="Text Box 133"/>
            <p:cNvSpPr txBox="1"/>
            <p:nvPr/>
          </p:nvSpPr>
          <p:spPr>
            <a:xfrm>
              <a:off x="561" y="1476"/>
              <a:ext cx="713" cy="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AIR1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5" name="Text Box 134"/>
            <p:cNvSpPr txBox="1"/>
            <p:nvPr/>
          </p:nvSpPr>
          <p:spPr>
            <a:xfrm>
              <a:off x="5343" y="1632"/>
              <a:ext cx="713" cy="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AIR2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6" name="Text Box 135"/>
            <p:cNvSpPr txBox="1"/>
            <p:nvPr/>
          </p:nvSpPr>
          <p:spPr>
            <a:xfrm>
              <a:off x="4629" y="3026"/>
              <a:ext cx="714" cy="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AIR3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7" name="Text Box 136"/>
            <p:cNvSpPr txBox="1"/>
            <p:nvPr/>
          </p:nvSpPr>
          <p:spPr>
            <a:xfrm>
              <a:off x="2698" y="3039"/>
              <a:ext cx="64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AO1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8" name="Text Box 137"/>
            <p:cNvSpPr txBox="1"/>
            <p:nvPr/>
          </p:nvSpPr>
          <p:spPr>
            <a:xfrm>
              <a:off x="3016" y="635"/>
              <a:ext cx="64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AO2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9" name="Text Box 139"/>
            <p:cNvSpPr txBox="1"/>
            <p:nvPr/>
          </p:nvSpPr>
          <p:spPr>
            <a:xfrm>
              <a:off x="7910" y="1654"/>
              <a:ext cx="28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90" name="Text Box 140"/>
            <p:cNvSpPr txBox="1"/>
            <p:nvPr/>
          </p:nvSpPr>
          <p:spPr>
            <a:xfrm>
              <a:off x="8623" y="3481"/>
              <a:ext cx="1997" cy="4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天燃气储罐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91" name="Line 141"/>
            <p:cNvSpPr/>
            <p:nvPr/>
          </p:nvSpPr>
          <p:spPr>
            <a:xfrm>
              <a:off x="4582" y="2201"/>
              <a:ext cx="4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2" name="Line 142"/>
            <p:cNvSpPr/>
            <p:nvPr/>
          </p:nvSpPr>
          <p:spPr>
            <a:xfrm>
              <a:off x="2427" y="2062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3" name="Line 143"/>
            <p:cNvSpPr/>
            <p:nvPr/>
          </p:nvSpPr>
          <p:spPr>
            <a:xfrm flipV="1">
              <a:off x="2427" y="2062"/>
              <a:ext cx="0" cy="8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4" name="Line 146"/>
            <p:cNvSpPr/>
            <p:nvPr/>
          </p:nvSpPr>
          <p:spPr>
            <a:xfrm flipV="1">
              <a:off x="9921" y="1132"/>
              <a:ext cx="0" cy="6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5" name="Line 147"/>
            <p:cNvSpPr/>
            <p:nvPr/>
          </p:nvSpPr>
          <p:spPr>
            <a:xfrm>
              <a:off x="9921" y="1132"/>
              <a:ext cx="19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96" name="Text Box 65"/>
            <p:cNvSpPr txBox="1"/>
            <p:nvPr/>
          </p:nvSpPr>
          <p:spPr>
            <a:xfrm>
              <a:off x="3969" y="0"/>
              <a:ext cx="1942" cy="7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上位机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36" name="Rectangle 144"/>
          <p:cNvSpPr/>
          <p:nvPr/>
        </p:nvSpPr>
        <p:spPr>
          <a:xfrm>
            <a:off x="3429635" y="6113780"/>
            <a:ext cx="5191125" cy="433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0800" rIns="0" bIns="10800" anchor="ctr"/>
          <a:p>
            <a:pPr algn="ctr"/>
            <a:r>
              <a:rPr lang="zh-CN" altLang="en-US" sz="2400" b="1" dirty="0">
                <a:latin typeface="Tahoma" panose="020B0604030504040204" pitchFamily="34" charset="0"/>
              </a:rPr>
              <a:t>图</a:t>
            </a:r>
            <a:r>
              <a:rPr lang="en-US" altLang="zh-CN" sz="2400" b="1" dirty="0">
                <a:latin typeface="Tahoma" panose="020B0604030504040204" pitchFamily="34" charset="0"/>
              </a:rPr>
              <a:t>6-</a:t>
            </a:r>
            <a:r>
              <a:rPr lang="en-US" sz="2400" b="1" dirty="0">
                <a:latin typeface="Tahoma" panose="020B0604030504040204" pitchFamily="34" charset="0"/>
              </a:rPr>
              <a:t>30</a:t>
            </a:r>
            <a:r>
              <a:rPr lang="zh-CN" altLang="en-US" sz="2400" b="1" dirty="0">
                <a:latin typeface="Tahoma" panose="020B0604030504040204" pitchFamily="34" charset="0"/>
              </a:rPr>
              <a:t>压力控制系统原理图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6155" y="1401445"/>
            <a:ext cx="107048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）生产工艺要求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天燃气储罐压力控制系统原理图如图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6-30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。要求控制天燃气储罐的压力一定。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控制器采用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KMM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调节器，检测管道进气流量和温度，储罐压力。进气流量送入上位机进行统计，计费。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6300" y="895350"/>
            <a:ext cx="2650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）控制要求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0687" name="文本框 4"/>
          <p:cNvSpPr txBox="1"/>
          <p:nvPr/>
        </p:nvSpPr>
        <p:spPr>
          <a:xfrm>
            <a:off x="1094105" y="1440180"/>
            <a:ext cx="2256790" cy="34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  <a:sym typeface="宋体" panose="02010600030101010101" pitchFamily="2" charset="-122"/>
              </a:rPr>
              <a:t>①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压力控制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19250" y="1789430"/>
            <a:ext cx="8606790" cy="2226310"/>
            <a:chOff x="3127" y="2703"/>
            <a:chExt cx="13155" cy="3865"/>
          </a:xfrm>
        </p:grpSpPr>
        <p:sp>
          <p:nvSpPr>
            <p:cNvPr id="70658" name="Line 6"/>
            <p:cNvSpPr/>
            <p:nvPr/>
          </p:nvSpPr>
          <p:spPr>
            <a:xfrm>
              <a:off x="4202" y="4253"/>
              <a:ext cx="84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59" name="Oval 7"/>
            <p:cNvSpPr/>
            <p:nvPr/>
          </p:nvSpPr>
          <p:spPr>
            <a:xfrm>
              <a:off x="5012" y="4130"/>
              <a:ext cx="253" cy="23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70660" name="Line 8"/>
            <p:cNvSpPr/>
            <p:nvPr/>
          </p:nvSpPr>
          <p:spPr>
            <a:xfrm flipV="1">
              <a:off x="5277" y="4220"/>
              <a:ext cx="15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1" name="Rectangle 9"/>
            <p:cNvSpPr/>
            <p:nvPr/>
          </p:nvSpPr>
          <p:spPr>
            <a:xfrm>
              <a:off x="6750" y="3755"/>
              <a:ext cx="1682" cy="10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KMM</a:t>
              </a:r>
              <a:endParaRPr lang="en-US" altLang="zh-CN" sz="2000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662" name="Rectangle 10"/>
            <p:cNvSpPr/>
            <p:nvPr/>
          </p:nvSpPr>
          <p:spPr>
            <a:xfrm>
              <a:off x="12447" y="3753"/>
              <a:ext cx="1685" cy="10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天然气</a:t>
              </a:r>
              <a:endParaRPr lang="zh-CN" altLang="en-US" sz="2000" b="1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储罐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0663" name="Rectangle 11"/>
            <p:cNvSpPr/>
            <p:nvPr/>
          </p:nvSpPr>
          <p:spPr>
            <a:xfrm>
              <a:off x="8210" y="5505"/>
              <a:ext cx="2905" cy="10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压力变送器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0664" name="Line 12"/>
            <p:cNvSpPr/>
            <p:nvPr/>
          </p:nvSpPr>
          <p:spPr>
            <a:xfrm>
              <a:off x="13205" y="2703"/>
              <a:ext cx="0" cy="10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5" name="Line 13"/>
            <p:cNvSpPr/>
            <p:nvPr/>
          </p:nvSpPr>
          <p:spPr>
            <a:xfrm>
              <a:off x="14212" y="4220"/>
              <a:ext cx="16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6" name="Line 14"/>
            <p:cNvSpPr/>
            <p:nvPr/>
          </p:nvSpPr>
          <p:spPr>
            <a:xfrm flipV="1">
              <a:off x="5177" y="4405"/>
              <a:ext cx="0" cy="1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7" name="Line 15"/>
            <p:cNvSpPr/>
            <p:nvPr/>
          </p:nvSpPr>
          <p:spPr>
            <a:xfrm>
              <a:off x="5177" y="6045"/>
              <a:ext cx="30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8" name="Line 16"/>
            <p:cNvSpPr/>
            <p:nvPr/>
          </p:nvSpPr>
          <p:spPr>
            <a:xfrm flipH="1">
              <a:off x="14967" y="4220"/>
              <a:ext cx="0" cy="17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9" name="Text Box 17"/>
            <p:cNvSpPr txBox="1"/>
            <p:nvPr/>
          </p:nvSpPr>
          <p:spPr>
            <a:xfrm>
              <a:off x="3127" y="3755"/>
              <a:ext cx="151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70" name="Text Box 18"/>
            <p:cNvSpPr txBox="1"/>
            <p:nvPr/>
          </p:nvSpPr>
          <p:spPr>
            <a:xfrm>
              <a:off x="5142" y="3725"/>
              <a:ext cx="903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671" name="Text Box 19"/>
            <p:cNvSpPr txBox="1"/>
            <p:nvPr/>
          </p:nvSpPr>
          <p:spPr>
            <a:xfrm>
              <a:off x="3667" y="4568"/>
              <a:ext cx="1523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0672" name="Text Box 20"/>
            <p:cNvSpPr txBox="1"/>
            <p:nvPr/>
          </p:nvSpPr>
          <p:spPr>
            <a:xfrm>
              <a:off x="14087" y="3635"/>
              <a:ext cx="219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压力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73" name="Text Box 21"/>
            <p:cNvSpPr txBox="1"/>
            <p:nvPr/>
          </p:nvSpPr>
          <p:spPr>
            <a:xfrm>
              <a:off x="13582" y="2818"/>
              <a:ext cx="90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</a:rPr>
                <a:t>扰动</a:t>
              </a:r>
              <a:endParaRPr lang="el-GR" altLang="en-US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70674" name="Group 22"/>
            <p:cNvGrpSpPr/>
            <p:nvPr/>
          </p:nvGrpSpPr>
          <p:grpSpPr>
            <a:xfrm>
              <a:off x="4602" y="3555"/>
              <a:ext cx="460" cy="748"/>
              <a:chOff x="0" y="0"/>
              <a:chExt cx="165" cy="291"/>
            </a:xfrm>
          </p:grpSpPr>
          <p:sp>
            <p:nvSpPr>
              <p:cNvPr id="70675" name="Text Box 23"/>
              <p:cNvSpPr txBox="1"/>
              <p:nvPr/>
            </p:nvSpPr>
            <p:spPr>
              <a:xfrm>
                <a:off x="0" y="0"/>
                <a:ext cx="91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</a:rPr>
                  <a:t>x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76" name="Text Box 24"/>
              <p:cNvSpPr txBox="1"/>
              <p:nvPr/>
            </p:nvSpPr>
            <p:spPr>
              <a:xfrm>
                <a:off x="74" y="76"/>
                <a:ext cx="91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</a:rPr>
                  <a:t>s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0677" name="Text Box 26"/>
            <p:cNvSpPr txBox="1"/>
            <p:nvPr/>
          </p:nvSpPr>
          <p:spPr>
            <a:xfrm>
              <a:off x="5997" y="3520"/>
              <a:ext cx="253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>
                <a:spcBef>
                  <a:spcPct val="50000"/>
                </a:spcBef>
              </a:pPr>
              <a:endParaRPr lang="zh-CN" altLang="en-US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0678" name="Group 28"/>
            <p:cNvGrpSpPr/>
            <p:nvPr/>
          </p:nvGrpSpPr>
          <p:grpSpPr>
            <a:xfrm>
              <a:off x="4257" y="4868"/>
              <a:ext cx="518" cy="748"/>
              <a:chOff x="0" y="0"/>
              <a:chExt cx="187" cy="291"/>
            </a:xfrm>
          </p:grpSpPr>
          <p:sp>
            <p:nvSpPr>
              <p:cNvPr id="70679" name="Text Box 29"/>
              <p:cNvSpPr txBox="1"/>
              <p:nvPr/>
            </p:nvSpPr>
            <p:spPr>
              <a:xfrm>
                <a:off x="0" y="0"/>
                <a:ext cx="91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</a:rPr>
                  <a:t>x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80" name="Text Box 30"/>
              <p:cNvSpPr txBox="1"/>
              <p:nvPr/>
            </p:nvSpPr>
            <p:spPr>
              <a:xfrm>
                <a:off x="96" y="76"/>
                <a:ext cx="91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</a:rPr>
                  <a:t>i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0681" name="Rectangle 35"/>
            <p:cNvSpPr/>
            <p:nvPr/>
          </p:nvSpPr>
          <p:spPr>
            <a:xfrm>
              <a:off x="9552" y="3753"/>
              <a:ext cx="1683" cy="10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调节阀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0682" name="Line 36"/>
            <p:cNvSpPr/>
            <p:nvPr/>
          </p:nvSpPr>
          <p:spPr>
            <a:xfrm>
              <a:off x="8417" y="4220"/>
              <a:ext cx="11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83" name="Line 37"/>
            <p:cNvSpPr/>
            <p:nvPr/>
          </p:nvSpPr>
          <p:spPr>
            <a:xfrm>
              <a:off x="11315" y="4220"/>
              <a:ext cx="11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84" name="Line 34"/>
            <p:cNvSpPr/>
            <p:nvPr/>
          </p:nvSpPr>
          <p:spPr>
            <a:xfrm flipH="1" flipV="1">
              <a:off x="11177" y="5943"/>
              <a:ext cx="3735" cy="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85" name="Text Box 20"/>
            <p:cNvSpPr txBox="1"/>
            <p:nvPr/>
          </p:nvSpPr>
          <p:spPr>
            <a:xfrm>
              <a:off x="10835" y="3333"/>
              <a:ext cx="219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流量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0688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540" y="3253"/>
            <a:ext cx="837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1" imgW="318135" imgH="177800" progId="Equation.KSEE3">
                    <p:embed/>
                  </p:oleObj>
                </mc:Choice>
                <mc:Fallback>
                  <p:oleObj name="" r:id="rId1" imgW="318135" imgH="177800" progId="Equation.KSEE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540" y="3253"/>
                          <a:ext cx="837" cy="4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89" name="文本框 8"/>
          <p:cNvSpPr txBox="1"/>
          <p:nvPr/>
        </p:nvSpPr>
        <p:spPr>
          <a:xfrm>
            <a:off x="831850" y="4300538"/>
            <a:ext cx="473265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参数检测范围：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600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kPa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0690" name="Rectangle 10"/>
          <p:cNvSpPr/>
          <p:nvPr/>
        </p:nvSpPr>
        <p:spPr>
          <a:xfrm>
            <a:off x="792480" y="4892358"/>
            <a:ext cx="59385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</a:rPr>
              <a:t>保护：压力报警上下限</a:t>
            </a:r>
            <a:r>
              <a:rPr lang="en-US" altLang="zh-CN" sz="2400" b="1" dirty="0">
                <a:latin typeface="Times New Roman" panose="02020603050405020304" pitchFamily="18" charset="0"/>
              </a:rPr>
              <a:t>350</a:t>
            </a:r>
            <a:r>
              <a:rPr lang="zh-CN" altLang="en-US" sz="2400" b="1" dirty="0">
                <a:latin typeface="Times New Roman" panose="02020603050405020304" pitchFamily="18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</a:rPr>
              <a:t>450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kPa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9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700" y="5481320"/>
          <a:ext cx="7969885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3" imgW="2806700" imgH="482600" progId="Equation.KSEE3">
                  <p:embed/>
                </p:oleObj>
              </mc:Choice>
              <mc:Fallback>
                <p:oleObj name="" r:id="rId3" imgW="2806700" imgH="482600" progId="Equation.KSEE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5481320"/>
                        <a:ext cx="7969885" cy="926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2" name="Object 49"/>
          <p:cNvGraphicFramePr>
            <a:graphicFrameLocks noChangeAspect="1"/>
          </p:cNvGraphicFramePr>
          <p:nvPr/>
        </p:nvGraphicFramePr>
        <p:xfrm>
          <a:off x="6506210" y="4760278"/>
          <a:ext cx="4954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5" imgW="2705100" imgH="393700" progId="">
                  <p:embed/>
                </p:oleObj>
              </mc:Choice>
              <mc:Fallback>
                <p:oleObj name="" r:id="rId5" imgW="2705100" imgH="393700" progId="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6210" y="4760278"/>
                        <a:ext cx="4954588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3" name="文本框 8"/>
          <p:cNvSpPr txBox="1"/>
          <p:nvPr/>
        </p:nvSpPr>
        <p:spPr>
          <a:xfrm>
            <a:off x="6232843" y="4300538"/>
            <a:ext cx="29067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设计压力：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445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kPa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Text Box 64"/>
          <p:cNvSpPr txBox="1"/>
          <p:nvPr/>
        </p:nvSpPr>
        <p:spPr>
          <a:xfrm>
            <a:off x="1798320" y="736600"/>
            <a:ext cx="87852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②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流量检测（累计流量）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2707" name="组合 28"/>
          <p:cNvGrpSpPr/>
          <p:nvPr/>
        </p:nvGrpSpPr>
        <p:grpSpPr>
          <a:xfrm>
            <a:off x="2085658" y="1312863"/>
            <a:ext cx="7470775" cy="2517775"/>
            <a:chOff x="1190" y="2451"/>
            <a:chExt cx="11764" cy="3964"/>
          </a:xfrm>
        </p:grpSpPr>
        <p:sp>
          <p:nvSpPr>
            <p:cNvPr id="72708" name="Rectangle 9"/>
            <p:cNvSpPr/>
            <p:nvPr/>
          </p:nvSpPr>
          <p:spPr>
            <a:xfrm>
              <a:off x="6066" y="2791"/>
              <a:ext cx="1683" cy="3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KMM</a:t>
              </a:r>
              <a:endParaRPr lang="en-US" altLang="zh-CN" sz="2000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709" name="Rectangle 9"/>
            <p:cNvSpPr/>
            <p:nvPr/>
          </p:nvSpPr>
          <p:spPr>
            <a:xfrm>
              <a:off x="2324" y="2791"/>
              <a:ext cx="2662" cy="10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差压变送器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cxnSp>
          <p:nvCxnSpPr>
            <p:cNvPr id="72710" name="直接箭头连接符 3"/>
            <p:cNvCxnSpPr/>
            <p:nvPr/>
          </p:nvCxnSpPr>
          <p:spPr>
            <a:xfrm>
              <a:off x="1530" y="3358"/>
              <a:ext cx="735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2711" name="直接箭头连接符 5"/>
            <p:cNvCxnSpPr/>
            <p:nvPr/>
          </p:nvCxnSpPr>
          <p:spPr>
            <a:xfrm>
              <a:off x="5045" y="3245"/>
              <a:ext cx="102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2712" name="Rectangle 9"/>
            <p:cNvSpPr/>
            <p:nvPr/>
          </p:nvSpPr>
          <p:spPr>
            <a:xfrm>
              <a:off x="8787" y="3925"/>
              <a:ext cx="1683" cy="10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上位机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cxnSp>
          <p:nvCxnSpPr>
            <p:cNvPr id="72713" name="直接箭头连接符 7"/>
            <p:cNvCxnSpPr/>
            <p:nvPr/>
          </p:nvCxnSpPr>
          <p:spPr>
            <a:xfrm>
              <a:off x="7767" y="4492"/>
              <a:ext cx="1080" cy="1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72714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89" y="2565"/>
            <a:ext cx="89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1" imgW="241935" imgH="165100" progId="Equation.KSEE3">
                    <p:embed/>
                  </p:oleObj>
                </mc:Choice>
                <mc:Fallback>
                  <p:oleObj name="" r:id="rId1" imgW="241935" imgH="165100" progId="Equation.KSEE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89" y="2565"/>
                          <a:ext cx="891" cy="6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5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45" y="2451"/>
            <a:ext cx="116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3" imgW="368935" imgH="177800" progId="Equation.KSEE3">
                    <p:embed/>
                  </p:oleObj>
                </mc:Choice>
                <mc:Fallback>
                  <p:oleObj name="" r:id="rId3" imgW="368935" imgH="177800" progId="Equation.KSEE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45" y="2451"/>
                          <a:ext cx="1168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6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67" y="3699"/>
            <a:ext cx="108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5" imgW="343535" imgH="177800" progId="Equation.KSEE3">
                    <p:embed/>
                  </p:oleObj>
                </mc:Choice>
                <mc:Fallback>
                  <p:oleObj name="" r:id="rId5" imgW="343535" imgH="177800" progId="Equation.KSEE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767" y="3699"/>
                          <a:ext cx="1088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7" name="Rectangle 9"/>
            <p:cNvSpPr/>
            <p:nvPr/>
          </p:nvSpPr>
          <p:spPr>
            <a:xfrm>
              <a:off x="2324" y="4039"/>
              <a:ext cx="2662" cy="10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温度变送器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72718" name="Rectangle 9"/>
            <p:cNvSpPr/>
            <p:nvPr/>
          </p:nvSpPr>
          <p:spPr>
            <a:xfrm>
              <a:off x="2324" y="5286"/>
              <a:ext cx="2662" cy="10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压力变送器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cxnSp>
          <p:nvCxnSpPr>
            <p:cNvPr id="72719" name="直接箭头连接符 18"/>
            <p:cNvCxnSpPr/>
            <p:nvPr/>
          </p:nvCxnSpPr>
          <p:spPr>
            <a:xfrm>
              <a:off x="5045" y="4606"/>
              <a:ext cx="102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2720" name="直接箭头连接符 19"/>
            <p:cNvCxnSpPr/>
            <p:nvPr/>
          </p:nvCxnSpPr>
          <p:spPr>
            <a:xfrm>
              <a:off x="5045" y="5853"/>
              <a:ext cx="102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727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065" y="3944"/>
            <a:ext cx="112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" r:id="rId7" imgW="356235" imgH="165100" progId="Equation.KSEE3">
                    <p:embed/>
                  </p:oleObj>
                </mc:Choice>
                <mc:Fallback>
                  <p:oleObj name="" r:id="rId7" imgW="356235" imgH="165100" progId="Equation.KSEE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65" y="3944"/>
                          <a:ext cx="1128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2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11" y="5305"/>
            <a:ext cx="1209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9" imgW="381635" imgH="165100" progId="Equation.KSEE3">
                    <p:embed/>
                  </p:oleObj>
                </mc:Choice>
                <mc:Fallback>
                  <p:oleObj name="" r:id="rId9" imgW="381635" imgH="165100" progId="Equation.KSEE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11" y="5305"/>
                          <a:ext cx="1209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3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941" y="4038"/>
            <a:ext cx="2013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" r:id="rId11" imgW="635635" imgH="330200" progId="Equation.KSEE3">
                    <p:embed/>
                  </p:oleObj>
                </mc:Choice>
                <mc:Fallback>
                  <p:oleObj name="" r:id="rId11" imgW="635635" imgH="330200" progId="Equation.KSEE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941" y="4038"/>
                          <a:ext cx="2013" cy="1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4" name="文本框 26"/>
          <p:cNvSpPr txBox="1"/>
          <p:nvPr/>
        </p:nvSpPr>
        <p:spPr>
          <a:xfrm>
            <a:off x="854710" y="4070985"/>
            <a:ext cx="109639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参数检测：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流量：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.00～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70 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.00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t/h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；温度：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℃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；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压力：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600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kPa</a:t>
            </a:r>
            <a:endParaRPr lang="zh-CN" altLang="en-US" sz="2400" b="1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725" name="文本框 27"/>
          <p:cNvSpPr txBox="1"/>
          <p:nvPr/>
        </p:nvSpPr>
        <p:spPr>
          <a:xfrm>
            <a:off x="854710" y="4733290"/>
            <a:ext cx="36785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流量温度压力补偿：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2726" name="Rectangle 12"/>
          <p:cNvSpPr/>
          <p:nvPr/>
        </p:nvSpPr>
        <p:spPr>
          <a:xfrm>
            <a:off x="1610995" y="5283518"/>
            <a:ext cx="915987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孔板设计温度</a:t>
            </a:r>
            <a:r>
              <a:rPr lang="en-US" altLang="zh-CN" sz="2400" b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32.2℃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孔板设计压力</a:t>
            </a:r>
            <a:r>
              <a:rPr lang="en-US" altLang="zh-CN" sz="2400" b="1" dirty="0">
                <a:latin typeface="Times New Roman" panose="02020603050405020304" pitchFamily="18" charset="0"/>
              </a:rPr>
              <a:t>p 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:  445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kPa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温度补偿范围：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</a:rPr>
              <a:t>40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℃</a:t>
            </a:r>
            <a:r>
              <a:rPr lang="zh-CN" altLang="en-US" sz="2400" b="1" dirty="0">
                <a:latin typeface="Times New Roman" panose="02020603050405020304" pitchFamily="18" charset="0"/>
              </a:rPr>
              <a:t>；压力补偿范围：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350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500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kPa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3" name="Rectangle 207"/>
          <p:cNvSpPr/>
          <p:nvPr/>
        </p:nvSpPr>
        <p:spPr>
          <a:xfrm>
            <a:off x="1141095" y="864553"/>
            <a:ext cx="8281988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）画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组态图  </a:t>
            </a:r>
            <a:r>
              <a:rPr lang="zh-CN" altLang="en-US" sz="25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按流程图和控制要求绘出组态图。</a:t>
            </a:r>
            <a:endParaRPr lang="zh-CN" altLang="en-US" sz="25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3731" name="Rectangle 207"/>
          <p:cNvSpPr/>
          <p:nvPr/>
        </p:nvSpPr>
        <p:spPr>
          <a:xfrm>
            <a:off x="1341755" y="1398270"/>
            <a:ext cx="364998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①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压力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控制组态图 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372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2656840"/>
            <a:ext cx="2376170" cy="3563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文本框 2"/>
          <p:cNvSpPr txBox="1"/>
          <p:nvPr/>
        </p:nvSpPr>
        <p:spPr>
          <a:xfrm>
            <a:off x="567055" y="1931670"/>
            <a:ext cx="110578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控制：第二路经过处理后测量值</a:t>
            </a:r>
            <a:r>
              <a:rPr lang="en-US" altLang="zh-CN" sz="2400" b="1" dirty="0">
                <a:latin typeface="Times New Roman" panose="02020603050405020304" pitchFamily="18" charset="0"/>
              </a:rPr>
              <a:t>AI2</a:t>
            </a:r>
            <a:r>
              <a:rPr lang="zh-CN" altLang="en-US" sz="2400" b="1" dirty="0">
                <a:latin typeface="Times New Roman" panose="02020603050405020304" pitchFamily="18" charset="0"/>
              </a:rPr>
              <a:t>与设定值</a:t>
            </a:r>
            <a:r>
              <a:rPr lang="en-US" altLang="zh-CN" sz="2400" b="1" dirty="0">
                <a:latin typeface="Times New Roman" panose="02020603050405020304" pitchFamily="18" charset="0"/>
              </a:rPr>
              <a:t>LSP1</a:t>
            </a:r>
            <a:r>
              <a:rPr lang="zh-CN" altLang="en-US" sz="2400" b="1" dirty="0">
                <a:latin typeface="Times New Roman" panose="02020603050405020304" pitchFamily="18" charset="0"/>
              </a:rPr>
              <a:t>比较，对偏差进行常规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运算，结果经过高低限限幅。最后经过手动模块输出。手动、自动无扰动切换。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20" y="2656840"/>
            <a:ext cx="2625725" cy="3761105"/>
          </a:xfrm>
          <a:prstGeom prst="rect">
            <a:avLst/>
          </a:prstGeom>
        </p:spPr>
      </p:pic>
      <p:sp>
        <p:nvSpPr>
          <p:cNvPr id="69636" name="Rectangle 144"/>
          <p:cNvSpPr/>
          <p:nvPr/>
        </p:nvSpPr>
        <p:spPr>
          <a:xfrm>
            <a:off x="3254375" y="6060440"/>
            <a:ext cx="5191125" cy="433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0800" rIns="0" bIns="10800" anchor="ctr"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图</a:t>
            </a:r>
            <a:r>
              <a:rPr lang="en-US" altLang="zh-CN" sz="2000" b="1" dirty="0">
                <a:latin typeface="Tahoma" panose="020B0604030504040204" pitchFamily="34" charset="0"/>
              </a:rPr>
              <a:t>6-</a:t>
            </a:r>
            <a:r>
              <a:rPr lang="en-US" sz="2000" b="1" dirty="0">
                <a:latin typeface="Tahoma" panose="020B0604030504040204" pitchFamily="34" charset="0"/>
              </a:rPr>
              <a:t>31</a:t>
            </a:r>
            <a:r>
              <a:rPr lang="zh-CN" altLang="en-US" sz="2000" b="1" dirty="0">
                <a:latin typeface="Tahoma" panose="020B0604030504040204" pitchFamily="34" charset="0"/>
              </a:rPr>
              <a:t>压力控制组态图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5780" name="Rectangle 207"/>
          <p:cNvSpPr/>
          <p:nvPr/>
        </p:nvSpPr>
        <p:spPr>
          <a:xfrm>
            <a:off x="1162050" y="852805"/>
            <a:ext cx="428625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②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压力控制方式组态图 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5779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6505" y="1435100"/>
          <a:ext cx="640334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" imgW="3148965" imgH="228600" progId="Equation.KSEE3">
                  <p:embed/>
                </p:oleObj>
              </mc:Choice>
              <mc:Fallback>
                <p:oleObj name="" r:id="rId1" imgW="3148965" imgH="228600" progId="Equation.KSEE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6505" y="1435100"/>
                        <a:ext cx="6403340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3425" y="1386205"/>
          <a:ext cx="17351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3" imgW="774065" imgH="228600" progId="Equation.KSEE3">
                  <p:embed/>
                </p:oleObj>
              </mc:Choice>
              <mc:Fallback>
                <p:oleObj name="" r:id="rId3" imgW="774065" imgH="228600" progId="Equation.KSEE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3425" y="1386205"/>
                        <a:ext cx="1735138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225" y="2846705"/>
            <a:ext cx="3501390" cy="3577590"/>
          </a:xfrm>
          <a:prstGeom prst="rect">
            <a:avLst/>
          </a:prstGeom>
        </p:spPr>
      </p:pic>
      <p:sp>
        <p:nvSpPr>
          <p:cNvPr id="69636" name="Rectangle 144"/>
          <p:cNvSpPr/>
          <p:nvPr/>
        </p:nvSpPr>
        <p:spPr>
          <a:xfrm>
            <a:off x="3369310" y="6424295"/>
            <a:ext cx="4629150" cy="43370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0800" rIns="0" bIns="10800"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uFillTx/>
                <a:latin typeface="Tahoma" panose="020B0604030504040204" pitchFamily="34" charset="0"/>
              </a:rPr>
              <a:t>图</a:t>
            </a:r>
            <a:r>
              <a:rPr lang="en-US" altLang="zh-CN" sz="2000" b="1" dirty="0">
                <a:solidFill>
                  <a:schemeClr val="bg1"/>
                </a:solidFill>
                <a:uFillTx/>
                <a:latin typeface="Tahoma" panose="020B0604030504040204" pitchFamily="34" charset="0"/>
              </a:rPr>
              <a:t>6-</a:t>
            </a:r>
            <a:r>
              <a:rPr lang="en-US" sz="2000" b="1" dirty="0">
                <a:solidFill>
                  <a:schemeClr val="bg1"/>
                </a:solidFill>
                <a:uFillTx/>
                <a:latin typeface="Tahoma" panose="020B0604030504040204" pitchFamily="34" charset="0"/>
              </a:rPr>
              <a:t>32</a:t>
            </a:r>
            <a:r>
              <a:rPr lang="zh-CN" altLang="en-US" sz="2000" b="1" dirty="0">
                <a:solidFill>
                  <a:schemeClr val="bg1"/>
                </a:solidFill>
                <a:uFillTx/>
                <a:latin typeface="Tahoma" panose="020B0604030504040204" pitchFamily="34" charset="0"/>
              </a:rPr>
              <a:t>压力控制方式组态图</a:t>
            </a:r>
            <a:endParaRPr lang="zh-CN" altLang="en-US" sz="2000" b="1" dirty="0">
              <a:solidFill>
                <a:schemeClr val="bg1"/>
              </a:solidFill>
              <a:uFillTx/>
              <a:latin typeface="Tahoma" panose="020B060403050404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490" y="1899285"/>
          <a:ext cx="5137785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2387600" imgH="228600" progId="Equation.KSEE3">
                  <p:embed/>
                </p:oleObj>
              </mc:Choice>
              <mc:Fallback>
                <p:oleObj name="" r:id="rId6" imgW="2387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490" y="1899285"/>
                        <a:ext cx="5137785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2705" y="1972310"/>
          <a:ext cx="171005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800100" imgH="228600" progId="Equation.KSEE3">
                  <p:embed/>
                </p:oleObj>
              </mc:Choice>
              <mc:Fallback>
                <p:oleObj name="" r:id="rId8" imgW="800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2705" y="1972310"/>
                        <a:ext cx="171005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1735" y="2461260"/>
          <a:ext cx="247713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117600" imgH="228600" progId="Equation.KSEE3">
                  <p:embed/>
                </p:oleObj>
              </mc:Choice>
              <mc:Fallback>
                <p:oleObj name="" r:id="rId10" imgW="1117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61735" y="2461260"/>
                        <a:ext cx="247713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7175" y="2461260"/>
          <a:ext cx="94170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2" imgW="457200" imgH="190500" progId="Equation.KSEE3">
                  <p:embed/>
                </p:oleObj>
              </mc:Choice>
              <mc:Fallback>
                <p:oleObj name="" r:id="rId12" imgW="457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7175" y="2461260"/>
                        <a:ext cx="94170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490" y="2461260"/>
          <a:ext cx="513842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4" imgW="2374265" imgH="228600" progId="Equation.KSEE3">
                  <p:embed/>
                </p:oleObj>
              </mc:Choice>
              <mc:Fallback>
                <p:oleObj name="" r:id="rId14" imgW="23742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4490" y="2461260"/>
                        <a:ext cx="513842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1162050" y="3049905"/>
          <a:ext cx="3479165" cy="337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6" imgW="3476625" imgH="3371850" progId="Paint.Picture">
                  <p:embed/>
                </p:oleObj>
              </mc:Choice>
              <mc:Fallback>
                <p:oleObj name="" r:id="rId16" imgW="3476625" imgH="3371850" progId="Paint.Picture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62050" y="3049905"/>
                        <a:ext cx="3479165" cy="337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2289" name="Text Box 4"/>
          <p:cNvSpPr txBox="1"/>
          <p:nvPr/>
        </p:nvSpPr>
        <p:spPr>
          <a:xfrm>
            <a:off x="1479550" y="768985"/>
            <a:ext cx="753237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）过程输出通道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① 模拟过输出通道</a:t>
            </a:r>
            <a:endParaRPr lang="zh-CN" altLang="en-US" sz="2400" b="1" dirty="0">
              <a:latin typeface="Calibri" panose="020F050202020403020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功能：将数字量转换为1～5</a:t>
            </a:r>
            <a:r>
              <a:rPr lang="en-US" altLang="zh-CN" sz="2400" b="1" dirty="0">
                <a:latin typeface="Times New Roman" panose="02020603050405020304" pitchFamily="18" charset="0"/>
              </a:rPr>
              <a:t>VDC</a:t>
            </a:r>
            <a:r>
              <a:rPr lang="zh-CN" altLang="en-US" sz="2400" b="1" dirty="0">
                <a:latin typeface="Times New Roman" panose="02020603050405020304" pitchFamily="18" charset="0"/>
              </a:rPr>
              <a:t>或4～20 </a:t>
            </a:r>
            <a:r>
              <a:rPr lang="en-US" altLang="zh-CN" sz="2400" b="1" dirty="0">
                <a:latin typeface="Times New Roman" panose="02020603050405020304" pitchFamily="18" charset="0"/>
              </a:rPr>
              <a:t>mADC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33"/>
          <p:cNvSpPr/>
          <p:nvPr/>
        </p:nvSpPr>
        <p:spPr>
          <a:xfrm>
            <a:off x="1479233" y="2678748"/>
            <a:ext cx="599821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②</a:t>
            </a:r>
            <a:r>
              <a:rPr lang="zh-CN" altLang="en-US" sz="2400" b="1" dirty="0">
                <a:latin typeface="Times New Roman" panose="02020603050405020304" pitchFamily="18" charset="0"/>
              </a:rPr>
              <a:t>数字量输出通道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经输出缓冲器直接控制负载（指示灯等）。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2292" name="Group 45"/>
          <p:cNvGrpSpPr/>
          <p:nvPr/>
        </p:nvGrpSpPr>
        <p:grpSpPr>
          <a:xfrm>
            <a:off x="1548765" y="4150360"/>
            <a:ext cx="4243388" cy="1512888"/>
            <a:chOff x="0" y="0"/>
            <a:chExt cx="2673" cy="953"/>
          </a:xfrm>
        </p:grpSpPr>
        <p:pic>
          <p:nvPicPr>
            <p:cNvPr id="12293" name="Picture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3" y="0"/>
              <a:ext cx="2220" cy="8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4" name="Rectangle 35"/>
            <p:cNvSpPr/>
            <p:nvPr/>
          </p:nvSpPr>
          <p:spPr>
            <a:xfrm>
              <a:off x="0" y="0"/>
              <a:ext cx="499" cy="9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微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处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理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5" name="Group 44"/>
          <p:cNvGrpSpPr/>
          <p:nvPr/>
        </p:nvGrpSpPr>
        <p:grpSpPr>
          <a:xfrm>
            <a:off x="7825105" y="4149725"/>
            <a:ext cx="3594100" cy="1637665"/>
            <a:chOff x="0" y="0"/>
            <a:chExt cx="2319" cy="953"/>
          </a:xfrm>
        </p:grpSpPr>
        <p:pic>
          <p:nvPicPr>
            <p:cNvPr id="12296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" y="91"/>
              <a:ext cx="1548" cy="7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7" name="Rectangle 42"/>
            <p:cNvSpPr/>
            <p:nvPr/>
          </p:nvSpPr>
          <p:spPr>
            <a:xfrm>
              <a:off x="0" y="0"/>
              <a:ext cx="499" cy="9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微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处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理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98" name="Line 43"/>
            <p:cNvSpPr/>
            <p:nvPr/>
          </p:nvSpPr>
          <p:spPr>
            <a:xfrm>
              <a:off x="499" y="454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12299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89390" y="1769110"/>
          <a:ext cx="1503045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53745" imgH="396240" progId="Equations">
                  <p:embed/>
                </p:oleObj>
              </mc:Choice>
              <mc:Fallback>
                <p:oleObj name="" r:id="rId3" imgW="753745" imgH="396240" progId="Equations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9390" y="1769110"/>
                        <a:ext cx="1503045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2"/>
          <p:cNvSpPr txBox="1"/>
          <p:nvPr/>
        </p:nvSpPr>
        <p:spPr>
          <a:xfrm>
            <a:off x="1713548" y="5975350"/>
            <a:ext cx="5113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5 模拟量输出通道结构图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301" name="Text Box 122"/>
          <p:cNvSpPr txBox="1"/>
          <p:nvPr/>
        </p:nvSpPr>
        <p:spPr>
          <a:xfrm>
            <a:off x="7477760" y="5975350"/>
            <a:ext cx="51149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6 数字量输出通道结构图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210" y="1192530"/>
            <a:ext cx="6407785" cy="4994275"/>
          </a:xfrm>
          <a:prstGeom prst="rect">
            <a:avLst/>
          </a:prstGeom>
        </p:spPr>
      </p:pic>
      <p:sp>
        <p:nvSpPr>
          <p:cNvPr id="73731" name="Rectangle 207"/>
          <p:cNvSpPr/>
          <p:nvPr/>
        </p:nvSpPr>
        <p:spPr>
          <a:xfrm>
            <a:off x="998855" y="725805"/>
            <a:ext cx="505904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③  天然气储罐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控制组态图 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07"/>
          <p:cNvSpPr/>
          <p:nvPr/>
        </p:nvSpPr>
        <p:spPr>
          <a:xfrm>
            <a:off x="4059555" y="5929630"/>
            <a:ext cx="469709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000" b="1" dirty="0">
                <a:solidFill>
                  <a:schemeClr val="accent2"/>
                </a:solidFill>
                <a:latin typeface="Calibri" panose="020F0502020204030204" charset="0"/>
              </a:rPr>
              <a:t>图</a:t>
            </a:r>
            <a:r>
              <a:rPr lang="en-US" altLang="zh-CN" sz="2000" b="1" dirty="0">
                <a:solidFill>
                  <a:schemeClr val="accent2"/>
                </a:solidFill>
                <a:latin typeface="Calibri" panose="020F0502020204030204" charset="0"/>
              </a:rPr>
              <a:t>6-33</a:t>
            </a:r>
            <a:r>
              <a:rPr lang="zh-CN" altLang="en-US" sz="2000" b="1" dirty="0">
                <a:solidFill>
                  <a:schemeClr val="accent2"/>
                </a:solidFill>
                <a:latin typeface="Calibri" panose="020F0502020204030204" charset="0"/>
              </a:rPr>
              <a:t>天然气储罐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控制系统组态图  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3733" name="Rectangle 207"/>
          <p:cNvSpPr/>
          <p:nvPr/>
        </p:nvSpPr>
        <p:spPr>
          <a:xfrm>
            <a:off x="1141095" y="864870"/>
            <a:ext cx="345376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）填写组态表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873" name="组合 39"/>
          <p:cNvGrpSpPr/>
          <p:nvPr/>
        </p:nvGrpSpPr>
        <p:grpSpPr>
          <a:xfrm>
            <a:off x="847725" y="2501900"/>
            <a:ext cx="10054590" cy="3524250"/>
            <a:chOff x="323850" y="2062163"/>
            <a:chExt cx="8642350" cy="4321175"/>
          </a:xfrm>
        </p:grpSpPr>
        <p:sp>
          <p:nvSpPr>
            <p:cNvPr id="79874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9875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9876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9877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9878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9879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0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1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2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9883" name="Rectangle 6"/>
          <p:cNvSpPr/>
          <p:nvPr/>
        </p:nvSpPr>
        <p:spPr>
          <a:xfrm>
            <a:off x="1014413" y="1398270"/>
            <a:ext cx="874395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Calibri" panose="020F0502020204030204" charset="0"/>
              </a:rPr>
              <a:t>①  </a:t>
            </a:r>
            <a:r>
              <a:rPr lang="zh-CN" altLang="en-US" sz="2400" b="1" dirty="0">
                <a:latin typeface="Times New Roman" panose="02020603050405020304" pitchFamily="18" charset="0"/>
              </a:rPr>
              <a:t>调节器基本参数设置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控制类型，运算周期，通信方式</a:t>
            </a:r>
            <a:r>
              <a:rPr lang="zh-CN" altLang="en-US" sz="2400" b="1" dirty="0">
                <a:latin typeface="Times New Roman" panose="02020603050405020304" pitchFamily="18" charset="0"/>
              </a:rPr>
              <a:t>等 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9636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63040" y="2441575"/>
          <a:ext cx="8940165" cy="3402330"/>
        </p:xfrm>
        <a:graphic>
          <a:graphicData uri="http://schemas.openxmlformats.org/drawingml/2006/table">
            <a:tbl>
              <a:tblPr/>
              <a:tblGrid>
                <a:gridCol w="2773045"/>
                <a:gridCol w="3392170"/>
                <a:gridCol w="924560"/>
                <a:gridCol w="1850390"/>
              </a:tblGrid>
              <a:tr h="5032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 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PROM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运算周期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控制类型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报警的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调节器编号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上位机控制方式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上位机异常控制方式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0，1（*4）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46" name="Object 51"/>
          <p:cNvGraphicFramePr>
            <a:graphicFrameLocks noChangeAspect="1"/>
          </p:cNvGraphicFramePr>
          <p:nvPr/>
        </p:nvGraphicFramePr>
        <p:xfrm>
          <a:off x="3627120" y="1675130"/>
          <a:ext cx="550100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2" imgW="1983740" imgH="203200" progId="">
                  <p:embed/>
                </p:oleObj>
              </mc:Choice>
              <mc:Fallback>
                <p:oleObj name="" r:id="rId2" imgW="1983740" imgH="203200" progId="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7120" y="1675130"/>
                        <a:ext cx="550100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7" name="Rectangle 112"/>
          <p:cNvSpPr/>
          <p:nvPr/>
        </p:nvSpPr>
        <p:spPr>
          <a:xfrm>
            <a:off x="1212850" y="992505"/>
            <a:ext cx="9573260" cy="5410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latin typeface="Times New Roman" panose="02020603050405020304" pitchFamily="18" charset="0"/>
              </a:rPr>
              <a:t>运算周期</a:t>
            </a:r>
            <a:r>
              <a:rPr lang="en-US" altLang="zh-CN" sz="2400" b="1" dirty="0">
                <a:latin typeface="Times New Roman" panose="02020603050405020304" pitchFamily="18" charset="0"/>
              </a:rPr>
              <a:t>400mS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，上位机监视但不参与控制，上位机异常切换到手动。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81921" name="组合 39"/>
          <p:cNvGrpSpPr/>
          <p:nvPr/>
        </p:nvGrpSpPr>
        <p:grpSpPr>
          <a:xfrm>
            <a:off x="1411288" y="2316163"/>
            <a:ext cx="8893175" cy="4048125"/>
            <a:chOff x="323850" y="2062163"/>
            <a:chExt cx="8642350" cy="4321175"/>
          </a:xfrm>
        </p:grpSpPr>
        <p:sp>
          <p:nvSpPr>
            <p:cNvPr id="81922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923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924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925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1926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1927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928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29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0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31" name="文本框 1"/>
          <p:cNvSpPr txBox="1"/>
          <p:nvPr/>
        </p:nvSpPr>
        <p:spPr>
          <a:xfrm>
            <a:off x="958850" y="882650"/>
            <a:ext cx="94494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Calibri" panose="020F0502020204030204" charset="0"/>
              </a:rPr>
              <a:t>②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输入工程量信息</a:t>
            </a:r>
            <a:r>
              <a:rPr lang="en-US" altLang="zh-CN" sz="2400" b="1" dirty="0">
                <a:latin typeface="Times New Roman" panose="02020603050405020304" pitchFamily="18" charset="0"/>
              </a:rPr>
              <a:t>F002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温度、压力、流量检测，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流量</a:t>
            </a:r>
            <a:r>
              <a:rPr lang="zh-CN" altLang="en-US" sz="2400" b="1" dirty="0">
                <a:latin typeface="Times New Roman" panose="02020603050405020304" pitchFamily="18" charset="0"/>
              </a:rPr>
              <a:t>温度、压力补偿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（工程量单位，测量范围，精度， 温度、压力补偿，开方，滤波等 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2615565" y="1881823"/>
          <a:ext cx="6192838" cy="2468600"/>
        </p:xfrm>
        <a:graphic>
          <a:graphicData uri="http://schemas.openxmlformats.org/drawingml/2006/table">
            <a:tbl>
              <a:tblPr/>
              <a:tblGrid>
                <a:gridCol w="1848647"/>
                <a:gridCol w="1909130"/>
                <a:gridCol w="536449"/>
                <a:gridCol w="596931"/>
                <a:gridCol w="715266"/>
                <a:gridCol w="586414"/>
              </a:tblGrid>
              <a:tr h="27428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27428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折线表号码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15" name="对象 1"/>
          <p:cNvGraphicFramePr>
            <a:graphicFrameLocks noChangeAspect="1"/>
          </p:cNvGraphicFramePr>
          <p:nvPr/>
        </p:nvGraphicFramePr>
        <p:xfrm>
          <a:off x="3768090" y="1534160"/>
          <a:ext cx="34940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1" imgW="1918335" imgH="190500" progId="Equation.3">
                  <p:embed/>
                </p:oleObj>
              </mc:Choice>
              <mc:Fallback>
                <p:oleObj name="" r:id="rId1" imgW="1918335" imgH="1905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8090" y="1534160"/>
                        <a:ext cx="3494088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2615565" y="4342448"/>
          <a:ext cx="6192838" cy="2194007"/>
        </p:xfrm>
        <a:graphic>
          <a:graphicData uri="http://schemas.openxmlformats.org/drawingml/2006/table">
            <a:tbl>
              <a:tblPr/>
              <a:tblGrid>
                <a:gridCol w="1872253"/>
                <a:gridCol w="1872253"/>
                <a:gridCol w="576078"/>
                <a:gridCol w="576078"/>
                <a:gridCol w="720097"/>
                <a:gridCol w="576078"/>
              </a:tblGrid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9250" y="803275"/>
            <a:ext cx="1149350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参数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检测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范围：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温度测量范围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0.0~100.0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℃，压力测量范围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0.0~600.0kPa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，流量测量范围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0.00~70.00t/h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流量温度、压力补偿：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设计温度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32.2℃  ,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设计压力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p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:  445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.0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1%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小信号切除。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滤波时间常数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2min</a:t>
            </a:r>
            <a:endParaRPr lang="zh-CN" altLang="en-US" sz="2000"/>
          </a:p>
        </p:txBody>
      </p:sp>
    </p:spTree>
  </p:cSld>
  <p:clrMapOvr>
    <a:masterClrMapping/>
  </p:clrMapOvr>
  <p:transition spd="slow" advClick="0">
    <p:wedg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76525" y="1909763"/>
          <a:ext cx="6192520" cy="2468880"/>
        </p:xfrm>
        <a:graphic>
          <a:graphicData uri="http://schemas.openxmlformats.org/drawingml/2006/table">
            <a:tbl>
              <a:tblPr/>
              <a:tblGrid>
                <a:gridCol w="1848485"/>
                <a:gridCol w="1909130"/>
                <a:gridCol w="536449"/>
                <a:gridCol w="596931"/>
                <a:gridCol w="715266"/>
                <a:gridCol w="586414"/>
              </a:tblGrid>
              <a:tr h="27428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27428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600.0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70.00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折线表号码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8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15" name="对象 1"/>
          <p:cNvGraphicFramePr>
            <a:graphicFrameLocks noChangeAspect="1"/>
          </p:cNvGraphicFramePr>
          <p:nvPr/>
        </p:nvGraphicFramePr>
        <p:xfrm>
          <a:off x="3829050" y="1562100"/>
          <a:ext cx="34940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2" imgW="1918335" imgH="190500" progId="Equation.3">
                  <p:embed/>
                </p:oleObj>
              </mc:Choice>
              <mc:Fallback>
                <p:oleObj name="" r:id="rId2" imgW="1918335" imgH="1905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9050" y="1562100"/>
                        <a:ext cx="3494088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676525" y="4370388"/>
          <a:ext cx="6192838" cy="2194007"/>
        </p:xfrm>
        <a:graphic>
          <a:graphicData uri="http://schemas.openxmlformats.org/drawingml/2006/table">
            <a:tbl>
              <a:tblPr/>
              <a:tblGrid>
                <a:gridCol w="1872253"/>
                <a:gridCol w="1872253"/>
                <a:gridCol w="576078"/>
                <a:gridCol w="576078"/>
                <a:gridCol w="720097"/>
                <a:gridCol w="576078"/>
              </a:tblGrid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32.2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445.0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445.0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120.0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120.0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120.0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0210" y="831215"/>
            <a:ext cx="1149350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参数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检测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范围：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温度测量范围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0.0~100.0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℃，压力测量范围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0.0~600.0kPa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，流量测量范围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0.00~70.00t/h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流量温度、压力补偿：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设计温度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32.2℃  ,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设计压力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p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:  445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.0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1%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小信号切除。</a:t>
            </a:r>
            <a:endParaRPr lang="zh-CN" altLang="en-US" sz="2000" dirty="0">
              <a:solidFill>
                <a:schemeClr val="accent2"/>
              </a:solidFill>
              <a:latin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滤波时间常数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2min</a:t>
            </a:r>
            <a:endParaRPr lang="zh-CN" altLang="en-US" sz="2000"/>
          </a:p>
        </p:txBody>
      </p:sp>
    </p:spTree>
  </p:cSld>
  <p:clrMapOvr>
    <a:masterClrMapping/>
  </p:clrMapOvr>
  <p:transition spd="slow" advClick="0">
    <p:wedg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565" y="873760"/>
            <a:ext cx="4371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dirty="0">
                <a:solidFill>
                  <a:schemeClr val="accent2"/>
                </a:solidFill>
                <a:latin typeface="Calibri" panose="020F0502020204030204" charset="0"/>
                <a:sym typeface="+mn-ea"/>
              </a:rPr>
              <a:t>③ </a:t>
            </a:r>
            <a:r>
              <a:rPr 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流量检测温度压力补偿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F004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6049" name="Rectangle 41"/>
          <p:cNvSpPr/>
          <p:nvPr/>
        </p:nvSpPr>
        <p:spPr>
          <a:xfrm>
            <a:off x="710565" y="1609408"/>
            <a:ext cx="4175125" cy="5048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000" b="1" dirty="0">
                <a:latin typeface="Times New Roman" panose="02020603050405020304" pitchFamily="18" charset="0"/>
              </a:rPr>
              <a:t>温度补偿范围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.0～</a:t>
            </a:r>
            <a:r>
              <a:rPr lang="en-US" altLang="zh-CN" sz="2000" b="1" dirty="0">
                <a:latin typeface="Times New Roman" panose="02020603050405020304" pitchFamily="18" charset="0"/>
              </a:rPr>
              <a:t>40</a:t>
            </a:r>
            <a:r>
              <a:rPr lang="zh-CN" altLang="en-US" sz="2000" b="1" dirty="0">
                <a:latin typeface="Times New Roman" panose="02020603050405020304" pitchFamily="18" charset="0"/>
              </a:rPr>
              <a:t>.0</a:t>
            </a:r>
            <a:r>
              <a:rPr lang="en-US" altLang="zh-CN" sz="2000" b="1" dirty="0">
                <a:latin typeface="Times New Roman" panose="02020603050405020304" pitchFamily="18" charset="0"/>
              </a:rPr>
              <a:t>℃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6050" name="Object 35"/>
          <p:cNvGraphicFramePr>
            <a:graphicFrameLocks noChangeAspect="1"/>
          </p:cNvGraphicFramePr>
          <p:nvPr/>
        </p:nvGraphicFramePr>
        <p:xfrm>
          <a:off x="787400" y="2225040"/>
          <a:ext cx="228346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1113790" imgH="358140" progId="">
                  <p:embed/>
                </p:oleObj>
              </mc:Choice>
              <mc:Fallback>
                <p:oleObj name="" r:id="rId1" imgW="1113790" imgH="358140" progId="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2225040"/>
                        <a:ext cx="228346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Rectangle 43"/>
          <p:cNvSpPr/>
          <p:nvPr/>
        </p:nvSpPr>
        <p:spPr>
          <a:xfrm>
            <a:off x="787400" y="2918460"/>
            <a:ext cx="1877060" cy="5048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000" b="1" dirty="0">
                <a:latin typeface="Times New Roman" panose="02020603050405020304" pitchFamily="18" charset="0"/>
              </a:rPr>
              <a:t>超过温度范围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38375" y="1259229"/>
            <a:ext cx="2026920" cy="4775545"/>
            <a:chOff x="9213" y="1138"/>
            <a:chExt cx="4220" cy="8970"/>
          </a:xfrm>
        </p:grpSpPr>
        <p:grpSp>
          <p:nvGrpSpPr>
            <p:cNvPr id="86019" name="Group 62"/>
            <p:cNvGrpSpPr/>
            <p:nvPr/>
          </p:nvGrpSpPr>
          <p:grpSpPr>
            <a:xfrm>
              <a:off x="9213" y="1138"/>
              <a:ext cx="4220" cy="8970"/>
              <a:chOff x="0" y="36"/>
              <a:chExt cx="1688" cy="3588"/>
            </a:xfrm>
          </p:grpSpPr>
          <p:sp>
            <p:nvSpPr>
              <p:cNvPr id="86020" name="Rectangle 7"/>
              <p:cNvSpPr/>
              <p:nvPr/>
            </p:nvSpPr>
            <p:spPr>
              <a:xfrm>
                <a:off x="561" y="1472"/>
                <a:ext cx="746" cy="3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COMP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86021" name="Object 6"/>
              <p:cNvGraphicFramePr>
                <a:graphicFrameLocks noChangeAspect="1"/>
              </p:cNvGraphicFramePr>
              <p:nvPr/>
            </p:nvGraphicFramePr>
            <p:xfrm>
              <a:off x="363" y="36"/>
              <a:ext cx="45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2" name="" r:id="rId3" imgW="247650" imgH="143510" progId="">
                      <p:embed/>
                    </p:oleObj>
                  </mc:Choice>
                  <mc:Fallback>
                    <p:oleObj name="" r:id="rId3" imgW="247650" imgH="143510" progId="">
                      <p:embed/>
                      <p:pic>
                        <p:nvPicPr>
                          <p:cNvPr id="0" name="图片 333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63" y="36"/>
                            <a:ext cx="451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22" name="Object 7"/>
              <p:cNvGraphicFramePr>
                <a:graphicFrameLocks noChangeAspect="1"/>
              </p:cNvGraphicFramePr>
              <p:nvPr/>
            </p:nvGraphicFramePr>
            <p:xfrm>
              <a:off x="736" y="1038"/>
              <a:ext cx="217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3" name="" r:id="rId5" imgW="92710" imgH="145415" progId="">
                      <p:embed/>
                    </p:oleObj>
                  </mc:Choice>
                  <mc:Fallback>
                    <p:oleObj name="" r:id="rId5" imgW="92710" imgH="145415" progId="">
                      <p:embed/>
                      <p:pic>
                        <p:nvPicPr>
                          <p:cNvPr id="0" name="图片 333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36" y="1038"/>
                            <a:ext cx="217" cy="2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23" name="Object 8"/>
              <p:cNvGraphicFramePr>
                <a:graphicFrameLocks noChangeAspect="1"/>
              </p:cNvGraphicFramePr>
              <p:nvPr/>
            </p:nvGraphicFramePr>
            <p:xfrm>
              <a:off x="1089" y="978"/>
              <a:ext cx="408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4" name="" r:id="rId7" imgW="260350" imgH="156210" progId="">
                      <p:embed/>
                    </p:oleObj>
                  </mc:Choice>
                  <mc:Fallback>
                    <p:oleObj name="" r:id="rId7" imgW="260350" imgH="156210" progId="">
                      <p:embed/>
                      <p:pic>
                        <p:nvPicPr>
                          <p:cNvPr id="0" name="图片 333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89" y="978"/>
                            <a:ext cx="408" cy="2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24" name="Object 9"/>
              <p:cNvGraphicFramePr>
                <a:graphicFrameLocks noChangeAspect="1"/>
              </p:cNvGraphicFramePr>
              <p:nvPr/>
            </p:nvGraphicFramePr>
            <p:xfrm>
              <a:off x="1179" y="1179"/>
              <a:ext cx="36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5" name="" r:id="rId9" imgW="208915" imgH="143510" progId="">
                      <p:embed/>
                    </p:oleObj>
                  </mc:Choice>
                  <mc:Fallback>
                    <p:oleObj name="" r:id="rId9" imgW="208915" imgH="143510" progId="">
                      <p:embed/>
                      <p:pic>
                        <p:nvPicPr>
                          <p:cNvPr id="0" name="图片 333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179" y="1179"/>
                            <a:ext cx="362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25" name="Rectangle 15"/>
              <p:cNvSpPr/>
              <p:nvPr/>
            </p:nvSpPr>
            <p:spPr>
              <a:xfrm>
                <a:off x="318" y="2812"/>
                <a:ext cx="816" cy="33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COMP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26" name="Line 16"/>
              <p:cNvSpPr/>
              <p:nvPr/>
            </p:nvSpPr>
            <p:spPr>
              <a:xfrm>
                <a:off x="814" y="3151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27" name="Line 17"/>
              <p:cNvSpPr/>
              <p:nvPr/>
            </p:nvSpPr>
            <p:spPr>
              <a:xfrm>
                <a:off x="454" y="2585"/>
                <a:ext cx="0" cy="2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28" name="Line 18"/>
              <p:cNvSpPr/>
              <p:nvPr/>
            </p:nvSpPr>
            <p:spPr>
              <a:xfrm>
                <a:off x="907" y="2585"/>
                <a:ext cx="0" cy="2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86029" name="Object 14"/>
              <p:cNvGraphicFramePr>
                <a:graphicFrameLocks noChangeAspect="1"/>
              </p:cNvGraphicFramePr>
              <p:nvPr/>
            </p:nvGraphicFramePr>
            <p:xfrm>
              <a:off x="817" y="3311"/>
              <a:ext cx="871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1" name="" r:id="rId11" imgW="537845" imgH="192405" progId="">
                      <p:embed/>
                    </p:oleObj>
                  </mc:Choice>
                  <mc:Fallback>
                    <p:oleObj name="" r:id="rId11" imgW="537845" imgH="192405" progId="">
                      <p:embed/>
                      <p:pic>
                        <p:nvPicPr>
                          <p:cNvPr id="0" name="图片 334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17" y="3311"/>
                            <a:ext cx="871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0" name="Object 15"/>
              <p:cNvGraphicFramePr>
                <a:graphicFrameLocks noChangeAspect="1"/>
              </p:cNvGraphicFramePr>
              <p:nvPr/>
            </p:nvGraphicFramePr>
            <p:xfrm>
              <a:off x="0" y="1457"/>
              <a:ext cx="363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3" name="" r:id="rId13" imgW="260350" imgH="143510" progId="">
                      <p:embed/>
                    </p:oleObj>
                  </mc:Choice>
                  <mc:Fallback>
                    <p:oleObj name="" r:id="rId13" imgW="260350" imgH="143510" progId="">
                      <p:embed/>
                      <p:pic>
                        <p:nvPicPr>
                          <p:cNvPr id="0" name="图片 334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0" y="1457"/>
                            <a:ext cx="363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1" name="Object 16"/>
              <p:cNvGraphicFramePr>
                <a:graphicFrameLocks noChangeAspect="1"/>
              </p:cNvGraphicFramePr>
              <p:nvPr/>
            </p:nvGraphicFramePr>
            <p:xfrm>
              <a:off x="136" y="2449"/>
              <a:ext cx="22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2" name="" r:id="rId15" imgW="145415" imgH="145415" progId="">
                      <p:embed/>
                    </p:oleObj>
                  </mc:Choice>
                  <mc:Fallback>
                    <p:oleObj name="" r:id="rId15" imgW="145415" imgH="145415" progId="">
                      <p:embed/>
                      <p:pic>
                        <p:nvPicPr>
                          <p:cNvPr id="0" name="图片 334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36" y="2449"/>
                            <a:ext cx="224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2" name="Object 17"/>
              <p:cNvGraphicFramePr>
                <a:graphicFrameLocks noChangeAspect="1"/>
              </p:cNvGraphicFramePr>
              <p:nvPr/>
            </p:nvGraphicFramePr>
            <p:xfrm>
              <a:off x="908" y="1932"/>
              <a:ext cx="363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" name="" r:id="rId17" imgW="273050" imgH="247015" progId="Equations">
                      <p:embed/>
                    </p:oleObj>
                  </mc:Choice>
                  <mc:Fallback>
                    <p:oleObj name="" r:id="rId17" imgW="273050" imgH="247015" progId="Equations">
                      <p:embed/>
                      <p:pic>
                        <p:nvPicPr>
                          <p:cNvPr id="0" name="图片 333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908" y="1932"/>
                            <a:ext cx="363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33" name="Rectangle 24"/>
              <p:cNvSpPr/>
              <p:nvPr/>
            </p:nvSpPr>
            <p:spPr>
              <a:xfrm>
                <a:off x="408" y="635"/>
                <a:ext cx="590" cy="3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TBL1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4" name="Line 25"/>
              <p:cNvSpPr/>
              <p:nvPr/>
            </p:nvSpPr>
            <p:spPr>
              <a:xfrm>
                <a:off x="681" y="363"/>
                <a:ext cx="0" cy="2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5" name="Oval 26"/>
              <p:cNvSpPr/>
              <p:nvPr/>
            </p:nvSpPr>
            <p:spPr>
              <a:xfrm>
                <a:off x="1043" y="1225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6" name="Oval 27"/>
              <p:cNvSpPr/>
              <p:nvPr/>
            </p:nvSpPr>
            <p:spPr>
              <a:xfrm>
                <a:off x="635" y="272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7" name="Oval 28"/>
              <p:cNvSpPr/>
              <p:nvPr/>
            </p:nvSpPr>
            <p:spPr>
              <a:xfrm>
                <a:off x="681" y="1225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8" name="Line 29"/>
              <p:cNvSpPr/>
              <p:nvPr/>
            </p:nvSpPr>
            <p:spPr>
              <a:xfrm>
                <a:off x="726" y="998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9" name="Line 30"/>
              <p:cNvSpPr/>
              <p:nvPr/>
            </p:nvSpPr>
            <p:spPr>
              <a:xfrm>
                <a:off x="726" y="1315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0" name="Line 31"/>
              <p:cNvSpPr/>
              <p:nvPr/>
            </p:nvSpPr>
            <p:spPr>
              <a:xfrm>
                <a:off x="1089" y="1315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1" name="Line 32"/>
              <p:cNvSpPr/>
              <p:nvPr/>
            </p:nvSpPr>
            <p:spPr>
              <a:xfrm>
                <a:off x="907" y="1814"/>
                <a:ext cx="0" cy="6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2" name="Oval 33"/>
              <p:cNvSpPr/>
              <p:nvPr/>
            </p:nvSpPr>
            <p:spPr>
              <a:xfrm>
                <a:off x="862" y="2495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3" name="Oval 34"/>
              <p:cNvSpPr/>
              <p:nvPr/>
            </p:nvSpPr>
            <p:spPr>
              <a:xfrm>
                <a:off x="408" y="2540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4" name="Rectangle 35"/>
              <p:cNvSpPr/>
              <p:nvPr/>
            </p:nvSpPr>
            <p:spPr>
              <a:xfrm>
                <a:off x="227" y="2041"/>
                <a:ext cx="590" cy="3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TBL2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5" name="Line 36"/>
              <p:cNvSpPr/>
              <p:nvPr/>
            </p:nvSpPr>
            <p:spPr>
              <a:xfrm>
                <a:off x="454" y="1769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6" name="Oval 37"/>
              <p:cNvSpPr/>
              <p:nvPr/>
            </p:nvSpPr>
            <p:spPr>
              <a:xfrm>
                <a:off x="408" y="1678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7" name="Line 38"/>
              <p:cNvSpPr/>
              <p:nvPr/>
            </p:nvSpPr>
            <p:spPr>
              <a:xfrm>
                <a:off x="454" y="2404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8" name="Oval 39"/>
              <p:cNvSpPr/>
              <p:nvPr/>
            </p:nvSpPr>
            <p:spPr>
              <a:xfrm>
                <a:off x="771" y="3357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6074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350" y="1970"/>
            <a:ext cx="570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" name="" r:id="rId19" imgW="177165" imgH="165100" progId="Equation.KSEE3">
                    <p:embed/>
                  </p:oleObj>
                </mc:Choice>
                <mc:Fallback>
                  <p:oleObj name="" r:id="rId19" imgW="177165" imgH="165100" progId="Equation.KSEE3">
                    <p:embed/>
                    <p:pic>
                      <p:nvPicPr>
                        <p:cNvPr id="0" name="图片 334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350" y="1970"/>
                          <a:ext cx="570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75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348" y="3723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" r:id="rId21" imgW="139700" imgH="165100" progId="Equation.KSEE3">
                    <p:embed/>
                  </p:oleObj>
                </mc:Choice>
                <mc:Fallback>
                  <p:oleObj name="" r:id="rId21" imgW="139700" imgH="165100" progId="Equation.KSEE3">
                    <p:embed/>
                    <p:pic>
                      <p:nvPicPr>
                        <p:cNvPr id="0" name="图片 334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348" y="3723"/>
                          <a:ext cx="450" cy="5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4603750" y="1398270"/>
            <a:ext cx="3675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压力补偿范围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350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.0～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500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.0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kPa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                    58.3%--83.3%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7680" y="4172585"/>
            <a:ext cx="3315335" cy="1531620"/>
          </a:xfrm>
          <a:prstGeom prst="rect">
            <a:avLst/>
          </a:prstGeom>
        </p:spPr>
      </p:pic>
      <p:graphicFrame>
        <p:nvGraphicFramePr>
          <p:cNvPr id="87042" name="Object 3"/>
          <p:cNvGraphicFramePr>
            <a:graphicFrameLocks noChangeAspect="1"/>
          </p:cNvGraphicFramePr>
          <p:nvPr/>
        </p:nvGraphicFramePr>
        <p:xfrm>
          <a:off x="5027930" y="2228215"/>
          <a:ext cx="1960245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24" imgW="998220" imgH="384175" progId="">
                  <p:embed/>
                </p:oleObj>
              </mc:Choice>
              <mc:Fallback>
                <p:oleObj name="" r:id="rId24" imgW="998220" imgH="384175" progId="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27930" y="2228215"/>
                        <a:ext cx="1960245" cy="754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9"/>
          <p:cNvSpPr/>
          <p:nvPr/>
        </p:nvSpPr>
        <p:spPr>
          <a:xfrm>
            <a:off x="4954270" y="2982595"/>
            <a:ext cx="2355215" cy="3765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000" b="1" dirty="0">
                <a:latin typeface="Times New Roman" panose="02020603050405020304" pitchFamily="18" charset="0"/>
              </a:rPr>
              <a:t>超过压力范围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7045" name="Object 6"/>
          <p:cNvGraphicFramePr>
            <a:graphicFrameLocks noChangeAspect="1"/>
          </p:cNvGraphicFramePr>
          <p:nvPr/>
        </p:nvGraphicFramePr>
        <p:xfrm>
          <a:off x="5027930" y="3416300"/>
          <a:ext cx="2418715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26" imgW="1190625" imgH="243205" progId="Equations">
                  <p:embed/>
                </p:oleObj>
              </mc:Choice>
              <mc:Fallback>
                <p:oleObj name="" r:id="rId26" imgW="1190625" imgH="243205" progId="Equations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27930" y="3416300"/>
                        <a:ext cx="2418715" cy="49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95" name="文本框 1"/>
          <p:cNvSpPr txBox="1"/>
          <p:nvPr/>
        </p:nvSpPr>
        <p:spPr>
          <a:xfrm>
            <a:off x="6112193" y="7533005"/>
            <a:ext cx="1071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58.3%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7096" name="文本框 2"/>
          <p:cNvSpPr txBox="1"/>
          <p:nvPr/>
        </p:nvSpPr>
        <p:spPr>
          <a:xfrm>
            <a:off x="7309168" y="7533005"/>
            <a:ext cx="1071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83.3%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787400" y="3497580"/>
          <a:ext cx="2206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8" imgW="1075690" imgH="243205" progId="Equations">
                  <p:embed/>
                </p:oleObj>
              </mc:Choice>
              <mc:Fallback>
                <p:oleObj name="" r:id="rId28" imgW="1075690" imgH="243205" progId="Equations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7400" y="3497580"/>
                        <a:ext cx="22066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97045" y="3978910"/>
            <a:ext cx="3749040" cy="1661160"/>
          </a:xfrm>
          <a:prstGeom prst="rect">
            <a:avLst/>
          </a:prstGeom>
        </p:spPr>
      </p:pic>
      <p:sp>
        <p:nvSpPr>
          <p:cNvPr id="10" name="文本框 1"/>
          <p:cNvSpPr txBox="1"/>
          <p:nvPr/>
        </p:nvSpPr>
        <p:spPr>
          <a:xfrm>
            <a:off x="5465128" y="5514340"/>
            <a:ext cx="970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58.3%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6306503" y="5513070"/>
            <a:ext cx="970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83.3%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2" name="Text Box 111"/>
          <p:cNvSpPr txBox="1"/>
          <p:nvPr/>
        </p:nvSpPr>
        <p:spPr>
          <a:xfrm>
            <a:off x="8569008" y="6034723"/>
            <a:ext cx="29718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4-36 </a:t>
            </a:r>
            <a:r>
              <a:rPr lang="zh-CN" altLang="en-US" sz="2000" b="1" dirty="0">
                <a:latin typeface="Times New Roman" panose="02020603050405020304" pitchFamily="18" charset="0"/>
              </a:rPr>
              <a:t>温压补偿组态图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3" name="Text Box 111"/>
          <p:cNvSpPr txBox="1"/>
          <p:nvPr/>
        </p:nvSpPr>
        <p:spPr>
          <a:xfrm>
            <a:off x="401320" y="6036310"/>
            <a:ext cx="4088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6-34 </a:t>
            </a:r>
            <a:r>
              <a:rPr lang="zh-CN" altLang="en-US" sz="2000" b="1" dirty="0">
                <a:latin typeface="Times New Roman" panose="02020603050405020304" pitchFamily="18" charset="0"/>
              </a:rPr>
              <a:t>温度补偿模块输入输出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" name="Text Box 111"/>
          <p:cNvSpPr txBox="1"/>
          <p:nvPr/>
        </p:nvSpPr>
        <p:spPr>
          <a:xfrm>
            <a:off x="4396740" y="6035040"/>
            <a:ext cx="4088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6-35 </a:t>
            </a:r>
            <a:r>
              <a:rPr lang="zh-CN" altLang="en-US" sz="2000" b="1" dirty="0">
                <a:latin typeface="Times New Roman" panose="02020603050405020304" pitchFamily="18" charset="0"/>
              </a:rPr>
              <a:t>压力</a:t>
            </a:r>
            <a:r>
              <a:rPr lang="zh-CN" altLang="en-US" sz="2000" b="1" dirty="0">
                <a:latin typeface="Times New Roman" panose="02020603050405020304" pitchFamily="18" charset="0"/>
              </a:rPr>
              <a:t>补偿模块输入输出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5779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46835" y="1196975"/>
          <a:ext cx="7023735" cy="4237355"/>
        </p:xfrm>
        <a:graphic>
          <a:graphicData uri="http://schemas.openxmlformats.org/drawingml/2006/table">
            <a:tbl>
              <a:tblPr/>
              <a:tblGrid>
                <a:gridCol w="733425"/>
                <a:gridCol w="1097915"/>
                <a:gridCol w="1283335"/>
                <a:gridCol w="1207135"/>
                <a:gridCol w="1327785"/>
                <a:gridCol w="1374140"/>
              </a:tblGrid>
              <a:tr h="335280">
                <a:tc rowSpan="2"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折点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/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折线数据表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35280"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 row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rowSpan="5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46" name="Rectangle 193"/>
          <p:cNvSpPr/>
          <p:nvPr/>
        </p:nvSpPr>
        <p:spPr>
          <a:xfrm>
            <a:off x="1195705" y="882015"/>
            <a:ext cx="6719570" cy="3149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填写折线数据表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F004  01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（02）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01-10  11-20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147" name="Rectangle 193"/>
          <p:cNvSpPr/>
          <p:nvPr/>
        </p:nvSpPr>
        <p:spPr>
          <a:xfrm>
            <a:off x="1117600" y="5687695"/>
            <a:ext cx="9472930" cy="3149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TBL1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799.9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148" name="Rectangle 193"/>
          <p:cNvSpPr/>
          <p:nvPr/>
        </p:nvSpPr>
        <p:spPr>
          <a:xfrm>
            <a:off x="1117600" y="6002655"/>
            <a:ext cx="8974455" cy="3149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TBL2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58.3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74.2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58.4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58.4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74.2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799.9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74.2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89089" name="组合 39"/>
          <p:cNvGrpSpPr/>
          <p:nvPr/>
        </p:nvGrpSpPr>
        <p:grpSpPr>
          <a:xfrm>
            <a:off x="1325563" y="1745615"/>
            <a:ext cx="8893175" cy="4048125"/>
            <a:chOff x="323850" y="2062163"/>
            <a:chExt cx="8642350" cy="4321175"/>
          </a:xfrm>
        </p:grpSpPr>
        <p:sp>
          <p:nvSpPr>
            <p:cNvPr id="89090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1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2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3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4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5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6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运算模块可变参数设置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F005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9097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8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099" name="文本框 2"/>
          <p:cNvSpPr txBox="1"/>
          <p:nvPr/>
        </p:nvSpPr>
        <p:spPr>
          <a:xfrm>
            <a:off x="764540" y="902970"/>
            <a:ext cx="96418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F003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设置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参数（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参数、积分上下限幅、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PV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上下限报警等 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74875" y="1597025"/>
          <a:ext cx="7488555" cy="3017520"/>
        </p:xfrm>
        <a:graphic>
          <a:graphicData uri="http://schemas.openxmlformats.org/drawingml/2006/table">
            <a:tbl>
              <a:tblPr/>
              <a:tblGrid>
                <a:gridCol w="2198382"/>
                <a:gridCol w="2129681"/>
                <a:gridCol w="671252"/>
                <a:gridCol w="1252334"/>
                <a:gridCol w="1236589"/>
              </a:tblGrid>
              <a:tr h="248920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7434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90169" name="Text Box 159"/>
          <p:cNvSpPr txBox="1"/>
          <p:nvPr/>
        </p:nvSpPr>
        <p:spPr>
          <a:xfrm>
            <a:off x="532765" y="822960"/>
            <a:ext cx="8569325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比例度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100%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，积分时间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2min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，微分时间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。压力报警上下限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kPa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  <a:endParaRPr lang="zh-CN" alt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70" name="对象 6"/>
          <p:cNvGraphicFramePr>
            <a:graphicFrameLocks noChangeAspect="1"/>
          </p:cNvGraphicFramePr>
          <p:nvPr/>
        </p:nvGraphicFramePr>
        <p:xfrm>
          <a:off x="3804285" y="1257300"/>
          <a:ext cx="3517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2" imgW="1931035" imgH="190500" progId="Equation.3">
                  <p:embed/>
                </p:oleObj>
              </mc:Choice>
              <mc:Fallback>
                <p:oleObj name="" r:id="rId2" imgW="1931035" imgH="1905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4285" y="1257300"/>
                        <a:ext cx="35179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/>
        </p:nvGraphicFramePr>
        <p:xfrm>
          <a:off x="2174875" y="4612640"/>
          <a:ext cx="7488239" cy="1920877"/>
        </p:xfrm>
        <a:graphic>
          <a:graphicData uri="http://schemas.openxmlformats.org/drawingml/2006/table">
            <a:tbl>
              <a:tblPr/>
              <a:tblGrid>
                <a:gridCol w="2198382"/>
                <a:gridCol w="2129683"/>
                <a:gridCol w="672682"/>
                <a:gridCol w="1250902"/>
                <a:gridCol w="1236590"/>
              </a:tblGrid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90209" name="Object 49"/>
          <p:cNvGraphicFramePr>
            <a:graphicFrameLocks noChangeAspect="1"/>
          </p:cNvGraphicFramePr>
          <p:nvPr/>
        </p:nvGraphicFramePr>
        <p:xfrm>
          <a:off x="8492173" y="754063"/>
          <a:ext cx="3457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4" imgW="2705100" imgH="393700" progId="">
                  <p:embed/>
                </p:oleObj>
              </mc:Choice>
              <mc:Fallback>
                <p:oleObj name="" r:id="rId4" imgW="2705100" imgH="393700" progId="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2173" y="754063"/>
                        <a:ext cx="34575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122"/>
          <p:cNvSpPr txBox="1"/>
          <p:nvPr/>
        </p:nvSpPr>
        <p:spPr>
          <a:xfrm>
            <a:off x="1447483" y="5983288"/>
            <a:ext cx="31686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调节器面板图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1"/>
          <p:cNvGraphicFramePr/>
          <p:nvPr/>
        </p:nvGraphicFramePr>
        <p:xfrm>
          <a:off x="1447483" y="1951038"/>
          <a:ext cx="4424362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410200" imgH="4381500" progId="Paint.Picture">
                  <p:embed/>
                </p:oleObj>
              </mc:Choice>
              <mc:Fallback>
                <p:oleObj name="" r:id="rId1" imgW="5410200" imgH="43815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483" y="1951038"/>
                        <a:ext cx="4424362" cy="393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6"/>
          <p:cNvGrpSpPr/>
          <p:nvPr/>
        </p:nvGrpSpPr>
        <p:grpSpPr>
          <a:xfrm>
            <a:off x="6691630" y="1782510"/>
            <a:ext cx="4893945" cy="3292410"/>
            <a:chOff x="7881" y="608"/>
            <a:chExt cx="6493" cy="5188"/>
          </a:xfrm>
        </p:grpSpPr>
        <p:sp>
          <p:nvSpPr>
            <p:cNvPr id="7" name="矩形 3"/>
            <p:cNvSpPr/>
            <p:nvPr/>
          </p:nvSpPr>
          <p:spPr>
            <a:xfrm>
              <a:off x="7881" y="3246"/>
              <a:ext cx="674" cy="157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键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矩形 4"/>
            <p:cNvSpPr/>
            <p:nvPr/>
          </p:nvSpPr>
          <p:spPr>
            <a:xfrm>
              <a:off x="8902" y="3246"/>
              <a:ext cx="1147" cy="14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数字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输入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电路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矩形 5"/>
            <p:cNvSpPr/>
            <p:nvPr/>
          </p:nvSpPr>
          <p:spPr>
            <a:xfrm>
              <a:off x="11510" y="4266"/>
              <a:ext cx="978" cy="153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数字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输出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电路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6"/>
            <p:cNvSpPr/>
            <p:nvPr/>
          </p:nvSpPr>
          <p:spPr>
            <a:xfrm>
              <a:off x="12984" y="4607"/>
              <a:ext cx="1359" cy="110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LED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发光管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7"/>
            <p:cNvSpPr/>
            <p:nvPr/>
          </p:nvSpPr>
          <p:spPr>
            <a:xfrm>
              <a:off x="10376" y="608"/>
              <a:ext cx="788" cy="515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微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12984" y="2679"/>
              <a:ext cx="1390" cy="1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LED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数码管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11510" y="2452"/>
              <a:ext cx="978" cy="153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LED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驱动电路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右箭头 10"/>
            <p:cNvSpPr/>
            <p:nvPr/>
          </p:nvSpPr>
          <p:spPr>
            <a:xfrm>
              <a:off x="8561" y="3926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右箭头 11"/>
            <p:cNvSpPr/>
            <p:nvPr/>
          </p:nvSpPr>
          <p:spPr>
            <a:xfrm>
              <a:off x="10035" y="3926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右箭头 12"/>
            <p:cNvSpPr/>
            <p:nvPr/>
          </p:nvSpPr>
          <p:spPr>
            <a:xfrm>
              <a:off x="11169" y="3132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右箭头 13"/>
            <p:cNvSpPr/>
            <p:nvPr/>
          </p:nvSpPr>
          <p:spPr>
            <a:xfrm>
              <a:off x="11169" y="4946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右箭头 14"/>
            <p:cNvSpPr/>
            <p:nvPr/>
          </p:nvSpPr>
          <p:spPr>
            <a:xfrm>
              <a:off x="12530" y="3144"/>
              <a:ext cx="442" cy="329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右箭头 15"/>
            <p:cNvSpPr/>
            <p:nvPr/>
          </p:nvSpPr>
          <p:spPr>
            <a:xfrm>
              <a:off x="12530" y="4946"/>
              <a:ext cx="442" cy="329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289" name="Text Box 4"/>
          <p:cNvSpPr txBox="1"/>
          <p:nvPr/>
        </p:nvSpPr>
        <p:spPr>
          <a:xfrm>
            <a:off x="1299210" y="791210"/>
            <a:ext cx="56832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）人机接口电路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功能：参数设置，工作状态监视。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" name="Text Box 122"/>
          <p:cNvSpPr txBox="1"/>
          <p:nvPr/>
        </p:nvSpPr>
        <p:spPr>
          <a:xfrm>
            <a:off x="7141845" y="5523230"/>
            <a:ext cx="3994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-8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人机接口电路框图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1" name="右箭头 12"/>
          <p:cNvSpPr/>
          <p:nvPr/>
        </p:nvSpPr>
        <p:spPr>
          <a:xfrm>
            <a:off x="9170517" y="2180967"/>
            <a:ext cx="256267" cy="144059"/>
          </a:xfrm>
          <a:prstGeom prst="rightArrow">
            <a:avLst>
              <a:gd name="adj1" fmla="val 50000"/>
              <a:gd name="adj2" fmla="val 498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9458018" y="1767840"/>
            <a:ext cx="737144" cy="97096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 sz="2000" b="1" dirty="0">
                <a:latin typeface="Times New Roman" panose="02020603050405020304" pitchFamily="18" charset="0"/>
              </a:rPr>
              <a:t>LCD</a:t>
            </a:r>
            <a:r>
              <a:rPr lang="zh-CN" altLang="en-US" sz="2000" b="1" dirty="0">
                <a:latin typeface="Times New Roman" panose="02020603050405020304" pitchFamily="18" charset="0"/>
              </a:rPr>
              <a:t>驱动电路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3" name="矩形 8"/>
          <p:cNvSpPr/>
          <p:nvPr/>
        </p:nvSpPr>
        <p:spPr>
          <a:xfrm>
            <a:off x="10537895" y="1782359"/>
            <a:ext cx="1047680" cy="78629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LCD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4" name="右箭头 14"/>
          <p:cNvSpPr/>
          <p:nvPr/>
        </p:nvSpPr>
        <p:spPr>
          <a:xfrm>
            <a:off x="10204594" y="2148577"/>
            <a:ext cx="333147" cy="208790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74875" y="1597025"/>
          <a:ext cx="7488555" cy="3017520"/>
        </p:xfrm>
        <a:graphic>
          <a:graphicData uri="http://schemas.openxmlformats.org/drawingml/2006/table">
            <a:tbl>
              <a:tblPr/>
              <a:tblGrid>
                <a:gridCol w="2198382"/>
                <a:gridCol w="2129681"/>
                <a:gridCol w="671252"/>
                <a:gridCol w="1252334"/>
                <a:gridCol w="1236589"/>
              </a:tblGrid>
              <a:tr h="248920"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7434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349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90169" name="Text Box 159"/>
          <p:cNvSpPr txBox="1"/>
          <p:nvPr/>
        </p:nvSpPr>
        <p:spPr>
          <a:xfrm>
            <a:off x="532765" y="822960"/>
            <a:ext cx="8569325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比例度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100%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，积分时间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2min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，微分时间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。压力报警上下限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kPa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  <a:endParaRPr lang="zh-CN" alt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70" name="对象 6"/>
          <p:cNvGraphicFramePr>
            <a:graphicFrameLocks noChangeAspect="1"/>
          </p:cNvGraphicFramePr>
          <p:nvPr/>
        </p:nvGraphicFramePr>
        <p:xfrm>
          <a:off x="3804285" y="1257300"/>
          <a:ext cx="3517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2" imgW="1931035" imgH="190500" progId="Equation.3">
                  <p:embed/>
                </p:oleObj>
              </mc:Choice>
              <mc:Fallback>
                <p:oleObj name="" r:id="rId2" imgW="1931035" imgH="1905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4285" y="1257300"/>
                        <a:ext cx="35179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174875" y="4612640"/>
          <a:ext cx="7488239" cy="1920877"/>
        </p:xfrm>
        <a:graphic>
          <a:graphicData uri="http://schemas.openxmlformats.org/drawingml/2006/table">
            <a:tbl>
              <a:tblPr/>
              <a:tblGrid>
                <a:gridCol w="2198382"/>
                <a:gridCol w="2129683"/>
                <a:gridCol w="672682"/>
                <a:gridCol w="1250902"/>
                <a:gridCol w="1236590"/>
              </a:tblGrid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58.3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75.0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2744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90209" name="Object 49"/>
          <p:cNvGraphicFramePr>
            <a:graphicFrameLocks noChangeAspect="1"/>
          </p:cNvGraphicFramePr>
          <p:nvPr/>
        </p:nvGraphicFramePr>
        <p:xfrm>
          <a:off x="8492173" y="754063"/>
          <a:ext cx="3457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5" imgW="2705100" imgH="393700" progId="">
                  <p:embed/>
                </p:oleObj>
              </mc:Choice>
              <mc:Fallback>
                <p:oleObj name="" r:id="rId5" imgW="2705100" imgH="393700" progId="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2173" y="754063"/>
                        <a:ext cx="34575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89089" name="组合 39"/>
          <p:cNvGrpSpPr/>
          <p:nvPr/>
        </p:nvGrpSpPr>
        <p:grpSpPr>
          <a:xfrm>
            <a:off x="1747203" y="1901190"/>
            <a:ext cx="8893175" cy="4048125"/>
            <a:chOff x="323850" y="2062163"/>
            <a:chExt cx="8642350" cy="4321175"/>
          </a:xfrm>
        </p:grpSpPr>
        <p:sp>
          <p:nvSpPr>
            <p:cNvPr id="89090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1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2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3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4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5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6" name="AutoShape 26"/>
            <p:cNvSpPr/>
            <p:nvPr/>
          </p:nvSpPr>
          <p:spPr>
            <a:xfrm>
              <a:off x="2649663" y="4799246"/>
              <a:ext cx="4314078" cy="1584092"/>
            </a:xfrm>
            <a:prstGeom prst="wedgeRoundRectCallout">
              <a:avLst>
                <a:gd name="adj1" fmla="val -11171"/>
                <a:gd name="adj2" fmla="val -6852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运算模块可变参数设置F005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7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8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100" name="文本框 2"/>
          <p:cNvSpPr txBox="1"/>
          <p:nvPr/>
        </p:nvSpPr>
        <p:spPr>
          <a:xfrm>
            <a:off x="1409700" y="945198"/>
            <a:ext cx="82359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F005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设置可变参数（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PV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上下限，偏差阈值）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78850" name="Group 4"/>
          <p:cNvGrpSpPr/>
          <p:nvPr/>
        </p:nvGrpSpPr>
        <p:grpSpPr>
          <a:xfrm>
            <a:off x="7291070" y="1164908"/>
            <a:ext cx="2736850" cy="5124450"/>
            <a:chOff x="0" y="0"/>
            <a:chExt cx="1724" cy="3228"/>
          </a:xfrm>
        </p:grpSpPr>
        <p:sp>
          <p:nvSpPr>
            <p:cNvPr id="91138" name="Line 5"/>
            <p:cNvSpPr/>
            <p:nvPr/>
          </p:nvSpPr>
          <p:spPr>
            <a:xfrm>
              <a:off x="1028" y="67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39" name="Oval 6"/>
            <p:cNvSpPr/>
            <p:nvPr/>
          </p:nvSpPr>
          <p:spPr>
            <a:xfrm>
              <a:off x="991" y="155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0" name="Line 7"/>
            <p:cNvSpPr/>
            <p:nvPr/>
          </p:nvSpPr>
          <p:spPr>
            <a:xfrm>
              <a:off x="1028" y="219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1" name="Oval 8"/>
            <p:cNvSpPr/>
            <p:nvPr/>
          </p:nvSpPr>
          <p:spPr>
            <a:xfrm>
              <a:off x="570" y="157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2" name="Line 9"/>
            <p:cNvSpPr/>
            <p:nvPr/>
          </p:nvSpPr>
          <p:spPr>
            <a:xfrm>
              <a:off x="607" y="222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43" name="Rectangle 10"/>
            <p:cNvSpPr/>
            <p:nvPr/>
          </p:nvSpPr>
          <p:spPr>
            <a:xfrm>
              <a:off x="499" y="321"/>
              <a:ext cx="658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4" name="Oval 11"/>
            <p:cNvSpPr/>
            <p:nvPr/>
          </p:nvSpPr>
          <p:spPr>
            <a:xfrm>
              <a:off x="801" y="742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5" name="Line 12"/>
            <p:cNvSpPr/>
            <p:nvPr/>
          </p:nvSpPr>
          <p:spPr>
            <a:xfrm>
              <a:off x="826" y="635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46" name="Line 13"/>
            <p:cNvSpPr/>
            <p:nvPr/>
          </p:nvSpPr>
          <p:spPr>
            <a:xfrm>
              <a:off x="632" y="779"/>
              <a:ext cx="1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47" name="Oval 14"/>
            <p:cNvSpPr/>
            <p:nvPr/>
          </p:nvSpPr>
          <p:spPr>
            <a:xfrm>
              <a:off x="595" y="864"/>
              <a:ext cx="63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48" name="Line 15"/>
            <p:cNvSpPr/>
            <p:nvPr/>
          </p:nvSpPr>
          <p:spPr>
            <a:xfrm>
              <a:off x="619" y="780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49" name="Line 16"/>
            <p:cNvSpPr/>
            <p:nvPr/>
          </p:nvSpPr>
          <p:spPr>
            <a:xfrm>
              <a:off x="623" y="932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50" name="Rectangle 17"/>
            <p:cNvSpPr/>
            <p:nvPr/>
          </p:nvSpPr>
          <p:spPr>
            <a:xfrm>
              <a:off x="499" y="1033"/>
              <a:ext cx="658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1" name="Oval 18"/>
            <p:cNvSpPr/>
            <p:nvPr/>
          </p:nvSpPr>
          <p:spPr>
            <a:xfrm>
              <a:off x="801" y="1447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2" name="Line 19"/>
            <p:cNvSpPr/>
            <p:nvPr/>
          </p:nvSpPr>
          <p:spPr>
            <a:xfrm>
              <a:off x="826" y="1351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3" name="Line 20"/>
            <p:cNvSpPr/>
            <p:nvPr/>
          </p:nvSpPr>
          <p:spPr>
            <a:xfrm>
              <a:off x="632" y="1484"/>
              <a:ext cx="1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4" name="Oval 21"/>
            <p:cNvSpPr/>
            <p:nvPr/>
          </p:nvSpPr>
          <p:spPr>
            <a:xfrm>
              <a:off x="595" y="1568"/>
              <a:ext cx="63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5" name="Line 22"/>
            <p:cNvSpPr/>
            <p:nvPr/>
          </p:nvSpPr>
          <p:spPr>
            <a:xfrm>
              <a:off x="619" y="1485"/>
              <a:ext cx="0" cy="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56" name="Line 23"/>
            <p:cNvSpPr/>
            <p:nvPr/>
          </p:nvSpPr>
          <p:spPr>
            <a:xfrm>
              <a:off x="623" y="1636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57" name="Rectangle 24"/>
            <p:cNvSpPr/>
            <p:nvPr/>
          </p:nvSpPr>
          <p:spPr>
            <a:xfrm>
              <a:off x="499" y="1738"/>
              <a:ext cx="658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8" name="Oval 25"/>
            <p:cNvSpPr/>
            <p:nvPr/>
          </p:nvSpPr>
          <p:spPr>
            <a:xfrm>
              <a:off x="964" y="857"/>
              <a:ext cx="64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59" name="Line 26"/>
            <p:cNvSpPr/>
            <p:nvPr/>
          </p:nvSpPr>
          <p:spPr>
            <a:xfrm>
              <a:off x="993" y="925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60" name="Oval 27"/>
            <p:cNvSpPr/>
            <p:nvPr/>
          </p:nvSpPr>
          <p:spPr>
            <a:xfrm>
              <a:off x="985" y="1576"/>
              <a:ext cx="63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61" name="Line 28"/>
            <p:cNvSpPr/>
            <p:nvPr/>
          </p:nvSpPr>
          <p:spPr>
            <a:xfrm>
              <a:off x="1015" y="1644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62" name="Oval 29"/>
            <p:cNvSpPr/>
            <p:nvPr/>
          </p:nvSpPr>
          <p:spPr>
            <a:xfrm>
              <a:off x="801" y="2159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63" name="Line 30"/>
            <p:cNvSpPr/>
            <p:nvPr/>
          </p:nvSpPr>
          <p:spPr>
            <a:xfrm>
              <a:off x="826" y="2052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64" name="Line 31"/>
            <p:cNvSpPr/>
            <p:nvPr/>
          </p:nvSpPr>
          <p:spPr>
            <a:xfrm>
              <a:off x="632" y="2196"/>
              <a:ext cx="1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65" name="Oval 32"/>
            <p:cNvSpPr/>
            <p:nvPr/>
          </p:nvSpPr>
          <p:spPr>
            <a:xfrm>
              <a:off x="595" y="2281"/>
              <a:ext cx="63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66" name="Line 33"/>
            <p:cNvSpPr/>
            <p:nvPr/>
          </p:nvSpPr>
          <p:spPr>
            <a:xfrm>
              <a:off x="619" y="2197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67" name="Line 34"/>
            <p:cNvSpPr/>
            <p:nvPr/>
          </p:nvSpPr>
          <p:spPr>
            <a:xfrm>
              <a:off x="623" y="2348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68" name="Rectangle 35"/>
            <p:cNvSpPr/>
            <p:nvPr/>
          </p:nvSpPr>
          <p:spPr>
            <a:xfrm>
              <a:off x="499" y="2450"/>
              <a:ext cx="658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69" name="Text Box 36"/>
            <p:cNvSpPr txBox="1"/>
            <p:nvPr/>
          </p:nvSpPr>
          <p:spPr>
            <a:xfrm>
              <a:off x="500" y="326"/>
              <a:ext cx="140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70" name="Line 37"/>
            <p:cNvSpPr/>
            <p:nvPr/>
          </p:nvSpPr>
          <p:spPr>
            <a:xfrm>
              <a:off x="1159" y="400"/>
              <a:ext cx="1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71" name="Line 38"/>
            <p:cNvSpPr/>
            <p:nvPr/>
          </p:nvSpPr>
          <p:spPr>
            <a:xfrm>
              <a:off x="1172" y="536"/>
              <a:ext cx="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1172" name="Group 39"/>
            <p:cNvGrpSpPr/>
            <p:nvPr/>
          </p:nvGrpSpPr>
          <p:grpSpPr>
            <a:xfrm>
              <a:off x="1259" y="493"/>
              <a:ext cx="88" cy="84"/>
              <a:chOff x="0" y="0"/>
              <a:chExt cx="181" cy="181"/>
            </a:xfrm>
          </p:grpSpPr>
          <p:sp>
            <p:nvSpPr>
              <p:cNvPr id="91173" name="Oval 40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74" name="Line 41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5" name="Line 42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1176" name="Oval 43"/>
            <p:cNvSpPr/>
            <p:nvPr/>
          </p:nvSpPr>
          <p:spPr>
            <a:xfrm>
              <a:off x="1273" y="374"/>
              <a:ext cx="64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77" name="Text Box 44"/>
            <p:cNvSpPr txBox="1"/>
            <p:nvPr/>
          </p:nvSpPr>
          <p:spPr>
            <a:xfrm>
              <a:off x="454" y="0"/>
              <a:ext cx="219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LSP1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78" name="Text Box 45"/>
            <p:cNvSpPr txBox="1"/>
            <p:nvPr/>
          </p:nvSpPr>
          <p:spPr>
            <a:xfrm>
              <a:off x="706" y="395"/>
              <a:ext cx="268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PID1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79" name="Text Box 46"/>
            <p:cNvSpPr txBox="1"/>
            <p:nvPr/>
          </p:nvSpPr>
          <p:spPr>
            <a:xfrm>
              <a:off x="502" y="1039"/>
              <a:ext cx="140" cy="119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91180" name="Text Box 47"/>
            <p:cNvSpPr txBox="1"/>
            <p:nvPr/>
          </p:nvSpPr>
          <p:spPr>
            <a:xfrm>
              <a:off x="501" y="1739"/>
              <a:ext cx="140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91181" name="Text Box 48"/>
            <p:cNvSpPr txBox="1"/>
            <p:nvPr/>
          </p:nvSpPr>
          <p:spPr>
            <a:xfrm>
              <a:off x="500" y="2451"/>
              <a:ext cx="140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4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91182" name="Text Box 49"/>
            <p:cNvSpPr txBox="1"/>
            <p:nvPr/>
          </p:nvSpPr>
          <p:spPr>
            <a:xfrm>
              <a:off x="1081" y="770"/>
              <a:ext cx="383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b"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0.0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3" name="Text Box 50"/>
            <p:cNvSpPr txBox="1"/>
            <p:nvPr/>
          </p:nvSpPr>
          <p:spPr>
            <a:xfrm>
              <a:off x="730" y="1820"/>
              <a:ext cx="268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HLM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4" name="Text Box 51"/>
            <p:cNvSpPr txBox="1"/>
            <p:nvPr/>
          </p:nvSpPr>
          <p:spPr>
            <a:xfrm>
              <a:off x="706" y="2536"/>
              <a:ext cx="268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MAN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5" name="Text Box 52"/>
            <p:cNvSpPr txBox="1"/>
            <p:nvPr/>
          </p:nvSpPr>
          <p:spPr>
            <a:xfrm>
              <a:off x="723" y="1119"/>
              <a:ext cx="268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LLM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6" name="Text Box 53"/>
            <p:cNvSpPr txBox="1"/>
            <p:nvPr/>
          </p:nvSpPr>
          <p:spPr>
            <a:xfrm>
              <a:off x="1085" y="1499"/>
              <a:ext cx="430" cy="1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100.0%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87" name="Line 54"/>
            <p:cNvSpPr/>
            <p:nvPr/>
          </p:nvSpPr>
          <p:spPr>
            <a:xfrm>
              <a:off x="1349" y="407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88" name="Line 55"/>
            <p:cNvSpPr/>
            <p:nvPr/>
          </p:nvSpPr>
          <p:spPr>
            <a:xfrm>
              <a:off x="838" y="2899"/>
              <a:ext cx="0" cy="3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1189" name="Oval 56"/>
            <p:cNvSpPr/>
            <p:nvPr/>
          </p:nvSpPr>
          <p:spPr>
            <a:xfrm>
              <a:off x="801" y="2855"/>
              <a:ext cx="64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90" name="Line 57"/>
            <p:cNvSpPr/>
            <p:nvPr/>
          </p:nvSpPr>
          <p:spPr>
            <a:xfrm>
              <a:off x="834" y="2763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91" name="Line 58"/>
            <p:cNvSpPr/>
            <p:nvPr/>
          </p:nvSpPr>
          <p:spPr>
            <a:xfrm>
              <a:off x="1576" y="403"/>
              <a:ext cx="0" cy="2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92" name="Line 59"/>
            <p:cNvSpPr/>
            <p:nvPr/>
          </p:nvSpPr>
          <p:spPr>
            <a:xfrm>
              <a:off x="854" y="2876"/>
              <a:ext cx="7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193" name="Text Box 60"/>
            <p:cNvSpPr txBox="1"/>
            <p:nvPr/>
          </p:nvSpPr>
          <p:spPr>
            <a:xfrm>
              <a:off x="1258" y="583"/>
              <a:ext cx="219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OFF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94" name="Text Box 61"/>
            <p:cNvSpPr txBox="1"/>
            <p:nvPr/>
          </p:nvSpPr>
          <p:spPr>
            <a:xfrm>
              <a:off x="920" y="3099"/>
              <a:ext cx="219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AO1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95" name="Rectangle 62"/>
            <p:cNvSpPr/>
            <p:nvPr/>
          </p:nvSpPr>
          <p:spPr>
            <a:xfrm>
              <a:off x="0" y="34"/>
              <a:ext cx="1724" cy="29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1196" name="Text Box 63"/>
            <p:cNvSpPr txBox="1"/>
            <p:nvPr/>
          </p:nvSpPr>
          <p:spPr>
            <a:xfrm>
              <a:off x="0" y="1259"/>
              <a:ext cx="454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压力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PID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控制</a:t>
              </a:r>
              <a:endPara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97" name="Text Box 64"/>
            <p:cNvSpPr txBox="1"/>
            <p:nvPr/>
          </p:nvSpPr>
          <p:spPr>
            <a:xfrm>
              <a:off x="318" y="2756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98" name="Text Box 65"/>
            <p:cNvSpPr txBox="1"/>
            <p:nvPr/>
          </p:nvSpPr>
          <p:spPr>
            <a:xfrm>
              <a:off x="272" y="2075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199" name="Text Box 66"/>
            <p:cNvSpPr txBox="1"/>
            <p:nvPr/>
          </p:nvSpPr>
          <p:spPr>
            <a:xfrm>
              <a:off x="272" y="1395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1200" name="Text Box 67"/>
            <p:cNvSpPr txBox="1"/>
            <p:nvPr/>
          </p:nvSpPr>
          <p:spPr>
            <a:xfrm>
              <a:off x="272" y="669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1202" name="Rectangle 69"/>
          <p:cNvSpPr/>
          <p:nvPr/>
        </p:nvSpPr>
        <p:spPr>
          <a:xfrm>
            <a:off x="1016000" y="785495"/>
            <a:ext cx="5527040" cy="889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）设置可变变量。</a:t>
            </a:r>
            <a:r>
              <a:rPr lang="en-US" altLang="zh-CN" sz="2400" b="1" dirty="0">
                <a:latin typeface="Times New Roman" panose="02020603050405020304" pitchFamily="18" charset="0"/>
              </a:rPr>
              <a:t>F005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高低限设置，偏差监视值设置。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203" name="Rectangle 70"/>
          <p:cNvSpPr/>
          <p:nvPr/>
        </p:nvSpPr>
        <p:spPr>
          <a:xfrm>
            <a:off x="9029700" y="1120458"/>
            <a:ext cx="6508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PV1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1204" name="Object 69"/>
          <p:cNvGraphicFramePr>
            <a:graphicFrameLocks noChangeAspect="1"/>
          </p:cNvGraphicFramePr>
          <p:nvPr/>
        </p:nvGraphicFramePr>
        <p:xfrm>
          <a:off x="1382078" y="2326958"/>
          <a:ext cx="36004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1" imgW="1446530" imgH="396875" progId="">
                  <p:embed/>
                </p:oleObj>
              </mc:Choice>
              <mc:Fallback>
                <p:oleObj name="" r:id="rId1" imgW="1446530" imgH="396875" progId="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2078" y="2326958"/>
                        <a:ext cx="3600450" cy="98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05" name="Text Box 74"/>
          <p:cNvSpPr txBox="1"/>
          <p:nvPr/>
        </p:nvSpPr>
        <p:spPr>
          <a:xfrm>
            <a:off x="1382395" y="1849120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百分比型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1206" name="Object 71"/>
          <p:cNvGraphicFramePr>
            <a:graphicFrameLocks noChangeAspect="1"/>
          </p:cNvGraphicFramePr>
          <p:nvPr/>
        </p:nvGraphicFramePr>
        <p:xfrm>
          <a:off x="1327468" y="3325178"/>
          <a:ext cx="34385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3" imgW="1395095" imgH="755015" progId="">
                  <p:embed/>
                </p:oleObj>
              </mc:Choice>
              <mc:Fallback>
                <p:oleObj name="" r:id="rId3" imgW="1395095" imgH="755015" progId="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7468" y="3325178"/>
                        <a:ext cx="3438525" cy="186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7" name="对象 1"/>
          <p:cNvGraphicFramePr/>
          <p:nvPr/>
        </p:nvGraphicFramePr>
        <p:xfrm>
          <a:off x="1382395" y="5186045"/>
          <a:ext cx="2975610" cy="141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2276475" imgH="1381125" progId="Paint.Picture">
                  <p:embed/>
                </p:oleObj>
              </mc:Choice>
              <mc:Fallback>
                <p:oleObj name="" r:id="rId5" imgW="2276475" imgH="1381125" progId="Paint.Picture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395" y="5186045"/>
                        <a:ext cx="2975610" cy="1413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92161" name="组合 39"/>
          <p:cNvGrpSpPr/>
          <p:nvPr/>
        </p:nvGrpSpPr>
        <p:grpSpPr>
          <a:xfrm>
            <a:off x="2022793" y="2151380"/>
            <a:ext cx="8893175" cy="4048125"/>
            <a:chOff x="323850" y="2062163"/>
            <a:chExt cx="8642350" cy="4321175"/>
          </a:xfrm>
        </p:grpSpPr>
        <p:sp>
          <p:nvSpPr>
            <p:cNvPr id="92162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163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164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165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166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167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8" name="AutoShape 26"/>
            <p:cNvSpPr/>
            <p:nvPr/>
          </p:nvSpPr>
          <p:spPr>
            <a:xfrm>
              <a:off x="2916246" y="4799246"/>
              <a:ext cx="3998128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9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70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71" name="文本框 2"/>
          <p:cNvSpPr txBox="1"/>
          <p:nvPr/>
        </p:nvSpPr>
        <p:spPr>
          <a:xfrm>
            <a:off x="1400810" y="969010"/>
            <a:ext cx="679926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F006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：模拟信号、开关信号输出组态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93246" name="Text Box 68"/>
          <p:cNvSpPr txBox="1"/>
          <p:nvPr/>
        </p:nvSpPr>
        <p:spPr>
          <a:xfrm>
            <a:off x="748983" y="925513"/>
            <a:ext cx="41767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）压力、流量输出</a:t>
            </a:r>
            <a:r>
              <a:rPr lang="en-US" altLang="zh-CN" sz="2400" b="1" dirty="0">
                <a:latin typeface="Times New Roman" panose="02020603050405020304" pitchFamily="18" charset="0"/>
              </a:rPr>
              <a:t>F006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635" y="1808480"/>
            <a:ext cx="6320790" cy="3924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880" y="1386205"/>
            <a:ext cx="2360295" cy="4459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58815" b="79949"/>
          <a:stretch>
            <a:fillRect/>
          </a:stretch>
        </p:blipFill>
        <p:spPr>
          <a:xfrm>
            <a:off x="9425940" y="3213100"/>
            <a:ext cx="2639060" cy="1001395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94209" name="组合 39"/>
          <p:cNvGrpSpPr/>
          <p:nvPr/>
        </p:nvGrpSpPr>
        <p:grpSpPr>
          <a:xfrm>
            <a:off x="1326198" y="1979295"/>
            <a:ext cx="8893175" cy="4048125"/>
            <a:chOff x="323850" y="2062163"/>
            <a:chExt cx="8642350" cy="4321175"/>
          </a:xfrm>
        </p:grpSpPr>
        <p:sp>
          <p:nvSpPr>
            <p:cNvPr id="94210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4211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4212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4213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4214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4215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6" name="AutoShape 26"/>
            <p:cNvSpPr/>
            <p:nvPr/>
          </p:nvSpPr>
          <p:spPr>
            <a:xfrm>
              <a:off x="2916246" y="4799246"/>
              <a:ext cx="4122163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运算模块可变参数设置F005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7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功能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模块连接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组态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F101-130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4219" name="文本框 2"/>
          <p:cNvSpPr txBox="1"/>
          <p:nvPr/>
        </p:nvSpPr>
        <p:spPr>
          <a:xfrm>
            <a:off x="1609090" y="923290"/>
            <a:ext cx="74517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F101~130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：运算模块组态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8945" y="1909445"/>
            <a:ext cx="5185410" cy="4041775"/>
          </a:xfrm>
          <a:prstGeom prst="rect">
            <a:avLst/>
          </a:prstGeom>
        </p:spPr>
      </p:pic>
      <p:sp>
        <p:nvSpPr>
          <p:cNvPr id="94219" name="文本框 2"/>
          <p:cNvSpPr txBox="1"/>
          <p:nvPr/>
        </p:nvSpPr>
        <p:spPr>
          <a:xfrm>
            <a:off x="448945" y="902335"/>
            <a:ext cx="46583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）功能模块组态</a:t>
            </a:r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F101~130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8727"/>
          <a:stretch>
            <a:fillRect/>
          </a:stretch>
        </p:blipFill>
        <p:spPr>
          <a:xfrm>
            <a:off x="5354320" y="2176780"/>
            <a:ext cx="6732905" cy="350647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5995670" y="1839595"/>
            <a:ext cx="56908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功能模块列表 规定功能模块编号、名称及端子连接内部数据</a:t>
            </a:r>
            <a:endParaRPr lang="zh-CN" altLang="en-US" sz="16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841375" y="1440815"/>
            <a:ext cx="94615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对各个功能模块连接。内部数据与功能模块软端子连接。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8145" y="1557020"/>
            <a:ext cx="5185410" cy="404177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647700" imgH="203200" progId="Equation.KSEE3">
                  <p:embed/>
                </p:oleObj>
              </mc:Choice>
              <mc:Fallback>
                <p:oleObj name="" r:id="rId3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856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13140" y="1070610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495300" imgH="203200" progId="Equation.KSEE3">
                  <p:embed/>
                </p:oleObj>
              </mc:Choice>
              <mc:Fallback>
                <p:oleObj name="" r:id="rId5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3140" y="1070610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25635" y="1070610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634365" imgH="203200" progId="Equation.KSEE3">
                  <p:embed/>
                </p:oleObj>
              </mc:Choice>
              <mc:Fallback>
                <p:oleObj name="" r:id="rId7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635" y="1070610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7210" y="3208020"/>
          <a:ext cx="356108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511300" imgH="457200" progId="Equation.KSEE3">
                  <p:embed/>
                </p:oleObj>
              </mc:Choice>
              <mc:Fallback>
                <p:oleObj name="" r:id="rId9" imgW="15113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7210" y="3208020"/>
                        <a:ext cx="356108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5625" y="4003040"/>
          <a:ext cx="359156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1524000" imgH="457200" progId="Equation.KSEE3">
                  <p:embed/>
                </p:oleObj>
              </mc:Choice>
              <mc:Fallback>
                <p:oleObj name="" r:id="rId11" imgW="15240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05625" y="4003040"/>
                        <a:ext cx="359156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17055" y="4887595"/>
          <a:ext cx="362204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536700" imgH="215900" progId="Equation.KSEE3">
                  <p:embed/>
                </p:oleObj>
              </mc:Choice>
              <mc:Fallback>
                <p:oleObj name="" r:id="rId13" imgW="15367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17055" y="4887595"/>
                        <a:ext cx="362204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6893" y="155702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5" imgW="1536700" imgH="914400" progId="Equation.KSEE3">
                  <p:embed/>
                </p:oleObj>
              </mc:Choice>
              <mc:Fallback>
                <p:oleObj name="" r:id="rId15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86893" y="155702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318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7" imgW="647700" imgH="203200" progId="Equation.KSEE3">
                  <p:embed/>
                </p:oleObj>
              </mc:Choice>
              <mc:Fallback>
                <p:oleObj name="" r:id="rId17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3318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2"/>
          <p:cNvSpPr txBox="1"/>
          <p:nvPr/>
        </p:nvSpPr>
        <p:spPr>
          <a:xfrm>
            <a:off x="541020" y="1028700"/>
            <a:ext cx="2647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控制组态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919480" y="951230"/>
            <a:ext cx="2647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压力越限报警组态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8145" y="1557020"/>
            <a:ext cx="5185410" cy="404177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647700" imgH="203200" progId="Equation.KSEE3">
                  <p:embed/>
                </p:oleObj>
              </mc:Choice>
              <mc:Fallback>
                <p:oleObj name="" r:id="rId3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856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13140" y="1070610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495300" imgH="203200" progId="Equation.KSEE3">
                  <p:embed/>
                </p:oleObj>
              </mc:Choice>
              <mc:Fallback>
                <p:oleObj name="" r:id="rId5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3140" y="1070610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25635" y="1070610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634365" imgH="203200" progId="Equation.KSEE3">
                  <p:embed/>
                </p:oleObj>
              </mc:Choice>
              <mc:Fallback>
                <p:oleObj name="" r:id="rId7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635" y="1070610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5625" y="3136265"/>
          <a:ext cx="364998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548765" imgH="215900" progId="Equation.KSEE3">
                  <p:embed/>
                </p:oleObj>
              </mc:Choice>
              <mc:Fallback>
                <p:oleObj name="" r:id="rId9" imgW="1548765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05625" y="3136265"/>
                        <a:ext cx="364998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9750" y="3485198"/>
          <a:ext cx="368173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1562100" imgH="457200" progId="Equation.KSEE3">
                  <p:embed/>
                </p:oleObj>
              </mc:Choice>
              <mc:Fallback>
                <p:oleObj name="" r:id="rId11" imgW="15621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89750" y="3485198"/>
                        <a:ext cx="368173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4510" y="4224973"/>
          <a:ext cx="371221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574800" imgH="457200" progId="Equation.KSEE3">
                  <p:embed/>
                </p:oleObj>
              </mc:Choice>
              <mc:Fallback>
                <p:oleObj name="" r:id="rId13" imgW="15748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74510" y="4224973"/>
                        <a:ext cx="371221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6893" y="155702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5" imgW="1536700" imgH="914400" progId="Equation.KSEE3">
                  <p:embed/>
                </p:oleObj>
              </mc:Choice>
              <mc:Fallback>
                <p:oleObj name="" r:id="rId15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86893" y="155702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318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7" imgW="647700" imgH="203200" progId="Equation.KSEE3">
                  <p:embed/>
                </p:oleObj>
              </mc:Choice>
              <mc:Fallback>
                <p:oleObj name="" r:id="rId17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3318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9270" y="4964748"/>
          <a:ext cx="3712210" cy="148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574800" imgH="914400" progId="Equation.KSEE3">
                  <p:embed/>
                </p:oleObj>
              </mc:Choice>
              <mc:Fallback>
                <p:oleObj name="" r:id="rId19" imgW="15748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59270" y="4964748"/>
                        <a:ext cx="3712210" cy="148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8727"/>
          <a:stretch>
            <a:fillRect/>
          </a:stretch>
        </p:blipFill>
        <p:spPr>
          <a:xfrm>
            <a:off x="0" y="1996440"/>
            <a:ext cx="7152005" cy="372491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730250" y="1567180"/>
            <a:ext cx="56908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功能模块列表 规定功能模块编号、名称及端子连接内部数据</a:t>
            </a:r>
            <a:endParaRPr lang="zh-CN" altLang="en-US" sz="16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8026400" y="1057275"/>
            <a:ext cx="2647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控制组态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57260" y="1904365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647700" imgH="203200" progId="Equation.KSEE3">
                  <p:embed/>
                </p:oleObj>
              </mc:Choice>
              <mc:Fallback>
                <p:oleObj name="" r:id="rId2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57260" y="1904365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01835" y="1904365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495300" imgH="203200" progId="Equation.KSEE3">
                  <p:embed/>
                </p:oleObj>
              </mc:Choice>
              <mc:Fallback>
                <p:oleObj name="" r:id="rId4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01835" y="1904365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14330" y="1904365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634365" imgH="203200" progId="Equation.KSEE3">
                  <p:embed/>
                </p:oleObj>
              </mc:Choice>
              <mc:Fallback>
                <p:oleObj name="" r:id="rId6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14330" y="1904365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5905" y="4041775"/>
          <a:ext cx="356108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8" imgW="1511300" imgH="457200" progId="Equation.KSEE3">
                  <p:embed/>
                </p:oleObj>
              </mc:Choice>
              <mc:Fallback>
                <p:oleObj name="" r:id="rId8" imgW="15113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75905" y="4041775"/>
                        <a:ext cx="356108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4320" y="4836795"/>
          <a:ext cx="359156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524000" imgH="457200" progId="Equation.KSEE3">
                  <p:embed/>
                </p:oleObj>
              </mc:Choice>
              <mc:Fallback>
                <p:oleObj name="" r:id="rId10" imgW="15240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94320" y="4836795"/>
                        <a:ext cx="359156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05750" y="5721350"/>
          <a:ext cx="362204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1536700" imgH="215900" progId="Equation.KSEE3">
                  <p:embed/>
                </p:oleObj>
              </mc:Choice>
              <mc:Fallback>
                <p:oleObj name="" r:id="rId12" imgW="15367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05750" y="5721350"/>
                        <a:ext cx="362204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5588" y="2390775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1536700" imgH="914400" progId="Equation.KSEE3">
                  <p:embed/>
                </p:oleObj>
              </mc:Choice>
              <mc:Fallback>
                <p:oleObj name="" r:id="rId14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75588" y="2390775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21880" y="1904365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647700" imgH="203200" progId="Equation.KSEE3">
                  <p:embed/>
                </p:oleObj>
              </mc:Choice>
              <mc:Fallback>
                <p:oleObj name="" r:id="rId16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21880" y="1904365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4338" name="Text Box 103"/>
          <p:cNvSpPr txBox="1"/>
          <p:nvPr/>
        </p:nvSpPr>
        <p:spPr>
          <a:xfrm>
            <a:off x="8485823" y="1260475"/>
            <a:ext cx="17256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主变送器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4339" name="Text Box 104"/>
          <p:cNvSpPr txBox="1"/>
          <p:nvPr/>
        </p:nvSpPr>
        <p:spPr>
          <a:xfrm>
            <a:off x="8485823" y="1836738"/>
            <a:ext cx="17256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副调节器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4340" name="Group 115"/>
          <p:cNvGrpSpPr/>
          <p:nvPr/>
        </p:nvGrpSpPr>
        <p:grpSpPr>
          <a:xfrm>
            <a:off x="1607185" y="755650"/>
            <a:ext cx="8075613" cy="6105418"/>
            <a:chOff x="0" y="0"/>
            <a:chExt cx="5377" cy="3980"/>
          </a:xfrm>
        </p:grpSpPr>
        <p:sp>
          <p:nvSpPr>
            <p:cNvPr id="14341" name="Text Box 101"/>
            <p:cNvSpPr txBox="1"/>
            <p:nvPr/>
          </p:nvSpPr>
          <p:spPr>
            <a:xfrm>
              <a:off x="1134" y="3680"/>
              <a:ext cx="313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6-9  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调节器接线端子图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4342" name="Group 102"/>
            <p:cNvGrpSpPr/>
            <p:nvPr/>
          </p:nvGrpSpPr>
          <p:grpSpPr>
            <a:xfrm>
              <a:off x="709" y="214"/>
              <a:ext cx="3666" cy="3456"/>
              <a:chOff x="0" y="0"/>
              <a:chExt cx="3518" cy="3456"/>
            </a:xfrm>
          </p:grpSpPr>
          <p:grpSp>
            <p:nvGrpSpPr>
              <p:cNvPr id="14343" name="Group 3"/>
              <p:cNvGrpSpPr/>
              <p:nvPr/>
            </p:nvGrpSpPr>
            <p:grpSpPr>
              <a:xfrm>
                <a:off x="768" y="96"/>
                <a:ext cx="240" cy="3264"/>
                <a:chOff x="0" y="0"/>
                <a:chExt cx="240" cy="3264"/>
              </a:xfrm>
            </p:grpSpPr>
            <p:sp>
              <p:nvSpPr>
                <p:cNvPr id="14344" name="Oval 4"/>
                <p:cNvSpPr/>
                <p:nvPr/>
              </p:nvSpPr>
              <p:spPr>
                <a:xfrm>
                  <a:off x="0" y="336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12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5" name="Oval 5"/>
                <p:cNvSpPr/>
                <p:nvPr/>
              </p:nvSpPr>
              <p:spPr>
                <a:xfrm>
                  <a:off x="0" y="1344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15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6" name="Oval 6"/>
                <p:cNvSpPr/>
                <p:nvPr/>
              </p:nvSpPr>
              <p:spPr>
                <a:xfrm>
                  <a:off x="0" y="1008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14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7" name="Oval 7"/>
                <p:cNvSpPr/>
                <p:nvPr/>
              </p:nvSpPr>
              <p:spPr>
                <a:xfrm>
                  <a:off x="0" y="672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13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8" name="Oval 8"/>
                <p:cNvSpPr/>
                <p:nvPr/>
              </p:nvSpPr>
              <p:spPr>
                <a:xfrm>
                  <a:off x="0" y="1680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16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9" name="Oval 9"/>
                <p:cNvSpPr/>
                <p:nvPr/>
              </p:nvSpPr>
              <p:spPr>
                <a:xfrm>
                  <a:off x="0" y="0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11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0" name="Oval 10"/>
                <p:cNvSpPr/>
                <p:nvPr/>
              </p:nvSpPr>
              <p:spPr>
                <a:xfrm>
                  <a:off x="0" y="2016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17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1" name="Oval 11"/>
                <p:cNvSpPr/>
                <p:nvPr/>
              </p:nvSpPr>
              <p:spPr>
                <a:xfrm>
                  <a:off x="0" y="2352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18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2" name="Oval 12"/>
                <p:cNvSpPr/>
                <p:nvPr/>
              </p:nvSpPr>
              <p:spPr>
                <a:xfrm>
                  <a:off x="0" y="2688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19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3" name="Oval 13"/>
                <p:cNvSpPr/>
                <p:nvPr/>
              </p:nvSpPr>
              <p:spPr>
                <a:xfrm>
                  <a:off x="0" y="3024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20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354" name="Oval 14"/>
              <p:cNvSpPr/>
              <p:nvPr/>
            </p:nvSpPr>
            <p:spPr>
              <a:xfrm>
                <a:off x="2112" y="432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2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5" name="Oval 15"/>
              <p:cNvSpPr/>
              <p:nvPr/>
            </p:nvSpPr>
            <p:spPr>
              <a:xfrm>
                <a:off x="2112" y="1440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5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6" name="Oval 16"/>
              <p:cNvSpPr/>
              <p:nvPr/>
            </p:nvSpPr>
            <p:spPr>
              <a:xfrm>
                <a:off x="2112" y="1104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4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7" name="Oval 17"/>
              <p:cNvSpPr/>
              <p:nvPr/>
            </p:nvSpPr>
            <p:spPr>
              <a:xfrm>
                <a:off x="2112" y="768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3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8" name="Oval 18"/>
              <p:cNvSpPr/>
              <p:nvPr/>
            </p:nvSpPr>
            <p:spPr>
              <a:xfrm>
                <a:off x="2112" y="1776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6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9" name="Oval 19"/>
              <p:cNvSpPr/>
              <p:nvPr/>
            </p:nvSpPr>
            <p:spPr>
              <a:xfrm>
                <a:off x="2112" y="96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1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Oval 20"/>
              <p:cNvSpPr/>
              <p:nvPr/>
            </p:nvSpPr>
            <p:spPr>
              <a:xfrm>
                <a:off x="2112" y="2112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7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1" name="Oval 21"/>
              <p:cNvSpPr/>
              <p:nvPr/>
            </p:nvSpPr>
            <p:spPr>
              <a:xfrm>
                <a:off x="2112" y="2448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8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2" name="Oval 22"/>
              <p:cNvSpPr/>
              <p:nvPr/>
            </p:nvSpPr>
            <p:spPr>
              <a:xfrm>
                <a:off x="2112" y="2784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3" name="Oval 23"/>
              <p:cNvSpPr/>
              <p:nvPr/>
            </p:nvSpPr>
            <p:spPr>
              <a:xfrm>
                <a:off x="2112" y="3120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10</a:t>
                </a: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4" name="Line 24"/>
              <p:cNvSpPr/>
              <p:nvPr/>
            </p:nvSpPr>
            <p:spPr>
              <a:xfrm>
                <a:off x="864" y="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5" name="Line 25"/>
              <p:cNvSpPr/>
              <p:nvPr/>
            </p:nvSpPr>
            <p:spPr>
              <a:xfrm>
                <a:off x="864" y="0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6" name="Line 26"/>
              <p:cNvSpPr/>
              <p:nvPr/>
            </p:nvSpPr>
            <p:spPr>
              <a:xfrm>
                <a:off x="2256" y="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7" name="Line 27"/>
              <p:cNvSpPr/>
              <p:nvPr/>
            </p:nvSpPr>
            <p:spPr>
              <a:xfrm>
                <a:off x="864" y="336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8" name="Line 28"/>
              <p:cNvSpPr/>
              <p:nvPr/>
            </p:nvSpPr>
            <p:spPr>
              <a:xfrm>
                <a:off x="864" y="3456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9" name="Line 29"/>
              <p:cNvSpPr/>
              <p:nvPr/>
            </p:nvSpPr>
            <p:spPr>
              <a:xfrm>
                <a:off x="2256" y="336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0" name="Line 30"/>
              <p:cNvSpPr/>
              <p:nvPr/>
            </p:nvSpPr>
            <p:spPr>
              <a:xfrm>
                <a:off x="864" y="33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1" name="Line 31"/>
              <p:cNvSpPr/>
              <p:nvPr/>
            </p:nvSpPr>
            <p:spPr>
              <a:xfrm>
                <a:off x="2256" y="33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2" name="Line 32"/>
              <p:cNvSpPr/>
              <p:nvPr/>
            </p:nvSpPr>
            <p:spPr>
              <a:xfrm>
                <a:off x="864" y="302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3" name="Line 33"/>
              <p:cNvSpPr/>
              <p:nvPr/>
            </p:nvSpPr>
            <p:spPr>
              <a:xfrm>
                <a:off x="2256" y="302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4" name="Line 34"/>
              <p:cNvSpPr/>
              <p:nvPr/>
            </p:nvSpPr>
            <p:spPr>
              <a:xfrm>
                <a:off x="864" y="67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5" name="Line 35"/>
              <p:cNvSpPr/>
              <p:nvPr/>
            </p:nvSpPr>
            <p:spPr>
              <a:xfrm>
                <a:off x="864" y="100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6" name="Line 36"/>
              <p:cNvSpPr/>
              <p:nvPr/>
            </p:nvSpPr>
            <p:spPr>
              <a:xfrm>
                <a:off x="864" y="13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7" name="Line 37"/>
              <p:cNvSpPr/>
              <p:nvPr/>
            </p:nvSpPr>
            <p:spPr>
              <a:xfrm>
                <a:off x="864" y="168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8" name="Line 38"/>
              <p:cNvSpPr/>
              <p:nvPr/>
            </p:nvSpPr>
            <p:spPr>
              <a:xfrm>
                <a:off x="864" y="201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9" name="Line 39"/>
              <p:cNvSpPr/>
              <p:nvPr/>
            </p:nvSpPr>
            <p:spPr>
              <a:xfrm>
                <a:off x="864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0" name="Line 40"/>
              <p:cNvSpPr/>
              <p:nvPr/>
            </p:nvSpPr>
            <p:spPr>
              <a:xfrm>
                <a:off x="864" y="268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1" name="Line 41"/>
              <p:cNvSpPr/>
              <p:nvPr/>
            </p:nvSpPr>
            <p:spPr>
              <a:xfrm>
                <a:off x="2256" y="67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2" name="Line 42"/>
              <p:cNvSpPr/>
              <p:nvPr/>
            </p:nvSpPr>
            <p:spPr>
              <a:xfrm>
                <a:off x="2256" y="100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3" name="Line 43"/>
              <p:cNvSpPr/>
              <p:nvPr/>
            </p:nvSpPr>
            <p:spPr>
              <a:xfrm>
                <a:off x="2256" y="13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4" name="Line 44"/>
              <p:cNvSpPr/>
              <p:nvPr/>
            </p:nvSpPr>
            <p:spPr>
              <a:xfrm>
                <a:off x="2256" y="168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5" name="Line 45"/>
              <p:cNvSpPr/>
              <p:nvPr/>
            </p:nvSpPr>
            <p:spPr>
              <a:xfrm>
                <a:off x="2256" y="201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6" name="Line 46"/>
              <p:cNvSpPr/>
              <p:nvPr/>
            </p:nvSpPr>
            <p:spPr>
              <a:xfrm>
                <a:off x="2256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7" name="Line 47"/>
              <p:cNvSpPr/>
              <p:nvPr/>
            </p:nvSpPr>
            <p:spPr>
              <a:xfrm>
                <a:off x="2256" y="268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8" name="Line 48"/>
              <p:cNvSpPr/>
              <p:nvPr/>
            </p:nvSpPr>
            <p:spPr>
              <a:xfrm flipH="1">
                <a:off x="528" y="288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389" name="Line 49"/>
              <p:cNvSpPr/>
              <p:nvPr/>
            </p:nvSpPr>
            <p:spPr>
              <a:xfrm flipH="1">
                <a:off x="528" y="326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390" name="Line 50"/>
              <p:cNvSpPr/>
              <p:nvPr/>
            </p:nvSpPr>
            <p:spPr>
              <a:xfrm flipH="1">
                <a:off x="528" y="220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91" name="Line 51"/>
              <p:cNvSpPr/>
              <p:nvPr/>
            </p:nvSpPr>
            <p:spPr>
              <a:xfrm flipH="1">
                <a:off x="528" y="259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4392" name="Group 52"/>
              <p:cNvGrpSpPr/>
              <p:nvPr/>
            </p:nvGrpSpPr>
            <p:grpSpPr>
              <a:xfrm>
                <a:off x="1008" y="1200"/>
                <a:ext cx="288" cy="720"/>
                <a:chOff x="0" y="0"/>
                <a:chExt cx="288" cy="720"/>
              </a:xfrm>
            </p:grpSpPr>
            <p:sp>
              <p:nvSpPr>
                <p:cNvPr id="14393" name="Line 53"/>
                <p:cNvSpPr/>
                <p:nvPr/>
              </p:nvSpPr>
              <p:spPr>
                <a:xfrm>
                  <a:off x="0" y="0"/>
                  <a:ext cx="28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4" name="Line 54"/>
                <p:cNvSpPr/>
                <p:nvPr/>
              </p:nvSpPr>
              <p:spPr>
                <a:xfrm>
                  <a:off x="0" y="33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5" name="Line 55"/>
                <p:cNvSpPr/>
                <p:nvPr/>
              </p:nvSpPr>
              <p:spPr>
                <a:xfrm>
                  <a:off x="144" y="336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6" name="Line 56"/>
                <p:cNvSpPr/>
                <p:nvPr/>
              </p:nvSpPr>
              <p:spPr>
                <a:xfrm>
                  <a:off x="0" y="720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7" name="Line 57"/>
                <p:cNvSpPr/>
                <p:nvPr/>
              </p:nvSpPr>
              <p:spPr>
                <a:xfrm>
                  <a:off x="240" y="624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8" name="Line 58"/>
                <p:cNvSpPr/>
                <p:nvPr/>
              </p:nvSpPr>
              <p:spPr>
                <a:xfrm flipH="1" flipV="1">
                  <a:off x="96" y="432"/>
                  <a:ext cx="14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9" name="Line 59"/>
                <p:cNvSpPr/>
                <p:nvPr/>
              </p:nvSpPr>
              <p:spPr>
                <a:xfrm>
                  <a:off x="288" y="0"/>
                  <a:ext cx="0" cy="3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00" name="Group 60"/>
              <p:cNvGrpSpPr/>
              <p:nvPr/>
            </p:nvGrpSpPr>
            <p:grpSpPr>
              <a:xfrm>
                <a:off x="1008" y="192"/>
                <a:ext cx="288" cy="720"/>
                <a:chOff x="0" y="0"/>
                <a:chExt cx="288" cy="720"/>
              </a:xfrm>
            </p:grpSpPr>
            <p:sp>
              <p:nvSpPr>
                <p:cNvPr id="14401" name="Line 61"/>
                <p:cNvSpPr/>
                <p:nvPr/>
              </p:nvSpPr>
              <p:spPr>
                <a:xfrm>
                  <a:off x="0" y="0"/>
                  <a:ext cx="28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2" name="Line 62"/>
                <p:cNvSpPr/>
                <p:nvPr/>
              </p:nvSpPr>
              <p:spPr>
                <a:xfrm>
                  <a:off x="0" y="33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3" name="Line 63"/>
                <p:cNvSpPr/>
                <p:nvPr/>
              </p:nvSpPr>
              <p:spPr>
                <a:xfrm>
                  <a:off x="144" y="336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4" name="Line 64"/>
                <p:cNvSpPr/>
                <p:nvPr/>
              </p:nvSpPr>
              <p:spPr>
                <a:xfrm>
                  <a:off x="0" y="720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5" name="Line 65"/>
                <p:cNvSpPr/>
                <p:nvPr/>
              </p:nvSpPr>
              <p:spPr>
                <a:xfrm>
                  <a:off x="240" y="624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6" name="Line 66"/>
                <p:cNvSpPr/>
                <p:nvPr/>
              </p:nvSpPr>
              <p:spPr>
                <a:xfrm flipH="1" flipV="1">
                  <a:off x="96" y="432"/>
                  <a:ext cx="14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7" name="Line 67"/>
                <p:cNvSpPr/>
                <p:nvPr/>
              </p:nvSpPr>
              <p:spPr>
                <a:xfrm>
                  <a:off x="288" y="0"/>
                  <a:ext cx="0" cy="3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08" name="Line 68"/>
              <p:cNvSpPr/>
              <p:nvPr/>
            </p:nvSpPr>
            <p:spPr>
              <a:xfrm flipH="1">
                <a:off x="2352" y="192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09" name="Line 69"/>
              <p:cNvSpPr/>
              <p:nvPr/>
            </p:nvSpPr>
            <p:spPr>
              <a:xfrm flipH="1">
                <a:off x="2352" y="52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10" name="Line 70"/>
              <p:cNvSpPr/>
              <p:nvPr/>
            </p:nvSpPr>
            <p:spPr>
              <a:xfrm flipH="1">
                <a:off x="2352" y="864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11" name="Line 71"/>
              <p:cNvSpPr/>
              <p:nvPr/>
            </p:nvSpPr>
            <p:spPr>
              <a:xfrm flipH="1">
                <a:off x="1920" y="158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2" name="Line 72"/>
              <p:cNvSpPr/>
              <p:nvPr/>
            </p:nvSpPr>
            <p:spPr>
              <a:xfrm>
                <a:off x="1920" y="158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3" name="Line 73"/>
              <p:cNvSpPr/>
              <p:nvPr/>
            </p:nvSpPr>
            <p:spPr>
              <a:xfrm flipH="1">
                <a:off x="2016" y="192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4" name="Line 74"/>
              <p:cNvSpPr/>
              <p:nvPr/>
            </p:nvSpPr>
            <p:spPr>
              <a:xfrm>
                <a:off x="2016" y="182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5" name="Line 75"/>
              <p:cNvSpPr/>
              <p:nvPr/>
            </p:nvSpPr>
            <p:spPr>
              <a:xfrm>
                <a:off x="1920" y="1728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6" name="Line 76"/>
              <p:cNvSpPr/>
              <p:nvPr/>
            </p:nvSpPr>
            <p:spPr>
              <a:xfrm flipH="1" flipV="1">
                <a:off x="1824" y="2256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7" name="Line 77"/>
              <p:cNvSpPr/>
              <p:nvPr/>
            </p:nvSpPr>
            <p:spPr>
              <a:xfrm flipV="1">
                <a:off x="1824" y="1824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4418" name="Object 83"/>
              <p:cNvGraphicFramePr>
                <a:graphicFrameLocks noChangeAspect="1"/>
              </p:cNvGraphicFramePr>
              <p:nvPr/>
            </p:nvGraphicFramePr>
            <p:xfrm>
              <a:off x="2344" y="2112"/>
              <a:ext cx="240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" imgW="183515" imgH="196215" progId="">
                      <p:embed/>
                    </p:oleObj>
                  </mc:Choice>
                  <mc:Fallback>
                    <p:oleObj name="" r:id="rId1" imgW="183515" imgH="196215" progId="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344" y="2112"/>
                            <a:ext cx="240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19" name="Object 84"/>
              <p:cNvGraphicFramePr>
                <a:graphicFrameLocks noChangeAspect="1"/>
              </p:cNvGraphicFramePr>
              <p:nvPr/>
            </p:nvGraphicFramePr>
            <p:xfrm>
              <a:off x="2352" y="1392"/>
              <a:ext cx="223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3" imgW="170180" imgH="196215" progId="">
                      <p:embed/>
                    </p:oleObj>
                  </mc:Choice>
                  <mc:Fallback>
                    <p:oleObj name="" r:id="rId3" imgW="170180" imgH="196215" progId="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52" y="1392"/>
                            <a:ext cx="223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20" name="Line 82"/>
              <p:cNvSpPr/>
              <p:nvPr/>
            </p:nvSpPr>
            <p:spPr>
              <a:xfrm flipH="1">
                <a:off x="559" y="239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1" name="Line 83"/>
              <p:cNvSpPr/>
              <p:nvPr/>
            </p:nvSpPr>
            <p:spPr>
              <a:xfrm>
                <a:off x="559" y="335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2" name="Line 84"/>
              <p:cNvSpPr/>
              <p:nvPr/>
            </p:nvSpPr>
            <p:spPr>
              <a:xfrm>
                <a:off x="550" y="788"/>
                <a:ext cx="144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3" name="Line 85"/>
              <p:cNvSpPr/>
              <p:nvPr/>
            </p:nvSpPr>
            <p:spPr>
              <a:xfrm>
                <a:off x="2544" y="153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4" name="Line 86"/>
              <p:cNvSpPr/>
              <p:nvPr/>
            </p:nvSpPr>
            <p:spPr>
              <a:xfrm>
                <a:off x="2640" y="1632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5" name="Line 87"/>
              <p:cNvSpPr/>
              <p:nvPr/>
            </p:nvSpPr>
            <p:spPr>
              <a:xfrm flipH="1">
                <a:off x="2544" y="2112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6" name="Line 88"/>
              <p:cNvSpPr/>
              <p:nvPr/>
            </p:nvSpPr>
            <p:spPr>
              <a:xfrm flipH="1">
                <a:off x="624" y="120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7" name="Line 89"/>
              <p:cNvSpPr/>
              <p:nvPr/>
            </p:nvSpPr>
            <p:spPr>
              <a:xfrm>
                <a:off x="624" y="1296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8" name="Line 90"/>
              <p:cNvSpPr/>
              <p:nvPr/>
            </p:nvSpPr>
            <p:spPr>
              <a:xfrm>
                <a:off x="624" y="1776"/>
                <a:ext cx="9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9" name="Line 92"/>
              <p:cNvSpPr/>
              <p:nvPr/>
            </p:nvSpPr>
            <p:spPr>
              <a:xfrm flipH="1">
                <a:off x="2352" y="2880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30" name="Line 93"/>
              <p:cNvSpPr/>
              <p:nvPr/>
            </p:nvSpPr>
            <p:spPr>
              <a:xfrm flipH="1">
                <a:off x="2352" y="3264"/>
                <a:ext cx="7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14431" name="Object 97"/>
              <p:cNvGraphicFramePr>
                <a:graphicFrameLocks noChangeAspect="1"/>
              </p:cNvGraphicFramePr>
              <p:nvPr/>
            </p:nvGraphicFramePr>
            <p:xfrm>
              <a:off x="0" y="2928"/>
              <a:ext cx="84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5" imgW="537845" imgH="192405" progId="">
                      <p:embed/>
                    </p:oleObj>
                  </mc:Choice>
                  <mc:Fallback>
                    <p:oleObj name="" r:id="rId5" imgW="537845" imgH="192405" progId="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0" y="2928"/>
                            <a:ext cx="840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2" name="Object 98"/>
              <p:cNvGraphicFramePr>
                <a:graphicFrameLocks noChangeAspect="1"/>
              </p:cNvGraphicFramePr>
              <p:nvPr/>
            </p:nvGraphicFramePr>
            <p:xfrm>
              <a:off x="34" y="2334"/>
              <a:ext cx="5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7" imgW="374650" imgH="154940" progId="">
                      <p:embed/>
                    </p:oleObj>
                  </mc:Choice>
                  <mc:Fallback>
                    <p:oleObj name="" r:id="rId7" imgW="374650" imgH="154940" progId="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4" y="2334"/>
                            <a:ext cx="58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3" name="Object 99"/>
              <p:cNvGraphicFramePr>
                <a:graphicFrameLocks noChangeAspect="1"/>
              </p:cNvGraphicFramePr>
              <p:nvPr/>
            </p:nvGraphicFramePr>
            <p:xfrm>
              <a:off x="2728" y="222"/>
              <a:ext cx="76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9" imgW="488315" imgH="154305" progId="">
                      <p:embed/>
                    </p:oleObj>
                  </mc:Choice>
                  <mc:Fallback>
                    <p:oleObj name="" r:id="rId9" imgW="488315" imgH="154305" progId="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728" y="222"/>
                            <a:ext cx="76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4" name="Object 100"/>
              <p:cNvGraphicFramePr>
                <a:graphicFrameLocks noChangeAspect="1"/>
              </p:cNvGraphicFramePr>
              <p:nvPr/>
            </p:nvGraphicFramePr>
            <p:xfrm>
              <a:off x="2618" y="566"/>
              <a:ext cx="90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1" imgW="576580" imgH="166370" progId="">
                      <p:embed/>
                    </p:oleObj>
                  </mc:Choice>
                  <mc:Fallback>
                    <p:oleObj name="" r:id="rId11" imgW="576580" imgH="166370" progId="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18" y="566"/>
                            <a:ext cx="900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5" name="Object 101"/>
              <p:cNvGraphicFramePr>
                <a:graphicFrameLocks noChangeAspect="1"/>
              </p:cNvGraphicFramePr>
              <p:nvPr/>
            </p:nvGraphicFramePr>
            <p:xfrm>
              <a:off x="151" y="380"/>
              <a:ext cx="36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3" imgW="234315" imgH="156210" progId="">
                      <p:embed/>
                    </p:oleObj>
                  </mc:Choice>
                  <mc:Fallback>
                    <p:oleObj name="" r:id="rId13" imgW="234315" imgH="156210" progId="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51" y="380"/>
                            <a:ext cx="36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6" name="Object 102"/>
              <p:cNvGraphicFramePr>
                <a:graphicFrameLocks noChangeAspect="1"/>
              </p:cNvGraphicFramePr>
              <p:nvPr/>
            </p:nvGraphicFramePr>
            <p:xfrm>
              <a:off x="134" y="1392"/>
              <a:ext cx="38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15" imgW="247015" imgH="156210" progId="">
                      <p:embed/>
                    </p:oleObj>
                  </mc:Choice>
                  <mc:Fallback>
                    <p:oleObj name="" r:id="rId15" imgW="247015" imgH="156210" progId="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34" y="1392"/>
                            <a:ext cx="38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7" name="Object 103"/>
              <p:cNvGraphicFramePr>
                <a:graphicFrameLocks noChangeAspect="1"/>
              </p:cNvGraphicFramePr>
              <p:nvPr/>
            </p:nvGraphicFramePr>
            <p:xfrm>
              <a:off x="2726" y="1728"/>
              <a:ext cx="38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7" imgW="247015" imgH="156210" progId="">
                      <p:embed/>
                    </p:oleObj>
                  </mc:Choice>
                  <mc:Fallback>
                    <p:oleObj name="" r:id="rId17" imgW="247015" imgH="156210" progId="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726" y="1728"/>
                            <a:ext cx="38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38" name="Text Box 105"/>
            <p:cNvSpPr txBox="1"/>
            <p:nvPr/>
          </p:nvSpPr>
          <p:spPr>
            <a:xfrm>
              <a:off x="3508" y="3132"/>
              <a:ext cx="1869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24VDC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或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220VAC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供电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39" name="Text Box 106"/>
            <p:cNvSpPr txBox="1"/>
            <p:nvPr/>
          </p:nvSpPr>
          <p:spPr>
            <a:xfrm>
              <a:off x="47" y="3163"/>
              <a:ext cx="66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执行器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0" name="Text Box 107"/>
            <p:cNvSpPr txBox="1"/>
            <p:nvPr/>
          </p:nvSpPr>
          <p:spPr>
            <a:xfrm>
              <a:off x="95" y="2528"/>
              <a:ext cx="66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1" name="Text Box 108"/>
            <p:cNvSpPr txBox="1"/>
            <p:nvPr/>
          </p:nvSpPr>
          <p:spPr>
            <a:xfrm>
              <a:off x="4160" y="1938"/>
              <a:ext cx="118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控制输出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2" name="Text Box 109"/>
            <p:cNvSpPr txBox="1"/>
            <p:nvPr/>
          </p:nvSpPr>
          <p:spPr>
            <a:xfrm>
              <a:off x="0" y="577"/>
              <a:ext cx="118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报警输出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3" name="Text Box 110"/>
            <p:cNvSpPr txBox="1"/>
            <p:nvPr/>
          </p:nvSpPr>
          <p:spPr>
            <a:xfrm>
              <a:off x="0" y="1575"/>
              <a:ext cx="118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报警输出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4" name="Rectangle 114"/>
            <p:cNvSpPr/>
            <p:nvPr/>
          </p:nvSpPr>
          <p:spPr>
            <a:xfrm>
              <a:off x="95" y="0"/>
              <a:ext cx="1866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后面板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8727"/>
          <a:stretch>
            <a:fillRect/>
          </a:stretch>
        </p:blipFill>
        <p:spPr>
          <a:xfrm>
            <a:off x="0" y="1996440"/>
            <a:ext cx="7152005" cy="372491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730250" y="1567180"/>
            <a:ext cx="56908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功能模块列表 规定功能模块编号、名称及端子连接内部数据</a:t>
            </a:r>
            <a:endParaRPr lang="zh-CN" altLang="en-US" sz="16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5840" y="94996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647700" imgH="203200" progId="Equation.KSEE3">
                  <p:embed/>
                </p:oleObj>
              </mc:Choice>
              <mc:Fallback>
                <p:oleObj name="" r:id="rId2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5840" y="94996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70415" y="949960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495300" imgH="203200" progId="Equation.KSEE3">
                  <p:embed/>
                </p:oleObj>
              </mc:Choice>
              <mc:Fallback>
                <p:oleObj name="" r:id="rId4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70415" y="949960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82910" y="949960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634365" imgH="203200" progId="Equation.KSEE3">
                  <p:embed/>
                </p:oleObj>
              </mc:Choice>
              <mc:Fallback>
                <p:oleObj name="" r:id="rId6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82910" y="949960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2900" y="3015615"/>
          <a:ext cx="364998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8" imgW="1548765" imgH="215900" progId="Equation.KSEE3">
                  <p:embed/>
                </p:oleObj>
              </mc:Choice>
              <mc:Fallback>
                <p:oleObj name="" r:id="rId8" imgW="1548765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62900" y="3015615"/>
                        <a:ext cx="364998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7025" y="3364548"/>
          <a:ext cx="368173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562100" imgH="457200" progId="Equation.KSEE3">
                  <p:embed/>
                </p:oleObj>
              </mc:Choice>
              <mc:Fallback>
                <p:oleObj name="" r:id="rId10" imgW="15621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47025" y="3364548"/>
                        <a:ext cx="368173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31785" y="4104323"/>
          <a:ext cx="371221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1574800" imgH="457200" progId="Equation.KSEE3">
                  <p:embed/>
                </p:oleObj>
              </mc:Choice>
              <mc:Fallback>
                <p:oleObj name="" r:id="rId12" imgW="15748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1785" y="4104323"/>
                        <a:ext cx="371221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4168" y="143637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1536700" imgH="914400" progId="Equation.KSEE3">
                  <p:embed/>
                </p:oleObj>
              </mc:Choice>
              <mc:Fallback>
                <p:oleObj name="" r:id="rId14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44168" y="143637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0460" y="94996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647700" imgH="203200" progId="Equation.KSEE3">
                  <p:embed/>
                </p:oleObj>
              </mc:Choice>
              <mc:Fallback>
                <p:oleObj name="" r:id="rId16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90460" y="94996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16545" y="4844098"/>
          <a:ext cx="3712210" cy="148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8" imgW="1574800" imgH="914400" progId="Equation.KSEE3">
                  <p:embed/>
                </p:oleObj>
              </mc:Choice>
              <mc:Fallback>
                <p:oleObj name="" r:id="rId18" imgW="15748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16545" y="4844098"/>
                        <a:ext cx="3712210" cy="148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97283" name="组合 1"/>
          <p:cNvGrpSpPr/>
          <p:nvPr/>
        </p:nvGrpSpPr>
        <p:grpSpPr>
          <a:xfrm>
            <a:off x="1951355" y="1933575"/>
            <a:ext cx="6788785" cy="4604066"/>
            <a:chOff x="1418" y="978"/>
            <a:chExt cx="10610" cy="8826"/>
          </a:xfrm>
        </p:grpSpPr>
        <p:grpSp>
          <p:nvGrpSpPr>
            <p:cNvPr id="97284" name="Group 66"/>
            <p:cNvGrpSpPr/>
            <p:nvPr/>
          </p:nvGrpSpPr>
          <p:grpSpPr>
            <a:xfrm>
              <a:off x="1418" y="978"/>
              <a:ext cx="10610" cy="8062"/>
              <a:chOff x="0" y="0"/>
              <a:chExt cx="4235" cy="3168"/>
            </a:xfrm>
          </p:grpSpPr>
          <p:sp>
            <p:nvSpPr>
              <p:cNvPr id="97285" name="Rectangle 2"/>
              <p:cNvSpPr/>
              <p:nvPr/>
            </p:nvSpPr>
            <p:spPr>
              <a:xfrm>
                <a:off x="2016" y="960"/>
                <a:ext cx="576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SQRT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6" name="Rectangle 3"/>
              <p:cNvSpPr/>
              <p:nvPr/>
            </p:nvSpPr>
            <p:spPr>
              <a:xfrm>
                <a:off x="2064" y="1584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b="1" dirty="0">
                    <a:latin typeface="Times New Roman" panose="02020603050405020304" pitchFamily="18" charset="0"/>
                  </a:rPr>
                  <a:t>+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7" name="Rectangle 4"/>
              <p:cNvSpPr/>
              <p:nvPr/>
            </p:nvSpPr>
            <p:spPr>
              <a:xfrm>
                <a:off x="2784" y="2112"/>
                <a:ext cx="576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SQRT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8" name="Oval 5"/>
              <p:cNvSpPr/>
              <p:nvPr/>
            </p:nvSpPr>
            <p:spPr>
              <a:xfrm>
                <a:off x="1536" y="163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LC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89" name="Oval 6"/>
              <p:cNvSpPr/>
              <p:nvPr/>
            </p:nvSpPr>
            <p:spPr>
              <a:xfrm>
                <a:off x="1008" y="163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LT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0" name="Oval 7"/>
              <p:cNvSpPr/>
              <p:nvPr/>
            </p:nvSpPr>
            <p:spPr>
              <a:xfrm>
                <a:off x="2112" y="211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FC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1" name="Oval 8"/>
              <p:cNvSpPr/>
              <p:nvPr/>
            </p:nvSpPr>
            <p:spPr>
              <a:xfrm>
                <a:off x="2880" y="2544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FT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2" name="Oval 9"/>
              <p:cNvSpPr/>
              <p:nvPr/>
            </p:nvSpPr>
            <p:spPr>
              <a:xfrm>
                <a:off x="2160" y="43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FT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3" name="Line 10"/>
              <p:cNvSpPr/>
              <p:nvPr/>
            </p:nvSpPr>
            <p:spPr>
              <a:xfrm>
                <a:off x="2304" y="19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4" name="Line 11"/>
              <p:cNvSpPr/>
              <p:nvPr/>
            </p:nvSpPr>
            <p:spPr>
              <a:xfrm>
                <a:off x="2352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5" name="Line 12"/>
              <p:cNvSpPr/>
              <p:nvPr/>
            </p:nvSpPr>
            <p:spPr>
              <a:xfrm>
                <a:off x="2256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6" name="Line 13"/>
              <p:cNvSpPr/>
              <p:nvPr/>
            </p:nvSpPr>
            <p:spPr>
              <a:xfrm>
                <a:off x="2352" y="336"/>
                <a:ext cx="15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297" name="Line 14"/>
              <p:cNvSpPr/>
              <p:nvPr/>
            </p:nvSpPr>
            <p:spPr>
              <a:xfrm flipH="1">
                <a:off x="480" y="336"/>
                <a:ext cx="17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8" name="Line 15"/>
              <p:cNvSpPr/>
              <p:nvPr/>
            </p:nvSpPr>
            <p:spPr>
              <a:xfrm>
                <a:off x="2304" y="76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299" name="Line 16"/>
              <p:cNvSpPr/>
              <p:nvPr/>
            </p:nvSpPr>
            <p:spPr>
              <a:xfrm>
                <a:off x="2304" y="1248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0" name="Line 17"/>
              <p:cNvSpPr/>
              <p:nvPr/>
            </p:nvSpPr>
            <p:spPr>
              <a:xfrm>
                <a:off x="1344" y="177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1" name="Line 18"/>
              <p:cNvSpPr/>
              <p:nvPr/>
            </p:nvSpPr>
            <p:spPr>
              <a:xfrm>
                <a:off x="1872" y="177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2" name="Line 19"/>
              <p:cNvSpPr/>
              <p:nvPr/>
            </p:nvSpPr>
            <p:spPr>
              <a:xfrm>
                <a:off x="2304" y="187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3" name="Line 20"/>
              <p:cNvSpPr/>
              <p:nvPr/>
            </p:nvSpPr>
            <p:spPr>
              <a:xfrm flipH="1">
                <a:off x="2448" y="2256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4" name="Line 21"/>
              <p:cNvSpPr/>
              <p:nvPr/>
            </p:nvSpPr>
            <p:spPr>
              <a:xfrm>
                <a:off x="2160" y="273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5" name="Freeform 24"/>
              <p:cNvSpPr/>
              <p:nvPr/>
            </p:nvSpPr>
            <p:spPr>
              <a:xfrm>
                <a:off x="2160" y="2640"/>
                <a:ext cx="288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44" y="0"/>
                  </a:cxn>
                  <a:cxn ang="0">
                    <a:pos x="288" y="96"/>
                  </a:cxn>
                </a:cxnLst>
                <a:pathLst>
                  <a:path w="288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48"/>
                      <a:pt x="288" y="9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06" name="Line 25"/>
              <p:cNvSpPr/>
              <p:nvPr/>
            </p:nvSpPr>
            <p:spPr>
              <a:xfrm>
                <a:off x="2304" y="273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7" name="Line 26"/>
              <p:cNvSpPr/>
              <p:nvPr/>
            </p:nvSpPr>
            <p:spPr>
              <a:xfrm>
                <a:off x="2160" y="2880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8" name="Line 27"/>
              <p:cNvSpPr/>
              <p:nvPr/>
            </p:nvSpPr>
            <p:spPr>
              <a:xfrm flipV="1">
                <a:off x="2160" y="2880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9" name="Line 28"/>
              <p:cNvSpPr/>
              <p:nvPr/>
            </p:nvSpPr>
            <p:spPr>
              <a:xfrm>
                <a:off x="2160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0" name="Line 29"/>
              <p:cNvSpPr/>
              <p:nvPr/>
            </p:nvSpPr>
            <p:spPr>
              <a:xfrm>
                <a:off x="2496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1" name="Line 30"/>
              <p:cNvSpPr/>
              <p:nvPr/>
            </p:nvSpPr>
            <p:spPr>
              <a:xfrm>
                <a:off x="3072" y="288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2" name="Line 31"/>
              <p:cNvSpPr/>
              <p:nvPr/>
            </p:nvSpPr>
            <p:spPr>
              <a:xfrm>
                <a:off x="2496" y="2976"/>
                <a:ext cx="52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3" name="Line 32"/>
              <p:cNvSpPr/>
              <p:nvPr/>
            </p:nvSpPr>
            <p:spPr>
              <a:xfrm>
                <a:off x="3024" y="2928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4" name="Line 33"/>
              <p:cNvSpPr/>
              <p:nvPr/>
            </p:nvSpPr>
            <p:spPr>
              <a:xfrm>
                <a:off x="3120" y="2928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5" name="Line 34"/>
              <p:cNvSpPr/>
              <p:nvPr/>
            </p:nvSpPr>
            <p:spPr>
              <a:xfrm flipH="1">
                <a:off x="3120" y="2976"/>
                <a:ext cx="86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16" name="Line 36"/>
              <p:cNvSpPr/>
              <p:nvPr/>
            </p:nvSpPr>
            <p:spPr>
              <a:xfrm>
                <a:off x="3024" y="240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7" name="Line 37"/>
              <p:cNvSpPr/>
              <p:nvPr/>
            </p:nvSpPr>
            <p:spPr>
              <a:xfrm flipH="1">
                <a:off x="480" y="2976"/>
                <a:ext cx="16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8" name="Oval 39"/>
              <p:cNvSpPr/>
              <p:nvPr/>
            </p:nvSpPr>
            <p:spPr>
              <a:xfrm>
                <a:off x="96" y="1440"/>
                <a:ext cx="768" cy="72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19" name="Line 40"/>
              <p:cNvSpPr/>
              <p:nvPr/>
            </p:nvSpPr>
            <p:spPr>
              <a:xfrm>
                <a:off x="144" y="1680"/>
                <a:ext cx="6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0" name="Line 41"/>
              <p:cNvSpPr/>
              <p:nvPr/>
            </p:nvSpPr>
            <p:spPr>
              <a:xfrm>
                <a:off x="240" y="1824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1" name="Line 42"/>
              <p:cNvSpPr/>
              <p:nvPr/>
            </p:nvSpPr>
            <p:spPr>
              <a:xfrm>
                <a:off x="528" y="1824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2" name="Line 43"/>
              <p:cNvSpPr/>
              <p:nvPr/>
            </p:nvSpPr>
            <p:spPr>
              <a:xfrm>
                <a:off x="288" y="192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3" name="Line 44"/>
              <p:cNvSpPr/>
              <p:nvPr/>
            </p:nvSpPr>
            <p:spPr>
              <a:xfrm>
                <a:off x="576" y="1920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4" name="Line 45"/>
              <p:cNvSpPr/>
              <p:nvPr/>
            </p:nvSpPr>
            <p:spPr>
              <a:xfrm>
                <a:off x="432" y="1968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5" name="Line 47"/>
              <p:cNvSpPr/>
              <p:nvPr/>
            </p:nvSpPr>
            <p:spPr>
              <a:xfrm>
                <a:off x="288" y="201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6" name="Line 48"/>
              <p:cNvSpPr/>
              <p:nvPr/>
            </p:nvSpPr>
            <p:spPr>
              <a:xfrm>
                <a:off x="576" y="2016"/>
                <a:ext cx="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7" name="Line 49"/>
              <p:cNvSpPr/>
              <p:nvPr/>
            </p:nvSpPr>
            <p:spPr>
              <a:xfrm>
                <a:off x="432" y="2064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8" name="Line 50"/>
              <p:cNvSpPr/>
              <p:nvPr/>
            </p:nvSpPr>
            <p:spPr>
              <a:xfrm flipV="1">
                <a:off x="480" y="336"/>
                <a:ext cx="0" cy="110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9" name="Line 52"/>
              <p:cNvSpPr/>
              <p:nvPr/>
            </p:nvSpPr>
            <p:spPr>
              <a:xfrm>
                <a:off x="480" y="216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0" name="Line 54"/>
              <p:cNvSpPr/>
              <p:nvPr/>
            </p:nvSpPr>
            <p:spPr>
              <a:xfrm>
                <a:off x="768" y="1536"/>
                <a:ext cx="4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1" name="Line 55"/>
              <p:cNvSpPr/>
              <p:nvPr/>
            </p:nvSpPr>
            <p:spPr>
              <a:xfrm>
                <a:off x="720" y="2064"/>
                <a:ext cx="4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2" name="Line 56"/>
              <p:cNvSpPr/>
              <p:nvPr/>
            </p:nvSpPr>
            <p:spPr>
              <a:xfrm>
                <a:off x="1200" y="1536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3" name="Line 57"/>
              <p:cNvSpPr/>
              <p:nvPr/>
            </p:nvSpPr>
            <p:spPr>
              <a:xfrm>
                <a:off x="1200" y="1968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4" name="Line 59"/>
              <p:cNvSpPr/>
              <p:nvPr/>
            </p:nvSpPr>
            <p:spPr>
              <a:xfrm>
                <a:off x="2304" y="244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97335" name="Object 53"/>
              <p:cNvGraphicFramePr>
                <a:graphicFrameLocks noChangeAspect="1"/>
              </p:cNvGraphicFramePr>
              <p:nvPr/>
            </p:nvGraphicFramePr>
            <p:xfrm>
              <a:off x="0" y="1152"/>
              <a:ext cx="48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" name="" r:id="rId1" imgW="297180" imgH="180975" progId="">
                      <p:embed/>
                    </p:oleObj>
                  </mc:Choice>
                  <mc:Fallback>
                    <p:oleObj name="" r:id="rId1" imgW="297180" imgH="180975" progId="">
                      <p:embed/>
                      <p:pic>
                        <p:nvPicPr>
                          <p:cNvPr id="0" name="图片 338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0" y="1152"/>
                            <a:ext cx="480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6" name="Object 54"/>
              <p:cNvGraphicFramePr>
                <a:graphicFrameLocks noChangeAspect="1"/>
              </p:cNvGraphicFramePr>
              <p:nvPr/>
            </p:nvGraphicFramePr>
            <p:xfrm>
              <a:off x="1248" y="1344"/>
              <a:ext cx="48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" name="" r:id="rId3" imgW="297180" imgH="154940" progId="">
                      <p:embed/>
                    </p:oleObj>
                  </mc:Choice>
                  <mc:Fallback>
                    <p:oleObj name="" r:id="rId3" imgW="297180" imgH="154940" progId="">
                      <p:embed/>
                      <p:pic>
                        <p:nvPicPr>
                          <p:cNvPr id="0" name="图片 338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48" y="1344"/>
                            <a:ext cx="480" cy="2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7" name="Object 55"/>
              <p:cNvGraphicFramePr>
                <a:graphicFrameLocks noChangeAspect="1"/>
              </p:cNvGraphicFramePr>
              <p:nvPr/>
            </p:nvGraphicFramePr>
            <p:xfrm>
              <a:off x="2448" y="720"/>
              <a:ext cx="50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" name="" r:id="rId5" imgW="309880" imgH="154940" progId="">
                      <p:embed/>
                    </p:oleObj>
                  </mc:Choice>
                  <mc:Fallback>
                    <p:oleObj name="" r:id="rId5" imgW="309880" imgH="154940" progId="">
                      <p:embed/>
                      <p:pic>
                        <p:nvPicPr>
                          <p:cNvPr id="0" name="图片 338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448" y="720"/>
                            <a:ext cx="501" cy="2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8" name="Object 56"/>
              <p:cNvGraphicFramePr>
                <a:graphicFrameLocks noChangeAspect="1"/>
              </p:cNvGraphicFramePr>
              <p:nvPr/>
            </p:nvGraphicFramePr>
            <p:xfrm>
              <a:off x="3254" y="2400"/>
              <a:ext cx="50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" name="" r:id="rId7" imgW="309880" imgH="154940" progId="">
                      <p:embed/>
                    </p:oleObj>
                  </mc:Choice>
                  <mc:Fallback>
                    <p:oleObj name="" r:id="rId7" imgW="309880" imgH="154940" progId="">
                      <p:embed/>
                      <p:pic>
                        <p:nvPicPr>
                          <p:cNvPr id="0" name="图片 338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254" y="2400"/>
                            <a:ext cx="501" cy="2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9" name="Object 57"/>
              <p:cNvGraphicFramePr>
                <a:graphicFrameLocks noChangeAspect="1"/>
              </p:cNvGraphicFramePr>
              <p:nvPr/>
            </p:nvGraphicFramePr>
            <p:xfrm>
              <a:off x="3734" y="2630"/>
              <a:ext cx="501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" name="" r:id="rId9" imgW="309880" imgH="193675" progId="">
                      <p:embed/>
                    </p:oleObj>
                  </mc:Choice>
                  <mc:Fallback>
                    <p:oleObj name="" r:id="rId9" imgW="309880" imgH="193675" progId="">
                      <p:embed/>
                      <p:pic>
                        <p:nvPicPr>
                          <p:cNvPr id="0" name="图片 338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34" y="2630"/>
                            <a:ext cx="501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40" name="Object 58"/>
              <p:cNvGraphicFramePr>
                <a:graphicFrameLocks noChangeAspect="1"/>
              </p:cNvGraphicFramePr>
              <p:nvPr/>
            </p:nvGraphicFramePr>
            <p:xfrm>
              <a:off x="3360" y="0"/>
              <a:ext cx="48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6" name="" r:id="rId11" imgW="297180" imgH="180975" progId="">
                      <p:embed/>
                    </p:oleObj>
                  </mc:Choice>
                  <mc:Fallback>
                    <p:oleObj name="" r:id="rId11" imgW="297180" imgH="180975" progId="">
                      <p:embed/>
                      <p:pic>
                        <p:nvPicPr>
                          <p:cNvPr id="0" name="图片 338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360" y="0"/>
                            <a:ext cx="480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7341" name="Text Box 68"/>
            <p:cNvSpPr txBox="1"/>
            <p:nvPr/>
          </p:nvSpPr>
          <p:spPr>
            <a:xfrm>
              <a:off x="2933" y="9040"/>
              <a:ext cx="8912" cy="7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6-37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锅炉汽包液位三冲量控制系统原理图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7342" name="AutoShape 71"/>
            <p:cNvSpPr/>
            <p:nvPr/>
          </p:nvSpPr>
          <p:spPr>
            <a:xfrm>
              <a:off x="7428" y="7215"/>
              <a:ext cx="455" cy="568"/>
            </a:xfrm>
            <a:prstGeom prst="curvedRightArrow">
              <a:avLst>
                <a:gd name="adj1" fmla="val 24943"/>
                <a:gd name="adj2" fmla="val 49887"/>
                <a:gd name="adj3" fmla="val 332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43" name="AutoShape 72"/>
            <p:cNvSpPr/>
            <p:nvPr/>
          </p:nvSpPr>
          <p:spPr>
            <a:xfrm>
              <a:off x="5160" y="6535"/>
              <a:ext cx="905" cy="1248"/>
            </a:xfrm>
            <a:prstGeom prst="curvedLeftArrow">
              <a:avLst>
                <a:gd name="adj1" fmla="val 27567"/>
                <a:gd name="adj2" fmla="val 55134"/>
                <a:gd name="adj3" fmla="val 332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44" name="AutoShape 73"/>
            <p:cNvSpPr/>
            <p:nvPr/>
          </p:nvSpPr>
          <p:spPr>
            <a:xfrm>
              <a:off x="7995" y="3585"/>
              <a:ext cx="340" cy="1588"/>
            </a:xfrm>
            <a:prstGeom prst="downArrow">
              <a:avLst>
                <a:gd name="adj1" fmla="val 50000"/>
                <a:gd name="adj2" fmla="val 11622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45" name="Text Box 74"/>
            <p:cNvSpPr txBox="1"/>
            <p:nvPr/>
          </p:nvSpPr>
          <p:spPr>
            <a:xfrm>
              <a:off x="3345" y="6760"/>
              <a:ext cx="1700" cy="8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主调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7346" name="Text Box 75"/>
            <p:cNvSpPr txBox="1"/>
            <p:nvPr/>
          </p:nvSpPr>
          <p:spPr>
            <a:xfrm>
              <a:off x="7653" y="7100"/>
              <a:ext cx="1700" cy="7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副调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7347" name="Text Box 76"/>
            <p:cNvSpPr txBox="1"/>
            <p:nvPr/>
          </p:nvSpPr>
          <p:spPr>
            <a:xfrm>
              <a:off x="8448" y="3813"/>
              <a:ext cx="1700" cy="8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前馈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34" name="Rectangle 79"/>
          <p:cNvSpPr/>
          <p:nvPr/>
        </p:nvSpPr>
        <p:spPr>
          <a:xfrm>
            <a:off x="883285" y="879475"/>
            <a:ext cx="4440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编程举例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5" y="1401445"/>
            <a:ext cx="68567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）锅炉汽包液位三冲量控制系统工作原理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98305" name="Text Box 177"/>
          <p:cNvSpPr txBox="1"/>
          <p:nvPr/>
        </p:nvSpPr>
        <p:spPr>
          <a:xfrm>
            <a:off x="3467735" y="5715000"/>
            <a:ext cx="52050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</a:t>
            </a:r>
            <a:r>
              <a:rPr lang="en-US" altLang="zh-CN" sz="2000" b="1" dirty="0">
                <a:latin typeface="Times New Roman" panose="02020603050405020304" pitchFamily="18" charset="0"/>
              </a:rPr>
              <a:t>-38</a:t>
            </a:r>
            <a:r>
              <a:rPr lang="zh-CN" altLang="en-US" sz="2000" b="1" dirty="0">
                <a:latin typeface="Times New Roman" panose="02020603050405020304" pitchFamily="18" charset="0"/>
              </a:rPr>
              <a:t>锅炉汽包液位三冲量控制系统方框图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98307" name="Group 182"/>
          <p:cNvGrpSpPr/>
          <p:nvPr/>
        </p:nvGrpSpPr>
        <p:grpSpPr>
          <a:xfrm>
            <a:off x="746760" y="1996123"/>
            <a:ext cx="9685338" cy="3529012"/>
            <a:chOff x="0" y="0"/>
            <a:chExt cx="5760" cy="2223"/>
          </a:xfrm>
        </p:grpSpPr>
        <p:sp>
          <p:nvSpPr>
            <p:cNvPr id="98308" name="Text Box 134"/>
            <p:cNvSpPr txBox="1"/>
            <p:nvPr/>
          </p:nvSpPr>
          <p:spPr>
            <a:xfrm>
              <a:off x="5075" y="544"/>
              <a:ext cx="68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水位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H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09" name="Rectangle 137"/>
            <p:cNvSpPr/>
            <p:nvPr/>
          </p:nvSpPr>
          <p:spPr>
            <a:xfrm>
              <a:off x="786" y="816"/>
              <a:ext cx="880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水位调节器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0" name="Rectangle 138"/>
            <p:cNvSpPr/>
            <p:nvPr/>
          </p:nvSpPr>
          <p:spPr>
            <a:xfrm>
              <a:off x="3655" y="816"/>
              <a:ext cx="740" cy="27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调节阀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1" name="Rectangle 139"/>
            <p:cNvSpPr/>
            <p:nvPr/>
          </p:nvSpPr>
          <p:spPr>
            <a:xfrm>
              <a:off x="4673" y="816"/>
              <a:ext cx="560" cy="27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汽包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2" name="Rectangle 140"/>
            <p:cNvSpPr/>
            <p:nvPr/>
          </p:nvSpPr>
          <p:spPr>
            <a:xfrm>
              <a:off x="2730" y="1315"/>
              <a:ext cx="872" cy="25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流量变送器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3" name="AutoShape 141"/>
            <p:cNvSpPr/>
            <p:nvPr/>
          </p:nvSpPr>
          <p:spPr>
            <a:xfrm>
              <a:off x="1943" y="862"/>
              <a:ext cx="196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14" name="Line 142"/>
            <p:cNvSpPr/>
            <p:nvPr/>
          </p:nvSpPr>
          <p:spPr>
            <a:xfrm>
              <a:off x="0" y="952"/>
              <a:ext cx="3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5" name="Line 143"/>
            <p:cNvSpPr/>
            <p:nvPr/>
          </p:nvSpPr>
          <p:spPr>
            <a:xfrm>
              <a:off x="509" y="952"/>
              <a:ext cx="2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6" name="Line 144"/>
            <p:cNvSpPr/>
            <p:nvPr/>
          </p:nvSpPr>
          <p:spPr>
            <a:xfrm>
              <a:off x="2128" y="952"/>
              <a:ext cx="2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7" name="Line 145"/>
            <p:cNvSpPr/>
            <p:nvPr/>
          </p:nvSpPr>
          <p:spPr>
            <a:xfrm>
              <a:off x="3331" y="952"/>
              <a:ext cx="3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8" name="Line 146"/>
            <p:cNvSpPr/>
            <p:nvPr/>
          </p:nvSpPr>
          <p:spPr>
            <a:xfrm>
              <a:off x="5229" y="952"/>
              <a:ext cx="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9" name="Line 147"/>
            <p:cNvSpPr/>
            <p:nvPr/>
          </p:nvSpPr>
          <p:spPr>
            <a:xfrm>
              <a:off x="5367" y="952"/>
              <a:ext cx="0" cy="11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0" name="Line 148"/>
            <p:cNvSpPr/>
            <p:nvPr/>
          </p:nvSpPr>
          <p:spPr>
            <a:xfrm flipH="1">
              <a:off x="3609" y="2086"/>
              <a:ext cx="175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21" name="Line 149"/>
            <p:cNvSpPr/>
            <p:nvPr/>
          </p:nvSpPr>
          <p:spPr>
            <a:xfrm flipH="1">
              <a:off x="416" y="2086"/>
              <a:ext cx="217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2" name="Text Box 150"/>
            <p:cNvSpPr txBox="1"/>
            <p:nvPr/>
          </p:nvSpPr>
          <p:spPr>
            <a:xfrm>
              <a:off x="0" y="590"/>
              <a:ext cx="4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R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23" name="Text Box 151"/>
            <p:cNvSpPr txBox="1"/>
            <p:nvPr/>
          </p:nvSpPr>
          <p:spPr>
            <a:xfrm>
              <a:off x="476" y="1089"/>
              <a:ext cx="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i</a:t>
              </a:r>
              <a:endParaRPr lang="en-US" altLang="zh-CN" sz="2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24" name="Text Box 152"/>
            <p:cNvSpPr txBox="1"/>
            <p:nvPr/>
          </p:nvSpPr>
          <p:spPr>
            <a:xfrm>
              <a:off x="1666" y="499"/>
              <a:ext cx="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25" name="Line 153"/>
            <p:cNvSpPr/>
            <p:nvPr/>
          </p:nvSpPr>
          <p:spPr>
            <a:xfrm flipV="1">
              <a:off x="416" y="1043"/>
              <a:ext cx="0" cy="10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26" name="Text Box 155"/>
            <p:cNvSpPr txBox="1"/>
            <p:nvPr/>
          </p:nvSpPr>
          <p:spPr>
            <a:xfrm>
              <a:off x="4164" y="0"/>
              <a:ext cx="68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扰动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27" name="Rectangle 156"/>
            <p:cNvSpPr/>
            <p:nvPr/>
          </p:nvSpPr>
          <p:spPr>
            <a:xfrm>
              <a:off x="2406" y="816"/>
              <a:ext cx="925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流量调节器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28" name="Rectangle 159"/>
            <p:cNvSpPr/>
            <p:nvPr/>
          </p:nvSpPr>
          <p:spPr>
            <a:xfrm>
              <a:off x="2591" y="1950"/>
              <a:ext cx="1018" cy="27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水位变送器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29" name="AutoShape 161"/>
            <p:cNvSpPr/>
            <p:nvPr/>
          </p:nvSpPr>
          <p:spPr>
            <a:xfrm>
              <a:off x="323" y="862"/>
              <a:ext cx="196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30" name="Line 162"/>
            <p:cNvSpPr/>
            <p:nvPr/>
          </p:nvSpPr>
          <p:spPr>
            <a:xfrm>
              <a:off x="1666" y="952"/>
              <a:ext cx="27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1" name="Line 163"/>
            <p:cNvSpPr/>
            <p:nvPr/>
          </p:nvSpPr>
          <p:spPr>
            <a:xfrm>
              <a:off x="4395" y="952"/>
              <a:ext cx="2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2" name="Line 164"/>
            <p:cNvSpPr/>
            <p:nvPr/>
          </p:nvSpPr>
          <p:spPr>
            <a:xfrm flipH="1">
              <a:off x="3609" y="1451"/>
              <a:ext cx="9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3" name="Line 165"/>
            <p:cNvSpPr/>
            <p:nvPr/>
          </p:nvSpPr>
          <p:spPr>
            <a:xfrm>
              <a:off x="4534" y="952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34" name="Line 166"/>
            <p:cNvSpPr/>
            <p:nvPr/>
          </p:nvSpPr>
          <p:spPr>
            <a:xfrm flipH="1">
              <a:off x="2036" y="1451"/>
              <a:ext cx="6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35" name="Line 167"/>
            <p:cNvSpPr/>
            <p:nvPr/>
          </p:nvSpPr>
          <p:spPr>
            <a:xfrm flipV="1">
              <a:off x="2036" y="1043"/>
              <a:ext cx="0" cy="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6" name="Line 168"/>
            <p:cNvSpPr/>
            <p:nvPr/>
          </p:nvSpPr>
          <p:spPr>
            <a:xfrm>
              <a:off x="2036" y="363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7" name="Rectangle 169"/>
            <p:cNvSpPr/>
            <p:nvPr/>
          </p:nvSpPr>
          <p:spPr>
            <a:xfrm>
              <a:off x="2406" y="272"/>
              <a:ext cx="1388" cy="25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蒸汽流量变送器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38" name="Text Box 170"/>
            <p:cNvSpPr txBox="1"/>
            <p:nvPr/>
          </p:nvSpPr>
          <p:spPr>
            <a:xfrm>
              <a:off x="1712" y="1089"/>
              <a:ext cx="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-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39" name="Line 171"/>
            <p:cNvSpPr/>
            <p:nvPr/>
          </p:nvSpPr>
          <p:spPr>
            <a:xfrm flipH="1">
              <a:off x="2036" y="363"/>
              <a:ext cx="37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40" name="Line 172"/>
            <p:cNvSpPr/>
            <p:nvPr/>
          </p:nvSpPr>
          <p:spPr>
            <a:xfrm flipH="1">
              <a:off x="3794" y="363"/>
              <a:ext cx="3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41" name="Text Box 174"/>
            <p:cNvSpPr txBox="1"/>
            <p:nvPr/>
          </p:nvSpPr>
          <p:spPr>
            <a:xfrm>
              <a:off x="139" y="1134"/>
              <a:ext cx="2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-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98342" name="Line 181"/>
            <p:cNvSpPr/>
            <p:nvPr/>
          </p:nvSpPr>
          <p:spPr>
            <a:xfrm>
              <a:off x="4105" y="227"/>
              <a:ext cx="0" cy="5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" name="文本框 2"/>
          <p:cNvSpPr txBox="1"/>
          <p:nvPr/>
        </p:nvSpPr>
        <p:spPr>
          <a:xfrm>
            <a:off x="1338580" y="873125"/>
            <a:ext cx="275526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）控制规律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6860" y="1410970"/>
            <a:ext cx="712597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液位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串级控制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+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蒸汽流量前馈控制</a:t>
            </a:r>
            <a:endParaRPr kumimoji="0" lang="zh-CN" altLang="en-US" sz="2400" b="1" kern="1200" cap="none" spc="0" normalizeH="0" baseline="0" noProof="1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740" y="924560"/>
            <a:ext cx="456819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）控制系统组态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Text Box 127"/>
          <p:cNvSpPr txBox="1"/>
          <p:nvPr/>
        </p:nvSpPr>
        <p:spPr>
          <a:xfrm>
            <a:off x="3457575" y="6186170"/>
            <a:ext cx="51663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6-39</a:t>
            </a:r>
            <a:r>
              <a:rPr lang="zh-CN" altLang="en-US" sz="2000" b="1" dirty="0">
                <a:latin typeface="Times New Roman" panose="02020603050405020304" pitchFamily="18" charset="0"/>
              </a:rPr>
              <a:t>锅炉汽包液位三冲量控制系统组态图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0455" y="1384935"/>
            <a:ext cx="6496050" cy="4801235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513205"/>
            <a:ext cx="6135370" cy="45351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2990" y="922020"/>
            <a:ext cx="360616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① 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冷水流量单回路控制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5980" y="2381250"/>
            <a:ext cx="3846195" cy="156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模块给定端切换到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A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单回路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控制。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U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模块的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连线实现手动与自动无扰动切换。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835" y="904240"/>
            <a:ext cx="530796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② 液位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冷水流量串级控制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28460" y="2140585"/>
            <a:ext cx="4309745" cy="2306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控制方式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主调节器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模块定值控制，副调节器</a:t>
            </a:r>
            <a:r>
              <a:rPr lang="en-US" altLang="zh-CN" sz="2400">
                <a:latin typeface="Calibri" panose="020F0502020204030204" charset="0"/>
                <a:cs typeface="+mn-ea"/>
                <a:sym typeface="+mn-ea"/>
              </a:rPr>
              <a:t>PID2</a:t>
            </a:r>
            <a:r>
              <a:rPr lang="zh-CN" altLang="en-US" sz="2400">
                <a:latin typeface="Calibri" panose="020F0502020204030204" charset="0"/>
                <a:cs typeface="+mn-ea"/>
                <a:sym typeface="+mn-ea"/>
              </a:rPr>
              <a:t>模块随动控制。</a:t>
            </a:r>
            <a:endParaRPr kumimoji="0" lang="en-US" altLang="zh-CN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模块给定端切到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U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的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连线实现手动与自动无扰动切换。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513205"/>
            <a:ext cx="6135370" cy="4535170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513205"/>
            <a:ext cx="6135370" cy="45351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5835" y="904240"/>
            <a:ext cx="719899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③ 液位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蒸汽流量串级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前馈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控制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9280" y="1693545"/>
            <a:ext cx="4309745" cy="34150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控制方式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主调节器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模块定值控制，副调节器</a:t>
            </a:r>
            <a:r>
              <a:rPr lang="en-US" altLang="zh-CN" sz="2400">
                <a:latin typeface="Calibri" panose="020F0502020204030204" charset="0"/>
                <a:cs typeface="+mn-ea"/>
                <a:sym typeface="+mn-ea"/>
              </a:rPr>
              <a:t>PID2</a:t>
            </a:r>
            <a:r>
              <a:rPr lang="zh-CN" altLang="en-US" sz="2400">
                <a:latin typeface="Calibri" panose="020F0502020204030204" charset="0"/>
                <a:cs typeface="+mn-ea"/>
                <a:sym typeface="+mn-ea"/>
              </a:rPr>
              <a:t>模块随动控制。</a:t>
            </a:r>
            <a:endParaRPr kumimoji="0" lang="en-US" altLang="zh-CN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模块给定端切到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U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的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连线实现手动与自动无扰动切换。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增加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ADD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SUB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模块，实现加前馈控制后，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串级与自动之间无扰动切换。</a:t>
            </a:r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948055"/>
            <a:ext cx="6135370" cy="45351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4075" y="1706245"/>
          <a:ext cx="3589655" cy="117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981200" imgH="647700" progId="Equation.KSEE3">
                  <p:embed/>
                </p:oleObj>
              </mc:Choice>
              <mc:Fallback>
                <p:oleObj name="" r:id="rId2" imgW="19812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04075" y="1706245"/>
                        <a:ext cx="3589655" cy="117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/>
          <p:cNvSpPr txBox="1"/>
          <p:nvPr/>
        </p:nvSpPr>
        <p:spPr>
          <a:xfrm>
            <a:off x="7204075" y="3680460"/>
            <a:ext cx="3987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C→A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LSP2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跟踪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RSP2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4075" y="1030605"/>
            <a:ext cx="47256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A→C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RSP2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跟踪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LSP2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204075" y="3026410"/>
            <a:ext cx="41617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串级工作后，前馈信号加入。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tags/tag1.xml><?xml version="1.0" encoding="utf-8"?>
<p:tagLst xmlns:p="http://schemas.openxmlformats.org/presentationml/2006/main">
  <p:tag name="REFSHAPE" val="1556686460"/>
  <p:tag name="KSO_WM_UNIT_PLACING_PICTURE_USER_VIEWPORT" val="{&quot;height&quot;:7701,&quot;width&quot;:5990}"/>
</p:tagLst>
</file>

<file path=ppt/tags/tag10.xml><?xml version="1.0" encoding="utf-8"?>
<p:tagLst xmlns:p="http://schemas.openxmlformats.org/presentationml/2006/main">
  <p:tag name="KSO_WM_UNIT_TABLE_BEAUTIFY" val="smartTable{3097a35d-a6f3-436e-8ee8-026c1eda3449}"/>
</p:tagLst>
</file>

<file path=ppt/tags/tag11.xml><?xml version="1.0" encoding="utf-8"?>
<p:tagLst xmlns:p="http://schemas.openxmlformats.org/presentationml/2006/main">
  <p:tag name="KSO_WM_UNIT_TABLE_BEAUTIFY" val="smartTable{88b6a808-b50e-4697-a879-f5ed80db1ef6}"/>
</p:tagLst>
</file>

<file path=ppt/tags/tag12.xml><?xml version="1.0" encoding="utf-8"?>
<p:tagLst xmlns:p="http://schemas.openxmlformats.org/presentationml/2006/main">
  <p:tag name="KSO_WM_UNIT_TABLE_BEAUTIFY" val="smartTable{3097a35d-a6f3-436e-8ee8-026c1eda3449}"/>
</p:tagLst>
</file>

<file path=ppt/tags/tag13.xml><?xml version="1.0" encoding="utf-8"?>
<p:tagLst xmlns:p="http://schemas.openxmlformats.org/presentationml/2006/main">
  <p:tag name="KSO_WM_UNIT_TABLE_BEAUTIFY" val="smartTable{f10f85fc-a053-445a-99a4-e27a9ef25c91}"/>
</p:tagLst>
</file>

<file path=ppt/tags/tag14.xml><?xml version="1.0" encoding="utf-8"?>
<p:tagLst xmlns:p="http://schemas.openxmlformats.org/presentationml/2006/main">
  <p:tag name="KSO_WM_UNIT_TABLE_BEAUTIFY" val="smartTable{166bd109-307d-4aca-a813-cc4d8253d1a2}"/>
</p:tagLst>
</file>

<file path=ppt/tags/tag15.xml><?xml version="1.0" encoding="utf-8"?>
<p:tagLst xmlns:p="http://schemas.openxmlformats.org/presentationml/2006/main">
  <p:tag name="KSO_WM_UNIT_TABLE_BEAUTIFY" val="smartTable{f10f85fc-a053-445a-99a4-e27a9ef25c91}"/>
</p:tagLst>
</file>

<file path=ppt/tags/tag16.xml><?xml version="1.0" encoding="utf-8"?>
<p:tagLst xmlns:p="http://schemas.openxmlformats.org/presentationml/2006/main">
  <p:tag name="KSO_WM_UNIT_TABLE_BEAUTIFY" val="smartTable{166bd109-307d-4aca-a813-cc4d8253d1a2}"/>
</p:tagLst>
</file>

<file path=ppt/tags/tag17.xml><?xml version="1.0" encoding="utf-8"?>
<p:tagLst xmlns:p="http://schemas.openxmlformats.org/presentationml/2006/main">
  <p:tag name="KSO_WM_UNIT_TABLE_BEAUTIFY" val="smartTable{548cae4e-596b-4012-bea9-b00f13b4b434}"/>
</p:tagLst>
</file>

<file path=ppt/tags/tag18.xml><?xml version="1.0" encoding="utf-8"?>
<p:tagLst xmlns:p="http://schemas.openxmlformats.org/presentationml/2006/main">
  <p:tag name="KSO_WM_UNIT_TABLE_BEAUTIFY" val="smartTable{548cae4e-596b-4012-bea9-b00f13b4b434}"/>
</p:tagLst>
</file>

<file path=ppt/tags/tag19.xml><?xml version="1.0" encoding="utf-8"?>
<p:tagLst xmlns:p="http://schemas.openxmlformats.org/presentationml/2006/main">
  <p:tag name="KSO_WM_UNIT_TABLE_BEAUTIFY" val="smartTable{1f45533d-d70f-453d-b225-9aa0564871c9}"/>
</p:tagLst>
</file>

<file path=ppt/tags/tag2.xml><?xml version="1.0" encoding="utf-8"?>
<p:tagLst xmlns:p="http://schemas.openxmlformats.org/presentationml/2006/main">
  <p:tag name="KSO_WM_UNIT_TABLE_BEAUTIFY" val="smartTable{22e4c52f-85da-422e-aa0b-a13be7d66da0}"/>
</p:tagLst>
</file>

<file path=ppt/tags/tag20.xml><?xml version="1.0" encoding="utf-8"?>
<p:tagLst xmlns:p="http://schemas.openxmlformats.org/presentationml/2006/main">
  <p:tag name="KSO_WM_UNIT_TABLE_BEAUTIFY" val="smartTable{21d06963-81e9-41e8-aeb3-51e5671cf74f}"/>
</p:tagLst>
</file>

<file path=ppt/tags/tag21.xml><?xml version="1.0" encoding="utf-8"?>
<p:tagLst xmlns:p="http://schemas.openxmlformats.org/presentationml/2006/main">
  <p:tag name="KSO_WM_UNIT_TABLE_BEAUTIFY" val="smartTable{21d06963-81e9-41e8-aeb3-51e5671cf74f}"/>
</p:tagLst>
</file>

<file path=ppt/tags/tag22.xml><?xml version="1.0" encoding="utf-8"?>
<p:tagLst xmlns:p="http://schemas.openxmlformats.org/presentationml/2006/main">
  <p:tag name="KSO_WM_UNIT_TABLE_BEAUTIFY" val="smartTable{16342715-6c7f-4c68-b6f2-d59099b0eff4}"/>
</p:tagLst>
</file>

<file path=ppt/tags/tag23.xml><?xml version="1.0" encoding="utf-8"?>
<p:tagLst xmlns:p="http://schemas.openxmlformats.org/presentationml/2006/main">
  <p:tag name="KSO_WM_UNIT_TABLE_BEAUTIFY" val="smartTable{d5302a91-9d52-4312-85d2-2e9caa7faf0f}"/>
</p:tagLst>
</file>

<file path=ppt/tags/tag24.xml><?xml version="1.0" encoding="utf-8"?>
<p:tagLst xmlns:p="http://schemas.openxmlformats.org/presentationml/2006/main">
  <p:tag name="KSO_WM_UNIT_TABLE_BEAUTIFY" val="smartTable{16342715-6c7f-4c68-b6f2-d59099b0eff4}"/>
</p:tagLst>
</file>

<file path=ppt/tags/tag25.xml><?xml version="1.0" encoding="utf-8"?>
<p:tagLst xmlns:p="http://schemas.openxmlformats.org/presentationml/2006/main">
  <p:tag name="KSO_WM_UNIT_TABLE_BEAUTIFY" val="smartTable{d5302a91-9d52-4312-85d2-2e9caa7faf0f}"/>
</p:tagLst>
</file>

<file path=ppt/tags/tag26.xml><?xml version="1.0" encoding="utf-8"?>
<p:tagLst xmlns:p="http://schemas.openxmlformats.org/presentationml/2006/main">
  <p:tag name="KSO_WM_UNIT_TABLE_BEAUTIFY" val="smartTable{62872a0d-a16f-4b55-b0b4-28c7af96282b}"/>
</p:tagLst>
</file>

<file path=ppt/tags/tag27.xml><?xml version="1.0" encoding="utf-8"?>
<p:tagLst xmlns:p="http://schemas.openxmlformats.org/presentationml/2006/main">
  <p:tag name="KSO_WM_UNIT_TABLE_BEAUTIFY" val="smartTable{e0f0c677-7b3e-4173-8133-501444386cdb}"/>
</p:tagLst>
</file>

<file path=ppt/tags/tag28.xml><?xml version="1.0" encoding="utf-8"?>
<p:tagLst xmlns:p="http://schemas.openxmlformats.org/presentationml/2006/main">
  <p:tag name="KSO_WM_UNIT_TABLE_BEAUTIFY" val="smartTable{b4332d87-0587-40d1-af65-d9dd804dbd2e}"/>
</p:tagLst>
</file>

<file path=ppt/tags/tag29.xml><?xml version="1.0" encoding="utf-8"?>
<p:tagLst xmlns:p="http://schemas.openxmlformats.org/presentationml/2006/main">
  <p:tag name="KSO_WM_UNIT_TABLE_BEAUTIFY" val="smartTable{b250e5b9-9d8d-4d24-9387-d0ea7a3b4a27}"/>
</p:tagLst>
</file>

<file path=ppt/tags/tag3.xml><?xml version="1.0" encoding="utf-8"?>
<p:tagLst xmlns:p="http://schemas.openxmlformats.org/presentationml/2006/main">
  <p:tag name="KSO_WM_UNIT_TABLE_BEAUTIFY" val="smartTable{8c8a7ab0-8387-42c2-b710-a7d0639a2ca4}"/>
</p:tagLst>
</file>

<file path=ppt/tags/tag30.xml><?xml version="1.0" encoding="utf-8"?>
<p:tagLst xmlns:p="http://schemas.openxmlformats.org/presentationml/2006/main">
  <p:tag name="KSO_WM_UNIT_TABLE_BEAUTIFY" val="smartTable{71133d34-4bc1-4ad3-aea1-366c49755d65}"/>
</p:tagLst>
</file>

<file path=ppt/tags/tag31.xml><?xml version="1.0" encoding="utf-8"?>
<p:tagLst xmlns:p="http://schemas.openxmlformats.org/presentationml/2006/main">
  <p:tag name="KSO_WM_UNIT_TABLE_BEAUTIFY" val="smartTable{80f03fc0-b197-4322-b423-e13a6b53a2c9}"/>
</p:tagLst>
</file>

<file path=ppt/tags/tag32.xml><?xml version="1.0" encoding="utf-8"?>
<p:tagLst xmlns:p="http://schemas.openxmlformats.org/presentationml/2006/main">
  <p:tag name="KSO_WM_UNIT_TABLE_BEAUTIFY" val="smartTable{80f03fc0-b197-4322-b423-e13a6b53a2c9}"/>
</p:tagLst>
</file>

<file path=ppt/tags/tag33.xml><?xml version="1.0" encoding="utf-8"?>
<p:tagLst xmlns:p="http://schemas.openxmlformats.org/presentationml/2006/main">
  <p:tag name="KSO_WM_UNIT_TABLE_BEAUTIFY" val="smartTable{c32a9d0f-b257-4e8b-892d-1179ef3d0620}"/>
</p:tagLst>
</file>

<file path=ppt/tags/tag34.xml><?xml version="1.0" encoding="utf-8"?>
<p:tagLst xmlns:p="http://schemas.openxmlformats.org/presentationml/2006/main">
  <p:tag name="KSO_WM_UNIT_PLACING_PICTURE_USER_VIEWPORT" val="{&quot;height&quot;:7980,&quot;width&quot;:12855}"/>
</p:tagLst>
</file>

<file path=ppt/tags/tag35.xml><?xml version="1.0" encoding="utf-8"?>
<p:tagLst xmlns:p="http://schemas.openxmlformats.org/presentationml/2006/main">
  <p:tag name="KSO_WM_UNIT_PLACING_PICTURE_USER_VIEWPORT" val="{&quot;height&quot;:7865,&quot;width&quot;:10091}"/>
</p:tagLst>
</file>

<file path=ppt/tags/tag36.xml><?xml version="1.0" encoding="utf-8"?>
<p:tagLst xmlns:p="http://schemas.openxmlformats.org/presentationml/2006/main">
  <p:tag name="KSO_WM_UNIT_PLACING_PICTURE_USER_VIEWPORT" val="{&quot;height&quot;:7865,&quot;width&quot;:10091}"/>
</p:tagLst>
</file>

<file path=ppt/tags/tag37.xml><?xml version="1.0" encoding="utf-8"?>
<p:tagLst xmlns:p="http://schemas.openxmlformats.org/presentationml/2006/main">
  <p:tag name="KSO_WM_UNIT_PLACING_PICTURE_USER_VIEWPORT" val="{&quot;height&quot;:7865,&quot;width&quot;:10091}"/>
</p:tagLst>
</file>

<file path=ppt/tags/tag38.xml><?xml version="1.0" encoding="utf-8"?>
<p:tagLst xmlns:p="http://schemas.openxmlformats.org/presentationml/2006/main">
  <p:tag name="KSO_WM_DOC_GUID" val="{6d064467-668b-4fc7-8e17-883a815c7ddd}"/>
</p:tagLst>
</file>

<file path=ppt/tags/tag4.xml><?xml version="1.0" encoding="utf-8"?>
<p:tagLst xmlns:p="http://schemas.openxmlformats.org/presentationml/2006/main">
  <p:tag name="KSO_WM_UNIT_TABLE_BEAUTIFY" val="smartTable{101f914c-7f43-49a2-b98a-f4adc30054ad}"/>
</p:tagLst>
</file>

<file path=ppt/tags/tag5.xml><?xml version="1.0" encoding="utf-8"?>
<p:tagLst xmlns:p="http://schemas.openxmlformats.org/presentationml/2006/main">
  <p:tag name="KSO_WM_UNIT_TABLE_BEAUTIFY" val="smartTable{8edca740-128e-41a8-989d-a7669e5e0d98}"/>
</p:tagLst>
</file>

<file path=ppt/tags/tag6.xml><?xml version="1.0" encoding="utf-8"?>
<p:tagLst xmlns:p="http://schemas.openxmlformats.org/presentationml/2006/main">
  <p:tag name="KSO_WM_UNIT_TABLE_BEAUTIFY" val="smartTable{b92a35e4-ffb9-4fad-afaa-ff91ac9a3dd5}"/>
</p:tagLst>
</file>

<file path=ppt/tags/tag7.xml><?xml version="1.0" encoding="utf-8"?>
<p:tagLst xmlns:p="http://schemas.openxmlformats.org/presentationml/2006/main">
  <p:tag name="KSO_WM_UNIT_TABLE_BEAUTIFY" val="smartTable{8edca740-128e-41a8-989d-a7669e5e0d98}"/>
</p:tagLst>
</file>

<file path=ppt/tags/tag8.xml><?xml version="1.0" encoding="utf-8"?>
<p:tagLst xmlns:p="http://schemas.openxmlformats.org/presentationml/2006/main">
  <p:tag name="KSO_WM_UNIT_TABLE_BEAUTIFY" val="smartTable{b92a35e4-ffb9-4fad-afaa-ff91ac9a3dd5}"/>
</p:tagLst>
</file>

<file path=ppt/tags/tag9.xml><?xml version="1.0" encoding="utf-8"?>
<p:tagLst xmlns:p="http://schemas.openxmlformats.org/presentationml/2006/main">
  <p:tag name="KSO_WM_UNIT_TABLE_BEAUTIFY" val="smartTable{88b6a808-b50e-4697-a879-f5ed80db1ef6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3300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17188</Words>
  <Application>WPS 演示</Application>
  <PresentationFormat>全屏显示(4:3)</PresentationFormat>
  <Paragraphs>4394</Paragraphs>
  <Slides>97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127</vt:i4>
      </vt:variant>
      <vt:variant>
        <vt:lpstr>幻灯片标题</vt:lpstr>
      </vt:variant>
      <vt:variant>
        <vt:i4>97</vt:i4>
      </vt:variant>
    </vt:vector>
  </HeadingPairs>
  <TitlesOfParts>
    <vt:vector size="235" baseType="lpstr">
      <vt:lpstr>Arial</vt:lpstr>
      <vt:lpstr>宋体</vt:lpstr>
      <vt:lpstr>Wingdings</vt:lpstr>
      <vt:lpstr>Times New Roman</vt:lpstr>
      <vt:lpstr>Batang</vt:lpstr>
      <vt:lpstr>Calibri</vt:lpstr>
      <vt:lpstr>Tahoma</vt:lpstr>
      <vt:lpstr>微软雅黑</vt:lpstr>
      <vt:lpstr>Arial Unicode MS</vt:lpstr>
      <vt:lpstr>Symbol</vt:lpstr>
      <vt:lpstr>默认设计模板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Equation.3</vt:lpstr>
      <vt:lpstr>Equation.3</vt:lpstr>
      <vt:lpstr>Equation.3</vt:lpstr>
      <vt:lpstr>Paint.Picture</vt:lpstr>
      <vt:lpstr>Equations</vt:lpstr>
      <vt:lpstr>Paint.Picture</vt:lpstr>
      <vt:lpstr>Paint.Picture</vt:lpstr>
      <vt:lpstr>Equations</vt:lpstr>
      <vt:lpstr>Equation.KSEE3</vt:lpstr>
      <vt:lpstr>Paint.Picture</vt:lpstr>
      <vt:lpstr>Equation.KSEE3</vt:lpstr>
      <vt:lpstr>Equation.KSEE3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Equation.KSEE3</vt:lpstr>
      <vt:lpstr>Equation.KSEE3</vt:lpstr>
      <vt:lpstr>Paint.Picture</vt:lpstr>
      <vt:lpstr>Equations</vt:lpstr>
      <vt:lpstr>Paint.Picture</vt:lpstr>
      <vt:lpstr>Paint.Picture</vt:lpstr>
      <vt:lpstr>Equations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Equation.3</vt:lpstr>
      <vt:lpstr>Equation.3</vt:lpstr>
      <vt:lpstr>Equations</vt:lpstr>
      <vt:lpstr>Equation.KSEE3</vt:lpstr>
      <vt:lpstr>Equation.KSEE3</vt:lpstr>
      <vt:lpstr>Equations</vt:lpstr>
      <vt:lpstr>Equations</vt:lpstr>
      <vt:lpstr>Equation.3</vt:lpstr>
      <vt:lpstr>Equation.3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Equations</vt:lpstr>
      <vt:lpstr>Equations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齐皓</cp:lastModifiedBy>
  <cp:revision>518</cp:revision>
  <dcterms:created xsi:type="dcterms:W3CDTF">2007-11-13T03:35:00Z</dcterms:created>
  <dcterms:modified xsi:type="dcterms:W3CDTF">2020-04-21T11:36:14Z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